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303" r:id="rId2"/>
    <p:sldId id="320" r:id="rId3"/>
    <p:sldId id="317" r:id="rId4"/>
    <p:sldId id="318" r:id="rId5"/>
    <p:sldId id="257" r:id="rId6"/>
    <p:sldId id="321" r:id="rId7"/>
    <p:sldId id="258" r:id="rId8"/>
    <p:sldId id="259" r:id="rId9"/>
    <p:sldId id="328" r:id="rId10"/>
    <p:sldId id="329" r:id="rId11"/>
    <p:sldId id="325" r:id="rId12"/>
    <p:sldId id="322" r:id="rId13"/>
    <p:sldId id="326" r:id="rId14"/>
    <p:sldId id="261" r:id="rId15"/>
    <p:sldId id="319" r:id="rId16"/>
    <p:sldId id="315" r:id="rId17"/>
    <p:sldId id="305" r:id="rId18"/>
    <p:sldId id="262" r:id="rId19"/>
    <p:sldId id="330" r:id="rId20"/>
    <p:sldId id="323" r:id="rId21"/>
    <p:sldId id="260" r:id="rId22"/>
    <p:sldId id="263" r:id="rId23"/>
    <p:sldId id="333" r:id="rId24"/>
    <p:sldId id="335" r:id="rId25"/>
    <p:sldId id="324" r:id="rId26"/>
    <p:sldId id="306" r:id="rId27"/>
    <p:sldId id="348" r:id="rId28"/>
    <p:sldId id="349" r:id="rId29"/>
    <p:sldId id="264" r:id="rId30"/>
    <p:sldId id="334" r:id="rId31"/>
    <p:sldId id="378" r:id="rId32"/>
    <p:sldId id="304" r:id="rId33"/>
    <p:sldId id="373" r:id="rId34"/>
    <p:sldId id="307" r:id="rId35"/>
    <p:sldId id="266" r:id="rId36"/>
    <p:sldId id="337" r:id="rId37"/>
    <p:sldId id="340" r:id="rId38"/>
    <p:sldId id="339" r:id="rId39"/>
    <p:sldId id="338" r:id="rId40"/>
    <p:sldId id="336" r:id="rId41"/>
    <p:sldId id="267" r:id="rId42"/>
    <p:sldId id="366" r:id="rId43"/>
    <p:sldId id="308" r:id="rId44"/>
    <p:sldId id="341" r:id="rId45"/>
    <p:sldId id="342" r:id="rId46"/>
    <p:sldId id="345" r:id="rId47"/>
    <p:sldId id="346" r:id="rId48"/>
    <p:sldId id="278" r:id="rId49"/>
    <p:sldId id="281" r:id="rId50"/>
    <p:sldId id="367" r:id="rId51"/>
    <p:sldId id="309" r:id="rId52"/>
    <p:sldId id="352" r:id="rId53"/>
    <p:sldId id="353" r:id="rId54"/>
    <p:sldId id="357" r:id="rId55"/>
    <p:sldId id="356" r:id="rId56"/>
    <p:sldId id="359" r:id="rId57"/>
    <p:sldId id="358" r:id="rId58"/>
    <p:sldId id="280" r:id="rId59"/>
    <p:sldId id="368" r:id="rId60"/>
    <p:sldId id="310" r:id="rId61"/>
    <p:sldId id="379" r:id="rId62"/>
    <p:sldId id="376" r:id="rId63"/>
    <p:sldId id="285" r:id="rId64"/>
    <p:sldId id="369" r:id="rId65"/>
    <p:sldId id="311" r:id="rId66"/>
    <p:sldId id="289" r:id="rId67"/>
    <p:sldId id="382" r:id="rId68"/>
    <p:sldId id="290" r:id="rId69"/>
    <p:sldId id="383" r:id="rId70"/>
    <p:sldId id="291" r:id="rId71"/>
    <p:sldId id="370" r:id="rId72"/>
    <p:sldId id="312" r:id="rId73"/>
    <p:sldId id="292" r:id="rId74"/>
    <p:sldId id="384" r:id="rId75"/>
    <p:sldId id="293" r:id="rId76"/>
    <p:sldId id="313" r:id="rId77"/>
    <p:sldId id="297" r:id="rId78"/>
    <p:sldId id="387" r:id="rId79"/>
    <p:sldId id="298" r:id="rId80"/>
    <p:sldId id="385" r:id="rId81"/>
    <p:sldId id="388" r:id="rId82"/>
    <p:sldId id="299" r:id="rId83"/>
    <p:sldId id="389" r:id="rId84"/>
    <p:sldId id="371" r:id="rId8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5A823C"/>
    <a:srgbClr val="BDFAA8"/>
    <a:srgbClr val="789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56" autoAdjust="0"/>
    <p:restoredTop sz="85305" autoAdjust="0"/>
  </p:normalViewPr>
  <p:slideViewPr>
    <p:cSldViewPr>
      <p:cViewPr varScale="1">
        <p:scale>
          <a:sx n="88" d="100"/>
          <a:sy n="8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List1!$D$1</c:f>
              <c:strCache>
                <c:ptCount val="1"/>
                <c:pt idx="0">
                  <c:v>m/m0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circle"/>
            <c:size val="10"/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trendline>
            <c:trendlineType val="power"/>
            <c:dispRSqr val="0"/>
            <c:dispEq val="0"/>
          </c:trendline>
          <c:trendline>
            <c:trendlineType val="power"/>
            <c:dispRSqr val="0"/>
            <c:dispEq val="0"/>
          </c:trendline>
          <c:trendline>
            <c:trendlineType val="power"/>
            <c:dispRSqr val="0"/>
            <c:dispEq val="0"/>
          </c:trendline>
          <c:trendline>
            <c:trendlineType val="log"/>
            <c:dispRSqr val="0"/>
            <c:dispEq val="0"/>
          </c:trendline>
          <c:trendline>
            <c:trendlineType val="power"/>
            <c:dispRSqr val="0"/>
            <c:dispEq val="0"/>
          </c:trendline>
          <c:xVal>
            <c:numRef>
              <c:f>List1!$C$2:$C$16</c:f>
              <c:numCache>
                <c:formatCode>General</c:formatCode>
                <c:ptCount val="15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0.92</c:v>
                </c:pt>
                <c:pt idx="11">
                  <c:v>0.95000000000000062</c:v>
                </c:pt>
                <c:pt idx="12">
                  <c:v>0.97000000000000053</c:v>
                </c:pt>
                <c:pt idx="13">
                  <c:v>0.98</c:v>
                </c:pt>
                <c:pt idx="14">
                  <c:v>0.99</c:v>
                </c:pt>
              </c:numCache>
            </c:numRef>
          </c:xVal>
          <c:yVal>
            <c:numRef>
              <c:f>List1!$D$2:$D$16</c:f>
              <c:numCache>
                <c:formatCode>0</c:formatCode>
                <c:ptCount val="15"/>
                <c:pt idx="0">
                  <c:v>1</c:v>
                </c:pt>
                <c:pt idx="1">
                  <c:v>1.0050378152592119</c:v>
                </c:pt>
                <c:pt idx="2">
                  <c:v>1.0206207261596576</c:v>
                </c:pt>
                <c:pt idx="3">
                  <c:v>1.0482848367219204</c:v>
                </c:pt>
                <c:pt idx="4">
                  <c:v>1.0910894511799618</c:v>
                </c:pt>
                <c:pt idx="5">
                  <c:v>1.1547005383792521</c:v>
                </c:pt>
                <c:pt idx="6">
                  <c:v>1.25</c:v>
                </c:pt>
                <c:pt idx="7">
                  <c:v>1.4002800840280101</c:v>
                </c:pt>
                <c:pt idx="8">
                  <c:v>1.6666666666666681</c:v>
                </c:pt>
                <c:pt idx="9">
                  <c:v>2.2941573387056202</c:v>
                </c:pt>
                <c:pt idx="10">
                  <c:v>2.5515518153991437</c:v>
                </c:pt>
                <c:pt idx="11">
                  <c:v>3.2025630761017418</c:v>
                </c:pt>
                <c:pt idx="12">
                  <c:v>4.1134503489486347</c:v>
                </c:pt>
                <c:pt idx="13">
                  <c:v>5.0251890762960354</c:v>
                </c:pt>
                <c:pt idx="14">
                  <c:v>7.0888120500833542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78240"/>
        <c:axId val="46804992"/>
      </c:scatterChart>
      <c:valAx>
        <c:axId val="46778240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v/c</a:t>
                </a:r>
              </a:p>
            </c:rich>
          </c:tx>
          <c:layout>
            <c:manualLayout>
              <c:xMode val="edge"/>
              <c:yMode val="edge"/>
              <c:x val="0.92409448818897744"/>
              <c:y val="0.878134083239596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cs-CZ"/>
          </a:p>
        </c:txPr>
        <c:crossAx val="46804992"/>
        <c:crosses val="autoZero"/>
        <c:crossBetween val="midCat"/>
        <c:majorUnit val="0.1"/>
      </c:valAx>
      <c:valAx>
        <c:axId val="4680499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400"/>
                </a:pPr>
                <a:r>
                  <a:rPr lang="en-US" sz="2400"/>
                  <a:t>m/m</a:t>
                </a:r>
                <a:r>
                  <a:rPr lang="en-US" sz="2400" baseline="-25000"/>
                  <a:t>0</a:t>
                </a:r>
              </a:p>
            </c:rich>
          </c:tx>
          <c:layout>
            <c:manualLayout>
              <c:xMode val="edge"/>
              <c:yMode val="edge"/>
              <c:x val="2.2681422484672531E-2"/>
              <c:y val="2.3255121655260051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cs-CZ"/>
          </a:p>
        </c:txPr>
        <c:crossAx val="46778240"/>
        <c:crosses val="autoZero"/>
        <c:crossBetween val="midCat"/>
      </c:valAx>
      <c:spPr>
        <a:solidFill>
          <a:srgbClr val="BDFAA8"/>
        </a:solidFill>
      </c:spPr>
    </c:plotArea>
    <c:plotVisOnly val="1"/>
    <c:dispBlanksAs val="gap"/>
    <c:showDLblsOverMax val="0"/>
  </c:chart>
  <c:spPr>
    <a:solidFill>
      <a:srgbClr val="BDFAA8"/>
    </a:solidFill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2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2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D44C81-7B9A-44BE-9386-EEB56820760F}" type="datetimeFigureOut">
              <a:rPr lang="cs-CZ"/>
              <a:pPr>
                <a:defRPr/>
              </a:pPr>
              <a:t>5.10.2014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F82A47-43E9-4183-B05D-8195F4AA36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884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C4C4B29-6492-4A00-BE34-5884C2DA50C3}" type="slidenum">
              <a:rPr lang="cs-CZ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C7EA35F-3C3B-44FE-8D44-E976ED614B51}" type="slidenum">
              <a:rPr lang="cs-CZ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16A719-BF0F-4D24-BF5B-E86725EC47A3}" type="slidenum">
              <a:rPr lang="cs-CZ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BA03EE8-98CF-4EE8-87D9-9F323B7A43C9}" type="slidenum">
              <a:rPr lang="cs-CZ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B35F51B-C010-46D4-8E2E-E4E5C4EF0BD3}" type="slidenum">
              <a:rPr lang="cs-CZ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4C7A9A1-090F-4390-A478-695F82F23248}" type="slidenum">
              <a:rPr lang="cs-CZ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F62096-6C3C-4EF5-8D61-5F75787BAE9C}" type="slidenum">
              <a:rPr lang="cs-CZ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52A13F-1480-4B70-AA4B-BC73BFEF55FB}" type="slidenum">
              <a:rPr lang="cs-CZ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3FB4142-88D3-4156-8E1C-2FAE49E46BAD}" type="slidenum">
              <a:rPr lang="cs-CZ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AD25E2-84E1-4A8E-A5D6-EE6C1E5709EE}" type="slidenum">
              <a:rPr lang="cs-CZ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2FADC30-98C4-4842-BFB2-C0FF62EA6EE4}" type="slidenum">
              <a:rPr lang="cs-CZ">
                <a:solidFill>
                  <a:prstClr val="black"/>
                </a:solidFill>
              </a:rPr>
              <a:pPr>
                <a:defRPr/>
              </a:pPr>
              <a:t>76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7A9106-4E1D-42B0-AD8A-D7894B87FF42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36450E5-E0A1-4D72-B54E-161BA8BB764C}" type="slidenum">
              <a:rPr lang="cs-CZ">
                <a:solidFill>
                  <a:prstClr val="black"/>
                </a:solidFill>
              </a:rPr>
              <a:pPr>
                <a:defRPr/>
              </a:pPr>
              <a:t>84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376E192-F35D-44CF-8D33-BC07BE46ECB1}" type="slidenum">
              <a:rPr lang="cs-CZ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05184B-E926-4E2E-9E9B-AC352F829F66}" type="slidenum">
              <a:rPr lang="cs-CZ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FCE85C4-9C94-4CCE-8255-E29F949FA8BE}" type="slidenum">
              <a:rPr lang="cs-CZ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6D7D8CE-B24A-451C-8FCF-F0FF1CAF58B2}" type="slidenum">
              <a:rPr lang="cs-CZ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22B3604-6DD0-4C42-921F-519C980271E9}" type="slidenum">
              <a:rPr lang="cs-CZ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A3955A0-CA26-4AC8-A62E-E7E9921E46E8}" type="slidenum">
              <a:rPr lang="cs-CZ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4C773F-BFF0-45A0-8FF8-49ACD063D3D2}" type="slidenum">
              <a:rPr lang="cs-CZ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EAC6-4F55-4F70-AD82-A10117266CD0}" type="datetimeFigureOut">
              <a:rPr lang="cs-CZ"/>
              <a:pPr>
                <a:defRPr/>
              </a:pPr>
              <a:t>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AA37C-F63A-473C-8D7D-2E052822F3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7BB6-CAB3-4A61-9729-D6A6B580E84F}" type="datetimeFigureOut">
              <a:rPr lang="cs-CZ"/>
              <a:pPr>
                <a:defRPr/>
              </a:pPr>
              <a:t>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A4278-984F-4F03-ACFE-9ABDA240B5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37557-ABF7-4E9E-827E-B367934DA271}" type="datetimeFigureOut">
              <a:rPr lang="cs-CZ"/>
              <a:pPr>
                <a:defRPr/>
              </a:pPr>
              <a:t>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6F4B2-652F-4069-A204-E86896D8D4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0FB01-91C0-49B6-80CF-F96E0452F65B}" type="datetimeFigureOut">
              <a:rPr lang="cs-CZ"/>
              <a:pPr>
                <a:defRPr/>
              </a:pPr>
              <a:t>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D6404-EF36-42B8-8813-70C9932968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88DE0-5D8B-420D-89F3-71D3F8FE0B2D}" type="datetimeFigureOut">
              <a:rPr lang="cs-CZ"/>
              <a:pPr>
                <a:defRPr/>
              </a:pPr>
              <a:t>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ACDA-7178-4731-BD76-6BC3C9A59B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B9669-400A-4512-90A6-9DC148715D08}" type="datetimeFigureOut">
              <a:rPr lang="cs-CZ"/>
              <a:pPr>
                <a:defRPr/>
              </a:pPr>
              <a:t>5.10.2014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2BC3-A55F-41D2-B99D-7F7AC640D9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EBA8-34BA-45E0-83F4-392CDEF5A7CA}" type="datetimeFigureOut">
              <a:rPr lang="cs-CZ"/>
              <a:pPr>
                <a:defRPr/>
              </a:pPr>
              <a:t>5.10.2014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8A62-A0F5-4C42-B7F7-2D35B96F3E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5C11-8332-44EA-96DE-4678C03A5C13}" type="datetimeFigureOut">
              <a:rPr lang="cs-CZ"/>
              <a:pPr>
                <a:defRPr/>
              </a:pPr>
              <a:t>5.10.2014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6858-2A08-45E3-A7E2-8EA550BAAE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633A1-A394-46BE-B64A-F010C9D80B72}" type="datetimeFigureOut">
              <a:rPr lang="cs-CZ"/>
              <a:pPr>
                <a:defRPr/>
              </a:pPr>
              <a:t>5.10.2014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057C-E85D-446B-9C34-EB0B5B0337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DE9CE-D786-4742-B743-0C16BBC65E7B}" type="datetimeFigureOut">
              <a:rPr lang="cs-CZ"/>
              <a:pPr>
                <a:defRPr/>
              </a:pPr>
              <a:t>5.10.2014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7DBC-40F7-4B10-91E2-A9ABB0CF64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20D3B-D595-4359-9505-BAF7B17F4454}" type="datetimeFigureOut">
              <a:rPr lang="cs-CZ"/>
              <a:pPr>
                <a:defRPr/>
              </a:pPr>
              <a:t>5.10.2014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C2A6-DE19-464E-A17D-851814AA24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A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355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A9E9A-46C6-4B0D-B092-C7052914FAEC}" type="datetimeFigureOut">
              <a:rPr lang="cs-CZ"/>
              <a:pPr>
                <a:defRPr/>
              </a:pPr>
              <a:t>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95651F-D136-4ED4-89DF-D4757DCD64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cak.cz/data/physics_flashlets/michelson_morley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Monika\Dropbox\PROJEKT%20PODPORA\DUMy\STR\Interferometer.avi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://www.vascak.cz/data/physics_flashlets/michelson_morley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kabinet.fyzika.net/aplety/relativita/Simultaniety.htm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5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0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0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5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2.wmf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1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4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6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7.w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0.w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1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1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2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9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9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6.jpeg"/><Relationship Id="rId4" Type="http://schemas.openxmlformats.org/officeDocument/2006/relationships/image" Target="../media/image5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1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61.jpeg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2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3286125"/>
            <a:ext cx="9144000" cy="70802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rgbClr val="BDFAA8"/>
                </a:solidFill>
                <a:latin typeface="+mj-lt"/>
                <a:cs typeface="Times New Roman" pitchFamily="18" charset="0"/>
              </a:rPr>
              <a:t>1. PROSTOR A ČAS V KLASICKÉ MECHANICE</a:t>
            </a:r>
            <a:endParaRPr lang="cs-CZ" sz="3600" dirty="0">
              <a:solidFill>
                <a:srgbClr val="BDFAA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cs-CZ" sz="29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Mgr. Monika Bouchalová</a:t>
            </a:r>
          </a:p>
          <a:p>
            <a:pPr algn="ctr" eaLnBrk="0" hangingPunct="0">
              <a:defRPr/>
            </a:pPr>
            <a:r>
              <a:rPr lang="cs-CZ" sz="2000" dirty="0">
                <a:solidFill>
                  <a:srgbClr val="006600"/>
                </a:solidFill>
                <a:latin typeface="+mj-lt"/>
                <a:cs typeface="Arial" pitchFamily="34" charset="0"/>
              </a:rPr>
              <a:t>Gymnázium, Havířov-Město, Komenského 2, p.o.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63"/>
            <a:ext cx="91440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cs-CZ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1E657-0B44-4FA1-BAD0-E49AFB9A80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143125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FYZIKA </a:t>
            </a:r>
            <a:r>
              <a:rPr lang="it-IT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PRO I</a:t>
            </a: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V</a:t>
            </a:r>
            <a:r>
              <a:rPr lang="it-IT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. ROČNÍK GYMNÁZIA</a:t>
            </a: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/>
            </a:r>
            <a:b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</a:br>
            <a:r>
              <a:rPr lang="cs-CZ" sz="2800" b="1" dirty="0">
                <a:solidFill>
                  <a:srgbClr val="006600"/>
                </a:solidFill>
                <a:latin typeface="+mj-lt"/>
                <a:ea typeface="+mj-ea"/>
                <a:cs typeface="Times New Roman" pitchFamily="18" charset="0"/>
              </a:rPr>
              <a:t>SPECIÁLNÍ TEORIE RELATIVITY</a:t>
            </a:r>
            <a:endParaRPr lang="cs-CZ" sz="2800" b="1" dirty="0">
              <a:solidFill>
                <a:srgbClr val="0066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4583" name="Skupina 15"/>
          <p:cNvGrpSpPr>
            <a:grpSpLocks noChangeAspect="1"/>
          </p:cNvGrpSpPr>
          <p:nvPr/>
        </p:nvGrpSpPr>
        <p:grpSpPr bwMode="auto">
          <a:xfrm>
            <a:off x="36513" y="0"/>
            <a:ext cx="9107487" cy="2063750"/>
            <a:chOff x="0" y="571480"/>
            <a:chExt cx="8929718" cy="1928826"/>
          </a:xfrm>
        </p:grpSpPr>
        <p:sp>
          <p:nvSpPr>
            <p:cNvPr id="15" name="Obdélník 14"/>
            <p:cNvSpPr/>
            <p:nvPr/>
          </p:nvSpPr>
          <p:spPr>
            <a:xfrm>
              <a:off x="0" y="571480"/>
              <a:ext cx="8929718" cy="1928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grpSp>
          <p:nvGrpSpPr>
            <p:cNvPr id="4" name="Skupina 1"/>
            <p:cNvGrpSpPr>
              <a:grpSpLocks noChangeAspect="1"/>
            </p:cNvGrpSpPr>
            <p:nvPr/>
          </p:nvGrpSpPr>
          <p:grpSpPr bwMode="auto">
            <a:xfrm>
              <a:off x="142844" y="571480"/>
              <a:ext cx="8651147" cy="1908000"/>
              <a:chOff x="1237" y="4215"/>
              <a:chExt cx="8434" cy="1860"/>
            </a:xfrm>
            <a:solidFill>
              <a:schemeClr val="accent1"/>
            </a:solidFill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7" y="4215"/>
                <a:ext cx="7610" cy="1860"/>
              </a:xfrm>
              <a:prstGeom prst="rect">
                <a:avLst/>
              </a:prstGeom>
              <a:grpFill/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3694" b="2090"/>
              <a:stretch>
                <a:fillRect/>
              </a:stretch>
            </p:blipFill>
            <p:spPr bwMode="auto">
              <a:xfrm>
                <a:off x="8715" y="4510"/>
                <a:ext cx="956" cy="95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3" name="Nadpis 1"/>
          <p:cNvSpPr txBox="1">
            <a:spLocks/>
          </p:cNvSpPr>
          <p:nvPr/>
        </p:nvSpPr>
        <p:spPr>
          <a:xfrm>
            <a:off x="0" y="5143500"/>
            <a:ext cx="9144000" cy="12271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 III/2-2-2-01</a:t>
            </a:r>
          </a:p>
          <a:p>
            <a:pPr algn="ctr">
              <a:defRPr/>
            </a:pP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Tento digitální učební materiál (DUM) vznikl na základě řešení projektu OPVK, registrační číslo CZ.1.07/1.5.00/34.0794 s názvem „Výuka na gymnáziu podporovaná ICT“.</a:t>
            </a:r>
          </a:p>
        </p:txBody>
      </p:sp>
      <p:sp>
        <p:nvSpPr>
          <p:cNvPr id="2" name="Obdélník 1"/>
          <p:cNvSpPr/>
          <p:nvPr/>
        </p:nvSpPr>
        <p:spPr>
          <a:xfrm>
            <a:off x="5786438" y="5240338"/>
            <a:ext cx="29543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 </a:t>
            </a: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Zpracováno 2. ledna 2013 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Skupina 39"/>
          <p:cNvGrpSpPr>
            <a:grpSpLocks/>
          </p:cNvGrpSpPr>
          <p:nvPr/>
        </p:nvGrpSpPr>
        <p:grpSpPr bwMode="auto">
          <a:xfrm>
            <a:off x="214313" y="1231900"/>
            <a:ext cx="6072187" cy="4911725"/>
            <a:chOff x="214282" y="1231928"/>
            <a:chExt cx="6072230" cy="4911716"/>
          </a:xfrm>
        </p:grpSpPr>
        <p:cxnSp>
          <p:nvCxnSpPr>
            <p:cNvPr id="8" name="Přímá spojovací šipka 7"/>
            <p:cNvCxnSpPr/>
            <p:nvPr/>
          </p:nvCxnSpPr>
          <p:spPr>
            <a:xfrm>
              <a:off x="1714480" y="4568847"/>
              <a:ext cx="4572032" cy="3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šipka 8"/>
            <p:cNvCxnSpPr/>
            <p:nvPr/>
          </p:nvCxnSpPr>
          <p:spPr>
            <a:xfrm rot="16200000" flipV="1">
              <a:off x="361934" y="3352825"/>
              <a:ext cx="3140069" cy="63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92" name="TextovéPole 26"/>
            <p:cNvSpPr txBox="1">
              <a:spLocks noChangeArrowheads="1"/>
            </p:cNvSpPr>
            <p:nvPr/>
          </p:nvSpPr>
          <p:spPr bwMode="auto">
            <a:xfrm>
              <a:off x="1714480" y="1231928"/>
              <a:ext cx="44114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S</a:t>
              </a:r>
            </a:p>
          </p:txBody>
        </p:sp>
        <p:sp>
          <p:nvSpPr>
            <p:cNvPr id="32793" name="TextovéPole 27"/>
            <p:cNvSpPr txBox="1">
              <a:spLocks noChangeArrowheads="1"/>
            </p:cNvSpPr>
            <p:nvPr/>
          </p:nvSpPr>
          <p:spPr bwMode="auto">
            <a:xfrm>
              <a:off x="2025630" y="4614070"/>
              <a:ext cx="39786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0</a:t>
              </a:r>
            </a:p>
          </p:txBody>
        </p:sp>
        <p:sp>
          <p:nvSpPr>
            <p:cNvPr id="32794" name="TextovéPole 29"/>
            <p:cNvSpPr txBox="1">
              <a:spLocks noChangeArrowheads="1"/>
            </p:cNvSpPr>
            <p:nvPr/>
          </p:nvSpPr>
          <p:spPr bwMode="auto">
            <a:xfrm>
              <a:off x="1428728" y="1857364"/>
              <a:ext cx="37702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y</a:t>
              </a:r>
            </a:p>
          </p:txBody>
        </p:sp>
        <p:cxnSp>
          <p:nvCxnSpPr>
            <p:cNvPr id="31" name="Přímá spojovací šipka 30"/>
            <p:cNvCxnSpPr/>
            <p:nvPr/>
          </p:nvCxnSpPr>
          <p:spPr>
            <a:xfrm rot="5400000">
              <a:off x="392885" y="4464858"/>
              <a:ext cx="1714497" cy="16430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96" name="TextovéPole 33"/>
            <p:cNvSpPr txBox="1">
              <a:spLocks noChangeArrowheads="1"/>
            </p:cNvSpPr>
            <p:nvPr/>
          </p:nvSpPr>
          <p:spPr bwMode="auto">
            <a:xfrm>
              <a:off x="214282" y="5214950"/>
              <a:ext cx="37702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z</a:t>
              </a:r>
            </a:p>
          </p:txBody>
        </p:sp>
        <p:sp>
          <p:nvSpPr>
            <p:cNvPr id="32797" name="TextovéPole 38"/>
            <p:cNvSpPr txBox="1">
              <a:spLocks noChangeArrowheads="1"/>
            </p:cNvSpPr>
            <p:nvPr/>
          </p:nvSpPr>
          <p:spPr bwMode="auto">
            <a:xfrm>
              <a:off x="5715008" y="4714884"/>
              <a:ext cx="48442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x </a:t>
              </a:r>
            </a:p>
          </p:txBody>
        </p:sp>
      </p:grpSp>
      <p:sp>
        <p:nvSpPr>
          <p:cNvPr id="32771" name="Podnadpis 2"/>
          <p:cNvSpPr>
            <a:spLocks noGrp="1"/>
          </p:cNvSpPr>
          <p:nvPr>
            <p:ph type="subTitle" idx="1"/>
          </p:nvPr>
        </p:nvSpPr>
        <p:spPr>
          <a:xfrm>
            <a:off x="0" y="714375"/>
            <a:ext cx="9144000" cy="535781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cs-CZ" b="1" smtClean="0">
                <a:solidFill>
                  <a:schemeClr val="tx1"/>
                </a:solidFill>
                <a:cs typeface="Times New Roman" pitchFamily="18" charset="0"/>
              </a:rPr>
              <a:t>Galileova transformace :</a:t>
            </a:r>
          </a:p>
          <a:p>
            <a:pPr eaLnBrk="1" hangingPunct="1">
              <a:spcBef>
                <a:spcPct val="0"/>
              </a:spcBef>
            </a:pPr>
            <a:endParaRPr lang="cs-CZ" sz="1000" b="1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2772" name="Nadpis 1"/>
          <p:cNvSpPr txBox="1">
            <a:spLocks/>
          </p:cNvSpPr>
          <p:nvPr/>
        </p:nvSpPr>
        <p:spPr bwMode="auto">
          <a:xfrm>
            <a:off x="0" y="0"/>
            <a:ext cx="9144000" cy="611188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3400" b="1">
                <a:solidFill>
                  <a:srgbClr val="BDFAA8"/>
                </a:solidFill>
                <a:latin typeface="Calibri" pitchFamily="34" charset="0"/>
                <a:cs typeface="Times New Roman" pitchFamily="18" charset="0"/>
              </a:rPr>
              <a:t>1. PROSTOR A ČAS V KLASICKÉ MECHANICE</a:t>
            </a:r>
          </a:p>
        </p:txBody>
      </p:sp>
      <p:grpSp>
        <p:nvGrpSpPr>
          <p:cNvPr id="3" name="Skupina 59"/>
          <p:cNvGrpSpPr>
            <a:grpSpLocks/>
          </p:cNvGrpSpPr>
          <p:nvPr/>
        </p:nvGrpSpPr>
        <p:grpSpPr bwMode="auto">
          <a:xfrm>
            <a:off x="214313" y="1214438"/>
            <a:ext cx="6113462" cy="4911725"/>
            <a:chOff x="214282" y="1214422"/>
            <a:chExt cx="6113394" cy="4911716"/>
          </a:xfrm>
        </p:grpSpPr>
        <p:grpSp>
          <p:nvGrpSpPr>
            <p:cNvPr id="32774" name="Skupina 57"/>
            <p:cNvGrpSpPr>
              <a:grpSpLocks/>
            </p:cNvGrpSpPr>
            <p:nvPr/>
          </p:nvGrpSpPr>
          <p:grpSpPr bwMode="auto">
            <a:xfrm>
              <a:off x="214282" y="1214422"/>
              <a:ext cx="6113394" cy="4911716"/>
              <a:chOff x="214282" y="1214422"/>
              <a:chExt cx="6113394" cy="4911716"/>
            </a:xfrm>
          </p:grpSpPr>
          <p:grpSp>
            <p:nvGrpSpPr>
              <p:cNvPr id="32776" name="Skupina 54"/>
              <p:cNvGrpSpPr>
                <a:grpSpLocks/>
              </p:cNvGrpSpPr>
              <p:nvPr/>
            </p:nvGrpSpPr>
            <p:grpSpPr bwMode="auto">
              <a:xfrm>
                <a:off x="214282" y="1214422"/>
                <a:ext cx="6113394" cy="4911716"/>
                <a:chOff x="1785918" y="1214422"/>
                <a:chExt cx="6113394" cy="4911716"/>
              </a:xfrm>
            </p:grpSpPr>
            <p:grpSp>
              <p:nvGrpSpPr>
                <p:cNvPr id="32778" name="Skupina 50"/>
                <p:cNvGrpSpPr>
                  <a:grpSpLocks/>
                </p:cNvGrpSpPr>
                <p:nvPr/>
              </p:nvGrpSpPr>
              <p:grpSpPr bwMode="auto">
                <a:xfrm>
                  <a:off x="2928926" y="2714620"/>
                  <a:ext cx="2714644" cy="2500330"/>
                  <a:chOff x="1357290" y="2714620"/>
                  <a:chExt cx="2714644" cy="2500330"/>
                </a:xfrm>
              </p:grpSpPr>
              <p:sp>
                <p:nvSpPr>
                  <p:cNvPr id="52" name="Krychle 51"/>
                  <p:cNvSpPr/>
                  <p:nvPr/>
                </p:nvSpPr>
                <p:spPr>
                  <a:xfrm>
                    <a:off x="1357269" y="2714606"/>
                    <a:ext cx="2714595" cy="2500308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/>
                  </a:p>
                </p:txBody>
              </p:sp>
              <p:sp>
                <p:nvSpPr>
                  <p:cNvPr id="53" name="Elipsa 52"/>
                  <p:cNvSpPr/>
                  <p:nvPr/>
                </p:nvSpPr>
                <p:spPr>
                  <a:xfrm>
                    <a:off x="3357497" y="3214668"/>
                    <a:ext cx="214310" cy="2143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/>
                  </a:p>
                </p:txBody>
              </p:sp>
            </p:grpSp>
            <p:grpSp>
              <p:nvGrpSpPr>
                <p:cNvPr id="32779" name="Skupina 40"/>
                <p:cNvGrpSpPr>
                  <a:grpSpLocks/>
                </p:cNvGrpSpPr>
                <p:nvPr/>
              </p:nvGrpSpPr>
              <p:grpSpPr bwMode="auto">
                <a:xfrm>
                  <a:off x="1785918" y="1214422"/>
                  <a:ext cx="6113394" cy="4911716"/>
                  <a:chOff x="214282" y="1231928"/>
                  <a:chExt cx="6113394" cy="4911716"/>
                </a:xfrm>
              </p:grpSpPr>
              <p:cxnSp>
                <p:nvCxnSpPr>
                  <p:cNvPr id="42" name="Přímá spojovací šipka 41"/>
                  <p:cNvCxnSpPr/>
                  <p:nvPr/>
                </p:nvCxnSpPr>
                <p:spPr>
                  <a:xfrm>
                    <a:off x="1714452" y="4568847"/>
                    <a:ext cx="4571949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781" name="TextovéPole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4480" y="1231928"/>
                    <a:ext cx="569387" cy="5539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3000"/>
                      <a:t>S´</a:t>
                    </a:r>
                  </a:p>
                </p:txBody>
              </p:sp>
              <p:sp>
                <p:nvSpPr>
                  <p:cNvPr id="32782" name="TextovéPole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5630" y="4614070"/>
                    <a:ext cx="526106" cy="5539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3000"/>
                      <a:t>0´</a:t>
                    </a:r>
                  </a:p>
                </p:txBody>
              </p:sp>
              <p:sp>
                <p:nvSpPr>
                  <p:cNvPr id="32783" name="TextovéPole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28728" y="1857364"/>
                    <a:ext cx="505267" cy="5539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3000"/>
                      <a:t>y´</a:t>
                    </a:r>
                  </a:p>
                </p:txBody>
              </p:sp>
              <p:sp>
                <p:nvSpPr>
                  <p:cNvPr id="32784" name="TextovéPole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4282" y="5232456"/>
                    <a:ext cx="505267" cy="5539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3000"/>
                      <a:t>z´</a:t>
                    </a:r>
                  </a:p>
                </p:txBody>
              </p:sp>
              <p:sp>
                <p:nvSpPr>
                  <p:cNvPr id="32785" name="TextovéPole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08" y="4714884"/>
                    <a:ext cx="612668" cy="5539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3000"/>
                      <a:t>x´ </a:t>
                    </a:r>
                  </a:p>
                </p:txBody>
              </p:sp>
              <p:cxnSp>
                <p:nvCxnSpPr>
                  <p:cNvPr id="43" name="Přímá spojovací šipka 42"/>
                  <p:cNvCxnSpPr/>
                  <p:nvPr/>
                </p:nvCxnSpPr>
                <p:spPr>
                  <a:xfrm rot="16200000" flipV="1">
                    <a:off x="362697" y="3352030"/>
                    <a:ext cx="3140069" cy="793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Přímá spojovací šipka 46"/>
                  <p:cNvCxnSpPr/>
                  <p:nvPr/>
                </p:nvCxnSpPr>
                <p:spPr>
                  <a:xfrm rot="5400000">
                    <a:off x="392866" y="4464873"/>
                    <a:ext cx="1714497" cy="1643045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7" name="Přímá spojovací šipka 56"/>
              <p:cNvCxnSpPr>
                <a:stCxn id="32783" idx="3"/>
              </p:cNvCxnSpPr>
              <p:nvPr/>
            </p:nvCxnSpPr>
            <p:spPr>
              <a:xfrm>
                <a:off x="1933525" y="2116120"/>
                <a:ext cx="152080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775" name="TextovéPole 58"/>
            <p:cNvSpPr txBox="1">
              <a:spLocks noChangeArrowheads="1"/>
            </p:cNvSpPr>
            <p:nvPr/>
          </p:nvSpPr>
          <p:spPr bwMode="auto">
            <a:xfrm>
              <a:off x="2531060" y="1500174"/>
              <a:ext cx="39786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 b="1">
                  <a:solidFill>
                    <a:srgbClr val="FF0000"/>
                  </a:solidFill>
                </a:rPr>
                <a:t>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16215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6929438" y="1063625"/>
          <a:ext cx="635000" cy="203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Rovnice" r:id="rId3" imgW="253890" imgH="812447" progId="Equation.3">
                  <p:embed/>
                </p:oleObj>
              </mc:Choice>
              <mc:Fallback>
                <p:oleObj name="Rovnice" r:id="rId3" imgW="253890" imgH="812447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1063625"/>
                        <a:ext cx="635000" cy="2030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2" name="Skupina 39"/>
          <p:cNvGrpSpPr>
            <a:grpSpLocks/>
          </p:cNvGrpSpPr>
          <p:nvPr/>
        </p:nvGrpSpPr>
        <p:grpSpPr bwMode="auto">
          <a:xfrm>
            <a:off x="214313" y="1231900"/>
            <a:ext cx="6072187" cy="4911725"/>
            <a:chOff x="214282" y="1231928"/>
            <a:chExt cx="6072230" cy="4911716"/>
          </a:xfrm>
        </p:grpSpPr>
        <p:cxnSp>
          <p:nvCxnSpPr>
            <p:cNvPr id="8" name="Přímá spojovací šipka 7"/>
            <p:cNvCxnSpPr/>
            <p:nvPr/>
          </p:nvCxnSpPr>
          <p:spPr>
            <a:xfrm>
              <a:off x="1714480" y="4568847"/>
              <a:ext cx="4572032" cy="3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šipka 8"/>
            <p:cNvCxnSpPr/>
            <p:nvPr/>
          </p:nvCxnSpPr>
          <p:spPr>
            <a:xfrm rot="16200000" flipV="1">
              <a:off x="361934" y="3352825"/>
              <a:ext cx="3140069" cy="63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5" name="TextovéPole 26"/>
            <p:cNvSpPr txBox="1">
              <a:spLocks noChangeArrowheads="1"/>
            </p:cNvSpPr>
            <p:nvPr/>
          </p:nvSpPr>
          <p:spPr bwMode="auto">
            <a:xfrm>
              <a:off x="1714480" y="1231928"/>
              <a:ext cx="44114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S</a:t>
              </a:r>
            </a:p>
          </p:txBody>
        </p:sp>
        <p:sp>
          <p:nvSpPr>
            <p:cNvPr id="2076" name="TextovéPole 27"/>
            <p:cNvSpPr txBox="1">
              <a:spLocks noChangeArrowheads="1"/>
            </p:cNvSpPr>
            <p:nvPr/>
          </p:nvSpPr>
          <p:spPr bwMode="auto">
            <a:xfrm>
              <a:off x="2025630" y="4614070"/>
              <a:ext cx="39786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0</a:t>
              </a:r>
            </a:p>
          </p:txBody>
        </p:sp>
        <p:sp>
          <p:nvSpPr>
            <p:cNvPr id="2077" name="TextovéPole 29"/>
            <p:cNvSpPr txBox="1">
              <a:spLocks noChangeArrowheads="1"/>
            </p:cNvSpPr>
            <p:nvPr/>
          </p:nvSpPr>
          <p:spPr bwMode="auto">
            <a:xfrm>
              <a:off x="1428728" y="1857364"/>
              <a:ext cx="37702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y</a:t>
              </a:r>
            </a:p>
          </p:txBody>
        </p:sp>
        <p:cxnSp>
          <p:nvCxnSpPr>
            <p:cNvPr id="31" name="Přímá spojovací šipka 30"/>
            <p:cNvCxnSpPr/>
            <p:nvPr/>
          </p:nvCxnSpPr>
          <p:spPr>
            <a:xfrm rot="5400000">
              <a:off x="392885" y="4464858"/>
              <a:ext cx="1714497" cy="16430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9" name="TextovéPole 33"/>
            <p:cNvSpPr txBox="1">
              <a:spLocks noChangeArrowheads="1"/>
            </p:cNvSpPr>
            <p:nvPr/>
          </p:nvSpPr>
          <p:spPr bwMode="auto">
            <a:xfrm>
              <a:off x="214282" y="5214950"/>
              <a:ext cx="37702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z</a:t>
              </a:r>
            </a:p>
          </p:txBody>
        </p:sp>
        <p:sp>
          <p:nvSpPr>
            <p:cNvPr id="2080" name="TextovéPole 38"/>
            <p:cNvSpPr txBox="1">
              <a:spLocks noChangeArrowheads="1"/>
            </p:cNvSpPr>
            <p:nvPr/>
          </p:nvSpPr>
          <p:spPr bwMode="auto">
            <a:xfrm>
              <a:off x="5715008" y="4714884"/>
              <a:ext cx="48442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x </a:t>
              </a:r>
            </a:p>
          </p:txBody>
        </p:sp>
      </p:grpSp>
      <p:sp>
        <p:nvSpPr>
          <p:cNvPr id="2053" name="Podnadpis 2"/>
          <p:cNvSpPr>
            <a:spLocks noGrp="1"/>
          </p:cNvSpPr>
          <p:nvPr>
            <p:ph type="subTitle" idx="1"/>
          </p:nvPr>
        </p:nvSpPr>
        <p:spPr>
          <a:xfrm>
            <a:off x="0" y="714375"/>
            <a:ext cx="9144000" cy="535781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cs-CZ" b="1" smtClean="0">
                <a:solidFill>
                  <a:schemeClr val="tx1"/>
                </a:solidFill>
                <a:cs typeface="Times New Roman" pitchFamily="18" charset="0"/>
              </a:rPr>
              <a:t>Galileova transformace :</a:t>
            </a:r>
          </a:p>
          <a:p>
            <a:pPr eaLnBrk="1" hangingPunct="1">
              <a:spcBef>
                <a:spcPct val="0"/>
              </a:spcBef>
            </a:pPr>
            <a:endParaRPr lang="cs-CZ" sz="1000" b="1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54" name="Nadpis 1"/>
          <p:cNvSpPr txBox="1">
            <a:spLocks/>
          </p:cNvSpPr>
          <p:nvPr/>
        </p:nvSpPr>
        <p:spPr bwMode="auto">
          <a:xfrm>
            <a:off x="0" y="0"/>
            <a:ext cx="9144000" cy="611188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3400" b="1">
                <a:solidFill>
                  <a:srgbClr val="BDFAA8"/>
                </a:solidFill>
                <a:latin typeface="Calibri" pitchFamily="34" charset="0"/>
                <a:cs typeface="Times New Roman" pitchFamily="18" charset="0"/>
              </a:rPr>
              <a:t>1. PROSTOR A ČAS V KLASICKÉ MECHANICE</a:t>
            </a:r>
          </a:p>
        </p:txBody>
      </p:sp>
      <p:grpSp>
        <p:nvGrpSpPr>
          <p:cNvPr id="2055" name="Skupina 57"/>
          <p:cNvGrpSpPr>
            <a:grpSpLocks/>
          </p:cNvGrpSpPr>
          <p:nvPr/>
        </p:nvGrpSpPr>
        <p:grpSpPr bwMode="auto">
          <a:xfrm>
            <a:off x="1714500" y="1214438"/>
            <a:ext cx="6113463" cy="4911725"/>
            <a:chOff x="214282" y="1214422"/>
            <a:chExt cx="6113394" cy="4911716"/>
          </a:xfrm>
        </p:grpSpPr>
        <p:grpSp>
          <p:nvGrpSpPr>
            <p:cNvPr id="2059" name="Skupina 54"/>
            <p:cNvGrpSpPr>
              <a:grpSpLocks/>
            </p:cNvGrpSpPr>
            <p:nvPr/>
          </p:nvGrpSpPr>
          <p:grpSpPr bwMode="auto">
            <a:xfrm>
              <a:off x="214282" y="1214422"/>
              <a:ext cx="6113394" cy="4911716"/>
              <a:chOff x="1785918" y="1214422"/>
              <a:chExt cx="6113394" cy="4911716"/>
            </a:xfrm>
          </p:grpSpPr>
          <p:grpSp>
            <p:nvGrpSpPr>
              <p:cNvPr id="2061" name="Skupina 50"/>
              <p:cNvGrpSpPr>
                <a:grpSpLocks/>
              </p:cNvGrpSpPr>
              <p:nvPr/>
            </p:nvGrpSpPr>
            <p:grpSpPr bwMode="auto">
              <a:xfrm>
                <a:off x="2928926" y="2714620"/>
                <a:ext cx="2714644" cy="2500330"/>
                <a:chOff x="1357290" y="2714620"/>
                <a:chExt cx="2714644" cy="2500330"/>
              </a:xfrm>
            </p:grpSpPr>
            <p:sp>
              <p:nvSpPr>
                <p:cNvPr id="52" name="Krychle 51"/>
                <p:cNvSpPr/>
                <p:nvPr/>
              </p:nvSpPr>
              <p:spPr>
                <a:xfrm>
                  <a:off x="1357269" y="2714606"/>
                  <a:ext cx="2714594" cy="2500308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53" name="Elipsa 52"/>
                <p:cNvSpPr/>
                <p:nvPr/>
              </p:nvSpPr>
              <p:spPr>
                <a:xfrm>
                  <a:off x="3357496" y="3214668"/>
                  <a:ext cx="214311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</p:grpSp>
          <p:grpSp>
            <p:nvGrpSpPr>
              <p:cNvPr id="2062" name="Skupina 40"/>
              <p:cNvGrpSpPr>
                <a:grpSpLocks/>
              </p:cNvGrpSpPr>
              <p:nvPr/>
            </p:nvGrpSpPr>
            <p:grpSpPr bwMode="auto">
              <a:xfrm>
                <a:off x="1785918" y="1214422"/>
                <a:ext cx="6113394" cy="4911716"/>
                <a:chOff x="214282" y="1231928"/>
                <a:chExt cx="6113394" cy="4911716"/>
              </a:xfrm>
            </p:grpSpPr>
            <p:cxnSp>
              <p:nvCxnSpPr>
                <p:cNvPr id="42" name="Přímá spojovací šipka 41"/>
                <p:cNvCxnSpPr/>
                <p:nvPr/>
              </p:nvCxnSpPr>
              <p:spPr>
                <a:xfrm>
                  <a:off x="1714453" y="4568847"/>
                  <a:ext cx="4571948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4" name="TextovéPole 43"/>
                <p:cNvSpPr txBox="1">
                  <a:spLocks noChangeArrowheads="1"/>
                </p:cNvSpPr>
                <p:nvPr/>
              </p:nvSpPr>
              <p:spPr bwMode="auto">
                <a:xfrm>
                  <a:off x="1714480" y="1231928"/>
                  <a:ext cx="569387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3000"/>
                    <a:t>S´</a:t>
                  </a:r>
                </a:p>
              </p:txBody>
            </p:sp>
            <p:sp>
              <p:nvSpPr>
                <p:cNvPr id="2065" name="TextovéPole 44"/>
                <p:cNvSpPr txBox="1">
                  <a:spLocks noChangeArrowheads="1"/>
                </p:cNvSpPr>
                <p:nvPr/>
              </p:nvSpPr>
              <p:spPr bwMode="auto">
                <a:xfrm>
                  <a:off x="2025630" y="4614070"/>
                  <a:ext cx="526106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3000"/>
                    <a:t>0´</a:t>
                  </a:r>
                </a:p>
              </p:txBody>
            </p:sp>
            <p:sp>
              <p:nvSpPr>
                <p:cNvPr id="2066" name="TextovéPole 45"/>
                <p:cNvSpPr txBox="1">
                  <a:spLocks noChangeArrowheads="1"/>
                </p:cNvSpPr>
                <p:nvPr/>
              </p:nvSpPr>
              <p:spPr bwMode="auto">
                <a:xfrm>
                  <a:off x="1428728" y="1857364"/>
                  <a:ext cx="505267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3000"/>
                    <a:t>y´</a:t>
                  </a:r>
                </a:p>
              </p:txBody>
            </p:sp>
            <p:sp>
              <p:nvSpPr>
                <p:cNvPr id="2067" name="TextovéPole 47"/>
                <p:cNvSpPr txBox="1">
                  <a:spLocks noChangeArrowheads="1"/>
                </p:cNvSpPr>
                <p:nvPr/>
              </p:nvSpPr>
              <p:spPr bwMode="auto">
                <a:xfrm>
                  <a:off x="214282" y="5232456"/>
                  <a:ext cx="505267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3000"/>
                    <a:t>z´</a:t>
                  </a:r>
                </a:p>
              </p:txBody>
            </p:sp>
            <p:sp>
              <p:nvSpPr>
                <p:cNvPr id="2068" name="TextovéPole 48"/>
                <p:cNvSpPr txBox="1">
                  <a:spLocks noChangeArrowheads="1"/>
                </p:cNvSpPr>
                <p:nvPr/>
              </p:nvSpPr>
              <p:spPr bwMode="auto">
                <a:xfrm>
                  <a:off x="5715008" y="4714884"/>
                  <a:ext cx="612668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3000"/>
                    <a:t>x´ </a:t>
                  </a:r>
                </a:p>
              </p:txBody>
            </p:sp>
            <p:cxnSp>
              <p:nvCxnSpPr>
                <p:cNvPr id="43" name="Přímá spojovací šipka 42"/>
                <p:cNvCxnSpPr/>
                <p:nvPr/>
              </p:nvCxnSpPr>
              <p:spPr>
                <a:xfrm rot="16200000" flipV="1">
                  <a:off x="362696" y="3352030"/>
                  <a:ext cx="3140069" cy="793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Přímá spojovací šipka 46"/>
                <p:cNvCxnSpPr/>
                <p:nvPr/>
              </p:nvCxnSpPr>
              <p:spPr>
                <a:xfrm rot="5400000">
                  <a:off x="392866" y="4464874"/>
                  <a:ext cx="1714497" cy="164304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7" name="Přímá spojovací šipka 56"/>
            <p:cNvCxnSpPr>
              <a:stCxn id="2066" idx="3"/>
            </p:cNvCxnSpPr>
            <p:nvPr/>
          </p:nvCxnSpPr>
          <p:spPr>
            <a:xfrm>
              <a:off x="1933526" y="2116120"/>
              <a:ext cx="15208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6" name="TextovéPole 58"/>
          <p:cNvSpPr txBox="1">
            <a:spLocks noChangeArrowheads="1"/>
          </p:cNvSpPr>
          <p:nvPr/>
        </p:nvSpPr>
        <p:spPr bwMode="auto">
          <a:xfrm>
            <a:off x="4030663" y="1500188"/>
            <a:ext cx="398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000" b="1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7" name="TextovéPole 66"/>
          <p:cNvSpPr txBox="1">
            <a:spLocks noChangeArrowheads="1"/>
          </p:cNvSpPr>
          <p:nvPr/>
        </p:nvSpPr>
        <p:spPr bwMode="auto">
          <a:xfrm>
            <a:off x="2286000" y="2000250"/>
            <a:ext cx="5254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000" b="1">
                <a:solidFill>
                  <a:srgbClr val="00B0F0"/>
                </a:solidFill>
              </a:rPr>
              <a:t>vt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6929438" y="1000125"/>
          <a:ext cx="149225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Rovnice" r:id="rId5" imgW="596641" imgH="863225" progId="Equation.3">
                  <p:embed/>
                </p:oleObj>
              </mc:Choice>
              <mc:Fallback>
                <p:oleObj name="Rovnice" r:id="rId5" imgW="596641" imgH="86322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1000125"/>
                        <a:ext cx="1492250" cy="2157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" name="Přímá spojovací šipka 64"/>
          <p:cNvCxnSpPr/>
          <p:nvPr/>
        </p:nvCxnSpPr>
        <p:spPr>
          <a:xfrm>
            <a:off x="1928813" y="2643188"/>
            <a:ext cx="1500187" cy="1587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214313" y="642938"/>
            <a:ext cx="9144000" cy="6072187"/>
          </a:xfrm>
        </p:spPr>
        <p:txBody>
          <a:bodyPr/>
          <a:lstStyle/>
          <a:p>
            <a:pPr marL="360363" indent="-360363" algn="l" eaLnBrk="1" hangingPunct="1">
              <a:spcBef>
                <a:spcPct val="0"/>
              </a:spcBef>
              <a:defRPr/>
            </a:pP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PŘÍKLADY  </a:t>
            </a:r>
          </a:p>
          <a:p>
            <a:pPr marL="360363" indent="-360363" algn="l" eaLnBrk="1" hangingPunct="1">
              <a:spcBef>
                <a:spcPct val="0"/>
              </a:spcBef>
              <a:defRPr/>
            </a:pPr>
            <a:endParaRPr lang="cs-CZ" sz="28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60363" indent="-360363" algn="l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Inerciální a neinerciální vztažné soustavy:</a:t>
            </a:r>
          </a:p>
          <a:p>
            <a:pPr marL="514350" indent="-51435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Kulička položená na podlaze rozjíždějícího se vagónu.</a:t>
            </a:r>
          </a:p>
          <a:p>
            <a:pPr marL="514350" indent="-51435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Kniha položená na stole ve třídě.</a:t>
            </a:r>
          </a:p>
          <a:p>
            <a:pPr marL="514350" indent="-51435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Pepa v rozjíždějícím se autě.</a:t>
            </a:r>
          </a:p>
          <a:p>
            <a:pPr marL="514350" indent="-51435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Jana na kolotoči.</a:t>
            </a:r>
          </a:p>
          <a:p>
            <a:pPr marL="514350" indent="-51435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Karel v letadle.</a:t>
            </a:r>
          </a:p>
          <a:p>
            <a:pPr marL="360363" indent="-360363" algn="l" eaLnBrk="1" hangingPunct="1">
              <a:spcBef>
                <a:spcPct val="0"/>
              </a:spcBef>
              <a:defRPr/>
            </a:pPr>
            <a:endParaRPr lang="cs-CZ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60363" indent="-360363" algn="l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Relativnost trajektorií</a:t>
            </a:r>
          </a:p>
          <a:p>
            <a:pPr marL="514350" indent="-51435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Ventilek na kole.</a:t>
            </a:r>
          </a:p>
          <a:p>
            <a:pPr marL="514350" indent="-51435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Konec vrtule letadla.</a:t>
            </a:r>
          </a:p>
          <a:p>
            <a:pPr marL="514350" indent="-51435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Padající míč ve vlaku.</a:t>
            </a:r>
          </a:p>
          <a:p>
            <a:pPr marL="514350" indent="-51435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3795" name="Nadpis 1"/>
          <p:cNvSpPr txBox="1">
            <a:spLocks/>
          </p:cNvSpPr>
          <p:nvPr/>
        </p:nvSpPr>
        <p:spPr bwMode="auto">
          <a:xfrm>
            <a:off x="0" y="0"/>
            <a:ext cx="9144000" cy="611188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3400" b="1">
                <a:solidFill>
                  <a:srgbClr val="BDFAA8"/>
                </a:solidFill>
                <a:latin typeface="Calibri" pitchFamily="34" charset="0"/>
                <a:cs typeface="Times New Roman" pitchFamily="18" charset="0"/>
              </a:rPr>
              <a:t>1. PROSTOR A ČAS V KLASICKÉ MECHANICE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214313" y="642938"/>
            <a:ext cx="6113462" cy="6072187"/>
          </a:xfrm>
        </p:spPr>
        <p:txBody>
          <a:bodyPr/>
          <a:lstStyle/>
          <a:p>
            <a:pPr marL="360363" indent="-360363" algn="l" eaLnBrk="1" hangingPunct="1">
              <a:spcBef>
                <a:spcPct val="0"/>
              </a:spcBef>
              <a:defRPr/>
            </a:pP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PŘÍKLADY  </a:t>
            </a:r>
          </a:p>
          <a:p>
            <a:pPr marL="360363" indent="-360363" algn="l" eaLnBrk="1" hangingPunct="1">
              <a:spcBef>
                <a:spcPct val="0"/>
              </a:spcBef>
              <a:defRPr/>
            </a:pPr>
            <a:endParaRPr lang="cs-CZ" sz="10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60363" indent="-360363" algn="l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Soumístné události</a:t>
            </a:r>
          </a:p>
          <a:p>
            <a:pPr marL="514350" indent="-51435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Poklepání na stůl.</a:t>
            </a:r>
          </a:p>
          <a:p>
            <a:pPr marL="514350" indent="-51435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Kapající voda.</a:t>
            </a:r>
          </a:p>
          <a:p>
            <a:pPr marL="514350" indent="-51435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Blikající siréna hasičů.</a:t>
            </a:r>
          </a:p>
          <a:p>
            <a:pPr marL="514350" indent="-51435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sz="28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60363" indent="-360363" algn="l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Současné události</a:t>
            </a:r>
          </a:p>
          <a:p>
            <a:pPr marL="514350" indent="-51435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Synchronizované plavání.</a:t>
            </a:r>
          </a:p>
          <a:p>
            <a:pPr marL="514350" indent="-51435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60363" indent="-360363" algn="l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Skládání rychlostí</a:t>
            </a:r>
          </a:p>
          <a:p>
            <a:pPr marL="514350" indent="-51435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Loďka na řece.</a:t>
            </a:r>
          </a:p>
          <a:p>
            <a:pPr marL="514350" indent="-51435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Cestující ve vlaku.</a:t>
            </a:r>
          </a:p>
          <a:p>
            <a:pPr marL="514350" indent="-51435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Lovec na Safari.</a:t>
            </a:r>
          </a:p>
          <a:p>
            <a:pPr marL="514350" indent="-514350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4819" name="Nadpis 1"/>
          <p:cNvSpPr txBox="1">
            <a:spLocks/>
          </p:cNvSpPr>
          <p:nvPr/>
        </p:nvSpPr>
        <p:spPr bwMode="auto">
          <a:xfrm>
            <a:off x="0" y="0"/>
            <a:ext cx="9144000" cy="611188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3400" b="1">
                <a:solidFill>
                  <a:srgbClr val="BDFAA8"/>
                </a:solidFill>
                <a:latin typeface="Calibri" pitchFamily="34" charset="0"/>
                <a:cs typeface="Times New Roman" pitchFamily="18" charset="0"/>
              </a:rPr>
              <a:t>1. PROSTOR A ČAS V KLASICKÉ MECHANICE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684213" y="549275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40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35843" name="Skupina 21"/>
          <p:cNvGrpSpPr>
            <a:grpSpLocks/>
          </p:cNvGrpSpPr>
          <p:nvPr/>
        </p:nvGrpSpPr>
        <p:grpSpPr bwMode="auto">
          <a:xfrm>
            <a:off x="5286375" y="428625"/>
            <a:ext cx="3424238" cy="5924550"/>
            <a:chOff x="4500563" y="423863"/>
            <a:chExt cx="3424763" cy="5923895"/>
          </a:xfrm>
        </p:grpSpPr>
        <p:sp>
          <p:nvSpPr>
            <p:cNvPr id="35846" name="Line 5"/>
            <p:cNvSpPr>
              <a:spLocks noChangeShapeType="1"/>
            </p:cNvSpPr>
            <p:nvPr/>
          </p:nvSpPr>
          <p:spPr bwMode="auto">
            <a:xfrm>
              <a:off x="4932363" y="4581525"/>
              <a:ext cx="2808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>
              <a:off x="6156325" y="2420938"/>
              <a:ext cx="0" cy="21605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6156325" y="2420938"/>
              <a:ext cx="129540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6659563" y="2492375"/>
              <a:ext cx="55564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800">
                  <a:latin typeface="Calibri" pitchFamily="34" charset="0"/>
                </a:rPr>
                <a:t>v</a:t>
              </a:r>
              <a:r>
                <a:rPr lang="cs-CZ" sz="2800" baseline="-25000">
                  <a:latin typeface="Calibri" pitchFamily="34" charset="0"/>
                </a:rPr>
                <a:t>B</a:t>
              </a:r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 flipV="1">
              <a:off x="6156325" y="1557338"/>
              <a:ext cx="0" cy="86360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 flipH="1">
              <a:off x="5435600" y="2420938"/>
              <a:ext cx="649288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6135688" y="1720850"/>
              <a:ext cx="4844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800">
                  <a:latin typeface="Calibri" pitchFamily="34" charset="0"/>
                </a:rPr>
                <a:t>v</a:t>
              </a:r>
              <a:r>
                <a:rPr lang="cs-CZ" sz="2800" baseline="-25000">
                  <a:latin typeface="Calibri" pitchFamily="34" charset="0"/>
                </a:rPr>
                <a:t>A</a:t>
              </a:r>
              <a:endParaRPr lang="cs-CZ" sz="2800">
                <a:latin typeface="Calibri" pitchFamily="34" charset="0"/>
              </a:endParaRPr>
            </a:p>
          </p:txBody>
        </p:sp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5632450" y="2513013"/>
              <a:ext cx="47481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800">
                  <a:latin typeface="Calibri" pitchFamily="34" charset="0"/>
                </a:rPr>
                <a:t>v</a:t>
              </a:r>
              <a:r>
                <a:rPr lang="cs-CZ" sz="2800" baseline="-25000">
                  <a:latin typeface="Calibri" pitchFamily="34" charset="0"/>
                </a:rPr>
                <a:t>C</a:t>
              </a:r>
              <a:endParaRPr lang="cs-CZ" sz="2800">
                <a:latin typeface="Calibri" pitchFamily="34" charset="0"/>
              </a:endParaRPr>
            </a:p>
          </p:txBody>
        </p:sp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6280150" y="3448050"/>
              <a:ext cx="15600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800" b="1">
                  <a:solidFill>
                    <a:srgbClr val="FFCC66"/>
                  </a:solidFill>
                  <a:latin typeface="Calibri" pitchFamily="34" charset="0"/>
                </a:rPr>
                <a:t>h = 100m</a:t>
              </a:r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 flipV="1">
              <a:off x="6156325" y="549275"/>
              <a:ext cx="0" cy="1008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856" name="Text Box 16"/>
            <p:cNvSpPr txBox="1">
              <a:spLocks noChangeArrowheads="1"/>
            </p:cNvSpPr>
            <p:nvPr/>
          </p:nvSpPr>
          <p:spPr bwMode="auto">
            <a:xfrm>
              <a:off x="6424613" y="423863"/>
              <a:ext cx="3545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800" b="1">
                  <a:latin typeface="Calibri" pitchFamily="34" charset="0"/>
                </a:rPr>
                <a:t>y</a:t>
              </a:r>
            </a:p>
          </p:txBody>
        </p:sp>
        <p:sp>
          <p:nvSpPr>
            <p:cNvPr id="35857" name="Text Box 17"/>
            <p:cNvSpPr txBox="1">
              <a:spLocks noChangeArrowheads="1"/>
            </p:cNvSpPr>
            <p:nvPr/>
          </p:nvSpPr>
          <p:spPr bwMode="auto">
            <a:xfrm>
              <a:off x="7575550" y="4745038"/>
              <a:ext cx="3497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800" b="1">
                  <a:latin typeface="Calibri" pitchFamily="34" charset="0"/>
                </a:rPr>
                <a:t>x</a:t>
              </a:r>
            </a:p>
          </p:txBody>
        </p:sp>
        <p:sp>
          <p:nvSpPr>
            <p:cNvPr id="35858" name="Text Box 18"/>
            <p:cNvSpPr txBox="1">
              <a:spLocks noChangeArrowheads="1"/>
            </p:cNvSpPr>
            <p:nvPr/>
          </p:nvSpPr>
          <p:spPr bwMode="auto">
            <a:xfrm>
              <a:off x="6064250" y="4600575"/>
              <a:ext cx="3674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800" b="1">
                  <a:latin typeface="Calibri" pitchFamily="34" charset="0"/>
                </a:rPr>
                <a:t>0</a:t>
              </a:r>
            </a:p>
          </p:txBody>
        </p:sp>
        <p:sp>
          <p:nvSpPr>
            <p:cNvPr id="35859" name="Line 19"/>
            <p:cNvSpPr>
              <a:spLocks noChangeShapeType="1"/>
            </p:cNvSpPr>
            <p:nvPr/>
          </p:nvSpPr>
          <p:spPr bwMode="auto">
            <a:xfrm flipH="1">
              <a:off x="4500563" y="4581525"/>
              <a:ext cx="1655762" cy="1511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860" name="Text Box 20"/>
            <p:cNvSpPr txBox="1">
              <a:spLocks noChangeArrowheads="1"/>
            </p:cNvSpPr>
            <p:nvPr/>
          </p:nvSpPr>
          <p:spPr bwMode="auto">
            <a:xfrm>
              <a:off x="4767263" y="5824538"/>
              <a:ext cx="32733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800" b="1">
                  <a:latin typeface="Calibri" pitchFamily="34" charset="0"/>
                </a:rPr>
                <a:t>z</a:t>
              </a:r>
            </a:p>
          </p:txBody>
        </p:sp>
      </p:grpSp>
      <p:sp>
        <p:nvSpPr>
          <p:cNvPr id="18436" name="Text Box 21"/>
          <p:cNvSpPr txBox="1">
            <a:spLocks noChangeArrowheads="1"/>
          </p:cNvSpPr>
          <p:nvPr/>
        </p:nvSpPr>
        <p:spPr bwMode="auto">
          <a:xfrm>
            <a:off x="285750" y="357188"/>
            <a:ext cx="5715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Z výšky h = 100 m jsou v čase</a:t>
            </a:r>
          </a:p>
          <a:p>
            <a:pPr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t = 0 s vržena současně tři tělesa</a:t>
            </a:r>
          </a:p>
          <a:p>
            <a:pPr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A, B, C počátečními rychlostmi</a:t>
            </a:r>
          </a:p>
          <a:p>
            <a:pPr>
              <a:defRPr/>
            </a:pPr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800" b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= 5 </a:t>
            </a:r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cs-CZ" sz="2800" b="1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800" b="1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= 10 </a:t>
            </a:r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cs-CZ" sz="2800" b="1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800" b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= 5 </a:t>
            </a:r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cs-CZ" sz="2800" b="1" baseline="30000" dirty="0">
                <a:latin typeface="Times New Roman" pitchFamily="18" charset="0"/>
                <a:cs typeface="Times New Roman" pitchFamily="18" charset="0"/>
              </a:rPr>
              <a:t>-1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Těleso D v </a:t>
            </a:r>
            <a:r>
              <a:rPr lang="cs-CZ" sz="2800" dirty="0">
                <a:latin typeface="+mn-lt"/>
                <a:cs typeface="Times New Roman" pitchFamily="18" charset="0"/>
              </a:rPr>
              <a:t>čase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t = 0 s padá </a:t>
            </a:r>
            <a:br>
              <a:rPr lang="cs-CZ" sz="2800" dirty="0">
                <a:latin typeface="Times New Roman" pitchFamily="18" charset="0"/>
                <a:cs typeface="Times New Roman" pitchFamily="18" charset="0"/>
              </a:rPr>
            </a:b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volným pádem. </a:t>
            </a:r>
          </a:p>
          <a:p>
            <a:pPr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Označte události spočívající </a:t>
            </a:r>
            <a:br>
              <a:rPr lang="cs-CZ" sz="2800" dirty="0">
                <a:latin typeface="Times New Roman" pitchFamily="18" charset="0"/>
                <a:cs typeface="Times New Roman" pitchFamily="18" charset="0"/>
              </a:rPr>
            </a:b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v dopadu tělesa na zem </a:t>
            </a:r>
          </a:p>
          <a:p>
            <a:pPr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2800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cs-CZ" sz="2800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cs-CZ" sz="2800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cs-CZ" sz="2800" baseline="-25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a rozhodněte, které jsou soumístné </a:t>
            </a:r>
            <a:br>
              <a:rPr lang="cs-CZ" sz="2800" dirty="0">
                <a:latin typeface="Times New Roman" pitchFamily="18" charset="0"/>
                <a:cs typeface="Times New Roman" pitchFamily="18" charset="0"/>
              </a:rPr>
            </a:b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a které současné.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285750" y="5357813"/>
            <a:ext cx="4429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 U</a:t>
            </a:r>
            <a:r>
              <a:rPr lang="cs-CZ" sz="2400" baseline="-25000" dirty="0">
                <a:latin typeface="+mj-lt"/>
                <a:cs typeface="Times New Roman" pitchFamily="18" charset="0"/>
              </a:rPr>
              <a:t>A </a:t>
            </a:r>
            <a:r>
              <a:rPr lang="cs-CZ" sz="2400" dirty="0">
                <a:latin typeface="+mj-lt"/>
                <a:cs typeface="Times New Roman" pitchFamily="18" charset="0"/>
              </a:rPr>
              <a:t>a U</a:t>
            </a:r>
            <a:r>
              <a:rPr lang="cs-CZ" sz="2400" baseline="-25000" dirty="0">
                <a:latin typeface="+mj-lt"/>
                <a:cs typeface="Times New Roman" pitchFamily="18" charset="0"/>
              </a:rPr>
              <a:t>D </a:t>
            </a:r>
            <a:r>
              <a:rPr lang="cs-CZ" sz="2400" dirty="0">
                <a:latin typeface="+mj-lt"/>
                <a:cs typeface="Times New Roman" pitchFamily="18" charset="0"/>
              </a:rPr>
              <a:t>– soumístné události</a:t>
            </a:r>
          </a:p>
          <a:p>
            <a:pPr>
              <a:buFont typeface="Symbol" pitchFamily="18" charset="2"/>
              <a:buNone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 U</a:t>
            </a:r>
            <a:r>
              <a:rPr lang="en-US" sz="2400" baseline="-25000" dirty="0">
                <a:latin typeface="+mj-lt"/>
                <a:cs typeface="Times New Roman" pitchFamily="18" charset="0"/>
              </a:rPr>
              <a:t>B</a:t>
            </a:r>
            <a:r>
              <a:rPr lang="cs-CZ" sz="2400" dirty="0">
                <a:latin typeface="+mj-lt"/>
                <a:cs typeface="Times New Roman" pitchFamily="18" charset="0"/>
              </a:rPr>
              <a:t> , U</a:t>
            </a:r>
            <a:r>
              <a:rPr lang="en-US" sz="2400" baseline="-25000" dirty="0">
                <a:latin typeface="+mj-lt"/>
                <a:cs typeface="Times New Roman" pitchFamily="18" charset="0"/>
              </a:rPr>
              <a:t>C</a:t>
            </a:r>
            <a:r>
              <a:rPr lang="cs-CZ" sz="2400" dirty="0">
                <a:latin typeface="+mj-lt"/>
                <a:cs typeface="Times New Roman" pitchFamily="18" charset="0"/>
              </a:rPr>
              <a:t> a U</a:t>
            </a:r>
            <a:r>
              <a:rPr lang="en-US" sz="2400" baseline="-25000" dirty="0">
                <a:latin typeface="+mj-lt"/>
                <a:cs typeface="Times New Roman" pitchFamily="18" charset="0"/>
              </a:rPr>
              <a:t>D</a:t>
            </a:r>
            <a:r>
              <a:rPr lang="cs-CZ" sz="2400" dirty="0">
                <a:latin typeface="+mj-lt"/>
                <a:cs typeface="Times New Roman" pitchFamily="18" charset="0"/>
              </a:rPr>
              <a:t> – současné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cs-CZ" sz="2400" dirty="0">
                <a:latin typeface="+mj-lt"/>
                <a:cs typeface="Times New Roman" pitchFamily="18" charset="0"/>
              </a:rPr>
              <a:t>události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edia.nj.com/inside-jersey/photo/einsteinfuzzyslippers-cropjpg-29a8e98dc00407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42938"/>
            <a:ext cx="842962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1188"/>
          </a:xfrm>
          <a:solidFill>
            <a:srgbClr val="006600"/>
          </a:solidFill>
        </p:spPr>
        <p:txBody>
          <a:bodyPr/>
          <a:lstStyle/>
          <a:p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SPECIÁLNÍ TEORIE RELATIVITY</a:t>
            </a:r>
          </a:p>
        </p:txBody>
      </p:sp>
      <p:sp>
        <p:nvSpPr>
          <p:cNvPr id="36868" name="TextovéPole 4"/>
          <p:cNvSpPr txBox="1">
            <a:spLocks noChangeArrowheads="1"/>
          </p:cNvSpPr>
          <p:nvPr/>
        </p:nvSpPr>
        <p:spPr bwMode="auto">
          <a:xfrm>
            <a:off x="285750" y="6488113"/>
            <a:ext cx="6429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Obr.: </a:t>
            </a:r>
            <a:r>
              <a:rPr lang="en-US"/>
              <a:t>4 </a:t>
            </a:r>
            <a:r>
              <a:rPr lang="cs-CZ"/>
              <a:t>-</a:t>
            </a:r>
            <a:r>
              <a:rPr lang="en-US"/>
              <a:t> </a:t>
            </a:r>
            <a:r>
              <a:rPr lang="cs-CZ"/>
              <a:t> </a:t>
            </a:r>
            <a:r>
              <a:rPr lang="en-US"/>
              <a:t>A</a:t>
            </a:r>
            <a:r>
              <a:rPr lang="cs-CZ"/>
              <a:t>E</a:t>
            </a:r>
            <a:r>
              <a:rPr lang="en-US"/>
              <a:t> on the porch of his Princeton home.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9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6838" lvl="1">
              <a:tabLst>
                <a:tab pos="539750" algn="l"/>
              </a:tabLst>
            </a:pPr>
            <a:r>
              <a:rPr lang="cs-CZ" sz="3400" b="1">
                <a:solidFill>
                  <a:srgbClr val="BDFAA8"/>
                </a:solidFill>
                <a:latin typeface="Calibri" pitchFamily="34" charset="0"/>
                <a:cs typeface="Times New Roman" pitchFamily="18" charset="0"/>
              </a:rPr>
              <a:t>Použitá literatura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584200"/>
            <a:ext cx="91440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Literatura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BARTUŠKA, K.: 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Fyzika pro gymnázia – Speciální teorie relativity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Prometheus, Praha 2001 </a:t>
            </a:r>
            <a:b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ISBN 978-80-7196-209-0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LEPIL, O. a kol.,: 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Fyzika – sbírka úloh pro střední školy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. Prometheus, Praha 2010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ISBN 978-80-7196-266-3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TARÁBEK, P., ČERVINKOVÁ, P.: 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Odmaturuj z fyziky.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Didaktis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Brno 2004 ISBN 80-86285-39-1</a:t>
            </a:r>
            <a:endParaRPr lang="cs-CZ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dirty="0">
                <a:latin typeface="+mn-lt"/>
              </a:rPr>
              <a:t>PINKAVA, Václav. [online]. [cit. 2013-01-08]. Dostupné z: http://vzjp.cz/verse.htm#Pope </a:t>
            </a:r>
            <a:endParaRPr lang="cs-CZ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Obrázky: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[1] </a:t>
            </a:r>
            <a:r>
              <a:rPr lang="it-IT" dirty="0">
                <a:latin typeface="+mn-lt"/>
              </a:rPr>
              <a:t>[online]. [cit. 2013-01-08]. Dostupné z: http://teachertech.rice.edu/Participants/louviere/Newton/newton5.jpg </a:t>
            </a:r>
            <a:endParaRPr lang="cs-CZ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[2] </a:t>
            </a:r>
            <a:r>
              <a:rPr lang="it-IT" dirty="0">
                <a:latin typeface="+mn-lt"/>
              </a:rPr>
              <a:t>[online]. [cit. 2013-01-08]. Dostupné z: http://media-cache0.pinterest.com/upload/168885054746885185_IOxCeXap_c.jpg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dirty="0">
                <a:latin typeface="+mn-lt"/>
              </a:rPr>
              <a:t>[3] [online]. [cit. 2013-01-08]. Dostupné z: http://defendingjehovahswitnesses.blogspot.cz/2011/12/newton-isaac-links-to-information.html </a:t>
            </a:r>
            <a:endParaRPr lang="cs-CZ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[4]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NUTT, Amy Ellis. [online]. [cit. 2013-01-08]. Dostupné z: http://www.nj.com/inside-jersey/index.ssf/people/einsteins_fuzzy_logic.html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3286125"/>
            <a:ext cx="9144000" cy="70802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rgbClr val="BDFAA8"/>
                </a:solidFill>
                <a:latin typeface="+mj-lt"/>
                <a:cs typeface="Times New Roman" pitchFamily="18" charset="0"/>
              </a:rPr>
              <a:t>2. VZNIK STR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cs-CZ" sz="29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Mgr. Monika Bouchalová</a:t>
            </a:r>
          </a:p>
          <a:p>
            <a:pPr algn="ctr" eaLnBrk="0" hangingPunct="0">
              <a:defRPr/>
            </a:pPr>
            <a:r>
              <a:rPr lang="cs-CZ" sz="2000" dirty="0">
                <a:solidFill>
                  <a:srgbClr val="006600"/>
                </a:solidFill>
                <a:latin typeface="+mj-lt"/>
                <a:cs typeface="Arial" pitchFamily="34" charset="0"/>
              </a:rPr>
              <a:t>Gymnázium, Havířov-Město, Komenského 2, p.o.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63"/>
            <a:ext cx="91440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cs-CZ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C9E72-6E50-4641-970E-394A68E77C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143125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FYZIKA </a:t>
            </a:r>
            <a:r>
              <a:rPr lang="it-IT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PRO I</a:t>
            </a: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V</a:t>
            </a:r>
            <a:r>
              <a:rPr lang="it-IT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. ROČNÍK GYMNÁZIA</a:t>
            </a: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/>
            </a:r>
            <a:b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</a:br>
            <a:r>
              <a:rPr lang="cs-CZ" sz="2800" b="1" dirty="0">
                <a:solidFill>
                  <a:srgbClr val="006600"/>
                </a:solidFill>
                <a:latin typeface="+mj-lt"/>
                <a:ea typeface="+mj-ea"/>
                <a:cs typeface="Times New Roman" pitchFamily="18" charset="0"/>
              </a:rPr>
              <a:t>SPECIÁLNÍ TEORIE RELATIVITY</a:t>
            </a:r>
            <a:endParaRPr lang="cs-CZ" sz="2800" b="1" dirty="0">
              <a:solidFill>
                <a:srgbClr val="0066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8919" name="Skupina 15"/>
          <p:cNvGrpSpPr>
            <a:grpSpLocks noChangeAspect="1"/>
          </p:cNvGrpSpPr>
          <p:nvPr/>
        </p:nvGrpSpPr>
        <p:grpSpPr bwMode="auto">
          <a:xfrm>
            <a:off x="36513" y="0"/>
            <a:ext cx="9107487" cy="2063750"/>
            <a:chOff x="0" y="571480"/>
            <a:chExt cx="8929718" cy="1928826"/>
          </a:xfrm>
        </p:grpSpPr>
        <p:sp>
          <p:nvSpPr>
            <p:cNvPr id="15" name="Obdélník 14"/>
            <p:cNvSpPr/>
            <p:nvPr/>
          </p:nvSpPr>
          <p:spPr>
            <a:xfrm>
              <a:off x="0" y="571480"/>
              <a:ext cx="8929718" cy="1928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grpSp>
          <p:nvGrpSpPr>
            <p:cNvPr id="4" name="Skupina 1"/>
            <p:cNvGrpSpPr>
              <a:grpSpLocks noChangeAspect="1"/>
            </p:cNvGrpSpPr>
            <p:nvPr/>
          </p:nvGrpSpPr>
          <p:grpSpPr bwMode="auto">
            <a:xfrm>
              <a:off x="142844" y="571480"/>
              <a:ext cx="8651147" cy="1908000"/>
              <a:chOff x="1237" y="4215"/>
              <a:chExt cx="8434" cy="1860"/>
            </a:xfrm>
            <a:solidFill>
              <a:schemeClr val="accent1"/>
            </a:solidFill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7" y="4215"/>
                <a:ext cx="7610" cy="1860"/>
              </a:xfrm>
              <a:prstGeom prst="rect">
                <a:avLst/>
              </a:prstGeom>
              <a:grpFill/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3694" b="2090"/>
              <a:stretch>
                <a:fillRect/>
              </a:stretch>
            </p:blipFill>
            <p:spPr bwMode="auto">
              <a:xfrm>
                <a:off x="8715" y="4510"/>
                <a:ext cx="956" cy="95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3" name="Nadpis 1"/>
          <p:cNvSpPr txBox="1">
            <a:spLocks/>
          </p:cNvSpPr>
          <p:nvPr/>
        </p:nvSpPr>
        <p:spPr>
          <a:xfrm>
            <a:off x="0" y="5143500"/>
            <a:ext cx="9144000" cy="12271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 III/2-2-2-02</a:t>
            </a:r>
          </a:p>
          <a:p>
            <a:pPr algn="ctr">
              <a:defRPr/>
            </a:pP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Tento digitální učební materiál (DUM) vznikl na základě řešení projektu OPVK, registrační číslo CZ.1.07/1.5.00/34.0794 s názvem „Výuka na gymnáziu podporovaná ICT“.</a:t>
            </a:r>
          </a:p>
        </p:txBody>
      </p:sp>
      <p:sp>
        <p:nvSpPr>
          <p:cNvPr id="2" name="Obdélník 1"/>
          <p:cNvSpPr/>
          <p:nvPr/>
        </p:nvSpPr>
        <p:spPr>
          <a:xfrm>
            <a:off x="5786438" y="5240338"/>
            <a:ext cx="29543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 </a:t>
            </a: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Zpracováno 13. ledna 2013 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142875" y="785813"/>
            <a:ext cx="9001125" cy="5576887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cs-CZ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Problémy: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cs-CZ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360363" indent="-360363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Může pozorovatel v inerciální vztažné soustavě zjistit její rovnoměrný přímočarý pohyb pozorováním nemechanických jevů? </a:t>
            </a:r>
            <a:b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(optických, elektromagnetických, ...)</a:t>
            </a:r>
            <a:b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endParaRPr lang="cs-CZ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360363" indent="-360363" algn="l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Určení rychlosti světla.</a:t>
            </a:r>
          </a:p>
          <a:p>
            <a:pPr marL="514350" indent="-514350" algn="l" eaLnBrk="1" hangingPunct="1">
              <a:spcBef>
                <a:spcPct val="0"/>
              </a:spcBef>
              <a:defRPr/>
            </a:pPr>
            <a:endParaRPr lang="cs-CZ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cs-CZ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Rychlost světla byla považována za nekonečnou.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cs-CZ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 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0"/>
            <a:ext cx="9144000" cy="611188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3400" b="1" dirty="0">
                <a:solidFill>
                  <a:srgbClr val="BDFAA8"/>
                </a:solidFill>
                <a:latin typeface="+mj-lt"/>
                <a:ea typeface="+mj-ea"/>
                <a:cs typeface="Times New Roman" pitchFamily="18" charset="0"/>
              </a:rPr>
              <a:t>2. VZNIK STR</a:t>
            </a:r>
            <a:endParaRPr lang="cs-CZ" sz="3400" dirty="0">
              <a:solidFill>
                <a:srgbClr val="BDFAA8"/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214313" y="285750"/>
            <a:ext cx="8694737" cy="5576888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cs-CZ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Olaf</a:t>
            </a:r>
            <a: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Romer</a:t>
            </a:r>
            <a: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(přítel Newtona)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roku 1675 z pozorování zákrytů </a:t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Jupiterových měsíců zjistil, </a:t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že se světlo šíří konečnou rychlostí </a:t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a vypočítal hodnotu 227 000 km/s.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 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928938"/>
            <a:ext cx="27463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ovéPole 4"/>
          <p:cNvSpPr txBox="1">
            <a:spLocks noChangeArrowheads="1"/>
          </p:cNvSpPr>
          <p:nvPr/>
        </p:nvSpPr>
        <p:spPr bwMode="auto">
          <a:xfrm>
            <a:off x="7858125" y="6286500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Obr.: 1</a:t>
            </a:r>
          </a:p>
        </p:txBody>
      </p:sp>
      <p:pic>
        <p:nvPicPr>
          <p:cNvPr id="40965" name="Picture 2" descr="http://gsite.univ-provence.fr/gsite/Local/espacesm/dir/celerite/romer_dess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428625"/>
            <a:ext cx="32416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ovéPole 4"/>
          <p:cNvSpPr txBox="1">
            <a:spLocks noChangeArrowheads="1"/>
          </p:cNvSpPr>
          <p:nvPr/>
        </p:nvSpPr>
        <p:spPr bwMode="auto">
          <a:xfrm>
            <a:off x="3716338" y="592931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Obr.: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1188"/>
          </a:xfrm>
          <a:solidFill>
            <a:srgbClr val="006600"/>
          </a:solidFill>
        </p:spPr>
        <p:txBody>
          <a:bodyPr/>
          <a:lstStyle/>
          <a:p>
            <a:pPr eaLnBrk="1" hangingPunct="1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SPECIÁLNÍ TEORIE RELATIVITY</a:t>
            </a:r>
            <a:endParaRPr lang="cs-CZ" sz="3400" smtClean="0">
              <a:solidFill>
                <a:srgbClr val="BDFAA8"/>
              </a:solidFill>
              <a:cs typeface="Times New Roman" pitchFamily="18" charset="0"/>
            </a:endParaRPr>
          </a:p>
        </p:txBody>
      </p:sp>
      <p:sp>
        <p:nvSpPr>
          <p:cNvPr id="25603" name="Podnadpis 2"/>
          <p:cNvSpPr>
            <a:spLocks noGrp="1"/>
          </p:cNvSpPr>
          <p:nvPr>
            <p:ph type="subTitle" idx="1"/>
          </p:nvPr>
        </p:nvSpPr>
        <p:spPr>
          <a:xfrm>
            <a:off x="4429125" y="1357313"/>
            <a:ext cx="4714875" cy="542925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chemeClr val="tx1"/>
                </a:solidFill>
              </a:rPr>
              <a:t>EPITAPH </a:t>
            </a:r>
            <a:br>
              <a:rPr lang="cs-CZ" sz="2800" b="1" smtClean="0">
                <a:solidFill>
                  <a:schemeClr val="tx1"/>
                </a:solidFill>
              </a:rPr>
            </a:br>
            <a:r>
              <a:rPr lang="cs-CZ" sz="2800" b="1" smtClean="0">
                <a:solidFill>
                  <a:schemeClr val="tx1"/>
                </a:solidFill>
              </a:rPr>
              <a:t>FOR SIR ISAAC NEWTON</a:t>
            </a:r>
            <a:r>
              <a:rPr lang="cs-CZ" sz="2800" smtClean="0">
                <a:solidFill>
                  <a:schemeClr val="tx1"/>
                </a:solidFill>
              </a:rPr>
              <a:t/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/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Nature and Nature's Laws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lay hid in Night.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God said, Let Newton be!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and all was light! </a:t>
            </a:r>
          </a:p>
          <a:p>
            <a:pPr eaLnBrk="1" hangingPunct="1"/>
            <a:r>
              <a:rPr lang="cs-CZ" sz="2800" smtClean="0">
                <a:solidFill>
                  <a:schemeClr val="tx1"/>
                </a:solidFill>
              </a:rPr>
              <a:t/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400" smtClean="0">
                <a:solidFill>
                  <a:schemeClr val="tx1"/>
                </a:solidFill>
                <a:cs typeface="Times New Roman" pitchFamily="18" charset="0"/>
              </a:rPr>
              <a:t>Anglický básník Alexander Pope </a:t>
            </a:r>
            <a:br>
              <a:rPr lang="cs-CZ" sz="24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400" smtClean="0">
                <a:solidFill>
                  <a:schemeClr val="tx1"/>
                </a:solidFill>
                <a:cs typeface="Times New Roman" pitchFamily="18" charset="0"/>
              </a:rPr>
              <a:t>(Newtonův současník)</a:t>
            </a:r>
          </a:p>
          <a:p>
            <a:pPr eaLnBrk="1" hangingPunct="1"/>
            <a:r>
              <a:rPr lang="cs-CZ" sz="2400" smtClean="0">
                <a:solidFill>
                  <a:schemeClr val="tx1"/>
                </a:solidFill>
                <a:cs typeface="Times New Roman" pitchFamily="18" charset="0"/>
              </a:rPr>
              <a:t>1688 — 1744</a:t>
            </a:r>
            <a:endParaRPr lang="cs-CZ" sz="280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/>
            <a:r>
              <a:rPr lang="cs-CZ" sz="240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5604" name="TextovéPole 5"/>
          <p:cNvSpPr txBox="1">
            <a:spLocks noChangeArrowheads="1"/>
          </p:cNvSpPr>
          <p:nvPr/>
        </p:nvSpPr>
        <p:spPr bwMode="auto">
          <a:xfrm>
            <a:off x="214313" y="4857750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Obr.: 1</a:t>
            </a:r>
          </a:p>
        </p:txBody>
      </p:sp>
      <p:pic>
        <p:nvPicPr>
          <p:cNvPr id="25605" name="Picture 2" descr="http://teachertech.rice.edu/Participants/louviere/Newton/newto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1785938"/>
            <a:ext cx="43307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1857375" y="142875"/>
            <a:ext cx="1857375" cy="500063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cs-CZ" sz="24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Hippolyte</a:t>
            </a:r>
            <a:r>
              <a:rPr lang="cs-CZ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Louis </a:t>
            </a:r>
            <a:br>
              <a:rPr lang="cs-CZ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4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Fizeau</a:t>
            </a:r>
            <a:r>
              <a:rPr lang="cs-CZ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1819 – 1896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cs-CZ" sz="24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142875"/>
            <a:ext cx="18176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Obrázek 14"/>
          <p:cNvPicPr>
            <a:picLocks noChangeAspect="1" noChangeArrowheads="1"/>
          </p:cNvPicPr>
          <p:nvPr/>
        </p:nvPicPr>
        <p:blipFill>
          <a:blip r:embed="rId3" cstate="print"/>
          <a:srcRect l="11259" t="29858" r="36343" b="14218"/>
          <a:stretch>
            <a:fillRect/>
          </a:stretch>
        </p:blipFill>
        <p:spPr bwMode="auto">
          <a:xfrm>
            <a:off x="3643313" y="71438"/>
            <a:ext cx="5429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ovéPole 16"/>
          <p:cNvSpPr txBox="1">
            <a:spLocks noChangeArrowheads="1"/>
          </p:cNvSpPr>
          <p:nvPr/>
        </p:nvSpPr>
        <p:spPr bwMode="auto">
          <a:xfrm>
            <a:off x="3643313" y="3071813"/>
            <a:ext cx="335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Obr.: 4 </a:t>
            </a:r>
            <a:r>
              <a:rPr lang="cs-CZ" dirty="0" err="1">
                <a:latin typeface="+mn-lt"/>
              </a:rPr>
              <a:t>Fizeauova</a:t>
            </a:r>
            <a:r>
              <a:rPr lang="cs-CZ" dirty="0">
                <a:latin typeface="+mn-lt"/>
              </a:rPr>
              <a:t> metoda</a:t>
            </a:r>
          </a:p>
        </p:txBody>
      </p:sp>
      <p:sp>
        <p:nvSpPr>
          <p:cNvPr id="8" name="TextovéPole 4"/>
          <p:cNvSpPr txBox="1">
            <a:spLocks noChangeArrowheads="1"/>
          </p:cNvSpPr>
          <p:nvPr/>
        </p:nvSpPr>
        <p:spPr bwMode="auto">
          <a:xfrm>
            <a:off x="1928813" y="2143125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Obr.: 3</a:t>
            </a:r>
          </a:p>
        </p:txBody>
      </p:sp>
      <p:sp>
        <p:nvSpPr>
          <p:cNvPr id="9" name="Obdélník 15"/>
          <p:cNvSpPr>
            <a:spLocks noChangeArrowheads="1"/>
          </p:cNvSpPr>
          <p:nvPr/>
        </p:nvSpPr>
        <p:spPr bwMode="auto">
          <a:xfrm>
            <a:off x="257175" y="3871913"/>
            <a:ext cx="87868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za polopropustným zrcadlem je ozubené kolečko, které se otáčí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světlo projde otvorem mezi zuby kolečka a postupuje k zrcadlu Z 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po odrazu se vrací zpět</a:t>
            </a:r>
          </a:p>
          <a:p>
            <a:pPr marL="546100" lvl="1" indent="-1793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projde-li otvorem vidí pozorovatel v dalekohledu D světelný zdroj</a:t>
            </a:r>
          </a:p>
          <a:p>
            <a:pPr marL="546100" lvl="1" indent="-1793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dopadne-li na zub, nevidí nic 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při jisté úhlové frekvenci otáčení kolečka pak lze určit velikost rychlosti světla  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(315 300 km/s)</a:t>
            </a:r>
            <a:endParaRPr lang="cs-CZ" sz="2400" dirty="0">
              <a:latin typeface="+mn-lt"/>
            </a:endParaRPr>
          </a:p>
        </p:txBody>
      </p:sp>
      <p:sp>
        <p:nvSpPr>
          <p:cNvPr id="41992" name="Obdélník 10"/>
          <p:cNvSpPr>
            <a:spLocks noChangeArrowheads="1"/>
          </p:cNvSpPr>
          <p:nvPr/>
        </p:nvSpPr>
        <p:spPr bwMode="auto">
          <a:xfrm>
            <a:off x="128588" y="2657475"/>
            <a:ext cx="7443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Použil pozemskou metodu </a:t>
            </a:r>
            <a:br>
              <a:rPr lang="cs-CZ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cs-CZ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měření rychlosti světla.</a:t>
            </a:r>
          </a:p>
          <a:p>
            <a:r>
              <a:rPr lang="cs-CZ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Nelze však určit rychlost v různých směrech.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/>
          <p:cNvSpPr/>
          <p:nvPr/>
        </p:nvSpPr>
        <p:spPr>
          <a:xfrm>
            <a:off x="500063" y="3071813"/>
            <a:ext cx="7786687" cy="33575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484" name="Podnadpis 2"/>
          <p:cNvSpPr txBox="1">
            <a:spLocks/>
          </p:cNvSpPr>
          <p:nvPr/>
        </p:nvSpPr>
        <p:spPr bwMode="auto">
          <a:xfrm>
            <a:off x="500063" y="214313"/>
            <a:ext cx="83581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Akustická vlna se šíří vzduchem. </a:t>
            </a:r>
          </a:p>
          <a:p>
            <a:pPr>
              <a:buFont typeface="Arial" charset="0"/>
              <a:buNone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Ve 2. </a:t>
            </a:r>
            <a:r>
              <a:rPr lang="cs-CZ" sz="2400" dirty="0" err="1">
                <a:latin typeface="+mj-lt"/>
                <a:cs typeface="Times New Roman" pitchFamily="18" charset="0"/>
              </a:rPr>
              <a:t>pol</a:t>
            </a:r>
            <a:r>
              <a:rPr lang="cs-CZ" sz="2400" dirty="0">
                <a:latin typeface="+mj-lt"/>
                <a:cs typeface="Times New Roman" pitchFamily="18" charset="0"/>
              </a:rPr>
              <a:t>. 19. stol. se domnívali, že se světlo šíří také nějakým prostředím – ÉTEREM.</a:t>
            </a:r>
          </a:p>
          <a:p>
            <a:pPr>
              <a:buFont typeface="Arial" charset="0"/>
              <a:buNone/>
              <a:defRPr/>
            </a:pPr>
            <a:endParaRPr lang="cs-CZ" sz="1000" dirty="0">
              <a:latin typeface="+mj-lt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Ten by musel být všude, aby k nám světlo ze Slunce dorazilo.</a:t>
            </a:r>
          </a:p>
          <a:p>
            <a:pPr>
              <a:buFont typeface="Arial" charset="0"/>
              <a:buNone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IVS spojená s éterem by měla zvláštní postavení – absolutní VS?</a:t>
            </a:r>
          </a:p>
          <a:p>
            <a:pPr>
              <a:buFont typeface="Arial" charset="0"/>
              <a:buNone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Světlo by se v ní šířilo stejnou rychlostí ve všech směrech.</a:t>
            </a:r>
          </a:p>
          <a:p>
            <a:pPr>
              <a:buFont typeface="Arial" charset="0"/>
              <a:buNone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V 19. stol. předpokládali:</a:t>
            </a:r>
            <a:endParaRPr lang="cs-CZ" sz="2800" dirty="0">
              <a:latin typeface="+mj-lt"/>
              <a:cs typeface="Times New Roman" pitchFamily="18" charset="0"/>
            </a:endParaRPr>
          </a:p>
        </p:txBody>
      </p:sp>
      <p:pic>
        <p:nvPicPr>
          <p:cNvPr id="43012" name="Picture 15" descr="Soubor:The Earth seen from Apollo 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3429000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ovéPole 4"/>
          <p:cNvSpPr txBox="1">
            <a:spLocks noChangeArrowheads="1"/>
          </p:cNvSpPr>
          <p:nvPr/>
        </p:nvSpPr>
        <p:spPr bwMode="auto">
          <a:xfrm>
            <a:off x="7072313" y="6000750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  <a:latin typeface="+mn-lt"/>
              </a:rPr>
              <a:t>Obr.: 5</a:t>
            </a:r>
          </a:p>
        </p:txBody>
      </p:sp>
      <p:cxnSp>
        <p:nvCxnSpPr>
          <p:cNvPr id="23" name="Přímá spojovací šipka 22"/>
          <p:cNvCxnSpPr/>
          <p:nvPr/>
        </p:nvCxnSpPr>
        <p:spPr>
          <a:xfrm>
            <a:off x="7072313" y="3714750"/>
            <a:ext cx="571500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4"/>
          <p:cNvSpPr txBox="1">
            <a:spLocks noChangeArrowheads="1"/>
          </p:cNvSpPr>
          <p:nvPr/>
        </p:nvSpPr>
        <p:spPr bwMode="auto">
          <a:xfrm>
            <a:off x="7072313" y="3714750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FFFF00"/>
                </a:solidFill>
                <a:latin typeface="+mn-lt"/>
              </a:rPr>
              <a:t>v</a:t>
            </a:r>
          </a:p>
        </p:txBody>
      </p:sp>
      <p:cxnSp>
        <p:nvCxnSpPr>
          <p:cNvPr id="25" name="Přímá spojovací šipka 24"/>
          <p:cNvCxnSpPr/>
          <p:nvPr/>
        </p:nvCxnSpPr>
        <p:spPr>
          <a:xfrm>
            <a:off x="3786188" y="4786313"/>
            <a:ext cx="1071562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10800000" flipV="1">
            <a:off x="1785938" y="4786313"/>
            <a:ext cx="2000250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4"/>
          <p:cNvSpPr txBox="1">
            <a:spLocks noChangeArrowheads="1"/>
          </p:cNvSpPr>
          <p:nvPr/>
        </p:nvSpPr>
        <p:spPr bwMode="auto">
          <a:xfrm>
            <a:off x="928688" y="4643438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B0F0"/>
                </a:solidFill>
                <a:latin typeface="+mn-lt"/>
              </a:rPr>
              <a:t>c + v</a:t>
            </a:r>
          </a:p>
        </p:txBody>
      </p:sp>
      <p:sp>
        <p:nvSpPr>
          <p:cNvPr id="31" name="TextovéPole 4"/>
          <p:cNvSpPr txBox="1">
            <a:spLocks noChangeArrowheads="1"/>
          </p:cNvSpPr>
          <p:nvPr/>
        </p:nvSpPr>
        <p:spPr bwMode="auto">
          <a:xfrm>
            <a:off x="5000625" y="4643438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FF0000"/>
                </a:solidFill>
                <a:latin typeface="+mn-lt"/>
              </a:rPr>
              <a:t>c - v</a:t>
            </a:r>
          </a:p>
        </p:txBody>
      </p:sp>
      <p:sp>
        <p:nvSpPr>
          <p:cNvPr id="12" name="TextovéPole 4"/>
          <p:cNvSpPr txBox="1">
            <a:spLocks noChangeArrowheads="1"/>
          </p:cNvSpPr>
          <p:nvPr/>
        </p:nvSpPr>
        <p:spPr bwMode="auto">
          <a:xfrm>
            <a:off x="3492500" y="4227513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FFFF00"/>
                </a:solidFill>
                <a:latin typeface="+mn-lt"/>
              </a:rPr>
              <a:t>c</a:t>
            </a:r>
          </a:p>
        </p:txBody>
      </p:sp>
      <p:cxnSp>
        <p:nvCxnSpPr>
          <p:cNvPr id="13" name="Přímá spojovací šipka 22"/>
          <p:cNvCxnSpPr/>
          <p:nvPr/>
        </p:nvCxnSpPr>
        <p:spPr>
          <a:xfrm flipV="1">
            <a:off x="3786188" y="3429000"/>
            <a:ext cx="0" cy="135572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délník 37"/>
          <p:cNvSpPr/>
          <p:nvPr/>
        </p:nvSpPr>
        <p:spPr>
          <a:xfrm>
            <a:off x="142875" y="2143125"/>
            <a:ext cx="4786313" cy="41433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214313" y="214313"/>
            <a:ext cx="8694737" cy="17145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Výsledky optických pokusů ukázaly, </a:t>
            </a:r>
            <a:br>
              <a:rPr lang="cs-CZ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že c je konstantní.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cs-CZ" sz="8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Albert Abraham </a:t>
            </a:r>
            <a:r>
              <a:rPr lang="cs-CZ" sz="24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Michelson</a:t>
            </a:r>
            <a:r>
              <a:rPr lang="cs-CZ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1852 – 1931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Nobelova cena 1907 – spektroskopie</a:t>
            </a:r>
            <a:br>
              <a:rPr lang="cs-CZ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endParaRPr lang="cs-CZ" sz="24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5572125" y="21431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Obr.: 6</a:t>
            </a:r>
          </a:p>
        </p:txBody>
      </p:sp>
      <p:pic>
        <p:nvPicPr>
          <p:cNvPr id="44037" name="Picture 8" descr="http://www.michelsonexperiment.com/wp-content/uploads/2009/06/albert_abraham_mich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214313"/>
            <a:ext cx="17145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2"/>
          <p:cNvSpPr txBox="1">
            <a:spLocks/>
          </p:cNvSpPr>
          <p:nvPr/>
        </p:nvSpPr>
        <p:spPr bwMode="auto">
          <a:xfrm>
            <a:off x="5000625" y="2786063"/>
            <a:ext cx="42148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Pokus měl zjistit absolutní </a:t>
            </a:r>
            <a:br>
              <a:rPr lang="cs-CZ" sz="2400" dirty="0">
                <a:latin typeface="+mj-lt"/>
                <a:cs typeface="Times New Roman" pitchFamily="18" charset="0"/>
              </a:rPr>
            </a:br>
            <a:r>
              <a:rPr lang="cs-CZ" sz="2400" dirty="0">
                <a:latin typeface="+mj-lt"/>
                <a:cs typeface="Times New Roman" pitchFamily="18" charset="0"/>
              </a:rPr>
              <a:t>pohyb Země vůči éteru.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Paprsky dopadající na stínítko jsou koherentní, vytvářejí interferenční obrazec.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Otočením o 90</a:t>
            </a:r>
            <a:r>
              <a:rPr lang="cs-CZ" sz="2400" baseline="30000" dirty="0">
                <a:latin typeface="+mj-lt"/>
                <a:cs typeface="Times New Roman" pitchFamily="18" charset="0"/>
              </a:rPr>
              <a:t>0</a:t>
            </a:r>
            <a:r>
              <a:rPr lang="cs-CZ" sz="2400" dirty="0">
                <a:latin typeface="+mj-lt"/>
                <a:cs typeface="Times New Roman" pitchFamily="18" charset="0"/>
              </a:rPr>
              <a:t> by se měly změnit, ale to se nestalo </a:t>
            </a:r>
            <a:br>
              <a:rPr lang="cs-CZ" sz="2400" dirty="0">
                <a:latin typeface="+mj-lt"/>
                <a:cs typeface="Times New Roman" pitchFamily="18" charset="0"/>
              </a:rPr>
            </a:br>
            <a:r>
              <a:rPr lang="cs-CZ" sz="2400" dirty="0">
                <a:latin typeface="+mj-lt"/>
                <a:cs typeface="Times New Roman" pitchFamily="18" charset="0"/>
              </a:rPr>
              <a:t>	</a:t>
            </a:r>
            <a:r>
              <a:rPr lang="cs-CZ" sz="2400" b="1" dirty="0">
                <a:latin typeface="+mj-lt"/>
                <a:cs typeface="Times New Roman" pitchFamily="18" charset="0"/>
              </a:rPr>
              <a:t>→ c = </a:t>
            </a:r>
            <a:r>
              <a:rPr lang="cs-CZ" sz="2400" b="1" dirty="0" err="1">
                <a:latin typeface="+mj-lt"/>
                <a:cs typeface="Times New Roman" pitchFamily="18" charset="0"/>
              </a:rPr>
              <a:t>konst</a:t>
            </a:r>
            <a:r>
              <a:rPr lang="cs-CZ" sz="2400" b="1" dirty="0">
                <a:latin typeface="+mj-lt"/>
                <a:cs typeface="Times New Roman" pitchFamily="18" charset="0"/>
              </a:rPr>
              <a:t>.</a:t>
            </a:r>
            <a:r>
              <a:rPr lang="cs-CZ" sz="2400" dirty="0">
                <a:latin typeface="+mj-lt"/>
                <a:cs typeface="Times New Roman" pitchFamily="18" charset="0"/>
              </a:rPr>
              <a:t/>
            </a:r>
            <a:br>
              <a:rPr lang="cs-CZ" sz="2400" dirty="0">
                <a:latin typeface="+mj-lt"/>
                <a:cs typeface="Times New Roman" pitchFamily="18" charset="0"/>
              </a:rPr>
            </a:br>
            <a:endParaRPr lang="cs-CZ" sz="1000" dirty="0">
              <a:latin typeface="+mj-lt"/>
              <a:cs typeface="Times New Roman" pitchFamily="18" charset="0"/>
            </a:endParaRPr>
          </a:p>
          <a:p>
            <a:pPr marL="360363" indent="-360363">
              <a:buFont typeface="Arial" pitchFamily="34" charset="0"/>
              <a:buChar char="•"/>
              <a:defRPr/>
            </a:pPr>
            <a:r>
              <a:rPr lang="cs-CZ" sz="2400" b="1" dirty="0">
                <a:latin typeface="+mj-lt"/>
                <a:cs typeface="Times New Roman" pitchFamily="18" charset="0"/>
                <a:hlinkClick r:id="rId3"/>
              </a:rPr>
              <a:t>nejužitečnější neúspěšný experiment</a:t>
            </a:r>
            <a:r>
              <a:rPr lang="cs-CZ" sz="2400" b="1" dirty="0"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18" name="Obdélník 17"/>
          <p:cNvSpPr/>
          <p:nvPr/>
        </p:nvSpPr>
        <p:spPr>
          <a:xfrm rot="2700000">
            <a:off x="2443957" y="3409156"/>
            <a:ext cx="71438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20" name="Přímá spojovací šipka 19"/>
          <p:cNvCxnSpPr/>
          <p:nvPr/>
        </p:nvCxnSpPr>
        <p:spPr>
          <a:xfrm rot="16200000" flipV="1">
            <a:off x="1762918" y="3342482"/>
            <a:ext cx="13319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2566988" y="4029075"/>
            <a:ext cx="140335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16200000" flipV="1">
            <a:off x="1762919" y="3334544"/>
            <a:ext cx="1331912" cy="0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2560638" y="4030663"/>
            <a:ext cx="1403350" cy="1587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Vývojový diagram: paměť s přímým přístupem 28"/>
          <p:cNvSpPr/>
          <p:nvPr/>
        </p:nvSpPr>
        <p:spPr>
          <a:xfrm>
            <a:off x="642938" y="3857625"/>
            <a:ext cx="500062" cy="28575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3973513" y="3671888"/>
            <a:ext cx="71437" cy="7207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Obdélník 30"/>
          <p:cNvSpPr/>
          <p:nvPr/>
        </p:nvSpPr>
        <p:spPr>
          <a:xfrm rot="16200000">
            <a:off x="2406650" y="2279650"/>
            <a:ext cx="71438" cy="7191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Krychle 31"/>
          <p:cNvSpPr/>
          <p:nvPr/>
        </p:nvSpPr>
        <p:spPr>
          <a:xfrm>
            <a:off x="1951038" y="5459413"/>
            <a:ext cx="1071562" cy="357187"/>
          </a:xfrm>
          <a:prstGeom prst="cube">
            <a:avLst>
              <a:gd name="adj" fmla="val 79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2" name="Skupina 35"/>
          <p:cNvGrpSpPr>
            <a:grpSpLocks/>
          </p:cNvGrpSpPr>
          <p:nvPr/>
        </p:nvGrpSpPr>
        <p:grpSpPr bwMode="auto">
          <a:xfrm>
            <a:off x="2287588" y="5489575"/>
            <a:ext cx="357187" cy="214313"/>
            <a:chOff x="3286116" y="5429264"/>
            <a:chExt cx="357190" cy="214314"/>
          </a:xfrm>
        </p:grpSpPr>
        <p:sp>
          <p:nvSpPr>
            <p:cNvPr id="35" name="Elipsa 34"/>
            <p:cNvSpPr/>
            <p:nvPr/>
          </p:nvSpPr>
          <p:spPr>
            <a:xfrm>
              <a:off x="3286116" y="5429264"/>
              <a:ext cx="357190" cy="214314"/>
            </a:xfrm>
            <a:prstGeom prst="ellips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4" name="Elipsa 33"/>
            <p:cNvSpPr/>
            <p:nvPr/>
          </p:nvSpPr>
          <p:spPr>
            <a:xfrm>
              <a:off x="3340091" y="5483239"/>
              <a:ext cx="249239" cy="106363"/>
            </a:xfrm>
            <a:prstGeom prst="ellips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3" name="Elipsa 32"/>
            <p:cNvSpPr/>
            <p:nvPr/>
          </p:nvSpPr>
          <p:spPr>
            <a:xfrm>
              <a:off x="3394067" y="5513402"/>
              <a:ext cx="142876" cy="46037"/>
            </a:xfrm>
            <a:prstGeom prst="ellips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cxnSp>
        <p:nvCxnSpPr>
          <p:cNvPr id="26" name="Přímá spojovací šipka 25"/>
          <p:cNvCxnSpPr/>
          <p:nvPr/>
        </p:nvCxnSpPr>
        <p:spPr>
          <a:xfrm rot="5400000">
            <a:off x="1727994" y="4868069"/>
            <a:ext cx="1471612" cy="6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1052513" y="4014788"/>
            <a:ext cx="140176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214313" y="214313"/>
            <a:ext cx="8694737" cy="17145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Výsledky optických pokusů ukázaly, </a:t>
            </a:r>
            <a:br>
              <a:rPr lang="cs-CZ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že c je konstantní.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cs-CZ" sz="8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Albert Abraham </a:t>
            </a:r>
            <a:r>
              <a:rPr lang="cs-CZ" sz="24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Michelson</a:t>
            </a:r>
            <a:r>
              <a:rPr lang="cs-CZ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1852 – 1931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Nobelova cena 1907 – spektroskopie</a:t>
            </a:r>
            <a:br>
              <a:rPr lang="cs-CZ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endParaRPr lang="cs-CZ" sz="24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5572125" y="21431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Obr.: 6</a:t>
            </a:r>
          </a:p>
        </p:txBody>
      </p:sp>
      <p:pic>
        <p:nvPicPr>
          <p:cNvPr id="45060" name="Picture 8" descr="http://www.michelsonexperiment.com/wp-content/uploads/2009/06/albert_abraham_mich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214313"/>
            <a:ext cx="17145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2"/>
          <p:cNvSpPr txBox="1">
            <a:spLocks/>
          </p:cNvSpPr>
          <p:nvPr/>
        </p:nvSpPr>
        <p:spPr bwMode="auto">
          <a:xfrm>
            <a:off x="5000625" y="2786063"/>
            <a:ext cx="42148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Pokus měl zjistit absolutní </a:t>
            </a:r>
            <a:br>
              <a:rPr lang="cs-CZ" sz="2400" dirty="0">
                <a:latin typeface="+mj-lt"/>
                <a:cs typeface="Times New Roman" pitchFamily="18" charset="0"/>
              </a:rPr>
            </a:br>
            <a:r>
              <a:rPr lang="cs-CZ" sz="2400" dirty="0">
                <a:latin typeface="+mj-lt"/>
                <a:cs typeface="Times New Roman" pitchFamily="18" charset="0"/>
              </a:rPr>
              <a:t>pohyb Země vůči éteru.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Paprsky dopadající na stínítko jsou koherentní, vytvářejí interferenční obrazec.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Otočením o 90</a:t>
            </a:r>
            <a:r>
              <a:rPr lang="cs-CZ" sz="2400" baseline="30000" dirty="0">
                <a:latin typeface="+mj-lt"/>
                <a:cs typeface="Times New Roman" pitchFamily="18" charset="0"/>
              </a:rPr>
              <a:t>0</a:t>
            </a:r>
            <a:r>
              <a:rPr lang="cs-CZ" sz="2400" dirty="0">
                <a:latin typeface="+mj-lt"/>
                <a:cs typeface="Times New Roman" pitchFamily="18" charset="0"/>
              </a:rPr>
              <a:t> by se měly změnit, ale to se nestalo </a:t>
            </a:r>
            <a:br>
              <a:rPr lang="cs-CZ" sz="2400" dirty="0">
                <a:latin typeface="+mj-lt"/>
                <a:cs typeface="Times New Roman" pitchFamily="18" charset="0"/>
              </a:rPr>
            </a:br>
            <a:r>
              <a:rPr lang="cs-CZ" sz="2400" dirty="0">
                <a:latin typeface="+mj-lt"/>
                <a:cs typeface="Times New Roman" pitchFamily="18" charset="0"/>
              </a:rPr>
              <a:t>	</a:t>
            </a:r>
            <a:r>
              <a:rPr lang="cs-CZ" sz="2400" b="1" dirty="0">
                <a:latin typeface="+mj-lt"/>
                <a:cs typeface="Times New Roman" pitchFamily="18" charset="0"/>
              </a:rPr>
              <a:t>→ c = </a:t>
            </a:r>
            <a:r>
              <a:rPr lang="cs-CZ" sz="2400" b="1" dirty="0" err="1">
                <a:latin typeface="+mj-lt"/>
                <a:cs typeface="Times New Roman" pitchFamily="18" charset="0"/>
              </a:rPr>
              <a:t>konst</a:t>
            </a:r>
            <a:r>
              <a:rPr lang="cs-CZ" sz="2400" b="1" dirty="0">
                <a:latin typeface="+mj-lt"/>
                <a:cs typeface="Times New Roman" pitchFamily="18" charset="0"/>
              </a:rPr>
              <a:t>.</a:t>
            </a:r>
            <a:r>
              <a:rPr lang="cs-CZ" sz="2400" dirty="0">
                <a:latin typeface="+mj-lt"/>
                <a:cs typeface="Times New Roman" pitchFamily="18" charset="0"/>
              </a:rPr>
              <a:t/>
            </a:r>
            <a:br>
              <a:rPr lang="cs-CZ" sz="2400" dirty="0">
                <a:latin typeface="+mj-lt"/>
                <a:cs typeface="Times New Roman" pitchFamily="18" charset="0"/>
              </a:rPr>
            </a:br>
            <a:endParaRPr lang="cs-CZ" sz="1000" dirty="0">
              <a:latin typeface="+mj-lt"/>
              <a:cs typeface="Times New Roman" pitchFamily="18" charset="0"/>
            </a:endParaRPr>
          </a:p>
          <a:p>
            <a:pPr marL="360363" indent="-360363">
              <a:buFont typeface="Arial" pitchFamily="34" charset="0"/>
              <a:buChar char="•"/>
              <a:defRPr/>
            </a:pPr>
            <a:r>
              <a:rPr lang="cs-CZ" sz="2400" b="1" dirty="0">
                <a:latin typeface="+mj-lt"/>
                <a:cs typeface="Times New Roman" pitchFamily="18" charset="0"/>
                <a:hlinkClick r:id="rId4"/>
              </a:rPr>
              <a:t>nejužitečnější neúspěšný experiment</a:t>
            </a:r>
            <a:r>
              <a:rPr lang="cs-CZ" sz="2400" b="1" dirty="0">
                <a:latin typeface="+mj-lt"/>
                <a:cs typeface="Times New Roman" pitchFamily="18" charset="0"/>
              </a:rPr>
              <a:t> </a:t>
            </a:r>
          </a:p>
        </p:txBody>
      </p:sp>
      <p:pic>
        <p:nvPicPr>
          <p:cNvPr id="11" name="Interferomete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428875"/>
            <a:ext cx="4857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214313" y="621506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Obr.: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2"/>
          <p:cNvSpPr txBox="1">
            <a:spLocks/>
          </p:cNvSpPr>
          <p:nvPr/>
        </p:nvSpPr>
        <p:spPr bwMode="auto">
          <a:xfrm>
            <a:off x="714375" y="4572000"/>
            <a:ext cx="7572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s-CZ" sz="2800" dirty="0">
                <a:latin typeface="+mn-lt"/>
              </a:rPr>
              <a:t>Dráhy paprsků v přístroji, vpravo za předpokladu zpomalení světla éterovým větrem.</a:t>
            </a:r>
            <a:endParaRPr lang="cs-CZ" sz="2800" dirty="0">
              <a:latin typeface="+mn-lt"/>
              <a:cs typeface="Times New Roman" pitchFamily="18" charset="0"/>
            </a:endParaRPr>
          </a:p>
        </p:txBody>
      </p:sp>
      <p:pic>
        <p:nvPicPr>
          <p:cNvPr id="102402" name="Picture 2" descr="Soubor:MichelsonMorleyAnimationD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714375"/>
            <a:ext cx="7583488" cy="37147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7286625" y="4000500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Obr.: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9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6838" lvl="1">
              <a:tabLst>
                <a:tab pos="539750" algn="l"/>
              </a:tabLst>
            </a:pPr>
            <a:r>
              <a:rPr lang="cs-CZ" sz="3400" b="1">
                <a:solidFill>
                  <a:srgbClr val="BDFAA8"/>
                </a:solidFill>
                <a:latin typeface="Calibri" pitchFamily="34" charset="0"/>
                <a:cs typeface="Times New Roman" pitchFamily="18" charset="0"/>
              </a:rPr>
              <a:t>Použitá literatura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584200"/>
            <a:ext cx="91440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Literatura: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BARTUŠKA, K.: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Fyzika pro gymnázia – Speciální teorie relativity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Prometheus, Praha 2001 ISBN 978-80-7196-209-0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LEPIL, O. a kol.,: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Fyzika – sbírka úloh pro střední školy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Prometheus, Praha 2010 ISBN 978-80-7196-266-3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TARÁBEK, P., ČERVINKOVÁ, P.: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Odmaturuj z fyziky.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Didaktis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Brno 2004 ISBN 80-86285-39-1</a:t>
            </a:r>
          </a:p>
          <a:p>
            <a:pPr marL="263525" indent="-263525" eaLnBrk="0" hangingPunct="0">
              <a:spcBef>
                <a:spcPct val="20000"/>
              </a:spcBef>
              <a:defRPr/>
            </a:pPr>
            <a:r>
              <a:rPr lang="it-IT" sz="1400" dirty="0">
                <a:latin typeface="+mn-lt"/>
              </a:rPr>
              <a:t>PINKAVA, Václav. [online]. [cit. 2013-01-08]. Dostupné z: http://vzjp.cz/verse.htm#Pope </a:t>
            </a:r>
            <a:endParaRPr lang="cs-CZ" sz="1400" dirty="0"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defRPr/>
            </a:pPr>
            <a:endParaRPr lang="cs-CZ" sz="1400" dirty="0"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defRPr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Obrázky: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263525" indent="-263525" eaLnBrk="0" hangingPunct="0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[1]</a:t>
            </a:r>
            <a:r>
              <a:rPr lang="it-IT" sz="1400" dirty="0">
                <a:latin typeface="+mn-lt"/>
              </a:rPr>
              <a:t> [online]. [cit. 2013-01-13]. Dostupné z: http://gsite.univ-provence.fr/gsite/Local/espacesm/dir/celerite/romer_dessin.jpg </a:t>
            </a:r>
            <a:endParaRPr lang="cs-CZ" sz="1400" dirty="0"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[2] </a:t>
            </a:r>
            <a:r>
              <a:rPr lang="en-US" sz="1400" dirty="0">
                <a:latin typeface="+mn-lt"/>
              </a:rPr>
              <a:t>Wikipedia: the free encyclopedia [online]. San Francisco (CA): Wikimedia Foundation, 2001- [cit. 2013-01-13]. </a:t>
            </a:r>
            <a:r>
              <a:rPr lang="en-US" sz="1400" dirty="0" err="1">
                <a:latin typeface="+mn-lt"/>
              </a:rPr>
              <a:t>Dostupné</a:t>
            </a:r>
            <a:r>
              <a:rPr lang="en-US" sz="1400" dirty="0">
                <a:latin typeface="+mn-lt"/>
              </a:rPr>
              <a:t> z: http://upload.wikimedia.org/wikipedia/commons/thumb/1/1e/Ole_R%C3%B8mer_(Coning_painting).jpg/220px-Ole_R%C3%B8mer_(Coning_painting).jpg </a:t>
            </a:r>
            <a:endParaRPr lang="cs-CZ" sz="1400" dirty="0"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defRPr/>
            </a:pPr>
            <a:r>
              <a:rPr lang="it-IT" sz="1400" dirty="0">
                <a:latin typeface="+mn-lt"/>
              </a:rPr>
              <a:t>[3]</a:t>
            </a:r>
            <a:r>
              <a:rPr lang="cs-CZ" sz="1400" dirty="0">
                <a:latin typeface="+mn-lt"/>
              </a:rPr>
              <a:t> 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[online]. [cit. 2013-01-13]. Dostupné z: 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h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ttps://thescienceclassroom.wikispaces.com/Armand+Hippolyte+Louis+Fizeau </a:t>
            </a:r>
            <a:endParaRPr lang="it-IT" sz="1400" dirty="0"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[4]</a:t>
            </a:r>
            <a:r>
              <a:rPr lang="it-IT" sz="1400" dirty="0">
                <a:latin typeface="+mn-lt"/>
              </a:rPr>
              <a:t> [online]. [cit. 2013-01-08]. Dostupné z: http://www.e-fyzika.cz/ </a:t>
            </a:r>
            <a:endParaRPr lang="cs-CZ" sz="1400" dirty="0"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defRPr/>
            </a:pPr>
            <a:r>
              <a:rPr lang="it-IT" sz="1400" dirty="0">
                <a:latin typeface="+mn-lt"/>
              </a:rPr>
              <a:t>[</a:t>
            </a:r>
            <a:r>
              <a:rPr lang="cs-CZ" sz="1400" dirty="0">
                <a:latin typeface="+mn-lt"/>
              </a:rPr>
              <a:t>5</a:t>
            </a:r>
            <a:r>
              <a:rPr lang="it-IT" sz="1400" dirty="0">
                <a:latin typeface="+mn-lt"/>
              </a:rPr>
              <a:t>]</a:t>
            </a:r>
            <a:r>
              <a:rPr lang="cs-CZ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Wikipedia: the free encyclopedia [online]. San Francisco (CA): Wikimedia Foundation, 2001- [cit. 2013-01-13]. </a:t>
            </a:r>
            <a:r>
              <a:rPr lang="en-US" sz="1400" dirty="0" err="1">
                <a:latin typeface="+mn-lt"/>
              </a:rPr>
              <a:t>Dostupné</a:t>
            </a:r>
            <a:r>
              <a:rPr lang="en-US" sz="1400" dirty="0">
                <a:latin typeface="+mn-lt"/>
              </a:rPr>
              <a:t> z: http://upload.wikimedia.org/wikipedia/commons/thumb/9/97/The_Earth_seen_from_Apollo_17.jpg/599px-The_Earth_seen_from_Apollo_17.jpg </a:t>
            </a:r>
            <a:endParaRPr lang="cs-CZ" sz="1400" dirty="0"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defRPr/>
            </a:pPr>
            <a:r>
              <a:rPr lang="it-IT" sz="1400" dirty="0">
                <a:latin typeface="+mn-lt"/>
              </a:rPr>
              <a:t>[</a:t>
            </a:r>
            <a:r>
              <a:rPr lang="cs-CZ" sz="1400" dirty="0">
                <a:latin typeface="+mn-lt"/>
              </a:rPr>
              <a:t>6</a:t>
            </a:r>
            <a:r>
              <a:rPr lang="it-IT" sz="1400" dirty="0">
                <a:latin typeface="+mn-lt"/>
              </a:rPr>
              <a:t>]</a:t>
            </a:r>
            <a:r>
              <a:rPr lang="cs-CZ" sz="1400" dirty="0">
                <a:latin typeface="+mn-lt"/>
              </a:rPr>
              <a:t> </a:t>
            </a:r>
            <a:r>
              <a:rPr lang="it-IT" sz="1400" dirty="0">
                <a:latin typeface="+mn-lt"/>
              </a:rPr>
              <a:t>[online]. [cit. 2013-01-13]. Dostupné z: http://www.michelsonexperiment.com/wp-content/uploads/2009/06/albert_abraham_michel.jpg</a:t>
            </a:r>
            <a:endParaRPr lang="cs-CZ" sz="1400" dirty="0"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defRPr/>
            </a:pPr>
            <a:r>
              <a:rPr lang="it-IT" sz="1400" dirty="0">
                <a:latin typeface="+mn-lt"/>
              </a:rPr>
              <a:t>[</a:t>
            </a:r>
            <a:r>
              <a:rPr lang="cs-CZ" sz="1400" dirty="0">
                <a:latin typeface="+mn-lt"/>
              </a:rPr>
              <a:t>7</a:t>
            </a:r>
            <a:r>
              <a:rPr lang="it-IT" sz="1400" dirty="0">
                <a:latin typeface="+mn-lt"/>
              </a:rPr>
              <a:t>]</a:t>
            </a:r>
            <a:r>
              <a:rPr lang="cs-CZ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Wikipedia: the free encyclopedia [online]. San Francisco (CA): Wikimedia Foundation, 2001- [cit. 2013-01-13]. </a:t>
            </a:r>
            <a:r>
              <a:rPr lang="en-US" sz="1400" dirty="0" err="1">
                <a:latin typeface="+mn-lt"/>
              </a:rPr>
              <a:t>Dostupné</a:t>
            </a:r>
            <a:r>
              <a:rPr lang="en-US" sz="1400" dirty="0">
                <a:latin typeface="+mn-lt"/>
              </a:rPr>
              <a:t> z: http://cs.wikipedia.org/wiki/Soubor:MichelsonMorleyAnimationDE.gif</a:t>
            </a:r>
            <a:endParaRPr lang="cs-CZ" sz="14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3286125"/>
            <a:ext cx="9144000" cy="70802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rgbClr val="BDFAA8"/>
                </a:solidFill>
                <a:latin typeface="+mj-lt"/>
                <a:cs typeface="Times New Roman" pitchFamily="18" charset="0"/>
              </a:rPr>
              <a:t>3. ZÁKLADNÍ PRINCIPY STR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cs-CZ" sz="29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Mgr. Monika Bouchalová</a:t>
            </a:r>
          </a:p>
          <a:p>
            <a:pPr algn="ctr" eaLnBrk="0" hangingPunct="0">
              <a:defRPr/>
            </a:pPr>
            <a:r>
              <a:rPr lang="cs-CZ" sz="2000" dirty="0">
                <a:solidFill>
                  <a:srgbClr val="006600"/>
                </a:solidFill>
                <a:latin typeface="+mj-lt"/>
                <a:cs typeface="Arial" pitchFamily="34" charset="0"/>
              </a:rPr>
              <a:t>Gymnázium, Havířov-Město, Komenského 2, p.o.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63"/>
            <a:ext cx="91440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cs-CZ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D417A-892A-44C0-930C-121762C341C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143125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FYZIKA </a:t>
            </a:r>
            <a:r>
              <a:rPr lang="it-IT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PRO I</a:t>
            </a: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V</a:t>
            </a:r>
            <a:r>
              <a:rPr lang="it-IT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. ROČNÍK GYMNÁZIA</a:t>
            </a: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/>
            </a:r>
            <a:b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</a:br>
            <a:r>
              <a:rPr lang="cs-CZ" sz="2800" b="1" dirty="0">
                <a:solidFill>
                  <a:srgbClr val="006600"/>
                </a:solidFill>
                <a:latin typeface="+mj-lt"/>
                <a:ea typeface="+mj-ea"/>
                <a:cs typeface="Times New Roman" pitchFamily="18" charset="0"/>
              </a:rPr>
              <a:t>SPECIÁLNÍ TEORIE RELATIVITY</a:t>
            </a:r>
            <a:endParaRPr lang="cs-CZ" sz="2800" b="1" dirty="0">
              <a:solidFill>
                <a:srgbClr val="0066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8135" name="Skupina 15"/>
          <p:cNvGrpSpPr>
            <a:grpSpLocks noChangeAspect="1"/>
          </p:cNvGrpSpPr>
          <p:nvPr/>
        </p:nvGrpSpPr>
        <p:grpSpPr bwMode="auto">
          <a:xfrm>
            <a:off x="36513" y="0"/>
            <a:ext cx="9107487" cy="2063750"/>
            <a:chOff x="0" y="571480"/>
            <a:chExt cx="8929718" cy="1928826"/>
          </a:xfrm>
        </p:grpSpPr>
        <p:sp>
          <p:nvSpPr>
            <p:cNvPr id="15" name="Obdélník 14"/>
            <p:cNvSpPr/>
            <p:nvPr/>
          </p:nvSpPr>
          <p:spPr>
            <a:xfrm>
              <a:off x="0" y="571480"/>
              <a:ext cx="8929718" cy="1928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grpSp>
          <p:nvGrpSpPr>
            <p:cNvPr id="4" name="Skupina 1"/>
            <p:cNvGrpSpPr>
              <a:grpSpLocks noChangeAspect="1"/>
            </p:cNvGrpSpPr>
            <p:nvPr/>
          </p:nvGrpSpPr>
          <p:grpSpPr bwMode="auto">
            <a:xfrm>
              <a:off x="142844" y="571480"/>
              <a:ext cx="8651147" cy="1908000"/>
              <a:chOff x="1237" y="4215"/>
              <a:chExt cx="8434" cy="1860"/>
            </a:xfrm>
            <a:solidFill>
              <a:schemeClr val="accent1"/>
            </a:solidFill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7" y="4215"/>
                <a:ext cx="7610" cy="1860"/>
              </a:xfrm>
              <a:prstGeom prst="rect">
                <a:avLst/>
              </a:prstGeom>
              <a:grpFill/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3694" b="2090"/>
              <a:stretch>
                <a:fillRect/>
              </a:stretch>
            </p:blipFill>
            <p:spPr bwMode="auto">
              <a:xfrm>
                <a:off x="8715" y="4510"/>
                <a:ext cx="956" cy="95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3" name="Nadpis 1"/>
          <p:cNvSpPr txBox="1">
            <a:spLocks/>
          </p:cNvSpPr>
          <p:nvPr/>
        </p:nvSpPr>
        <p:spPr>
          <a:xfrm>
            <a:off x="0" y="5143500"/>
            <a:ext cx="9144000" cy="12271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 III/2-2-2-03</a:t>
            </a:r>
          </a:p>
          <a:p>
            <a:pPr algn="ctr">
              <a:defRPr/>
            </a:pP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Tento digitální učební materiál (DUM) vznikl na základě řešení projektu OPVK, registrační číslo CZ.1.07/1.5.00/34.0794 s názvem „Výuka na gymnáziu podporovaná ICT“.</a:t>
            </a:r>
          </a:p>
        </p:txBody>
      </p:sp>
      <p:sp>
        <p:nvSpPr>
          <p:cNvPr id="2" name="Obdélník 1"/>
          <p:cNvSpPr/>
          <p:nvPr/>
        </p:nvSpPr>
        <p:spPr>
          <a:xfrm>
            <a:off x="5786438" y="5240338"/>
            <a:ext cx="29543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 </a:t>
            </a: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Zpracováno 7. ledna 2013 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1188"/>
          </a:xfrm>
          <a:solidFill>
            <a:srgbClr val="006600"/>
          </a:solidFill>
        </p:spPr>
        <p:txBody>
          <a:bodyPr/>
          <a:lstStyle/>
          <a:p>
            <a:pPr algn="l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3. ZÁKLADNÍ PRINCIPY STR</a:t>
            </a:r>
          </a:p>
        </p:txBody>
      </p:sp>
      <p:sp>
        <p:nvSpPr>
          <p:cNvPr id="22531" name="Podnadpis 2"/>
          <p:cNvSpPr>
            <a:spLocks noGrp="1"/>
          </p:cNvSpPr>
          <p:nvPr>
            <p:ph type="subTitle" idx="1"/>
          </p:nvPr>
        </p:nvSpPr>
        <p:spPr>
          <a:xfrm>
            <a:off x="0" y="857250"/>
            <a:ext cx="9144000" cy="5576888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Speciální teorie relativity (STR) 	</a:t>
            </a:r>
          </a:p>
          <a:p>
            <a:pPr marL="263525" indent="-263525" algn="l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je fyzikální teorie publikovaná r. 1905 </a:t>
            </a:r>
            <a: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Albertem Einsteinem </a:t>
            </a:r>
          </a:p>
          <a:p>
            <a:pPr marL="263525" indent="-263525" algn="l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nahrazuje Newtonovy představy o prostoru a čase a zahrnuje teorii elektromagnetického pole reprezentovanou </a:t>
            </a:r>
            <a:r>
              <a:rPr lang="cs-CZ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Maxwellovými</a:t>
            </a: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rovnicemi </a:t>
            </a:r>
          </a:p>
          <a:p>
            <a:pPr marL="263525" indent="-263525" algn="l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teorie se nazývá speciální, protože popisuje pouze zvláštní případ Einsteinova principu relativity, kdy vliv gravitace lze zanedbat</a:t>
            </a:r>
          </a:p>
          <a:p>
            <a:pPr marL="263525" indent="-263525" algn="l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o deset let později Einstein publikoval obecnou teorii relativity, která zahrnuje i gravitaci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1188"/>
          </a:xfrm>
          <a:solidFill>
            <a:srgbClr val="006600"/>
          </a:solidFill>
        </p:spPr>
        <p:txBody>
          <a:bodyPr/>
          <a:lstStyle/>
          <a:p>
            <a:pPr algn="l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3. ZÁKLADNÍ PRINCIPY STR</a:t>
            </a:r>
          </a:p>
        </p:txBody>
      </p:sp>
      <p:sp>
        <p:nvSpPr>
          <p:cNvPr id="22531" name="Podnadpis 2"/>
          <p:cNvSpPr>
            <a:spLocks noGrp="1"/>
          </p:cNvSpPr>
          <p:nvPr>
            <p:ph type="subTitle" idx="1"/>
          </p:nvPr>
        </p:nvSpPr>
        <p:spPr>
          <a:xfrm>
            <a:off x="0" y="628650"/>
            <a:ext cx="9144000" cy="62293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Obecná teorie relativity (OTR) 	</a:t>
            </a:r>
          </a:p>
          <a:p>
            <a:pPr marL="263525" indent="-263525" algn="l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teorie považuje za ekvivalentní všechny pozorovatele, nejenom ty, kteří se navzájem pohybují rovnoměrně přímočaře</a:t>
            </a:r>
          </a:p>
          <a:p>
            <a:pPr marL="263525" indent="-263525" algn="l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pro všechny platí stejné zákony obecné relativity, i když se pohybují se zrychlením. </a:t>
            </a:r>
          </a:p>
          <a:p>
            <a:pPr marL="263525" indent="-263525" algn="l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 OTR už gravitace není síla (jako v Newtonově gravitačním zákonu), ale je důsledkem zakřivení časoprostoru</a:t>
            </a:r>
          </a:p>
          <a:p>
            <a:pPr marL="263525" indent="-263525" algn="l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obecná relativita je geometrická teorie, která předpokládá, že přítomnost hmoty či energie „zakřivuje“ časoprostor </a:t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a že toto zakřivení ovlivňuje dráhu těles (a dokonce i dráhu světla)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1188"/>
          </a:xfrm>
          <a:solidFill>
            <a:srgbClr val="006600"/>
          </a:solidFill>
        </p:spPr>
        <p:txBody>
          <a:bodyPr/>
          <a:lstStyle/>
          <a:p>
            <a:pPr algn="l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3. ZÁKLADNÍ PRINCIPY STR</a:t>
            </a:r>
          </a:p>
        </p:txBody>
      </p:sp>
      <p:sp>
        <p:nvSpPr>
          <p:cNvPr id="22531" name="Podnadpis 2"/>
          <p:cNvSpPr>
            <a:spLocks noGrp="1"/>
          </p:cNvSpPr>
          <p:nvPr>
            <p:ph type="subTitle" idx="1"/>
          </p:nvPr>
        </p:nvSpPr>
        <p:spPr>
          <a:xfrm>
            <a:off x="214313" y="857250"/>
            <a:ext cx="8694737" cy="5576888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cs-CZ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Einsteinovy postuláty: </a:t>
            </a:r>
            <a:r>
              <a:rPr lang="cs-CZ" dirty="0" smtClean="0"/>
              <a:t> </a:t>
            </a:r>
            <a:br>
              <a:rPr lang="cs-CZ" dirty="0" smtClean="0"/>
            </a:b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„O elektrodynamice pohybujících se těles“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sz="1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1) princip relativity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Ve všech inerciálních vztažných soustavách </a:t>
            </a:r>
            <a:b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platí stejné fyzikální zákony. </a:t>
            </a:r>
            <a:b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Žádným pokusem (mechanickým, optickým, </a:t>
            </a:r>
            <a:r>
              <a:rPr lang="cs-CZ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elmg</a:t>
            </a: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.) provedeným uvnitř IVS nelze zjistit, zda je soustava v klidu nebo v pohybu rovnoměrně přímočarém.   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 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Neexistuje  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	absolutní pohyb, absolutní klid, světelný éter.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1188"/>
          </a:xfrm>
          <a:solidFill>
            <a:srgbClr val="006600"/>
          </a:solidFill>
        </p:spPr>
        <p:txBody>
          <a:bodyPr/>
          <a:lstStyle/>
          <a:p>
            <a:pPr eaLnBrk="1" hangingPunct="1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SPECIÁLNÍ TEORIE RELATIVITY</a:t>
            </a:r>
            <a:endParaRPr lang="cs-CZ" sz="3400" smtClean="0">
              <a:solidFill>
                <a:srgbClr val="BDFAA8"/>
              </a:solidFill>
              <a:cs typeface="Times New Roman" pitchFamily="18" charset="0"/>
            </a:endParaRPr>
          </a:p>
        </p:txBody>
      </p:sp>
      <p:sp>
        <p:nvSpPr>
          <p:cNvPr id="26627" name="Podnadpis 2"/>
          <p:cNvSpPr>
            <a:spLocks noGrp="1"/>
          </p:cNvSpPr>
          <p:nvPr>
            <p:ph type="subTitle" idx="1"/>
          </p:nvPr>
        </p:nvSpPr>
        <p:spPr>
          <a:xfrm>
            <a:off x="4429125" y="1357313"/>
            <a:ext cx="4714875" cy="542925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chemeClr val="tx1"/>
                </a:solidFill>
              </a:rPr>
              <a:t>EPITAF </a:t>
            </a:r>
          </a:p>
          <a:p>
            <a:pPr eaLnBrk="1" hangingPunct="1"/>
            <a:r>
              <a:rPr lang="cs-CZ" sz="2800" b="1" smtClean="0">
                <a:solidFill>
                  <a:schemeClr val="tx1"/>
                </a:solidFill>
              </a:rPr>
              <a:t>NEWTONOVI</a:t>
            </a:r>
            <a:r>
              <a:rPr lang="cs-CZ" sz="2800" smtClean="0">
                <a:solidFill>
                  <a:schemeClr val="tx1"/>
                </a:solidFill>
              </a:rPr>
              <a:t/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/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Přírodní řády neřád noci kryl;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Bůh řek Buď Newton!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a svět vyjasnil! </a:t>
            </a:r>
          </a:p>
          <a:p>
            <a:pPr eaLnBrk="1" hangingPunct="1"/>
            <a:endParaRPr lang="cs-CZ" sz="2800" smtClean="0">
              <a:solidFill>
                <a:schemeClr val="tx1"/>
              </a:solidFill>
            </a:endParaRPr>
          </a:p>
          <a:p>
            <a:pPr eaLnBrk="1" hangingPunct="1"/>
            <a:r>
              <a:rPr lang="cs-CZ" sz="2400" smtClean="0">
                <a:solidFill>
                  <a:schemeClr val="tx1"/>
                </a:solidFill>
                <a:cs typeface="Times New Roman" pitchFamily="18" charset="0"/>
              </a:rPr>
              <a:t>Anglický básník Alexander Pope </a:t>
            </a:r>
            <a:br>
              <a:rPr lang="cs-CZ" sz="24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400" smtClean="0">
                <a:solidFill>
                  <a:schemeClr val="tx1"/>
                </a:solidFill>
                <a:cs typeface="Times New Roman" pitchFamily="18" charset="0"/>
              </a:rPr>
              <a:t>(Newtonův současník) </a:t>
            </a:r>
          </a:p>
          <a:p>
            <a:pPr eaLnBrk="1" hangingPunct="1"/>
            <a:r>
              <a:rPr lang="cs-CZ" sz="2400" smtClean="0">
                <a:solidFill>
                  <a:schemeClr val="tx1"/>
                </a:solidFill>
                <a:cs typeface="Times New Roman" pitchFamily="18" charset="0"/>
              </a:rPr>
              <a:t>1688 — 1744</a:t>
            </a:r>
            <a:endParaRPr lang="cs-CZ" sz="280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6628" name="TextovéPole 7"/>
          <p:cNvSpPr txBox="1">
            <a:spLocks noChangeArrowheads="1"/>
          </p:cNvSpPr>
          <p:nvPr/>
        </p:nvSpPr>
        <p:spPr bwMode="auto">
          <a:xfrm>
            <a:off x="214313" y="4857750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Obr.: 1</a:t>
            </a:r>
          </a:p>
        </p:txBody>
      </p:sp>
      <p:pic>
        <p:nvPicPr>
          <p:cNvPr id="26629" name="Picture 2" descr="http://teachertech.rice.edu/Participants/louviere/Newton/newto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1785938"/>
            <a:ext cx="43307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1188"/>
          </a:xfrm>
          <a:solidFill>
            <a:srgbClr val="006600"/>
          </a:solidFill>
        </p:spPr>
        <p:txBody>
          <a:bodyPr/>
          <a:lstStyle/>
          <a:p>
            <a:pPr algn="l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3. ZÁKLADNÍ PRINCIPY STR</a:t>
            </a:r>
          </a:p>
        </p:txBody>
      </p:sp>
      <p:sp>
        <p:nvSpPr>
          <p:cNvPr id="22531" name="Podnadpis 2"/>
          <p:cNvSpPr>
            <a:spLocks noGrp="1"/>
          </p:cNvSpPr>
          <p:nvPr>
            <p:ph type="subTitle" idx="1"/>
          </p:nvPr>
        </p:nvSpPr>
        <p:spPr>
          <a:xfrm>
            <a:off x="214313" y="857250"/>
            <a:ext cx="8694737" cy="5576888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cs-CZ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Einsteinovy postuláty - publikovány 1905: 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sz="10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2) princip stálé rychlosti světla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Ve všech IVS má rychlost světla </a:t>
            </a:r>
            <a:b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ve vakuu stejnou velikost, </a:t>
            </a:r>
            <a:b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a to nezávisle na pohybu světelného zdroje. 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444500" algn="l" eaLnBrk="1" hangingPunct="1">
              <a:spcBef>
                <a:spcPct val="0"/>
              </a:spcBef>
              <a:defRPr/>
            </a:pP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Rychlost světla </a:t>
            </a:r>
            <a:b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 libovolné IVS </a:t>
            </a:r>
            <a:b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je ve všech </a:t>
            </a:r>
            <a:b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směrech stejná.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357688" y="3714750"/>
            <a:ext cx="3500437" cy="29289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52229" name="Picture 15" descr="Soubor:The Earth seen from Apollo 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857625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4"/>
          <p:cNvSpPr txBox="1">
            <a:spLocks noChangeArrowheads="1"/>
          </p:cNvSpPr>
          <p:nvPr/>
        </p:nvSpPr>
        <p:spPr bwMode="auto">
          <a:xfrm>
            <a:off x="7072313" y="6273800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  <a:latin typeface="+mn-lt"/>
              </a:rPr>
              <a:t>Obr.: 1</a:t>
            </a:r>
          </a:p>
        </p:txBody>
      </p:sp>
      <p:cxnSp>
        <p:nvCxnSpPr>
          <p:cNvPr id="16" name="Přímá spojovací šipka 15"/>
          <p:cNvCxnSpPr/>
          <p:nvPr/>
        </p:nvCxnSpPr>
        <p:spPr>
          <a:xfrm>
            <a:off x="6000750" y="5214938"/>
            <a:ext cx="1071563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4"/>
          <p:cNvSpPr txBox="1">
            <a:spLocks noChangeArrowheads="1"/>
          </p:cNvSpPr>
          <p:nvPr/>
        </p:nvSpPr>
        <p:spPr bwMode="auto">
          <a:xfrm>
            <a:off x="7215188" y="5072063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FF0000"/>
                </a:solidFill>
                <a:latin typeface="+mn-lt"/>
              </a:rPr>
              <a:t>c</a:t>
            </a: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4929188" y="5214938"/>
            <a:ext cx="1071562" cy="1587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4"/>
          <p:cNvSpPr txBox="1">
            <a:spLocks noChangeArrowheads="1"/>
          </p:cNvSpPr>
          <p:nvPr/>
        </p:nvSpPr>
        <p:spPr bwMode="auto">
          <a:xfrm>
            <a:off x="4429125" y="5143500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FFFF00"/>
                </a:solidFill>
                <a:latin typeface="+mn-lt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1188"/>
          </a:xfrm>
          <a:solidFill>
            <a:srgbClr val="006600"/>
          </a:solidFill>
        </p:spPr>
        <p:txBody>
          <a:bodyPr/>
          <a:lstStyle/>
          <a:p>
            <a:pPr algn="l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3. ZÁKLADNÍ PRINCIPY OTR</a:t>
            </a:r>
          </a:p>
        </p:txBody>
      </p:sp>
      <p:sp>
        <p:nvSpPr>
          <p:cNvPr id="22531" name="Podnadpis 2"/>
          <p:cNvSpPr>
            <a:spLocks noGrp="1"/>
          </p:cNvSpPr>
          <p:nvPr>
            <p:ph type="subTitle" idx="1"/>
          </p:nvPr>
        </p:nvSpPr>
        <p:spPr>
          <a:xfrm>
            <a:off x="214313" y="857250"/>
            <a:ext cx="8694737" cy="5576888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1. Všechny děje dopadnou v libovolném souřadnicovém systému stejně.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Žádný systém není nijak privilegován.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  </a:t>
            </a:r>
            <a:b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2. Gravitaci a setrvačné děje od sebe nelze odlišit.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 urychlující se raketě dochází ke stejným dějům jako ve skutečném gravitačním poli.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ctrTitle"/>
          </p:nvPr>
        </p:nvSpPr>
        <p:spPr>
          <a:xfrm>
            <a:off x="285750" y="1571625"/>
            <a:ext cx="8501063" cy="785813"/>
          </a:xfrm>
        </p:spPr>
        <p:txBody>
          <a:bodyPr/>
          <a:lstStyle/>
          <a:p>
            <a:pPr algn="l" eaLnBrk="1" hangingPunct="1"/>
            <a:r>
              <a:rPr lang="cs-CZ" sz="3400" b="1" smtClean="0">
                <a:cs typeface="Times New Roman" pitchFamily="18" charset="0"/>
              </a:rPr>
              <a:t>1. RELATIVNOST SOUČASNOSTI</a:t>
            </a:r>
          </a:p>
        </p:txBody>
      </p:sp>
      <p:sp>
        <p:nvSpPr>
          <p:cNvPr id="54275" name="Podnadpis 2"/>
          <p:cNvSpPr txBox="1">
            <a:spLocks/>
          </p:cNvSpPr>
          <p:nvPr/>
        </p:nvSpPr>
        <p:spPr bwMode="auto">
          <a:xfrm>
            <a:off x="0" y="0"/>
            <a:ext cx="9144000" cy="611188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400" b="1">
                <a:solidFill>
                  <a:srgbClr val="BDFAA8"/>
                </a:solidFill>
                <a:latin typeface="Calibri" pitchFamily="34" charset="0"/>
                <a:cs typeface="Times New Roman" pitchFamily="18" charset="0"/>
              </a:rPr>
              <a:t>DŮSLEDKY   STR	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285750" y="2500313"/>
            <a:ext cx="8501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s-CZ" sz="3400" b="1" dirty="0">
                <a:latin typeface="+mj-lt"/>
                <a:ea typeface="+mj-ea"/>
                <a:cs typeface="Times New Roman" pitchFamily="18" charset="0"/>
              </a:rPr>
              <a:t>2. DILATACE ČASU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285750" y="3500438"/>
            <a:ext cx="8501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s-CZ" sz="3400" b="1" dirty="0">
                <a:latin typeface="+mj-lt"/>
                <a:ea typeface="+mj-ea"/>
                <a:cs typeface="Times New Roman" pitchFamily="18" charset="0"/>
              </a:rPr>
              <a:t>3. KONTRAKCE DÉLEK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9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6838" lvl="1">
              <a:tabLst>
                <a:tab pos="539750" algn="l"/>
              </a:tabLst>
            </a:pPr>
            <a:r>
              <a:rPr lang="cs-CZ" sz="3400" b="1">
                <a:solidFill>
                  <a:srgbClr val="BDFAA8"/>
                </a:solidFill>
                <a:latin typeface="Calibri" pitchFamily="34" charset="0"/>
                <a:cs typeface="Times New Roman" pitchFamily="18" charset="0"/>
              </a:rPr>
              <a:t>Použitá literatura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584200"/>
            <a:ext cx="91440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Literatura: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BARTUŠKA, K.: Fyzika pro gymnázia – Speciální teorie relativity. Prometheus, Praha 2001 </a:t>
            </a:r>
            <a:b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ISBN 978-80-7196-209-0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LEPIL, O. a kol.,: Fyzika – sbírka úloh pro střední školy. Prometheus, Praha 2010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	ISBN 978-80-7196-266-3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TARÁBEK, P., ČERVINKOVÁ, P.: Odmaturuj z fyziky.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Didaktis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Brno 2004 ISBN 80-86285-39-1</a:t>
            </a: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Wikipedia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the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free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encyclopedia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[online]. San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Francisco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(CA):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Wikimedia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Foundation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2001- [cit. 2013-01-19]. Dostupné z: http://cs.wikipedia.org/wiki/Teorie_relativity#Obecn.C3.A1_relativita </a:t>
            </a: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Obrázky: </a:t>
            </a: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[1] [online]. [cit. 2013-01-03]. Dostupné z: http://www.tapety-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wallpapers.eu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/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upload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/640x480/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zemekoule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-29-05-2009-12-58-16.jpg </a:t>
            </a: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3286125"/>
            <a:ext cx="9144000" cy="70802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>
            <a:defPPr>
              <a:defRPr lang="cs-CZ"/>
            </a:defPPr>
            <a:lvl1pPr algn="ctr" fontAlgn="auto">
              <a:spcAft>
                <a:spcPts val="0"/>
              </a:spcAft>
              <a:defRPr sz="3600" b="1">
                <a:solidFill>
                  <a:srgbClr val="BDFAA8"/>
                </a:solidFill>
                <a:latin typeface="+mj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cs-CZ" dirty="0"/>
              <a:t>4. RELATIVNOST SOUČASNOSTI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cs-CZ" sz="29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Mgr. Monika Bouchalová</a:t>
            </a:r>
          </a:p>
          <a:p>
            <a:pPr algn="ctr" eaLnBrk="0" hangingPunct="0">
              <a:defRPr/>
            </a:pPr>
            <a:r>
              <a:rPr lang="cs-CZ" sz="2000" dirty="0">
                <a:solidFill>
                  <a:srgbClr val="006600"/>
                </a:solidFill>
                <a:latin typeface="+mj-lt"/>
                <a:cs typeface="Arial" pitchFamily="34" charset="0"/>
              </a:rPr>
              <a:t>Gymnázium, Havířov-Město, Komenského 2, p.o.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63"/>
            <a:ext cx="91440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cs-CZ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B2478-3C66-4D17-8DA2-8582B0B029A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143125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FYZIKA </a:t>
            </a:r>
            <a:r>
              <a:rPr lang="it-IT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PRO I</a:t>
            </a: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V</a:t>
            </a:r>
            <a:r>
              <a:rPr lang="it-IT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. ROČNÍK GYMNÁZIA</a:t>
            </a: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/>
            </a:r>
            <a:b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</a:br>
            <a:r>
              <a:rPr lang="cs-CZ" sz="2800" b="1" dirty="0">
                <a:solidFill>
                  <a:srgbClr val="006600"/>
                </a:solidFill>
                <a:latin typeface="+mj-lt"/>
                <a:ea typeface="+mj-ea"/>
                <a:cs typeface="Times New Roman" pitchFamily="18" charset="0"/>
              </a:rPr>
              <a:t>SPECIÁLNÍ TEORIE RELATIVITY</a:t>
            </a:r>
            <a:endParaRPr lang="cs-CZ" sz="2800" b="1" dirty="0">
              <a:solidFill>
                <a:srgbClr val="0066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6327" name="Skupina 15"/>
          <p:cNvGrpSpPr>
            <a:grpSpLocks noChangeAspect="1"/>
          </p:cNvGrpSpPr>
          <p:nvPr/>
        </p:nvGrpSpPr>
        <p:grpSpPr bwMode="auto">
          <a:xfrm>
            <a:off x="36513" y="0"/>
            <a:ext cx="9107487" cy="2063750"/>
            <a:chOff x="0" y="571480"/>
            <a:chExt cx="8929718" cy="1928826"/>
          </a:xfrm>
        </p:grpSpPr>
        <p:sp>
          <p:nvSpPr>
            <p:cNvPr id="15" name="Obdélník 14"/>
            <p:cNvSpPr/>
            <p:nvPr/>
          </p:nvSpPr>
          <p:spPr>
            <a:xfrm>
              <a:off x="0" y="571480"/>
              <a:ext cx="8929718" cy="1928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grpSp>
          <p:nvGrpSpPr>
            <p:cNvPr id="4" name="Skupina 1"/>
            <p:cNvGrpSpPr>
              <a:grpSpLocks noChangeAspect="1"/>
            </p:cNvGrpSpPr>
            <p:nvPr/>
          </p:nvGrpSpPr>
          <p:grpSpPr bwMode="auto">
            <a:xfrm>
              <a:off x="142844" y="571480"/>
              <a:ext cx="8651147" cy="1908000"/>
              <a:chOff x="1237" y="4215"/>
              <a:chExt cx="8434" cy="1860"/>
            </a:xfrm>
            <a:solidFill>
              <a:schemeClr val="accent1"/>
            </a:solidFill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7" y="4215"/>
                <a:ext cx="7610" cy="1860"/>
              </a:xfrm>
              <a:prstGeom prst="rect">
                <a:avLst/>
              </a:prstGeom>
              <a:grpFill/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3694" b="2090"/>
              <a:stretch>
                <a:fillRect/>
              </a:stretch>
            </p:blipFill>
            <p:spPr bwMode="auto">
              <a:xfrm>
                <a:off x="8715" y="4510"/>
                <a:ext cx="956" cy="95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3" name="Nadpis 1"/>
          <p:cNvSpPr txBox="1">
            <a:spLocks/>
          </p:cNvSpPr>
          <p:nvPr/>
        </p:nvSpPr>
        <p:spPr>
          <a:xfrm>
            <a:off x="0" y="5143500"/>
            <a:ext cx="9144000" cy="12271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 III/2-2-2-04</a:t>
            </a:r>
          </a:p>
          <a:p>
            <a:pPr algn="ctr">
              <a:defRPr/>
            </a:pP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Tento digitální učební materiál (DUM) vznikl na základě řešení projektu OPVK, registrační číslo CZ.1.07/1.5.00/34.0794 s názvem „Výuka na gymnáziu podporovaná ICT“.</a:t>
            </a:r>
          </a:p>
        </p:txBody>
      </p:sp>
      <p:sp>
        <p:nvSpPr>
          <p:cNvPr id="2" name="Obdélník 1"/>
          <p:cNvSpPr/>
          <p:nvPr/>
        </p:nvSpPr>
        <p:spPr>
          <a:xfrm>
            <a:off x="5786438" y="5240338"/>
            <a:ext cx="29543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 </a:t>
            </a: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Zpracováno 9. ledna 2013 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80513" cy="611188"/>
          </a:xfrm>
          <a:solidFill>
            <a:srgbClr val="006600"/>
          </a:solidFill>
        </p:spPr>
        <p:txBody>
          <a:bodyPr/>
          <a:lstStyle/>
          <a:p>
            <a:pPr algn="l" eaLnBrk="1" hangingPunct="1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4. RELATIVNOST SOUČASNOSTI</a:t>
            </a:r>
          </a:p>
        </p:txBody>
      </p:sp>
      <p:sp>
        <p:nvSpPr>
          <p:cNvPr id="23555" name="Podnadpis 2"/>
          <p:cNvSpPr>
            <a:spLocks noGrp="1"/>
          </p:cNvSpPr>
          <p:nvPr>
            <p:ph type="subTitle" idx="1"/>
          </p:nvPr>
        </p:nvSpPr>
        <p:spPr>
          <a:xfrm>
            <a:off x="142875" y="714375"/>
            <a:ext cx="8694738" cy="614362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Podle klasické fyziky je současnost absolutní.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Díky c = </a:t>
            </a:r>
            <a:r>
              <a:rPr lang="cs-CZ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konst</a:t>
            </a: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.→ současnost je relativní…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„Podivné“ výsledky jsou „podivné“ pouze proto, </a:t>
            </a:r>
            <a:b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že neodpovídají naší zkušenosti.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sz="28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Einsteinova definice současnosti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cs-CZ" sz="28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Dvě </a:t>
            </a:r>
            <a:r>
              <a:rPr lang="cs-CZ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nesoumístné</a:t>
            </a: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události v bodech A </a:t>
            </a:r>
            <a:r>
              <a:rPr lang="cs-CZ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a</a:t>
            </a: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B jsou současné, jestliže světelné paprsky vyslané z těchto bodů v okamžiku vzniku obou událostí, dorazí do bodu P stejně vzdáleného od bodu A i B současně.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sz="2000" dirty="0" smtClean="0">
              <a:solidFill>
                <a:schemeClr val="tx1"/>
              </a:solidFill>
              <a:latin typeface="+mj-lt"/>
              <a:cs typeface="Times New Roman" pitchFamily="18" charset="0"/>
              <a:hlinkClick r:id="rId2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cs-CZ" sz="2000" dirty="0" smtClean="0">
                <a:solidFill>
                  <a:schemeClr val="tx1"/>
                </a:solidFill>
                <a:latin typeface="+mj-lt"/>
                <a:cs typeface="Times New Roman" pitchFamily="18" charset="0"/>
                <a:hlinkClick r:id="rId2"/>
              </a:rPr>
              <a:t>http://kabinet.fyzika.</a:t>
            </a:r>
            <a:r>
              <a:rPr lang="cs-CZ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  <a:hlinkClick r:id="rId2"/>
              </a:rPr>
              <a:t>net</a:t>
            </a:r>
            <a:r>
              <a:rPr lang="cs-CZ" sz="2000" dirty="0" smtClean="0">
                <a:solidFill>
                  <a:schemeClr val="tx1"/>
                </a:solidFill>
                <a:latin typeface="+mj-lt"/>
                <a:cs typeface="Times New Roman" pitchFamily="18" charset="0"/>
                <a:hlinkClick r:id="rId2"/>
              </a:rPr>
              <a:t>/</a:t>
            </a:r>
            <a:r>
              <a:rPr lang="cs-CZ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  <a:hlinkClick r:id="rId2"/>
              </a:rPr>
              <a:t>aplety</a:t>
            </a:r>
            <a:r>
              <a:rPr lang="cs-CZ" sz="2000" dirty="0" smtClean="0">
                <a:solidFill>
                  <a:schemeClr val="tx1"/>
                </a:solidFill>
                <a:latin typeface="+mj-lt"/>
                <a:cs typeface="Times New Roman" pitchFamily="18" charset="0"/>
                <a:hlinkClick r:id="rId2"/>
              </a:rPr>
              <a:t>/relativita/</a:t>
            </a:r>
            <a:r>
              <a:rPr lang="cs-CZ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  <a:hlinkClick r:id="rId2"/>
              </a:rPr>
              <a:t>Simultaniety.htm</a:t>
            </a:r>
            <a:endParaRPr lang="cs-CZ" sz="2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Skupina 15"/>
          <p:cNvGrpSpPr>
            <a:grpSpLocks/>
          </p:cNvGrpSpPr>
          <p:nvPr/>
        </p:nvGrpSpPr>
        <p:grpSpPr bwMode="auto">
          <a:xfrm>
            <a:off x="357188" y="500063"/>
            <a:ext cx="4429125" cy="2071687"/>
            <a:chOff x="357158" y="500042"/>
            <a:chExt cx="4429156" cy="2071702"/>
          </a:xfrm>
        </p:grpSpPr>
        <p:grpSp>
          <p:nvGrpSpPr>
            <p:cNvPr id="58376" name="Skupina 11"/>
            <p:cNvGrpSpPr>
              <a:grpSpLocks/>
            </p:cNvGrpSpPr>
            <p:nvPr/>
          </p:nvGrpSpPr>
          <p:grpSpPr bwMode="auto">
            <a:xfrm>
              <a:off x="357158" y="500042"/>
              <a:ext cx="4429156" cy="2071702"/>
              <a:chOff x="1285852" y="285728"/>
              <a:chExt cx="4429156" cy="2071702"/>
            </a:xfrm>
          </p:grpSpPr>
          <p:grpSp>
            <p:nvGrpSpPr>
              <p:cNvPr id="58379" name="Skupina 6"/>
              <p:cNvGrpSpPr>
                <a:grpSpLocks/>
              </p:cNvGrpSpPr>
              <p:nvPr/>
            </p:nvGrpSpPr>
            <p:grpSpPr bwMode="auto">
              <a:xfrm>
                <a:off x="1285852" y="285728"/>
                <a:ext cx="4429156" cy="1643074"/>
                <a:chOff x="1285852" y="285728"/>
                <a:chExt cx="6858048" cy="1643074"/>
              </a:xfrm>
            </p:grpSpPr>
            <p:sp>
              <p:nvSpPr>
                <p:cNvPr id="4" name="Obdélník 3"/>
                <p:cNvSpPr/>
                <p:nvPr/>
              </p:nvSpPr>
              <p:spPr>
                <a:xfrm>
                  <a:off x="1285852" y="1357298"/>
                  <a:ext cx="6858048" cy="57150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5" name="Obdélník 4"/>
                <p:cNvSpPr/>
                <p:nvPr/>
              </p:nvSpPr>
              <p:spPr>
                <a:xfrm>
                  <a:off x="1285852" y="285728"/>
                  <a:ext cx="427706" cy="164307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6" name="Obdélník 5"/>
                <p:cNvSpPr/>
                <p:nvPr/>
              </p:nvSpPr>
              <p:spPr>
                <a:xfrm>
                  <a:off x="7716194" y="285728"/>
                  <a:ext cx="427706" cy="164307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</p:grpSp>
          <p:sp>
            <p:nvSpPr>
              <p:cNvPr id="10" name="Elipsa 9"/>
              <p:cNvSpPr/>
              <p:nvPr/>
            </p:nvSpPr>
            <p:spPr>
              <a:xfrm>
                <a:off x="1928794" y="1643050"/>
                <a:ext cx="714380" cy="7143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11" name="Elipsa 10"/>
              <p:cNvSpPr/>
              <p:nvPr/>
            </p:nvSpPr>
            <p:spPr>
              <a:xfrm>
                <a:off x="4286248" y="1643050"/>
                <a:ext cx="714380" cy="7143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cxnSp>
          <p:nvCxnSpPr>
            <p:cNvPr id="14" name="Přímá spojovací čára 13"/>
            <p:cNvCxnSpPr>
              <a:stCxn id="4" idx="0"/>
            </p:cNvCxnSpPr>
            <p:nvPr/>
          </p:nvCxnSpPr>
          <p:spPr>
            <a:xfrm rot="5400000" flipH="1" flipV="1">
              <a:off x="2321703" y="1321579"/>
              <a:ext cx="500066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ipsa 14"/>
            <p:cNvSpPr/>
            <p:nvPr/>
          </p:nvSpPr>
          <p:spPr>
            <a:xfrm>
              <a:off x="2428859" y="785794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24578" name="Podnadpis 2"/>
          <p:cNvSpPr>
            <a:spLocks noGrp="1"/>
          </p:cNvSpPr>
          <p:nvPr>
            <p:ph type="subTitle" idx="1"/>
          </p:nvPr>
        </p:nvSpPr>
        <p:spPr>
          <a:xfrm>
            <a:off x="214313" y="2857500"/>
            <a:ext cx="8929687" cy="328612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 – soustava spojená se Zemí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K´– vlak jedoucí rychlostí blížící se rychlosti světla (v → c). 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 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Vagón má Přední a Zadní stěnu a přesně uprostřed je lampa. 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cs-CZ" sz="2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 určitém okamžiku, lampa zableskne. </a:t>
            </a:r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0" y="2643188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8572500" y="2071688"/>
            <a:ext cx="4095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1" dirty="0">
                <a:latin typeface="+mn-lt"/>
              </a:rPr>
              <a:t>K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429125" y="500063"/>
            <a:ext cx="4032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1" dirty="0">
                <a:latin typeface="+mn-lt"/>
              </a:rPr>
              <a:t>P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285750" y="500063"/>
            <a:ext cx="3794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1" dirty="0">
                <a:latin typeface="+mn-lt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odnadpis 2"/>
          <p:cNvSpPr>
            <a:spLocks noGrp="1"/>
          </p:cNvSpPr>
          <p:nvPr>
            <p:ph type="subTitle" idx="1"/>
          </p:nvPr>
        </p:nvSpPr>
        <p:spPr>
          <a:xfrm>
            <a:off x="214313" y="2857500"/>
            <a:ext cx="8715375" cy="3786188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 – soustava spojená se Zemí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K´– vlak jedoucí rychlostí blížící se rychlosti světla (v → c). 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cs-CZ" sz="2800" b="1" u="sng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b="1" u="sng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Pozorovatel</a:t>
            </a: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ve vlaku </a:t>
            </a: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– v soustavě K´ vidí, že světlo dopadne na obě stěny ve  stejný okamžik</a:t>
            </a:r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0" y="2643188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8572500" y="2071688"/>
            <a:ext cx="4095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1" dirty="0">
                <a:latin typeface="+mn-lt"/>
              </a:rPr>
              <a:t>K</a:t>
            </a:r>
          </a:p>
        </p:txBody>
      </p:sp>
      <p:grpSp>
        <p:nvGrpSpPr>
          <p:cNvPr id="59397" name="Skupina 15"/>
          <p:cNvGrpSpPr>
            <a:grpSpLocks/>
          </p:cNvGrpSpPr>
          <p:nvPr/>
        </p:nvGrpSpPr>
        <p:grpSpPr bwMode="auto">
          <a:xfrm>
            <a:off x="357188" y="500063"/>
            <a:ext cx="4429125" cy="2071687"/>
            <a:chOff x="357158" y="500042"/>
            <a:chExt cx="4429156" cy="2071702"/>
          </a:xfrm>
        </p:grpSpPr>
        <p:grpSp>
          <p:nvGrpSpPr>
            <p:cNvPr id="59418" name="Skupina 11"/>
            <p:cNvGrpSpPr>
              <a:grpSpLocks/>
            </p:cNvGrpSpPr>
            <p:nvPr/>
          </p:nvGrpSpPr>
          <p:grpSpPr bwMode="auto">
            <a:xfrm>
              <a:off x="357158" y="500042"/>
              <a:ext cx="4429156" cy="2071702"/>
              <a:chOff x="1285852" y="285728"/>
              <a:chExt cx="4429156" cy="2071702"/>
            </a:xfrm>
          </p:grpSpPr>
          <p:grpSp>
            <p:nvGrpSpPr>
              <p:cNvPr id="59421" name="Skupina 6"/>
              <p:cNvGrpSpPr>
                <a:grpSpLocks/>
              </p:cNvGrpSpPr>
              <p:nvPr/>
            </p:nvGrpSpPr>
            <p:grpSpPr bwMode="auto">
              <a:xfrm>
                <a:off x="1285852" y="285728"/>
                <a:ext cx="4429156" cy="1643074"/>
                <a:chOff x="1285852" y="285728"/>
                <a:chExt cx="6858048" cy="1643074"/>
              </a:xfrm>
            </p:grpSpPr>
            <p:sp>
              <p:nvSpPr>
                <p:cNvPr id="45" name="Obdélník 44"/>
                <p:cNvSpPr/>
                <p:nvPr/>
              </p:nvSpPr>
              <p:spPr>
                <a:xfrm>
                  <a:off x="1285852" y="1357298"/>
                  <a:ext cx="6858048" cy="57150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46" name="Obdélník 45"/>
                <p:cNvSpPr/>
                <p:nvPr/>
              </p:nvSpPr>
              <p:spPr>
                <a:xfrm>
                  <a:off x="1285852" y="285728"/>
                  <a:ext cx="427706" cy="164307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47" name="Obdélník 5"/>
                <p:cNvSpPr/>
                <p:nvPr/>
              </p:nvSpPr>
              <p:spPr>
                <a:xfrm>
                  <a:off x="7716194" y="285728"/>
                  <a:ext cx="427706" cy="164307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</p:grpSp>
          <p:sp>
            <p:nvSpPr>
              <p:cNvPr id="43" name="Elipsa 42"/>
              <p:cNvSpPr/>
              <p:nvPr/>
            </p:nvSpPr>
            <p:spPr>
              <a:xfrm>
                <a:off x="1928794" y="1643050"/>
                <a:ext cx="714380" cy="7143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44" name="Elipsa 43"/>
              <p:cNvSpPr/>
              <p:nvPr/>
            </p:nvSpPr>
            <p:spPr>
              <a:xfrm>
                <a:off x="4286248" y="1643050"/>
                <a:ext cx="714380" cy="7143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cxnSp>
          <p:nvCxnSpPr>
            <p:cNvPr id="40" name="Přímá spojovací čára 39"/>
            <p:cNvCxnSpPr>
              <a:stCxn id="45" idx="0"/>
            </p:cNvCxnSpPr>
            <p:nvPr/>
          </p:nvCxnSpPr>
          <p:spPr>
            <a:xfrm rot="5400000" flipH="1" flipV="1">
              <a:off x="2321703" y="1321579"/>
              <a:ext cx="500066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a 40"/>
            <p:cNvSpPr/>
            <p:nvPr/>
          </p:nvSpPr>
          <p:spPr>
            <a:xfrm>
              <a:off x="2428859" y="785794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cxnSp>
        <p:nvCxnSpPr>
          <p:cNvPr id="48" name="Přímá spojovací šipka 47"/>
          <p:cNvCxnSpPr>
            <a:stCxn id="55" idx="6"/>
          </p:cNvCxnSpPr>
          <p:nvPr/>
        </p:nvCxnSpPr>
        <p:spPr>
          <a:xfrm>
            <a:off x="2714625" y="928688"/>
            <a:ext cx="1785938" cy="15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/>
          <p:nvPr/>
        </p:nvCxnSpPr>
        <p:spPr>
          <a:xfrm flipH="1">
            <a:off x="642938" y="928688"/>
            <a:ext cx="1785937" cy="15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400" name="Skupina 35"/>
          <p:cNvGrpSpPr>
            <a:grpSpLocks/>
          </p:cNvGrpSpPr>
          <p:nvPr/>
        </p:nvGrpSpPr>
        <p:grpSpPr bwMode="auto">
          <a:xfrm>
            <a:off x="357188" y="500063"/>
            <a:ext cx="4429125" cy="2071687"/>
            <a:chOff x="357158" y="500042"/>
            <a:chExt cx="4429156" cy="2071702"/>
          </a:xfrm>
        </p:grpSpPr>
        <p:grpSp>
          <p:nvGrpSpPr>
            <p:cNvPr id="59403" name="Skupina 50"/>
            <p:cNvGrpSpPr>
              <a:grpSpLocks/>
            </p:cNvGrpSpPr>
            <p:nvPr/>
          </p:nvGrpSpPr>
          <p:grpSpPr bwMode="auto">
            <a:xfrm>
              <a:off x="357158" y="500042"/>
              <a:ext cx="4429156" cy="2071702"/>
              <a:chOff x="357158" y="500042"/>
              <a:chExt cx="4429156" cy="2071702"/>
            </a:xfrm>
          </p:grpSpPr>
          <p:grpSp>
            <p:nvGrpSpPr>
              <p:cNvPr id="59405" name="Skupina 11"/>
              <p:cNvGrpSpPr>
                <a:grpSpLocks/>
              </p:cNvGrpSpPr>
              <p:nvPr/>
            </p:nvGrpSpPr>
            <p:grpSpPr bwMode="auto">
              <a:xfrm>
                <a:off x="357158" y="500042"/>
                <a:ext cx="4429156" cy="2071702"/>
                <a:chOff x="1285852" y="285728"/>
                <a:chExt cx="4429156" cy="2071702"/>
              </a:xfrm>
            </p:grpSpPr>
            <p:grpSp>
              <p:nvGrpSpPr>
                <p:cNvPr id="59408" name="Skupina 6"/>
                <p:cNvGrpSpPr>
                  <a:grpSpLocks/>
                </p:cNvGrpSpPr>
                <p:nvPr/>
              </p:nvGrpSpPr>
              <p:grpSpPr bwMode="auto">
                <a:xfrm>
                  <a:off x="1285852" y="285728"/>
                  <a:ext cx="4429156" cy="1643074"/>
                  <a:chOff x="1285852" y="285728"/>
                  <a:chExt cx="6858048" cy="1643074"/>
                </a:xfrm>
              </p:grpSpPr>
              <p:sp>
                <p:nvSpPr>
                  <p:cNvPr id="59" name="Obdélník 58"/>
                  <p:cNvSpPr/>
                  <p:nvPr/>
                </p:nvSpPr>
                <p:spPr>
                  <a:xfrm>
                    <a:off x="1285852" y="1357298"/>
                    <a:ext cx="6858048" cy="5715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/>
                  </a:p>
                </p:txBody>
              </p:sp>
              <p:sp>
                <p:nvSpPr>
                  <p:cNvPr id="60" name="Obdélník 59"/>
                  <p:cNvSpPr/>
                  <p:nvPr/>
                </p:nvSpPr>
                <p:spPr>
                  <a:xfrm>
                    <a:off x="1285852" y="285728"/>
                    <a:ext cx="427706" cy="164307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/>
                  </a:p>
                </p:txBody>
              </p:sp>
              <p:sp>
                <p:nvSpPr>
                  <p:cNvPr id="61" name="Obdélník 5"/>
                  <p:cNvSpPr/>
                  <p:nvPr/>
                </p:nvSpPr>
                <p:spPr>
                  <a:xfrm>
                    <a:off x="7716194" y="285728"/>
                    <a:ext cx="427706" cy="164307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/>
                  </a:p>
                </p:txBody>
              </p:sp>
            </p:grpSp>
            <p:sp>
              <p:nvSpPr>
                <p:cNvPr id="57" name="Elipsa 56"/>
                <p:cNvSpPr/>
                <p:nvPr/>
              </p:nvSpPr>
              <p:spPr>
                <a:xfrm>
                  <a:off x="1928794" y="1643050"/>
                  <a:ext cx="714380" cy="714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58" name="Elipsa 57"/>
                <p:cNvSpPr/>
                <p:nvPr/>
              </p:nvSpPr>
              <p:spPr>
                <a:xfrm>
                  <a:off x="4286248" y="1643050"/>
                  <a:ext cx="714380" cy="714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</p:grpSp>
          <p:cxnSp>
            <p:nvCxnSpPr>
              <p:cNvPr id="54" name="Přímá spojovací čára 53"/>
              <p:cNvCxnSpPr>
                <a:stCxn id="59" idx="0"/>
              </p:cNvCxnSpPr>
              <p:nvPr/>
            </p:nvCxnSpPr>
            <p:spPr>
              <a:xfrm rot="5400000" flipH="1" flipV="1">
                <a:off x="2321703" y="1321579"/>
                <a:ext cx="500066" cy="0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Elipsa 54"/>
              <p:cNvSpPr/>
              <p:nvPr/>
            </p:nvSpPr>
            <p:spPr>
              <a:xfrm>
                <a:off x="2428859" y="785794"/>
                <a:ext cx="285752" cy="28575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sp>
          <p:nvSpPr>
            <p:cNvPr id="52" name="TextovéPole 51"/>
            <p:cNvSpPr txBox="1"/>
            <p:nvPr/>
          </p:nvSpPr>
          <p:spPr>
            <a:xfrm>
              <a:off x="2428859" y="1571612"/>
              <a:ext cx="546104" cy="5842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3200" b="1" dirty="0">
                  <a:latin typeface="+mn-lt"/>
                </a:rPr>
                <a:t>K´</a:t>
              </a:r>
            </a:p>
          </p:txBody>
        </p:sp>
      </p:grpSp>
      <p:cxnSp>
        <p:nvCxnSpPr>
          <p:cNvPr id="29" name="Přímá spojovací šipka 22"/>
          <p:cNvCxnSpPr/>
          <p:nvPr/>
        </p:nvCxnSpPr>
        <p:spPr bwMode="auto">
          <a:xfrm>
            <a:off x="4786313" y="714375"/>
            <a:ext cx="107156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 bwMode="auto">
          <a:xfrm>
            <a:off x="5072063" y="214313"/>
            <a:ext cx="500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70C0"/>
                </a:solidFill>
                <a:latin typeface="+mn-lt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odnadpis 2"/>
          <p:cNvSpPr>
            <a:spLocks noGrp="1"/>
          </p:cNvSpPr>
          <p:nvPr>
            <p:ph type="subTitle" idx="1"/>
          </p:nvPr>
        </p:nvSpPr>
        <p:spPr>
          <a:xfrm>
            <a:off x="214313" y="2857500"/>
            <a:ext cx="8715375" cy="3786188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 – soustava spojená se Zemí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K´– vlak jedoucí rychlostí blížící se rychlosti světla (v → c). 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cs-CZ" sz="2800" b="1" u="sng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b="1" u="sng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Pozorovatel</a:t>
            </a: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ve vlaku </a:t>
            </a: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– v soustavě K´ vidí, že světlo dopadne na obě stěny ve  stejný okamžik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na Zemi </a:t>
            </a: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– v soustavě K uvidí, že světlo dopadne dříve na Zadní stěnu.</a:t>
            </a:r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0" y="2643188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8572500" y="2071688"/>
            <a:ext cx="4095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1" dirty="0">
                <a:latin typeface="+mn-lt"/>
              </a:rPr>
              <a:t>K</a:t>
            </a:r>
          </a:p>
        </p:txBody>
      </p:sp>
      <p:cxnSp>
        <p:nvCxnSpPr>
          <p:cNvPr id="51" name="Přímá spojovací šipka 37"/>
          <p:cNvCxnSpPr/>
          <p:nvPr/>
        </p:nvCxnSpPr>
        <p:spPr>
          <a:xfrm>
            <a:off x="2692400" y="928688"/>
            <a:ext cx="3340100" cy="158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šipka 38"/>
          <p:cNvCxnSpPr/>
          <p:nvPr/>
        </p:nvCxnSpPr>
        <p:spPr>
          <a:xfrm flipH="1">
            <a:off x="2155825" y="928688"/>
            <a:ext cx="284163" cy="15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357188" y="188913"/>
            <a:ext cx="5502275" cy="2382837"/>
            <a:chOff x="357188" y="188640"/>
            <a:chExt cx="5502398" cy="2383110"/>
          </a:xfrm>
        </p:grpSpPr>
        <p:grpSp>
          <p:nvGrpSpPr>
            <p:cNvPr id="60424" name="Skupina 15"/>
            <p:cNvGrpSpPr>
              <a:grpSpLocks/>
            </p:cNvGrpSpPr>
            <p:nvPr/>
          </p:nvGrpSpPr>
          <p:grpSpPr bwMode="auto">
            <a:xfrm>
              <a:off x="357188" y="500063"/>
              <a:ext cx="4429125" cy="2071687"/>
              <a:chOff x="357158" y="500042"/>
              <a:chExt cx="4429156" cy="2071702"/>
            </a:xfrm>
          </p:grpSpPr>
          <p:grpSp>
            <p:nvGrpSpPr>
              <p:cNvPr id="60427" name="Skupina 11"/>
              <p:cNvGrpSpPr>
                <a:grpSpLocks/>
              </p:cNvGrpSpPr>
              <p:nvPr/>
            </p:nvGrpSpPr>
            <p:grpSpPr bwMode="auto">
              <a:xfrm>
                <a:off x="357158" y="500042"/>
                <a:ext cx="4429156" cy="2071702"/>
                <a:chOff x="1285852" y="285728"/>
                <a:chExt cx="4429156" cy="2071702"/>
              </a:xfrm>
            </p:grpSpPr>
            <p:grpSp>
              <p:nvGrpSpPr>
                <p:cNvPr id="60430" name="Skupina 6"/>
                <p:cNvGrpSpPr>
                  <a:grpSpLocks/>
                </p:cNvGrpSpPr>
                <p:nvPr/>
              </p:nvGrpSpPr>
              <p:grpSpPr bwMode="auto">
                <a:xfrm>
                  <a:off x="1285852" y="285728"/>
                  <a:ext cx="4429156" cy="1643074"/>
                  <a:chOff x="1285852" y="285728"/>
                  <a:chExt cx="6858048" cy="1643074"/>
                </a:xfrm>
              </p:grpSpPr>
              <p:sp>
                <p:nvSpPr>
                  <p:cNvPr id="73" name="Obdélník 72"/>
                  <p:cNvSpPr/>
                  <p:nvPr/>
                </p:nvSpPr>
                <p:spPr>
                  <a:xfrm>
                    <a:off x="1285852" y="1357183"/>
                    <a:ext cx="6858201" cy="5715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/>
                  </a:p>
                </p:txBody>
              </p:sp>
              <p:sp>
                <p:nvSpPr>
                  <p:cNvPr id="74" name="Obdélník 73"/>
                  <p:cNvSpPr/>
                  <p:nvPr/>
                </p:nvSpPr>
                <p:spPr>
                  <a:xfrm>
                    <a:off x="1285852" y="285491"/>
                    <a:ext cx="427716" cy="164326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/>
                  </a:p>
                </p:txBody>
              </p:sp>
              <p:sp>
                <p:nvSpPr>
                  <p:cNvPr id="75" name="Obdélník 74"/>
                  <p:cNvSpPr/>
                  <p:nvPr/>
                </p:nvSpPr>
                <p:spPr>
                  <a:xfrm>
                    <a:off x="7716338" y="285491"/>
                    <a:ext cx="427716" cy="164326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/>
                  </a:p>
                </p:txBody>
              </p:sp>
            </p:grpSp>
            <p:sp>
              <p:nvSpPr>
                <p:cNvPr id="71" name="Elipsa 9"/>
                <p:cNvSpPr/>
                <p:nvPr/>
              </p:nvSpPr>
              <p:spPr>
                <a:xfrm>
                  <a:off x="1928794" y="1643050"/>
                  <a:ext cx="714380" cy="714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72" name="Elipsa 10"/>
                <p:cNvSpPr/>
                <p:nvPr/>
              </p:nvSpPr>
              <p:spPr>
                <a:xfrm>
                  <a:off x="4286248" y="1643050"/>
                  <a:ext cx="714380" cy="714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</p:grpSp>
          <p:cxnSp>
            <p:nvCxnSpPr>
              <p:cNvPr id="68" name="Přímá spojovací čára 13"/>
              <p:cNvCxnSpPr>
                <a:stCxn id="73" idx="0"/>
              </p:cNvCxnSpPr>
              <p:nvPr/>
            </p:nvCxnSpPr>
            <p:spPr>
              <a:xfrm rot="5400000" flipH="1" flipV="1">
                <a:off x="2321724" y="1321436"/>
                <a:ext cx="500123" cy="0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Elipsa 14"/>
              <p:cNvSpPr/>
              <p:nvPr/>
            </p:nvSpPr>
            <p:spPr>
              <a:xfrm>
                <a:off x="2428906" y="785590"/>
                <a:ext cx="285758" cy="28578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cxnSp>
          <p:nvCxnSpPr>
            <p:cNvPr id="76" name="Přímá spojovací šipka 44"/>
            <p:cNvCxnSpPr/>
            <p:nvPr/>
          </p:nvCxnSpPr>
          <p:spPr bwMode="auto">
            <a:xfrm>
              <a:off x="4787999" y="688759"/>
              <a:ext cx="1071587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ovéPole 76"/>
            <p:cNvSpPr txBox="1"/>
            <p:nvPr/>
          </p:nvSpPr>
          <p:spPr bwMode="auto">
            <a:xfrm>
              <a:off x="5073755" y="188640"/>
              <a:ext cx="500074" cy="5239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800" b="1" dirty="0">
                  <a:solidFill>
                    <a:srgbClr val="0070C0"/>
                  </a:solidFill>
                  <a:latin typeface="+mn-lt"/>
                </a:rPr>
                <a:t>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17431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odnadpis 2"/>
          <p:cNvSpPr>
            <a:spLocks noGrp="1"/>
          </p:cNvSpPr>
          <p:nvPr>
            <p:ph type="subTitle" idx="1"/>
          </p:nvPr>
        </p:nvSpPr>
        <p:spPr>
          <a:xfrm>
            <a:off x="214313" y="2857500"/>
            <a:ext cx="8715375" cy="335756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 – soustava spojená se Zemí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K´– vlak jedoucí rychlostí blížící se rychlosti světla (v → c). 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cs-CZ" sz="2800" b="1" u="sng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To se stane, protože se světlo šíří </a:t>
            </a:r>
            <a:b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ve všech soustavách všemi směry stejně rychle </a:t>
            </a:r>
            <a:b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a zároveň protože vlak už popojel.</a:t>
            </a:r>
            <a:endParaRPr lang="cs-CZ" sz="2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0" y="2643188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8572500" y="2071688"/>
            <a:ext cx="4095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1" dirty="0">
                <a:latin typeface="+mn-lt"/>
              </a:rPr>
              <a:t>K</a:t>
            </a:r>
          </a:p>
        </p:txBody>
      </p:sp>
      <p:grpSp>
        <p:nvGrpSpPr>
          <p:cNvPr id="61445" name="Skupina 15"/>
          <p:cNvGrpSpPr>
            <a:grpSpLocks/>
          </p:cNvGrpSpPr>
          <p:nvPr/>
        </p:nvGrpSpPr>
        <p:grpSpPr bwMode="auto">
          <a:xfrm>
            <a:off x="357188" y="500063"/>
            <a:ext cx="4429125" cy="2071687"/>
            <a:chOff x="357158" y="500042"/>
            <a:chExt cx="4429156" cy="2071702"/>
          </a:xfrm>
        </p:grpSpPr>
        <p:grpSp>
          <p:nvGrpSpPr>
            <p:cNvPr id="61465" name="Skupina 11"/>
            <p:cNvGrpSpPr>
              <a:grpSpLocks/>
            </p:cNvGrpSpPr>
            <p:nvPr/>
          </p:nvGrpSpPr>
          <p:grpSpPr bwMode="auto">
            <a:xfrm>
              <a:off x="357158" y="500042"/>
              <a:ext cx="4429156" cy="2071702"/>
              <a:chOff x="1285852" y="285728"/>
              <a:chExt cx="4429156" cy="2071702"/>
            </a:xfrm>
          </p:grpSpPr>
          <p:grpSp>
            <p:nvGrpSpPr>
              <p:cNvPr id="61468" name="Skupina 6"/>
              <p:cNvGrpSpPr>
                <a:grpSpLocks/>
              </p:cNvGrpSpPr>
              <p:nvPr/>
            </p:nvGrpSpPr>
            <p:grpSpPr bwMode="auto">
              <a:xfrm>
                <a:off x="1285852" y="285728"/>
                <a:ext cx="4429156" cy="1643074"/>
                <a:chOff x="1285852" y="285728"/>
                <a:chExt cx="6858048" cy="1643074"/>
              </a:xfrm>
            </p:grpSpPr>
            <p:sp>
              <p:nvSpPr>
                <p:cNvPr id="45" name="Obdélník 44"/>
                <p:cNvSpPr/>
                <p:nvPr/>
              </p:nvSpPr>
              <p:spPr>
                <a:xfrm>
                  <a:off x="1285852" y="1357298"/>
                  <a:ext cx="6858048" cy="57150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46" name="Obdélník 45"/>
                <p:cNvSpPr/>
                <p:nvPr/>
              </p:nvSpPr>
              <p:spPr>
                <a:xfrm>
                  <a:off x="1285852" y="285728"/>
                  <a:ext cx="427706" cy="164307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47" name="Obdélník 46"/>
                <p:cNvSpPr/>
                <p:nvPr/>
              </p:nvSpPr>
              <p:spPr>
                <a:xfrm>
                  <a:off x="7716194" y="285728"/>
                  <a:ext cx="427706" cy="164307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</p:grpSp>
          <p:sp>
            <p:nvSpPr>
              <p:cNvPr id="43" name="Elipsa 9"/>
              <p:cNvSpPr/>
              <p:nvPr/>
            </p:nvSpPr>
            <p:spPr>
              <a:xfrm>
                <a:off x="1928794" y="1643050"/>
                <a:ext cx="714380" cy="7143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44" name="Elipsa 10"/>
              <p:cNvSpPr/>
              <p:nvPr/>
            </p:nvSpPr>
            <p:spPr>
              <a:xfrm>
                <a:off x="4286248" y="1643050"/>
                <a:ext cx="714380" cy="7143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cxnSp>
          <p:nvCxnSpPr>
            <p:cNvPr id="40" name="Přímá spojovací čára 13"/>
            <p:cNvCxnSpPr>
              <a:stCxn id="45" idx="0"/>
            </p:cNvCxnSpPr>
            <p:nvPr/>
          </p:nvCxnSpPr>
          <p:spPr>
            <a:xfrm rot="5400000" flipH="1" flipV="1">
              <a:off x="2321703" y="1321579"/>
              <a:ext cx="500066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a 14"/>
            <p:cNvSpPr/>
            <p:nvPr/>
          </p:nvSpPr>
          <p:spPr>
            <a:xfrm>
              <a:off x="2428859" y="785794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61446" name="Skupina 47"/>
          <p:cNvGrpSpPr>
            <a:grpSpLocks/>
          </p:cNvGrpSpPr>
          <p:nvPr/>
        </p:nvGrpSpPr>
        <p:grpSpPr bwMode="auto">
          <a:xfrm>
            <a:off x="1951038" y="133350"/>
            <a:ext cx="5500687" cy="2454275"/>
            <a:chOff x="323528" y="3838947"/>
            <a:chExt cx="5500687" cy="2453828"/>
          </a:xfrm>
        </p:grpSpPr>
        <p:grpSp>
          <p:nvGrpSpPr>
            <p:cNvPr id="61449" name="Skupina 15"/>
            <p:cNvGrpSpPr>
              <a:grpSpLocks/>
            </p:cNvGrpSpPr>
            <p:nvPr/>
          </p:nvGrpSpPr>
          <p:grpSpPr bwMode="auto">
            <a:xfrm>
              <a:off x="323528" y="4221088"/>
              <a:ext cx="4429125" cy="2071687"/>
              <a:chOff x="357158" y="500042"/>
              <a:chExt cx="4429156" cy="2071702"/>
            </a:xfrm>
          </p:grpSpPr>
          <p:grpSp>
            <p:nvGrpSpPr>
              <p:cNvPr id="61452" name="Skupina 11"/>
              <p:cNvGrpSpPr>
                <a:grpSpLocks/>
              </p:cNvGrpSpPr>
              <p:nvPr/>
            </p:nvGrpSpPr>
            <p:grpSpPr bwMode="auto">
              <a:xfrm>
                <a:off x="357158" y="500042"/>
                <a:ext cx="4429156" cy="2071702"/>
                <a:chOff x="1285852" y="285728"/>
                <a:chExt cx="4429156" cy="2071702"/>
              </a:xfrm>
            </p:grpSpPr>
            <p:grpSp>
              <p:nvGrpSpPr>
                <p:cNvPr id="61455" name="Skupina 6"/>
                <p:cNvGrpSpPr>
                  <a:grpSpLocks/>
                </p:cNvGrpSpPr>
                <p:nvPr/>
              </p:nvGrpSpPr>
              <p:grpSpPr bwMode="auto">
                <a:xfrm>
                  <a:off x="1285852" y="285728"/>
                  <a:ext cx="4429156" cy="1643074"/>
                  <a:chOff x="1285852" y="285728"/>
                  <a:chExt cx="6858048" cy="1643074"/>
                </a:xfrm>
              </p:grpSpPr>
              <p:sp>
                <p:nvSpPr>
                  <p:cNvPr id="58" name="Obdélník 57"/>
                  <p:cNvSpPr/>
                  <p:nvPr/>
                </p:nvSpPr>
                <p:spPr>
                  <a:xfrm>
                    <a:off x="1285852" y="1357480"/>
                    <a:ext cx="6858048" cy="571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/>
                  </a:p>
                </p:txBody>
              </p:sp>
              <p:sp>
                <p:nvSpPr>
                  <p:cNvPr id="59" name="Obdélník 58"/>
                  <p:cNvSpPr/>
                  <p:nvPr/>
                </p:nvSpPr>
                <p:spPr>
                  <a:xfrm>
                    <a:off x="1285852" y="286105"/>
                    <a:ext cx="427706" cy="164277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/>
                  </a:p>
                </p:txBody>
              </p:sp>
              <p:sp>
                <p:nvSpPr>
                  <p:cNvPr id="60" name="Obdélník 5"/>
                  <p:cNvSpPr/>
                  <p:nvPr/>
                </p:nvSpPr>
                <p:spPr>
                  <a:xfrm>
                    <a:off x="7716194" y="286105"/>
                    <a:ext cx="427706" cy="164277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/>
                  </a:p>
                </p:txBody>
              </p:sp>
            </p:grpSp>
            <p:sp>
              <p:nvSpPr>
                <p:cNvPr id="56" name="Elipsa 50"/>
                <p:cNvSpPr/>
                <p:nvPr/>
              </p:nvSpPr>
              <p:spPr>
                <a:xfrm>
                  <a:off x="1928794" y="1643050"/>
                  <a:ext cx="714380" cy="714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57" name="Elipsa 51"/>
                <p:cNvSpPr/>
                <p:nvPr/>
              </p:nvSpPr>
              <p:spPr>
                <a:xfrm>
                  <a:off x="4286248" y="1643050"/>
                  <a:ext cx="714380" cy="714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</p:grpSp>
          <p:cxnSp>
            <p:nvCxnSpPr>
              <p:cNvPr id="53" name="Přímá spojovací čára 47"/>
              <p:cNvCxnSpPr>
                <a:stCxn id="58" idx="0"/>
              </p:cNvCxnSpPr>
              <p:nvPr/>
            </p:nvCxnSpPr>
            <p:spPr>
              <a:xfrm rot="5400000" flipH="1" flipV="1">
                <a:off x="2321748" y="1321806"/>
                <a:ext cx="499975" cy="0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Elipsa 48"/>
              <p:cNvSpPr/>
              <p:nvPr/>
            </p:nvSpPr>
            <p:spPr>
              <a:xfrm>
                <a:off x="2428859" y="786119"/>
                <a:ext cx="285752" cy="285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cxnSp>
          <p:nvCxnSpPr>
            <p:cNvPr id="50" name="Přímá spojovací šipka 44"/>
            <p:cNvCxnSpPr/>
            <p:nvPr/>
          </p:nvCxnSpPr>
          <p:spPr bwMode="auto">
            <a:xfrm>
              <a:off x="4752653" y="4338919"/>
              <a:ext cx="1071562" cy="15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ovéPole 50"/>
            <p:cNvSpPr txBox="1"/>
            <p:nvPr/>
          </p:nvSpPr>
          <p:spPr bwMode="auto">
            <a:xfrm>
              <a:off x="5038403" y="3838947"/>
              <a:ext cx="500062" cy="5237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800" b="1" dirty="0">
                  <a:solidFill>
                    <a:srgbClr val="0070C0"/>
                  </a:solidFill>
                  <a:latin typeface="+mn-lt"/>
                </a:rPr>
                <a:t>v</a:t>
              </a:r>
            </a:p>
          </p:txBody>
        </p:sp>
      </p:grpSp>
      <p:cxnSp>
        <p:nvCxnSpPr>
          <p:cNvPr id="61" name="Přímá spojovací šipka 44"/>
          <p:cNvCxnSpPr/>
          <p:nvPr/>
        </p:nvCxnSpPr>
        <p:spPr bwMode="auto">
          <a:xfrm>
            <a:off x="4787900" y="688975"/>
            <a:ext cx="1071563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 bwMode="auto">
          <a:xfrm>
            <a:off x="5073650" y="188913"/>
            <a:ext cx="500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70C0"/>
                </a:solidFill>
                <a:latin typeface="+mn-lt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1188"/>
          </a:xfrm>
          <a:solidFill>
            <a:srgbClr val="006600"/>
          </a:solidFill>
        </p:spPr>
        <p:txBody>
          <a:bodyPr/>
          <a:lstStyle/>
          <a:p>
            <a:pPr eaLnBrk="1" hangingPunct="1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SPECIÁLNÍ TEORIE RELATIVITY</a:t>
            </a:r>
            <a:endParaRPr lang="cs-CZ" sz="3400" smtClean="0">
              <a:solidFill>
                <a:srgbClr val="BDFAA8"/>
              </a:solidFill>
              <a:cs typeface="Times New Roman" pitchFamily="18" charset="0"/>
            </a:endParaRPr>
          </a:p>
        </p:txBody>
      </p:sp>
      <p:sp>
        <p:nvSpPr>
          <p:cNvPr id="27651" name="Podnadpis 2"/>
          <p:cNvSpPr>
            <a:spLocks noGrp="1"/>
          </p:cNvSpPr>
          <p:nvPr>
            <p:ph type="subTitle" idx="1"/>
          </p:nvPr>
        </p:nvSpPr>
        <p:spPr>
          <a:xfrm>
            <a:off x="4143375" y="1000125"/>
            <a:ext cx="4714875" cy="5429250"/>
          </a:xfrm>
        </p:spPr>
        <p:txBody>
          <a:bodyPr/>
          <a:lstStyle/>
          <a:p>
            <a:pPr eaLnBrk="1" hangingPunct="1"/>
            <a:endParaRPr lang="cs-CZ" sz="240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/>
            <a:r>
              <a:rPr lang="cs-CZ" sz="2400" b="1" smtClean="0">
                <a:solidFill>
                  <a:schemeClr val="tx1"/>
                </a:solidFill>
                <a:cs typeface="Times New Roman" pitchFamily="18" charset="0"/>
              </a:rPr>
              <a:t> </a:t>
            </a:r>
            <a:r>
              <a:rPr lang="cs-CZ" sz="2400" smtClean="0">
                <a:solidFill>
                  <a:schemeClr val="tx1"/>
                </a:solidFill>
                <a:cs typeface="Times New Roman" pitchFamily="18" charset="0"/>
              </a:rPr>
              <a:t>Po vzniku STR se v anglickém </a:t>
            </a:r>
            <a:br>
              <a:rPr lang="cs-CZ" sz="24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400" smtClean="0">
                <a:solidFill>
                  <a:schemeClr val="tx1"/>
                </a:solidFill>
                <a:cs typeface="Times New Roman" pitchFamily="18" charset="0"/>
              </a:rPr>
              <a:t>satirickém časopise objevilo:</a:t>
            </a:r>
          </a:p>
          <a:p>
            <a:pPr eaLnBrk="1" hangingPunct="1"/>
            <a:endParaRPr lang="cs-CZ" sz="240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Tak nezůstalo. </a:t>
            </a:r>
          </a:p>
          <a:p>
            <a:pPr eaLnBrk="1" hangingPunct="1">
              <a:lnSpc>
                <a:spcPct val="150000"/>
              </a:lnSpc>
            </a:pP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Ďábel zařval: </a:t>
            </a:r>
            <a:b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„HO! Budiž Einstein!“ </a:t>
            </a:r>
            <a:b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a nastolil status quo. </a:t>
            </a:r>
            <a:endParaRPr lang="cs-CZ" sz="280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990600"/>
            <a:ext cx="3786187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ovéPole 4"/>
          <p:cNvSpPr txBox="1">
            <a:spLocks noChangeArrowheads="1"/>
          </p:cNvSpPr>
          <p:nvPr/>
        </p:nvSpPr>
        <p:spPr bwMode="auto">
          <a:xfrm>
            <a:off x="285750" y="6286500"/>
            <a:ext cx="4071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Obr.: 2 </a:t>
            </a:r>
            <a:r>
              <a:rPr lang="de-DE"/>
              <a:t>Albert Einstein at Beach 1945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odnadpis 2"/>
          <p:cNvSpPr>
            <a:spLocks noGrp="1"/>
          </p:cNvSpPr>
          <p:nvPr>
            <p:ph type="subTitle" idx="1"/>
          </p:nvPr>
        </p:nvSpPr>
        <p:spPr>
          <a:xfrm>
            <a:off x="214313" y="2857500"/>
            <a:ext cx="8715375" cy="91757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 – soustava spojená se Zemí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K´– vlak jedoucí rychlostí blížící se rychlosti světla (v → c).</a:t>
            </a:r>
            <a:endParaRPr lang="cs-CZ" sz="2800" b="1" u="sng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0" y="2643188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8572500" y="2071688"/>
            <a:ext cx="4095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1" dirty="0">
                <a:latin typeface="+mn-lt"/>
              </a:rPr>
              <a:t>K</a:t>
            </a:r>
          </a:p>
        </p:txBody>
      </p:sp>
      <p:cxnSp>
        <p:nvCxnSpPr>
          <p:cNvPr id="38" name="Přímá spojovací šipka 37"/>
          <p:cNvCxnSpPr>
            <a:stCxn id="27" idx="6"/>
          </p:cNvCxnSpPr>
          <p:nvPr/>
        </p:nvCxnSpPr>
        <p:spPr>
          <a:xfrm>
            <a:off x="2681288" y="928688"/>
            <a:ext cx="1795462" cy="15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 flipH="1">
            <a:off x="600075" y="928688"/>
            <a:ext cx="18288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471" name="Skupina 35"/>
          <p:cNvGrpSpPr>
            <a:grpSpLocks/>
          </p:cNvGrpSpPr>
          <p:nvPr/>
        </p:nvGrpSpPr>
        <p:grpSpPr bwMode="auto">
          <a:xfrm>
            <a:off x="323850" y="500063"/>
            <a:ext cx="4429125" cy="2071687"/>
            <a:chOff x="357158" y="500042"/>
            <a:chExt cx="4429156" cy="2071702"/>
          </a:xfrm>
        </p:grpSpPr>
        <p:grpSp>
          <p:nvGrpSpPr>
            <p:cNvPr id="62510" name="Skupina 15"/>
            <p:cNvGrpSpPr>
              <a:grpSpLocks/>
            </p:cNvGrpSpPr>
            <p:nvPr/>
          </p:nvGrpSpPr>
          <p:grpSpPr bwMode="auto">
            <a:xfrm>
              <a:off x="357158" y="500042"/>
              <a:ext cx="4429156" cy="2071702"/>
              <a:chOff x="357158" y="500042"/>
              <a:chExt cx="4429156" cy="2071702"/>
            </a:xfrm>
          </p:grpSpPr>
          <p:grpSp>
            <p:nvGrpSpPr>
              <p:cNvPr id="62512" name="Skupina 11"/>
              <p:cNvGrpSpPr>
                <a:grpSpLocks/>
              </p:cNvGrpSpPr>
              <p:nvPr/>
            </p:nvGrpSpPr>
            <p:grpSpPr bwMode="auto">
              <a:xfrm>
                <a:off x="357158" y="500042"/>
                <a:ext cx="4429156" cy="2071702"/>
                <a:chOff x="1285852" y="285728"/>
                <a:chExt cx="4429156" cy="2071702"/>
              </a:xfrm>
            </p:grpSpPr>
            <p:grpSp>
              <p:nvGrpSpPr>
                <p:cNvPr id="62515" name="Skupina 6"/>
                <p:cNvGrpSpPr>
                  <a:grpSpLocks/>
                </p:cNvGrpSpPr>
                <p:nvPr/>
              </p:nvGrpSpPr>
              <p:grpSpPr bwMode="auto">
                <a:xfrm>
                  <a:off x="1285852" y="285728"/>
                  <a:ext cx="4429156" cy="1643074"/>
                  <a:chOff x="1285852" y="285728"/>
                  <a:chExt cx="6858048" cy="1643074"/>
                </a:xfrm>
              </p:grpSpPr>
              <p:sp>
                <p:nvSpPr>
                  <p:cNvPr id="31" name="Obdélník 30"/>
                  <p:cNvSpPr/>
                  <p:nvPr/>
                </p:nvSpPr>
                <p:spPr>
                  <a:xfrm>
                    <a:off x="1285852" y="1357298"/>
                    <a:ext cx="6858048" cy="5715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/>
                  </a:p>
                </p:txBody>
              </p:sp>
              <p:sp>
                <p:nvSpPr>
                  <p:cNvPr id="32" name="Obdélník 31"/>
                  <p:cNvSpPr/>
                  <p:nvPr/>
                </p:nvSpPr>
                <p:spPr>
                  <a:xfrm>
                    <a:off x="1285852" y="285728"/>
                    <a:ext cx="427706" cy="164307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/>
                  </a:p>
                </p:txBody>
              </p:sp>
              <p:sp>
                <p:nvSpPr>
                  <p:cNvPr id="33" name="Obdélník 5"/>
                  <p:cNvSpPr/>
                  <p:nvPr/>
                </p:nvSpPr>
                <p:spPr>
                  <a:xfrm>
                    <a:off x="7716194" y="285728"/>
                    <a:ext cx="427706" cy="164307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/>
                  </a:p>
                </p:txBody>
              </p:sp>
            </p:grpSp>
            <p:sp>
              <p:nvSpPr>
                <p:cNvPr id="29" name="Elipsa 28"/>
                <p:cNvSpPr/>
                <p:nvPr/>
              </p:nvSpPr>
              <p:spPr>
                <a:xfrm>
                  <a:off x="1928794" y="1643050"/>
                  <a:ext cx="714380" cy="714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30" name="Elipsa 29"/>
                <p:cNvSpPr/>
                <p:nvPr/>
              </p:nvSpPr>
              <p:spPr>
                <a:xfrm>
                  <a:off x="4286248" y="1643050"/>
                  <a:ext cx="714380" cy="714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</p:grpSp>
          <p:cxnSp>
            <p:nvCxnSpPr>
              <p:cNvPr id="26" name="Přímá spojovací čára 25"/>
              <p:cNvCxnSpPr>
                <a:stCxn id="31" idx="0"/>
              </p:cNvCxnSpPr>
              <p:nvPr/>
            </p:nvCxnSpPr>
            <p:spPr>
              <a:xfrm rot="5400000" flipH="1" flipV="1">
                <a:off x="2321704" y="1321579"/>
                <a:ext cx="500066" cy="0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Elipsa 26"/>
              <p:cNvSpPr/>
              <p:nvPr/>
            </p:nvSpPr>
            <p:spPr>
              <a:xfrm>
                <a:off x="2428861" y="785794"/>
                <a:ext cx="285752" cy="28575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sp>
          <p:nvSpPr>
            <p:cNvPr id="35" name="TextovéPole 34"/>
            <p:cNvSpPr txBox="1"/>
            <p:nvPr/>
          </p:nvSpPr>
          <p:spPr>
            <a:xfrm>
              <a:off x="2428861" y="1571612"/>
              <a:ext cx="546104" cy="5842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3200" b="1" dirty="0">
                  <a:latin typeface="+mn-lt"/>
                </a:rPr>
                <a:t>K´</a:t>
              </a:r>
            </a:p>
          </p:txBody>
        </p:sp>
      </p:grpSp>
      <p:sp>
        <p:nvSpPr>
          <p:cNvPr id="47" name="TextovéPole 46"/>
          <p:cNvSpPr txBox="1"/>
          <p:nvPr/>
        </p:nvSpPr>
        <p:spPr>
          <a:xfrm>
            <a:off x="8505825" y="6137275"/>
            <a:ext cx="4095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1" dirty="0">
                <a:latin typeface="+mn-lt"/>
              </a:rPr>
              <a:t>K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5072063" y="257175"/>
            <a:ext cx="9779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B0F0"/>
                </a:solidFill>
                <a:latin typeface="+mn-lt"/>
              </a:rPr>
              <a:t>v = 0</a:t>
            </a:r>
          </a:p>
        </p:txBody>
      </p:sp>
      <p:grpSp>
        <p:nvGrpSpPr>
          <p:cNvPr id="62474" name="Skupina 7"/>
          <p:cNvGrpSpPr>
            <a:grpSpLocks/>
          </p:cNvGrpSpPr>
          <p:nvPr/>
        </p:nvGrpSpPr>
        <p:grpSpPr bwMode="auto">
          <a:xfrm>
            <a:off x="323850" y="3838575"/>
            <a:ext cx="5500688" cy="2454275"/>
            <a:chOff x="323528" y="3838947"/>
            <a:chExt cx="5500687" cy="2453828"/>
          </a:xfrm>
        </p:grpSpPr>
        <p:grpSp>
          <p:nvGrpSpPr>
            <p:cNvPr id="62494" name="Skupina 15"/>
            <p:cNvGrpSpPr>
              <a:grpSpLocks/>
            </p:cNvGrpSpPr>
            <p:nvPr/>
          </p:nvGrpSpPr>
          <p:grpSpPr bwMode="auto">
            <a:xfrm>
              <a:off x="323528" y="4221088"/>
              <a:ext cx="4429125" cy="2071687"/>
              <a:chOff x="357158" y="500042"/>
              <a:chExt cx="4429156" cy="2071702"/>
            </a:xfrm>
          </p:grpSpPr>
          <p:grpSp>
            <p:nvGrpSpPr>
              <p:cNvPr id="62497" name="Skupina 11"/>
              <p:cNvGrpSpPr>
                <a:grpSpLocks/>
              </p:cNvGrpSpPr>
              <p:nvPr/>
            </p:nvGrpSpPr>
            <p:grpSpPr bwMode="auto">
              <a:xfrm>
                <a:off x="357158" y="500042"/>
                <a:ext cx="4429156" cy="2071702"/>
                <a:chOff x="1285852" y="285728"/>
                <a:chExt cx="4429156" cy="2071702"/>
              </a:xfrm>
            </p:grpSpPr>
            <p:grpSp>
              <p:nvGrpSpPr>
                <p:cNvPr id="62500" name="Skupina 6"/>
                <p:cNvGrpSpPr>
                  <a:grpSpLocks/>
                </p:cNvGrpSpPr>
                <p:nvPr/>
              </p:nvGrpSpPr>
              <p:grpSpPr bwMode="auto">
                <a:xfrm>
                  <a:off x="1285852" y="285728"/>
                  <a:ext cx="4429156" cy="1643074"/>
                  <a:chOff x="1285852" y="285728"/>
                  <a:chExt cx="6858048" cy="1643074"/>
                </a:xfrm>
              </p:grpSpPr>
              <p:sp>
                <p:nvSpPr>
                  <p:cNvPr id="70" name="Obdélník 69"/>
                  <p:cNvSpPr/>
                  <p:nvPr/>
                </p:nvSpPr>
                <p:spPr>
                  <a:xfrm>
                    <a:off x="1285852" y="1357480"/>
                    <a:ext cx="6858046" cy="571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/>
                  </a:p>
                </p:txBody>
              </p:sp>
              <p:sp>
                <p:nvSpPr>
                  <p:cNvPr id="71" name="Obdélník 70"/>
                  <p:cNvSpPr/>
                  <p:nvPr/>
                </p:nvSpPr>
                <p:spPr>
                  <a:xfrm>
                    <a:off x="1285852" y="286105"/>
                    <a:ext cx="427706" cy="164277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/>
                  </a:p>
                </p:txBody>
              </p:sp>
              <p:sp>
                <p:nvSpPr>
                  <p:cNvPr id="72" name="Obdélník 5"/>
                  <p:cNvSpPr/>
                  <p:nvPr/>
                </p:nvSpPr>
                <p:spPr>
                  <a:xfrm>
                    <a:off x="7716192" y="286105"/>
                    <a:ext cx="427706" cy="164277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/>
                  </a:p>
                </p:txBody>
              </p:sp>
            </p:grpSp>
            <p:sp>
              <p:nvSpPr>
                <p:cNvPr id="68" name="Elipsa 50"/>
                <p:cNvSpPr/>
                <p:nvPr/>
              </p:nvSpPr>
              <p:spPr>
                <a:xfrm>
                  <a:off x="1928794" y="1643050"/>
                  <a:ext cx="714380" cy="714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69" name="Elipsa 51"/>
                <p:cNvSpPr/>
                <p:nvPr/>
              </p:nvSpPr>
              <p:spPr>
                <a:xfrm>
                  <a:off x="4286248" y="1643050"/>
                  <a:ext cx="714380" cy="714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</p:grpSp>
          <p:cxnSp>
            <p:nvCxnSpPr>
              <p:cNvPr id="65" name="Přímá spojovací čára 47"/>
              <p:cNvCxnSpPr>
                <a:stCxn id="70" idx="0"/>
              </p:cNvCxnSpPr>
              <p:nvPr/>
            </p:nvCxnSpPr>
            <p:spPr>
              <a:xfrm rot="5400000" flipH="1" flipV="1">
                <a:off x="2321749" y="1321806"/>
                <a:ext cx="499975" cy="0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Elipsa 48"/>
              <p:cNvSpPr/>
              <p:nvPr/>
            </p:nvSpPr>
            <p:spPr>
              <a:xfrm>
                <a:off x="2428860" y="786119"/>
                <a:ext cx="285752" cy="285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cxnSp>
          <p:nvCxnSpPr>
            <p:cNvPr id="62" name="Přímá spojovací šipka 44"/>
            <p:cNvCxnSpPr/>
            <p:nvPr/>
          </p:nvCxnSpPr>
          <p:spPr bwMode="auto">
            <a:xfrm>
              <a:off x="4752652" y="4338919"/>
              <a:ext cx="1071563" cy="15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ovéPole 62"/>
            <p:cNvSpPr txBox="1"/>
            <p:nvPr/>
          </p:nvSpPr>
          <p:spPr bwMode="auto">
            <a:xfrm>
              <a:off x="5038402" y="3838947"/>
              <a:ext cx="500063" cy="5237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800" b="1" dirty="0">
                  <a:solidFill>
                    <a:srgbClr val="0070C0"/>
                  </a:solidFill>
                  <a:latin typeface="+mn-lt"/>
                </a:rPr>
                <a:t>v</a:t>
              </a:r>
            </a:p>
          </p:txBody>
        </p:sp>
      </p:grpSp>
      <p:cxnSp>
        <p:nvCxnSpPr>
          <p:cNvPr id="73" name="Přímá spojovací šipka 37"/>
          <p:cNvCxnSpPr/>
          <p:nvPr/>
        </p:nvCxnSpPr>
        <p:spPr>
          <a:xfrm>
            <a:off x="2692400" y="4651375"/>
            <a:ext cx="3340100" cy="142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šipka 38"/>
          <p:cNvCxnSpPr/>
          <p:nvPr/>
        </p:nvCxnSpPr>
        <p:spPr>
          <a:xfrm flipH="1">
            <a:off x="2155825" y="4651375"/>
            <a:ext cx="284163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477" name="Skupina 74"/>
          <p:cNvGrpSpPr>
            <a:grpSpLocks/>
          </p:cNvGrpSpPr>
          <p:nvPr/>
        </p:nvGrpSpPr>
        <p:grpSpPr bwMode="auto">
          <a:xfrm>
            <a:off x="1879600" y="3856038"/>
            <a:ext cx="5500688" cy="2452687"/>
            <a:chOff x="323528" y="3838947"/>
            <a:chExt cx="5500687" cy="2453828"/>
          </a:xfrm>
        </p:grpSpPr>
        <p:grpSp>
          <p:nvGrpSpPr>
            <p:cNvPr id="62478" name="Skupina 15"/>
            <p:cNvGrpSpPr>
              <a:grpSpLocks/>
            </p:cNvGrpSpPr>
            <p:nvPr/>
          </p:nvGrpSpPr>
          <p:grpSpPr bwMode="auto">
            <a:xfrm>
              <a:off x="323528" y="4221088"/>
              <a:ext cx="4429125" cy="2071687"/>
              <a:chOff x="357158" y="500042"/>
              <a:chExt cx="4429156" cy="2071702"/>
            </a:xfrm>
          </p:grpSpPr>
          <p:grpSp>
            <p:nvGrpSpPr>
              <p:cNvPr id="62481" name="Skupina 11"/>
              <p:cNvGrpSpPr>
                <a:grpSpLocks/>
              </p:cNvGrpSpPr>
              <p:nvPr/>
            </p:nvGrpSpPr>
            <p:grpSpPr bwMode="auto">
              <a:xfrm>
                <a:off x="357158" y="500042"/>
                <a:ext cx="4429156" cy="2071702"/>
                <a:chOff x="1285852" y="285728"/>
                <a:chExt cx="4429156" cy="2071702"/>
              </a:xfrm>
            </p:grpSpPr>
            <p:grpSp>
              <p:nvGrpSpPr>
                <p:cNvPr id="62484" name="Skupina 6"/>
                <p:cNvGrpSpPr>
                  <a:grpSpLocks/>
                </p:cNvGrpSpPr>
                <p:nvPr/>
              </p:nvGrpSpPr>
              <p:grpSpPr bwMode="auto">
                <a:xfrm>
                  <a:off x="1285852" y="285728"/>
                  <a:ext cx="4429156" cy="1643074"/>
                  <a:chOff x="1285852" y="285728"/>
                  <a:chExt cx="6858048" cy="1643074"/>
                </a:xfrm>
              </p:grpSpPr>
              <p:sp>
                <p:nvSpPr>
                  <p:cNvPr id="85" name="Obdélník 84"/>
                  <p:cNvSpPr/>
                  <p:nvPr/>
                </p:nvSpPr>
                <p:spPr>
                  <a:xfrm>
                    <a:off x="1285852" y="1356833"/>
                    <a:ext cx="6858046" cy="5717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/>
                  </a:p>
                </p:txBody>
              </p:sp>
              <p:sp>
                <p:nvSpPr>
                  <p:cNvPr id="86" name="Obdélník 85"/>
                  <p:cNvSpPr/>
                  <p:nvPr/>
                </p:nvSpPr>
                <p:spPr>
                  <a:xfrm>
                    <a:off x="1285852" y="286352"/>
                    <a:ext cx="427706" cy="16422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/>
                  </a:p>
                </p:txBody>
              </p:sp>
              <p:sp>
                <p:nvSpPr>
                  <p:cNvPr id="87" name="Obdélník 5"/>
                  <p:cNvSpPr/>
                  <p:nvPr/>
                </p:nvSpPr>
                <p:spPr>
                  <a:xfrm>
                    <a:off x="7716192" y="286352"/>
                    <a:ext cx="427706" cy="16422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/>
                  </a:p>
                </p:txBody>
              </p:sp>
            </p:grpSp>
            <p:sp>
              <p:nvSpPr>
                <p:cNvPr id="83" name="Elipsa 50"/>
                <p:cNvSpPr/>
                <p:nvPr/>
              </p:nvSpPr>
              <p:spPr>
                <a:xfrm>
                  <a:off x="1928794" y="1643050"/>
                  <a:ext cx="714380" cy="714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84" name="Elipsa 51"/>
                <p:cNvSpPr/>
                <p:nvPr/>
              </p:nvSpPr>
              <p:spPr>
                <a:xfrm>
                  <a:off x="4286248" y="1643050"/>
                  <a:ext cx="714380" cy="714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</p:grpSp>
          <p:cxnSp>
            <p:nvCxnSpPr>
              <p:cNvPr id="80" name="Přímá spojovací čára 47"/>
              <p:cNvCxnSpPr>
                <a:stCxn id="85" idx="0"/>
              </p:cNvCxnSpPr>
              <p:nvPr/>
            </p:nvCxnSpPr>
            <p:spPr>
              <a:xfrm rot="5400000" flipH="1" flipV="1">
                <a:off x="2322380" y="1321792"/>
                <a:ext cx="498710" cy="0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Elipsa 48"/>
              <p:cNvSpPr/>
              <p:nvPr/>
            </p:nvSpPr>
            <p:spPr>
              <a:xfrm>
                <a:off x="2428860" y="786551"/>
                <a:ext cx="285752" cy="28588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cxnSp>
          <p:nvCxnSpPr>
            <p:cNvPr id="77" name="Přímá spojovací šipka 44"/>
            <p:cNvCxnSpPr/>
            <p:nvPr/>
          </p:nvCxnSpPr>
          <p:spPr bwMode="auto">
            <a:xfrm>
              <a:off x="4752652" y="4339242"/>
              <a:ext cx="1071563" cy="158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ovéPole 77"/>
            <p:cNvSpPr txBox="1"/>
            <p:nvPr/>
          </p:nvSpPr>
          <p:spPr bwMode="auto">
            <a:xfrm>
              <a:off x="5038402" y="3838947"/>
              <a:ext cx="500063" cy="5241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800" b="1" dirty="0">
                  <a:solidFill>
                    <a:srgbClr val="0070C0"/>
                  </a:solidFill>
                  <a:latin typeface="+mn-lt"/>
                </a:rPr>
                <a:t>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odnadpis 2"/>
          <p:cNvSpPr>
            <a:spLocks noGrp="1"/>
          </p:cNvSpPr>
          <p:nvPr>
            <p:ph type="subTitle" idx="1"/>
          </p:nvPr>
        </p:nvSpPr>
        <p:spPr>
          <a:xfrm>
            <a:off x="214313" y="584200"/>
            <a:ext cx="8694737" cy="54292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b="1" smtClean="0">
                <a:solidFill>
                  <a:schemeClr val="tx1"/>
                </a:solidFill>
                <a:cs typeface="Times New Roman" pitchFamily="18" charset="0"/>
              </a:rPr>
              <a:t>Současnost </a:t>
            </a:r>
            <a:br>
              <a:rPr lang="cs-CZ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b="1" smtClean="0">
                <a:solidFill>
                  <a:schemeClr val="tx1"/>
                </a:solidFill>
                <a:cs typeface="Times New Roman" pitchFamily="18" charset="0"/>
              </a:rPr>
              <a:t>dvou nesoumístných událostí </a:t>
            </a:r>
            <a:br>
              <a:rPr lang="cs-CZ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b="1" smtClean="0">
                <a:solidFill>
                  <a:schemeClr val="tx1"/>
                </a:solidFill>
                <a:cs typeface="Times New Roman" pitchFamily="18" charset="0"/>
              </a:rPr>
              <a:t>je relativní. </a:t>
            </a:r>
          </a:p>
          <a:p>
            <a:pPr algn="l" eaLnBrk="1" hangingPunct="1">
              <a:spcBef>
                <a:spcPct val="0"/>
              </a:spcBef>
            </a:pPr>
            <a:r>
              <a:rPr lang="cs-CZ" smtClean="0">
                <a:solidFill>
                  <a:schemeClr val="tx1"/>
                </a:solidFill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>
                <a:solidFill>
                  <a:schemeClr val="tx1"/>
                </a:solidFill>
                <a:cs typeface="Times New Roman" pitchFamily="18" charset="0"/>
              </a:rPr>
              <a:t>Dvě nesoumístné události, </a:t>
            </a:r>
            <a:br>
              <a:rPr lang="cs-CZ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mtClean="0">
                <a:solidFill>
                  <a:schemeClr val="tx1"/>
                </a:solidFill>
                <a:cs typeface="Times New Roman" pitchFamily="18" charset="0"/>
              </a:rPr>
              <a:t>které jsou současné vzhledem k soustavě K´</a:t>
            </a:r>
            <a:br>
              <a:rPr lang="cs-CZ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mtClean="0">
                <a:solidFill>
                  <a:schemeClr val="tx1"/>
                </a:solidFill>
                <a:cs typeface="Times New Roman" pitchFamily="18" charset="0"/>
              </a:rPr>
              <a:t>nejsou současné vzhledem k soustavě K.</a:t>
            </a:r>
          </a:p>
          <a:p>
            <a:pPr eaLnBrk="1" hangingPunct="1">
              <a:spcBef>
                <a:spcPct val="0"/>
              </a:spcBef>
            </a:pPr>
            <a:endParaRPr lang="cs-CZ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smtClean="0">
                <a:solidFill>
                  <a:schemeClr val="tx1"/>
                </a:solidFill>
                <a:cs typeface="Times New Roman" pitchFamily="18" charset="0"/>
              </a:rPr>
              <a:t>(Toto platí, pouze pokud neleží obě události </a:t>
            </a:r>
            <a:br>
              <a:rPr lang="cs-CZ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mtClean="0">
                <a:solidFill>
                  <a:schemeClr val="tx1"/>
                </a:solidFill>
                <a:cs typeface="Times New Roman" pitchFamily="18" charset="0"/>
              </a:rPr>
              <a:t>v rovině kolmé ke směru pohybu. </a:t>
            </a:r>
            <a:br>
              <a:rPr lang="cs-CZ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mtClean="0">
                <a:solidFill>
                  <a:schemeClr val="tx1"/>
                </a:solidFill>
                <a:cs typeface="Times New Roman" pitchFamily="18" charset="0"/>
              </a:rPr>
              <a:t>Pak je současnost těchto událostí absolutní.)</a:t>
            </a:r>
          </a:p>
          <a:p>
            <a:pPr algn="l" eaLnBrk="1" hangingPunct="1">
              <a:spcBef>
                <a:spcPct val="0"/>
              </a:spcBef>
            </a:pPr>
            <a:endParaRPr lang="cs-CZ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9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6838" lvl="1">
              <a:tabLst>
                <a:tab pos="539750" algn="l"/>
              </a:tabLst>
            </a:pPr>
            <a:r>
              <a:rPr lang="cs-CZ" sz="3400" b="1">
                <a:solidFill>
                  <a:srgbClr val="BDFAA8"/>
                </a:solidFill>
                <a:latin typeface="Calibri" pitchFamily="34" charset="0"/>
                <a:cs typeface="Times New Roman" pitchFamily="18" charset="0"/>
              </a:rPr>
              <a:t>Použitá literatura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584200"/>
            <a:ext cx="91440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Literatura: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BARTUŠKA, K.: Fyzika pro gymnázia – Speciální teorie relativity. Prometheus, Praha 2001 </a:t>
            </a:r>
            <a:b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ISBN 978-80-7196-209-0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LEPIL, O. a kol.,: Fyzika – sbírka úloh pro střední školy. Prometheus, Praha 2010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	ISBN 978-80-7196-266-3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TARÁBEK, P., ČERVINKOVÁ, P.: Odmaturuj z fyziky.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Didaktis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Brno 2004 ISBN 80-86285-39-1</a:t>
            </a: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en-US" dirty="0">
                <a:latin typeface="+mn-lt"/>
              </a:rPr>
              <a:t>Wikipedia: the free encyclopedia [online]. San Francisco (CA): </a:t>
            </a:r>
            <a:r>
              <a:rPr lang="cs-CZ" dirty="0">
                <a:latin typeface="+mn-lt"/>
              </a:rPr>
              <a:t/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	</a:t>
            </a:r>
            <a:r>
              <a:rPr lang="en-US" dirty="0">
                <a:latin typeface="+mn-lt"/>
              </a:rPr>
              <a:t>Wikimedia Foundation, 2001- [cit. 2013-01-</a:t>
            </a:r>
            <a:r>
              <a:rPr lang="cs-CZ" dirty="0">
                <a:latin typeface="+mn-lt"/>
              </a:rPr>
              <a:t>07</a:t>
            </a:r>
            <a:r>
              <a:rPr lang="en-US" dirty="0">
                <a:latin typeface="+mn-lt"/>
              </a:rPr>
              <a:t>]. </a:t>
            </a:r>
            <a:r>
              <a:rPr lang="en-US" dirty="0" err="1">
                <a:latin typeface="+mn-lt"/>
              </a:rPr>
              <a:t>Dostupné</a:t>
            </a:r>
            <a:r>
              <a:rPr lang="en-US" dirty="0">
                <a:latin typeface="+mn-lt"/>
              </a:rPr>
              <a:t> z: </a:t>
            </a:r>
            <a:r>
              <a:rPr lang="cs-CZ" dirty="0">
                <a:latin typeface="+mn-lt"/>
              </a:rPr>
              <a:t>	</a:t>
            </a:r>
            <a:r>
              <a:rPr lang="en-US" dirty="0">
                <a:latin typeface="+mn-lt"/>
              </a:rPr>
              <a:t>http://cs.wikipedia.org/wiki/Teorie_relativity#Obecn.C3.A1_relativita </a:t>
            </a:r>
            <a:endParaRPr lang="cs-CZ" dirty="0"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Obrázky: </a:t>
            </a: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[1]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[online]. [cit. 2013-01-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03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]. Dostupné z: http://www.tapety-wallpapers.eu/upload/640x480/zemekoule-29-05-2009-12-58-16.jpg 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3286125"/>
            <a:ext cx="9144000" cy="70802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rgbClr val="BDFAA8"/>
                </a:solidFill>
                <a:latin typeface="+mj-lt"/>
                <a:cs typeface="Times New Roman" pitchFamily="18" charset="0"/>
              </a:rPr>
              <a:t>5. DILATACE ČASU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cs-CZ" sz="29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Mgr. Monika Bouchalová</a:t>
            </a:r>
          </a:p>
          <a:p>
            <a:pPr algn="ctr" eaLnBrk="0" hangingPunct="0">
              <a:defRPr/>
            </a:pPr>
            <a:r>
              <a:rPr lang="cs-CZ" sz="2000" dirty="0">
                <a:solidFill>
                  <a:srgbClr val="006600"/>
                </a:solidFill>
                <a:latin typeface="+mj-lt"/>
                <a:cs typeface="Arial" pitchFamily="34" charset="0"/>
              </a:rPr>
              <a:t>Gymnázium, Havířov-Město, Komenského 2, p.o.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63"/>
            <a:ext cx="91440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cs-CZ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D2DE8-29C6-46C0-A8D1-E2355022A06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143125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FYZIKA </a:t>
            </a:r>
            <a:r>
              <a:rPr lang="it-IT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PRO I</a:t>
            </a: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V</a:t>
            </a:r>
            <a:r>
              <a:rPr lang="it-IT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. ROČNÍK GYMNÁZIA</a:t>
            </a: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/>
            </a:r>
            <a:b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</a:br>
            <a:r>
              <a:rPr lang="cs-CZ" sz="2800" b="1" dirty="0">
                <a:solidFill>
                  <a:srgbClr val="006600"/>
                </a:solidFill>
                <a:latin typeface="+mj-lt"/>
                <a:ea typeface="+mj-ea"/>
                <a:cs typeface="Times New Roman" pitchFamily="18" charset="0"/>
              </a:rPr>
              <a:t>SPECIÁLNÍ TEORIE RELATIVITY</a:t>
            </a:r>
            <a:endParaRPr lang="cs-CZ" sz="2800" b="1" dirty="0">
              <a:solidFill>
                <a:srgbClr val="0066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5543" name="Skupina 15"/>
          <p:cNvGrpSpPr>
            <a:grpSpLocks noChangeAspect="1"/>
          </p:cNvGrpSpPr>
          <p:nvPr/>
        </p:nvGrpSpPr>
        <p:grpSpPr bwMode="auto">
          <a:xfrm>
            <a:off x="36513" y="0"/>
            <a:ext cx="9107487" cy="2063750"/>
            <a:chOff x="0" y="571480"/>
            <a:chExt cx="8929718" cy="1928826"/>
          </a:xfrm>
        </p:grpSpPr>
        <p:sp>
          <p:nvSpPr>
            <p:cNvPr id="15" name="Obdélník 14"/>
            <p:cNvSpPr/>
            <p:nvPr/>
          </p:nvSpPr>
          <p:spPr>
            <a:xfrm>
              <a:off x="0" y="571480"/>
              <a:ext cx="8929718" cy="1928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grpSp>
          <p:nvGrpSpPr>
            <p:cNvPr id="4" name="Skupina 1"/>
            <p:cNvGrpSpPr>
              <a:grpSpLocks noChangeAspect="1"/>
            </p:cNvGrpSpPr>
            <p:nvPr/>
          </p:nvGrpSpPr>
          <p:grpSpPr bwMode="auto">
            <a:xfrm>
              <a:off x="142844" y="571480"/>
              <a:ext cx="8651147" cy="1908000"/>
              <a:chOff x="1237" y="4215"/>
              <a:chExt cx="8434" cy="1860"/>
            </a:xfrm>
            <a:solidFill>
              <a:schemeClr val="accent1"/>
            </a:solidFill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7" y="4215"/>
                <a:ext cx="7610" cy="1860"/>
              </a:xfrm>
              <a:prstGeom prst="rect">
                <a:avLst/>
              </a:prstGeom>
              <a:grpFill/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3694" b="2090"/>
              <a:stretch>
                <a:fillRect/>
              </a:stretch>
            </p:blipFill>
            <p:spPr bwMode="auto">
              <a:xfrm>
                <a:off x="8715" y="4510"/>
                <a:ext cx="956" cy="95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3" name="Nadpis 1"/>
          <p:cNvSpPr txBox="1">
            <a:spLocks/>
          </p:cNvSpPr>
          <p:nvPr/>
        </p:nvSpPr>
        <p:spPr>
          <a:xfrm>
            <a:off x="0" y="5143500"/>
            <a:ext cx="9144000" cy="12271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 III/2-2-2-05</a:t>
            </a:r>
          </a:p>
          <a:p>
            <a:pPr algn="ctr">
              <a:defRPr/>
            </a:pP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Tento digitální učební materiál (DUM) vznikl na základě řešení projektu OPVK, registrační číslo CZ.1.07/1.5.00/34.0794 s názvem „Výuka na gymnáziu podporovaná ICT“.</a:t>
            </a:r>
          </a:p>
        </p:txBody>
      </p:sp>
      <p:sp>
        <p:nvSpPr>
          <p:cNvPr id="2" name="Obdélník 1"/>
          <p:cNvSpPr/>
          <p:nvPr/>
        </p:nvSpPr>
        <p:spPr>
          <a:xfrm>
            <a:off x="5786438" y="5240338"/>
            <a:ext cx="29543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 </a:t>
            </a: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Zpracováno 11. ledna 2013 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1188"/>
          </a:xfrm>
          <a:solidFill>
            <a:srgbClr val="006600"/>
          </a:solidFill>
        </p:spPr>
        <p:txBody>
          <a:bodyPr/>
          <a:lstStyle/>
          <a:p>
            <a:pPr algn="l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5. DILATACE ČASU</a:t>
            </a:r>
          </a:p>
        </p:txBody>
      </p:sp>
      <p:sp>
        <p:nvSpPr>
          <p:cNvPr id="1028" name="Podnadpis 2"/>
          <p:cNvSpPr>
            <a:spLocks noGrp="1"/>
          </p:cNvSpPr>
          <p:nvPr>
            <p:ph type="subTitle" idx="1"/>
          </p:nvPr>
        </p:nvSpPr>
        <p:spPr>
          <a:xfrm>
            <a:off x="214313" y="1028700"/>
            <a:ext cx="5143500" cy="51435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cs-CZ" sz="3000" b="1" smtClean="0">
                <a:solidFill>
                  <a:schemeClr val="tx1"/>
                </a:solidFill>
                <a:cs typeface="Times New Roman" pitchFamily="18" charset="0"/>
              </a:rPr>
              <a:t>= zpomalení času </a:t>
            </a: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 </a:t>
            </a:r>
          </a:p>
          <a:p>
            <a:pPr algn="l" eaLnBrk="1" hangingPunct="1">
              <a:spcBef>
                <a:spcPct val="0"/>
              </a:spcBef>
            </a:pPr>
            <a:endParaRPr lang="cs-CZ" sz="160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SVĚTELNÉ HODINY </a:t>
            </a:r>
            <a:r>
              <a:rPr lang="cs-CZ" sz="2800" b="1" u="sng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cs-CZ" sz="2800" b="1" u="sng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myšlenkový model,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(rovnoběžná zrcadla 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ve vzdálenosti   </a:t>
            </a: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l = c.∆t </a:t>
            </a: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mezi nimiž se periodicky 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odráží světelný paprsek)</a:t>
            </a:r>
          </a:p>
          <a:p>
            <a:pPr algn="l" eaLnBrk="1" hangingPunct="1">
              <a:spcBef>
                <a:spcPct val="0"/>
              </a:spcBef>
            </a:pPr>
            <a:endParaRPr lang="cs-CZ" sz="280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doba mezi dvěma 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odrazy (signály)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105150" y="4673600"/>
          <a:ext cx="132715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Rovnice" r:id="rId3" imgW="495085" imgH="393529" progId="Equation.3">
                  <p:embed/>
                </p:oleObj>
              </mc:Choice>
              <mc:Fallback>
                <p:oleObj name="Rovnice" r:id="rId3" imgW="495085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4673600"/>
                        <a:ext cx="1327150" cy="1052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7" name="Skupina 39"/>
          <p:cNvGrpSpPr>
            <a:grpSpLocks/>
          </p:cNvGrpSpPr>
          <p:nvPr/>
        </p:nvGrpSpPr>
        <p:grpSpPr bwMode="auto">
          <a:xfrm>
            <a:off x="4572000" y="1028700"/>
            <a:ext cx="4572000" cy="5576888"/>
            <a:chOff x="1000100" y="1028728"/>
            <a:chExt cx="4572553" cy="5576840"/>
          </a:xfrm>
        </p:grpSpPr>
        <p:cxnSp>
          <p:nvCxnSpPr>
            <p:cNvPr id="11" name="Přímá spojovací šipka 10"/>
            <p:cNvCxnSpPr/>
            <p:nvPr/>
          </p:nvCxnSpPr>
          <p:spPr>
            <a:xfrm rot="16200000" flipV="1">
              <a:off x="-647642" y="3873504"/>
              <a:ext cx="43560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7" name="TextovéPole 26"/>
            <p:cNvSpPr txBox="1">
              <a:spLocks noChangeArrowheads="1"/>
            </p:cNvSpPr>
            <p:nvPr/>
          </p:nvSpPr>
          <p:spPr bwMode="auto">
            <a:xfrm>
              <a:off x="1355743" y="1028728"/>
              <a:ext cx="441199" cy="5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S</a:t>
              </a:r>
            </a:p>
          </p:txBody>
        </p:sp>
        <p:sp>
          <p:nvSpPr>
            <p:cNvPr id="3088" name="TextovéPole 27"/>
            <p:cNvSpPr txBox="1">
              <a:spLocks noChangeArrowheads="1"/>
            </p:cNvSpPr>
            <p:nvPr/>
          </p:nvSpPr>
          <p:spPr bwMode="auto">
            <a:xfrm>
              <a:off x="1133466" y="6007121"/>
              <a:ext cx="39786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0</a:t>
              </a:r>
            </a:p>
          </p:txBody>
        </p:sp>
        <p:sp>
          <p:nvSpPr>
            <p:cNvPr id="3089" name="TextovéPole 29"/>
            <p:cNvSpPr txBox="1">
              <a:spLocks noChangeArrowheads="1"/>
            </p:cNvSpPr>
            <p:nvPr/>
          </p:nvSpPr>
          <p:spPr bwMode="auto">
            <a:xfrm>
              <a:off x="1000100" y="1857363"/>
              <a:ext cx="377072" cy="5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y</a:t>
              </a:r>
            </a:p>
          </p:txBody>
        </p:sp>
        <p:sp>
          <p:nvSpPr>
            <p:cNvPr id="3090" name="TextovéPole 38"/>
            <p:cNvSpPr txBox="1">
              <a:spLocks noChangeArrowheads="1"/>
            </p:cNvSpPr>
            <p:nvPr/>
          </p:nvSpPr>
          <p:spPr bwMode="auto">
            <a:xfrm>
              <a:off x="5088166" y="6051571"/>
              <a:ext cx="484487" cy="5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x </a:t>
              </a:r>
            </a:p>
          </p:txBody>
        </p:sp>
        <p:sp>
          <p:nvSpPr>
            <p:cNvPr id="3091" name="TextovéPole 26"/>
            <p:cNvSpPr txBox="1">
              <a:spLocks noChangeArrowheads="1"/>
            </p:cNvSpPr>
            <p:nvPr/>
          </p:nvSpPr>
          <p:spPr bwMode="auto">
            <a:xfrm>
              <a:off x="2556038" y="1917727"/>
              <a:ext cx="633583" cy="5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Z2</a:t>
              </a:r>
            </a:p>
          </p:txBody>
        </p:sp>
        <p:sp>
          <p:nvSpPr>
            <p:cNvPr id="3092" name="TextovéPole 26"/>
            <p:cNvSpPr txBox="1">
              <a:spLocks noChangeArrowheads="1"/>
            </p:cNvSpPr>
            <p:nvPr/>
          </p:nvSpPr>
          <p:spPr bwMode="auto">
            <a:xfrm>
              <a:off x="2511582" y="5518172"/>
              <a:ext cx="633583" cy="5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Z1</a:t>
              </a:r>
            </a:p>
          </p:txBody>
        </p:sp>
        <p:cxnSp>
          <p:nvCxnSpPr>
            <p:cNvPr id="10" name="Přímá spojovací šipka 9"/>
            <p:cNvCxnSpPr/>
            <p:nvPr/>
          </p:nvCxnSpPr>
          <p:spPr>
            <a:xfrm>
              <a:off x="1489109" y="6035660"/>
              <a:ext cx="355325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Skupina 23"/>
          <p:cNvGrpSpPr>
            <a:grpSpLocks/>
          </p:cNvGrpSpPr>
          <p:nvPr/>
        </p:nvGrpSpPr>
        <p:grpSpPr bwMode="auto">
          <a:xfrm>
            <a:off x="5505450" y="2628900"/>
            <a:ext cx="222250" cy="3422650"/>
            <a:chOff x="5505450" y="2628900"/>
            <a:chExt cx="222250" cy="3422650"/>
          </a:xfrm>
        </p:grpSpPr>
        <p:cxnSp>
          <p:nvCxnSpPr>
            <p:cNvPr id="22" name="Přímá spojovací čára 21"/>
            <p:cNvCxnSpPr>
              <a:stCxn id="20" idx="0"/>
              <a:endCxn id="19" idx="2"/>
            </p:cNvCxnSpPr>
            <p:nvPr/>
          </p:nvCxnSpPr>
          <p:spPr>
            <a:xfrm rot="5400000" flipH="1" flipV="1">
              <a:off x="3905250" y="4340225"/>
              <a:ext cx="342265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vnoramenný trojúhelník 22"/>
            <p:cNvSpPr/>
            <p:nvPr/>
          </p:nvSpPr>
          <p:spPr>
            <a:xfrm>
              <a:off x="5505450" y="2940050"/>
              <a:ext cx="222250" cy="355600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4" name="Skupina 26"/>
          <p:cNvGrpSpPr>
            <a:grpSpLocks/>
          </p:cNvGrpSpPr>
          <p:nvPr/>
        </p:nvGrpSpPr>
        <p:grpSpPr bwMode="auto">
          <a:xfrm flipV="1">
            <a:off x="5505450" y="2628900"/>
            <a:ext cx="222250" cy="3422650"/>
            <a:chOff x="5505450" y="2406650"/>
            <a:chExt cx="222250" cy="3422650"/>
          </a:xfrm>
        </p:grpSpPr>
        <p:cxnSp>
          <p:nvCxnSpPr>
            <p:cNvPr id="28" name="Přímá spojovací čára 27"/>
            <p:cNvCxnSpPr/>
            <p:nvPr/>
          </p:nvCxnSpPr>
          <p:spPr>
            <a:xfrm rot="5400000" flipH="1" flipV="1">
              <a:off x="3905250" y="4117975"/>
              <a:ext cx="342265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vnoramenný trojúhelník 28"/>
            <p:cNvSpPr/>
            <p:nvPr/>
          </p:nvSpPr>
          <p:spPr>
            <a:xfrm>
              <a:off x="5505450" y="2940050"/>
              <a:ext cx="222250" cy="355600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20" name="Obdélník 19"/>
          <p:cNvSpPr/>
          <p:nvPr/>
        </p:nvSpPr>
        <p:spPr>
          <a:xfrm>
            <a:off x="5105400" y="6051550"/>
            <a:ext cx="933450" cy="17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105400" y="2451100"/>
            <a:ext cx="933450" cy="17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Přímá spojovací šipka 31"/>
          <p:cNvCxnSpPr/>
          <p:nvPr/>
        </p:nvCxnSpPr>
        <p:spPr bwMode="auto">
          <a:xfrm rot="5400000" flipH="1" flipV="1">
            <a:off x="3874295" y="1215231"/>
            <a:ext cx="4762" cy="48672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Podnadpis 2"/>
          <p:cNvSpPr>
            <a:spLocks noGrp="1"/>
          </p:cNvSpPr>
          <p:nvPr>
            <p:ph type="subTitle" idx="1"/>
          </p:nvPr>
        </p:nvSpPr>
        <p:spPr>
          <a:xfrm>
            <a:off x="214313" y="4646613"/>
            <a:ext cx="8643937" cy="2071687"/>
          </a:xfrm>
        </p:spPr>
        <p:txBody>
          <a:bodyPr/>
          <a:lstStyle/>
          <a:p>
            <a:pPr marL="274638" indent="-274638" algn="l">
              <a:buFont typeface="Arial" charset="0"/>
              <a:buChar char="•"/>
            </a:pPr>
            <a:r>
              <a:rPr lang="cs-CZ" sz="2800" smtClean="0">
                <a:solidFill>
                  <a:schemeClr val="tx1"/>
                </a:solidFill>
              </a:rPr>
              <a:t>čase </a:t>
            </a:r>
            <a:r>
              <a:rPr lang="cs-CZ" sz="280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cs-CZ" sz="2800" smtClean="0">
                <a:solidFill>
                  <a:schemeClr val="tx1"/>
                </a:solidFill>
              </a:rPr>
              <a:t>t = 0 splývají P a P´ </a:t>
            </a:r>
            <a:br>
              <a:rPr lang="cs-CZ" sz="2800" smtClean="0">
                <a:solidFill>
                  <a:schemeClr val="tx1"/>
                </a:solidFill>
              </a:rPr>
            </a:br>
            <a:endParaRPr lang="cs-CZ" sz="2800" smtClean="0">
              <a:solidFill>
                <a:schemeClr val="tx1"/>
              </a:solidFill>
            </a:endParaRPr>
          </a:p>
          <a:p>
            <a:pPr marL="274638" indent="-274638" algn="l">
              <a:buFont typeface="Arial" charset="0"/>
              <a:buChar char="•"/>
            </a:pPr>
            <a:r>
              <a:rPr lang="cs-CZ" sz="2800" smtClean="0">
                <a:solidFill>
                  <a:schemeClr val="tx1"/>
                </a:solidFill>
              </a:rPr>
              <a:t>Hodiny jsou spuštěny ve stejný okamžik a soustava S´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se začne pohybovat rychlostí </a:t>
            </a:r>
            <a:r>
              <a:rPr lang="cs-CZ" sz="2800" b="1" smtClean="0">
                <a:solidFill>
                  <a:schemeClr val="tx1"/>
                </a:solidFill>
              </a:rPr>
              <a:t>v</a:t>
            </a:r>
            <a:r>
              <a:rPr lang="cs-CZ" sz="2800" smtClean="0">
                <a:solidFill>
                  <a:schemeClr val="tx1"/>
                </a:solidFill>
              </a:rPr>
              <a:t>. </a:t>
            </a:r>
            <a:br>
              <a:rPr lang="cs-CZ" sz="2800" smtClean="0">
                <a:solidFill>
                  <a:schemeClr val="tx1"/>
                </a:solidFill>
              </a:rPr>
            </a:br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4349750" y="361950"/>
            <a:ext cx="47117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V soustavě S jsou hodiny H.</a:t>
            </a:r>
          </a:p>
          <a:p>
            <a:pPr>
              <a:defRPr/>
            </a:pPr>
            <a:r>
              <a:rPr lang="cs-CZ" sz="3000" dirty="0">
                <a:latin typeface="+mn-lt"/>
              </a:rPr>
              <a:t>V soustavě S´jsou hodiny H´.</a:t>
            </a:r>
          </a:p>
          <a:p>
            <a:pPr algn="ctr">
              <a:defRPr/>
            </a:pPr>
            <a:r>
              <a:rPr lang="cs-CZ" sz="3000" dirty="0">
                <a:latin typeface="+mn-lt"/>
              </a:rPr>
              <a:t> </a:t>
            </a:r>
          </a:p>
          <a:p>
            <a:pPr algn="ctr">
              <a:defRPr/>
            </a:pPr>
            <a:r>
              <a:rPr lang="cs-CZ" sz="3000" dirty="0">
                <a:latin typeface="+mn-lt"/>
              </a:rPr>
              <a:t>V bodech P a P´ </a:t>
            </a:r>
            <a:br>
              <a:rPr lang="cs-CZ" sz="3000" dirty="0">
                <a:latin typeface="+mn-lt"/>
              </a:rPr>
            </a:br>
            <a:r>
              <a:rPr lang="cs-CZ" sz="3000" dirty="0">
                <a:latin typeface="+mn-lt"/>
              </a:rPr>
              <a:t>jsou pozorovatelé. </a:t>
            </a:r>
          </a:p>
        </p:txBody>
      </p:sp>
      <p:grpSp>
        <p:nvGrpSpPr>
          <p:cNvPr id="66565" name="Skupina 39"/>
          <p:cNvGrpSpPr>
            <a:grpSpLocks/>
          </p:cNvGrpSpPr>
          <p:nvPr/>
        </p:nvGrpSpPr>
        <p:grpSpPr bwMode="auto">
          <a:xfrm>
            <a:off x="38100" y="95250"/>
            <a:ext cx="2071688" cy="4133850"/>
            <a:chOff x="27218" y="1028728"/>
            <a:chExt cx="2267406" cy="5827484"/>
          </a:xfrm>
        </p:grpSpPr>
        <p:cxnSp>
          <p:nvCxnSpPr>
            <p:cNvPr id="8" name="Přímá spojovací šipka 7"/>
            <p:cNvCxnSpPr/>
            <p:nvPr/>
          </p:nvCxnSpPr>
          <p:spPr>
            <a:xfrm rot="16200000" flipV="1">
              <a:off x="-647340" y="3873096"/>
              <a:ext cx="43549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26"/>
            <p:cNvSpPr txBox="1">
              <a:spLocks noChangeArrowheads="1"/>
            </p:cNvSpPr>
            <p:nvPr/>
          </p:nvSpPr>
          <p:spPr bwMode="auto">
            <a:xfrm>
              <a:off x="1356387" y="1028728"/>
              <a:ext cx="938237" cy="78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3000" dirty="0">
                  <a:latin typeface="+mn-lt"/>
                </a:rPr>
                <a:t>S≡S´</a:t>
              </a:r>
            </a:p>
          </p:txBody>
        </p:sp>
        <p:sp>
          <p:nvSpPr>
            <p:cNvPr id="10" name="TextovéPole 27"/>
            <p:cNvSpPr txBox="1">
              <a:spLocks noChangeArrowheads="1"/>
            </p:cNvSpPr>
            <p:nvPr/>
          </p:nvSpPr>
          <p:spPr bwMode="auto">
            <a:xfrm>
              <a:off x="1133990" y="6075187"/>
              <a:ext cx="986886" cy="7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3000" dirty="0">
                  <a:latin typeface="+mn-lt"/>
                </a:rPr>
                <a:t>P≡P´</a:t>
              </a:r>
            </a:p>
          </p:txBody>
        </p:sp>
        <p:sp>
          <p:nvSpPr>
            <p:cNvPr id="11" name="TextovéPole 29"/>
            <p:cNvSpPr txBox="1">
              <a:spLocks noChangeArrowheads="1"/>
            </p:cNvSpPr>
            <p:nvPr/>
          </p:nvSpPr>
          <p:spPr bwMode="auto">
            <a:xfrm>
              <a:off x="513711" y="1467356"/>
              <a:ext cx="1313531" cy="78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3000" dirty="0">
                  <a:latin typeface="+mn-lt"/>
                </a:rPr>
                <a:t>y ≡y´</a:t>
              </a:r>
            </a:p>
          </p:txBody>
        </p:sp>
        <p:sp>
          <p:nvSpPr>
            <p:cNvPr id="29" name="TextovéPole 26"/>
            <p:cNvSpPr txBox="1">
              <a:spLocks noChangeArrowheads="1"/>
            </p:cNvSpPr>
            <p:nvPr/>
          </p:nvSpPr>
          <p:spPr bwMode="auto">
            <a:xfrm>
              <a:off x="27218" y="2281950"/>
              <a:ext cx="1078973" cy="78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3000" dirty="0">
                  <a:latin typeface="+mn-lt"/>
                </a:rPr>
                <a:t>H≡H´</a:t>
              </a:r>
            </a:p>
          </p:txBody>
        </p:sp>
      </p:grpSp>
      <p:sp>
        <p:nvSpPr>
          <p:cNvPr id="21" name="Obdélník 20"/>
          <p:cNvSpPr/>
          <p:nvPr/>
        </p:nvSpPr>
        <p:spPr>
          <a:xfrm>
            <a:off x="971550" y="3651250"/>
            <a:ext cx="852488" cy="12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971550" y="1206500"/>
            <a:ext cx="852488" cy="12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27" name="Přímá spojovací šipka 22"/>
          <p:cNvCxnSpPr/>
          <p:nvPr/>
        </p:nvCxnSpPr>
        <p:spPr bwMode="auto">
          <a:xfrm>
            <a:off x="1416050" y="960438"/>
            <a:ext cx="1071563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 bwMode="auto">
          <a:xfrm>
            <a:off x="1746250" y="460375"/>
            <a:ext cx="500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70C0"/>
                </a:solidFill>
                <a:latin typeface="+mn-lt"/>
              </a:rPr>
              <a:t>v</a:t>
            </a:r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0" y="43180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8"/>
          <p:cNvSpPr txBox="1">
            <a:spLocks noChangeArrowheads="1"/>
          </p:cNvSpPr>
          <p:nvPr/>
        </p:nvSpPr>
        <p:spPr bwMode="auto">
          <a:xfrm>
            <a:off x="5638800" y="3606800"/>
            <a:ext cx="1193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x≡x´	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Přímá spojovací šipka 46"/>
          <p:cNvCxnSpPr>
            <a:stCxn id="21" idx="0"/>
          </p:cNvCxnSpPr>
          <p:nvPr/>
        </p:nvCxnSpPr>
        <p:spPr>
          <a:xfrm rot="5400000" flipH="1" flipV="1">
            <a:off x="1473994" y="2020094"/>
            <a:ext cx="1555750" cy="17065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21" idx="0"/>
          </p:cNvCxnSpPr>
          <p:nvPr/>
        </p:nvCxnSpPr>
        <p:spPr bwMode="auto">
          <a:xfrm rot="5400000" flipH="1" flipV="1">
            <a:off x="3829845" y="1215231"/>
            <a:ext cx="4762" cy="48672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 bwMode="auto">
          <a:xfrm rot="16200000" flipV="1">
            <a:off x="-133350" y="2112963"/>
            <a:ext cx="30892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26"/>
          <p:cNvSpPr txBox="1">
            <a:spLocks noChangeArrowheads="1"/>
          </p:cNvSpPr>
          <p:nvPr/>
        </p:nvSpPr>
        <p:spPr bwMode="auto">
          <a:xfrm>
            <a:off x="1252538" y="95250"/>
            <a:ext cx="3603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</a:t>
            </a:r>
          </a:p>
        </p:txBody>
      </p:sp>
      <p:sp>
        <p:nvSpPr>
          <p:cNvPr id="10" name="TextovéPole 27"/>
          <p:cNvSpPr txBox="1">
            <a:spLocks noChangeArrowheads="1"/>
          </p:cNvSpPr>
          <p:nvPr/>
        </p:nvSpPr>
        <p:spPr bwMode="auto">
          <a:xfrm>
            <a:off x="1209675" y="3719513"/>
            <a:ext cx="3841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P</a:t>
            </a:r>
          </a:p>
        </p:txBody>
      </p:sp>
      <p:sp>
        <p:nvSpPr>
          <p:cNvPr id="11" name="TextovéPole 29"/>
          <p:cNvSpPr txBox="1">
            <a:spLocks noChangeArrowheads="1"/>
          </p:cNvSpPr>
          <p:nvPr/>
        </p:nvSpPr>
        <p:spPr bwMode="auto">
          <a:xfrm>
            <a:off x="838200" y="495300"/>
            <a:ext cx="444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 </a:t>
            </a:r>
          </a:p>
        </p:txBody>
      </p:sp>
      <p:sp>
        <p:nvSpPr>
          <p:cNvPr id="29" name="TextovéPole 26"/>
          <p:cNvSpPr txBox="1">
            <a:spLocks noChangeArrowheads="1"/>
          </p:cNvSpPr>
          <p:nvPr/>
        </p:nvSpPr>
        <p:spPr bwMode="auto">
          <a:xfrm>
            <a:off x="527050" y="984250"/>
            <a:ext cx="4254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H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971550" y="3651250"/>
            <a:ext cx="852488" cy="12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971550" y="1206500"/>
            <a:ext cx="852488" cy="12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0" y="43180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dnadpis 2"/>
          <p:cNvSpPr txBox="1">
            <a:spLocks/>
          </p:cNvSpPr>
          <p:nvPr/>
        </p:nvSpPr>
        <p:spPr bwMode="auto">
          <a:xfrm>
            <a:off x="0" y="4273550"/>
            <a:ext cx="9144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700" dirty="0">
                <a:latin typeface="+mn-lt"/>
                <a:cs typeface="+mn-cs"/>
              </a:rPr>
              <a:t>Za čas </a:t>
            </a:r>
            <a:r>
              <a:rPr lang="cs-CZ" sz="2700" dirty="0">
                <a:latin typeface="+mn-lt"/>
                <a:cs typeface="+mn-cs"/>
                <a:sym typeface="Symbol"/>
              </a:rPr>
              <a:t></a:t>
            </a:r>
            <a:r>
              <a:rPr lang="cs-CZ" sz="2700" dirty="0">
                <a:latin typeface="+mn-lt"/>
                <a:cs typeface="+mn-cs"/>
              </a:rPr>
              <a:t>t urazí soustava S´, hodiny H´a pozorovatel P´ vzdálenost v</a:t>
            </a:r>
            <a:r>
              <a:rPr lang="cs-CZ" sz="2700" dirty="0">
                <a:latin typeface="+mn-lt"/>
                <a:cs typeface="+mn-cs"/>
                <a:sym typeface="Symbol"/>
              </a:rPr>
              <a:t></a:t>
            </a:r>
            <a:r>
              <a:rPr lang="cs-CZ" sz="2700" dirty="0" err="1">
                <a:latin typeface="+mn-lt"/>
                <a:cs typeface="+mn-cs"/>
              </a:rPr>
              <a:t>t</a:t>
            </a:r>
            <a:r>
              <a:rPr lang="cs-CZ" sz="2700" dirty="0">
                <a:latin typeface="+mn-lt"/>
                <a:cs typeface="+mn-cs"/>
              </a:rPr>
              <a:t>. </a:t>
            </a:r>
          </a:p>
          <a:p>
            <a:pPr marL="274638" indent="-274638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700" dirty="0">
                <a:latin typeface="+mn-lt"/>
                <a:cs typeface="+mn-cs"/>
              </a:rPr>
              <a:t>V soustavě S za čas </a:t>
            </a:r>
            <a:r>
              <a:rPr lang="cs-CZ" sz="2700" dirty="0">
                <a:latin typeface="+mn-lt"/>
                <a:cs typeface="+mn-cs"/>
                <a:sym typeface="Symbol"/>
              </a:rPr>
              <a:t></a:t>
            </a:r>
            <a:r>
              <a:rPr lang="cs-CZ" sz="2700" dirty="0">
                <a:latin typeface="+mn-lt"/>
                <a:cs typeface="+mn-cs"/>
              </a:rPr>
              <a:t>t doletí světlo nahoru k zrcadlu, které je ve vzdálenosti c</a:t>
            </a:r>
            <a:r>
              <a:rPr lang="cs-CZ" sz="2700" dirty="0">
                <a:latin typeface="+mn-lt"/>
                <a:cs typeface="+mn-cs"/>
                <a:sym typeface="Symbol"/>
              </a:rPr>
              <a:t></a:t>
            </a:r>
            <a:r>
              <a:rPr lang="cs-CZ" sz="2700" dirty="0" err="1">
                <a:latin typeface="+mn-lt"/>
                <a:cs typeface="+mn-cs"/>
              </a:rPr>
              <a:t>t</a:t>
            </a:r>
            <a:r>
              <a:rPr lang="cs-CZ" sz="2700" dirty="0">
                <a:latin typeface="+mn-lt"/>
                <a:cs typeface="+mn-cs"/>
              </a:rPr>
              <a:t>.</a:t>
            </a:r>
          </a:p>
          <a:p>
            <a:pPr marL="274638" indent="-274638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700" dirty="0">
                <a:latin typeface="+mn-lt"/>
              </a:rPr>
              <a:t>V soustavě S´ </a:t>
            </a:r>
            <a:r>
              <a:rPr lang="cs-CZ" sz="2700" dirty="0">
                <a:solidFill>
                  <a:prstClr val="black"/>
                </a:solidFill>
                <a:latin typeface="+mn-lt"/>
              </a:rPr>
              <a:t>za čas </a:t>
            </a:r>
            <a:r>
              <a:rPr lang="cs-CZ" sz="2700" dirty="0">
                <a:solidFill>
                  <a:prstClr val="black"/>
                </a:solidFill>
                <a:latin typeface="+mn-lt"/>
                <a:sym typeface="Symbol"/>
              </a:rPr>
              <a:t></a:t>
            </a:r>
            <a:r>
              <a:rPr lang="cs-CZ" sz="2700" i="1" dirty="0">
                <a:solidFill>
                  <a:prstClr val="black"/>
                </a:solidFill>
                <a:latin typeface="+mn-lt"/>
              </a:rPr>
              <a:t>t</a:t>
            </a:r>
            <a:r>
              <a:rPr lang="cs-CZ" sz="2700" dirty="0">
                <a:solidFill>
                  <a:prstClr val="black"/>
                </a:solidFill>
                <a:latin typeface="+mn-lt"/>
              </a:rPr>
              <a:t> doletí do bodu M </a:t>
            </a:r>
            <a:r>
              <a:rPr lang="cs-CZ" sz="2700" dirty="0">
                <a:latin typeface="+mn-lt"/>
              </a:rPr>
              <a:t>- pohyb po trajektorii   P´M = c</a:t>
            </a:r>
            <a:r>
              <a:rPr lang="cs-CZ" sz="2700" dirty="0">
                <a:latin typeface="+mn-lt"/>
                <a:sym typeface="Symbol"/>
              </a:rPr>
              <a:t></a:t>
            </a:r>
            <a:r>
              <a:rPr lang="cs-CZ" sz="2700" dirty="0">
                <a:latin typeface="+mn-lt"/>
              </a:rPr>
              <a:t>t´.</a:t>
            </a:r>
          </a:p>
          <a:p>
            <a:pPr marL="274638" indent="-274638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endParaRPr lang="cs-CZ" sz="2700" dirty="0">
              <a:latin typeface="+mn-lt"/>
              <a:cs typeface="+mn-cs"/>
            </a:endParaRPr>
          </a:p>
        </p:txBody>
      </p:sp>
      <p:cxnSp>
        <p:nvCxnSpPr>
          <p:cNvPr id="30" name="Přímá spojovací šipka 29"/>
          <p:cNvCxnSpPr/>
          <p:nvPr/>
        </p:nvCxnSpPr>
        <p:spPr bwMode="auto">
          <a:xfrm rot="16200000" flipV="1">
            <a:off x="1555750" y="2112963"/>
            <a:ext cx="30892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26"/>
          <p:cNvSpPr txBox="1">
            <a:spLocks noChangeArrowheads="1"/>
          </p:cNvSpPr>
          <p:nvPr/>
        </p:nvSpPr>
        <p:spPr bwMode="auto">
          <a:xfrm>
            <a:off x="2941638" y="95250"/>
            <a:ext cx="488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S´</a:t>
            </a:r>
          </a:p>
        </p:txBody>
      </p:sp>
      <p:sp>
        <p:nvSpPr>
          <p:cNvPr id="33" name="TextovéPole 27"/>
          <p:cNvSpPr txBox="1">
            <a:spLocks noChangeArrowheads="1"/>
          </p:cNvSpPr>
          <p:nvPr/>
        </p:nvSpPr>
        <p:spPr bwMode="auto">
          <a:xfrm>
            <a:off x="2860675" y="3719513"/>
            <a:ext cx="5111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P´</a:t>
            </a:r>
          </a:p>
        </p:txBody>
      </p:sp>
      <p:sp>
        <p:nvSpPr>
          <p:cNvPr id="34" name="TextovéPole 29"/>
          <p:cNvSpPr txBox="1">
            <a:spLocks noChangeArrowheads="1"/>
          </p:cNvSpPr>
          <p:nvPr/>
        </p:nvSpPr>
        <p:spPr bwMode="auto">
          <a:xfrm>
            <a:off x="2571750" y="495300"/>
            <a:ext cx="577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y´</a:t>
            </a:r>
          </a:p>
        </p:txBody>
      </p:sp>
      <p:sp>
        <p:nvSpPr>
          <p:cNvPr id="35" name="TextovéPole 38"/>
          <p:cNvSpPr txBox="1">
            <a:spLocks noChangeArrowheads="1"/>
          </p:cNvSpPr>
          <p:nvPr/>
        </p:nvSpPr>
        <p:spPr bwMode="auto">
          <a:xfrm>
            <a:off x="5638800" y="3606800"/>
            <a:ext cx="1193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x≡x´	 </a:t>
            </a:r>
          </a:p>
        </p:txBody>
      </p:sp>
      <p:sp>
        <p:nvSpPr>
          <p:cNvPr id="36" name="TextovéPole 26"/>
          <p:cNvSpPr txBox="1">
            <a:spLocks noChangeArrowheads="1"/>
          </p:cNvSpPr>
          <p:nvPr/>
        </p:nvSpPr>
        <p:spPr bwMode="auto">
          <a:xfrm>
            <a:off x="2038350" y="939800"/>
            <a:ext cx="5540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H´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2705100" y="3651250"/>
            <a:ext cx="852488" cy="12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Obdélník 37"/>
          <p:cNvSpPr/>
          <p:nvPr/>
        </p:nvSpPr>
        <p:spPr>
          <a:xfrm>
            <a:off x="2660650" y="1206500"/>
            <a:ext cx="852488" cy="12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39" name="Přímá spojovací šipka 22"/>
          <p:cNvCxnSpPr/>
          <p:nvPr/>
        </p:nvCxnSpPr>
        <p:spPr bwMode="auto">
          <a:xfrm>
            <a:off x="3105150" y="960438"/>
            <a:ext cx="1071563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 bwMode="auto">
          <a:xfrm>
            <a:off x="3435350" y="460375"/>
            <a:ext cx="500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70C0"/>
                </a:solidFill>
                <a:latin typeface="+mn-lt"/>
              </a:rPr>
              <a:t>v</a:t>
            </a:r>
          </a:p>
        </p:txBody>
      </p:sp>
      <p:sp>
        <p:nvSpPr>
          <p:cNvPr id="42" name="Elipsa 41"/>
          <p:cNvSpPr/>
          <p:nvPr/>
        </p:nvSpPr>
        <p:spPr>
          <a:xfrm>
            <a:off x="-850900" y="1339850"/>
            <a:ext cx="4533900" cy="45339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4" name="Přímá spojovací šipka 43"/>
          <p:cNvCxnSpPr>
            <a:endCxn id="42" idx="0"/>
          </p:cNvCxnSpPr>
          <p:nvPr/>
        </p:nvCxnSpPr>
        <p:spPr>
          <a:xfrm rot="5400000" flipH="1" flipV="1">
            <a:off x="263525" y="2486025"/>
            <a:ext cx="2298700" cy="63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ravá složená závorka 49"/>
          <p:cNvSpPr/>
          <p:nvPr/>
        </p:nvSpPr>
        <p:spPr>
          <a:xfrm>
            <a:off x="3105150" y="2095500"/>
            <a:ext cx="488950" cy="1555750"/>
          </a:xfrm>
          <a:prstGeom prst="rightBrace">
            <a:avLst>
              <a:gd name="adj1" fmla="val 27656"/>
              <a:gd name="adj2" fmla="val 2554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" name="TextovéPole 27"/>
          <p:cNvSpPr txBox="1">
            <a:spLocks noChangeArrowheads="1"/>
          </p:cNvSpPr>
          <p:nvPr/>
        </p:nvSpPr>
        <p:spPr bwMode="auto">
          <a:xfrm>
            <a:off x="3638550" y="2228850"/>
            <a:ext cx="917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 err="1">
                <a:latin typeface="+mn-lt"/>
              </a:rPr>
              <a:t>c</a:t>
            </a:r>
            <a:r>
              <a:rPr lang="cs-CZ" sz="3000" dirty="0">
                <a:latin typeface="+mn-lt"/>
              </a:rPr>
              <a:t>.∆t´</a:t>
            </a:r>
          </a:p>
        </p:txBody>
      </p:sp>
      <p:sp>
        <p:nvSpPr>
          <p:cNvPr id="52" name="Pravá složená závorka 51"/>
          <p:cNvSpPr/>
          <p:nvPr/>
        </p:nvSpPr>
        <p:spPr>
          <a:xfrm rot="13715908">
            <a:off x="1877219" y="1545431"/>
            <a:ext cx="441325" cy="2297113"/>
          </a:xfrm>
          <a:prstGeom prst="rightBrace">
            <a:avLst>
              <a:gd name="adj1" fmla="val 27656"/>
              <a:gd name="adj2" fmla="val 7059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" name="TextovéPole 27"/>
          <p:cNvSpPr txBox="1">
            <a:spLocks noChangeArrowheads="1"/>
          </p:cNvSpPr>
          <p:nvPr/>
        </p:nvSpPr>
        <p:spPr bwMode="auto">
          <a:xfrm>
            <a:off x="1504950" y="1651000"/>
            <a:ext cx="7889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 err="1">
                <a:latin typeface="+mn-lt"/>
              </a:rPr>
              <a:t>c</a:t>
            </a:r>
            <a:r>
              <a:rPr lang="cs-CZ" sz="3000" dirty="0">
                <a:latin typeface="+mn-lt"/>
              </a:rPr>
              <a:t>.∆t</a:t>
            </a:r>
          </a:p>
        </p:txBody>
      </p:sp>
      <p:sp>
        <p:nvSpPr>
          <p:cNvPr id="54" name="Pravá složená závorka 53"/>
          <p:cNvSpPr/>
          <p:nvPr/>
        </p:nvSpPr>
        <p:spPr>
          <a:xfrm rot="5400000">
            <a:off x="2082800" y="2984500"/>
            <a:ext cx="355600" cy="1689100"/>
          </a:xfrm>
          <a:prstGeom prst="rightBrace">
            <a:avLst>
              <a:gd name="adj1" fmla="val 27656"/>
              <a:gd name="adj2" fmla="val 5758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TextovéPole 27"/>
          <p:cNvSpPr txBox="1">
            <a:spLocks noChangeArrowheads="1"/>
          </p:cNvSpPr>
          <p:nvPr/>
        </p:nvSpPr>
        <p:spPr bwMode="auto">
          <a:xfrm>
            <a:off x="1771650" y="3829050"/>
            <a:ext cx="7889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v.∆t</a:t>
            </a:r>
          </a:p>
        </p:txBody>
      </p:sp>
      <p:sp>
        <p:nvSpPr>
          <p:cNvPr id="41" name="Podnadpis 2"/>
          <p:cNvSpPr txBox="1">
            <a:spLocks/>
          </p:cNvSpPr>
          <p:nvPr/>
        </p:nvSpPr>
        <p:spPr bwMode="auto">
          <a:xfrm>
            <a:off x="4216400" y="273050"/>
            <a:ext cx="47117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 algn="ctr" eaLnBrk="0" hangingPunct="0">
              <a:spcBef>
                <a:spcPts val="0"/>
              </a:spcBef>
              <a:defRPr/>
            </a:pPr>
            <a:r>
              <a:rPr lang="cs-CZ" sz="2800" dirty="0">
                <a:latin typeface="+mn-lt"/>
                <a:cs typeface="+mn-cs"/>
              </a:rPr>
              <a:t>Světlo</a:t>
            </a:r>
            <a:r>
              <a:rPr lang="cs-CZ" sz="2800" b="1" dirty="0">
                <a:latin typeface="+mn-lt"/>
                <a:cs typeface="+mn-cs"/>
              </a:rPr>
              <a:t> se šíří </a:t>
            </a:r>
            <a:br>
              <a:rPr lang="cs-CZ" sz="2800" b="1" dirty="0">
                <a:latin typeface="+mn-lt"/>
                <a:cs typeface="+mn-cs"/>
              </a:rPr>
            </a:br>
            <a:r>
              <a:rPr lang="cs-CZ" sz="2800" b="1" dirty="0">
                <a:latin typeface="+mn-lt"/>
                <a:cs typeface="+mn-cs"/>
              </a:rPr>
              <a:t>všemi směry stejně rychle</a:t>
            </a:r>
            <a:r>
              <a:rPr lang="cs-CZ" sz="2800" dirty="0">
                <a:latin typeface="+mn-lt"/>
                <a:cs typeface="+mn-cs"/>
              </a:rPr>
              <a:t>, </a:t>
            </a:r>
            <a:br>
              <a:rPr lang="cs-CZ" sz="2800" dirty="0">
                <a:latin typeface="+mn-lt"/>
                <a:cs typeface="+mn-cs"/>
              </a:rPr>
            </a:br>
            <a:r>
              <a:rPr lang="cs-CZ" sz="2800" dirty="0">
                <a:latin typeface="+mn-lt"/>
                <a:cs typeface="+mn-cs"/>
              </a:rPr>
              <a:t>a tak když letí v soustavě S´ svisle vzhůru, </a:t>
            </a:r>
            <a:br>
              <a:rPr lang="cs-CZ" sz="2800" dirty="0">
                <a:latin typeface="+mn-lt"/>
                <a:cs typeface="+mn-cs"/>
              </a:rPr>
            </a:br>
            <a:r>
              <a:rPr lang="cs-CZ" sz="2800" dirty="0">
                <a:latin typeface="+mn-lt"/>
                <a:cs typeface="+mn-cs"/>
              </a:rPr>
              <a:t>jeví se to v soustavě S, </a:t>
            </a:r>
            <a:br>
              <a:rPr lang="cs-CZ" sz="2800" dirty="0">
                <a:latin typeface="+mn-lt"/>
                <a:cs typeface="+mn-cs"/>
              </a:rPr>
            </a:br>
            <a:r>
              <a:rPr lang="cs-CZ" sz="2800" dirty="0">
                <a:latin typeface="+mn-lt"/>
                <a:cs typeface="+mn-cs"/>
              </a:rPr>
              <a:t>jako by letělo šikmo </a:t>
            </a:r>
            <a:br>
              <a:rPr lang="cs-CZ" sz="2800" dirty="0">
                <a:latin typeface="+mn-lt"/>
                <a:cs typeface="+mn-cs"/>
              </a:rPr>
            </a:br>
            <a:r>
              <a:rPr lang="cs-CZ" sz="2800" dirty="0">
                <a:latin typeface="+mn-lt"/>
                <a:cs typeface="+mn-cs"/>
              </a:rPr>
              <a:t>po úsečce PM. </a:t>
            </a:r>
          </a:p>
        </p:txBody>
      </p:sp>
      <p:sp>
        <p:nvSpPr>
          <p:cNvPr id="43" name="TextovéPole 26"/>
          <p:cNvSpPr txBox="1">
            <a:spLocks noChangeArrowheads="1"/>
          </p:cNvSpPr>
          <p:nvPr/>
        </p:nvSpPr>
        <p:spPr bwMode="auto">
          <a:xfrm>
            <a:off x="3105150" y="1562100"/>
            <a:ext cx="5127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42" grpId="0" animBg="1"/>
      <p:bldP spid="50" grpId="0" animBg="1"/>
      <p:bldP spid="51" grpId="0"/>
      <p:bldP spid="52" grpId="0" animBg="1"/>
      <p:bldP spid="53" grpId="0"/>
      <p:bldP spid="54" grpId="0" animBg="1"/>
      <p:bldP spid="56" grpId="0"/>
      <p:bldP spid="41" grpId="0" build="p"/>
      <p:bldP spid="4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Přímá spojovací šipka 25"/>
          <p:cNvCxnSpPr/>
          <p:nvPr/>
        </p:nvCxnSpPr>
        <p:spPr bwMode="auto">
          <a:xfrm rot="5400000" flipH="1" flipV="1">
            <a:off x="2982119" y="2080419"/>
            <a:ext cx="0" cy="31321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 bwMode="auto">
          <a:xfrm rot="16200000" flipV="1">
            <a:off x="-133350" y="2112963"/>
            <a:ext cx="30892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26"/>
          <p:cNvSpPr txBox="1">
            <a:spLocks noChangeArrowheads="1"/>
          </p:cNvSpPr>
          <p:nvPr/>
        </p:nvSpPr>
        <p:spPr bwMode="auto">
          <a:xfrm>
            <a:off x="1252538" y="95250"/>
            <a:ext cx="3603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</a:t>
            </a:r>
          </a:p>
        </p:txBody>
      </p:sp>
      <p:sp>
        <p:nvSpPr>
          <p:cNvPr id="10" name="TextovéPole 27"/>
          <p:cNvSpPr txBox="1">
            <a:spLocks noChangeArrowheads="1"/>
          </p:cNvSpPr>
          <p:nvPr/>
        </p:nvSpPr>
        <p:spPr bwMode="auto">
          <a:xfrm>
            <a:off x="1209675" y="3719513"/>
            <a:ext cx="3841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P</a:t>
            </a:r>
          </a:p>
        </p:txBody>
      </p:sp>
      <p:sp>
        <p:nvSpPr>
          <p:cNvPr id="11" name="TextovéPole 29"/>
          <p:cNvSpPr txBox="1">
            <a:spLocks noChangeArrowheads="1"/>
          </p:cNvSpPr>
          <p:nvPr/>
        </p:nvSpPr>
        <p:spPr bwMode="auto">
          <a:xfrm>
            <a:off x="838200" y="495300"/>
            <a:ext cx="444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 </a:t>
            </a:r>
          </a:p>
        </p:txBody>
      </p:sp>
      <p:sp>
        <p:nvSpPr>
          <p:cNvPr id="29" name="TextovéPole 26"/>
          <p:cNvSpPr txBox="1">
            <a:spLocks noChangeArrowheads="1"/>
          </p:cNvSpPr>
          <p:nvPr/>
        </p:nvSpPr>
        <p:spPr bwMode="auto">
          <a:xfrm>
            <a:off x="527050" y="984250"/>
            <a:ext cx="4254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H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971550" y="3651250"/>
            <a:ext cx="852488" cy="12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971550" y="1206500"/>
            <a:ext cx="852488" cy="12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0" y="4318000"/>
            <a:ext cx="47053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 bwMode="auto">
          <a:xfrm rot="16200000" flipV="1">
            <a:off x="1555750" y="2112963"/>
            <a:ext cx="30892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26"/>
          <p:cNvSpPr txBox="1">
            <a:spLocks noChangeArrowheads="1"/>
          </p:cNvSpPr>
          <p:nvPr/>
        </p:nvSpPr>
        <p:spPr bwMode="auto">
          <a:xfrm>
            <a:off x="2941638" y="95250"/>
            <a:ext cx="488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S´</a:t>
            </a:r>
          </a:p>
        </p:txBody>
      </p:sp>
      <p:sp>
        <p:nvSpPr>
          <p:cNvPr id="33" name="TextovéPole 27"/>
          <p:cNvSpPr txBox="1">
            <a:spLocks noChangeArrowheads="1"/>
          </p:cNvSpPr>
          <p:nvPr/>
        </p:nvSpPr>
        <p:spPr bwMode="auto">
          <a:xfrm>
            <a:off x="2860675" y="3719513"/>
            <a:ext cx="5111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P´</a:t>
            </a:r>
          </a:p>
        </p:txBody>
      </p:sp>
      <p:sp>
        <p:nvSpPr>
          <p:cNvPr id="34" name="TextovéPole 29"/>
          <p:cNvSpPr txBox="1">
            <a:spLocks noChangeArrowheads="1"/>
          </p:cNvSpPr>
          <p:nvPr/>
        </p:nvSpPr>
        <p:spPr bwMode="auto">
          <a:xfrm>
            <a:off x="2571750" y="495300"/>
            <a:ext cx="577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y´</a:t>
            </a:r>
          </a:p>
        </p:txBody>
      </p:sp>
      <p:sp>
        <p:nvSpPr>
          <p:cNvPr id="35" name="TextovéPole 38"/>
          <p:cNvSpPr txBox="1">
            <a:spLocks noChangeArrowheads="1"/>
          </p:cNvSpPr>
          <p:nvPr/>
        </p:nvSpPr>
        <p:spPr bwMode="auto">
          <a:xfrm>
            <a:off x="3816350" y="3606800"/>
            <a:ext cx="1193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x≡x´	 </a:t>
            </a:r>
          </a:p>
        </p:txBody>
      </p:sp>
      <p:sp>
        <p:nvSpPr>
          <p:cNvPr id="36" name="TextovéPole 26"/>
          <p:cNvSpPr txBox="1">
            <a:spLocks noChangeArrowheads="1"/>
          </p:cNvSpPr>
          <p:nvPr/>
        </p:nvSpPr>
        <p:spPr bwMode="auto">
          <a:xfrm>
            <a:off x="2038350" y="939800"/>
            <a:ext cx="5540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H´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2660650" y="1206500"/>
            <a:ext cx="852488" cy="12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39" name="Přímá spojovací šipka 22"/>
          <p:cNvCxnSpPr/>
          <p:nvPr/>
        </p:nvCxnSpPr>
        <p:spPr bwMode="auto">
          <a:xfrm>
            <a:off x="3105150" y="960438"/>
            <a:ext cx="1071563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 bwMode="auto">
          <a:xfrm>
            <a:off x="3435350" y="460375"/>
            <a:ext cx="500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70C0"/>
                </a:solidFill>
                <a:latin typeface="+mn-lt"/>
              </a:rPr>
              <a:t>v</a:t>
            </a:r>
          </a:p>
        </p:txBody>
      </p:sp>
      <p:sp>
        <p:nvSpPr>
          <p:cNvPr id="51" name="TextovéPole 27"/>
          <p:cNvSpPr txBox="1">
            <a:spLocks noChangeArrowheads="1"/>
          </p:cNvSpPr>
          <p:nvPr/>
        </p:nvSpPr>
        <p:spPr bwMode="auto">
          <a:xfrm>
            <a:off x="3149600" y="2495550"/>
            <a:ext cx="917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 err="1">
                <a:latin typeface="+mn-lt"/>
              </a:rPr>
              <a:t>c</a:t>
            </a:r>
            <a:r>
              <a:rPr lang="cs-CZ" sz="3000" dirty="0">
                <a:latin typeface="+mn-lt"/>
              </a:rPr>
              <a:t>.∆t´</a:t>
            </a:r>
          </a:p>
        </p:txBody>
      </p:sp>
      <p:sp>
        <p:nvSpPr>
          <p:cNvPr id="53" name="TextovéPole 27"/>
          <p:cNvSpPr txBox="1">
            <a:spLocks noChangeArrowheads="1"/>
          </p:cNvSpPr>
          <p:nvPr/>
        </p:nvSpPr>
        <p:spPr bwMode="auto">
          <a:xfrm>
            <a:off x="1682750" y="2184400"/>
            <a:ext cx="7889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 err="1">
                <a:latin typeface="+mn-lt"/>
              </a:rPr>
              <a:t>c</a:t>
            </a:r>
            <a:r>
              <a:rPr lang="cs-CZ" sz="3000" dirty="0">
                <a:latin typeface="+mn-lt"/>
              </a:rPr>
              <a:t>.∆t</a:t>
            </a:r>
          </a:p>
        </p:txBody>
      </p:sp>
      <p:sp>
        <p:nvSpPr>
          <p:cNvPr id="56" name="TextovéPole 27"/>
          <p:cNvSpPr txBox="1">
            <a:spLocks noChangeArrowheads="1"/>
          </p:cNvSpPr>
          <p:nvPr/>
        </p:nvSpPr>
        <p:spPr bwMode="auto">
          <a:xfrm>
            <a:off x="1860550" y="3606800"/>
            <a:ext cx="7889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v.∆t</a:t>
            </a:r>
          </a:p>
        </p:txBody>
      </p:sp>
      <p:sp>
        <p:nvSpPr>
          <p:cNvPr id="43" name="TextovéPole 26"/>
          <p:cNvSpPr txBox="1">
            <a:spLocks noChangeArrowheads="1"/>
          </p:cNvSpPr>
          <p:nvPr/>
        </p:nvSpPr>
        <p:spPr bwMode="auto">
          <a:xfrm>
            <a:off x="3105150" y="1562100"/>
            <a:ext cx="5127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M</a:t>
            </a:r>
          </a:p>
        </p:txBody>
      </p:sp>
      <p:cxnSp>
        <p:nvCxnSpPr>
          <p:cNvPr id="45" name="Přímá spojovací šipka 44"/>
          <p:cNvCxnSpPr>
            <a:stCxn id="37" idx="0"/>
          </p:cNvCxnSpPr>
          <p:nvPr/>
        </p:nvCxnSpPr>
        <p:spPr>
          <a:xfrm rot="16200000" flipV="1">
            <a:off x="2331244" y="2877344"/>
            <a:ext cx="1547812" cy="0"/>
          </a:xfrm>
          <a:prstGeom prst="straightConnector1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délník 36"/>
          <p:cNvSpPr/>
          <p:nvPr/>
        </p:nvSpPr>
        <p:spPr>
          <a:xfrm>
            <a:off x="2705100" y="3651250"/>
            <a:ext cx="852488" cy="12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9" name="Přímá spojovací šipka 48"/>
          <p:cNvCxnSpPr/>
          <p:nvPr/>
        </p:nvCxnSpPr>
        <p:spPr>
          <a:xfrm rot="5400000" flipH="1" flipV="1">
            <a:off x="2265363" y="2757488"/>
            <a:ext cx="1587" cy="1728787"/>
          </a:xfrm>
          <a:prstGeom prst="straightConnector1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/>
          <p:nvPr/>
        </p:nvCxnSpPr>
        <p:spPr>
          <a:xfrm flipV="1">
            <a:off x="1409700" y="2095500"/>
            <a:ext cx="1695450" cy="1524000"/>
          </a:xfrm>
          <a:prstGeom prst="straightConnector1">
            <a:avLst/>
          </a:prstGeom>
          <a:ln w="57150" cap="rnd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odnadpis 2"/>
          <p:cNvSpPr txBox="1">
            <a:spLocks/>
          </p:cNvSpPr>
          <p:nvPr/>
        </p:nvSpPr>
        <p:spPr bwMode="auto">
          <a:xfrm>
            <a:off x="4171950" y="214313"/>
            <a:ext cx="47863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2800" b="1" dirty="0">
                <a:latin typeface="+mj-lt"/>
              </a:rPr>
              <a:t>Odvození vztahu mezi </a:t>
            </a:r>
            <a:r>
              <a:rPr lang="cs-CZ" sz="2800" b="1" dirty="0">
                <a:latin typeface="+mj-lt"/>
                <a:sym typeface="Symbol"/>
              </a:rPr>
              <a:t></a:t>
            </a:r>
            <a:r>
              <a:rPr lang="cs-CZ" sz="2800" b="1" dirty="0">
                <a:latin typeface="+mj-lt"/>
              </a:rPr>
              <a:t>t</a:t>
            </a:r>
            <a:r>
              <a:rPr lang="cs-CZ" sz="2800" b="1" i="1" dirty="0">
                <a:latin typeface="+mj-lt"/>
              </a:rPr>
              <a:t> </a:t>
            </a:r>
            <a:r>
              <a:rPr lang="cs-CZ" sz="2800" b="1" dirty="0">
                <a:latin typeface="+mj-lt"/>
              </a:rPr>
              <a:t>a </a:t>
            </a:r>
            <a:r>
              <a:rPr lang="cs-CZ" sz="2800" b="1" dirty="0">
                <a:latin typeface="+mj-lt"/>
                <a:sym typeface="Symbol"/>
              </a:rPr>
              <a:t></a:t>
            </a:r>
            <a:r>
              <a:rPr lang="cs-CZ" sz="2800" b="1" dirty="0">
                <a:latin typeface="+mj-lt"/>
              </a:rPr>
              <a:t>t´</a:t>
            </a: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5091113" y="762000"/>
          <a:ext cx="146367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Rovnice" r:id="rId3" imgW="799753" imgH="761669" progId="Equation.3">
                  <p:embed/>
                </p:oleObj>
              </mc:Choice>
              <mc:Fallback>
                <p:oleObj name="Rovnice" r:id="rId3" imgW="799753" imgH="76166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762000"/>
                        <a:ext cx="1463675" cy="1393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594350" y="2273300"/>
          <a:ext cx="26939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Rovnice" r:id="rId5" imgW="1473200" imgH="482600" progId="Equation.3">
                  <p:embed/>
                </p:oleObj>
              </mc:Choice>
              <mc:Fallback>
                <p:oleObj name="Rovnice" r:id="rId5" imgW="14732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2273300"/>
                        <a:ext cx="2693988" cy="882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5861050" y="3295650"/>
          <a:ext cx="19970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Rovnice" r:id="rId7" imgW="1091726" imgH="418918" progId="Equation.3">
                  <p:embed/>
                </p:oleObj>
              </mc:Choice>
              <mc:Fallback>
                <p:oleObj name="Rovnice" r:id="rId7" imgW="1091726" imgH="418918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3295650"/>
                        <a:ext cx="1997075" cy="7667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5994400" y="4140200"/>
          <a:ext cx="170815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Rovnice" r:id="rId9" imgW="825500" imgH="647700" progId="Equation.3">
                  <p:embed/>
                </p:oleObj>
              </mc:Choice>
              <mc:Fallback>
                <p:oleObj name="Rovnice" r:id="rId9" imgW="825500" imgH="647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4140200"/>
                        <a:ext cx="1708150" cy="13382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6972300" y="788988"/>
          <a:ext cx="15113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Rovnice" r:id="rId11" imgW="825500" imgH="673100" progId="Equation.3">
                  <p:embed/>
                </p:oleObj>
              </mc:Choice>
              <mc:Fallback>
                <p:oleObj name="Rovnice" r:id="rId11" imgW="825500" imgH="673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788988"/>
                        <a:ext cx="1511300" cy="1231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Podnadpis 2"/>
          <p:cNvSpPr>
            <a:spLocks noGrp="1"/>
          </p:cNvSpPr>
          <p:nvPr>
            <p:ph type="subTitle" idx="1"/>
          </p:nvPr>
        </p:nvSpPr>
        <p:spPr>
          <a:xfrm>
            <a:off x="171450" y="4414838"/>
            <a:ext cx="4622800" cy="22145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Hodiny H´ pohybující se vzhledem k pozorovateli P jdou pomaleji než hodiny H, které jsou vzhledem k tomuto pozorovateli v klidu.</a:t>
            </a:r>
          </a:p>
          <a:p>
            <a:pPr eaLnBrk="1" hangingPunct="1">
              <a:spcBef>
                <a:spcPct val="0"/>
              </a:spcBef>
            </a:pPr>
            <a:endParaRPr lang="cs-CZ" sz="280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cs-CZ" sz="280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4972050" y="5695950"/>
            <a:ext cx="17145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 err="1">
                <a:latin typeface="+mj-lt"/>
              </a:rPr>
              <a:t>Lorentzův</a:t>
            </a:r>
            <a:r>
              <a:rPr lang="cs-CZ" sz="2800" b="1" dirty="0">
                <a:latin typeface="+mj-lt"/>
              </a:rPr>
              <a:t> koeficient</a:t>
            </a:r>
          </a:p>
        </p:txBody>
      </p:sp>
      <p:graphicFrame>
        <p:nvGraphicFramePr>
          <p:cNvPr id="66" name="Object 8"/>
          <p:cNvGraphicFramePr>
            <a:graphicFrameLocks noChangeAspect="1"/>
          </p:cNvGraphicFramePr>
          <p:nvPr/>
        </p:nvGraphicFramePr>
        <p:xfrm>
          <a:off x="7150100" y="5602288"/>
          <a:ext cx="131445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Rovnice" r:id="rId13" imgW="762000" imgH="647700" progId="Equation.3">
                  <p:embed/>
                </p:oleObj>
              </mc:Choice>
              <mc:Fallback>
                <p:oleObj name="Rovnice" r:id="rId13" imgW="762000" imgH="647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5602288"/>
                        <a:ext cx="1314450" cy="11160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  <p:bldP spid="6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14313" y="301625"/>
            <a:ext cx="8807450" cy="6264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b="1" dirty="0">
                <a:latin typeface="+mn-lt"/>
              </a:rPr>
              <a:t>Dilataci času prokázala řada experimentů.</a:t>
            </a:r>
          </a:p>
          <a:p>
            <a:pPr>
              <a:defRPr/>
            </a:pPr>
            <a:endParaRPr lang="cs-CZ" sz="900" dirty="0">
              <a:latin typeface="+mn-lt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cs-CZ" sz="2400" b="1" dirty="0">
                <a:latin typeface="+mn-lt"/>
              </a:rPr>
              <a:t>Delší doba života velmi rychlých mionů </a:t>
            </a:r>
            <a:r>
              <a:rPr lang="cs-CZ" sz="2400" dirty="0">
                <a:latin typeface="+mn-lt"/>
              </a:rPr>
              <a:t>vznikajících ve svrchní vrstvě atmosféry jim umožní dosáhnout zemského povrchu,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ačkoli bez dilatace času by se drtivá většina rozpadla na mnohem kratší dráze.</a:t>
            </a:r>
            <a:br>
              <a:rPr lang="cs-CZ" sz="2400" dirty="0">
                <a:latin typeface="+mn-lt"/>
              </a:rPr>
            </a:br>
            <a:endParaRPr lang="cs-CZ" sz="2400" dirty="0">
              <a:latin typeface="+mn-lt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cs-CZ" sz="2400" b="1" dirty="0">
                <a:latin typeface="+mn-lt"/>
              </a:rPr>
              <a:t>Hafeleův-</a:t>
            </a:r>
            <a:r>
              <a:rPr lang="cs-CZ" sz="2400" b="1" dirty="0" err="1">
                <a:latin typeface="+mn-lt"/>
              </a:rPr>
              <a:t>Keatingův</a:t>
            </a:r>
            <a:r>
              <a:rPr lang="cs-CZ" sz="2400" b="1" dirty="0">
                <a:latin typeface="+mn-lt"/>
              </a:rPr>
              <a:t> experiment </a:t>
            </a:r>
            <a:r>
              <a:rPr lang="cs-CZ" sz="2400" dirty="0">
                <a:latin typeface="+mn-lt"/>
              </a:rPr>
              <a:t>(1971) - měření účinku dilatace času přímo pomocí tří přesných cesiových hodin: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jedny zůstaly na zemi, druhé letěly letadlem po směru otáčení Země a třetí proti. Uplatnil se zde vliv pohybu i různého gravitačního pole.</a:t>
            </a:r>
            <a:br>
              <a:rPr lang="cs-CZ" sz="2400" dirty="0">
                <a:latin typeface="+mn-lt"/>
              </a:rPr>
            </a:br>
            <a:endParaRPr lang="cs-CZ" sz="2400" dirty="0">
              <a:latin typeface="+mn-lt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S dilatací času a její kompenzací musí počítat i </a:t>
            </a:r>
            <a:r>
              <a:rPr lang="cs-CZ" sz="2400" b="1" dirty="0">
                <a:latin typeface="+mn-lt"/>
              </a:rPr>
              <a:t>navigační systémy .</a:t>
            </a:r>
            <a:br>
              <a:rPr lang="cs-CZ" sz="2400" b="1" dirty="0">
                <a:latin typeface="+mn-lt"/>
              </a:rPr>
            </a:br>
            <a:endParaRPr lang="cs-CZ" sz="2400" b="1" dirty="0">
              <a:latin typeface="+mn-lt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Za nejpřesnější měření potvrzující tento vztah je považováno </a:t>
            </a:r>
            <a:br>
              <a:rPr lang="cs-CZ" sz="2400" dirty="0">
                <a:latin typeface="+mn-lt"/>
              </a:rPr>
            </a:br>
            <a:r>
              <a:rPr lang="cs-CZ" sz="2400" b="1" dirty="0">
                <a:latin typeface="+mn-lt"/>
              </a:rPr>
              <a:t>měření doby života mionů </a:t>
            </a:r>
            <a:r>
              <a:rPr lang="cs-CZ" sz="2400" dirty="0">
                <a:latin typeface="+mn-lt"/>
              </a:rPr>
              <a:t>pohybujících se rychlostí v = 0,9994c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v moderních urychlovačích částic.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14313" y="214313"/>
            <a:ext cx="8643937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latin typeface="+mn-lt"/>
              </a:rPr>
              <a:t>Závislost doby života mezonů na jejich rychlosti</a:t>
            </a:r>
            <a:r>
              <a:rPr lang="cs-CZ" sz="2400" dirty="0">
                <a:latin typeface="+mn-lt"/>
              </a:rPr>
              <a:t> </a:t>
            </a:r>
          </a:p>
          <a:p>
            <a:pPr>
              <a:defRPr/>
            </a:pPr>
            <a:r>
              <a:rPr lang="cs-CZ" sz="2400" b="1" dirty="0">
                <a:latin typeface="+mn-lt"/>
              </a:rPr>
              <a:t>Mezony </a:t>
            </a:r>
            <a:r>
              <a:rPr lang="cs-CZ" sz="2400" dirty="0">
                <a:latin typeface="+mn-lt"/>
              </a:rPr>
              <a:t>jsou kladně nabité elementární částice </a:t>
            </a:r>
          </a:p>
          <a:p>
            <a:pPr marL="274638" indent="-274638">
              <a:buFont typeface="Arial" pitchFamily="34" charset="0"/>
              <a:buChar char="•"/>
              <a:defRPr/>
            </a:pPr>
            <a:r>
              <a:rPr lang="cs-CZ" sz="2400" i="1" dirty="0">
                <a:latin typeface="+mn-lt"/>
              </a:rPr>
              <a:t>m</a:t>
            </a:r>
            <a:r>
              <a:rPr lang="cs-CZ" sz="2400" dirty="0">
                <a:latin typeface="+mn-lt"/>
              </a:rPr>
              <a:t> = 273 </a:t>
            </a:r>
            <a:r>
              <a:rPr lang="cs-CZ" sz="2400" i="1" dirty="0" err="1">
                <a:latin typeface="+mn-lt"/>
              </a:rPr>
              <a:t>m</a:t>
            </a:r>
            <a:r>
              <a:rPr lang="cs-CZ" sz="2400" baseline="-25000" dirty="0" err="1">
                <a:latin typeface="+mn-lt"/>
              </a:rPr>
              <a:t>e</a:t>
            </a:r>
            <a:r>
              <a:rPr lang="cs-CZ" sz="2400" dirty="0">
                <a:latin typeface="+mn-lt"/>
              </a:rPr>
              <a:t>    (</a:t>
            </a:r>
            <a:r>
              <a:rPr lang="cs-CZ" sz="2400" i="1" dirty="0" err="1">
                <a:latin typeface="+mn-lt"/>
              </a:rPr>
              <a:t>m</a:t>
            </a:r>
            <a:r>
              <a:rPr lang="cs-CZ" sz="2400" baseline="-25000" dirty="0" err="1">
                <a:latin typeface="+mn-lt"/>
              </a:rPr>
              <a:t>e</a:t>
            </a:r>
            <a:r>
              <a:rPr lang="cs-CZ" sz="2400" dirty="0">
                <a:latin typeface="+mn-lt"/>
              </a:rPr>
              <a:t> je hmotnost elektronu), </a:t>
            </a:r>
          </a:p>
          <a:p>
            <a:pPr marL="274638" indent="-27463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vznikající v urychlovačích částic</a:t>
            </a:r>
          </a:p>
          <a:p>
            <a:pPr marL="274638" indent="-27463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jsou nestabilní, velmi rychle se rozpadají na jiné částice</a:t>
            </a:r>
          </a:p>
          <a:p>
            <a:pPr marL="274638" indent="-27463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střední doba života částice v klidové soustavě </a:t>
            </a:r>
            <a:r>
              <a:rPr lang="cs-CZ" sz="2400" i="1" dirty="0">
                <a:latin typeface="+mn-lt"/>
              </a:rPr>
              <a:t>T</a:t>
            </a:r>
            <a:r>
              <a:rPr lang="cs-CZ" sz="2400" baseline="-25000" dirty="0">
                <a:latin typeface="+mn-lt"/>
              </a:rPr>
              <a:t>0</a:t>
            </a:r>
            <a:r>
              <a:rPr lang="cs-CZ" sz="2400" dirty="0">
                <a:latin typeface="+mn-lt"/>
              </a:rPr>
              <a:t> = 2,5.10</a:t>
            </a:r>
            <a:r>
              <a:rPr lang="cs-CZ" sz="2400" baseline="30000" dirty="0">
                <a:latin typeface="+mn-lt"/>
              </a:rPr>
              <a:t>-8</a:t>
            </a:r>
            <a:r>
              <a:rPr lang="cs-CZ" sz="2400" dirty="0">
                <a:latin typeface="+mn-lt"/>
              </a:rPr>
              <a:t>s.</a:t>
            </a:r>
          </a:p>
          <a:p>
            <a:pPr marL="274638" indent="-27463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podle zákonů klasické fyziky by mezon pohybující se vzhledem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k laboratoři rychlostí </a:t>
            </a:r>
            <a:r>
              <a:rPr lang="cs-CZ" sz="2400" i="1" dirty="0">
                <a:latin typeface="+mn-lt"/>
              </a:rPr>
              <a:t>v</a:t>
            </a:r>
            <a:r>
              <a:rPr lang="cs-CZ" sz="2400" dirty="0">
                <a:latin typeface="+mn-lt"/>
              </a:rPr>
              <a:t> = 0,99</a:t>
            </a:r>
            <a:r>
              <a:rPr lang="cs-CZ" sz="2400" i="1" dirty="0">
                <a:latin typeface="+mn-lt"/>
              </a:rPr>
              <a:t>c</a:t>
            </a:r>
            <a:r>
              <a:rPr lang="cs-CZ" sz="2400" dirty="0">
                <a:latin typeface="+mn-lt"/>
              </a:rPr>
              <a:t> urazil střední dráhu 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/>
            </a:r>
            <a:br>
              <a:rPr lang="cs-CZ" sz="2400" dirty="0">
                <a:latin typeface="+mn-lt"/>
              </a:rPr>
            </a:br>
            <a:endParaRPr lang="cs-CZ" sz="2400" dirty="0">
              <a:latin typeface="+mn-lt"/>
            </a:endParaRPr>
          </a:p>
          <a:p>
            <a:pPr marL="274638" indent="-27463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Experimenty však ukázaly, že střední dráhy, jsou ve skutečnosti mnohem delší. 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1214438" y="3214688"/>
          <a:ext cx="59690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Rovnice" r:id="rId3" imgW="2387600" imgH="241300" progId="Equation.3">
                  <p:embed/>
                </p:oleObj>
              </mc:Choice>
              <mc:Fallback>
                <p:oleObj name="Rovnice" r:id="rId3" imgW="23876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214688"/>
                        <a:ext cx="5969000" cy="601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714625" y="4357688"/>
          <a:ext cx="5334000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Rovnice" r:id="rId5" imgW="2705100" imgH="673100" progId="Equation.3">
                  <p:embed/>
                </p:oleObj>
              </mc:Choice>
              <mc:Fallback>
                <p:oleObj name="Rovnice" r:id="rId5" imgW="2705100" imgH="673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4357688"/>
                        <a:ext cx="5334000" cy="1325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85875" y="6000750"/>
          <a:ext cx="59690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Rovnice" r:id="rId7" imgW="2387600" imgH="241300" progId="Equation.3">
                  <p:embed/>
                </p:oleObj>
              </mc:Choice>
              <mc:Fallback>
                <p:oleObj name="Rovnice" r:id="rId7" imgW="23876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6000750"/>
                        <a:ext cx="5969000" cy="601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625" y="1143000"/>
            <a:ext cx="8286750" cy="5072063"/>
          </a:xfrm>
        </p:spPr>
        <p:txBody>
          <a:bodyPr rtlCol="0">
            <a:normAutofit fontScale="70000" lnSpcReduction="20000"/>
          </a:bodyPr>
          <a:lstStyle/>
          <a:p>
            <a:pPr marL="623888" indent="-623888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800" dirty="0" smtClean="0">
                <a:solidFill>
                  <a:schemeClr val="tx1"/>
                </a:solidFill>
                <a:cs typeface="Times New Roman" pitchFamily="18" charset="0"/>
              </a:rPr>
              <a:t>prostor a čas v klasické mechanice</a:t>
            </a:r>
          </a:p>
          <a:p>
            <a:pPr marL="623888" indent="-623888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800" dirty="0" smtClean="0">
                <a:solidFill>
                  <a:schemeClr val="tx1"/>
                </a:solidFill>
                <a:cs typeface="Times New Roman" pitchFamily="18" charset="0"/>
              </a:rPr>
              <a:t>vznik speciální teorie relativity</a:t>
            </a:r>
          </a:p>
          <a:p>
            <a:pPr marL="623888" indent="-623888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800" dirty="0" smtClean="0">
                <a:solidFill>
                  <a:schemeClr val="tx1"/>
                </a:solidFill>
                <a:cs typeface="Times New Roman" pitchFamily="18" charset="0"/>
              </a:rPr>
              <a:t>základní principy STR</a:t>
            </a:r>
            <a:br>
              <a:rPr lang="cs-CZ" sz="3800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cs-CZ" sz="3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623888" indent="-623888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800" dirty="0" smtClean="0">
                <a:solidFill>
                  <a:schemeClr val="tx1"/>
                </a:solidFill>
                <a:cs typeface="Times New Roman" pitchFamily="18" charset="0"/>
              </a:rPr>
              <a:t>relativnost současnosti</a:t>
            </a:r>
          </a:p>
          <a:p>
            <a:pPr marL="623888" indent="-623888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800" dirty="0" smtClean="0">
                <a:solidFill>
                  <a:schemeClr val="tx1"/>
                </a:solidFill>
                <a:cs typeface="Times New Roman" pitchFamily="18" charset="0"/>
              </a:rPr>
              <a:t>dilatace času</a:t>
            </a:r>
          </a:p>
          <a:p>
            <a:pPr marL="623888" indent="-623888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800" dirty="0" smtClean="0">
                <a:solidFill>
                  <a:schemeClr val="tx1"/>
                </a:solidFill>
                <a:cs typeface="Times New Roman" pitchFamily="18" charset="0"/>
              </a:rPr>
              <a:t>kontrakce délek</a:t>
            </a:r>
            <a:br>
              <a:rPr lang="cs-CZ" sz="3800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cs-CZ" sz="3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623888" indent="-623888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800" dirty="0" smtClean="0">
                <a:solidFill>
                  <a:schemeClr val="tx1"/>
                </a:solidFill>
                <a:cs typeface="Times New Roman" pitchFamily="18" charset="0"/>
              </a:rPr>
              <a:t>skládání rychlostí ve STR</a:t>
            </a:r>
          </a:p>
          <a:p>
            <a:pPr marL="623888" indent="-623888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800" dirty="0" smtClean="0">
                <a:solidFill>
                  <a:schemeClr val="tx1"/>
                </a:solidFill>
                <a:cs typeface="Times New Roman" pitchFamily="18" charset="0"/>
              </a:rPr>
              <a:t>základní pojmy relativistické dynamiky</a:t>
            </a:r>
          </a:p>
          <a:p>
            <a:pPr marL="623888" indent="-623888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800" dirty="0" smtClean="0">
                <a:solidFill>
                  <a:schemeClr val="tx1"/>
                </a:solidFill>
                <a:cs typeface="Times New Roman" pitchFamily="18" charset="0"/>
              </a:rPr>
              <a:t>vztah mezi energií a hmotností</a:t>
            </a:r>
          </a:p>
          <a:p>
            <a:pPr marL="623888" indent="-623888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800" dirty="0" smtClean="0">
                <a:solidFill>
                  <a:schemeClr val="tx1"/>
                </a:solidFill>
                <a:cs typeface="Times New Roman" pitchFamily="18" charset="0"/>
              </a:rPr>
              <a:t>Albert Einstein</a:t>
            </a:r>
            <a:endParaRPr lang="cs-CZ" sz="59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0"/>
            <a:ext cx="9144000" cy="611188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400" b="1">
                <a:solidFill>
                  <a:srgbClr val="BDFAA8"/>
                </a:solidFill>
                <a:latin typeface="+mj-lt"/>
                <a:ea typeface="+mj-ea"/>
                <a:cs typeface="Times New Roman" pitchFamily="18" charset="0"/>
              </a:rPr>
              <a:t>SPECIÁLNÍ TEORIE RELATIVITY</a:t>
            </a:r>
            <a:endParaRPr lang="cs-CZ" sz="3400" dirty="0">
              <a:solidFill>
                <a:srgbClr val="BDFAA8"/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9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6838" lvl="1">
              <a:tabLst>
                <a:tab pos="539750" algn="l"/>
              </a:tabLst>
            </a:pPr>
            <a:r>
              <a:rPr lang="cs-CZ" sz="3400" b="1">
                <a:solidFill>
                  <a:srgbClr val="BDFAA8"/>
                </a:solidFill>
                <a:latin typeface="Calibri" pitchFamily="34" charset="0"/>
                <a:cs typeface="Times New Roman" pitchFamily="18" charset="0"/>
              </a:rPr>
              <a:t>Použitá literatura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584200"/>
            <a:ext cx="91440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Literatura: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BARTUŠKA, K.: Fyzika pro gymnázia – Speciální teorie relativity. Prometheus, Praha 2001 </a:t>
            </a:r>
            <a:b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ISBN 978-80-7196-209-0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LEPIL, O. a kol.,: Fyzika – sbírka úloh pro střední školy. Prometheus, Praha 2010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	ISBN 978-80-7196-266-3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TARÁBEK, P., ČERVINKOVÁ, P.: Odmaturuj z fyziky.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Didaktis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Brno 2004 ISBN 80-86285-39-1</a:t>
            </a: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Obrázky: </a:t>
            </a: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[1]</a:t>
            </a:r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3286125"/>
            <a:ext cx="9144000" cy="70802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rgbClr val="BDFAA8"/>
                </a:solidFill>
                <a:latin typeface="+mj-lt"/>
                <a:cs typeface="Times New Roman" pitchFamily="18" charset="0"/>
              </a:rPr>
              <a:t>6. KONTRAKCE DÉLEK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cs-CZ" sz="29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Mgr. Monika Bouchalová</a:t>
            </a:r>
          </a:p>
          <a:p>
            <a:pPr algn="ctr" eaLnBrk="0" hangingPunct="0">
              <a:defRPr/>
            </a:pPr>
            <a:r>
              <a:rPr lang="cs-CZ" sz="2000" dirty="0">
                <a:solidFill>
                  <a:srgbClr val="006600"/>
                </a:solidFill>
                <a:latin typeface="+mj-lt"/>
                <a:cs typeface="Arial" pitchFamily="34" charset="0"/>
              </a:rPr>
              <a:t>Gymnázium, Havířov-Město, Komenského 2, p.o.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63"/>
            <a:ext cx="91440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cs-CZ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8EA59-E431-44C3-AF6A-16CA1D32E4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143125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FYZIKA </a:t>
            </a:r>
            <a:r>
              <a:rPr lang="it-IT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PRO I</a:t>
            </a: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V</a:t>
            </a:r>
            <a:r>
              <a:rPr lang="it-IT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. ROČNÍK GYMNÁZIA</a:t>
            </a: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/>
            </a:r>
            <a:b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</a:br>
            <a:r>
              <a:rPr lang="cs-CZ" sz="2800" b="1" dirty="0">
                <a:solidFill>
                  <a:srgbClr val="006600"/>
                </a:solidFill>
                <a:latin typeface="+mj-lt"/>
                <a:ea typeface="+mj-ea"/>
                <a:cs typeface="Times New Roman" pitchFamily="18" charset="0"/>
              </a:rPr>
              <a:t>SPECIÁLNÍ TEORIE RELATIVITY</a:t>
            </a:r>
            <a:endParaRPr lang="cs-CZ" sz="2800" b="1" dirty="0">
              <a:solidFill>
                <a:srgbClr val="0066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0663" name="Skupina 15"/>
          <p:cNvGrpSpPr>
            <a:grpSpLocks noChangeAspect="1"/>
          </p:cNvGrpSpPr>
          <p:nvPr/>
        </p:nvGrpSpPr>
        <p:grpSpPr bwMode="auto">
          <a:xfrm>
            <a:off x="36513" y="0"/>
            <a:ext cx="9107487" cy="2063750"/>
            <a:chOff x="0" y="571480"/>
            <a:chExt cx="8929718" cy="1928826"/>
          </a:xfrm>
        </p:grpSpPr>
        <p:sp>
          <p:nvSpPr>
            <p:cNvPr id="15" name="Obdélník 14"/>
            <p:cNvSpPr/>
            <p:nvPr/>
          </p:nvSpPr>
          <p:spPr>
            <a:xfrm>
              <a:off x="0" y="571480"/>
              <a:ext cx="8929718" cy="1928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grpSp>
          <p:nvGrpSpPr>
            <p:cNvPr id="4" name="Skupina 1"/>
            <p:cNvGrpSpPr>
              <a:grpSpLocks noChangeAspect="1"/>
            </p:cNvGrpSpPr>
            <p:nvPr/>
          </p:nvGrpSpPr>
          <p:grpSpPr bwMode="auto">
            <a:xfrm>
              <a:off x="142844" y="571480"/>
              <a:ext cx="8651147" cy="1908000"/>
              <a:chOff x="1237" y="4215"/>
              <a:chExt cx="8434" cy="1860"/>
            </a:xfrm>
            <a:solidFill>
              <a:schemeClr val="accent1"/>
            </a:solidFill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7" y="4215"/>
                <a:ext cx="7610" cy="1860"/>
              </a:xfrm>
              <a:prstGeom prst="rect">
                <a:avLst/>
              </a:prstGeom>
              <a:grpFill/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3694" b="2090"/>
              <a:stretch>
                <a:fillRect/>
              </a:stretch>
            </p:blipFill>
            <p:spPr bwMode="auto">
              <a:xfrm>
                <a:off x="8715" y="4510"/>
                <a:ext cx="956" cy="95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3" name="Nadpis 1"/>
          <p:cNvSpPr txBox="1">
            <a:spLocks/>
          </p:cNvSpPr>
          <p:nvPr/>
        </p:nvSpPr>
        <p:spPr>
          <a:xfrm>
            <a:off x="0" y="5143500"/>
            <a:ext cx="9144000" cy="12271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 III/2-2-2-06</a:t>
            </a:r>
          </a:p>
          <a:p>
            <a:pPr algn="ctr">
              <a:defRPr/>
            </a:pP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Tento digitální učební materiál (DUM) vznikl na základě řešení projektu OPVK, registrační číslo CZ.1.07/1.5.00/34.0794 s názvem „Výuka na gymnáziu podporovaná ICT“.</a:t>
            </a:r>
          </a:p>
        </p:txBody>
      </p:sp>
      <p:sp>
        <p:nvSpPr>
          <p:cNvPr id="2" name="Obdélník 1"/>
          <p:cNvSpPr/>
          <p:nvPr/>
        </p:nvSpPr>
        <p:spPr>
          <a:xfrm>
            <a:off x="5786438" y="5240338"/>
            <a:ext cx="29543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 </a:t>
            </a: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Zpracováno 14. ledna 2013 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odnadpis 2"/>
          <p:cNvSpPr txBox="1">
            <a:spLocks/>
          </p:cNvSpPr>
          <p:nvPr/>
        </p:nvSpPr>
        <p:spPr bwMode="auto">
          <a:xfrm>
            <a:off x="4794250" y="4806950"/>
            <a:ext cx="46609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>
              <a:spcAft>
                <a:spcPts val="1200"/>
              </a:spcAft>
              <a:buFont typeface="Arial" charset="0"/>
              <a:buChar char="•"/>
              <a:defRPr/>
            </a:pPr>
            <a:r>
              <a:rPr lang="cs-CZ" sz="2600" dirty="0">
                <a:latin typeface="+mj-lt"/>
                <a:cs typeface="Times New Roman" pitchFamily="18" charset="0"/>
              </a:rPr>
              <a:t>l</a:t>
            </a:r>
            <a:r>
              <a:rPr lang="cs-CZ" sz="2600" baseline="-25000" dirty="0">
                <a:latin typeface="+mj-lt"/>
                <a:cs typeface="Times New Roman" pitchFamily="18" charset="0"/>
              </a:rPr>
              <a:t>0 </a:t>
            </a:r>
            <a:r>
              <a:rPr lang="cs-CZ" sz="2600" dirty="0">
                <a:latin typeface="+mj-lt"/>
                <a:cs typeface="Times New Roman" pitchFamily="18" charset="0"/>
              </a:rPr>
              <a:t>–  délka tyče </a:t>
            </a:r>
            <a:r>
              <a:rPr lang="en-US" sz="2600" dirty="0">
                <a:latin typeface="+mj-lt"/>
                <a:cs typeface="Times New Roman" pitchFamily="18" charset="0"/>
              </a:rPr>
              <a:t/>
            </a:r>
            <a:br>
              <a:rPr lang="en-US" sz="2600" dirty="0">
                <a:latin typeface="+mj-lt"/>
                <a:cs typeface="Times New Roman" pitchFamily="18" charset="0"/>
              </a:rPr>
            </a:br>
            <a:r>
              <a:rPr lang="cs-CZ" sz="2600" dirty="0">
                <a:latin typeface="+mj-lt"/>
                <a:cs typeface="Times New Roman" pitchFamily="18" charset="0"/>
              </a:rPr>
              <a:t>v klidové soustavě (skutečná) </a:t>
            </a:r>
          </a:p>
          <a:p>
            <a:pPr marL="179388" indent="-179388">
              <a:spcAft>
                <a:spcPts val="1200"/>
              </a:spcAft>
              <a:buFont typeface="Arial" charset="0"/>
              <a:buChar char="•"/>
              <a:defRPr/>
            </a:pPr>
            <a:r>
              <a:rPr lang="cs-CZ" sz="2600" dirty="0">
                <a:latin typeface="+mj-lt"/>
                <a:cs typeface="Times New Roman" pitchFamily="18" charset="0"/>
              </a:rPr>
              <a:t>l  – délka tyče </a:t>
            </a:r>
            <a:r>
              <a:rPr lang="en-US" sz="2600" dirty="0">
                <a:latin typeface="+mj-lt"/>
                <a:cs typeface="Times New Roman" pitchFamily="18" charset="0"/>
              </a:rPr>
              <a:t/>
            </a:r>
            <a:br>
              <a:rPr lang="en-US" sz="2600" dirty="0">
                <a:latin typeface="+mj-lt"/>
                <a:cs typeface="Times New Roman" pitchFamily="18" charset="0"/>
              </a:rPr>
            </a:br>
            <a:r>
              <a:rPr lang="cs-CZ" sz="2600" dirty="0">
                <a:latin typeface="+mj-lt"/>
                <a:cs typeface="Times New Roman" pitchFamily="18" charset="0"/>
              </a:rPr>
              <a:t>naměřená v</a:t>
            </a:r>
            <a:r>
              <a:rPr lang="en-US" sz="2600" dirty="0">
                <a:latin typeface="+mj-lt"/>
                <a:cs typeface="Times New Roman" pitchFamily="18" charset="0"/>
              </a:rPr>
              <a:t> </a:t>
            </a:r>
            <a:r>
              <a:rPr lang="cs-CZ" sz="2600" dirty="0">
                <a:latin typeface="+mj-lt"/>
                <a:cs typeface="Times New Roman" pitchFamily="18" charset="0"/>
              </a:rPr>
              <a:t>soustavě S</a:t>
            </a:r>
          </a:p>
        </p:txBody>
      </p:sp>
      <p:sp>
        <p:nvSpPr>
          <p:cNvPr id="71683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1188"/>
          </a:xfrm>
          <a:solidFill>
            <a:srgbClr val="006600"/>
          </a:solidFill>
        </p:spPr>
        <p:txBody>
          <a:bodyPr/>
          <a:lstStyle/>
          <a:p>
            <a:pPr algn="l" eaLnBrk="1" hangingPunct="1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6. KONTRAKCE DÉLEK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0" y="830263"/>
            <a:ext cx="4660900" cy="5710237"/>
          </a:xfrm>
        </p:spPr>
        <p:txBody>
          <a:bodyPr/>
          <a:lstStyle/>
          <a:p>
            <a:pPr marL="179388" indent="-179388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Tyč leží v pohybující se soustavě S´.</a:t>
            </a:r>
          </a:p>
          <a:p>
            <a:pPr marL="179388" indent="-179388" algn="l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pozorovatel v S vyznačí na ose x okamžité polohy koncových bodů tyče M a N (současně) </a:t>
            </a:r>
          </a:p>
          <a:p>
            <a:pPr marL="179388" indent="-179388" algn="l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o</a:t>
            </a: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značení však není současné </a:t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pro pozorovatele v S´</a:t>
            </a:r>
          </a:p>
          <a:p>
            <a:pPr marL="179388" indent="-179388" algn="l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délka předmětů je také relativní – vzhledem ke vztažné soustavě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 flipV="1">
            <a:off x="6796088" y="3517900"/>
            <a:ext cx="119221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 rot="16200000" flipH="1">
            <a:off x="1604169" y="3712369"/>
            <a:ext cx="6246812" cy="4445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 bwMode="auto">
          <a:xfrm rot="5400000" flipH="1" flipV="1">
            <a:off x="7001669" y="2602707"/>
            <a:ext cx="0" cy="3421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 bwMode="auto">
          <a:xfrm rot="16200000" flipV="1">
            <a:off x="3757612" y="2779713"/>
            <a:ext cx="30892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26"/>
          <p:cNvSpPr txBox="1">
            <a:spLocks noChangeArrowheads="1"/>
          </p:cNvSpPr>
          <p:nvPr/>
        </p:nvSpPr>
        <p:spPr bwMode="auto">
          <a:xfrm>
            <a:off x="5143500" y="762000"/>
            <a:ext cx="360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</a:t>
            </a:r>
          </a:p>
        </p:txBody>
      </p:sp>
      <p:sp>
        <p:nvSpPr>
          <p:cNvPr id="13" name="TextovéPole 29"/>
          <p:cNvSpPr txBox="1">
            <a:spLocks noChangeArrowheads="1"/>
          </p:cNvSpPr>
          <p:nvPr/>
        </p:nvSpPr>
        <p:spPr bwMode="auto">
          <a:xfrm>
            <a:off x="4838700" y="1206500"/>
            <a:ext cx="444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 </a:t>
            </a:r>
          </a:p>
        </p:txBody>
      </p:sp>
      <p:sp>
        <p:nvSpPr>
          <p:cNvPr id="14" name="TextovéPole 26"/>
          <p:cNvSpPr txBox="1">
            <a:spLocks noChangeArrowheads="1"/>
          </p:cNvSpPr>
          <p:nvPr/>
        </p:nvSpPr>
        <p:spPr bwMode="auto">
          <a:xfrm>
            <a:off x="7921625" y="3052763"/>
            <a:ext cx="5619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N´</a:t>
            </a:r>
          </a:p>
        </p:txBody>
      </p:sp>
      <p:sp>
        <p:nvSpPr>
          <p:cNvPr id="20" name="TextovéPole 26"/>
          <p:cNvSpPr txBox="1">
            <a:spLocks noChangeArrowheads="1"/>
          </p:cNvSpPr>
          <p:nvPr/>
        </p:nvSpPr>
        <p:spPr bwMode="auto">
          <a:xfrm>
            <a:off x="4972050" y="4208463"/>
            <a:ext cx="3889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</a:t>
            </a:r>
          </a:p>
        </p:txBody>
      </p:sp>
      <p:grpSp>
        <p:nvGrpSpPr>
          <p:cNvPr id="71693" name="Skupina 33"/>
          <p:cNvGrpSpPr>
            <a:grpSpLocks/>
          </p:cNvGrpSpPr>
          <p:nvPr/>
        </p:nvGrpSpPr>
        <p:grpSpPr bwMode="auto">
          <a:xfrm>
            <a:off x="5683250" y="762000"/>
            <a:ext cx="1604963" cy="2800350"/>
            <a:chOff x="6462712" y="727050"/>
            <a:chExt cx="1604963" cy="2800350"/>
          </a:xfrm>
        </p:grpSpPr>
        <p:cxnSp>
          <p:nvCxnSpPr>
            <p:cNvPr id="17" name="Přímá spojovací šipka 16"/>
            <p:cNvCxnSpPr/>
            <p:nvPr/>
          </p:nvCxnSpPr>
          <p:spPr bwMode="auto">
            <a:xfrm rot="16200000" flipV="1">
              <a:off x="5821362" y="2357413"/>
              <a:ext cx="23399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26"/>
            <p:cNvSpPr txBox="1">
              <a:spLocks noChangeArrowheads="1"/>
            </p:cNvSpPr>
            <p:nvPr/>
          </p:nvSpPr>
          <p:spPr bwMode="auto">
            <a:xfrm>
              <a:off x="6832600" y="727050"/>
              <a:ext cx="48895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3000" dirty="0">
                  <a:latin typeface="+mn-lt"/>
                </a:rPr>
                <a:t>S´</a:t>
              </a:r>
            </a:p>
          </p:txBody>
        </p:sp>
        <p:sp>
          <p:nvSpPr>
            <p:cNvPr id="19" name="TextovéPole 29"/>
            <p:cNvSpPr txBox="1">
              <a:spLocks noChangeArrowheads="1"/>
            </p:cNvSpPr>
            <p:nvPr/>
          </p:nvSpPr>
          <p:spPr bwMode="auto">
            <a:xfrm>
              <a:off x="6462712" y="1195363"/>
              <a:ext cx="57785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3000" dirty="0">
                  <a:latin typeface="+mn-lt"/>
                </a:rPr>
                <a:t>y´</a:t>
              </a:r>
            </a:p>
          </p:txBody>
        </p:sp>
        <p:cxnSp>
          <p:nvCxnSpPr>
            <p:cNvPr id="22" name="Přímá spojovací šipka 22"/>
            <p:cNvCxnSpPr/>
            <p:nvPr/>
          </p:nvCxnSpPr>
          <p:spPr bwMode="auto">
            <a:xfrm>
              <a:off x="6996112" y="1627163"/>
              <a:ext cx="1071563" cy="15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ovéPole 22"/>
            <p:cNvSpPr txBox="1"/>
            <p:nvPr/>
          </p:nvSpPr>
          <p:spPr bwMode="auto">
            <a:xfrm>
              <a:off x="7326312" y="1127100"/>
              <a:ext cx="50006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800" b="1" dirty="0">
                  <a:solidFill>
                    <a:srgbClr val="0070C0"/>
                  </a:solidFill>
                  <a:latin typeface="+mn-lt"/>
                </a:rPr>
                <a:t>v</a:t>
              </a:r>
            </a:p>
          </p:txBody>
        </p:sp>
      </p:grpSp>
      <p:sp>
        <p:nvSpPr>
          <p:cNvPr id="24" name="TextovéPole 27"/>
          <p:cNvSpPr txBox="1">
            <a:spLocks noChangeArrowheads="1"/>
          </p:cNvSpPr>
          <p:nvPr/>
        </p:nvSpPr>
        <p:spPr bwMode="auto">
          <a:xfrm>
            <a:off x="7194550" y="2762250"/>
            <a:ext cx="403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l</a:t>
            </a:r>
            <a:r>
              <a:rPr lang="cs-CZ" sz="3000" baseline="-25000" dirty="0">
                <a:latin typeface="+mn-lt"/>
              </a:rPr>
              <a:t>0</a:t>
            </a:r>
          </a:p>
        </p:txBody>
      </p:sp>
      <p:sp>
        <p:nvSpPr>
          <p:cNvPr id="25" name="TextovéPole 27"/>
          <p:cNvSpPr txBox="1">
            <a:spLocks noChangeArrowheads="1"/>
          </p:cNvSpPr>
          <p:nvPr/>
        </p:nvSpPr>
        <p:spPr bwMode="auto">
          <a:xfrm>
            <a:off x="7232650" y="3651250"/>
            <a:ext cx="2730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dirty="0">
                <a:latin typeface="+mn-lt"/>
              </a:rPr>
              <a:t>l</a:t>
            </a:r>
            <a:endParaRPr lang="cs-CZ" sz="3000" dirty="0">
              <a:latin typeface="+mn-lt"/>
            </a:endParaRP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6305550" y="3052763"/>
            <a:ext cx="6413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M´</a:t>
            </a:r>
          </a:p>
        </p:txBody>
      </p:sp>
      <p:cxnSp>
        <p:nvCxnSpPr>
          <p:cNvPr id="32" name="Přímá spojovací šipka 31"/>
          <p:cNvCxnSpPr/>
          <p:nvPr/>
        </p:nvCxnSpPr>
        <p:spPr bwMode="auto">
          <a:xfrm rot="5400000" flipH="1" flipV="1">
            <a:off x="7439819" y="2323306"/>
            <a:ext cx="0" cy="2484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29"/>
          <p:cNvSpPr txBox="1">
            <a:spLocks noChangeArrowheads="1"/>
          </p:cNvSpPr>
          <p:nvPr/>
        </p:nvSpPr>
        <p:spPr bwMode="auto">
          <a:xfrm>
            <a:off x="8699500" y="4006850"/>
            <a:ext cx="444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x </a:t>
            </a:r>
          </a:p>
        </p:txBody>
      </p:sp>
      <p:sp>
        <p:nvSpPr>
          <p:cNvPr id="36" name="TextovéPole 29"/>
          <p:cNvSpPr txBox="1">
            <a:spLocks noChangeArrowheads="1"/>
          </p:cNvSpPr>
          <p:nvPr/>
        </p:nvSpPr>
        <p:spPr bwMode="auto">
          <a:xfrm>
            <a:off x="8616950" y="325120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x´ </a:t>
            </a:r>
          </a:p>
        </p:txBody>
      </p:sp>
      <p:sp>
        <p:nvSpPr>
          <p:cNvPr id="37" name="TextovéPole 26"/>
          <p:cNvSpPr txBox="1">
            <a:spLocks noChangeArrowheads="1"/>
          </p:cNvSpPr>
          <p:nvPr/>
        </p:nvSpPr>
        <p:spPr bwMode="auto">
          <a:xfrm>
            <a:off x="5816600" y="3497263"/>
            <a:ext cx="5778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O´</a:t>
            </a:r>
          </a:p>
        </p:txBody>
      </p:sp>
      <p:sp>
        <p:nvSpPr>
          <p:cNvPr id="38" name="TextovéPole 26"/>
          <p:cNvSpPr txBox="1">
            <a:spLocks noChangeArrowheads="1"/>
          </p:cNvSpPr>
          <p:nvPr/>
        </p:nvSpPr>
        <p:spPr bwMode="auto">
          <a:xfrm>
            <a:off x="7921625" y="3808413"/>
            <a:ext cx="4333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N</a:t>
            </a:r>
          </a:p>
        </p:txBody>
      </p:sp>
      <p:sp>
        <p:nvSpPr>
          <p:cNvPr id="39" name="TextovéPole 38"/>
          <p:cNvSpPr txBox="1">
            <a:spLocks noChangeArrowheads="1"/>
          </p:cNvSpPr>
          <p:nvPr/>
        </p:nvSpPr>
        <p:spPr bwMode="auto">
          <a:xfrm>
            <a:off x="6305550" y="3808413"/>
            <a:ext cx="5127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M</a:t>
            </a:r>
          </a:p>
        </p:txBody>
      </p:sp>
      <p:cxnSp>
        <p:nvCxnSpPr>
          <p:cNvPr id="30" name="Přímá spojovací čára 29"/>
          <p:cNvCxnSpPr/>
          <p:nvPr/>
        </p:nvCxnSpPr>
        <p:spPr>
          <a:xfrm flipV="1">
            <a:off x="6796088" y="4259263"/>
            <a:ext cx="11922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 rot="5400000">
            <a:off x="7567612" y="3897313"/>
            <a:ext cx="828675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rot="5400000">
            <a:off x="6376987" y="3897313"/>
            <a:ext cx="828675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5" grpId="0" build="p"/>
      <p:bldP spid="14" grpId="0"/>
      <p:bldP spid="24" grpId="0"/>
      <p:bldP spid="25" grpId="0"/>
      <p:bldP spid="27" grpId="0"/>
      <p:bldP spid="38" grpId="0"/>
      <p:bldP spid="3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odnadpis 2"/>
          <p:cNvSpPr txBox="1">
            <a:spLocks/>
          </p:cNvSpPr>
          <p:nvPr/>
        </p:nvSpPr>
        <p:spPr bwMode="auto">
          <a:xfrm>
            <a:off x="4794250" y="4806950"/>
            <a:ext cx="46609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>
              <a:spcAft>
                <a:spcPts val="1200"/>
              </a:spcAft>
              <a:buFont typeface="Arial" charset="0"/>
              <a:buChar char="•"/>
              <a:defRPr/>
            </a:pPr>
            <a:r>
              <a:rPr lang="cs-CZ" sz="2600" dirty="0">
                <a:latin typeface="+mj-lt"/>
                <a:cs typeface="Times New Roman" pitchFamily="18" charset="0"/>
              </a:rPr>
              <a:t>l</a:t>
            </a:r>
            <a:r>
              <a:rPr lang="cs-CZ" sz="2600" baseline="-25000" dirty="0">
                <a:latin typeface="+mj-lt"/>
                <a:cs typeface="Times New Roman" pitchFamily="18" charset="0"/>
              </a:rPr>
              <a:t>0 </a:t>
            </a:r>
            <a:r>
              <a:rPr lang="cs-CZ" sz="2600" dirty="0">
                <a:latin typeface="+mj-lt"/>
                <a:cs typeface="Times New Roman" pitchFamily="18" charset="0"/>
              </a:rPr>
              <a:t>–  délka tyče </a:t>
            </a:r>
            <a:r>
              <a:rPr lang="en-US" sz="2600" dirty="0">
                <a:latin typeface="+mj-lt"/>
                <a:cs typeface="Times New Roman" pitchFamily="18" charset="0"/>
              </a:rPr>
              <a:t/>
            </a:r>
            <a:br>
              <a:rPr lang="en-US" sz="2600" dirty="0">
                <a:latin typeface="+mj-lt"/>
                <a:cs typeface="Times New Roman" pitchFamily="18" charset="0"/>
              </a:rPr>
            </a:br>
            <a:r>
              <a:rPr lang="cs-CZ" sz="2600" dirty="0">
                <a:latin typeface="+mj-lt"/>
                <a:cs typeface="Times New Roman" pitchFamily="18" charset="0"/>
              </a:rPr>
              <a:t>v klidové soustavě (skutečná) </a:t>
            </a:r>
          </a:p>
          <a:p>
            <a:pPr marL="179388" indent="-179388">
              <a:spcAft>
                <a:spcPts val="1200"/>
              </a:spcAft>
              <a:buFont typeface="Arial" charset="0"/>
              <a:buChar char="•"/>
              <a:defRPr/>
            </a:pPr>
            <a:r>
              <a:rPr lang="cs-CZ" sz="2600" dirty="0">
                <a:latin typeface="+mj-lt"/>
                <a:cs typeface="Times New Roman" pitchFamily="18" charset="0"/>
              </a:rPr>
              <a:t>l  – délka tyče </a:t>
            </a:r>
            <a:r>
              <a:rPr lang="en-US" sz="2600" dirty="0">
                <a:latin typeface="+mj-lt"/>
                <a:cs typeface="Times New Roman" pitchFamily="18" charset="0"/>
              </a:rPr>
              <a:t/>
            </a:r>
            <a:br>
              <a:rPr lang="en-US" sz="2600" dirty="0">
                <a:latin typeface="+mj-lt"/>
                <a:cs typeface="Times New Roman" pitchFamily="18" charset="0"/>
              </a:rPr>
            </a:br>
            <a:r>
              <a:rPr lang="cs-CZ" sz="2600" dirty="0">
                <a:latin typeface="+mj-lt"/>
                <a:cs typeface="Times New Roman" pitchFamily="18" charset="0"/>
              </a:rPr>
              <a:t>naměřená v</a:t>
            </a:r>
            <a:r>
              <a:rPr lang="en-US" sz="2600" dirty="0">
                <a:latin typeface="+mj-lt"/>
                <a:cs typeface="Times New Roman" pitchFamily="18" charset="0"/>
              </a:rPr>
              <a:t> </a:t>
            </a:r>
            <a:r>
              <a:rPr lang="cs-CZ" sz="2600" dirty="0">
                <a:latin typeface="+mj-lt"/>
                <a:cs typeface="Times New Roman" pitchFamily="18" charset="0"/>
              </a:rPr>
              <a:t>soustavě S</a:t>
            </a:r>
          </a:p>
        </p:txBody>
      </p:sp>
      <p:sp>
        <p:nvSpPr>
          <p:cNvPr id="72707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1188"/>
          </a:xfrm>
          <a:solidFill>
            <a:srgbClr val="006600"/>
          </a:solidFill>
        </p:spPr>
        <p:txBody>
          <a:bodyPr/>
          <a:lstStyle/>
          <a:p>
            <a:pPr algn="l" eaLnBrk="1" hangingPunct="1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6. KONTRAKCE DÉLEK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0" y="1008063"/>
            <a:ext cx="4749800" cy="57102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Měříme-li délku tyče</a:t>
            </a: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b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pomocí světla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cs-CZ" sz="2400" dirty="0" smtClean="0">
                <a:solidFill>
                  <a:schemeClr val="tx1"/>
                </a:solidFill>
                <a:cs typeface="Times New Roman" pitchFamily="18" charset="0"/>
              </a:rPr>
              <a:t>(od jednoho konce vyšleme paprsek, </a:t>
            </a:r>
            <a:br>
              <a:rPr lang="cs-CZ" sz="24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400" dirty="0" smtClean="0">
                <a:solidFill>
                  <a:schemeClr val="tx1"/>
                </a:solidFill>
                <a:cs typeface="Times New Roman" pitchFamily="18" charset="0"/>
              </a:rPr>
              <a:t>na druhém se odrazí od zrcadla </a:t>
            </a:r>
            <a:br>
              <a:rPr lang="cs-CZ" sz="24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400" dirty="0" smtClean="0">
                <a:solidFill>
                  <a:schemeClr val="tx1"/>
                </a:solidFill>
                <a:cs typeface="Times New Roman" pitchFamily="18" charset="0"/>
              </a:rPr>
              <a:t>a letí zpět),</a:t>
            </a: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b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měříme čas</a:t>
            </a: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b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za který tuto vzdálenost uletí </a:t>
            </a:r>
            <a:b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a musíme počítat </a:t>
            </a:r>
            <a:b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s rychlostí pohybu tyče.</a:t>
            </a:r>
            <a:endParaRPr lang="cs-CZ" sz="2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7" name="Přímá spojovací čára 6"/>
          <p:cNvCxnSpPr/>
          <p:nvPr/>
        </p:nvCxnSpPr>
        <p:spPr>
          <a:xfrm flipV="1">
            <a:off x="6796088" y="3517900"/>
            <a:ext cx="119221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 rot="16200000" flipH="1">
            <a:off x="1604169" y="3712369"/>
            <a:ext cx="6246812" cy="4445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 bwMode="auto">
          <a:xfrm rot="5400000" flipH="1" flipV="1">
            <a:off x="7001669" y="2602707"/>
            <a:ext cx="0" cy="3421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 bwMode="auto">
          <a:xfrm rot="16200000" flipV="1">
            <a:off x="3757612" y="2779713"/>
            <a:ext cx="30892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26"/>
          <p:cNvSpPr txBox="1">
            <a:spLocks noChangeArrowheads="1"/>
          </p:cNvSpPr>
          <p:nvPr/>
        </p:nvSpPr>
        <p:spPr bwMode="auto">
          <a:xfrm>
            <a:off x="5143500" y="762000"/>
            <a:ext cx="360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</a:t>
            </a:r>
          </a:p>
        </p:txBody>
      </p:sp>
      <p:sp>
        <p:nvSpPr>
          <p:cNvPr id="13" name="TextovéPole 29"/>
          <p:cNvSpPr txBox="1">
            <a:spLocks noChangeArrowheads="1"/>
          </p:cNvSpPr>
          <p:nvPr/>
        </p:nvSpPr>
        <p:spPr bwMode="auto">
          <a:xfrm>
            <a:off x="4838700" y="1206500"/>
            <a:ext cx="444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 </a:t>
            </a:r>
          </a:p>
        </p:txBody>
      </p:sp>
      <p:sp>
        <p:nvSpPr>
          <p:cNvPr id="14" name="TextovéPole 26"/>
          <p:cNvSpPr txBox="1">
            <a:spLocks noChangeArrowheads="1"/>
          </p:cNvSpPr>
          <p:nvPr/>
        </p:nvSpPr>
        <p:spPr bwMode="auto">
          <a:xfrm>
            <a:off x="7921625" y="3052763"/>
            <a:ext cx="5619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N´</a:t>
            </a:r>
          </a:p>
        </p:txBody>
      </p:sp>
      <p:sp>
        <p:nvSpPr>
          <p:cNvPr id="20" name="TextovéPole 26"/>
          <p:cNvSpPr txBox="1">
            <a:spLocks noChangeArrowheads="1"/>
          </p:cNvSpPr>
          <p:nvPr/>
        </p:nvSpPr>
        <p:spPr bwMode="auto">
          <a:xfrm>
            <a:off x="4972050" y="4208463"/>
            <a:ext cx="3889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</a:t>
            </a:r>
          </a:p>
        </p:txBody>
      </p:sp>
      <p:grpSp>
        <p:nvGrpSpPr>
          <p:cNvPr id="72717" name="Skupina 33"/>
          <p:cNvGrpSpPr>
            <a:grpSpLocks/>
          </p:cNvGrpSpPr>
          <p:nvPr/>
        </p:nvGrpSpPr>
        <p:grpSpPr bwMode="auto">
          <a:xfrm>
            <a:off x="5683250" y="762000"/>
            <a:ext cx="1604963" cy="2800350"/>
            <a:chOff x="6462712" y="727050"/>
            <a:chExt cx="1604963" cy="2800350"/>
          </a:xfrm>
        </p:grpSpPr>
        <p:cxnSp>
          <p:nvCxnSpPr>
            <p:cNvPr id="17" name="Přímá spojovací šipka 16"/>
            <p:cNvCxnSpPr/>
            <p:nvPr/>
          </p:nvCxnSpPr>
          <p:spPr bwMode="auto">
            <a:xfrm rot="16200000" flipV="1">
              <a:off x="5821362" y="2357413"/>
              <a:ext cx="23399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26"/>
            <p:cNvSpPr txBox="1">
              <a:spLocks noChangeArrowheads="1"/>
            </p:cNvSpPr>
            <p:nvPr/>
          </p:nvSpPr>
          <p:spPr bwMode="auto">
            <a:xfrm>
              <a:off x="6832600" y="727050"/>
              <a:ext cx="48895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3000" dirty="0">
                  <a:latin typeface="+mn-lt"/>
                </a:rPr>
                <a:t>S´</a:t>
              </a:r>
            </a:p>
          </p:txBody>
        </p:sp>
        <p:sp>
          <p:nvSpPr>
            <p:cNvPr id="19" name="TextovéPole 29"/>
            <p:cNvSpPr txBox="1">
              <a:spLocks noChangeArrowheads="1"/>
            </p:cNvSpPr>
            <p:nvPr/>
          </p:nvSpPr>
          <p:spPr bwMode="auto">
            <a:xfrm>
              <a:off x="6462712" y="1195363"/>
              <a:ext cx="57785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3000" dirty="0">
                  <a:latin typeface="+mn-lt"/>
                </a:rPr>
                <a:t>y´</a:t>
              </a:r>
            </a:p>
          </p:txBody>
        </p:sp>
        <p:cxnSp>
          <p:nvCxnSpPr>
            <p:cNvPr id="22" name="Přímá spojovací šipka 22"/>
            <p:cNvCxnSpPr/>
            <p:nvPr/>
          </p:nvCxnSpPr>
          <p:spPr bwMode="auto">
            <a:xfrm>
              <a:off x="6996112" y="1627163"/>
              <a:ext cx="1071563" cy="15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ovéPole 22"/>
            <p:cNvSpPr txBox="1"/>
            <p:nvPr/>
          </p:nvSpPr>
          <p:spPr bwMode="auto">
            <a:xfrm>
              <a:off x="7326312" y="1127100"/>
              <a:ext cx="50006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800" b="1" dirty="0">
                  <a:solidFill>
                    <a:srgbClr val="0070C0"/>
                  </a:solidFill>
                  <a:latin typeface="+mn-lt"/>
                </a:rPr>
                <a:t>v</a:t>
              </a:r>
            </a:p>
          </p:txBody>
        </p:sp>
      </p:grpSp>
      <p:sp>
        <p:nvSpPr>
          <p:cNvPr id="24" name="TextovéPole 27"/>
          <p:cNvSpPr txBox="1">
            <a:spLocks noChangeArrowheads="1"/>
          </p:cNvSpPr>
          <p:nvPr/>
        </p:nvSpPr>
        <p:spPr bwMode="auto">
          <a:xfrm>
            <a:off x="7194550" y="2762250"/>
            <a:ext cx="403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l</a:t>
            </a:r>
            <a:r>
              <a:rPr lang="cs-CZ" sz="3000" baseline="-25000" dirty="0">
                <a:latin typeface="+mn-lt"/>
              </a:rPr>
              <a:t>0</a:t>
            </a:r>
          </a:p>
        </p:txBody>
      </p:sp>
      <p:sp>
        <p:nvSpPr>
          <p:cNvPr id="25" name="TextovéPole 27"/>
          <p:cNvSpPr txBox="1">
            <a:spLocks noChangeArrowheads="1"/>
          </p:cNvSpPr>
          <p:nvPr/>
        </p:nvSpPr>
        <p:spPr bwMode="auto">
          <a:xfrm>
            <a:off x="7232650" y="3651250"/>
            <a:ext cx="2730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dirty="0">
                <a:latin typeface="+mn-lt"/>
              </a:rPr>
              <a:t>l</a:t>
            </a:r>
            <a:endParaRPr lang="cs-CZ" sz="3000" dirty="0">
              <a:latin typeface="+mn-lt"/>
            </a:endParaRP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6305550" y="3052763"/>
            <a:ext cx="6413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M´</a:t>
            </a:r>
          </a:p>
        </p:txBody>
      </p:sp>
      <p:cxnSp>
        <p:nvCxnSpPr>
          <p:cNvPr id="32" name="Přímá spojovací šipka 31"/>
          <p:cNvCxnSpPr/>
          <p:nvPr/>
        </p:nvCxnSpPr>
        <p:spPr bwMode="auto">
          <a:xfrm rot="5400000" flipH="1" flipV="1">
            <a:off x="7439819" y="2323306"/>
            <a:ext cx="0" cy="2484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29"/>
          <p:cNvSpPr txBox="1">
            <a:spLocks noChangeArrowheads="1"/>
          </p:cNvSpPr>
          <p:nvPr/>
        </p:nvSpPr>
        <p:spPr bwMode="auto">
          <a:xfrm>
            <a:off x="8699500" y="4006850"/>
            <a:ext cx="444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x </a:t>
            </a:r>
          </a:p>
        </p:txBody>
      </p:sp>
      <p:sp>
        <p:nvSpPr>
          <p:cNvPr id="36" name="TextovéPole 29"/>
          <p:cNvSpPr txBox="1">
            <a:spLocks noChangeArrowheads="1"/>
          </p:cNvSpPr>
          <p:nvPr/>
        </p:nvSpPr>
        <p:spPr bwMode="auto">
          <a:xfrm>
            <a:off x="8616950" y="325120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x´ </a:t>
            </a:r>
          </a:p>
        </p:txBody>
      </p:sp>
      <p:sp>
        <p:nvSpPr>
          <p:cNvPr id="37" name="TextovéPole 26"/>
          <p:cNvSpPr txBox="1">
            <a:spLocks noChangeArrowheads="1"/>
          </p:cNvSpPr>
          <p:nvPr/>
        </p:nvSpPr>
        <p:spPr bwMode="auto">
          <a:xfrm>
            <a:off x="5816600" y="3497263"/>
            <a:ext cx="5778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O´</a:t>
            </a:r>
          </a:p>
        </p:txBody>
      </p:sp>
      <p:sp>
        <p:nvSpPr>
          <p:cNvPr id="38" name="TextovéPole 26"/>
          <p:cNvSpPr txBox="1">
            <a:spLocks noChangeArrowheads="1"/>
          </p:cNvSpPr>
          <p:nvPr/>
        </p:nvSpPr>
        <p:spPr bwMode="auto">
          <a:xfrm>
            <a:off x="7921625" y="3808413"/>
            <a:ext cx="4333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N</a:t>
            </a:r>
          </a:p>
        </p:txBody>
      </p:sp>
      <p:sp>
        <p:nvSpPr>
          <p:cNvPr id="39" name="TextovéPole 38"/>
          <p:cNvSpPr txBox="1">
            <a:spLocks noChangeArrowheads="1"/>
          </p:cNvSpPr>
          <p:nvPr/>
        </p:nvSpPr>
        <p:spPr bwMode="auto">
          <a:xfrm>
            <a:off x="6305550" y="3808413"/>
            <a:ext cx="5127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M</a:t>
            </a:r>
          </a:p>
        </p:txBody>
      </p:sp>
      <p:cxnSp>
        <p:nvCxnSpPr>
          <p:cNvPr id="30" name="Přímá spojovací čára 29"/>
          <p:cNvCxnSpPr/>
          <p:nvPr/>
        </p:nvCxnSpPr>
        <p:spPr>
          <a:xfrm flipV="1">
            <a:off x="6796088" y="4259263"/>
            <a:ext cx="11922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 rot="5400000">
            <a:off x="7567612" y="3897313"/>
            <a:ext cx="828675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rot="5400000">
            <a:off x="6376987" y="3897313"/>
            <a:ext cx="828675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>
            <a:off x="6794500" y="3517900"/>
            <a:ext cx="118745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/>
          <p:nvPr/>
        </p:nvCxnSpPr>
        <p:spPr>
          <a:xfrm flipH="1">
            <a:off x="6794500" y="3516313"/>
            <a:ext cx="1187450" cy="15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1188"/>
          </a:xfrm>
          <a:solidFill>
            <a:srgbClr val="006600"/>
          </a:solidFill>
        </p:spPr>
        <p:txBody>
          <a:bodyPr/>
          <a:lstStyle/>
          <a:p>
            <a:pPr algn="l" eaLnBrk="1" hangingPunct="1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Odvození vztahu pro kontrakci</a:t>
            </a:r>
          </a:p>
        </p:txBody>
      </p:sp>
      <p:sp>
        <p:nvSpPr>
          <p:cNvPr id="6148" name="Podnadpis 2"/>
          <p:cNvSpPr>
            <a:spLocks noGrp="1"/>
          </p:cNvSpPr>
          <p:nvPr>
            <p:ph type="subTitle" idx="1"/>
          </p:nvPr>
        </p:nvSpPr>
        <p:spPr>
          <a:xfrm>
            <a:off x="-6350" y="762000"/>
            <a:ext cx="4660900" cy="5710238"/>
          </a:xfrm>
        </p:spPr>
        <p:txBody>
          <a:bodyPr/>
          <a:lstStyle/>
          <a:p>
            <a:pPr marL="263525" indent="-180975" algn="l">
              <a:spcBef>
                <a:spcPct val="0"/>
              </a:spcBef>
              <a:buFont typeface="Arial" charset="0"/>
              <a:buChar char="•"/>
            </a:pP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v</a:t>
            </a: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 S´ </a:t>
            </a: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je tyč vůči pozorovateli v klidu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endParaRPr lang="cs-CZ" sz="280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63525" indent="-180975" algn="l">
              <a:spcBef>
                <a:spcPct val="0"/>
              </a:spcBef>
              <a:buFont typeface="Arial" charset="0"/>
              <a:buChar char="•"/>
            </a:pP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světlo urazí vzdálenost 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O´Z´O´ za čas: </a:t>
            </a:r>
          </a:p>
          <a:p>
            <a:pPr marL="263525" indent="-180975" algn="l">
              <a:spcBef>
                <a:spcPct val="0"/>
              </a:spcBef>
              <a:buFont typeface="Arial" charset="0"/>
              <a:buChar char="•"/>
            </a:pPr>
            <a:endParaRPr lang="cs-CZ" sz="280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63525" indent="-180975" algn="l">
              <a:spcBef>
                <a:spcPct val="0"/>
              </a:spcBef>
              <a:buFont typeface="Arial" charset="0"/>
              <a:buChar char="•"/>
            </a:pPr>
            <a:endParaRPr lang="cs-CZ" sz="280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63525" indent="-180975" algn="l">
              <a:spcBef>
                <a:spcPct val="0"/>
              </a:spcBef>
              <a:buFont typeface="Arial" charset="0"/>
              <a:buChar char="•"/>
            </a:pP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v</a:t>
            </a: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 S´ </a:t>
            </a: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jsou vyslání paprsku 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a jeho zpětný návrat 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dvě soumístné události oddělené intervalem </a:t>
            </a: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t´</a:t>
            </a:r>
          </a:p>
          <a:p>
            <a:pPr marL="263525" indent="-180975" algn="l">
              <a:spcBef>
                <a:spcPct val="0"/>
              </a:spcBef>
              <a:buFont typeface="Arial" charset="0"/>
              <a:buChar char="•"/>
            </a:pPr>
            <a:endParaRPr lang="cs-CZ" sz="280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 rot="16200000" flipH="1">
            <a:off x="1604169" y="3712369"/>
            <a:ext cx="6246812" cy="4445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 bwMode="auto">
          <a:xfrm rot="5400000" flipH="1" flipV="1">
            <a:off x="7362032" y="1339056"/>
            <a:ext cx="0" cy="27003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26"/>
          <p:cNvSpPr txBox="1">
            <a:spLocks noChangeArrowheads="1"/>
          </p:cNvSpPr>
          <p:nvPr/>
        </p:nvSpPr>
        <p:spPr bwMode="auto">
          <a:xfrm>
            <a:off x="5875338" y="584200"/>
            <a:ext cx="488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S´</a:t>
            </a:r>
          </a:p>
        </p:txBody>
      </p:sp>
      <p:sp>
        <p:nvSpPr>
          <p:cNvPr id="19" name="TextovéPole 29"/>
          <p:cNvSpPr txBox="1">
            <a:spLocks noChangeArrowheads="1"/>
          </p:cNvSpPr>
          <p:nvPr/>
        </p:nvSpPr>
        <p:spPr bwMode="auto">
          <a:xfrm>
            <a:off x="5505450" y="984250"/>
            <a:ext cx="577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y´</a:t>
            </a:r>
          </a:p>
        </p:txBody>
      </p:sp>
      <p:sp>
        <p:nvSpPr>
          <p:cNvPr id="25" name="TextovéPole 27"/>
          <p:cNvSpPr txBox="1">
            <a:spLocks noChangeArrowheads="1"/>
          </p:cNvSpPr>
          <p:nvPr/>
        </p:nvSpPr>
        <p:spPr bwMode="auto">
          <a:xfrm>
            <a:off x="6521450" y="2027238"/>
            <a:ext cx="4032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dirty="0">
                <a:latin typeface="+mn-lt"/>
              </a:rPr>
              <a:t>l</a:t>
            </a:r>
            <a:r>
              <a:rPr lang="cs-CZ" sz="3000" baseline="-25000" dirty="0">
                <a:latin typeface="+mn-lt"/>
              </a:rPr>
              <a:t>0</a:t>
            </a:r>
          </a:p>
        </p:txBody>
      </p:sp>
      <p:sp>
        <p:nvSpPr>
          <p:cNvPr id="37" name="TextovéPole 26"/>
          <p:cNvSpPr txBox="1">
            <a:spLocks noChangeArrowheads="1"/>
          </p:cNvSpPr>
          <p:nvPr/>
        </p:nvSpPr>
        <p:spPr bwMode="auto">
          <a:xfrm>
            <a:off x="5994400" y="2628900"/>
            <a:ext cx="577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O´</a:t>
            </a:r>
          </a:p>
        </p:txBody>
      </p:sp>
      <p:cxnSp>
        <p:nvCxnSpPr>
          <p:cNvPr id="30" name="Přímá spojovací čára 29"/>
          <p:cNvCxnSpPr/>
          <p:nvPr/>
        </p:nvCxnSpPr>
        <p:spPr>
          <a:xfrm flipV="1">
            <a:off x="6038850" y="2635250"/>
            <a:ext cx="143986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8"/>
          <p:cNvSpPr txBox="1">
            <a:spLocks noChangeArrowheads="1"/>
          </p:cNvSpPr>
          <p:nvPr/>
        </p:nvSpPr>
        <p:spPr bwMode="auto">
          <a:xfrm>
            <a:off x="8350250" y="2673350"/>
            <a:ext cx="1022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x≡x´ </a:t>
            </a:r>
          </a:p>
        </p:txBody>
      </p:sp>
      <p:sp>
        <p:nvSpPr>
          <p:cNvPr id="40" name="Obdélník 39"/>
          <p:cNvSpPr/>
          <p:nvPr/>
        </p:nvSpPr>
        <p:spPr>
          <a:xfrm rot="5400000">
            <a:off x="7191375" y="2582863"/>
            <a:ext cx="647700" cy="10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3060700" y="2584450"/>
          <a:ext cx="10445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Rovnice" r:id="rId3" imgW="520474" imgH="393529" progId="Equation.3">
                  <p:embed/>
                </p:oleObj>
              </mc:Choice>
              <mc:Fallback>
                <p:oleObj name="Rovnice" r:id="rId3" imgW="520474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2584450"/>
                        <a:ext cx="1044575" cy="7858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ovéPole 26"/>
          <p:cNvSpPr txBox="1">
            <a:spLocks noChangeArrowheads="1"/>
          </p:cNvSpPr>
          <p:nvPr/>
        </p:nvSpPr>
        <p:spPr bwMode="auto">
          <a:xfrm>
            <a:off x="7594600" y="2628900"/>
            <a:ext cx="577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Z´</a:t>
            </a:r>
          </a:p>
        </p:txBody>
      </p:sp>
      <p:cxnSp>
        <p:nvCxnSpPr>
          <p:cNvPr id="17" name="Přímá spojovací šipka 16"/>
          <p:cNvCxnSpPr/>
          <p:nvPr/>
        </p:nvCxnSpPr>
        <p:spPr bwMode="auto">
          <a:xfrm rot="16200000" flipV="1">
            <a:off x="5206206" y="1866107"/>
            <a:ext cx="16557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>
            <a:off x="4749800" y="3695700"/>
            <a:ext cx="43942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1188"/>
          </a:xfrm>
          <a:solidFill>
            <a:srgbClr val="006600"/>
          </a:solidFill>
        </p:spPr>
        <p:txBody>
          <a:bodyPr/>
          <a:lstStyle/>
          <a:p>
            <a:pPr algn="l" eaLnBrk="1" hangingPunct="1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Odvození vztahu pro kontrakci</a:t>
            </a:r>
          </a:p>
        </p:txBody>
      </p:sp>
      <p:cxnSp>
        <p:nvCxnSpPr>
          <p:cNvPr id="6" name="Přímá spojovací čára 5"/>
          <p:cNvCxnSpPr/>
          <p:nvPr/>
        </p:nvCxnSpPr>
        <p:spPr>
          <a:xfrm rot="16200000" flipH="1">
            <a:off x="1604169" y="3712369"/>
            <a:ext cx="6246812" cy="4445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 bwMode="auto">
          <a:xfrm rot="5400000" flipH="1" flipV="1">
            <a:off x="7001669" y="978694"/>
            <a:ext cx="0" cy="3421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 bwMode="auto">
          <a:xfrm rot="16200000" flipV="1">
            <a:off x="4474368" y="1872457"/>
            <a:ext cx="16557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26"/>
          <p:cNvSpPr txBox="1">
            <a:spLocks noChangeArrowheads="1"/>
          </p:cNvSpPr>
          <p:nvPr/>
        </p:nvSpPr>
        <p:spPr bwMode="auto">
          <a:xfrm>
            <a:off x="5143500" y="584200"/>
            <a:ext cx="360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</a:t>
            </a:r>
          </a:p>
        </p:txBody>
      </p:sp>
      <p:sp>
        <p:nvSpPr>
          <p:cNvPr id="13" name="TextovéPole 29"/>
          <p:cNvSpPr txBox="1">
            <a:spLocks noChangeArrowheads="1"/>
          </p:cNvSpPr>
          <p:nvPr/>
        </p:nvSpPr>
        <p:spPr bwMode="auto">
          <a:xfrm>
            <a:off x="4838700" y="960438"/>
            <a:ext cx="444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 </a:t>
            </a:r>
          </a:p>
        </p:txBody>
      </p:sp>
      <p:sp>
        <p:nvSpPr>
          <p:cNvPr id="20" name="TextovéPole 26"/>
          <p:cNvSpPr txBox="1">
            <a:spLocks noChangeArrowheads="1"/>
          </p:cNvSpPr>
          <p:nvPr/>
        </p:nvSpPr>
        <p:spPr bwMode="auto">
          <a:xfrm>
            <a:off x="4927600" y="2628900"/>
            <a:ext cx="3889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</a:t>
            </a:r>
          </a:p>
        </p:txBody>
      </p:sp>
      <p:sp>
        <p:nvSpPr>
          <p:cNvPr id="18" name="TextovéPole 26"/>
          <p:cNvSpPr txBox="1">
            <a:spLocks noChangeArrowheads="1"/>
          </p:cNvSpPr>
          <p:nvPr/>
        </p:nvSpPr>
        <p:spPr bwMode="auto">
          <a:xfrm>
            <a:off x="5875338" y="584200"/>
            <a:ext cx="488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S´</a:t>
            </a:r>
          </a:p>
        </p:txBody>
      </p:sp>
      <p:sp>
        <p:nvSpPr>
          <p:cNvPr id="19" name="TextovéPole 29"/>
          <p:cNvSpPr txBox="1">
            <a:spLocks noChangeArrowheads="1"/>
          </p:cNvSpPr>
          <p:nvPr/>
        </p:nvSpPr>
        <p:spPr bwMode="auto">
          <a:xfrm>
            <a:off x="5505450" y="984250"/>
            <a:ext cx="577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y´</a:t>
            </a:r>
          </a:p>
        </p:txBody>
      </p:sp>
      <p:cxnSp>
        <p:nvCxnSpPr>
          <p:cNvPr id="22" name="Přímá spojovací šipka 22"/>
          <p:cNvCxnSpPr/>
          <p:nvPr/>
        </p:nvCxnSpPr>
        <p:spPr bwMode="auto">
          <a:xfrm>
            <a:off x="6038850" y="1416050"/>
            <a:ext cx="1071563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 bwMode="auto">
          <a:xfrm>
            <a:off x="6369050" y="915988"/>
            <a:ext cx="500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70C0"/>
                </a:solidFill>
                <a:latin typeface="+mn-lt"/>
              </a:rPr>
              <a:t>v</a:t>
            </a:r>
          </a:p>
        </p:txBody>
      </p:sp>
      <p:sp>
        <p:nvSpPr>
          <p:cNvPr id="25" name="TextovéPole 27"/>
          <p:cNvSpPr txBox="1">
            <a:spLocks noChangeArrowheads="1"/>
          </p:cNvSpPr>
          <p:nvPr/>
        </p:nvSpPr>
        <p:spPr bwMode="auto">
          <a:xfrm>
            <a:off x="6521450" y="2027238"/>
            <a:ext cx="2730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dirty="0">
                <a:latin typeface="+mn-lt"/>
              </a:rPr>
              <a:t>l</a:t>
            </a:r>
            <a:endParaRPr lang="cs-CZ" sz="3000" baseline="-25000" dirty="0">
              <a:latin typeface="+mn-lt"/>
            </a:endParaRPr>
          </a:p>
        </p:txBody>
      </p:sp>
      <p:sp>
        <p:nvSpPr>
          <p:cNvPr id="37" name="TextovéPole 26"/>
          <p:cNvSpPr txBox="1">
            <a:spLocks noChangeArrowheads="1"/>
          </p:cNvSpPr>
          <p:nvPr/>
        </p:nvSpPr>
        <p:spPr bwMode="auto">
          <a:xfrm>
            <a:off x="5994400" y="2628900"/>
            <a:ext cx="577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O´</a:t>
            </a:r>
          </a:p>
        </p:txBody>
      </p:sp>
      <p:cxnSp>
        <p:nvCxnSpPr>
          <p:cNvPr id="30" name="Přímá spojovací čára 29"/>
          <p:cNvCxnSpPr/>
          <p:nvPr/>
        </p:nvCxnSpPr>
        <p:spPr>
          <a:xfrm flipV="1">
            <a:off x="6038850" y="2635250"/>
            <a:ext cx="143986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8"/>
          <p:cNvSpPr txBox="1">
            <a:spLocks noChangeArrowheads="1"/>
          </p:cNvSpPr>
          <p:nvPr/>
        </p:nvSpPr>
        <p:spPr bwMode="auto">
          <a:xfrm>
            <a:off x="8350250" y="2693988"/>
            <a:ext cx="10223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x≡x´ </a:t>
            </a:r>
          </a:p>
        </p:txBody>
      </p:sp>
      <p:sp>
        <p:nvSpPr>
          <p:cNvPr id="40" name="Obdélník 39"/>
          <p:cNvSpPr/>
          <p:nvPr/>
        </p:nvSpPr>
        <p:spPr>
          <a:xfrm rot="5400000">
            <a:off x="7191375" y="2582863"/>
            <a:ext cx="647700" cy="10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TextovéPole 27"/>
          <p:cNvSpPr txBox="1">
            <a:spLocks noChangeArrowheads="1"/>
          </p:cNvSpPr>
          <p:nvPr/>
        </p:nvSpPr>
        <p:spPr bwMode="auto">
          <a:xfrm>
            <a:off x="6883400" y="3094038"/>
            <a:ext cx="6048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ct</a:t>
            </a:r>
            <a:r>
              <a:rPr lang="cs-CZ" sz="3000" baseline="-25000" dirty="0">
                <a:latin typeface="+mn-lt"/>
              </a:rPr>
              <a:t>1</a:t>
            </a:r>
          </a:p>
        </p:txBody>
      </p:sp>
      <p:cxnSp>
        <p:nvCxnSpPr>
          <p:cNvPr id="17" name="Přímá spojovací šipka 16"/>
          <p:cNvCxnSpPr/>
          <p:nvPr/>
        </p:nvCxnSpPr>
        <p:spPr bwMode="auto">
          <a:xfrm rot="16200000" flipV="1">
            <a:off x="5206206" y="1866107"/>
            <a:ext cx="16557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dnadpis 2"/>
          <p:cNvSpPr txBox="1">
            <a:spLocks/>
          </p:cNvSpPr>
          <p:nvPr/>
        </p:nvSpPr>
        <p:spPr bwMode="auto">
          <a:xfrm>
            <a:off x="-6350" y="762000"/>
            <a:ext cx="4660900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180975" eaLnBrk="0" hangingPunct="0">
              <a:buFont typeface="Arial" pitchFamily="34" charset="0"/>
              <a:buChar char="•"/>
              <a:defRPr/>
            </a:pPr>
            <a:r>
              <a:rPr lang="cs-CZ" sz="2800" dirty="0">
                <a:latin typeface="+mn-lt"/>
                <a:cs typeface="Times New Roman" pitchFamily="18" charset="0"/>
              </a:rPr>
              <a:t>v </a:t>
            </a:r>
            <a:r>
              <a:rPr lang="cs-CZ" sz="2800" b="1" dirty="0">
                <a:latin typeface="+mn-lt"/>
                <a:cs typeface="Times New Roman" pitchFamily="18" charset="0"/>
              </a:rPr>
              <a:t>S</a:t>
            </a:r>
            <a:r>
              <a:rPr lang="cs-CZ" sz="2800" dirty="0">
                <a:latin typeface="+mn-lt"/>
                <a:cs typeface="Times New Roman" pitchFamily="18" charset="0"/>
              </a:rPr>
              <a:t> pozorovatel na Zemi uvidí, že tyč popojíždí </a:t>
            </a:r>
            <a:br>
              <a:rPr lang="cs-CZ" sz="2800" dirty="0">
                <a:latin typeface="+mn-lt"/>
                <a:cs typeface="Times New Roman" pitchFamily="18" charset="0"/>
              </a:rPr>
            </a:br>
            <a:r>
              <a:rPr lang="cs-CZ" sz="2800" dirty="0">
                <a:latin typeface="+mn-lt"/>
                <a:cs typeface="Times New Roman" pitchFamily="18" charset="0"/>
              </a:rPr>
              <a:t>a světlo urazí vzdálenosti:</a:t>
            </a:r>
          </a:p>
          <a:p>
            <a:pPr marL="442913" indent="-180975" eaLnBrk="0" hangingPunct="0">
              <a:buFont typeface="Arial" pitchFamily="34" charset="0"/>
              <a:buChar char="•"/>
              <a:defRPr/>
            </a:pPr>
            <a:r>
              <a:rPr lang="cs-CZ" sz="2800" dirty="0">
                <a:latin typeface="+mn-lt"/>
                <a:cs typeface="Times New Roman" pitchFamily="18" charset="0"/>
              </a:rPr>
              <a:t> </a:t>
            </a:r>
            <a:r>
              <a:rPr lang="cs-CZ" sz="2800" b="1" dirty="0">
                <a:latin typeface="+mn-lt"/>
                <a:cs typeface="Times New Roman" pitchFamily="18" charset="0"/>
              </a:rPr>
              <a:t>k zrcátku</a:t>
            </a:r>
          </a:p>
          <a:p>
            <a:pPr marL="263525" indent="-180975" eaLnBrk="0" hangingPunct="0">
              <a:buFont typeface="Arial" pitchFamily="34" charset="0"/>
              <a:buChar char="•"/>
              <a:defRPr/>
            </a:pPr>
            <a:endParaRPr lang="cs-CZ" sz="2800" dirty="0">
              <a:latin typeface="+mn-lt"/>
              <a:cs typeface="Times New Roman" pitchFamily="18" charset="0"/>
            </a:endParaRPr>
          </a:p>
          <a:p>
            <a:pPr marL="263525" indent="-180975" eaLnBrk="0" hangingPunct="0">
              <a:defRPr/>
            </a:pPr>
            <a:r>
              <a:rPr lang="cs-CZ" sz="2800" dirty="0">
                <a:latin typeface="+mn-lt"/>
                <a:cs typeface="Times New Roman" pitchFamily="18" charset="0"/>
              </a:rPr>
              <a:t>  </a:t>
            </a:r>
          </a:p>
          <a:p>
            <a:pPr marL="539750" indent="-180975" eaLnBrk="0" hangingPunct="0">
              <a:defRPr/>
            </a:pPr>
            <a:r>
              <a:rPr lang="cs-CZ" sz="2800" dirty="0">
                <a:latin typeface="+mn-lt"/>
                <a:cs typeface="Times New Roman" pitchFamily="18" charset="0"/>
              </a:rPr>
              <a:t/>
            </a:r>
            <a:br>
              <a:rPr lang="cs-CZ" sz="2800" dirty="0">
                <a:latin typeface="+mn-lt"/>
                <a:cs typeface="Times New Roman" pitchFamily="18" charset="0"/>
              </a:rPr>
            </a:br>
            <a:r>
              <a:rPr lang="cs-CZ" sz="2800" dirty="0">
                <a:latin typeface="+mn-lt"/>
                <a:cs typeface="Times New Roman" pitchFamily="18" charset="0"/>
              </a:rPr>
              <a:t> </a:t>
            </a:r>
          </a:p>
          <a:p>
            <a:pPr marL="263525" indent="-180975" eaLnBrk="0" hangingPunct="0">
              <a:buFont typeface="Arial" pitchFamily="34" charset="0"/>
              <a:buChar char="•"/>
              <a:defRPr/>
            </a:pPr>
            <a:endParaRPr lang="cs-CZ" sz="2800" dirty="0">
              <a:latin typeface="+mn-lt"/>
              <a:cs typeface="Times New Roman" pitchFamily="18" charset="0"/>
            </a:endParaRPr>
          </a:p>
        </p:txBody>
      </p:sp>
      <p:sp>
        <p:nvSpPr>
          <p:cNvPr id="27" name="Pravá složená závorka 26"/>
          <p:cNvSpPr/>
          <p:nvPr/>
        </p:nvSpPr>
        <p:spPr>
          <a:xfrm rot="16200000" flipV="1">
            <a:off x="5483225" y="2138363"/>
            <a:ext cx="355600" cy="755650"/>
          </a:xfrm>
          <a:prstGeom prst="rightBrace">
            <a:avLst>
              <a:gd name="adj1" fmla="val 31698"/>
              <a:gd name="adj2" fmla="val 5044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TextovéPole 27"/>
          <p:cNvSpPr txBox="1">
            <a:spLocks noChangeArrowheads="1"/>
          </p:cNvSpPr>
          <p:nvPr/>
        </p:nvSpPr>
        <p:spPr bwMode="auto">
          <a:xfrm>
            <a:off x="5365750" y="1893888"/>
            <a:ext cx="6175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vt</a:t>
            </a:r>
            <a:r>
              <a:rPr lang="cs-CZ" sz="3000" baseline="-25000" dirty="0">
                <a:latin typeface="+mn-lt"/>
              </a:rPr>
              <a:t>1</a:t>
            </a:r>
          </a:p>
        </p:txBody>
      </p:sp>
      <p:sp>
        <p:nvSpPr>
          <p:cNvPr id="29" name="Pravá složená závorka 28"/>
          <p:cNvSpPr/>
          <p:nvPr/>
        </p:nvSpPr>
        <p:spPr>
          <a:xfrm rot="5400000">
            <a:off x="6000750" y="1989138"/>
            <a:ext cx="755650" cy="2165350"/>
          </a:xfrm>
          <a:prstGeom prst="rightBrace">
            <a:avLst>
              <a:gd name="adj1" fmla="val 19620"/>
              <a:gd name="adj2" fmla="val 344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56" name="Přímá spojovací čára 55"/>
          <p:cNvCxnSpPr/>
          <p:nvPr/>
        </p:nvCxnSpPr>
        <p:spPr>
          <a:xfrm>
            <a:off x="4749800" y="3716338"/>
            <a:ext cx="43942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2749550" y="2228850"/>
          <a:ext cx="1320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Rovnice" r:id="rId3" imgW="583947" imgH="393529" progId="Equation.3">
                  <p:embed/>
                </p:oleObj>
              </mc:Choice>
              <mc:Fallback>
                <p:oleObj name="Rovnice" r:id="rId3" imgW="583947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228850"/>
                        <a:ext cx="13208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276225" y="2584450"/>
          <a:ext cx="23272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Rovnice" r:id="rId5" imgW="1028254" imgH="215806" progId="Equation.3">
                  <p:embed/>
                </p:oleObj>
              </mc:Choice>
              <mc:Fallback>
                <p:oleObj name="Rovnice" r:id="rId5" imgW="1028254" imgH="215806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2584450"/>
                        <a:ext cx="2327275" cy="487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Přímá spojovací šipka 62"/>
          <p:cNvCxnSpPr>
            <a:stCxn id="27" idx="2"/>
            <a:endCxn id="29" idx="0"/>
          </p:cNvCxnSpPr>
          <p:nvPr/>
        </p:nvCxnSpPr>
        <p:spPr>
          <a:xfrm>
            <a:off x="5283200" y="2693988"/>
            <a:ext cx="217805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7" grpId="0" animBg="1"/>
      <p:bldP spid="28" grpId="0"/>
      <p:bldP spid="2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1188"/>
          </a:xfrm>
          <a:solidFill>
            <a:srgbClr val="006600"/>
          </a:solidFill>
        </p:spPr>
        <p:txBody>
          <a:bodyPr/>
          <a:lstStyle/>
          <a:p>
            <a:pPr algn="l" eaLnBrk="1" hangingPunct="1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Odvození vztahu pro kontrakci</a:t>
            </a:r>
          </a:p>
        </p:txBody>
      </p:sp>
      <p:cxnSp>
        <p:nvCxnSpPr>
          <p:cNvPr id="6" name="Přímá spojovací čára 5"/>
          <p:cNvCxnSpPr/>
          <p:nvPr/>
        </p:nvCxnSpPr>
        <p:spPr>
          <a:xfrm rot="16200000" flipH="1">
            <a:off x="1604169" y="3712369"/>
            <a:ext cx="6246812" cy="4445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 bwMode="auto">
          <a:xfrm rot="5400000" flipH="1" flipV="1">
            <a:off x="7001669" y="978694"/>
            <a:ext cx="0" cy="3421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 bwMode="auto">
          <a:xfrm rot="16200000" flipV="1">
            <a:off x="4474368" y="1872457"/>
            <a:ext cx="16557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26"/>
          <p:cNvSpPr txBox="1">
            <a:spLocks noChangeArrowheads="1"/>
          </p:cNvSpPr>
          <p:nvPr/>
        </p:nvSpPr>
        <p:spPr bwMode="auto">
          <a:xfrm>
            <a:off x="5143500" y="584200"/>
            <a:ext cx="360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</a:t>
            </a:r>
          </a:p>
        </p:txBody>
      </p:sp>
      <p:sp>
        <p:nvSpPr>
          <p:cNvPr id="13" name="TextovéPole 29"/>
          <p:cNvSpPr txBox="1">
            <a:spLocks noChangeArrowheads="1"/>
          </p:cNvSpPr>
          <p:nvPr/>
        </p:nvSpPr>
        <p:spPr bwMode="auto">
          <a:xfrm>
            <a:off x="4838700" y="960438"/>
            <a:ext cx="444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 </a:t>
            </a:r>
          </a:p>
        </p:txBody>
      </p:sp>
      <p:sp>
        <p:nvSpPr>
          <p:cNvPr id="20" name="TextovéPole 26"/>
          <p:cNvSpPr txBox="1">
            <a:spLocks noChangeArrowheads="1"/>
          </p:cNvSpPr>
          <p:nvPr/>
        </p:nvSpPr>
        <p:spPr bwMode="auto">
          <a:xfrm>
            <a:off x="4927600" y="2628900"/>
            <a:ext cx="3889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</a:t>
            </a:r>
          </a:p>
        </p:txBody>
      </p:sp>
      <p:sp>
        <p:nvSpPr>
          <p:cNvPr id="18" name="TextovéPole 26"/>
          <p:cNvSpPr txBox="1">
            <a:spLocks noChangeArrowheads="1"/>
          </p:cNvSpPr>
          <p:nvPr/>
        </p:nvSpPr>
        <p:spPr bwMode="auto">
          <a:xfrm>
            <a:off x="5875338" y="584200"/>
            <a:ext cx="488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S´</a:t>
            </a:r>
          </a:p>
        </p:txBody>
      </p:sp>
      <p:sp>
        <p:nvSpPr>
          <p:cNvPr id="19" name="TextovéPole 29"/>
          <p:cNvSpPr txBox="1">
            <a:spLocks noChangeArrowheads="1"/>
          </p:cNvSpPr>
          <p:nvPr/>
        </p:nvSpPr>
        <p:spPr bwMode="auto">
          <a:xfrm>
            <a:off x="5505450" y="984250"/>
            <a:ext cx="577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y´</a:t>
            </a:r>
          </a:p>
        </p:txBody>
      </p:sp>
      <p:cxnSp>
        <p:nvCxnSpPr>
          <p:cNvPr id="22" name="Přímá spojovací šipka 22"/>
          <p:cNvCxnSpPr/>
          <p:nvPr/>
        </p:nvCxnSpPr>
        <p:spPr bwMode="auto">
          <a:xfrm>
            <a:off x="6038850" y="1416050"/>
            <a:ext cx="1071563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 bwMode="auto">
          <a:xfrm>
            <a:off x="6369050" y="915988"/>
            <a:ext cx="500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70C0"/>
                </a:solidFill>
                <a:latin typeface="+mn-lt"/>
              </a:rPr>
              <a:t>v</a:t>
            </a:r>
          </a:p>
        </p:txBody>
      </p:sp>
      <p:sp>
        <p:nvSpPr>
          <p:cNvPr id="25" name="TextovéPole 27"/>
          <p:cNvSpPr txBox="1">
            <a:spLocks noChangeArrowheads="1"/>
          </p:cNvSpPr>
          <p:nvPr/>
        </p:nvSpPr>
        <p:spPr bwMode="auto">
          <a:xfrm>
            <a:off x="6521450" y="2027238"/>
            <a:ext cx="2730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dirty="0">
                <a:latin typeface="+mn-lt"/>
              </a:rPr>
              <a:t>l</a:t>
            </a:r>
            <a:endParaRPr lang="cs-CZ" sz="3000" baseline="-25000" dirty="0">
              <a:latin typeface="+mn-lt"/>
            </a:endParaRPr>
          </a:p>
        </p:txBody>
      </p:sp>
      <p:sp>
        <p:nvSpPr>
          <p:cNvPr id="37" name="TextovéPole 26"/>
          <p:cNvSpPr txBox="1">
            <a:spLocks noChangeArrowheads="1"/>
          </p:cNvSpPr>
          <p:nvPr/>
        </p:nvSpPr>
        <p:spPr bwMode="auto">
          <a:xfrm>
            <a:off x="5994400" y="2628900"/>
            <a:ext cx="577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O´</a:t>
            </a:r>
          </a:p>
        </p:txBody>
      </p:sp>
      <p:cxnSp>
        <p:nvCxnSpPr>
          <p:cNvPr id="30" name="Přímá spojovací čára 29"/>
          <p:cNvCxnSpPr/>
          <p:nvPr/>
        </p:nvCxnSpPr>
        <p:spPr>
          <a:xfrm flipV="1">
            <a:off x="6038850" y="2635250"/>
            <a:ext cx="143986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8"/>
          <p:cNvSpPr txBox="1">
            <a:spLocks noChangeArrowheads="1"/>
          </p:cNvSpPr>
          <p:nvPr/>
        </p:nvSpPr>
        <p:spPr bwMode="auto">
          <a:xfrm>
            <a:off x="8350250" y="2693988"/>
            <a:ext cx="10223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x≡x´ </a:t>
            </a:r>
          </a:p>
        </p:txBody>
      </p:sp>
      <p:sp>
        <p:nvSpPr>
          <p:cNvPr id="40" name="Obdélník 39"/>
          <p:cNvSpPr/>
          <p:nvPr/>
        </p:nvSpPr>
        <p:spPr>
          <a:xfrm rot="5400000">
            <a:off x="7191375" y="2582863"/>
            <a:ext cx="647700" cy="10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TextovéPole 27"/>
          <p:cNvSpPr txBox="1">
            <a:spLocks noChangeArrowheads="1"/>
          </p:cNvSpPr>
          <p:nvPr/>
        </p:nvSpPr>
        <p:spPr bwMode="auto">
          <a:xfrm>
            <a:off x="6883400" y="3094038"/>
            <a:ext cx="6048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ct</a:t>
            </a:r>
            <a:r>
              <a:rPr lang="cs-CZ" sz="3000" baseline="-25000" dirty="0">
                <a:latin typeface="+mn-lt"/>
              </a:rPr>
              <a:t>1</a:t>
            </a:r>
          </a:p>
        </p:txBody>
      </p:sp>
      <p:cxnSp>
        <p:nvCxnSpPr>
          <p:cNvPr id="17" name="Přímá spojovací šipka 16"/>
          <p:cNvCxnSpPr/>
          <p:nvPr/>
        </p:nvCxnSpPr>
        <p:spPr bwMode="auto">
          <a:xfrm rot="16200000" flipV="1">
            <a:off x="5206206" y="1866107"/>
            <a:ext cx="16557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dnadpis 2"/>
          <p:cNvSpPr txBox="1">
            <a:spLocks/>
          </p:cNvSpPr>
          <p:nvPr/>
        </p:nvSpPr>
        <p:spPr bwMode="auto">
          <a:xfrm>
            <a:off x="-6350" y="762000"/>
            <a:ext cx="4660900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180975" eaLnBrk="0" hangingPunct="0">
              <a:buFont typeface="Arial" pitchFamily="34" charset="0"/>
              <a:buChar char="•"/>
              <a:defRPr/>
            </a:pPr>
            <a:r>
              <a:rPr lang="cs-CZ" sz="2800" dirty="0">
                <a:latin typeface="+mn-lt"/>
                <a:cs typeface="Times New Roman" pitchFamily="18" charset="0"/>
              </a:rPr>
              <a:t>v </a:t>
            </a:r>
            <a:r>
              <a:rPr lang="cs-CZ" sz="2800" b="1" dirty="0">
                <a:latin typeface="+mn-lt"/>
                <a:cs typeface="Times New Roman" pitchFamily="18" charset="0"/>
              </a:rPr>
              <a:t>S</a:t>
            </a:r>
            <a:r>
              <a:rPr lang="cs-CZ" sz="2800" dirty="0">
                <a:latin typeface="+mn-lt"/>
                <a:cs typeface="Times New Roman" pitchFamily="18" charset="0"/>
              </a:rPr>
              <a:t> pozorovatel na Zemi uvidí, že tyč popojíždí </a:t>
            </a:r>
            <a:br>
              <a:rPr lang="cs-CZ" sz="2800" dirty="0">
                <a:latin typeface="+mn-lt"/>
                <a:cs typeface="Times New Roman" pitchFamily="18" charset="0"/>
              </a:rPr>
            </a:br>
            <a:r>
              <a:rPr lang="cs-CZ" sz="2800" dirty="0">
                <a:latin typeface="+mn-lt"/>
                <a:cs typeface="Times New Roman" pitchFamily="18" charset="0"/>
              </a:rPr>
              <a:t>a světlo urazí vzdálenosti:</a:t>
            </a:r>
          </a:p>
          <a:p>
            <a:pPr marL="442913" indent="-180975" eaLnBrk="0" hangingPunct="0">
              <a:buFont typeface="Arial" pitchFamily="34" charset="0"/>
              <a:buChar char="•"/>
              <a:defRPr/>
            </a:pPr>
            <a:r>
              <a:rPr lang="cs-CZ" sz="2800" dirty="0">
                <a:latin typeface="+mn-lt"/>
                <a:cs typeface="Times New Roman" pitchFamily="18" charset="0"/>
              </a:rPr>
              <a:t> </a:t>
            </a:r>
            <a:r>
              <a:rPr lang="cs-CZ" sz="2800" b="1" dirty="0">
                <a:latin typeface="+mn-lt"/>
                <a:cs typeface="Times New Roman" pitchFamily="18" charset="0"/>
              </a:rPr>
              <a:t>k zrcátku</a:t>
            </a:r>
          </a:p>
          <a:p>
            <a:pPr marL="263525" indent="-180975" eaLnBrk="0" hangingPunct="0">
              <a:buFont typeface="Arial" pitchFamily="34" charset="0"/>
              <a:buChar char="•"/>
              <a:defRPr/>
            </a:pPr>
            <a:endParaRPr lang="cs-CZ" sz="1200" dirty="0">
              <a:latin typeface="+mn-lt"/>
              <a:cs typeface="Times New Roman" pitchFamily="18" charset="0"/>
            </a:endParaRPr>
          </a:p>
          <a:p>
            <a:pPr marL="263525" indent="-180975" eaLnBrk="0" hangingPunct="0">
              <a:defRPr/>
            </a:pPr>
            <a:r>
              <a:rPr lang="cs-CZ" sz="2800" dirty="0">
                <a:latin typeface="+mn-lt"/>
                <a:cs typeface="Times New Roman" pitchFamily="18" charset="0"/>
              </a:rPr>
              <a:t>  </a:t>
            </a:r>
          </a:p>
          <a:p>
            <a:pPr marL="539750" indent="-180975" eaLnBrk="0" hangingPunct="0">
              <a:buFont typeface="Arial" pitchFamily="34" charset="0"/>
              <a:buChar char="•"/>
              <a:defRPr/>
            </a:pPr>
            <a:r>
              <a:rPr lang="cs-CZ" sz="2800" b="1" dirty="0">
                <a:latin typeface="+mn-lt"/>
                <a:cs typeface="Times New Roman" pitchFamily="18" charset="0"/>
              </a:rPr>
              <a:t>zpět na začátek tyče</a:t>
            </a:r>
            <a:r>
              <a:rPr lang="cs-CZ" sz="2800" dirty="0">
                <a:latin typeface="+mn-lt"/>
                <a:cs typeface="Times New Roman" pitchFamily="18" charset="0"/>
              </a:rPr>
              <a:t/>
            </a:r>
            <a:br>
              <a:rPr lang="cs-CZ" sz="2800" dirty="0">
                <a:latin typeface="+mn-lt"/>
                <a:cs typeface="Times New Roman" pitchFamily="18" charset="0"/>
              </a:rPr>
            </a:br>
            <a:r>
              <a:rPr lang="cs-CZ" sz="2800" dirty="0">
                <a:latin typeface="+mn-lt"/>
                <a:cs typeface="Times New Roman" pitchFamily="18" charset="0"/>
              </a:rPr>
              <a:t> </a:t>
            </a:r>
          </a:p>
          <a:p>
            <a:pPr marL="263525" indent="-180975" eaLnBrk="0" hangingPunct="0">
              <a:buFont typeface="Arial" pitchFamily="34" charset="0"/>
              <a:buChar char="•"/>
              <a:defRPr/>
            </a:pPr>
            <a:endParaRPr lang="cs-CZ" sz="2800" dirty="0">
              <a:latin typeface="+mn-lt"/>
              <a:cs typeface="Times New Roman" pitchFamily="18" charset="0"/>
            </a:endParaRPr>
          </a:p>
          <a:p>
            <a:pPr marL="263525" indent="-180975" eaLnBrk="0" hangingPunct="0">
              <a:buFont typeface="Arial" pitchFamily="34" charset="0"/>
              <a:buChar char="•"/>
              <a:defRPr/>
            </a:pPr>
            <a:endParaRPr lang="cs-CZ" sz="2800" dirty="0">
              <a:latin typeface="+mn-lt"/>
              <a:cs typeface="Times New Roman" pitchFamily="18" charset="0"/>
            </a:endParaRPr>
          </a:p>
        </p:txBody>
      </p:sp>
      <p:sp>
        <p:nvSpPr>
          <p:cNvPr id="27" name="Pravá složená závorka 26"/>
          <p:cNvSpPr/>
          <p:nvPr/>
        </p:nvSpPr>
        <p:spPr>
          <a:xfrm rot="16200000" flipV="1">
            <a:off x="5483225" y="2138363"/>
            <a:ext cx="355600" cy="755650"/>
          </a:xfrm>
          <a:prstGeom prst="rightBrace">
            <a:avLst>
              <a:gd name="adj1" fmla="val 31698"/>
              <a:gd name="adj2" fmla="val 5044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TextovéPole 27"/>
          <p:cNvSpPr txBox="1">
            <a:spLocks noChangeArrowheads="1"/>
          </p:cNvSpPr>
          <p:nvPr/>
        </p:nvSpPr>
        <p:spPr bwMode="auto">
          <a:xfrm>
            <a:off x="5365750" y="1893888"/>
            <a:ext cx="6175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vt</a:t>
            </a:r>
            <a:r>
              <a:rPr lang="cs-CZ" sz="3000" baseline="-25000" dirty="0">
                <a:latin typeface="+mn-lt"/>
              </a:rPr>
              <a:t>1</a:t>
            </a:r>
          </a:p>
        </p:txBody>
      </p:sp>
      <p:sp>
        <p:nvSpPr>
          <p:cNvPr id="29" name="Pravá složená závorka 28"/>
          <p:cNvSpPr/>
          <p:nvPr/>
        </p:nvSpPr>
        <p:spPr>
          <a:xfrm rot="5400000">
            <a:off x="6000750" y="1989138"/>
            <a:ext cx="755650" cy="2165350"/>
          </a:xfrm>
          <a:prstGeom prst="rightBrace">
            <a:avLst>
              <a:gd name="adj1" fmla="val 19620"/>
              <a:gd name="adj2" fmla="val 344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8194" name="Object 8"/>
          <p:cNvGraphicFramePr>
            <a:graphicFrameLocks noChangeAspect="1"/>
          </p:cNvGraphicFramePr>
          <p:nvPr/>
        </p:nvGraphicFramePr>
        <p:xfrm>
          <a:off x="2749550" y="2228850"/>
          <a:ext cx="1320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Rovnice" r:id="rId3" imgW="583947" imgH="393529" progId="Equation.3">
                  <p:embed/>
                </p:oleObj>
              </mc:Choice>
              <mc:Fallback>
                <p:oleObj name="Rovnice" r:id="rId3" imgW="583947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228850"/>
                        <a:ext cx="13208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2822575" y="3606800"/>
          <a:ext cx="1247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Rovnice" r:id="rId5" imgW="609336" imgH="393529" progId="Equation.3">
                  <p:embed/>
                </p:oleObj>
              </mc:Choice>
              <mc:Fallback>
                <p:oleObj name="Rovnice" r:id="rId5" imgW="609336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3606800"/>
                        <a:ext cx="1247775" cy="800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Přímá spojovací šipka 33"/>
          <p:cNvCxnSpPr/>
          <p:nvPr/>
        </p:nvCxnSpPr>
        <p:spPr bwMode="auto">
          <a:xfrm rot="5400000" flipH="1" flipV="1">
            <a:off x="7001669" y="4114007"/>
            <a:ext cx="0" cy="3421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 bwMode="auto">
          <a:xfrm rot="16200000" flipV="1">
            <a:off x="4474369" y="5007769"/>
            <a:ext cx="16557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26"/>
          <p:cNvSpPr txBox="1">
            <a:spLocks noChangeArrowheads="1"/>
          </p:cNvSpPr>
          <p:nvPr/>
        </p:nvSpPr>
        <p:spPr bwMode="auto">
          <a:xfrm>
            <a:off x="5143500" y="3740150"/>
            <a:ext cx="360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</a:t>
            </a:r>
          </a:p>
        </p:txBody>
      </p:sp>
      <p:sp>
        <p:nvSpPr>
          <p:cNvPr id="38" name="TextovéPole 26"/>
          <p:cNvSpPr txBox="1">
            <a:spLocks noChangeArrowheads="1"/>
          </p:cNvSpPr>
          <p:nvPr/>
        </p:nvSpPr>
        <p:spPr bwMode="auto">
          <a:xfrm>
            <a:off x="4927600" y="5740400"/>
            <a:ext cx="3889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</a:t>
            </a:r>
          </a:p>
        </p:txBody>
      </p:sp>
      <p:sp>
        <p:nvSpPr>
          <p:cNvPr id="39" name="TextovéPole 26"/>
          <p:cNvSpPr txBox="1">
            <a:spLocks noChangeArrowheads="1"/>
          </p:cNvSpPr>
          <p:nvPr/>
        </p:nvSpPr>
        <p:spPr bwMode="auto">
          <a:xfrm>
            <a:off x="6364288" y="3740150"/>
            <a:ext cx="488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S´</a:t>
            </a:r>
          </a:p>
        </p:txBody>
      </p:sp>
      <p:sp>
        <p:nvSpPr>
          <p:cNvPr id="42" name="TextovéPole 29"/>
          <p:cNvSpPr txBox="1">
            <a:spLocks noChangeArrowheads="1"/>
          </p:cNvSpPr>
          <p:nvPr/>
        </p:nvSpPr>
        <p:spPr bwMode="auto">
          <a:xfrm>
            <a:off x="5994400" y="4119563"/>
            <a:ext cx="5778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y´</a:t>
            </a:r>
          </a:p>
        </p:txBody>
      </p:sp>
      <p:cxnSp>
        <p:nvCxnSpPr>
          <p:cNvPr id="43" name="Přímá spojovací šipka 22"/>
          <p:cNvCxnSpPr/>
          <p:nvPr/>
        </p:nvCxnSpPr>
        <p:spPr bwMode="auto">
          <a:xfrm>
            <a:off x="6527800" y="4551363"/>
            <a:ext cx="1071563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 bwMode="auto">
          <a:xfrm>
            <a:off x="6858000" y="4051300"/>
            <a:ext cx="500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70C0"/>
                </a:solidFill>
                <a:latin typeface="+mn-lt"/>
              </a:rPr>
              <a:t>v</a:t>
            </a:r>
          </a:p>
        </p:txBody>
      </p:sp>
      <p:sp>
        <p:nvSpPr>
          <p:cNvPr id="45" name="TextovéPole 27"/>
          <p:cNvSpPr txBox="1">
            <a:spLocks noChangeArrowheads="1"/>
          </p:cNvSpPr>
          <p:nvPr/>
        </p:nvSpPr>
        <p:spPr bwMode="auto">
          <a:xfrm>
            <a:off x="7010400" y="5162550"/>
            <a:ext cx="2730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dirty="0">
                <a:latin typeface="+mn-lt"/>
              </a:rPr>
              <a:t>l</a:t>
            </a:r>
            <a:endParaRPr lang="cs-CZ" sz="3000" baseline="-25000" dirty="0">
              <a:latin typeface="+mn-lt"/>
            </a:endParaRPr>
          </a:p>
        </p:txBody>
      </p:sp>
      <p:sp>
        <p:nvSpPr>
          <p:cNvPr id="46" name="TextovéPole 26"/>
          <p:cNvSpPr txBox="1">
            <a:spLocks noChangeArrowheads="1"/>
          </p:cNvSpPr>
          <p:nvPr/>
        </p:nvSpPr>
        <p:spPr bwMode="auto">
          <a:xfrm>
            <a:off x="5994400" y="5764213"/>
            <a:ext cx="5778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O´</a:t>
            </a:r>
          </a:p>
        </p:txBody>
      </p:sp>
      <p:cxnSp>
        <p:nvCxnSpPr>
          <p:cNvPr id="47" name="Přímá spojovací čára 46"/>
          <p:cNvCxnSpPr/>
          <p:nvPr/>
        </p:nvCxnSpPr>
        <p:spPr>
          <a:xfrm flipV="1">
            <a:off x="6527800" y="5770563"/>
            <a:ext cx="143986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38"/>
          <p:cNvSpPr txBox="1">
            <a:spLocks noChangeArrowheads="1"/>
          </p:cNvSpPr>
          <p:nvPr/>
        </p:nvSpPr>
        <p:spPr bwMode="auto">
          <a:xfrm>
            <a:off x="8350250" y="5829300"/>
            <a:ext cx="1022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x≡x´ </a:t>
            </a:r>
          </a:p>
        </p:txBody>
      </p:sp>
      <p:sp>
        <p:nvSpPr>
          <p:cNvPr id="49" name="Obdélník 48"/>
          <p:cNvSpPr/>
          <p:nvPr/>
        </p:nvSpPr>
        <p:spPr>
          <a:xfrm rot="5400000">
            <a:off x="7680325" y="5718175"/>
            <a:ext cx="647700" cy="10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" name="TextovéPole 27"/>
          <p:cNvSpPr txBox="1">
            <a:spLocks noChangeArrowheads="1"/>
          </p:cNvSpPr>
          <p:nvPr/>
        </p:nvSpPr>
        <p:spPr bwMode="auto">
          <a:xfrm>
            <a:off x="6634163" y="6096000"/>
            <a:ext cx="6048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ct</a:t>
            </a:r>
            <a:r>
              <a:rPr lang="cs-CZ" sz="3000" baseline="-25000" dirty="0">
                <a:latin typeface="+mn-lt"/>
              </a:rPr>
              <a:t>2</a:t>
            </a:r>
          </a:p>
        </p:txBody>
      </p:sp>
      <p:cxnSp>
        <p:nvCxnSpPr>
          <p:cNvPr id="52" name="Přímá spojovací šipka 51"/>
          <p:cNvCxnSpPr/>
          <p:nvPr/>
        </p:nvCxnSpPr>
        <p:spPr bwMode="auto">
          <a:xfrm rot="16200000" flipV="1">
            <a:off x="5695157" y="5001419"/>
            <a:ext cx="16557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ravá složená závorka 52"/>
          <p:cNvSpPr/>
          <p:nvPr/>
        </p:nvSpPr>
        <p:spPr>
          <a:xfrm rot="16200000" flipV="1">
            <a:off x="6105525" y="5407025"/>
            <a:ext cx="355600" cy="488950"/>
          </a:xfrm>
          <a:prstGeom prst="rightBrace">
            <a:avLst>
              <a:gd name="adj1" fmla="val 34069"/>
              <a:gd name="adj2" fmla="val 5044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" name="TextovéPole 53"/>
          <p:cNvSpPr txBox="1">
            <a:spLocks noChangeArrowheads="1"/>
          </p:cNvSpPr>
          <p:nvPr/>
        </p:nvSpPr>
        <p:spPr bwMode="auto">
          <a:xfrm>
            <a:off x="5994400" y="5029200"/>
            <a:ext cx="6175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vt</a:t>
            </a:r>
            <a:r>
              <a:rPr lang="cs-CZ" sz="3000" baseline="-25000" dirty="0">
                <a:latin typeface="+mn-lt"/>
              </a:rPr>
              <a:t>2</a:t>
            </a:r>
          </a:p>
        </p:txBody>
      </p:sp>
      <p:sp>
        <p:nvSpPr>
          <p:cNvPr id="55" name="Pravá složená závorka 54"/>
          <p:cNvSpPr/>
          <p:nvPr/>
        </p:nvSpPr>
        <p:spPr>
          <a:xfrm rot="5400000">
            <a:off x="6721475" y="5622925"/>
            <a:ext cx="533400" cy="946150"/>
          </a:xfrm>
          <a:prstGeom prst="rightBrace">
            <a:avLst>
              <a:gd name="adj1" fmla="val 19620"/>
              <a:gd name="adj2" fmla="val 3937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56" name="Přímá spojovací čára 55"/>
          <p:cNvCxnSpPr/>
          <p:nvPr/>
        </p:nvCxnSpPr>
        <p:spPr>
          <a:xfrm>
            <a:off x="4749800" y="3716338"/>
            <a:ext cx="43942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6" name="Object 8"/>
          <p:cNvGraphicFramePr>
            <a:graphicFrameLocks noChangeAspect="1"/>
          </p:cNvGraphicFramePr>
          <p:nvPr/>
        </p:nvGraphicFramePr>
        <p:xfrm>
          <a:off x="276225" y="2584450"/>
          <a:ext cx="23272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Rovnice" r:id="rId7" imgW="1028254" imgH="215806" progId="Equation.3">
                  <p:embed/>
                </p:oleObj>
              </mc:Choice>
              <mc:Fallback>
                <p:oleObj name="Rovnice" r:id="rId7" imgW="1028254" imgH="215806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2584450"/>
                        <a:ext cx="2327275" cy="487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8"/>
          <p:cNvGraphicFramePr>
            <a:graphicFrameLocks noChangeAspect="1"/>
          </p:cNvGraphicFramePr>
          <p:nvPr/>
        </p:nvGraphicFramePr>
        <p:xfrm>
          <a:off x="277813" y="3695700"/>
          <a:ext cx="23828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Rovnice" r:id="rId9" imgW="1053643" imgH="215806" progId="Equation.3">
                  <p:embed/>
                </p:oleObj>
              </mc:Choice>
              <mc:Fallback>
                <p:oleObj name="Rovnice" r:id="rId9" imgW="1053643" imgH="215806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3695700"/>
                        <a:ext cx="2382837" cy="487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Přímá spojovací šipka 49"/>
          <p:cNvCxnSpPr/>
          <p:nvPr/>
        </p:nvCxnSpPr>
        <p:spPr bwMode="auto">
          <a:xfrm rot="16200000" flipV="1">
            <a:off x="5210969" y="5001419"/>
            <a:ext cx="1655762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délník 56"/>
          <p:cNvSpPr/>
          <p:nvPr/>
        </p:nvSpPr>
        <p:spPr>
          <a:xfrm rot="5400000">
            <a:off x="7194550" y="5730875"/>
            <a:ext cx="647700" cy="107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59" name="Přímá spojovací šipka 58"/>
          <p:cNvCxnSpPr/>
          <p:nvPr/>
        </p:nvCxnSpPr>
        <p:spPr>
          <a:xfrm>
            <a:off x="5283200" y="2693988"/>
            <a:ext cx="217805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61"/>
          <p:cNvCxnSpPr>
            <a:endCxn id="55" idx="2"/>
          </p:cNvCxnSpPr>
          <p:nvPr/>
        </p:nvCxnSpPr>
        <p:spPr>
          <a:xfrm rot="10800000" flipV="1">
            <a:off x="6515100" y="5829300"/>
            <a:ext cx="94615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4" grpId="0"/>
      <p:bldP spid="5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1188"/>
          </a:xfrm>
          <a:solidFill>
            <a:srgbClr val="006600"/>
          </a:solidFill>
        </p:spPr>
        <p:txBody>
          <a:bodyPr/>
          <a:lstStyle/>
          <a:p>
            <a:pPr algn="l" eaLnBrk="1" hangingPunct="1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Odvození vztahu pro kontrakci</a:t>
            </a:r>
          </a:p>
        </p:txBody>
      </p:sp>
      <p:cxnSp>
        <p:nvCxnSpPr>
          <p:cNvPr id="6" name="Přímá spojovací čára 5"/>
          <p:cNvCxnSpPr/>
          <p:nvPr/>
        </p:nvCxnSpPr>
        <p:spPr>
          <a:xfrm rot="16200000" flipH="1">
            <a:off x="1604169" y="3712369"/>
            <a:ext cx="6246812" cy="4445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 bwMode="auto">
          <a:xfrm rot="5400000" flipH="1" flipV="1">
            <a:off x="7001669" y="978694"/>
            <a:ext cx="0" cy="3421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 bwMode="auto">
          <a:xfrm rot="16200000" flipV="1">
            <a:off x="4474368" y="1872457"/>
            <a:ext cx="16557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26"/>
          <p:cNvSpPr txBox="1">
            <a:spLocks noChangeArrowheads="1"/>
          </p:cNvSpPr>
          <p:nvPr/>
        </p:nvSpPr>
        <p:spPr bwMode="auto">
          <a:xfrm>
            <a:off x="5143500" y="584200"/>
            <a:ext cx="360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</a:t>
            </a:r>
          </a:p>
        </p:txBody>
      </p:sp>
      <p:sp>
        <p:nvSpPr>
          <p:cNvPr id="13" name="TextovéPole 29"/>
          <p:cNvSpPr txBox="1">
            <a:spLocks noChangeArrowheads="1"/>
          </p:cNvSpPr>
          <p:nvPr/>
        </p:nvSpPr>
        <p:spPr bwMode="auto">
          <a:xfrm>
            <a:off x="4838700" y="960438"/>
            <a:ext cx="444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 </a:t>
            </a:r>
          </a:p>
        </p:txBody>
      </p:sp>
      <p:sp>
        <p:nvSpPr>
          <p:cNvPr id="20" name="TextovéPole 26"/>
          <p:cNvSpPr txBox="1">
            <a:spLocks noChangeArrowheads="1"/>
          </p:cNvSpPr>
          <p:nvPr/>
        </p:nvSpPr>
        <p:spPr bwMode="auto">
          <a:xfrm>
            <a:off x="4927600" y="2628900"/>
            <a:ext cx="3889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</a:t>
            </a:r>
          </a:p>
        </p:txBody>
      </p:sp>
      <p:sp>
        <p:nvSpPr>
          <p:cNvPr id="18" name="TextovéPole 26"/>
          <p:cNvSpPr txBox="1">
            <a:spLocks noChangeArrowheads="1"/>
          </p:cNvSpPr>
          <p:nvPr/>
        </p:nvSpPr>
        <p:spPr bwMode="auto">
          <a:xfrm>
            <a:off x="5875338" y="584200"/>
            <a:ext cx="488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S´</a:t>
            </a:r>
          </a:p>
        </p:txBody>
      </p:sp>
      <p:sp>
        <p:nvSpPr>
          <p:cNvPr id="19" name="TextovéPole 29"/>
          <p:cNvSpPr txBox="1">
            <a:spLocks noChangeArrowheads="1"/>
          </p:cNvSpPr>
          <p:nvPr/>
        </p:nvSpPr>
        <p:spPr bwMode="auto">
          <a:xfrm>
            <a:off x="5505450" y="984250"/>
            <a:ext cx="577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y´</a:t>
            </a:r>
          </a:p>
        </p:txBody>
      </p:sp>
      <p:cxnSp>
        <p:nvCxnSpPr>
          <p:cNvPr id="22" name="Přímá spojovací šipka 22"/>
          <p:cNvCxnSpPr/>
          <p:nvPr/>
        </p:nvCxnSpPr>
        <p:spPr bwMode="auto">
          <a:xfrm>
            <a:off x="6038850" y="1416050"/>
            <a:ext cx="1071563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 bwMode="auto">
          <a:xfrm>
            <a:off x="6369050" y="915988"/>
            <a:ext cx="500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70C0"/>
                </a:solidFill>
                <a:latin typeface="+mn-lt"/>
              </a:rPr>
              <a:t>v</a:t>
            </a:r>
          </a:p>
        </p:txBody>
      </p:sp>
      <p:sp>
        <p:nvSpPr>
          <p:cNvPr id="25" name="TextovéPole 27"/>
          <p:cNvSpPr txBox="1">
            <a:spLocks noChangeArrowheads="1"/>
          </p:cNvSpPr>
          <p:nvPr/>
        </p:nvSpPr>
        <p:spPr bwMode="auto">
          <a:xfrm>
            <a:off x="6521450" y="2027238"/>
            <a:ext cx="2730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dirty="0">
                <a:latin typeface="+mn-lt"/>
              </a:rPr>
              <a:t>l</a:t>
            </a:r>
            <a:endParaRPr lang="cs-CZ" sz="3000" baseline="-25000" dirty="0">
              <a:latin typeface="+mn-lt"/>
            </a:endParaRPr>
          </a:p>
        </p:txBody>
      </p:sp>
      <p:sp>
        <p:nvSpPr>
          <p:cNvPr id="37" name="TextovéPole 26"/>
          <p:cNvSpPr txBox="1">
            <a:spLocks noChangeArrowheads="1"/>
          </p:cNvSpPr>
          <p:nvPr/>
        </p:nvSpPr>
        <p:spPr bwMode="auto">
          <a:xfrm>
            <a:off x="5994400" y="2628900"/>
            <a:ext cx="577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O´</a:t>
            </a:r>
          </a:p>
        </p:txBody>
      </p:sp>
      <p:cxnSp>
        <p:nvCxnSpPr>
          <p:cNvPr id="30" name="Přímá spojovací čára 29"/>
          <p:cNvCxnSpPr/>
          <p:nvPr/>
        </p:nvCxnSpPr>
        <p:spPr>
          <a:xfrm flipV="1">
            <a:off x="6038850" y="2635250"/>
            <a:ext cx="143986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8"/>
          <p:cNvSpPr txBox="1">
            <a:spLocks noChangeArrowheads="1"/>
          </p:cNvSpPr>
          <p:nvPr/>
        </p:nvSpPr>
        <p:spPr bwMode="auto">
          <a:xfrm>
            <a:off x="8350250" y="2693988"/>
            <a:ext cx="10223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x≡x´ </a:t>
            </a:r>
          </a:p>
        </p:txBody>
      </p:sp>
      <p:sp>
        <p:nvSpPr>
          <p:cNvPr id="40" name="Obdélník 39"/>
          <p:cNvSpPr/>
          <p:nvPr/>
        </p:nvSpPr>
        <p:spPr>
          <a:xfrm rot="5400000">
            <a:off x="7191375" y="2582863"/>
            <a:ext cx="647700" cy="10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TextovéPole 27"/>
          <p:cNvSpPr txBox="1">
            <a:spLocks noChangeArrowheads="1"/>
          </p:cNvSpPr>
          <p:nvPr/>
        </p:nvSpPr>
        <p:spPr bwMode="auto">
          <a:xfrm>
            <a:off x="6883400" y="3094038"/>
            <a:ext cx="6048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ct</a:t>
            </a:r>
            <a:r>
              <a:rPr lang="cs-CZ" sz="3000" baseline="-25000" dirty="0">
                <a:latin typeface="+mn-lt"/>
              </a:rPr>
              <a:t>1</a:t>
            </a:r>
          </a:p>
        </p:txBody>
      </p:sp>
      <p:cxnSp>
        <p:nvCxnSpPr>
          <p:cNvPr id="17" name="Přímá spojovací šipka 16"/>
          <p:cNvCxnSpPr/>
          <p:nvPr/>
        </p:nvCxnSpPr>
        <p:spPr bwMode="auto">
          <a:xfrm rot="16200000" flipV="1">
            <a:off x="5206206" y="1866107"/>
            <a:ext cx="16557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dnadpis 2"/>
          <p:cNvSpPr txBox="1">
            <a:spLocks/>
          </p:cNvSpPr>
          <p:nvPr/>
        </p:nvSpPr>
        <p:spPr bwMode="auto">
          <a:xfrm>
            <a:off x="-6350" y="762000"/>
            <a:ext cx="4660900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180975" eaLnBrk="0" hangingPunct="0">
              <a:buFont typeface="Arial" pitchFamily="34" charset="0"/>
              <a:buChar char="•"/>
              <a:defRPr/>
            </a:pPr>
            <a:r>
              <a:rPr lang="cs-CZ" sz="2800" dirty="0">
                <a:latin typeface="+mn-lt"/>
                <a:cs typeface="Times New Roman" pitchFamily="18" charset="0"/>
              </a:rPr>
              <a:t>v </a:t>
            </a:r>
            <a:r>
              <a:rPr lang="cs-CZ" sz="2800" b="1" dirty="0">
                <a:latin typeface="+mn-lt"/>
                <a:cs typeface="Times New Roman" pitchFamily="18" charset="0"/>
              </a:rPr>
              <a:t>S</a:t>
            </a:r>
            <a:r>
              <a:rPr lang="cs-CZ" sz="2800" dirty="0">
                <a:latin typeface="+mn-lt"/>
                <a:cs typeface="Times New Roman" pitchFamily="18" charset="0"/>
              </a:rPr>
              <a:t> pozorovatel na Zemi uvidí, že tyč popojíždí </a:t>
            </a:r>
            <a:br>
              <a:rPr lang="cs-CZ" sz="2800" dirty="0">
                <a:latin typeface="+mn-lt"/>
                <a:cs typeface="Times New Roman" pitchFamily="18" charset="0"/>
              </a:rPr>
            </a:br>
            <a:r>
              <a:rPr lang="cs-CZ" sz="2800" dirty="0">
                <a:latin typeface="+mn-lt"/>
                <a:cs typeface="Times New Roman" pitchFamily="18" charset="0"/>
              </a:rPr>
              <a:t>a světlo urazí vzdálenosti:</a:t>
            </a:r>
          </a:p>
          <a:p>
            <a:pPr marL="442913" indent="-180975" eaLnBrk="0" hangingPunct="0">
              <a:buFont typeface="Arial" pitchFamily="34" charset="0"/>
              <a:buChar char="•"/>
              <a:defRPr/>
            </a:pPr>
            <a:r>
              <a:rPr lang="cs-CZ" sz="2800" dirty="0">
                <a:latin typeface="+mn-lt"/>
                <a:cs typeface="Times New Roman" pitchFamily="18" charset="0"/>
              </a:rPr>
              <a:t> </a:t>
            </a:r>
            <a:r>
              <a:rPr lang="cs-CZ" sz="2800" b="1" dirty="0">
                <a:latin typeface="+mn-lt"/>
                <a:cs typeface="Times New Roman" pitchFamily="18" charset="0"/>
              </a:rPr>
              <a:t>k zrcátku</a:t>
            </a:r>
          </a:p>
          <a:p>
            <a:pPr marL="263525" indent="-180975" eaLnBrk="0" hangingPunct="0">
              <a:buFont typeface="Arial" pitchFamily="34" charset="0"/>
              <a:buChar char="•"/>
              <a:defRPr/>
            </a:pPr>
            <a:endParaRPr lang="cs-CZ" sz="1200" dirty="0">
              <a:latin typeface="+mn-lt"/>
              <a:cs typeface="Times New Roman" pitchFamily="18" charset="0"/>
            </a:endParaRPr>
          </a:p>
          <a:p>
            <a:pPr marL="263525" indent="-180975" eaLnBrk="0" hangingPunct="0">
              <a:defRPr/>
            </a:pPr>
            <a:r>
              <a:rPr lang="cs-CZ" sz="2800" dirty="0">
                <a:latin typeface="+mn-lt"/>
                <a:cs typeface="Times New Roman" pitchFamily="18" charset="0"/>
              </a:rPr>
              <a:t>  </a:t>
            </a:r>
          </a:p>
          <a:p>
            <a:pPr marL="539750" indent="-180975" eaLnBrk="0" hangingPunct="0">
              <a:buFont typeface="Arial" pitchFamily="34" charset="0"/>
              <a:buChar char="•"/>
              <a:defRPr/>
            </a:pPr>
            <a:r>
              <a:rPr lang="cs-CZ" sz="2800" b="1" dirty="0">
                <a:latin typeface="+mn-lt"/>
                <a:cs typeface="Times New Roman" pitchFamily="18" charset="0"/>
              </a:rPr>
              <a:t>zpět na začátek tyče</a:t>
            </a:r>
            <a:r>
              <a:rPr lang="cs-CZ" sz="2800" dirty="0">
                <a:latin typeface="+mn-lt"/>
                <a:cs typeface="Times New Roman" pitchFamily="18" charset="0"/>
              </a:rPr>
              <a:t/>
            </a:r>
            <a:br>
              <a:rPr lang="cs-CZ" sz="2800" dirty="0">
                <a:latin typeface="+mn-lt"/>
                <a:cs typeface="Times New Roman" pitchFamily="18" charset="0"/>
              </a:rPr>
            </a:br>
            <a:r>
              <a:rPr lang="cs-CZ" sz="2800" dirty="0">
                <a:latin typeface="+mn-lt"/>
                <a:cs typeface="Times New Roman" pitchFamily="18" charset="0"/>
              </a:rPr>
              <a:t> </a:t>
            </a:r>
          </a:p>
          <a:p>
            <a:pPr marL="263525" indent="-180975" eaLnBrk="0" hangingPunct="0">
              <a:buFont typeface="Arial" pitchFamily="34" charset="0"/>
              <a:buChar char="•"/>
              <a:defRPr/>
            </a:pPr>
            <a:endParaRPr lang="cs-CZ" sz="2800" dirty="0">
              <a:latin typeface="+mn-lt"/>
              <a:cs typeface="Times New Roman" pitchFamily="18" charset="0"/>
            </a:endParaRPr>
          </a:p>
          <a:p>
            <a:pPr marL="539750" indent="-180975" eaLnBrk="0" hangingPunct="0">
              <a:buFont typeface="Arial" pitchFamily="34" charset="0"/>
              <a:buChar char="•"/>
              <a:defRPr/>
            </a:pPr>
            <a:r>
              <a:rPr lang="cs-CZ" sz="2800" b="1" dirty="0">
                <a:latin typeface="+mn-lt"/>
                <a:cs typeface="Times New Roman" pitchFamily="18" charset="0"/>
              </a:rPr>
              <a:t>tam a zpátky</a:t>
            </a:r>
          </a:p>
        </p:txBody>
      </p:sp>
      <p:sp>
        <p:nvSpPr>
          <p:cNvPr id="27" name="Pravá složená závorka 26"/>
          <p:cNvSpPr/>
          <p:nvPr/>
        </p:nvSpPr>
        <p:spPr>
          <a:xfrm rot="16200000" flipV="1">
            <a:off x="5483225" y="2138363"/>
            <a:ext cx="355600" cy="755650"/>
          </a:xfrm>
          <a:prstGeom prst="rightBrace">
            <a:avLst>
              <a:gd name="adj1" fmla="val 31698"/>
              <a:gd name="adj2" fmla="val 5044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TextovéPole 27"/>
          <p:cNvSpPr txBox="1">
            <a:spLocks noChangeArrowheads="1"/>
          </p:cNvSpPr>
          <p:nvPr/>
        </p:nvSpPr>
        <p:spPr bwMode="auto">
          <a:xfrm>
            <a:off x="5365750" y="1893888"/>
            <a:ext cx="6175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vt</a:t>
            </a:r>
            <a:r>
              <a:rPr lang="cs-CZ" sz="3000" baseline="-25000" dirty="0">
                <a:latin typeface="+mn-lt"/>
              </a:rPr>
              <a:t>1</a:t>
            </a:r>
          </a:p>
        </p:txBody>
      </p:sp>
      <p:sp>
        <p:nvSpPr>
          <p:cNvPr id="29" name="Pravá složená závorka 28"/>
          <p:cNvSpPr/>
          <p:nvPr/>
        </p:nvSpPr>
        <p:spPr>
          <a:xfrm rot="5400000">
            <a:off x="6000750" y="1989138"/>
            <a:ext cx="755650" cy="2165350"/>
          </a:xfrm>
          <a:prstGeom prst="rightBrace">
            <a:avLst>
              <a:gd name="adj1" fmla="val 19620"/>
              <a:gd name="adj2" fmla="val 344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9218" name="Object 8"/>
          <p:cNvGraphicFramePr>
            <a:graphicFrameLocks noChangeAspect="1"/>
          </p:cNvGraphicFramePr>
          <p:nvPr/>
        </p:nvGraphicFramePr>
        <p:xfrm>
          <a:off x="2749550" y="2228850"/>
          <a:ext cx="1320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Rovnice" r:id="rId3" imgW="583947" imgH="393529" progId="Equation.3">
                  <p:embed/>
                </p:oleObj>
              </mc:Choice>
              <mc:Fallback>
                <p:oleObj name="Rovnice" r:id="rId3" imgW="583947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228850"/>
                        <a:ext cx="13208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2822575" y="3606800"/>
          <a:ext cx="1247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Rovnice" r:id="rId5" imgW="609336" imgH="393529" progId="Equation.3">
                  <p:embed/>
                </p:oleObj>
              </mc:Choice>
              <mc:Fallback>
                <p:oleObj name="Rovnice" r:id="rId5" imgW="609336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3606800"/>
                        <a:ext cx="1247775" cy="800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Přímá spojovací šipka 33"/>
          <p:cNvCxnSpPr/>
          <p:nvPr/>
        </p:nvCxnSpPr>
        <p:spPr bwMode="auto">
          <a:xfrm rot="5400000" flipH="1" flipV="1">
            <a:off x="7001669" y="4114007"/>
            <a:ext cx="0" cy="3421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 bwMode="auto">
          <a:xfrm rot="16200000" flipV="1">
            <a:off x="4474369" y="5007769"/>
            <a:ext cx="16557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26"/>
          <p:cNvSpPr txBox="1">
            <a:spLocks noChangeArrowheads="1"/>
          </p:cNvSpPr>
          <p:nvPr/>
        </p:nvSpPr>
        <p:spPr bwMode="auto">
          <a:xfrm>
            <a:off x="5143500" y="3740150"/>
            <a:ext cx="360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</a:t>
            </a:r>
          </a:p>
        </p:txBody>
      </p:sp>
      <p:sp>
        <p:nvSpPr>
          <p:cNvPr id="38" name="TextovéPole 26"/>
          <p:cNvSpPr txBox="1">
            <a:spLocks noChangeArrowheads="1"/>
          </p:cNvSpPr>
          <p:nvPr/>
        </p:nvSpPr>
        <p:spPr bwMode="auto">
          <a:xfrm>
            <a:off x="4927600" y="5740400"/>
            <a:ext cx="3889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</a:t>
            </a:r>
          </a:p>
        </p:txBody>
      </p:sp>
      <p:sp>
        <p:nvSpPr>
          <p:cNvPr id="39" name="TextovéPole 26"/>
          <p:cNvSpPr txBox="1">
            <a:spLocks noChangeArrowheads="1"/>
          </p:cNvSpPr>
          <p:nvPr/>
        </p:nvSpPr>
        <p:spPr bwMode="auto">
          <a:xfrm>
            <a:off x="6364288" y="3740150"/>
            <a:ext cx="488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S´</a:t>
            </a:r>
          </a:p>
        </p:txBody>
      </p:sp>
      <p:sp>
        <p:nvSpPr>
          <p:cNvPr id="42" name="TextovéPole 29"/>
          <p:cNvSpPr txBox="1">
            <a:spLocks noChangeArrowheads="1"/>
          </p:cNvSpPr>
          <p:nvPr/>
        </p:nvSpPr>
        <p:spPr bwMode="auto">
          <a:xfrm>
            <a:off x="5994400" y="4119563"/>
            <a:ext cx="5778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y´</a:t>
            </a:r>
          </a:p>
        </p:txBody>
      </p:sp>
      <p:cxnSp>
        <p:nvCxnSpPr>
          <p:cNvPr id="43" name="Přímá spojovací šipka 22"/>
          <p:cNvCxnSpPr/>
          <p:nvPr/>
        </p:nvCxnSpPr>
        <p:spPr bwMode="auto">
          <a:xfrm>
            <a:off x="6527800" y="4551363"/>
            <a:ext cx="1071563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 bwMode="auto">
          <a:xfrm>
            <a:off x="6858000" y="4051300"/>
            <a:ext cx="500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70C0"/>
                </a:solidFill>
                <a:latin typeface="+mn-lt"/>
              </a:rPr>
              <a:t>v</a:t>
            </a:r>
          </a:p>
        </p:txBody>
      </p:sp>
      <p:sp>
        <p:nvSpPr>
          <p:cNvPr id="45" name="TextovéPole 27"/>
          <p:cNvSpPr txBox="1">
            <a:spLocks noChangeArrowheads="1"/>
          </p:cNvSpPr>
          <p:nvPr/>
        </p:nvSpPr>
        <p:spPr bwMode="auto">
          <a:xfrm>
            <a:off x="7010400" y="5162550"/>
            <a:ext cx="2730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dirty="0">
                <a:latin typeface="+mn-lt"/>
              </a:rPr>
              <a:t>l</a:t>
            </a:r>
            <a:endParaRPr lang="cs-CZ" sz="3000" baseline="-25000" dirty="0">
              <a:latin typeface="+mn-lt"/>
            </a:endParaRPr>
          </a:p>
        </p:txBody>
      </p:sp>
      <p:sp>
        <p:nvSpPr>
          <p:cNvPr id="46" name="TextovéPole 26"/>
          <p:cNvSpPr txBox="1">
            <a:spLocks noChangeArrowheads="1"/>
          </p:cNvSpPr>
          <p:nvPr/>
        </p:nvSpPr>
        <p:spPr bwMode="auto">
          <a:xfrm>
            <a:off x="5994400" y="5764213"/>
            <a:ext cx="5778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O´</a:t>
            </a:r>
          </a:p>
        </p:txBody>
      </p:sp>
      <p:cxnSp>
        <p:nvCxnSpPr>
          <p:cNvPr id="47" name="Přímá spojovací čára 46"/>
          <p:cNvCxnSpPr/>
          <p:nvPr/>
        </p:nvCxnSpPr>
        <p:spPr>
          <a:xfrm flipV="1">
            <a:off x="6527800" y="5770563"/>
            <a:ext cx="143986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38"/>
          <p:cNvSpPr txBox="1">
            <a:spLocks noChangeArrowheads="1"/>
          </p:cNvSpPr>
          <p:nvPr/>
        </p:nvSpPr>
        <p:spPr bwMode="auto">
          <a:xfrm>
            <a:off x="8350250" y="5829300"/>
            <a:ext cx="1022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x≡x´ </a:t>
            </a:r>
          </a:p>
        </p:txBody>
      </p:sp>
      <p:sp>
        <p:nvSpPr>
          <p:cNvPr id="49" name="Obdélník 48"/>
          <p:cNvSpPr/>
          <p:nvPr/>
        </p:nvSpPr>
        <p:spPr>
          <a:xfrm rot="5400000">
            <a:off x="7680325" y="5718175"/>
            <a:ext cx="647700" cy="10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" name="TextovéPole 27"/>
          <p:cNvSpPr txBox="1">
            <a:spLocks noChangeArrowheads="1"/>
          </p:cNvSpPr>
          <p:nvPr/>
        </p:nvSpPr>
        <p:spPr bwMode="auto">
          <a:xfrm>
            <a:off x="6634163" y="6096000"/>
            <a:ext cx="6048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ct</a:t>
            </a:r>
            <a:r>
              <a:rPr lang="cs-CZ" sz="3000" baseline="-25000" dirty="0">
                <a:latin typeface="+mn-lt"/>
              </a:rPr>
              <a:t>2</a:t>
            </a:r>
          </a:p>
        </p:txBody>
      </p:sp>
      <p:cxnSp>
        <p:nvCxnSpPr>
          <p:cNvPr id="52" name="Přímá spojovací šipka 51"/>
          <p:cNvCxnSpPr/>
          <p:nvPr/>
        </p:nvCxnSpPr>
        <p:spPr bwMode="auto">
          <a:xfrm rot="16200000" flipV="1">
            <a:off x="5695157" y="5001419"/>
            <a:ext cx="16557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ravá složená závorka 52"/>
          <p:cNvSpPr/>
          <p:nvPr/>
        </p:nvSpPr>
        <p:spPr>
          <a:xfrm rot="16200000" flipV="1">
            <a:off x="6105525" y="5407025"/>
            <a:ext cx="355600" cy="488950"/>
          </a:xfrm>
          <a:prstGeom prst="rightBrace">
            <a:avLst>
              <a:gd name="adj1" fmla="val 34069"/>
              <a:gd name="adj2" fmla="val 5044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" name="TextovéPole 53"/>
          <p:cNvSpPr txBox="1">
            <a:spLocks noChangeArrowheads="1"/>
          </p:cNvSpPr>
          <p:nvPr/>
        </p:nvSpPr>
        <p:spPr bwMode="auto">
          <a:xfrm>
            <a:off x="5994400" y="5029200"/>
            <a:ext cx="6175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vt</a:t>
            </a:r>
            <a:r>
              <a:rPr lang="cs-CZ" sz="3000" baseline="-25000" dirty="0">
                <a:latin typeface="+mn-lt"/>
              </a:rPr>
              <a:t>2</a:t>
            </a:r>
          </a:p>
        </p:txBody>
      </p:sp>
      <p:sp>
        <p:nvSpPr>
          <p:cNvPr id="55" name="Pravá složená závorka 54"/>
          <p:cNvSpPr/>
          <p:nvPr/>
        </p:nvSpPr>
        <p:spPr>
          <a:xfrm rot="5400000">
            <a:off x="6721475" y="5622925"/>
            <a:ext cx="533400" cy="946150"/>
          </a:xfrm>
          <a:prstGeom prst="rightBrace">
            <a:avLst>
              <a:gd name="adj1" fmla="val 19620"/>
              <a:gd name="adj2" fmla="val 3937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56" name="Přímá spojovací čára 55"/>
          <p:cNvCxnSpPr/>
          <p:nvPr/>
        </p:nvCxnSpPr>
        <p:spPr>
          <a:xfrm>
            <a:off x="4749800" y="3716338"/>
            <a:ext cx="43942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0" name="Object 8"/>
          <p:cNvGraphicFramePr>
            <a:graphicFrameLocks noChangeAspect="1"/>
          </p:cNvGraphicFramePr>
          <p:nvPr/>
        </p:nvGraphicFramePr>
        <p:xfrm>
          <a:off x="276225" y="2584450"/>
          <a:ext cx="23272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Rovnice" r:id="rId7" imgW="1028254" imgH="215806" progId="Equation.3">
                  <p:embed/>
                </p:oleObj>
              </mc:Choice>
              <mc:Fallback>
                <p:oleObj name="Rovnice" r:id="rId7" imgW="1028254" imgH="215806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2584450"/>
                        <a:ext cx="2327275" cy="487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8"/>
          <p:cNvGraphicFramePr>
            <a:graphicFrameLocks noChangeAspect="1"/>
          </p:cNvGraphicFramePr>
          <p:nvPr/>
        </p:nvGraphicFramePr>
        <p:xfrm>
          <a:off x="276225" y="3695700"/>
          <a:ext cx="23828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Rovnice" r:id="rId9" imgW="1053643" imgH="215806" progId="Equation.3">
                  <p:embed/>
                </p:oleObj>
              </mc:Choice>
              <mc:Fallback>
                <p:oleObj name="Rovnice" r:id="rId9" imgW="1053643" imgH="215806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3695700"/>
                        <a:ext cx="2382838" cy="487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Přímá spojovací šipka 49"/>
          <p:cNvCxnSpPr/>
          <p:nvPr/>
        </p:nvCxnSpPr>
        <p:spPr bwMode="auto">
          <a:xfrm rot="16200000" flipV="1">
            <a:off x="5210969" y="5001419"/>
            <a:ext cx="1655762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délník 56"/>
          <p:cNvSpPr/>
          <p:nvPr/>
        </p:nvSpPr>
        <p:spPr>
          <a:xfrm rot="5400000">
            <a:off x="7194550" y="5730875"/>
            <a:ext cx="647700" cy="107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59" name="Přímá spojovací šipka 58"/>
          <p:cNvCxnSpPr/>
          <p:nvPr/>
        </p:nvCxnSpPr>
        <p:spPr>
          <a:xfrm>
            <a:off x="5283200" y="2693988"/>
            <a:ext cx="217805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61"/>
          <p:cNvCxnSpPr>
            <a:endCxn id="55" idx="2"/>
          </p:cNvCxnSpPr>
          <p:nvPr/>
        </p:nvCxnSpPr>
        <p:spPr>
          <a:xfrm rot="10800000" flipV="1">
            <a:off x="6515100" y="5829300"/>
            <a:ext cx="94615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276225" y="4895850"/>
          <a:ext cx="293211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Rovnice" r:id="rId11" imgW="1459866" imgH="393529" progId="Equation.3">
                  <p:embed/>
                </p:oleObj>
              </mc:Choice>
              <mc:Fallback>
                <p:oleObj name="Rovnice" r:id="rId11" imgW="1459866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4895850"/>
                        <a:ext cx="2932113" cy="785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2838450" y="5829300"/>
          <a:ext cx="135096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Rovnice" r:id="rId13" imgW="672808" imgH="393529" progId="Equation.3">
                  <p:embed/>
                </p:oleObj>
              </mc:Choice>
              <mc:Fallback>
                <p:oleObj name="Rovnice" r:id="rId13" imgW="672808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5829300"/>
                        <a:ext cx="1350963" cy="7858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27000" y="214313"/>
            <a:ext cx="86439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j-lt"/>
                <a:cs typeface="Times New Roman" pitchFamily="18" charset="0"/>
              </a:rPr>
              <a:t>Mezi </a:t>
            </a:r>
            <a:r>
              <a:rPr lang="cs-CZ" sz="3000" b="1" i="1" dirty="0">
                <a:latin typeface="+mj-lt"/>
                <a:cs typeface="Times New Roman" pitchFamily="18" charset="0"/>
              </a:rPr>
              <a:t>t</a:t>
            </a:r>
            <a:r>
              <a:rPr lang="cs-CZ" sz="3000" dirty="0">
                <a:latin typeface="+mj-lt"/>
                <a:cs typeface="Times New Roman" pitchFamily="18" charset="0"/>
              </a:rPr>
              <a:t> a </a:t>
            </a:r>
            <a:r>
              <a:rPr lang="cs-CZ" sz="3000" b="1" i="1" dirty="0">
                <a:latin typeface="+mj-lt"/>
                <a:cs typeface="Times New Roman" pitchFamily="18" charset="0"/>
              </a:rPr>
              <a:t>t</a:t>
            </a:r>
            <a:r>
              <a:rPr lang="cs-CZ" sz="3000" b="1" dirty="0">
                <a:latin typeface="+mj-lt"/>
                <a:cs typeface="Times New Roman" pitchFamily="18" charset="0"/>
              </a:rPr>
              <a:t>´</a:t>
            </a:r>
            <a:r>
              <a:rPr lang="cs-CZ" sz="3000" dirty="0">
                <a:latin typeface="+mj-lt"/>
                <a:cs typeface="Times New Roman" pitchFamily="18" charset="0"/>
              </a:rPr>
              <a:t> je dilatační vztah: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319838" y="184150"/>
          <a:ext cx="115887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Rovnice" r:id="rId3" imgW="736600" imgH="647700" progId="Equation.3">
                  <p:embed/>
                </p:oleObj>
              </mc:Choice>
              <mc:Fallback>
                <p:oleObj name="Rovnice" r:id="rId3" imgW="736600" imgH="647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838" y="184150"/>
                        <a:ext cx="1158875" cy="1014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789613" y="3759200"/>
          <a:ext cx="222091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Rovnice" r:id="rId5" imgW="1294838" imgH="495085" progId="Equation.3">
                  <p:embed/>
                </p:oleObj>
              </mc:Choice>
              <mc:Fallback>
                <p:oleObj name="Rovnice" r:id="rId5" imgW="1294838" imgH="49508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3759200"/>
                        <a:ext cx="2220912" cy="808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4083050" y="5607050"/>
          <a:ext cx="14589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Rovnice" r:id="rId7" imgW="927100" imgH="685800" progId="Equation.3">
                  <p:embed/>
                </p:oleObj>
              </mc:Choice>
              <mc:Fallback>
                <p:oleObj name="Rovnice" r:id="rId7" imgW="927100" imgH="685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5607050"/>
                        <a:ext cx="1458913" cy="1035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214313" y="806450"/>
            <a:ext cx="478631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u="sng" dirty="0">
                <a:latin typeface="+mj-lt"/>
                <a:cs typeface="Times New Roman" pitchFamily="18" charset="0"/>
              </a:rPr>
              <a:t>Kontrakce délek</a:t>
            </a:r>
            <a:br>
              <a:rPr lang="cs-CZ" sz="3200" b="1" u="sng" dirty="0">
                <a:latin typeface="+mj-lt"/>
                <a:cs typeface="Times New Roman" pitchFamily="18" charset="0"/>
              </a:rPr>
            </a:br>
            <a:endParaRPr lang="cs-CZ" sz="32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cs-CZ" sz="3200" b="1" dirty="0">
                <a:latin typeface="+mj-lt"/>
                <a:cs typeface="Times New Roman" pitchFamily="18" charset="0"/>
              </a:rPr>
              <a:t>Délka tyče l v soustavě, vzhledem k níž se tyč pohybuje rychlostí v, </a:t>
            </a:r>
            <a:br>
              <a:rPr lang="cs-CZ" sz="3200" b="1" dirty="0">
                <a:latin typeface="+mj-lt"/>
                <a:cs typeface="Times New Roman" pitchFamily="18" charset="0"/>
              </a:rPr>
            </a:br>
            <a:r>
              <a:rPr lang="cs-CZ" sz="3200" b="1" dirty="0">
                <a:latin typeface="+mj-lt"/>
                <a:cs typeface="Times New Roman" pitchFamily="18" charset="0"/>
              </a:rPr>
              <a:t>je vždy menší, než délka tyče l</a:t>
            </a:r>
            <a:r>
              <a:rPr lang="cs-CZ" sz="3200" b="1" baseline="-25000" dirty="0">
                <a:latin typeface="+mj-lt"/>
                <a:cs typeface="Times New Roman" pitchFamily="18" charset="0"/>
              </a:rPr>
              <a:t>0</a:t>
            </a:r>
            <a:r>
              <a:rPr lang="cs-CZ" sz="3200" b="1" dirty="0">
                <a:latin typeface="+mj-lt"/>
                <a:cs typeface="Times New Roman" pitchFamily="18" charset="0"/>
              </a:rPr>
              <a:t> v soustavě klidové. </a:t>
            </a:r>
            <a:br>
              <a:rPr lang="cs-CZ" sz="3200" b="1" dirty="0">
                <a:latin typeface="+mj-lt"/>
                <a:cs typeface="Times New Roman" pitchFamily="18" charset="0"/>
              </a:rPr>
            </a:br>
            <a:r>
              <a:rPr lang="cs-CZ" sz="2000" b="1" dirty="0">
                <a:latin typeface="+mj-lt"/>
                <a:cs typeface="Times New Roman" pitchFamily="18" charset="0"/>
              </a:rPr>
              <a:t> 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cs-CZ" sz="3200" dirty="0">
                <a:latin typeface="+mj-lt"/>
                <a:cs typeface="Times New Roman" pitchFamily="18" charset="0"/>
              </a:rPr>
              <a:t>Rozměry tělesa kolmé k vektoru rychlosti </a:t>
            </a:r>
            <a:br>
              <a:rPr lang="cs-CZ" sz="3200" dirty="0">
                <a:latin typeface="+mj-lt"/>
                <a:cs typeface="Times New Roman" pitchFamily="18" charset="0"/>
              </a:rPr>
            </a:br>
            <a:r>
              <a:rPr lang="cs-CZ" sz="3200" dirty="0">
                <a:latin typeface="+mj-lt"/>
                <a:cs typeface="Times New Roman" pitchFamily="18" charset="0"/>
              </a:rPr>
              <a:t>se nezkracují.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5942013" y="1331913"/>
          <a:ext cx="1916112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Rovnice" r:id="rId9" imgW="1117600" imgH="825500" progId="Equation.3">
                  <p:embed/>
                </p:oleObj>
              </mc:Choice>
              <mc:Fallback>
                <p:oleObj name="Rovnice" r:id="rId9" imgW="1117600" imgH="825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3" y="1331913"/>
                        <a:ext cx="1916112" cy="1349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5365750" y="2816225"/>
          <a:ext cx="30686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Rovnice" r:id="rId11" imgW="1790700" imgH="495300" progId="Equation.3">
                  <p:embed/>
                </p:oleObj>
              </mc:Choice>
              <mc:Fallback>
                <p:oleObj name="Rovnice" r:id="rId11" imgW="1790700" imgH="495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2816225"/>
                        <a:ext cx="3068638" cy="809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354638" y="4702175"/>
          <a:ext cx="309086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Rovnice" r:id="rId13" imgW="1803400" imgH="495300" progId="Equation.3">
                  <p:embed/>
                </p:oleObj>
              </mc:Choice>
              <mc:Fallback>
                <p:oleObj name="Rovnice" r:id="rId13" imgW="1803400" imgH="495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638" y="4702175"/>
                        <a:ext cx="3090862" cy="808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005513" y="5643563"/>
          <a:ext cx="17875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Rovnice" r:id="rId15" imgW="838200" imgH="457200" progId="Equation.3">
                  <p:embed/>
                </p:oleObj>
              </mc:Choice>
              <mc:Fallback>
                <p:oleObj name="Rovnice" r:id="rId15" imgW="83820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513" y="5643563"/>
                        <a:ext cx="1787525" cy="928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7"/>
          <p:cNvGraphicFramePr>
            <a:graphicFrameLocks noChangeAspect="1"/>
          </p:cNvGraphicFramePr>
          <p:nvPr/>
        </p:nvGraphicFramePr>
        <p:xfrm>
          <a:off x="7727950" y="298450"/>
          <a:ext cx="10445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Rovnice" r:id="rId17" imgW="520474" imgH="393529" progId="Equation.3">
                  <p:embed/>
                </p:oleObj>
              </mc:Choice>
              <mc:Fallback>
                <p:oleObj name="Rovnice" r:id="rId17" imgW="520474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7950" y="298450"/>
                        <a:ext cx="1044575" cy="7858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4660900" y="298450"/>
          <a:ext cx="135096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Rovnice" r:id="rId19" imgW="672808" imgH="393529" progId="Equation.3">
                  <p:embed/>
                </p:oleObj>
              </mc:Choice>
              <mc:Fallback>
                <p:oleObj name="Rovnice" r:id="rId19" imgW="672808" imgH="393529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298450"/>
                        <a:ext cx="1350963" cy="7858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9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6838" lvl="1">
              <a:tabLst>
                <a:tab pos="539750" algn="l"/>
              </a:tabLst>
            </a:pPr>
            <a:r>
              <a:rPr lang="cs-CZ" sz="3400" b="1">
                <a:solidFill>
                  <a:srgbClr val="BDFAA8"/>
                </a:solidFill>
                <a:latin typeface="Calibri" pitchFamily="34" charset="0"/>
                <a:cs typeface="Times New Roman" pitchFamily="18" charset="0"/>
              </a:rPr>
              <a:t>Použitá literatura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584200"/>
            <a:ext cx="91440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Literatura: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BARTUŠKA, K.: Fyzika pro gymnázia – Speciální teorie relativity. Prometheus, Praha 2001 </a:t>
            </a:r>
            <a:b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ISBN 978-80-7196-209-0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LEPIL, O. a kol.,: Fyzika – sbírka úloh pro střední školy. Prometheus, Praha 2010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	ISBN 978-80-7196-266-3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TARÁBEK, P., ČERVINKOVÁ, P.: Odmaturuj z fyziky.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Didaktis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Brno 2004 ISBN 80-86285-39-1</a:t>
            </a: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Obrázky: vlastní.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813" y="785813"/>
            <a:ext cx="8993187" cy="5576887"/>
          </a:xfrm>
        </p:spPr>
        <p:txBody>
          <a:bodyPr rtlCol="0">
            <a:noAutofit/>
          </a:bodyPr>
          <a:lstStyle/>
          <a:p>
            <a:pPr marL="684000" indent="-7429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Vztažná soustava  </a:t>
            </a: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(VS)</a:t>
            </a:r>
          </a:p>
          <a:p>
            <a:pPr marL="684000" indent="-74295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		4 souřadnice  (</a:t>
            </a:r>
            <a:r>
              <a:rPr lang="cs-CZ" sz="2800" dirty="0" err="1" smtClean="0">
                <a:solidFill>
                  <a:schemeClr val="tx1"/>
                </a:solidFill>
                <a:cs typeface="Times New Roman" pitchFamily="18" charset="0"/>
              </a:rPr>
              <a:t>xyz</a:t>
            </a: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) + čas (t)</a:t>
            </a:r>
          </a:p>
          <a:p>
            <a:pPr marL="684000" indent="-7429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Inerciální soustavy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	jsou vůči sobě v klidu nebo se jedna vůči druhé 	pohybuje rovnoměrně přímočarým pohybem. </a:t>
            </a:r>
          </a:p>
          <a:p>
            <a:pPr marL="684000" indent="-7429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		Platí v ní Newtonovy pohybové zákony.</a:t>
            </a:r>
          </a:p>
          <a:p>
            <a:pPr marL="60325" indent="-60325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Neinerciální soustavy </a:t>
            </a:r>
          </a:p>
          <a:p>
            <a:pPr marL="60325" indent="-60325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		jedna se vůči druhé pohybuje se zrychlením. </a:t>
            </a:r>
          </a:p>
          <a:p>
            <a:pPr marL="684000" indent="-7429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 </a:t>
            </a:r>
          </a:p>
          <a:p>
            <a:pPr marL="684000" indent="-7429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Soumístné události </a:t>
            </a:r>
          </a:p>
          <a:p>
            <a:pPr marL="684000" indent="-7429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		děje, které se odehrály ve VS na stejném místě.</a:t>
            </a:r>
          </a:p>
          <a:p>
            <a:pPr marL="684000" indent="-7429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Současné události </a:t>
            </a:r>
          </a:p>
          <a:p>
            <a:pPr marL="684000" indent="-7429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		děje, které se odehrály ve VS ve stejném okamžiku. 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0"/>
            <a:ext cx="9144000" cy="611188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3400" b="1" dirty="0">
                <a:solidFill>
                  <a:srgbClr val="BDFAA8"/>
                </a:solidFill>
                <a:latin typeface="+mj-lt"/>
                <a:ea typeface="+mj-ea"/>
                <a:cs typeface="Times New Roman" pitchFamily="18" charset="0"/>
              </a:rPr>
              <a:t>1. PROSTOR A ČAS V KLASICKÉ MECHANICE</a:t>
            </a:r>
            <a:endParaRPr lang="cs-CZ" sz="3400" dirty="0">
              <a:solidFill>
                <a:srgbClr val="BDFAA8"/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3286125"/>
            <a:ext cx="9144000" cy="70802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rgbClr val="BDFAA8"/>
                </a:solidFill>
                <a:latin typeface="+mj-lt"/>
                <a:cs typeface="Times New Roman" pitchFamily="18" charset="0"/>
              </a:rPr>
              <a:t>7. SKLÁDÁNÍ RYCHLOSTÍ VE STR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cs-CZ" sz="29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Mgr. Monika Bouchalová</a:t>
            </a:r>
          </a:p>
          <a:p>
            <a:pPr algn="ctr" eaLnBrk="0" hangingPunct="0">
              <a:defRPr/>
            </a:pPr>
            <a:r>
              <a:rPr lang="cs-CZ" sz="2000" dirty="0">
                <a:solidFill>
                  <a:srgbClr val="006600"/>
                </a:solidFill>
                <a:latin typeface="+mj-lt"/>
                <a:cs typeface="Arial" pitchFamily="34" charset="0"/>
              </a:rPr>
              <a:t>Gymnázium, Havířov-Město, Komenského 2, p.o.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63"/>
            <a:ext cx="91440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cs-CZ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5B7A4-6DF8-4CDA-8AEE-E84443843B6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143125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FYZIKA </a:t>
            </a:r>
            <a:r>
              <a:rPr lang="it-IT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PRO I</a:t>
            </a: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V</a:t>
            </a:r>
            <a:r>
              <a:rPr lang="it-IT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. ROČNÍK GYMNÁZIA</a:t>
            </a: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/>
            </a:r>
            <a:b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</a:br>
            <a:r>
              <a:rPr lang="cs-CZ" sz="2800" b="1" dirty="0">
                <a:solidFill>
                  <a:srgbClr val="006600"/>
                </a:solidFill>
                <a:latin typeface="+mj-lt"/>
                <a:ea typeface="+mj-ea"/>
                <a:cs typeface="Times New Roman" pitchFamily="18" charset="0"/>
              </a:rPr>
              <a:t>SPECIÁLNÍ TEORIE RELATIVITY</a:t>
            </a:r>
            <a:endParaRPr lang="cs-CZ" sz="2800" b="1" dirty="0">
              <a:solidFill>
                <a:srgbClr val="0066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4759" name="Skupina 15"/>
          <p:cNvGrpSpPr>
            <a:grpSpLocks noChangeAspect="1"/>
          </p:cNvGrpSpPr>
          <p:nvPr/>
        </p:nvGrpSpPr>
        <p:grpSpPr bwMode="auto">
          <a:xfrm>
            <a:off x="36513" y="0"/>
            <a:ext cx="9107487" cy="2063750"/>
            <a:chOff x="0" y="571480"/>
            <a:chExt cx="8929718" cy="1928826"/>
          </a:xfrm>
        </p:grpSpPr>
        <p:sp>
          <p:nvSpPr>
            <p:cNvPr id="15" name="Obdélník 14"/>
            <p:cNvSpPr/>
            <p:nvPr/>
          </p:nvSpPr>
          <p:spPr>
            <a:xfrm>
              <a:off x="0" y="571480"/>
              <a:ext cx="8929718" cy="1928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grpSp>
          <p:nvGrpSpPr>
            <p:cNvPr id="4" name="Skupina 1"/>
            <p:cNvGrpSpPr>
              <a:grpSpLocks noChangeAspect="1"/>
            </p:cNvGrpSpPr>
            <p:nvPr/>
          </p:nvGrpSpPr>
          <p:grpSpPr bwMode="auto">
            <a:xfrm>
              <a:off x="142844" y="571480"/>
              <a:ext cx="8651147" cy="1908000"/>
              <a:chOff x="1237" y="4215"/>
              <a:chExt cx="8434" cy="1860"/>
            </a:xfrm>
            <a:solidFill>
              <a:schemeClr val="accent1"/>
            </a:solidFill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7" y="4215"/>
                <a:ext cx="7610" cy="1860"/>
              </a:xfrm>
              <a:prstGeom prst="rect">
                <a:avLst/>
              </a:prstGeom>
              <a:grpFill/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3694" b="2090"/>
              <a:stretch>
                <a:fillRect/>
              </a:stretch>
            </p:blipFill>
            <p:spPr bwMode="auto">
              <a:xfrm>
                <a:off x="8715" y="4510"/>
                <a:ext cx="956" cy="95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3" name="Nadpis 1"/>
          <p:cNvSpPr txBox="1">
            <a:spLocks/>
          </p:cNvSpPr>
          <p:nvPr/>
        </p:nvSpPr>
        <p:spPr>
          <a:xfrm>
            <a:off x="0" y="5143500"/>
            <a:ext cx="9144000" cy="12271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 III/2-2-2-07</a:t>
            </a:r>
          </a:p>
          <a:p>
            <a:pPr algn="ctr">
              <a:defRPr/>
            </a:pP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Tento digitální učební materiál (DUM) vznikl na základě řešení projektu OPVK, registrační číslo CZ.1.07/1.5.00/34.0794 s názvem „Výuka na gymnáziu podporovaná ICT“.</a:t>
            </a:r>
          </a:p>
        </p:txBody>
      </p:sp>
      <p:sp>
        <p:nvSpPr>
          <p:cNvPr id="2" name="Obdélník 1"/>
          <p:cNvSpPr/>
          <p:nvPr/>
        </p:nvSpPr>
        <p:spPr>
          <a:xfrm>
            <a:off x="5786438" y="5240338"/>
            <a:ext cx="29543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 </a:t>
            </a: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Zpracováno 16. ledna 2013 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ctrTitle"/>
          </p:nvPr>
        </p:nvSpPr>
        <p:spPr>
          <a:xfrm>
            <a:off x="0" y="-41275"/>
            <a:ext cx="9144000" cy="612775"/>
          </a:xfrm>
          <a:solidFill>
            <a:srgbClr val="006600"/>
          </a:solidFill>
        </p:spPr>
        <p:txBody>
          <a:bodyPr/>
          <a:lstStyle/>
          <a:p>
            <a:pPr algn="l" eaLnBrk="1" hangingPunct="1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7. SKLÁDÁNÍ RYCHLOSTÍ VE STR</a:t>
            </a:r>
          </a:p>
        </p:txBody>
      </p:sp>
      <p:cxnSp>
        <p:nvCxnSpPr>
          <p:cNvPr id="8" name="Přímá spojovací šipka 7"/>
          <p:cNvCxnSpPr/>
          <p:nvPr/>
        </p:nvCxnSpPr>
        <p:spPr bwMode="auto">
          <a:xfrm rot="5400000" flipH="1" flipV="1">
            <a:off x="2245519" y="2558257"/>
            <a:ext cx="0" cy="3421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 bwMode="auto">
          <a:xfrm rot="16200000" flipV="1">
            <a:off x="-998538" y="2735263"/>
            <a:ext cx="30892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26"/>
          <p:cNvSpPr txBox="1">
            <a:spLocks noChangeArrowheads="1"/>
          </p:cNvSpPr>
          <p:nvPr/>
        </p:nvSpPr>
        <p:spPr bwMode="auto">
          <a:xfrm>
            <a:off x="387350" y="717550"/>
            <a:ext cx="360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</a:t>
            </a:r>
          </a:p>
        </p:txBody>
      </p:sp>
      <p:sp>
        <p:nvSpPr>
          <p:cNvPr id="11" name="TextovéPole 29"/>
          <p:cNvSpPr txBox="1">
            <a:spLocks noChangeArrowheads="1"/>
          </p:cNvSpPr>
          <p:nvPr/>
        </p:nvSpPr>
        <p:spPr bwMode="auto">
          <a:xfrm>
            <a:off x="82550" y="1162050"/>
            <a:ext cx="444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 </a:t>
            </a:r>
          </a:p>
        </p:txBody>
      </p:sp>
      <p:sp>
        <p:nvSpPr>
          <p:cNvPr id="13" name="TextovéPole 26"/>
          <p:cNvSpPr txBox="1">
            <a:spLocks noChangeArrowheads="1"/>
          </p:cNvSpPr>
          <p:nvPr/>
        </p:nvSpPr>
        <p:spPr bwMode="auto">
          <a:xfrm>
            <a:off x="215900" y="4164013"/>
            <a:ext cx="3889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</a:t>
            </a:r>
          </a:p>
        </p:txBody>
      </p:sp>
      <p:cxnSp>
        <p:nvCxnSpPr>
          <p:cNvPr id="15" name="Přímá spojovací šipka 14"/>
          <p:cNvCxnSpPr/>
          <p:nvPr/>
        </p:nvCxnSpPr>
        <p:spPr bwMode="auto">
          <a:xfrm rot="16200000" flipV="1">
            <a:off x="285750" y="2347913"/>
            <a:ext cx="23399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26"/>
          <p:cNvSpPr txBox="1">
            <a:spLocks noChangeArrowheads="1"/>
          </p:cNvSpPr>
          <p:nvPr/>
        </p:nvSpPr>
        <p:spPr bwMode="auto">
          <a:xfrm>
            <a:off x="1296988" y="717550"/>
            <a:ext cx="488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S´</a:t>
            </a:r>
          </a:p>
        </p:txBody>
      </p:sp>
      <p:sp>
        <p:nvSpPr>
          <p:cNvPr id="17" name="TextovéPole 29"/>
          <p:cNvSpPr txBox="1">
            <a:spLocks noChangeArrowheads="1"/>
          </p:cNvSpPr>
          <p:nvPr/>
        </p:nvSpPr>
        <p:spPr bwMode="auto">
          <a:xfrm>
            <a:off x="927100" y="1185863"/>
            <a:ext cx="5778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y´</a:t>
            </a:r>
          </a:p>
        </p:txBody>
      </p:sp>
      <p:cxnSp>
        <p:nvCxnSpPr>
          <p:cNvPr id="18" name="Přímá spojovací šipka 22"/>
          <p:cNvCxnSpPr/>
          <p:nvPr/>
        </p:nvCxnSpPr>
        <p:spPr bwMode="auto">
          <a:xfrm>
            <a:off x="1460500" y="1617663"/>
            <a:ext cx="1071563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 bwMode="auto">
          <a:xfrm>
            <a:off x="1790700" y="1117600"/>
            <a:ext cx="500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70C0"/>
                </a:solidFill>
                <a:latin typeface="+mn-lt"/>
              </a:rPr>
              <a:t>v</a:t>
            </a:r>
          </a:p>
        </p:txBody>
      </p:sp>
      <p:cxnSp>
        <p:nvCxnSpPr>
          <p:cNvPr id="37" name="Přímá spojovací šipka 22"/>
          <p:cNvCxnSpPr/>
          <p:nvPr/>
        </p:nvCxnSpPr>
        <p:spPr bwMode="auto">
          <a:xfrm>
            <a:off x="2584450" y="2317750"/>
            <a:ext cx="698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 bwMode="auto">
          <a:xfrm>
            <a:off x="2660650" y="1793875"/>
            <a:ext cx="736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FF0000"/>
                </a:solidFill>
                <a:latin typeface="+mn-lt"/>
              </a:rPr>
              <a:t>u´</a:t>
            </a:r>
          </a:p>
        </p:txBody>
      </p:sp>
      <p:cxnSp>
        <p:nvCxnSpPr>
          <p:cNvPr id="23" name="Přímá spojovací šipka 22"/>
          <p:cNvCxnSpPr/>
          <p:nvPr/>
        </p:nvCxnSpPr>
        <p:spPr bwMode="auto">
          <a:xfrm rot="5400000" flipH="1" flipV="1">
            <a:off x="2683669" y="2278856"/>
            <a:ext cx="0" cy="2484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9"/>
          <p:cNvSpPr txBox="1">
            <a:spLocks noChangeArrowheads="1"/>
          </p:cNvSpPr>
          <p:nvPr/>
        </p:nvSpPr>
        <p:spPr bwMode="auto">
          <a:xfrm>
            <a:off x="3943350" y="3962400"/>
            <a:ext cx="444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x </a:t>
            </a:r>
          </a:p>
        </p:txBody>
      </p:sp>
      <p:sp>
        <p:nvSpPr>
          <p:cNvPr id="25" name="TextovéPole 29"/>
          <p:cNvSpPr txBox="1">
            <a:spLocks noChangeArrowheads="1"/>
          </p:cNvSpPr>
          <p:nvPr/>
        </p:nvSpPr>
        <p:spPr bwMode="auto">
          <a:xfrm>
            <a:off x="3860800" y="32067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x´ </a:t>
            </a:r>
          </a:p>
        </p:txBody>
      </p:sp>
      <p:sp>
        <p:nvSpPr>
          <p:cNvPr id="26" name="TextovéPole 26"/>
          <p:cNvSpPr txBox="1">
            <a:spLocks noChangeArrowheads="1"/>
          </p:cNvSpPr>
          <p:nvPr/>
        </p:nvSpPr>
        <p:spPr bwMode="auto">
          <a:xfrm>
            <a:off x="1060450" y="3452813"/>
            <a:ext cx="5778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O´</a:t>
            </a:r>
          </a:p>
        </p:txBody>
      </p:sp>
      <p:sp>
        <p:nvSpPr>
          <p:cNvPr id="35" name="Podnadpis 2"/>
          <p:cNvSpPr>
            <a:spLocks noGrp="1"/>
          </p:cNvSpPr>
          <p:nvPr>
            <p:ph type="subTitle" idx="1"/>
          </p:nvPr>
        </p:nvSpPr>
        <p:spPr>
          <a:xfrm>
            <a:off x="4972050" y="984250"/>
            <a:ext cx="4000500" cy="4533900"/>
          </a:xfrm>
        </p:spPr>
        <p:txBody>
          <a:bodyPr/>
          <a:lstStyle/>
          <a:p>
            <a:pPr marL="360363" indent="-360363" algn="l"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S´se pohybuje vůči S </a:t>
            </a:r>
            <a:b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rychlostí </a:t>
            </a: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v</a:t>
            </a:r>
            <a:b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cs-CZ" sz="28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60363" indent="-360363" algn="l"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v</a:t>
            </a:r>
            <a:r>
              <a:rPr lang="cs-CZ" sz="2800" dirty="0" smtClean="0"/>
              <a:t> </a:t>
            </a: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S´se pohybuje částice rychlostí </a:t>
            </a: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u´</a:t>
            </a:r>
            <a:b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cs-CZ" sz="28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60363" indent="-360363" algn="l"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v S se pohybuje částice rychlostí </a:t>
            </a: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u = </a:t>
            </a:r>
            <a:r>
              <a:rPr lang="cs-CZ" sz="2800" b="1" dirty="0" err="1" smtClean="0">
                <a:solidFill>
                  <a:schemeClr val="tx1"/>
                </a:solidFill>
                <a:cs typeface="Times New Roman" pitchFamily="18" charset="0"/>
              </a:rPr>
              <a:t>u</a:t>
            </a: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´ + v </a:t>
            </a: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(klasicky)</a:t>
            </a:r>
          </a:p>
        </p:txBody>
      </p:sp>
      <p:sp>
        <p:nvSpPr>
          <p:cNvPr id="36" name="Elipsa 35"/>
          <p:cNvSpPr/>
          <p:nvPr/>
        </p:nvSpPr>
        <p:spPr>
          <a:xfrm>
            <a:off x="2305050" y="2184400"/>
            <a:ext cx="266700" cy="2667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34" name="Přímá spojovací čára 33"/>
          <p:cNvCxnSpPr/>
          <p:nvPr/>
        </p:nvCxnSpPr>
        <p:spPr>
          <a:xfrm rot="16200000" flipH="1">
            <a:off x="1604169" y="3712369"/>
            <a:ext cx="6246812" cy="4445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dnadpis 2"/>
          <p:cNvSpPr txBox="1">
            <a:spLocks/>
          </p:cNvSpPr>
          <p:nvPr/>
        </p:nvSpPr>
        <p:spPr bwMode="auto">
          <a:xfrm>
            <a:off x="482600" y="4851400"/>
            <a:ext cx="38687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cs-CZ" sz="2800" dirty="0">
                <a:latin typeface="+mn-lt"/>
                <a:cs typeface="Times New Roman" pitchFamily="18" charset="0"/>
              </a:rPr>
              <a:t>Pokud </a:t>
            </a:r>
            <a:r>
              <a:rPr lang="cs-CZ" sz="2800" b="1" dirty="0">
                <a:latin typeface="+mn-lt"/>
                <a:cs typeface="Times New Roman" pitchFamily="18" charset="0"/>
              </a:rPr>
              <a:t>u´→ c</a:t>
            </a:r>
            <a:r>
              <a:rPr lang="cs-CZ" sz="2800" dirty="0">
                <a:latin typeface="+mn-lt"/>
                <a:cs typeface="Times New Roman" pitchFamily="18" charset="0"/>
              </a:rPr>
              <a:t>, </a:t>
            </a:r>
            <a:br>
              <a:rPr lang="cs-CZ" sz="2800" dirty="0">
                <a:latin typeface="+mn-lt"/>
                <a:cs typeface="Times New Roman" pitchFamily="18" charset="0"/>
              </a:rPr>
            </a:br>
            <a:r>
              <a:rPr lang="cs-CZ" sz="2800" dirty="0">
                <a:latin typeface="+mn-lt"/>
                <a:cs typeface="Times New Roman" pitchFamily="18" charset="0"/>
              </a:rPr>
              <a:t>pak je výsledek </a:t>
            </a:r>
            <a:br>
              <a:rPr lang="cs-CZ" sz="2800" dirty="0">
                <a:latin typeface="+mn-lt"/>
                <a:cs typeface="Times New Roman" pitchFamily="18" charset="0"/>
              </a:rPr>
            </a:br>
            <a:r>
              <a:rPr lang="cs-CZ" sz="2800" dirty="0">
                <a:latin typeface="+mn-lt"/>
                <a:cs typeface="Times New Roman" pitchFamily="18" charset="0"/>
              </a:rPr>
              <a:t>v rozporu s principy.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5" grpId="0" build="p"/>
      <p:bldP spid="36" grpId="0" animBg="1"/>
      <p:bldP spid="2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Nadpis 1"/>
          <p:cNvSpPr>
            <a:spLocks noGrp="1"/>
          </p:cNvSpPr>
          <p:nvPr>
            <p:ph type="ctrTitle"/>
          </p:nvPr>
        </p:nvSpPr>
        <p:spPr>
          <a:xfrm>
            <a:off x="0" y="-41275"/>
            <a:ext cx="9144000" cy="612775"/>
          </a:xfrm>
          <a:solidFill>
            <a:srgbClr val="006600"/>
          </a:solidFill>
        </p:spPr>
        <p:txBody>
          <a:bodyPr/>
          <a:lstStyle/>
          <a:p>
            <a:pPr algn="l" eaLnBrk="1" hangingPunct="1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7. SKLÁDÁNÍ RYCHLOSTÍ VE STR</a:t>
            </a:r>
          </a:p>
        </p:txBody>
      </p:sp>
      <p:cxnSp>
        <p:nvCxnSpPr>
          <p:cNvPr id="8" name="Přímá spojovací šipka 7"/>
          <p:cNvCxnSpPr/>
          <p:nvPr/>
        </p:nvCxnSpPr>
        <p:spPr bwMode="auto">
          <a:xfrm rot="5400000" flipH="1" flipV="1">
            <a:off x="2245519" y="2558257"/>
            <a:ext cx="0" cy="3421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 bwMode="auto">
          <a:xfrm rot="16200000" flipV="1">
            <a:off x="-998538" y="2735263"/>
            <a:ext cx="30892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26"/>
          <p:cNvSpPr txBox="1">
            <a:spLocks noChangeArrowheads="1"/>
          </p:cNvSpPr>
          <p:nvPr/>
        </p:nvSpPr>
        <p:spPr bwMode="auto">
          <a:xfrm>
            <a:off x="387350" y="717550"/>
            <a:ext cx="360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</a:t>
            </a:r>
          </a:p>
        </p:txBody>
      </p:sp>
      <p:sp>
        <p:nvSpPr>
          <p:cNvPr id="11" name="TextovéPole 29"/>
          <p:cNvSpPr txBox="1">
            <a:spLocks noChangeArrowheads="1"/>
          </p:cNvSpPr>
          <p:nvPr/>
        </p:nvSpPr>
        <p:spPr bwMode="auto">
          <a:xfrm>
            <a:off x="82550" y="1162050"/>
            <a:ext cx="444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 </a:t>
            </a:r>
          </a:p>
        </p:txBody>
      </p:sp>
      <p:sp>
        <p:nvSpPr>
          <p:cNvPr id="13" name="TextovéPole 26"/>
          <p:cNvSpPr txBox="1">
            <a:spLocks noChangeArrowheads="1"/>
          </p:cNvSpPr>
          <p:nvPr/>
        </p:nvSpPr>
        <p:spPr bwMode="auto">
          <a:xfrm>
            <a:off x="215900" y="4164013"/>
            <a:ext cx="3889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</a:t>
            </a:r>
          </a:p>
        </p:txBody>
      </p:sp>
      <p:cxnSp>
        <p:nvCxnSpPr>
          <p:cNvPr id="15" name="Přímá spojovací šipka 14"/>
          <p:cNvCxnSpPr/>
          <p:nvPr/>
        </p:nvCxnSpPr>
        <p:spPr bwMode="auto">
          <a:xfrm rot="16200000" flipV="1">
            <a:off x="285750" y="2347913"/>
            <a:ext cx="23399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26"/>
          <p:cNvSpPr txBox="1">
            <a:spLocks noChangeArrowheads="1"/>
          </p:cNvSpPr>
          <p:nvPr/>
        </p:nvSpPr>
        <p:spPr bwMode="auto">
          <a:xfrm>
            <a:off x="1296988" y="717550"/>
            <a:ext cx="488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S´</a:t>
            </a:r>
          </a:p>
        </p:txBody>
      </p:sp>
      <p:sp>
        <p:nvSpPr>
          <p:cNvPr id="17" name="TextovéPole 29"/>
          <p:cNvSpPr txBox="1">
            <a:spLocks noChangeArrowheads="1"/>
          </p:cNvSpPr>
          <p:nvPr/>
        </p:nvSpPr>
        <p:spPr bwMode="auto">
          <a:xfrm>
            <a:off x="927100" y="1185863"/>
            <a:ext cx="5778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y´</a:t>
            </a:r>
          </a:p>
        </p:txBody>
      </p:sp>
      <p:cxnSp>
        <p:nvCxnSpPr>
          <p:cNvPr id="18" name="Přímá spojovací šipka 22"/>
          <p:cNvCxnSpPr/>
          <p:nvPr/>
        </p:nvCxnSpPr>
        <p:spPr bwMode="auto">
          <a:xfrm>
            <a:off x="1460500" y="1617663"/>
            <a:ext cx="1071563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 bwMode="auto">
          <a:xfrm>
            <a:off x="1790700" y="1117600"/>
            <a:ext cx="500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70C0"/>
                </a:solidFill>
                <a:latin typeface="+mn-lt"/>
              </a:rPr>
              <a:t>v</a:t>
            </a:r>
          </a:p>
        </p:txBody>
      </p:sp>
      <p:cxnSp>
        <p:nvCxnSpPr>
          <p:cNvPr id="37" name="Přímá spojovací šipka 22"/>
          <p:cNvCxnSpPr/>
          <p:nvPr/>
        </p:nvCxnSpPr>
        <p:spPr bwMode="auto">
          <a:xfrm>
            <a:off x="2584450" y="2317750"/>
            <a:ext cx="698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 bwMode="auto">
          <a:xfrm>
            <a:off x="2660650" y="1793875"/>
            <a:ext cx="736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FF0000"/>
                </a:solidFill>
                <a:latin typeface="+mn-lt"/>
              </a:rPr>
              <a:t>u´</a:t>
            </a:r>
          </a:p>
        </p:txBody>
      </p:sp>
      <p:cxnSp>
        <p:nvCxnSpPr>
          <p:cNvPr id="23" name="Přímá spojovací šipka 22"/>
          <p:cNvCxnSpPr/>
          <p:nvPr/>
        </p:nvCxnSpPr>
        <p:spPr bwMode="auto">
          <a:xfrm rot="5400000" flipH="1" flipV="1">
            <a:off x="2683669" y="2278856"/>
            <a:ext cx="0" cy="2484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9"/>
          <p:cNvSpPr txBox="1">
            <a:spLocks noChangeArrowheads="1"/>
          </p:cNvSpPr>
          <p:nvPr/>
        </p:nvSpPr>
        <p:spPr bwMode="auto">
          <a:xfrm>
            <a:off x="3943350" y="3962400"/>
            <a:ext cx="444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x </a:t>
            </a:r>
          </a:p>
        </p:txBody>
      </p:sp>
      <p:sp>
        <p:nvSpPr>
          <p:cNvPr id="25" name="TextovéPole 29"/>
          <p:cNvSpPr txBox="1">
            <a:spLocks noChangeArrowheads="1"/>
          </p:cNvSpPr>
          <p:nvPr/>
        </p:nvSpPr>
        <p:spPr bwMode="auto">
          <a:xfrm>
            <a:off x="3860800" y="32067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x´ </a:t>
            </a:r>
          </a:p>
        </p:txBody>
      </p:sp>
      <p:sp>
        <p:nvSpPr>
          <p:cNvPr id="26" name="TextovéPole 26"/>
          <p:cNvSpPr txBox="1">
            <a:spLocks noChangeArrowheads="1"/>
          </p:cNvSpPr>
          <p:nvPr/>
        </p:nvSpPr>
        <p:spPr bwMode="auto">
          <a:xfrm>
            <a:off x="1060450" y="3452813"/>
            <a:ext cx="5778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O´</a:t>
            </a:r>
          </a:p>
        </p:txBody>
      </p:sp>
      <p:cxnSp>
        <p:nvCxnSpPr>
          <p:cNvPr id="34" name="Přímá spojovací čára 33"/>
          <p:cNvCxnSpPr/>
          <p:nvPr/>
        </p:nvCxnSpPr>
        <p:spPr>
          <a:xfrm rot="16200000" flipH="1">
            <a:off x="1604169" y="3712369"/>
            <a:ext cx="6246812" cy="4445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9" name="Podnadpis 2"/>
          <p:cNvSpPr>
            <a:spLocks noGrp="1"/>
          </p:cNvSpPr>
          <p:nvPr>
            <p:ph type="subTitle" idx="1"/>
          </p:nvPr>
        </p:nvSpPr>
        <p:spPr>
          <a:xfrm>
            <a:off x="4972050" y="762000"/>
            <a:ext cx="3868738" cy="6096000"/>
          </a:xfrm>
        </p:spPr>
        <p:txBody>
          <a:bodyPr/>
          <a:lstStyle/>
          <a:p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Einstein odvodil vztah pro skládání rychlostí,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který už druhému postulátu o stálé rychlosti vyhovuje: </a:t>
            </a:r>
          </a:p>
          <a:p>
            <a:pPr algn="l"/>
            <a:endParaRPr lang="cs-CZ" sz="280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Relativistický vztah pro skládání rychlostí</a:t>
            </a:r>
          </a:p>
          <a:p>
            <a:endParaRPr lang="cs-CZ" sz="3600" b="1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cs-CZ" sz="2800" b="1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cs-CZ" sz="2800" b="1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u´ - </a:t>
            </a: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ve směru osy x</a:t>
            </a:r>
            <a:endParaRPr lang="cs-CZ" sz="2800" b="1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2305050" y="2184400"/>
            <a:ext cx="266700" cy="2667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5946775" y="4540250"/>
          <a:ext cx="19177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Rovnice" r:id="rId3" imgW="761669" imgH="583947" progId="Equation.3">
                  <p:embed/>
                </p:oleObj>
              </mc:Choice>
              <mc:Fallback>
                <p:oleObj name="Rovnice" r:id="rId3" imgW="761669" imgH="58394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4540250"/>
                        <a:ext cx="1917700" cy="1466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/>
        </p:nvGraphicFramePr>
        <p:xfrm>
          <a:off x="1323975" y="4584700"/>
          <a:ext cx="1919288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Rovnice" r:id="rId5" imgW="761669" imgH="583947" progId="Equation.3">
                  <p:embed/>
                </p:oleObj>
              </mc:Choice>
              <mc:Fallback>
                <p:oleObj name="Rovnice" r:id="rId5" imgW="761669" imgH="583947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4584700"/>
                        <a:ext cx="1919288" cy="1466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Podnadpis 2"/>
          <p:cNvSpPr txBox="1">
            <a:spLocks/>
          </p:cNvSpPr>
          <p:nvPr/>
        </p:nvSpPr>
        <p:spPr bwMode="auto">
          <a:xfrm>
            <a:off x="349250" y="6096000"/>
            <a:ext cx="3868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cs-CZ" sz="2800" b="1" dirty="0">
                <a:latin typeface="+mn-lt"/>
                <a:cs typeface="Times New Roman" pitchFamily="18" charset="0"/>
              </a:rPr>
              <a:t>u´ - </a:t>
            </a:r>
            <a:r>
              <a:rPr lang="cs-CZ" sz="2800" dirty="0">
                <a:latin typeface="+mn-lt"/>
                <a:cs typeface="Times New Roman" pitchFamily="18" charset="0"/>
              </a:rPr>
              <a:t>proti směru osy x</a:t>
            </a:r>
            <a:endParaRPr lang="cs-CZ" sz="2800" b="1" dirty="0">
              <a:latin typeface="+mn-lt"/>
              <a:cs typeface="Times New Roman" pitchFamily="18" charset="0"/>
            </a:endParaRPr>
          </a:p>
        </p:txBody>
      </p:sp>
      <p:cxnSp>
        <p:nvCxnSpPr>
          <p:cNvPr id="31" name="Přímá spojovací šipka 22"/>
          <p:cNvCxnSpPr/>
          <p:nvPr/>
        </p:nvCxnSpPr>
        <p:spPr bwMode="auto">
          <a:xfrm flipH="1">
            <a:off x="1606550" y="2317750"/>
            <a:ext cx="698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-0.10122 -0.00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1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4359" grpId="0" build="p"/>
      <p:bldP spid="3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Nadpis 1"/>
          <p:cNvSpPr>
            <a:spLocks noGrp="1"/>
          </p:cNvSpPr>
          <p:nvPr>
            <p:ph type="ctrTitle"/>
          </p:nvPr>
        </p:nvSpPr>
        <p:spPr>
          <a:xfrm>
            <a:off x="0" y="-41275"/>
            <a:ext cx="9144000" cy="612775"/>
          </a:xfrm>
          <a:solidFill>
            <a:srgbClr val="006600"/>
          </a:solidFill>
        </p:spPr>
        <p:txBody>
          <a:bodyPr/>
          <a:lstStyle/>
          <a:p>
            <a:pPr algn="l" eaLnBrk="1" hangingPunct="1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7. SKLÁDÁNÍ RYCHLOSTÍ VE STR</a:t>
            </a:r>
          </a:p>
        </p:txBody>
      </p:sp>
      <p:cxnSp>
        <p:nvCxnSpPr>
          <p:cNvPr id="8" name="Přímá spojovací šipka 7"/>
          <p:cNvCxnSpPr/>
          <p:nvPr/>
        </p:nvCxnSpPr>
        <p:spPr bwMode="auto">
          <a:xfrm rot="5400000" flipH="1" flipV="1">
            <a:off x="2245519" y="2558257"/>
            <a:ext cx="0" cy="3421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 bwMode="auto">
          <a:xfrm rot="16200000" flipV="1">
            <a:off x="-998538" y="2735263"/>
            <a:ext cx="30892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26"/>
          <p:cNvSpPr txBox="1">
            <a:spLocks noChangeArrowheads="1"/>
          </p:cNvSpPr>
          <p:nvPr/>
        </p:nvSpPr>
        <p:spPr bwMode="auto">
          <a:xfrm>
            <a:off x="387350" y="717550"/>
            <a:ext cx="360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</a:t>
            </a:r>
          </a:p>
        </p:txBody>
      </p:sp>
      <p:sp>
        <p:nvSpPr>
          <p:cNvPr id="11" name="TextovéPole 29"/>
          <p:cNvSpPr txBox="1">
            <a:spLocks noChangeArrowheads="1"/>
          </p:cNvSpPr>
          <p:nvPr/>
        </p:nvSpPr>
        <p:spPr bwMode="auto">
          <a:xfrm>
            <a:off x="82550" y="1162050"/>
            <a:ext cx="444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 </a:t>
            </a:r>
          </a:p>
        </p:txBody>
      </p:sp>
      <p:sp>
        <p:nvSpPr>
          <p:cNvPr id="13" name="TextovéPole 26"/>
          <p:cNvSpPr txBox="1">
            <a:spLocks noChangeArrowheads="1"/>
          </p:cNvSpPr>
          <p:nvPr/>
        </p:nvSpPr>
        <p:spPr bwMode="auto">
          <a:xfrm>
            <a:off x="215900" y="4164013"/>
            <a:ext cx="3889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</a:t>
            </a:r>
          </a:p>
        </p:txBody>
      </p:sp>
      <p:cxnSp>
        <p:nvCxnSpPr>
          <p:cNvPr id="15" name="Přímá spojovací šipka 14"/>
          <p:cNvCxnSpPr/>
          <p:nvPr/>
        </p:nvCxnSpPr>
        <p:spPr bwMode="auto">
          <a:xfrm rot="16200000" flipV="1">
            <a:off x="285750" y="2347913"/>
            <a:ext cx="23399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26"/>
          <p:cNvSpPr txBox="1">
            <a:spLocks noChangeArrowheads="1"/>
          </p:cNvSpPr>
          <p:nvPr/>
        </p:nvSpPr>
        <p:spPr bwMode="auto">
          <a:xfrm>
            <a:off x="1296988" y="717550"/>
            <a:ext cx="488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S´</a:t>
            </a:r>
          </a:p>
        </p:txBody>
      </p:sp>
      <p:sp>
        <p:nvSpPr>
          <p:cNvPr id="17" name="TextovéPole 29"/>
          <p:cNvSpPr txBox="1">
            <a:spLocks noChangeArrowheads="1"/>
          </p:cNvSpPr>
          <p:nvPr/>
        </p:nvSpPr>
        <p:spPr bwMode="auto">
          <a:xfrm>
            <a:off x="927100" y="1185863"/>
            <a:ext cx="5778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y´</a:t>
            </a:r>
          </a:p>
        </p:txBody>
      </p:sp>
      <p:cxnSp>
        <p:nvCxnSpPr>
          <p:cNvPr id="18" name="Přímá spojovací šipka 22"/>
          <p:cNvCxnSpPr/>
          <p:nvPr/>
        </p:nvCxnSpPr>
        <p:spPr bwMode="auto">
          <a:xfrm>
            <a:off x="1460500" y="1617663"/>
            <a:ext cx="1071563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 bwMode="auto">
          <a:xfrm>
            <a:off x="1790700" y="1117600"/>
            <a:ext cx="500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70C0"/>
                </a:solidFill>
                <a:latin typeface="+mn-lt"/>
              </a:rPr>
              <a:t>v</a:t>
            </a:r>
          </a:p>
        </p:txBody>
      </p:sp>
      <p:cxnSp>
        <p:nvCxnSpPr>
          <p:cNvPr id="37" name="Přímá spojovací šipka 22"/>
          <p:cNvCxnSpPr/>
          <p:nvPr/>
        </p:nvCxnSpPr>
        <p:spPr bwMode="auto">
          <a:xfrm>
            <a:off x="2584450" y="2317750"/>
            <a:ext cx="698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 bwMode="auto">
          <a:xfrm>
            <a:off x="2660650" y="1793875"/>
            <a:ext cx="736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FF0000"/>
                </a:solidFill>
                <a:latin typeface="+mn-lt"/>
              </a:rPr>
              <a:t>u´</a:t>
            </a:r>
          </a:p>
        </p:txBody>
      </p:sp>
      <p:cxnSp>
        <p:nvCxnSpPr>
          <p:cNvPr id="23" name="Přímá spojovací šipka 22"/>
          <p:cNvCxnSpPr/>
          <p:nvPr/>
        </p:nvCxnSpPr>
        <p:spPr bwMode="auto">
          <a:xfrm rot="5400000" flipH="1" flipV="1">
            <a:off x="2683669" y="2278856"/>
            <a:ext cx="0" cy="2484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9"/>
          <p:cNvSpPr txBox="1">
            <a:spLocks noChangeArrowheads="1"/>
          </p:cNvSpPr>
          <p:nvPr/>
        </p:nvSpPr>
        <p:spPr bwMode="auto">
          <a:xfrm>
            <a:off x="3943350" y="3962400"/>
            <a:ext cx="444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x </a:t>
            </a:r>
          </a:p>
        </p:txBody>
      </p:sp>
      <p:sp>
        <p:nvSpPr>
          <p:cNvPr id="25" name="TextovéPole 29"/>
          <p:cNvSpPr txBox="1">
            <a:spLocks noChangeArrowheads="1"/>
          </p:cNvSpPr>
          <p:nvPr/>
        </p:nvSpPr>
        <p:spPr bwMode="auto">
          <a:xfrm>
            <a:off x="3860800" y="32067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x´ </a:t>
            </a:r>
          </a:p>
        </p:txBody>
      </p:sp>
      <p:sp>
        <p:nvSpPr>
          <p:cNvPr id="26" name="TextovéPole 26"/>
          <p:cNvSpPr txBox="1">
            <a:spLocks noChangeArrowheads="1"/>
          </p:cNvSpPr>
          <p:nvPr/>
        </p:nvSpPr>
        <p:spPr bwMode="auto">
          <a:xfrm>
            <a:off x="1060450" y="3452813"/>
            <a:ext cx="5778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000" dirty="0">
                <a:latin typeface="+mn-lt"/>
              </a:rPr>
              <a:t>O´</a:t>
            </a:r>
          </a:p>
        </p:txBody>
      </p:sp>
      <p:sp>
        <p:nvSpPr>
          <p:cNvPr id="12309" name="Podnadpis 2"/>
          <p:cNvSpPr>
            <a:spLocks noGrp="1"/>
          </p:cNvSpPr>
          <p:nvPr>
            <p:ph type="subTitle" idx="1"/>
          </p:nvPr>
        </p:nvSpPr>
        <p:spPr>
          <a:xfrm>
            <a:off x="4972050" y="1250950"/>
            <a:ext cx="3868738" cy="5607050"/>
          </a:xfrm>
        </p:spPr>
        <p:txBody>
          <a:bodyPr/>
          <a:lstStyle/>
          <a:p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Dosadíme-li do</a:t>
            </a:r>
          </a:p>
          <a:p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endParaRPr lang="cs-CZ" sz="280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cs-CZ" sz="280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cs-CZ" sz="140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za </a:t>
            </a: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u´→ c</a:t>
            </a: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endParaRPr lang="cs-CZ" sz="280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endParaRPr lang="cs-CZ" sz="280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2305050" y="2184400"/>
            <a:ext cx="266700" cy="2667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216400" y="4673600"/>
          <a:ext cx="47402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Rovnice" r:id="rId3" imgW="2006600" imgH="812800" progId="Equation.3">
                  <p:embed/>
                </p:oleObj>
              </mc:Choice>
              <mc:Fallback>
                <p:oleObj name="Rovnice" r:id="rId3" imgW="2006600" imgH="812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4673600"/>
                        <a:ext cx="4740275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Přímá spojovací čára 33"/>
          <p:cNvCxnSpPr/>
          <p:nvPr/>
        </p:nvCxnSpPr>
        <p:spPr>
          <a:xfrm rot="16200000" flipH="1">
            <a:off x="2783681" y="2485232"/>
            <a:ext cx="3887787" cy="4445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949950" y="1917700"/>
          <a:ext cx="19177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Rovnice" r:id="rId5" imgW="761669" imgH="583947" progId="Equation.3">
                  <p:embed/>
                </p:oleObj>
              </mc:Choice>
              <mc:Fallback>
                <p:oleObj name="Rovnice" r:id="rId5" imgW="761669" imgH="58394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1917700"/>
                        <a:ext cx="1917700" cy="1466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Podnadpis 2"/>
          <p:cNvSpPr txBox="1">
            <a:spLocks/>
          </p:cNvSpPr>
          <p:nvPr/>
        </p:nvSpPr>
        <p:spPr bwMode="auto">
          <a:xfrm>
            <a:off x="260350" y="4629150"/>
            <a:ext cx="3868738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cs-CZ" sz="2800" b="1" dirty="0">
                <a:latin typeface="+mn-lt"/>
                <a:cs typeface="Times New Roman" pitchFamily="18" charset="0"/>
              </a:rPr>
              <a:t>Relativistickým skládáním rychlostí nelze překročit </a:t>
            </a:r>
            <a:br>
              <a:rPr lang="cs-CZ" sz="2800" b="1" dirty="0">
                <a:latin typeface="+mn-lt"/>
                <a:cs typeface="Times New Roman" pitchFamily="18" charset="0"/>
              </a:rPr>
            </a:br>
            <a:r>
              <a:rPr lang="cs-CZ" sz="2800" b="1" dirty="0">
                <a:latin typeface="+mn-lt"/>
                <a:cs typeface="Times New Roman" pitchFamily="18" charset="0"/>
              </a:rPr>
              <a:t>rychlost světla.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cs-CZ" sz="2800" b="1" dirty="0">
                <a:latin typeface="+mn-lt"/>
                <a:cs typeface="Times New Roman" pitchFamily="18" charset="0"/>
              </a:rPr>
              <a:t/>
            </a:r>
            <a:br>
              <a:rPr lang="cs-CZ" sz="2800" b="1" dirty="0">
                <a:latin typeface="+mn-lt"/>
                <a:cs typeface="Times New Roman" pitchFamily="18" charset="0"/>
              </a:rPr>
            </a:br>
            <a:endParaRPr lang="cs-CZ" sz="2800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9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6838" lvl="1">
              <a:tabLst>
                <a:tab pos="539750" algn="l"/>
              </a:tabLst>
            </a:pPr>
            <a:r>
              <a:rPr lang="cs-CZ" sz="3400" b="1">
                <a:solidFill>
                  <a:srgbClr val="BDFAA8"/>
                </a:solidFill>
                <a:latin typeface="Calibri" pitchFamily="34" charset="0"/>
                <a:cs typeface="Times New Roman" pitchFamily="18" charset="0"/>
              </a:rPr>
              <a:t>Použitá literatura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584200"/>
            <a:ext cx="91440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Literatura: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BARTUŠKA, K.: Fyzika pro gymnázia – Speciální teorie relativity. Prometheus, Praha 2001 </a:t>
            </a:r>
            <a:b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ISBN 978-80-7196-209-0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LEPIL, O. a kol.,: Fyzika – sbírka úloh pro střední školy. Prometheus, Praha 2010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	ISBN 978-80-7196-266-3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TARÁBEK, P., ČERVINKOVÁ, P.: Odmaturuj z fyziky.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Didaktis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Brno 2004 ISBN 80-86285-39-1</a:t>
            </a: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Obrázky: vlastní.</a:t>
            </a: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[1]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[online]. [cit. 2013-01-19]. Dostupné z: http://www.aldebaran.cz/studium/fyzika/termodynamika_p.html 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[online]. [cit. 2013-01-19]. Dostupné z: http://www.oandd.cz/index.php?page=galerie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3286125"/>
            <a:ext cx="9144000" cy="70802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rgbClr val="BDFAA8"/>
                </a:solidFill>
                <a:latin typeface="+mj-lt"/>
                <a:cs typeface="Times New Roman" pitchFamily="18" charset="0"/>
              </a:rPr>
              <a:t>8. RELATIVISTICKÁ DYNAMIKA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cs-CZ" sz="29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Mgr. Monika Bouchalová</a:t>
            </a:r>
          </a:p>
          <a:p>
            <a:pPr algn="ctr" eaLnBrk="0" hangingPunct="0">
              <a:defRPr/>
            </a:pPr>
            <a:r>
              <a:rPr lang="cs-CZ" sz="2000" dirty="0">
                <a:solidFill>
                  <a:srgbClr val="006600"/>
                </a:solidFill>
                <a:latin typeface="+mj-lt"/>
                <a:cs typeface="Arial" pitchFamily="34" charset="0"/>
              </a:rPr>
              <a:t>Gymnázium, Havířov-Město, Komenského 2, p.o.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63"/>
            <a:ext cx="91440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cs-CZ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6606A-311C-4679-99E2-300B03D25E6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143125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FYZIKA </a:t>
            </a:r>
            <a:r>
              <a:rPr lang="it-IT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PRO I</a:t>
            </a: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V</a:t>
            </a:r>
            <a:r>
              <a:rPr lang="it-IT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. ROČNÍK GYMNÁZIA</a:t>
            </a: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/>
            </a:r>
            <a:b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</a:br>
            <a:r>
              <a:rPr lang="cs-CZ" sz="2800" b="1" dirty="0">
                <a:solidFill>
                  <a:srgbClr val="006600"/>
                </a:solidFill>
                <a:latin typeface="+mj-lt"/>
                <a:ea typeface="+mj-ea"/>
                <a:cs typeface="Times New Roman" pitchFamily="18" charset="0"/>
              </a:rPr>
              <a:t>SPECIÁLNÍ TEORIE RELATIVITY</a:t>
            </a:r>
            <a:endParaRPr lang="cs-CZ" sz="2800" b="1" dirty="0">
              <a:solidFill>
                <a:srgbClr val="0066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7831" name="Skupina 15"/>
          <p:cNvGrpSpPr>
            <a:grpSpLocks noChangeAspect="1"/>
          </p:cNvGrpSpPr>
          <p:nvPr/>
        </p:nvGrpSpPr>
        <p:grpSpPr bwMode="auto">
          <a:xfrm>
            <a:off x="36513" y="0"/>
            <a:ext cx="9107487" cy="2063750"/>
            <a:chOff x="0" y="571480"/>
            <a:chExt cx="8929718" cy="1928826"/>
          </a:xfrm>
        </p:grpSpPr>
        <p:sp>
          <p:nvSpPr>
            <p:cNvPr id="15" name="Obdélník 14"/>
            <p:cNvSpPr/>
            <p:nvPr/>
          </p:nvSpPr>
          <p:spPr>
            <a:xfrm>
              <a:off x="0" y="571480"/>
              <a:ext cx="8929718" cy="1928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grpSp>
          <p:nvGrpSpPr>
            <p:cNvPr id="4" name="Skupina 1"/>
            <p:cNvGrpSpPr>
              <a:grpSpLocks noChangeAspect="1"/>
            </p:cNvGrpSpPr>
            <p:nvPr/>
          </p:nvGrpSpPr>
          <p:grpSpPr bwMode="auto">
            <a:xfrm>
              <a:off x="142844" y="571480"/>
              <a:ext cx="8651147" cy="1908000"/>
              <a:chOff x="1237" y="4215"/>
              <a:chExt cx="8434" cy="1860"/>
            </a:xfrm>
            <a:solidFill>
              <a:schemeClr val="accent1"/>
            </a:solidFill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7" y="4215"/>
                <a:ext cx="7610" cy="1860"/>
              </a:xfrm>
              <a:prstGeom prst="rect">
                <a:avLst/>
              </a:prstGeom>
              <a:grpFill/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3694" b="2090"/>
              <a:stretch>
                <a:fillRect/>
              </a:stretch>
            </p:blipFill>
            <p:spPr bwMode="auto">
              <a:xfrm>
                <a:off x="8715" y="4510"/>
                <a:ext cx="956" cy="95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3" name="Nadpis 1"/>
          <p:cNvSpPr txBox="1">
            <a:spLocks/>
          </p:cNvSpPr>
          <p:nvPr/>
        </p:nvSpPr>
        <p:spPr>
          <a:xfrm>
            <a:off x="0" y="5143500"/>
            <a:ext cx="9144000" cy="12271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 III/2-2-2-08</a:t>
            </a:r>
          </a:p>
          <a:p>
            <a:pPr algn="ctr">
              <a:defRPr/>
            </a:pP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Tento digitální učební materiál (DUM) vznikl na základě řešení projektu OPVK, registrační číslo CZ.1.07/1.5.00/34.0794 s názvem „Výuka na gymnáziu podporovaná ICT“.</a:t>
            </a:r>
          </a:p>
        </p:txBody>
      </p:sp>
      <p:sp>
        <p:nvSpPr>
          <p:cNvPr id="2" name="Obdélník 1"/>
          <p:cNvSpPr/>
          <p:nvPr/>
        </p:nvSpPr>
        <p:spPr>
          <a:xfrm>
            <a:off x="5786438" y="5240338"/>
            <a:ext cx="29543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 </a:t>
            </a: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Zpracováno 18. ledna 2013 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1188"/>
          </a:xfrm>
          <a:solidFill>
            <a:srgbClr val="006600"/>
          </a:solidFill>
        </p:spPr>
        <p:txBody>
          <a:bodyPr/>
          <a:lstStyle/>
          <a:p>
            <a:pPr algn="l" eaLnBrk="1" hangingPunct="1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8. RELATIVISTICKÁ DYNAMIKA</a:t>
            </a:r>
          </a:p>
        </p:txBody>
      </p:sp>
      <p:sp>
        <p:nvSpPr>
          <p:cNvPr id="1028" name="Podnadpis 2"/>
          <p:cNvSpPr>
            <a:spLocks noGrp="1"/>
          </p:cNvSpPr>
          <p:nvPr>
            <p:ph type="subTitle" idx="1"/>
          </p:nvPr>
        </p:nvSpPr>
        <p:spPr>
          <a:xfrm>
            <a:off x="214313" y="673100"/>
            <a:ext cx="8715375" cy="5143500"/>
          </a:xfrm>
        </p:spPr>
        <p:txBody>
          <a:bodyPr/>
          <a:lstStyle/>
          <a:p>
            <a:pPr algn="l">
              <a:defRPr/>
            </a:pP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RELATIVISTICKÁ HMOTNOST</a:t>
            </a:r>
          </a:p>
          <a:p>
            <a:pPr marL="360363" indent="-360363" algn="l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v klasické fyzice </a:t>
            </a:r>
          </a:p>
          <a:p>
            <a:pPr marL="360363" indent="-360363" algn="l">
              <a:spcBef>
                <a:spcPts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	hmotnost je konstantní nezávisle na rychlosti</a:t>
            </a:r>
          </a:p>
          <a:p>
            <a:pPr marL="360363" indent="-360363" algn="l"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v relativistické fyzice </a:t>
            </a:r>
          </a:p>
          <a:p>
            <a:pPr marL="360363" indent="-360363" algn="l"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hmotnost tělesa se s jeho rostoucí rychlostí zvětšuje</a:t>
            </a:r>
          </a:p>
          <a:p>
            <a:pPr algn="l"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m</a:t>
            </a:r>
            <a:r>
              <a:rPr lang="cs-CZ" sz="2800" baseline="-25000" dirty="0" smtClean="0">
                <a:solidFill>
                  <a:schemeClr val="tx1"/>
                </a:solidFill>
                <a:cs typeface="Times New Roman" pitchFamily="18" charset="0"/>
              </a:rPr>
              <a:t>0</a:t>
            </a: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 – klidová hmotnost (v soustavě K´)</a:t>
            </a:r>
          </a:p>
          <a:p>
            <a:pPr algn="l">
              <a:spcBef>
                <a:spcPts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m  – relativistická hmotnost</a:t>
            </a:r>
          </a:p>
          <a:p>
            <a:pPr algn="l">
              <a:spcBef>
                <a:spcPts val="0"/>
              </a:spcBef>
              <a:defRPr/>
            </a:pPr>
            <a:endParaRPr lang="cs-CZ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Z tohoto vztahu vyplývá, </a:t>
            </a:r>
            <a:b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proč těleso nemůže dosáhnout rychlosti světla: působí-li na těleso síla, s rostoucí rychlostí roste i jeho hmotnost. </a:t>
            </a:r>
          </a:p>
          <a:p>
            <a:pPr>
              <a:defRPr/>
            </a:pP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Pro v → c jde m → ∞, </a:t>
            </a:r>
            <a:b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a proto podle 2. Newtonova zákona (F=</a:t>
            </a:r>
            <a:r>
              <a:rPr lang="cs-CZ" sz="2800" b="1" dirty="0" err="1" smtClean="0">
                <a:solidFill>
                  <a:schemeClr val="tx1"/>
                </a:solidFill>
                <a:cs typeface="Times New Roman" pitchFamily="18" charset="0"/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) a → 0.</a:t>
            </a:r>
            <a:endParaRPr lang="cs-CZ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6438900" y="3117850"/>
          <a:ext cx="154781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Rovnice" r:id="rId3" imgW="800100" imgH="647700" progId="Equation.3">
                  <p:embed/>
                </p:oleObj>
              </mc:Choice>
              <mc:Fallback>
                <p:oleObj name="Rovnice" r:id="rId3" imgW="800100" imgH="647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3117850"/>
                        <a:ext cx="1547813" cy="1244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Přímá spojovací čára 5"/>
          <p:cNvCxnSpPr/>
          <p:nvPr/>
        </p:nvCxnSpPr>
        <p:spPr>
          <a:xfrm>
            <a:off x="-184150" y="2984500"/>
            <a:ext cx="957580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89038" y="450850"/>
            <a:ext cx="5003800" cy="1077913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200" dirty="0">
                <a:solidFill>
                  <a:srgbClr val="BDFAA8"/>
                </a:solidFill>
                <a:latin typeface="+mn-lt"/>
                <a:cs typeface="Times New Roman" pitchFamily="18" charset="0"/>
              </a:rPr>
              <a:t>Graf závislosti </a:t>
            </a:r>
            <a:br>
              <a:rPr lang="cs-CZ" sz="3200" dirty="0">
                <a:solidFill>
                  <a:srgbClr val="BDFAA8"/>
                </a:solidFill>
                <a:latin typeface="+mn-lt"/>
                <a:cs typeface="Times New Roman" pitchFamily="18" charset="0"/>
              </a:rPr>
            </a:br>
            <a:r>
              <a:rPr lang="cs-CZ" sz="3200" dirty="0">
                <a:solidFill>
                  <a:srgbClr val="BDFAA8"/>
                </a:solidFill>
                <a:latin typeface="+mn-lt"/>
                <a:cs typeface="Times New Roman" pitchFamily="18" charset="0"/>
              </a:rPr>
              <a:t>hmotnosti tělesa na rychlosti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794500" y="406400"/>
          <a:ext cx="1944688" cy="5852160"/>
        </p:xfrm>
        <a:graphic>
          <a:graphicData uri="http://schemas.openxmlformats.org/drawingml/2006/table">
            <a:tbl>
              <a:tblPr/>
              <a:tblGrid>
                <a:gridCol w="972344"/>
                <a:gridCol w="972344"/>
              </a:tblGrid>
              <a:tr h="365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v/c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m/m</a:t>
                      </a:r>
                      <a:r>
                        <a:rPr lang="cs-CZ" sz="2400" b="1" i="0" u="none" strike="noStrike" baseline="-25000" dirty="0">
                          <a:solidFill>
                            <a:srgbClr val="BDFAA8"/>
                          </a:solidFill>
                          <a:latin typeface="Calibri"/>
                        </a:rPr>
                        <a:t>0</a:t>
                      </a:r>
                      <a:endParaRPr lang="cs-CZ" sz="2400" b="1" i="0" u="none" strike="noStrike" dirty="0">
                        <a:solidFill>
                          <a:srgbClr val="BDFAA8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BDFAA8"/>
                          </a:solidFill>
                          <a:latin typeface="Calibri"/>
                        </a:rPr>
                        <a:t>1,01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BDFAA8"/>
                          </a:solidFill>
                          <a:latin typeface="Calibri"/>
                        </a:rPr>
                        <a:t>1,02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BDFAA8"/>
                          </a:solidFill>
                          <a:latin typeface="Calibri"/>
                        </a:rPr>
                        <a:t>1,05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1,09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1,25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1,67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2,29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0,92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2,55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0,97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4,11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5,03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BDFAA8"/>
                          </a:solidFill>
                          <a:latin typeface="Calibri"/>
                        </a:rPr>
                        <a:t>0,99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BDFAA8"/>
                          </a:solidFill>
                          <a:latin typeface="Calibri"/>
                        </a:rPr>
                        <a:t>7,09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F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af 8"/>
          <p:cNvGraphicFramePr/>
          <p:nvPr/>
        </p:nvGraphicFramePr>
        <p:xfrm>
          <a:off x="0" y="2139950"/>
          <a:ext cx="644525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délník 1"/>
          <p:cNvSpPr/>
          <p:nvPr/>
        </p:nvSpPr>
        <p:spPr>
          <a:xfrm>
            <a:off x="6507163" y="1133475"/>
            <a:ext cx="2520950" cy="5356225"/>
          </a:xfrm>
          <a:prstGeom prst="rect">
            <a:avLst/>
          </a:prstGeom>
          <a:solidFill>
            <a:srgbClr val="BDFAA8"/>
          </a:solidFill>
          <a:ln>
            <a:solidFill>
              <a:srgbClr val="BDFA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Podnadpis 2"/>
          <p:cNvSpPr>
            <a:spLocks noGrp="1"/>
          </p:cNvSpPr>
          <p:nvPr>
            <p:ph type="subTitle" idx="1"/>
          </p:nvPr>
        </p:nvSpPr>
        <p:spPr>
          <a:xfrm>
            <a:off x="142875" y="504825"/>
            <a:ext cx="8715375" cy="6210300"/>
          </a:xfrm>
        </p:spPr>
        <p:txBody>
          <a:bodyPr/>
          <a:lstStyle/>
          <a:p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Zákon zachování hmotnosti  </a:t>
            </a:r>
          </a:p>
          <a:p>
            <a:endParaRPr lang="cs-CZ" sz="2800" b="1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Celková relativistická hmotnost izolované soustavy těles zůstává při všech dějích probíhajících uvnitř soustavy konstantní.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 </a:t>
            </a:r>
          </a:p>
          <a:p>
            <a:endParaRPr lang="cs-CZ" sz="280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Při rychlosti blížící se rychlosti světla </a:t>
            </a:r>
            <a:b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hmotnost roste nade všechny meze, </a:t>
            </a:r>
            <a:b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z toho vyplývá, že žádné hmotné těleso </a:t>
            </a:r>
            <a:b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nemůže tuto rychlost překročit.</a:t>
            </a:r>
            <a:endParaRPr lang="cs-CZ" sz="280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Podnadpis 2"/>
          <p:cNvSpPr>
            <a:spLocks noGrp="1"/>
          </p:cNvSpPr>
          <p:nvPr>
            <p:ph type="subTitle" idx="1"/>
          </p:nvPr>
        </p:nvSpPr>
        <p:spPr>
          <a:xfrm>
            <a:off x="142875" y="285750"/>
            <a:ext cx="8715375" cy="6210300"/>
          </a:xfrm>
        </p:spPr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URYCHLOVAČE ČÁSTIC</a:t>
            </a:r>
          </a:p>
          <a:p>
            <a:pPr marL="263525" indent="-263525" algn="l">
              <a:buFont typeface="Arial" pitchFamily="34" charset="0"/>
              <a:buChar char="•"/>
              <a:defRPr/>
            </a:pPr>
            <a:endParaRPr lang="cs-CZ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896938"/>
            <a:ext cx="7620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792163" y="2836863"/>
            <a:ext cx="8280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Obr.: 1 - Letecký záběr Stanfordského lineárního urychlovače SLAC (3 km)</a:t>
            </a:r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8" y="3206750"/>
            <a:ext cx="5205412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6057900" y="5395913"/>
            <a:ext cx="3149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Obr.: 2 - Letecký záběr </a:t>
            </a:r>
            <a:r>
              <a:rPr lang="cs-CZ" dirty="0" err="1">
                <a:latin typeface="+mn-lt"/>
              </a:rPr>
              <a:t>Fermilabu</a:t>
            </a:r>
            <a:r>
              <a:rPr lang="cs-CZ" dirty="0">
                <a:latin typeface="+mn-lt"/>
              </a:rPr>
              <a:t> 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(prstenec urychlovače má průměr 6,3 kilometru)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0650" y="1000125"/>
            <a:ext cx="8993188" cy="5576888"/>
          </a:xfrm>
        </p:spPr>
        <p:txBody>
          <a:bodyPr rtlCol="0">
            <a:noAutofit/>
          </a:bodyPr>
          <a:lstStyle/>
          <a:p>
            <a:pPr marL="684000" indent="-742950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chemeClr val="tx1"/>
                </a:solidFill>
                <a:cs typeface="Times New Roman" pitchFamily="18" charset="0"/>
              </a:rPr>
              <a:t>V klasické mechanice předpokládáme</a:t>
            </a:r>
          </a:p>
          <a:p>
            <a:pPr marL="682625" indent="-239713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absolutní čas – ve všech VS plyne stejně rychle</a:t>
            </a:r>
          </a:p>
          <a:p>
            <a:pPr marL="682625" indent="-239713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absolutní délku předmětů</a:t>
            </a:r>
          </a:p>
          <a:p>
            <a:pPr marL="682625" indent="-239713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stálou hmotnost tělesa</a:t>
            </a:r>
          </a:p>
          <a:p>
            <a:pPr marL="682625" indent="-239713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skládání rychlostí prostým </a:t>
            </a:r>
            <a:b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vektorovým součtem  </a:t>
            </a:r>
            <a:b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b="1" dirty="0" smtClean="0">
                <a:solidFill>
                  <a:schemeClr val="tx1"/>
                </a:solidFill>
                <a:cs typeface="Times New Roman" pitchFamily="18" charset="0"/>
              </a:rPr>
              <a:t>u = </a:t>
            </a:r>
            <a:r>
              <a:rPr lang="cs-CZ" b="1" dirty="0" err="1" smtClean="0">
                <a:solidFill>
                  <a:schemeClr val="tx1"/>
                </a:solidFill>
                <a:cs typeface="Times New Roman" pitchFamily="18" charset="0"/>
              </a:rPr>
              <a:t>u</a:t>
            </a:r>
            <a:r>
              <a:rPr lang="cs-CZ" b="1" dirty="0" smtClean="0">
                <a:solidFill>
                  <a:schemeClr val="tx1"/>
                </a:solidFill>
                <a:cs typeface="Times New Roman" pitchFamily="18" charset="0"/>
              </a:rPr>
              <a:t>´+ v</a:t>
            </a:r>
          </a:p>
        </p:txBody>
      </p:sp>
      <p:sp>
        <p:nvSpPr>
          <p:cNvPr id="30723" name="Nadpis 1"/>
          <p:cNvSpPr txBox="1">
            <a:spLocks/>
          </p:cNvSpPr>
          <p:nvPr/>
        </p:nvSpPr>
        <p:spPr bwMode="auto">
          <a:xfrm>
            <a:off x="0" y="0"/>
            <a:ext cx="9144000" cy="611188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3400" b="1">
                <a:solidFill>
                  <a:srgbClr val="BDFAA8"/>
                </a:solidFill>
                <a:latin typeface="Calibri" pitchFamily="34" charset="0"/>
                <a:cs typeface="Times New Roman" pitchFamily="18" charset="0"/>
              </a:rPr>
              <a:t>1. PROSTOR A ČAS V KLASICKÉ MECHANICE</a:t>
            </a:r>
          </a:p>
        </p:txBody>
      </p:sp>
      <p:pic>
        <p:nvPicPr>
          <p:cNvPr id="30724" name="Picture 2" descr="http://3.bp.blogspot.com/-3MQNZU5tZn0/UNzNjxGIulI/AAAAAAAABcc/Nb41dpHvL4k/s1600/isaac_new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143250"/>
            <a:ext cx="314325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ovéPole 6"/>
          <p:cNvSpPr txBox="1">
            <a:spLocks noChangeArrowheads="1"/>
          </p:cNvSpPr>
          <p:nvPr/>
        </p:nvSpPr>
        <p:spPr bwMode="auto">
          <a:xfrm>
            <a:off x="7643813" y="6143625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Obr.: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Podnadpis 2"/>
          <p:cNvSpPr>
            <a:spLocks noGrp="1"/>
          </p:cNvSpPr>
          <p:nvPr>
            <p:ph type="subTitle" idx="1"/>
          </p:nvPr>
        </p:nvSpPr>
        <p:spPr>
          <a:xfrm>
            <a:off x="214313" y="214313"/>
            <a:ext cx="8715375" cy="6184900"/>
          </a:xfrm>
        </p:spPr>
        <p:txBody>
          <a:bodyPr/>
          <a:lstStyle/>
          <a:p>
            <a:pPr algn="l"/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RELATIVISTICKÁ HYBNOST</a:t>
            </a:r>
          </a:p>
          <a:p>
            <a:pPr algn="l"/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Zákon zachování hybnosti platí 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i ve STR pro libovolnou rychlost.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 </a:t>
            </a:r>
          </a:p>
          <a:p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Relativistický zákon zachování hybnosti  </a:t>
            </a:r>
          </a:p>
          <a:p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Celková hybnost izolované soustavy těles zůstává 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u všech dějů probíhajících uvnitř soustavy konstantní. 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 </a:t>
            </a:r>
          </a:p>
          <a:p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ZZ relativistické hmotnosti a ZZ relativistické hybnosti  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platí ve všech IVS.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 </a:t>
            </a:r>
          </a:p>
          <a:p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Ověřeno srážkami částic. 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5637213" y="279400"/>
          <a:ext cx="2986087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Rovnice" r:id="rId3" imgW="1257300" imgH="647700" progId="Equation.3">
                  <p:embed/>
                </p:oleObj>
              </mc:Choice>
              <mc:Fallback>
                <p:oleObj name="Rovnice" r:id="rId3" imgW="1257300" imgH="647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279400"/>
                        <a:ext cx="2986087" cy="1528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9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6838" lvl="1">
              <a:tabLst>
                <a:tab pos="539750" algn="l"/>
              </a:tabLst>
            </a:pPr>
            <a:r>
              <a:rPr lang="cs-CZ" sz="3400" b="1">
                <a:solidFill>
                  <a:srgbClr val="BDFAA8"/>
                </a:solidFill>
                <a:latin typeface="Calibri" pitchFamily="34" charset="0"/>
                <a:cs typeface="Times New Roman" pitchFamily="18" charset="0"/>
              </a:rPr>
              <a:t>Použitá literatura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584200"/>
            <a:ext cx="91440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Literatura: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BARTUŠKA, K.: Fyzika pro gymnázia – Speciální teorie relativity. Prometheus, Praha 2001 </a:t>
            </a:r>
            <a:b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ISBN 978-80-7196-209-0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LEPIL, O. a kol.,: Fyzika – sbírka úloh pro střední školy. Prometheus, Praha 2010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	ISBN 978-80-7196-266-3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TARÁBEK, P., ČERVINKOVÁ, P.: Odmaturuj z fyziky.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Didaktis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Brno 2004 ISBN 80-86285-39-1</a:t>
            </a: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Obrázky: </a:t>
            </a: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[1] </a:t>
            </a:r>
            <a:r>
              <a:rPr lang="en-US" i="1" dirty="0">
                <a:latin typeface="+mn-lt"/>
              </a:rPr>
              <a:t>Wikipedia: the free encyclopedia</a:t>
            </a:r>
            <a:r>
              <a:rPr lang="en-US" dirty="0">
                <a:latin typeface="+mn-lt"/>
              </a:rPr>
              <a:t> [online]. San Francisco (CA): Wikimedia Foundation, 2001- [cit. 2013-01-23]. </a:t>
            </a:r>
            <a:r>
              <a:rPr lang="en-US" dirty="0" err="1">
                <a:latin typeface="+mn-lt"/>
              </a:rPr>
              <a:t>Dostupné</a:t>
            </a:r>
            <a:r>
              <a:rPr lang="en-US" dirty="0">
                <a:latin typeface="+mn-lt"/>
              </a:rPr>
              <a:t> z: http://upload.wikimedia.org/wikipedia/commons/thumb/8/8a/Stanford-linear-accelerator-usgs-ortho-kaminski-5900.jpg/800px-Stanford-linear-accelerator-usgs-ortho-kaminski-5900.jpg </a:t>
            </a:r>
            <a:endParaRPr lang="cs-CZ" dirty="0"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[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] </a:t>
            </a:r>
            <a:r>
              <a:rPr lang="en-US" i="1" dirty="0">
                <a:latin typeface="+mn-lt"/>
              </a:rPr>
              <a:t>Wikipedia: the free encyclopedia</a:t>
            </a:r>
            <a:r>
              <a:rPr lang="en-US" dirty="0">
                <a:latin typeface="+mn-lt"/>
              </a:rPr>
              <a:t> [online]. San Francisco (CA): Wikimedia Foundation, 2001- [cit. 2013-01-23]. </a:t>
            </a:r>
            <a:r>
              <a:rPr lang="en-US" dirty="0" err="1">
                <a:latin typeface="+mn-lt"/>
              </a:rPr>
              <a:t>Dostupné</a:t>
            </a:r>
            <a:r>
              <a:rPr lang="en-US" dirty="0">
                <a:latin typeface="+mn-lt"/>
              </a:rPr>
              <a:t> z: http://upload.wikimedia.org/wikipedia/commons/thumb/3/3f/Fermilab.jpg/800px-Fermilab.jpg 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3286125"/>
            <a:ext cx="9144000" cy="70802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rgbClr val="BDFAA8"/>
                </a:solidFill>
                <a:latin typeface="+mj-lt"/>
                <a:cs typeface="Times New Roman" pitchFamily="18" charset="0"/>
              </a:rPr>
              <a:t>9. VZTAH MEZI ENERGIÍ A HMOTNOSTÍ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cs-CZ" sz="29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Mgr. Monika Bouchalová</a:t>
            </a:r>
          </a:p>
          <a:p>
            <a:pPr algn="ctr" eaLnBrk="0" hangingPunct="0">
              <a:defRPr/>
            </a:pPr>
            <a:r>
              <a:rPr lang="cs-CZ" sz="2000" dirty="0">
                <a:solidFill>
                  <a:srgbClr val="006600"/>
                </a:solidFill>
                <a:latin typeface="+mj-lt"/>
                <a:cs typeface="Arial" pitchFamily="34" charset="0"/>
              </a:rPr>
              <a:t>Gymnázium, Havířov-Město, Komenského 2, p.o.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63"/>
            <a:ext cx="91440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cs-CZ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DD43-A96C-4EFA-B0FB-949E94DB57F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143125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FYZIKA </a:t>
            </a:r>
            <a:r>
              <a:rPr lang="it-IT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PRO I</a:t>
            </a: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V</a:t>
            </a:r>
            <a:r>
              <a:rPr lang="it-IT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. ROČNÍK GYMNÁZIA</a:t>
            </a: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/>
            </a:r>
            <a:b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</a:br>
            <a:r>
              <a:rPr lang="cs-CZ" sz="2800" b="1" dirty="0">
                <a:solidFill>
                  <a:srgbClr val="006600"/>
                </a:solidFill>
                <a:latin typeface="+mj-lt"/>
                <a:ea typeface="+mj-ea"/>
                <a:cs typeface="Times New Roman" pitchFamily="18" charset="0"/>
              </a:rPr>
              <a:t>SPECIÁLNÍ TEORIE RELATIVITY</a:t>
            </a:r>
            <a:endParaRPr lang="cs-CZ" sz="2800" b="1" dirty="0">
              <a:solidFill>
                <a:srgbClr val="0066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2951" name="Skupina 15"/>
          <p:cNvGrpSpPr>
            <a:grpSpLocks noChangeAspect="1"/>
          </p:cNvGrpSpPr>
          <p:nvPr/>
        </p:nvGrpSpPr>
        <p:grpSpPr bwMode="auto">
          <a:xfrm>
            <a:off x="36513" y="0"/>
            <a:ext cx="9107487" cy="2063750"/>
            <a:chOff x="0" y="571480"/>
            <a:chExt cx="8929718" cy="1928826"/>
          </a:xfrm>
        </p:grpSpPr>
        <p:sp>
          <p:nvSpPr>
            <p:cNvPr id="15" name="Obdélník 14"/>
            <p:cNvSpPr/>
            <p:nvPr/>
          </p:nvSpPr>
          <p:spPr>
            <a:xfrm>
              <a:off x="0" y="571480"/>
              <a:ext cx="8929718" cy="1928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grpSp>
          <p:nvGrpSpPr>
            <p:cNvPr id="4" name="Skupina 1"/>
            <p:cNvGrpSpPr>
              <a:grpSpLocks noChangeAspect="1"/>
            </p:cNvGrpSpPr>
            <p:nvPr/>
          </p:nvGrpSpPr>
          <p:grpSpPr bwMode="auto">
            <a:xfrm>
              <a:off x="142844" y="571480"/>
              <a:ext cx="8651147" cy="1908000"/>
              <a:chOff x="1237" y="4215"/>
              <a:chExt cx="8434" cy="1860"/>
            </a:xfrm>
            <a:solidFill>
              <a:schemeClr val="accent1"/>
            </a:solidFill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7" y="4215"/>
                <a:ext cx="7610" cy="1860"/>
              </a:xfrm>
              <a:prstGeom prst="rect">
                <a:avLst/>
              </a:prstGeom>
              <a:grpFill/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3694" b="2090"/>
              <a:stretch>
                <a:fillRect/>
              </a:stretch>
            </p:blipFill>
            <p:spPr bwMode="auto">
              <a:xfrm>
                <a:off x="8715" y="4510"/>
                <a:ext cx="956" cy="95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3" name="Nadpis 1"/>
          <p:cNvSpPr txBox="1">
            <a:spLocks/>
          </p:cNvSpPr>
          <p:nvPr/>
        </p:nvSpPr>
        <p:spPr>
          <a:xfrm>
            <a:off x="0" y="5143500"/>
            <a:ext cx="9144000" cy="12271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 III/2-2-2-09</a:t>
            </a:r>
          </a:p>
          <a:p>
            <a:pPr algn="ctr">
              <a:defRPr/>
            </a:pP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Tento digitální učební materiál (DUM) vznikl na základě řešení projektu OPVK, registrační číslo CZ.1.07/1.5.00/34.0794 s názvem „Výuka na gymnáziu podporovaná ICT“.</a:t>
            </a:r>
          </a:p>
        </p:txBody>
      </p:sp>
      <p:sp>
        <p:nvSpPr>
          <p:cNvPr id="2" name="Obdélník 1"/>
          <p:cNvSpPr/>
          <p:nvPr/>
        </p:nvSpPr>
        <p:spPr>
          <a:xfrm>
            <a:off x="5786438" y="5240338"/>
            <a:ext cx="29543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 </a:t>
            </a: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Zpracováno 21. ledna 2013 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1188"/>
          </a:xfrm>
          <a:solidFill>
            <a:srgbClr val="006600"/>
          </a:solidFill>
        </p:spPr>
        <p:txBody>
          <a:bodyPr/>
          <a:lstStyle/>
          <a:p>
            <a:pPr algn="l" eaLnBrk="1" hangingPunct="1"/>
            <a:r>
              <a:rPr lang="cs-CZ" sz="3400" b="1" smtClean="0">
                <a:solidFill>
                  <a:srgbClr val="BDFAA8"/>
                </a:solidFill>
                <a:cs typeface="Times New Roman" pitchFamily="18" charset="0"/>
              </a:rPr>
              <a:t>9. VZTAH MEZI ENERGIÍ A HMOTNOSTÍ</a:t>
            </a:r>
          </a:p>
        </p:txBody>
      </p:sp>
      <p:sp>
        <p:nvSpPr>
          <p:cNvPr id="1028" name="Podnadpis 2"/>
          <p:cNvSpPr>
            <a:spLocks noGrp="1"/>
          </p:cNvSpPr>
          <p:nvPr>
            <p:ph type="subTitle" idx="1"/>
          </p:nvPr>
        </p:nvSpPr>
        <p:spPr>
          <a:xfrm>
            <a:off x="214313" y="673100"/>
            <a:ext cx="8715375" cy="5905500"/>
          </a:xfrm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Klasická mechanika nemá žádný obecný vztah </a:t>
            </a:r>
            <a:b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mezi energií a hmotností.         </a:t>
            </a:r>
          </a:p>
          <a:p>
            <a:pPr algn="l">
              <a:spcBef>
                <a:spcPts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Těleso může mít </a:t>
            </a:r>
            <a:r>
              <a:rPr lang="cs-CZ" sz="2800" dirty="0" err="1" smtClean="0">
                <a:solidFill>
                  <a:schemeClr val="tx1"/>
                </a:solidFill>
                <a:cs typeface="Times New Roman" pitchFamily="18" charset="0"/>
              </a:rPr>
              <a:t>E</a:t>
            </a:r>
            <a:r>
              <a:rPr lang="cs-CZ" sz="2800" baseline="-25000" dirty="0" err="1" smtClean="0">
                <a:solidFill>
                  <a:schemeClr val="tx1"/>
                </a:solidFill>
                <a:cs typeface="Times New Roman" pitchFamily="18" charset="0"/>
              </a:rPr>
              <a:t>k</a:t>
            </a: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cs-CZ" sz="2800" dirty="0" err="1" smtClean="0">
                <a:solidFill>
                  <a:schemeClr val="tx1"/>
                </a:solidFill>
                <a:cs typeface="Times New Roman" pitchFamily="18" charset="0"/>
              </a:rPr>
              <a:t>E</a:t>
            </a:r>
            <a:r>
              <a:rPr lang="cs-CZ" sz="2800" baseline="-25000" dirty="0" err="1" smtClean="0">
                <a:solidFill>
                  <a:schemeClr val="tx1"/>
                </a:solidFill>
                <a:cs typeface="Times New Roman" pitchFamily="18" charset="0"/>
              </a:rPr>
              <a:t>p</a:t>
            </a: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, U; m je stálá.</a:t>
            </a:r>
            <a:b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cs-CZ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>
              <a:spcBef>
                <a:spcPts val="0"/>
              </a:spcBef>
              <a:defRPr/>
            </a:pPr>
            <a:endParaRPr lang="cs-CZ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Albert Einstein dokázal, že při každé změně </a:t>
            </a:r>
            <a:b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celkové energie soustavy se mění také její hmotnost. </a:t>
            </a:r>
          </a:p>
          <a:p>
            <a:pPr algn="l">
              <a:spcBef>
                <a:spcPts val="0"/>
              </a:spcBef>
              <a:defRPr/>
            </a:pPr>
            <a:endParaRPr lang="cs-CZ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60363" indent="-360363" algn="l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Tento vztah je nejvýznamnější výsledek STR. </a:t>
            </a:r>
            <a:b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cs-CZ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Vzhledem k velké rychlosti světla </a:t>
            </a:r>
            <a:b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odpovídá velké změně energie </a:t>
            </a:r>
            <a:b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jen malá změna hmotnosti. </a:t>
            </a:r>
          </a:p>
        </p:txBody>
      </p:sp>
      <p:graphicFrame>
        <p:nvGraphicFramePr>
          <p:cNvPr id="84996" name="Object 3"/>
          <p:cNvGraphicFramePr>
            <a:graphicFrameLocks noChangeAspect="1"/>
          </p:cNvGraphicFramePr>
          <p:nvPr/>
        </p:nvGraphicFramePr>
        <p:xfrm>
          <a:off x="6102350" y="1898650"/>
          <a:ext cx="24606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Rovnice" r:id="rId3" imgW="748975" imgH="203112" progId="Equation.3">
                  <p:embed/>
                </p:oleObj>
              </mc:Choice>
              <mc:Fallback>
                <p:oleObj name="Rovnice" r:id="rId3" imgW="748975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1898650"/>
                        <a:ext cx="2460625" cy="665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Podnadpis 2"/>
          <p:cNvSpPr>
            <a:spLocks noGrp="1"/>
          </p:cNvSpPr>
          <p:nvPr>
            <p:ph type="subTitle" idx="1"/>
          </p:nvPr>
        </p:nvSpPr>
        <p:spPr>
          <a:xfrm>
            <a:off x="215900" y="1117600"/>
            <a:ext cx="8715375" cy="5286375"/>
          </a:xfrm>
        </p:spPr>
        <p:txBody>
          <a:bodyPr/>
          <a:lstStyle/>
          <a:p>
            <a:pPr marL="360363" indent="-360363" algn="l">
              <a:spcBef>
                <a:spcPct val="0"/>
              </a:spcBef>
            </a:pPr>
            <a:r>
              <a:rPr lang="cs-CZ" b="1" smtClean="0">
                <a:solidFill>
                  <a:schemeClr val="tx1"/>
                </a:solidFill>
                <a:cs typeface="Times New Roman" pitchFamily="18" charset="0"/>
              </a:rPr>
              <a:t>Využití</a:t>
            </a:r>
            <a:br>
              <a:rPr lang="cs-CZ" b="1" smtClean="0">
                <a:solidFill>
                  <a:schemeClr val="tx1"/>
                </a:solidFill>
                <a:cs typeface="Times New Roman" pitchFamily="18" charset="0"/>
              </a:rPr>
            </a:br>
            <a:endParaRPr lang="cs-CZ" b="1" smtClean="0">
              <a:solidFill>
                <a:schemeClr val="tx1"/>
              </a:solidFill>
              <a:cs typeface="Times New Roman" pitchFamily="18" charset="0"/>
            </a:endParaRPr>
          </a:p>
          <a:p>
            <a:pPr marL="360363" indent="-360363" algn="l">
              <a:spcBef>
                <a:spcPct val="0"/>
              </a:spcBef>
              <a:buFont typeface="Arial" charset="0"/>
              <a:buChar char="•"/>
            </a:pPr>
            <a:r>
              <a:rPr lang="cs-CZ" smtClean="0">
                <a:solidFill>
                  <a:schemeClr val="tx1"/>
                </a:solidFill>
                <a:cs typeface="Times New Roman" pitchFamily="18" charset="0"/>
              </a:rPr>
              <a:t>při jaderných reakcích v reaktorech elektráren</a:t>
            </a:r>
            <a:br>
              <a:rPr lang="cs-CZ" smtClean="0">
                <a:solidFill>
                  <a:schemeClr val="tx1"/>
                </a:solidFill>
                <a:cs typeface="Times New Roman" pitchFamily="18" charset="0"/>
              </a:rPr>
            </a:br>
            <a:endParaRPr lang="cs-CZ" smtClean="0">
              <a:solidFill>
                <a:schemeClr val="tx1"/>
              </a:solidFill>
              <a:cs typeface="Times New Roman" pitchFamily="18" charset="0"/>
            </a:endParaRPr>
          </a:p>
          <a:p>
            <a:pPr marL="360363" indent="-360363" algn="l">
              <a:spcBef>
                <a:spcPct val="0"/>
              </a:spcBef>
              <a:buFont typeface="Arial" charset="0"/>
              <a:buChar char="•"/>
            </a:pPr>
            <a:r>
              <a:rPr lang="cs-CZ" smtClean="0">
                <a:solidFill>
                  <a:schemeClr val="tx1"/>
                </a:solidFill>
                <a:cs typeface="Times New Roman" pitchFamily="18" charset="0"/>
              </a:rPr>
              <a:t>při vývoji atomových a termonukleárních bomb </a:t>
            </a:r>
            <a:br>
              <a:rPr lang="cs-CZ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mtClean="0">
                <a:solidFill>
                  <a:schemeClr val="tx1"/>
                </a:solidFill>
                <a:cs typeface="Times New Roman" pitchFamily="18" charset="0"/>
              </a:rPr>
              <a:t>(při jejich testech i experimentálně ověřen)</a:t>
            </a:r>
            <a:br>
              <a:rPr lang="cs-CZ" smtClean="0">
                <a:solidFill>
                  <a:schemeClr val="tx1"/>
                </a:solidFill>
                <a:cs typeface="Times New Roman" pitchFamily="18" charset="0"/>
              </a:rPr>
            </a:br>
            <a:endParaRPr lang="cs-CZ" smtClean="0">
              <a:solidFill>
                <a:schemeClr val="tx1"/>
              </a:solidFill>
              <a:cs typeface="Times New Roman" pitchFamily="18" charset="0"/>
            </a:endParaRPr>
          </a:p>
          <a:p>
            <a:pPr marL="360363" indent="-360363" algn="l">
              <a:spcBef>
                <a:spcPct val="0"/>
              </a:spcBef>
              <a:buFont typeface="Arial" charset="0"/>
              <a:buChar char="•"/>
            </a:pPr>
            <a:r>
              <a:rPr lang="cs-CZ" smtClean="0">
                <a:solidFill>
                  <a:schemeClr val="tx1"/>
                </a:solidFill>
                <a:cs typeface="Times New Roman" pitchFamily="18" charset="0"/>
              </a:rPr>
              <a:t>v astrofyzice </a:t>
            </a:r>
            <a:br>
              <a:rPr lang="cs-CZ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mtClean="0">
                <a:solidFill>
                  <a:schemeClr val="tx1"/>
                </a:solidFill>
                <a:cs typeface="Times New Roman" pitchFamily="18" charset="0"/>
              </a:rPr>
              <a:t>(původ sluneční energie, energie hvězd)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5994400" y="895350"/>
          <a:ext cx="24606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Rovnice" r:id="rId3" imgW="748975" imgH="203112" progId="Equation.3">
                  <p:embed/>
                </p:oleObj>
              </mc:Choice>
              <mc:Fallback>
                <p:oleObj name="Rovnice" r:id="rId3" imgW="748975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895350"/>
                        <a:ext cx="2460625" cy="665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Podnadpis 2"/>
          <p:cNvSpPr>
            <a:spLocks noGrp="1"/>
          </p:cNvSpPr>
          <p:nvPr>
            <p:ph type="subTitle" idx="1"/>
          </p:nvPr>
        </p:nvSpPr>
        <p:spPr>
          <a:xfrm>
            <a:off x="214313" y="628650"/>
            <a:ext cx="8715375" cy="5286375"/>
          </a:xfrm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Celková energie E soustavy se rovná součtu </a:t>
            </a:r>
            <a:b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endParaRPr lang="cs-CZ" sz="28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360363" indent="-277813" algn="l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klidové energie E</a:t>
            </a:r>
            <a:r>
              <a:rPr lang="cs-CZ" sz="2800" baseline="-25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0 </a:t>
            </a: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= m</a:t>
            </a:r>
            <a:r>
              <a:rPr lang="cs-CZ" sz="2800" baseline="-25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0</a:t>
            </a: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.c</a:t>
            </a:r>
            <a:r>
              <a:rPr lang="cs-CZ" sz="2800" baseline="30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</a:t>
            </a: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360363" indent="-277813" algn="l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kinetické energie </a:t>
            </a:r>
            <a:r>
              <a:rPr lang="cs-CZ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E</a:t>
            </a:r>
            <a:r>
              <a:rPr lang="cs-CZ" sz="2800" baseline="-25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</a:t>
            </a: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 </a:t>
            </a:r>
          </a:p>
          <a:p>
            <a:pPr algn="l"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Zákon zachování energie: </a:t>
            </a:r>
            <a:b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endParaRPr lang="cs-CZ" sz="28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Celková energie izolované soustavy zůstává při všech dějích probíhajících uvnitř soustavy konstantní.</a:t>
            </a:r>
          </a:p>
          <a:p>
            <a:pPr algn="l">
              <a:spcBef>
                <a:spcPts val="0"/>
              </a:spcBef>
              <a:defRPr/>
            </a:pPr>
            <a:endParaRPr lang="cs-CZ" sz="2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5214938" y="4679950"/>
          <a:ext cx="31654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Rovnice" r:id="rId3" imgW="571252" imgH="203112" progId="Equation.3">
                  <p:embed/>
                </p:oleObj>
              </mc:Choice>
              <mc:Fallback>
                <p:oleObj name="Rovnice" r:id="rId3" imgW="571252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4679950"/>
                        <a:ext cx="3165475" cy="1120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000625" y="1428750"/>
          <a:ext cx="35226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Rovnice" r:id="rId5" imgW="749300" imgH="228600" progId="Equation.3">
                  <p:embed/>
                </p:oleObj>
              </mc:Choice>
              <mc:Fallback>
                <p:oleObj name="Rovnice" r:id="rId5" imgW="7493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1428750"/>
                        <a:ext cx="3522663" cy="1069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3286125"/>
            <a:ext cx="9144000" cy="70802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rgbClr val="BDFAA8"/>
                </a:solidFill>
                <a:latin typeface="+mj-lt"/>
                <a:cs typeface="Times New Roman" pitchFamily="18" charset="0"/>
              </a:rPr>
              <a:t>10. LORENTZOVA TRANSFORMACE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cs-CZ" sz="29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Mgr. Monika Bouchalová</a:t>
            </a:r>
          </a:p>
          <a:p>
            <a:pPr algn="ctr" eaLnBrk="0" hangingPunct="0">
              <a:defRPr/>
            </a:pPr>
            <a:r>
              <a:rPr lang="cs-CZ" sz="2000" dirty="0">
                <a:solidFill>
                  <a:srgbClr val="006600"/>
                </a:solidFill>
                <a:latin typeface="+mj-lt"/>
                <a:cs typeface="Arial" pitchFamily="34" charset="0"/>
              </a:rPr>
              <a:t>Gymnázium, Havířov-Město, Komenského 2, p.o.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63"/>
            <a:ext cx="91440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cs-CZ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DE017-3FD5-4344-82BB-15B5CAAD833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143125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FYZIKA </a:t>
            </a:r>
            <a:r>
              <a:rPr lang="it-IT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PRO I</a:t>
            </a: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V</a:t>
            </a:r>
            <a:r>
              <a:rPr lang="it-IT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>. ROČNÍK GYMNÁZIA</a:t>
            </a:r>
            <a: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  <a:t/>
            </a:r>
            <a:br>
              <a:rPr lang="cs-CZ" sz="2800" b="1" dirty="0">
                <a:solidFill>
                  <a:srgbClr val="006600"/>
                </a:solidFill>
                <a:latin typeface="+mj-lt"/>
                <a:cs typeface="Arial" pitchFamily="34" charset="0"/>
              </a:rPr>
            </a:br>
            <a:r>
              <a:rPr lang="cs-CZ" sz="2800" b="1" dirty="0">
                <a:solidFill>
                  <a:srgbClr val="006600"/>
                </a:solidFill>
                <a:latin typeface="+mj-lt"/>
                <a:ea typeface="+mj-ea"/>
                <a:cs typeface="Times New Roman" pitchFamily="18" charset="0"/>
              </a:rPr>
              <a:t>SPECIÁLNÍ TEORIE RELATIVITY</a:t>
            </a:r>
            <a:endParaRPr lang="cs-CZ" sz="2800" b="1" dirty="0">
              <a:solidFill>
                <a:srgbClr val="0066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4999" name="Skupina 15"/>
          <p:cNvGrpSpPr>
            <a:grpSpLocks noChangeAspect="1"/>
          </p:cNvGrpSpPr>
          <p:nvPr/>
        </p:nvGrpSpPr>
        <p:grpSpPr bwMode="auto">
          <a:xfrm>
            <a:off x="36513" y="0"/>
            <a:ext cx="9107487" cy="2063750"/>
            <a:chOff x="0" y="571480"/>
            <a:chExt cx="8929718" cy="1928826"/>
          </a:xfrm>
        </p:grpSpPr>
        <p:sp>
          <p:nvSpPr>
            <p:cNvPr id="15" name="Obdélník 14"/>
            <p:cNvSpPr/>
            <p:nvPr/>
          </p:nvSpPr>
          <p:spPr>
            <a:xfrm>
              <a:off x="0" y="571480"/>
              <a:ext cx="8929718" cy="1928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grpSp>
          <p:nvGrpSpPr>
            <p:cNvPr id="4" name="Skupina 1"/>
            <p:cNvGrpSpPr>
              <a:grpSpLocks noChangeAspect="1"/>
            </p:cNvGrpSpPr>
            <p:nvPr/>
          </p:nvGrpSpPr>
          <p:grpSpPr bwMode="auto">
            <a:xfrm>
              <a:off x="142844" y="571480"/>
              <a:ext cx="8651147" cy="1908000"/>
              <a:chOff x="1237" y="4215"/>
              <a:chExt cx="8434" cy="1860"/>
            </a:xfrm>
            <a:solidFill>
              <a:schemeClr val="accent1"/>
            </a:solidFill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7" y="4215"/>
                <a:ext cx="7610" cy="1860"/>
              </a:xfrm>
              <a:prstGeom prst="rect">
                <a:avLst/>
              </a:prstGeom>
              <a:grpFill/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3694" b="2090"/>
              <a:stretch>
                <a:fillRect/>
              </a:stretch>
            </p:blipFill>
            <p:spPr bwMode="auto">
              <a:xfrm>
                <a:off x="8715" y="4510"/>
                <a:ext cx="956" cy="95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3" name="Nadpis 1"/>
          <p:cNvSpPr txBox="1">
            <a:spLocks/>
          </p:cNvSpPr>
          <p:nvPr/>
        </p:nvSpPr>
        <p:spPr>
          <a:xfrm>
            <a:off x="0" y="5143500"/>
            <a:ext cx="9144000" cy="12271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 III/2-2-2-10</a:t>
            </a:r>
          </a:p>
          <a:p>
            <a:pPr algn="ctr">
              <a:defRPr/>
            </a:pP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Tento digitální učební materiál (DUM) vznikl na základě řešení projektu OPVK, registrační číslo CZ.1.07/1.5.00/34.0794 s názvem „Výuka na gymnáziu podporovaná ICT“.</a:t>
            </a:r>
          </a:p>
        </p:txBody>
      </p:sp>
      <p:sp>
        <p:nvSpPr>
          <p:cNvPr id="2" name="Obdélník 1"/>
          <p:cNvSpPr/>
          <p:nvPr/>
        </p:nvSpPr>
        <p:spPr>
          <a:xfrm>
            <a:off x="5786438" y="5240338"/>
            <a:ext cx="29543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 </a:t>
            </a: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pitchFamily="34" charset="0"/>
              </a:rPr>
              <a:t>Zpracováno 23. ledna 2013 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odnadpis 2"/>
          <p:cNvSpPr>
            <a:spLocks noGrp="1"/>
          </p:cNvSpPr>
          <p:nvPr>
            <p:ph type="subTitle" idx="1"/>
          </p:nvPr>
        </p:nvSpPr>
        <p:spPr>
          <a:xfrm>
            <a:off x="96838" y="214313"/>
            <a:ext cx="9047162" cy="642937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Galileova transformace </a:t>
            </a:r>
          </a:p>
          <a:p>
            <a:pPr algn="l" eaLnBrk="1" hangingPunct="1">
              <a:spcBef>
                <a:spcPct val="0"/>
              </a:spcBef>
            </a:pP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Transformační rovnice umožňují 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pomocí souřadnic </a:t>
            </a:r>
            <a:r>
              <a:rPr lang="cs-CZ" sz="2800" b="1" smtClean="0">
                <a:solidFill>
                  <a:srgbClr val="FF0000"/>
                </a:solidFill>
                <a:cs typeface="Times New Roman" pitchFamily="18" charset="0"/>
              </a:rPr>
              <a:t>x, y, z, t </a:t>
            </a: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nějaké události </a:t>
            </a:r>
            <a:r>
              <a:rPr lang="cs-CZ" sz="2800" b="1" smtClean="0">
                <a:solidFill>
                  <a:srgbClr val="FF0000"/>
                </a:solidFill>
                <a:cs typeface="Times New Roman" pitchFamily="18" charset="0"/>
              </a:rPr>
              <a:t>U</a:t>
            </a: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 v </a:t>
            </a:r>
            <a:r>
              <a:rPr lang="cs-CZ" sz="2800" b="1" smtClean="0">
                <a:solidFill>
                  <a:srgbClr val="FF0000"/>
                </a:solidFill>
                <a:cs typeface="Times New Roman" pitchFamily="18" charset="0"/>
              </a:rPr>
              <a:t>IVS K</a:t>
            </a: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 vyjádřit souřadnice </a:t>
            </a:r>
            <a:r>
              <a:rPr lang="cs-CZ" sz="2800" b="1" smtClean="0">
                <a:solidFill>
                  <a:srgbClr val="FF0000"/>
                </a:solidFill>
                <a:cs typeface="Times New Roman" pitchFamily="18" charset="0"/>
              </a:rPr>
              <a:t>x´, y´, z´, t´ </a:t>
            </a: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téže události v jiné </a:t>
            </a:r>
            <a:r>
              <a:rPr lang="cs-CZ" sz="2800" b="1" smtClean="0">
                <a:solidFill>
                  <a:srgbClr val="FF0000"/>
                </a:solidFill>
                <a:cs typeface="Times New Roman" pitchFamily="18" charset="0"/>
              </a:rPr>
              <a:t>IVS K ´</a:t>
            </a: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která se vzhledem k původní soustavě K pohybuje rychlostí </a:t>
            </a:r>
            <a:r>
              <a:rPr lang="cs-CZ" sz="2800" b="1" smtClean="0">
                <a:solidFill>
                  <a:srgbClr val="FF0000"/>
                </a:solidFill>
                <a:cs typeface="Times New Roman" pitchFamily="18" charset="0"/>
              </a:rPr>
              <a:t>v</a:t>
            </a: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. 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endParaRPr lang="cs-CZ" sz="280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V t = t´= 0 souřadnicové osy obou soustav splývají.</a:t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endParaRPr lang="cs-CZ" sz="280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2800" b="1" smtClean="0">
                <a:solidFill>
                  <a:schemeClr val="tx1"/>
                </a:solidFill>
                <a:cs typeface="Times New Roman" pitchFamily="18" charset="0"/>
              </a:rPr>
              <a:t>Transformační rovnice </a:t>
            </a: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2800" smtClean="0">
                <a:solidFill>
                  <a:schemeClr val="tx1"/>
                </a:solidFill>
                <a:cs typeface="Times New Roman" pitchFamily="18" charset="0"/>
              </a:rPr>
              <a:t>pro přechod od </a:t>
            </a: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2800" smtClean="0">
                <a:solidFill>
                  <a:schemeClr val="tx1"/>
                </a:solidFill>
                <a:cs typeface="Times New Roman" pitchFamily="18" charset="0"/>
              </a:rPr>
              <a:t>soustavy </a:t>
            </a: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K</a:t>
            </a:r>
            <a:r>
              <a:rPr lang="en-US" sz="2800" b="1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cs typeface="Times New Roman" pitchFamily="18" charset="0"/>
              </a:rPr>
              <a:t>k soustavě </a:t>
            </a: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K</a:t>
            </a:r>
            <a:r>
              <a:rPr lang="en-US" sz="2800" b="1" smtClean="0">
                <a:solidFill>
                  <a:schemeClr val="tx1"/>
                </a:solidFill>
                <a:cs typeface="Times New Roman" pitchFamily="18" charset="0"/>
              </a:rPr>
              <a:t> ´</a:t>
            </a: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280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nebo </a:t>
            </a:r>
            <a:r>
              <a:rPr lang="en-US" sz="2800" smtClean="0">
                <a:solidFill>
                  <a:schemeClr val="tx1"/>
                </a:solidFill>
                <a:cs typeface="Times New Roman" pitchFamily="18" charset="0"/>
              </a:rPr>
              <a:t>od soustavy </a:t>
            </a: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K</a:t>
            </a:r>
            <a:r>
              <a:rPr lang="en-US" sz="2800" smtClean="0">
                <a:solidFill>
                  <a:schemeClr val="tx1"/>
                </a:solidFill>
                <a:cs typeface="Times New Roman" pitchFamily="18" charset="0"/>
              </a:rPr>
              <a:t> ´ k</a:t>
            </a: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e</a:t>
            </a:r>
            <a:r>
              <a:rPr lang="en-US" sz="280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K</a:t>
            </a:r>
            <a:r>
              <a:rPr lang="en-US" sz="280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:</a:t>
            </a:r>
            <a:r>
              <a:rPr lang="en-US" sz="280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cs-CZ" sz="280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4749800" y="4249738"/>
          <a:ext cx="1492250" cy="215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Rovnice" r:id="rId3" imgW="596641" imgH="863225" progId="Equation.3">
                  <p:embed/>
                </p:oleObj>
              </mc:Choice>
              <mc:Fallback>
                <p:oleObj name="Rovnice" r:id="rId3" imgW="596641" imgH="86322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4249738"/>
                        <a:ext cx="1492250" cy="2157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6572250" y="4249738"/>
          <a:ext cx="1524000" cy="215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Rovnice" r:id="rId5" imgW="609336" imgH="863225" progId="Equation.3">
                  <p:embed/>
                </p:oleObj>
              </mc:Choice>
              <mc:Fallback>
                <p:oleObj name="Rovnice" r:id="rId5" imgW="609336" imgH="86322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4249738"/>
                        <a:ext cx="1524000" cy="2157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82550" y="214313"/>
            <a:ext cx="81343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 err="1">
                <a:latin typeface="+mn-lt"/>
                <a:cs typeface="Times New Roman" pitchFamily="18" charset="0"/>
              </a:rPr>
              <a:t>Galileova</a:t>
            </a:r>
            <a:r>
              <a:rPr lang="cs-CZ" sz="2800" b="1" dirty="0">
                <a:latin typeface="+mn-lt"/>
                <a:cs typeface="Times New Roman" pitchFamily="18" charset="0"/>
              </a:rPr>
              <a:t> transformace </a:t>
            </a:r>
          </a:p>
          <a:p>
            <a:pPr>
              <a:defRPr/>
            </a:pPr>
            <a:r>
              <a:rPr lang="cs-CZ" sz="2800" dirty="0">
                <a:solidFill>
                  <a:prstClr val="black"/>
                </a:solidFill>
                <a:latin typeface="+mn-lt"/>
                <a:cs typeface="Arial" pitchFamily="34" charset="0"/>
              </a:rPr>
              <a:t>Je založena na dvou </a:t>
            </a:r>
            <a:r>
              <a:rPr lang="cs-CZ" sz="28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předpokladech</a:t>
            </a:r>
            <a:r>
              <a:rPr lang="cs-CZ" sz="2800" dirty="0">
                <a:solidFill>
                  <a:prstClr val="black"/>
                </a:solidFill>
                <a:latin typeface="+mn-lt"/>
                <a:cs typeface="Arial" pitchFamily="34" charset="0"/>
              </a:rPr>
              <a:t>, které tak úplně samozřejmé nejsou. </a:t>
            </a:r>
            <a:br>
              <a:rPr lang="cs-CZ" sz="2800" dirty="0">
                <a:solidFill>
                  <a:prstClr val="black"/>
                </a:solidFill>
                <a:latin typeface="+mn-lt"/>
                <a:cs typeface="Arial" pitchFamily="34" charset="0"/>
              </a:rPr>
            </a:br>
            <a:endParaRPr lang="cs-CZ" sz="2800" dirty="0">
              <a:solidFill>
                <a:prstClr val="black"/>
              </a:solidFill>
              <a:latin typeface="+mn-lt"/>
              <a:cs typeface="Arial" pitchFamily="34" charset="0"/>
            </a:endParaRPr>
          </a:p>
          <a:p>
            <a:pPr marL="360363" indent="-360363">
              <a:defRPr/>
            </a:pPr>
            <a:r>
              <a:rPr lang="cs-CZ" sz="2800" dirty="0">
                <a:solidFill>
                  <a:prstClr val="black"/>
                </a:solidFill>
                <a:latin typeface="+mn-lt"/>
                <a:cs typeface="Arial" pitchFamily="34" charset="0"/>
              </a:rPr>
              <a:t>1) absolutní </a:t>
            </a:r>
            <a:r>
              <a:rPr lang="cs-CZ" sz="28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nezávislost času</a:t>
            </a:r>
            <a:r>
              <a:rPr lang="cs-CZ" sz="2800" dirty="0">
                <a:solidFill>
                  <a:prstClr val="black"/>
                </a:solidFill>
                <a:latin typeface="+mn-lt"/>
                <a:cs typeface="Arial" pitchFamily="34" charset="0"/>
              </a:rPr>
              <a:t> na vztažné soustavě, </a:t>
            </a:r>
            <a:br>
              <a:rPr lang="cs-CZ" sz="2800" dirty="0">
                <a:solidFill>
                  <a:prstClr val="black"/>
                </a:solidFill>
                <a:latin typeface="+mn-lt"/>
                <a:cs typeface="Arial" pitchFamily="34" charset="0"/>
              </a:rPr>
            </a:br>
            <a:r>
              <a:rPr lang="cs-CZ" sz="2800" dirty="0">
                <a:solidFill>
                  <a:prstClr val="black"/>
                </a:solidFill>
                <a:latin typeface="+mn-lt"/>
                <a:cs typeface="Arial" pitchFamily="34" charset="0"/>
              </a:rPr>
              <a:t>ve které ho měříme (</a:t>
            </a:r>
            <a:r>
              <a:rPr lang="cs-CZ" sz="2800" i="1" dirty="0">
                <a:solidFill>
                  <a:prstClr val="black"/>
                </a:solidFill>
                <a:latin typeface="+mn-lt"/>
                <a:cs typeface="Arial" pitchFamily="34" charset="0"/>
              </a:rPr>
              <a:t>t´ = </a:t>
            </a:r>
            <a:r>
              <a:rPr lang="cs-CZ" sz="2800" i="1" dirty="0" err="1">
                <a:solidFill>
                  <a:prstClr val="black"/>
                </a:solidFill>
                <a:latin typeface="+mn-lt"/>
                <a:cs typeface="Arial" pitchFamily="34" charset="0"/>
              </a:rPr>
              <a:t>t</a:t>
            </a:r>
            <a:r>
              <a:rPr lang="cs-CZ" sz="2800" dirty="0">
                <a:solidFill>
                  <a:prstClr val="black"/>
                </a:solidFill>
                <a:latin typeface="+mn-lt"/>
                <a:cs typeface="Arial" pitchFamily="34" charset="0"/>
              </a:rPr>
              <a:t>).</a:t>
            </a:r>
            <a:br>
              <a:rPr lang="cs-CZ" sz="2800" dirty="0">
                <a:solidFill>
                  <a:prstClr val="black"/>
                </a:solidFill>
                <a:latin typeface="+mn-lt"/>
                <a:cs typeface="Arial" pitchFamily="34" charset="0"/>
              </a:rPr>
            </a:br>
            <a:endParaRPr lang="cs-CZ" sz="2800" dirty="0">
              <a:solidFill>
                <a:prstClr val="black"/>
              </a:solidFill>
              <a:latin typeface="+mn-lt"/>
              <a:cs typeface="Arial" pitchFamily="34" charset="0"/>
            </a:endParaRPr>
          </a:p>
          <a:p>
            <a:pPr marL="360363" indent="-360363">
              <a:defRPr/>
            </a:pPr>
            <a:r>
              <a:rPr lang="cs-CZ" sz="2800" dirty="0">
                <a:solidFill>
                  <a:prstClr val="black"/>
                </a:solidFill>
                <a:latin typeface="+mn-lt"/>
                <a:cs typeface="Arial" pitchFamily="34" charset="0"/>
              </a:rPr>
              <a:t>2) absolutní </a:t>
            </a:r>
            <a:r>
              <a:rPr lang="cs-CZ" sz="28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nezávislost délky úsečky</a:t>
            </a:r>
            <a:r>
              <a:rPr lang="cs-CZ" sz="2800" dirty="0">
                <a:solidFill>
                  <a:prstClr val="black"/>
                </a:solidFill>
                <a:latin typeface="+mn-lt"/>
                <a:cs typeface="Arial" pitchFamily="34" charset="0"/>
              </a:rPr>
              <a:t> na vztažné soustavě, ve které je měřena (</a:t>
            </a:r>
            <a:r>
              <a:rPr lang="cs-CZ" sz="2800" i="1" dirty="0">
                <a:solidFill>
                  <a:prstClr val="black"/>
                </a:solidFill>
                <a:latin typeface="+mn-lt"/>
                <a:cs typeface="Arial" pitchFamily="34" charset="0"/>
              </a:rPr>
              <a:t>l´ = </a:t>
            </a:r>
            <a:r>
              <a:rPr lang="cs-CZ" sz="2800" i="1" dirty="0" err="1">
                <a:solidFill>
                  <a:prstClr val="black"/>
                </a:solidFill>
                <a:latin typeface="+mn-lt"/>
                <a:cs typeface="Arial" pitchFamily="34" charset="0"/>
              </a:rPr>
              <a:t>l</a:t>
            </a:r>
            <a:r>
              <a:rPr lang="cs-CZ" sz="2800" dirty="0">
                <a:solidFill>
                  <a:prstClr val="black"/>
                </a:solidFill>
                <a:latin typeface="+mn-lt"/>
                <a:cs typeface="Arial" pitchFamily="34" charset="0"/>
              </a:rPr>
              <a:t>).</a:t>
            </a:r>
          </a:p>
        </p:txBody>
      </p:sp>
      <p:graphicFrame>
        <p:nvGraphicFramePr>
          <p:cNvPr id="19458" name="Object 8"/>
          <p:cNvGraphicFramePr>
            <a:graphicFrameLocks noChangeAspect="1"/>
          </p:cNvGraphicFramePr>
          <p:nvPr/>
        </p:nvGraphicFramePr>
        <p:xfrm>
          <a:off x="4749800" y="4249738"/>
          <a:ext cx="1492250" cy="215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Rovnice" r:id="rId3" imgW="596641" imgH="863225" progId="Equation.3">
                  <p:embed/>
                </p:oleObj>
              </mc:Choice>
              <mc:Fallback>
                <p:oleObj name="Rovnice" r:id="rId3" imgW="596641" imgH="86322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4249738"/>
                        <a:ext cx="1492250" cy="2157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8"/>
          <p:cNvGraphicFramePr>
            <a:graphicFrameLocks noChangeAspect="1"/>
          </p:cNvGraphicFramePr>
          <p:nvPr/>
        </p:nvGraphicFramePr>
        <p:xfrm>
          <a:off x="6572250" y="4249738"/>
          <a:ext cx="1524000" cy="215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Rovnice" r:id="rId5" imgW="609336" imgH="863225" progId="Equation.3">
                  <p:embed/>
                </p:oleObj>
              </mc:Choice>
              <mc:Fallback>
                <p:oleObj name="Rovnice" r:id="rId5" imgW="609336" imgH="86322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4249738"/>
                        <a:ext cx="1524000" cy="2157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Podnadpis 2"/>
          <p:cNvSpPr>
            <a:spLocks noGrp="1"/>
          </p:cNvSpPr>
          <p:nvPr>
            <p:ph type="subTitle" idx="1"/>
          </p:nvPr>
        </p:nvSpPr>
        <p:spPr>
          <a:xfrm>
            <a:off x="171450" y="184150"/>
            <a:ext cx="6267450" cy="15557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cs-CZ" sz="2800" b="1" smtClean="0">
                <a:solidFill>
                  <a:schemeClr val="tx1"/>
                </a:solidFill>
                <a:cs typeface="Times New Roman" pitchFamily="18" charset="0"/>
              </a:rPr>
              <a:t>Lorentzova transformace </a:t>
            </a:r>
          </a:p>
          <a:p>
            <a:pPr algn="l" eaLnBrk="1" hangingPunct="1">
              <a:spcBef>
                <a:spcPct val="0"/>
              </a:spcBef>
            </a:pPr>
            <a:r>
              <a:rPr lang="cs-CZ" sz="2800" smtClean="0">
                <a:solidFill>
                  <a:schemeClr val="tx1"/>
                </a:solidFill>
                <a:cs typeface="Times New Roman" pitchFamily="18" charset="0"/>
              </a:rPr>
              <a:t>nahrazuje Galileovu transformaci obecnějšími rovnicemi.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450850" y="1695450"/>
          <a:ext cx="1968500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Rovnice" r:id="rId3" imgW="787400" imgH="1955800" progId="Equation.3">
                  <p:embed/>
                </p:oleObj>
              </mc:Choice>
              <mc:Fallback>
                <p:oleObj name="Rovnice" r:id="rId3" imgW="787400" imgH="1955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1695450"/>
                        <a:ext cx="1968500" cy="4886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 descr="File:Hendrik Antoon Lorent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9850" y="825500"/>
            <a:ext cx="3689350" cy="52705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2571750" y="2628900"/>
            <a:ext cx="23114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>
                <a:latin typeface="+mn-lt"/>
                <a:cs typeface="Times New Roman" pitchFamily="18" charset="0"/>
              </a:rPr>
              <a:t>Soustava</a:t>
            </a:r>
            <a:r>
              <a:rPr lang="cs-CZ" sz="2800" b="1" dirty="0">
                <a:latin typeface="+mn-lt"/>
                <a:cs typeface="Times New Roman" pitchFamily="18" charset="0"/>
              </a:rPr>
              <a:t> K ´</a:t>
            </a:r>
            <a:br>
              <a:rPr lang="cs-CZ" sz="2800" b="1" dirty="0">
                <a:latin typeface="+mn-lt"/>
                <a:cs typeface="Times New Roman" pitchFamily="18" charset="0"/>
              </a:rPr>
            </a:br>
            <a:r>
              <a:rPr lang="cs-CZ" sz="2800" dirty="0">
                <a:latin typeface="+mn-lt"/>
                <a:cs typeface="Times New Roman" pitchFamily="18" charset="0"/>
              </a:rPr>
              <a:t>se vzhledem </a:t>
            </a:r>
            <a:br>
              <a:rPr lang="cs-CZ" sz="2800" dirty="0">
                <a:latin typeface="+mn-lt"/>
                <a:cs typeface="Times New Roman" pitchFamily="18" charset="0"/>
              </a:rPr>
            </a:br>
            <a:r>
              <a:rPr lang="cs-CZ" sz="2800" dirty="0">
                <a:latin typeface="+mn-lt"/>
                <a:cs typeface="Times New Roman" pitchFamily="18" charset="0"/>
              </a:rPr>
              <a:t>k původní soustavě </a:t>
            </a:r>
            <a:r>
              <a:rPr lang="cs-CZ" sz="2800" b="1" dirty="0">
                <a:latin typeface="+mn-lt"/>
                <a:cs typeface="Times New Roman" pitchFamily="18" charset="0"/>
              </a:rPr>
              <a:t>K</a:t>
            </a:r>
            <a:r>
              <a:rPr lang="cs-CZ" sz="2800" dirty="0">
                <a:latin typeface="+mn-lt"/>
                <a:cs typeface="Times New Roman" pitchFamily="18" charset="0"/>
              </a:rPr>
              <a:t> pohybuje rychlostí </a:t>
            </a:r>
            <a:r>
              <a:rPr lang="cs-CZ" sz="2800" b="1" dirty="0">
                <a:latin typeface="+mn-lt"/>
                <a:cs typeface="Times New Roman" pitchFamily="18" charset="0"/>
              </a:rPr>
              <a:t>v.</a:t>
            </a:r>
            <a:endParaRPr lang="cs-CZ" sz="2800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060950" y="6229350"/>
            <a:ext cx="391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latin typeface="+mn-lt"/>
              </a:rPr>
              <a:t>Obr</a:t>
            </a:r>
            <a:r>
              <a:rPr lang="en-US" sz="1600" dirty="0">
                <a:latin typeface="+mn-lt"/>
              </a:rPr>
              <a:t>.</a:t>
            </a:r>
            <a:r>
              <a:rPr lang="cs-CZ" sz="1600" dirty="0">
                <a:latin typeface="+mn-lt"/>
              </a:rPr>
              <a:t>: 1 - </a:t>
            </a:r>
            <a:r>
              <a:rPr lang="cs-CZ" sz="1600" dirty="0" err="1">
                <a:latin typeface="+mn-lt"/>
              </a:rPr>
              <a:t>Hendrik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Antoon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Lorentz</a:t>
            </a:r>
            <a:r>
              <a:rPr lang="cs-CZ" sz="1600" dirty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0" y="1000125"/>
            <a:ext cx="9144000" cy="5357813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cs-CZ" b="1" dirty="0" err="1" smtClean="0">
                <a:solidFill>
                  <a:schemeClr val="tx1"/>
                </a:solidFill>
                <a:cs typeface="Times New Roman" pitchFamily="18" charset="0"/>
              </a:rPr>
              <a:t>Galileův</a:t>
            </a:r>
            <a:r>
              <a:rPr lang="cs-CZ" b="1" dirty="0" smtClean="0">
                <a:solidFill>
                  <a:schemeClr val="tx1"/>
                </a:solidFill>
                <a:cs typeface="Times New Roman" pitchFamily="18" charset="0"/>
              </a:rPr>
              <a:t> mechanický princip relativity: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sz="10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Žádným mechanickým pokusem nelze zjistit, zda se těleso pohybuje rovnoměrným přímočarým pohybem nebo je v klidu. 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174625" algn="l" eaLnBrk="1" hangingPunct="1">
              <a:spcBef>
                <a:spcPct val="0"/>
              </a:spcBef>
              <a:defRPr/>
            </a:pP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Ve všech inerciálních vztažných </a:t>
            </a:r>
            <a:b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soustavách platí stejné zákony</a:t>
            </a:r>
            <a:b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klasické Newtonovy mechaniky.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cs-CZ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	(platí asi do 0,3 c)</a:t>
            </a:r>
            <a:endParaRPr lang="cs-CZ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3357563"/>
            <a:ext cx="2819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Nadpis 1"/>
          <p:cNvSpPr txBox="1">
            <a:spLocks/>
          </p:cNvSpPr>
          <p:nvPr/>
        </p:nvSpPr>
        <p:spPr bwMode="auto">
          <a:xfrm>
            <a:off x="0" y="0"/>
            <a:ext cx="9144000" cy="611188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3400" b="1">
                <a:solidFill>
                  <a:srgbClr val="BDFAA8"/>
                </a:solidFill>
                <a:latin typeface="Calibri" pitchFamily="34" charset="0"/>
                <a:cs typeface="Times New Roman" pitchFamily="18" charset="0"/>
              </a:rPr>
              <a:t>1. PROSTOR A ČAS V KLASICKÉ MECHANICE</a:t>
            </a:r>
          </a:p>
        </p:txBody>
      </p:sp>
      <p:sp>
        <p:nvSpPr>
          <p:cNvPr id="31749" name="TextovéPole 5"/>
          <p:cNvSpPr txBox="1">
            <a:spLocks noChangeArrowheads="1"/>
          </p:cNvSpPr>
          <p:nvPr/>
        </p:nvSpPr>
        <p:spPr bwMode="auto">
          <a:xfrm>
            <a:off x="7643813" y="6273800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Obr.: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odnadpis 2"/>
          <p:cNvSpPr>
            <a:spLocks noGrp="1"/>
          </p:cNvSpPr>
          <p:nvPr>
            <p:ph type="subTitle" idx="1"/>
          </p:nvPr>
        </p:nvSpPr>
        <p:spPr>
          <a:xfrm>
            <a:off x="171450" y="184150"/>
            <a:ext cx="6267450" cy="15557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cs-CZ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Lorentzova</a:t>
            </a:r>
            <a: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transformace 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nahrazuje </a:t>
            </a:r>
            <a:r>
              <a:rPr lang="cs-CZ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Galileovu</a:t>
            </a: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transformaci obecnějšími rovnicemi.</a:t>
            </a:r>
          </a:p>
        </p:txBody>
      </p:sp>
      <p:pic>
        <p:nvPicPr>
          <p:cNvPr id="21508" name="Picture 2" descr="http://upload.wikimedia.org/wikipedia/commons/c/c6/Einstein_en_Lorent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406400"/>
            <a:ext cx="3600450" cy="5245100"/>
          </a:xfrm>
          <a:prstGeom prst="rect">
            <a:avLst/>
          </a:prstGeom>
          <a:noFill/>
          <a:ln w="57150">
            <a:solidFill>
              <a:srgbClr val="5A823C"/>
            </a:solidFill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149850" y="5784850"/>
            <a:ext cx="3911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latin typeface="+mn-lt"/>
              </a:rPr>
              <a:t>Obr</a:t>
            </a:r>
            <a:r>
              <a:rPr lang="en-US" sz="1600" dirty="0">
                <a:latin typeface="+mn-lt"/>
              </a:rPr>
              <a:t>.</a:t>
            </a:r>
            <a:r>
              <a:rPr lang="cs-CZ" sz="1600" dirty="0">
                <a:latin typeface="+mn-lt"/>
              </a:rPr>
              <a:t>: 2 - Albert Einstein </a:t>
            </a:r>
            <a:r>
              <a:rPr lang="cs-CZ" sz="1600" dirty="0" err="1">
                <a:latin typeface="+mn-lt"/>
              </a:rPr>
              <a:t>and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Hendrik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Antoon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Lorentz</a:t>
            </a:r>
            <a:r>
              <a:rPr lang="cs-CZ" sz="1600" dirty="0">
                <a:latin typeface="+mn-lt"/>
              </a:rPr>
              <a:t>, </a:t>
            </a:r>
            <a:r>
              <a:rPr lang="cs-CZ" sz="1600" dirty="0" err="1">
                <a:latin typeface="+mn-lt"/>
              </a:rPr>
              <a:t>photographed</a:t>
            </a:r>
            <a:r>
              <a:rPr lang="cs-CZ" sz="1600" dirty="0">
                <a:latin typeface="+mn-lt"/>
              </a:rPr>
              <a:t> by </a:t>
            </a:r>
            <a:r>
              <a:rPr lang="cs-CZ" sz="1600" dirty="0" err="1">
                <a:latin typeface="+mn-lt"/>
              </a:rPr>
              <a:t>Ehrenfest</a:t>
            </a:r>
            <a:r>
              <a:rPr lang="cs-CZ" sz="1600" dirty="0">
                <a:latin typeface="+mn-lt"/>
              </a:rPr>
              <a:t> in front </a:t>
            </a:r>
            <a:r>
              <a:rPr lang="cs-CZ" sz="1600" dirty="0" err="1">
                <a:latin typeface="+mn-lt"/>
              </a:rPr>
              <a:t>of</a:t>
            </a:r>
            <a:r>
              <a:rPr lang="cs-CZ" sz="1600" dirty="0">
                <a:latin typeface="+mn-lt"/>
              </a:rPr>
              <a:t> his </a:t>
            </a:r>
            <a:r>
              <a:rPr lang="cs-CZ" sz="1600" dirty="0" err="1">
                <a:latin typeface="+mn-lt"/>
              </a:rPr>
              <a:t>home</a:t>
            </a:r>
            <a:r>
              <a:rPr lang="cs-CZ" sz="1600" dirty="0">
                <a:latin typeface="+mn-lt"/>
              </a:rPr>
              <a:t> in Leiden in 1921..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2600325" y="1695450"/>
          <a:ext cx="1936750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Rovnice" r:id="rId4" imgW="774364" imgH="1954951" progId="Equation.3">
                  <p:embed/>
                </p:oleObj>
              </mc:Choice>
              <mc:Fallback>
                <p:oleObj name="Rovnice" r:id="rId4" imgW="774364" imgH="195495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1695450"/>
                        <a:ext cx="1936750" cy="4886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bdélník 12"/>
          <p:cNvSpPr/>
          <p:nvPr/>
        </p:nvSpPr>
        <p:spPr>
          <a:xfrm>
            <a:off x="215900" y="2095500"/>
            <a:ext cx="23114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latin typeface="+mn-lt"/>
                <a:cs typeface="Times New Roman" pitchFamily="18" charset="0"/>
              </a:rPr>
              <a:t>Inverzní rovnice:</a:t>
            </a:r>
          </a:p>
          <a:p>
            <a:pPr>
              <a:defRPr/>
            </a:pPr>
            <a:endParaRPr lang="cs-CZ" sz="2800" dirty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cs-CZ" sz="2800" dirty="0">
                <a:latin typeface="+mn-lt"/>
                <a:cs typeface="Times New Roman" pitchFamily="18" charset="0"/>
              </a:rPr>
              <a:t>Soustava</a:t>
            </a:r>
            <a:r>
              <a:rPr lang="cs-CZ" sz="2800" b="1" dirty="0">
                <a:latin typeface="+mn-lt"/>
                <a:cs typeface="Times New Roman" pitchFamily="18" charset="0"/>
              </a:rPr>
              <a:t> K</a:t>
            </a:r>
            <a:br>
              <a:rPr lang="cs-CZ" sz="2800" b="1" dirty="0">
                <a:latin typeface="+mn-lt"/>
                <a:cs typeface="Times New Roman" pitchFamily="18" charset="0"/>
              </a:rPr>
            </a:br>
            <a:r>
              <a:rPr lang="cs-CZ" sz="2800" dirty="0">
                <a:latin typeface="+mn-lt"/>
                <a:cs typeface="Times New Roman" pitchFamily="18" charset="0"/>
              </a:rPr>
              <a:t>se vzhledem </a:t>
            </a:r>
            <a:br>
              <a:rPr lang="cs-CZ" sz="2800" dirty="0">
                <a:latin typeface="+mn-lt"/>
                <a:cs typeface="Times New Roman" pitchFamily="18" charset="0"/>
              </a:rPr>
            </a:br>
            <a:r>
              <a:rPr lang="cs-CZ" sz="2800" dirty="0">
                <a:latin typeface="+mn-lt"/>
                <a:cs typeface="Times New Roman" pitchFamily="18" charset="0"/>
              </a:rPr>
              <a:t>k původní soustavě </a:t>
            </a:r>
            <a:r>
              <a:rPr lang="cs-CZ" sz="2800" b="1" dirty="0">
                <a:latin typeface="+mn-lt"/>
                <a:cs typeface="Times New Roman" pitchFamily="18" charset="0"/>
              </a:rPr>
              <a:t>K</a:t>
            </a:r>
            <a:r>
              <a:rPr lang="cs-CZ" sz="2800" dirty="0">
                <a:latin typeface="+mn-lt"/>
                <a:cs typeface="Times New Roman" pitchFamily="18" charset="0"/>
              </a:rPr>
              <a:t>´ pohybuje rychlostí -</a:t>
            </a:r>
            <a:r>
              <a:rPr lang="cs-CZ" sz="2800" b="1" dirty="0">
                <a:latin typeface="+mn-lt"/>
                <a:cs typeface="Times New Roman" pitchFamily="18" charset="0"/>
              </a:rPr>
              <a:t>v.</a:t>
            </a:r>
            <a:endParaRPr lang="cs-CZ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5" descr="http://www.nobelprize.org/nobel_prizes/physics/laureates/1902/lorentz.jpg"/>
          <p:cNvPicPr>
            <a:picLocks noChangeAspect="1" noChangeArrowheads="1"/>
          </p:cNvPicPr>
          <p:nvPr/>
        </p:nvPicPr>
        <p:blipFill>
          <a:blip r:embed="rId3" cstate="print"/>
          <a:srcRect t="3636"/>
          <a:stretch>
            <a:fillRect/>
          </a:stretch>
        </p:blipFill>
        <p:spPr bwMode="auto">
          <a:xfrm>
            <a:off x="4994275" y="584200"/>
            <a:ext cx="3527425" cy="4764088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51559" name="Picture 7" descr="http://t0.gstatic.com/images?q=tbn:ANd9GcQVL2mj2FWa3uQq3653HghR6-sH8on9YhKWe20YS_CUAz0Vkhpa"/>
          <p:cNvPicPr>
            <a:picLocks noChangeAspect="1" noChangeArrowheads="1"/>
          </p:cNvPicPr>
          <p:nvPr/>
        </p:nvPicPr>
        <p:blipFill>
          <a:blip r:embed="rId4" cstate="print"/>
          <a:srcRect l="4659" t="668" r="4485" b="17433"/>
          <a:stretch>
            <a:fillRect/>
          </a:stretch>
        </p:blipFill>
        <p:spPr bwMode="auto">
          <a:xfrm>
            <a:off x="5000625" y="628650"/>
            <a:ext cx="3527425" cy="47117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66562" name="Podnadpis 2"/>
          <p:cNvSpPr>
            <a:spLocks noGrp="1"/>
          </p:cNvSpPr>
          <p:nvPr>
            <p:ph type="subTitle" idx="1"/>
          </p:nvPr>
        </p:nvSpPr>
        <p:spPr>
          <a:xfrm>
            <a:off x="171450" y="184150"/>
            <a:ext cx="6267450" cy="8445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cs-CZ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Lorentzova</a:t>
            </a:r>
            <a: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transformace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972050" y="5518150"/>
            <a:ext cx="391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latin typeface="+mn-lt"/>
              </a:rPr>
              <a:t>Obr</a:t>
            </a:r>
            <a:r>
              <a:rPr lang="en-US" sz="1600" dirty="0">
                <a:latin typeface="+mn-lt"/>
              </a:rPr>
              <a:t>.</a:t>
            </a:r>
            <a:r>
              <a:rPr lang="cs-CZ" sz="1600" dirty="0">
                <a:latin typeface="+mn-lt"/>
              </a:rPr>
              <a:t>: 3, 4</a:t>
            </a:r>
          </a:p>
        </p:txBody>
      </p:sp>
      <p:graphicFrame>
        <p:nvGraphicFramePr>
          <p:cNvPr id="22530" name="Object 8"/>
          <p:cNvGraphicFramePr>
            <a:graphicFrameLocks noChangeAspect="1"/>
          </p:cNvGraphicFramePr>
          <p:nvPr/>
        </p:nvGraphicFramePr>
        <p:xfrm>
          <a:off x="3105150" y="1651000"/>
          <a:ext cx="1016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Rovnice" r:id="rId5" imgW="406048" imgH="393359" progId="Equation.3">
                  <p:embed/>
                </p:oleObj>
              </mc:Choice>
              <mc:Fallback>
                <p:oleObj name="Rovnice" r:id="rId5" imgW="406048" imgH="39335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1651000"/>
                        <a:ext cx="1016000" cy="984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bdélník 12"/>
          <p:cNvSpPr/>
          <p:nvPr/>
        </p:nvSpPr>
        <p:spPr>
          <a:xfrm>
            <a:off x="260350" y="1473200"/>
            <a:ext cx="23114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latin typeface="+mn-lt"/>
                <a:cs typeface="Times New Roman" pitchFamily="18" charset="0"/>
              </a:rPr>
              <a:t>bezrozměrná rychlost</a:t>
            </a:r>
            <a:endParaRPr lang="cs-CZ" sz="2800" dirty="0">
              <a:latin typeface="+mn-lt"/>
            </a:endParaRPr>
          </a:p>
        </p:txBody>
      </p:sp>
      <p:graphicFrame>
        <p:nvGraphicFramePr>
          <p:cNvPr id="22531" name="Object 8"/>
          <p:cNvGraphicFramePr>
            <a:graphicFrameLocks noChangeAspect="1"/>
          </p:cNvGraphicFramePr>
          <p:nvPr/>
        </p:nvGraphicFramePr>
        <p:xfrm>
          <a:off x="2216150" y="3340100"/>
          <a:ext cx="1936750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Rovnice" r:id="rId7" imgW="774700" imgH="1143000" progId="Equation.3">
                  <p:embed/>
                </p:oleObj>
              </mc:Choice>
              <mc:Fallback>
                <p:oleObj name="Rovnice" r:id="rId7" imgW="774700" imgH="1143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3340100"/>
                        <a:ext cx="1936750" cy="2855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304800" y="3384550"/>
            <a:ext cx="23114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 err="1">
                <a:latin typeface="+mn-lt"/>
                <a:cs typeface="Times New Roman" pitchFamily="18" charset="0"/>
              </a:rPr>
              <a:t>Lorentzův</a:t>
            </a:r>
            <a:r>
              <a:rPr lang="cs-CZ" sz="2800" b="1" dirty="0">
                <a:latin typeface="+mn-lt"/>
                <a:cs typeface="Times New Roman" pitchFamily="18" charset="0"/>
              </a:rPr>
              <a:t> </a:t>
            </a:r>
            <a:r>
              <a:rPr lang="cs-CZ" sz="2800" b="1" dirty="0" err="1">
                <a:latin typeface="+mn-lt"/>
                <a:cs typeface="Times New Roman" pitchFamily="18" charset="0"/>
              </a:rPr>
              <a:t>koefiient</a:t>
            </a:r>
            <a:endParaRPr lang="cs-CZ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odnadpis 2"/>
          <p:cNvSpPr>
            <a:spLocks noGrp="1"/>
          </p:cNvSpPr>
          <p:nvPr>
            <p:ph type="subTitle" idx="1"/>
          </p:nvPr>
        </p:nvSpPr>
        <p:spPr>
          <a:xfrm>
            <a:off x="185738" y="982663"/>
            <a:ext cx="8886825" cy="4846637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Princip kauzality</a:t>
            </a:r>
            <a:br>
              <a:rPr lang="cs-CZ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endParaRPr lang="cs-CZ" sz="28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Kauzalita znamená, že jakýkoli efekt musí mít svou příčinu, </a:t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a že příčina musí vždy předcházet následku.</a:t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endParaRPr lang="cs-CZ" sz="2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 teorii relativity platí kauzalita ve všech oblastech. </a:t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Pouze kvantová fyzika dovoluje porušení </a:t>
            </a:r>
            <a:r>
              <a:rPr lang="cs-CZ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mikrokauzality</a:t>
            </a: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na kvantové úrovni.</a:t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endParaRPr lang="cs-CZ" sz="2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 makroskopickém světě však platí kauzalita absolutně.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odnadpis 2"/>
          <p:cNvSpPr>
            <a:spLocks noGrp="1"/>
          </p:cNvSpPr>
          <p:nvPr>
            <p:ph type="subTitle" idx="1"/>
          </p:nvPr>
        </p:nvSpPr>
        <p:spPr>
          <a:xfrm>
            <a:off x="185738" y="273050"/>
            <a:ext cx="8886825" cy="6357938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To je hlavním důvodem, </a:t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proč je cestování v čase </a:t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do minulosti nemožné. 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Postupovat časem zpět </a:t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by obrátilo kauzální děj </a:t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naruby. </a:t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Znamenalo by to také porušit ostatní zákony </a:t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(např. zákon o zachování hmoty a energie). </a:t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Řešení některých rovnic pro cestování v čase rychlostmi, které převyšují rychlost světla ve vakuu, sice dovolují </a:t>
            </a:r>
            <a:b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obrat v toku času, ale vzhledem k postulátu rychlosti světla a dalším jevům teorie relativity je tento děj nemožný.</a:t>
            </a:r>
          </a:p>
        </p:txBody>
      </p:sp>
      <p:pic>
        <p:nvPicPr>
          <p:cNvPr id="87043" name="Picture 2" descr="Vesmír a čas jsou navzájem propojeny jako vlákna čtvrté dimenze, nazvaná vesmírný č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0850" y="228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7816850" y="3695700"/>
            <a:ext cx="11557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latin typeface="+mn-lt"/>
              </a:rPr>
              <a:t>Obr</a:t>
            </a:r>
            <a:r>
              <a:rPr lang="cs-CZ" sz="1600" dirty="0">
                <a:latin typeface="+mn-lt"/>
              </a:rPr>
              <a:t>. :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9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6838" lvl="1">
              <a:tabLst>
                <a:tab pos="539750" algn="l"/>
              </a:tabLst>
            </a:pPr>
            <a:r>
              <a:rPr lang="cs-CZ" sz="3400" b="1">
                <a:solidFill>
                  <a:srgbClr val="BDFAA8"/>
                </a:solidFill>
                <a:latin typeface="Calibri" pitchFamily="34" charset="0"/>
                <a:cs typeface="Times New Roman" pitchFamily="18" charset="0"/>
              </a:rPr>
              <a:t>Použitá literatura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584200"/>
            <a:ext cx="91440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tabLst>
                <a:tab pos="1441450" algn="l"/>
              </a:tabLst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Literatura: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BARTUŠKA, K.: Fyzika pro gymnázia – Speciální teorie relativity. Prometheus, Praha 2001 </a:t>
            </a:r>
            <a:b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ISBN 978-80-7196-209-0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LEPIL, O. a kol.,: Fyzika – sbírka úloh pro střední školy. Prometheus, Praha 2010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	ISBN 978-80-7196-266-3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TARÁBEK, P., ČERVINKOVÁ, P.: Odmaturuj z fyziky. </a:t>
            </a:r>
            <a:r>
              <a:rPr lang="cs-CZ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Didaktis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Brno 2004 ISBN 80-86285-39-1</a:t>
            </a: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Obrázky: vlastní.</a:t>
            </a: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[1] </a:t>
            </a:r>
            <a:r>
              <a:rPr lang="en-US" sz="1600" i="1" dirty="0">
                <a:latin typeface="+mn-lt"/>
              </a:rPr>
              <a:t>Wikipedia: the free encyclopedia</a:t>
            </a:r>
            <a:r>
              <a:rPr lang="en-US" sz="1600" dirty="0">
                <a:latin typeface="+mn-lt"/>
              </a:rPr>
              <a:t> [online]. San Francisco (CA): Wikimedia Foundation, 2001- [cit. 2013-01-29]. </a:t>
            </a:r>
            <a:r>
              <a:rPr lang="en-US" sz="1600" dirty="0" err="1">
                <a:latin typeface="+mn-lt"/>
              </a:rPr>
              <a:t>Dostupné</a:t>
            </a:r>
            <a:r>
              <a:rPr lang="en-US" sz="1600" dirty="0">
                <a:latin typeface="+mn-lt"/>
              </a:rPr>
              <a:t> z: http://upload.wikimedia.org/wikipedia/commons/3/33/Hendrik_Antoon_Lorentz.jpg </a:t>
            </a:r>
            <a:endParaRPr lang="cs-CZ" sz="1600" dirty="0"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[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] </a:t>
            </a:r>
            <a:r>
              <a:rPr lang="en-US" sz="1600" i="1" dirty="0">
                <a:latin typeface="+mn-lt"/>
              </a:rPr>
              <a:t>Wikipedia: the free encyclopedia</a:t>
            </a:r>
            <a:r>
              <a:rPr lang="en-US" sz="1600" dirty="0">
                <a:latin typeface="+mn-lt"/>
              </a:rPr>
              <a:t> [online]. San Francisco (CA): Wikimedia Foundation, 2001- [cit. 2013-01-29]. </a:t>
            </a:r>
            <a:r>
              <a:rPr lang="en-US" sz="1600" dirty="0" err="1">
                <a:latin typeface="+mn-lt"/>
              </a:rPr>
              <a:t>Dostupné</a:t>
            </a:r>
            <a:r>
              <a:rPr lang="en-US" sz="1600" dirty="0">
                <a:latin typeface="+mn-lt"/>
              </a:rPr>
              <a:t> z: http://upload.wikimedia.org/wikipedia/commons/c/c6/Einstein_en_Lorentz.jpg </a:t>
            </a:r>
            <a:endParaRPr lang="cs-CZ" sz="1600" dirty="0"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[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3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]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it-IT" sz="1600" dirty="0">
                <a:latin typeface="+mn-lt"/>
              </a:rPr>
              <a:t>[online]. [cit. 2013-01-29]. Dostupné z: http://library.thinkquest.org/28383/grafika/zdjecia/lorentz3.jpg </a:t>
            </a:r>
            <a:endParaRPr lang="cs-CZ" sz="1600" dirty="0"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[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4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]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it-IT" sz="1600" dirty="0">
                <a:latin typeface="+mn-lt"/>
              </a:rPr>
              <a:t>[online]. [cit. 2013-01-29]. Dostupné z: http://www.nobelprize.org/nobel_prizes/physics/laureates/1902/lorentz.jpg</a:t>
            </a:r>
            <a:endParaRPr lang="cs-CZ" sz="1600" dirty="0">
              <a:latin typeface="+mn-lt"/>
            </a:endParaRPr>
          </a:p>
          <a:p>
            <a:pPr marL="263525" indent="-263525" eaLnBrk="0" hangingPunct="0">
              <a:spcBef>
                <a:spcPct val="20000"/>
              </a:spcBef>
              <a:tabLst>
                <a:tab pos="1441450" algn="l"/>
              </a:tabLs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[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4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]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it-IT" sz="1600" dirty="0">
                <a:latin typeface="+mn-lt"/>
              </a:rPr>
              <a:t>[online]. [cit. 2013-01-29]. Dostupné z: http://www.ideje.cz/uploads/image/data/438.jpg</a:t>
            </a:r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0" y="714375"/>
            <a:ext cx="9144000" cy="535781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cs-CZ" b="1" dirty="0" err="1" smtClean="0">
                <a:solidFill>
                  <a:schemeClr val="tx1"/>
                </a:solidFill>
                <a:cs typeface="Times New Roman" pitchFamily="18" charset="0"/>
              </a:rPr>
              <a:t>Galileova</a:t>
            </a:r>
            <a:r>
              <a:rPr lang="cs-CZ" b="1" dirty="0" smtClean="0">
                <a:solidFill>
                  <a:schemeClr val="tx1"/>
                </a:solidFill>
                <a:cs typeface="Times New Roman" pitchFamily="18" charset="0"/>
              </a:rPr>
              <a:t> transformace :</a:t>
            </a:r>
          </a:p>
          <a:p>
            <a:pPr marL="2686050" algn="r" eaLnBrk="1" hangingPunct="1">
              <a:spcBef>
                <a:spcPct val="0"/>
              </a:spcBef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dva souřadnicové systémy S a S´ pohybující se vůči sobě rovnoměrným přímočarým pohybem rychlostí </a:t>
            </a:r>
            <a:r>
              <a:rPr lang="cs-CZ" sz="2800" b="1" dirty="0" smtClean="0">
                <a:solidFill>
                  <a:schemeClr val="tx1"/>
                </a:solidFill>
                <a:cs typeface="Times New Roman" pitchFamily="18" charset="0"/>
              </a:rPr>
              <a:t>v</a:t>
            </a: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marL="2686050" algn="r" eaLnBrk="1" hangingPunct="1">
              <a:spcBef>
                <a:spcPct val="0"/>
              </a:spcBef>
              <a:defRPr/>
            </a:pPr>
            <a:endParaRPr lang="cs-CZ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686050" eaLnBrk="1" hangingPunct="1">
              <a:spcBef>
                <a:spcPct val="0"/>
              </a:spcBef>
              <a:tabLst>
                <a:tab pos="6719888" algn="l"/>
              </a:tabLst>
              <a:defRPr/>
            </a:pPr>
            <a:r>
              <a:rPr lang="cs-CZ" sz="2800" dirty="0" smtClean="0">
                <a:solidFill>
                  <a:schemeClr val="tx1"/>
                </a:solidFill>
                <a:cs typeface="Times New Roman" pitchFamily="18" charset="0"/>
              </a:rPr>
              <a:t>	V čase t = 0 s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cs-CZ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sz="10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1028" name="Skupina 24"/>
          <p:cNvGrpSpPr>
            <a:grpSpLocks/>
          </p:cNvGrpSpPr>
          <p:nvPr/>
        </p:nvGrpSpPr>
        <p:grpSpPr bwMode="auto">
          <a:xfrm>
            <a:off x="1357313" y="2714625"/>
            <a:ext cx="2714625" cy="2500313"/>
            <a:chOff x="1357290" y="2714620"/>
            <a:chExt cx="2714644" cy="2500330"/>
          </a:xfrm>
        </p:grpSpPr>
        <p:sp>
          <p:nvSpPr>
            <p:cNvPr id="23" name="Krychle 22"/>
            <p:cNvSpPr/>
            <p:nvPr/>
          </p:nvSpPr>
          <p:spPr>
            <a:xfrm>
              <a:off x="1357290" y="2714620"/>
              <a:ext cx="2714644" cy="250033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4" name="Elipsa 23"/>
            <p:cNvSpPr/>
            <p:nvPr/>
          </p:nvSpPr>
          <p:spPr>
            <a:xfrm>
              <a:off x="3357554" y="3214686"/>
              <a:ext cx="214313" cy="2143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029" name="Nadpis 1"/>
          <p:cNvSpPr txBox="1">
            <a:spLocks/>
          </p:cNvSpPr>
          <p:nvPr/>
        </p:nvSpPr>
        <p:spPr bwMode="auto">
          <a:xfrm>
            <a:off x="0" y="0"/>
            <a:ext cx="9144000" cy="611188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3400" b="1">
                <a:solidFill>
                  <a:srgbClr val="BDFAA8"/>
                </a:solidFill>
                <a:latin typeface="Calibri" pitchFamily="34" charset="0"/>
                <a:cs typeface="Times New Roman" pitchFamily="18" charset="0"/>
              </a:rPr>
              <a:t>1. PROSTOR A ČAS V KLASICKÉ MECHANICE</a:t>
            </a:r>
          </a:p>
        </p:txBody>
      </p:sp>
      <p:grpSp>
        <p:nvGrpSpPr>
          <p:cNvPr id="1030" name="Skupina 39"/>
          <p:cNvGrpSpPr>
            <a:grpSpLocks/>
          </p:cNvGrpSpPr>
          <p:nvPr/>
        </p:nvGrpSpPr>
        <p:grpSpPr bwMode="auto">
          <a:xfrm>
            <a:off x="214313" y="1231900"/>
            <a:ext cx="6529387" cy="4911725"/>
            <a:chOff x="214282" y="1231928"/>
            <a:chExt cx="6530175" cy="4911716"/>
          </a:xfrm>
        </p:grpSpPr>
        <p:cxnSp>
          <p:nvCxnSpPr>
            <p:cNvPr id="8" name="Přímá spojovací šipka 7"/>
            <p:cNvCxnSpPr/>
            <p:nvPr/>
          </p:nvCxnSpPr>
          <p:spPr>
            <a:xfrm>
              <a:off x="1714650" y="4568847"/>
              <a:ext cx="4572552" cy="3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šipka 8"/>
            <p:cNvCxnSpPr/>
            <p:nvPr/>
          </p:nvCxnSpPr>
          <p:spPr>
            <a:xfrm rot="16200000" flipV="1">
              <a:off x="362129" y="3352825"/>
              <a:ext cx="3140069" cy="63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3" name="TextovéPole 26"/>
            <p:cNvSpPr txBox="1">
              <a:spLocks noChangeArrowheads="1"/>
            </p:cNvSpPr>
            <p:nvPr/>
          </p:nvSpPr>
          <p:spPr bwMode="auto">
            <a:xfrm>
              <a:off x="1500166" y="1231928"/>
              <a:ext cx="105028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S=S´</a:t>
              </a:r>
            </a:p>
          </p:txBody>
        </p:sp>
        <p:sp>
          <p:nvSpPr>
            <p:cNvPr id="1034" name="TextovéPole 27"/>
            <p:cNvSpPr txBox="1">
              <a:spLocks noChangeArrowheads="1"/>
            </p:cNvSpPr>
            <p:nvPr/>
          </p:nvSpPr>
          <p:spPr bwMode="auto">
            <a:xfrm>
              <a:off x="2025630" y="4614070"/>
              <a:ext cx="39786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0</a:t>
              </a:r>
            </a:p>
          </p:txBody>
        </p:sp>
        <p:sp>
          <p:nvSpPr>
            <p:cNvPr id="1035" name="TextovéPole 29"/>
            <p:cNvSpPr txBox="1">
              <a:spLocks noChangeArrowheads="1"/>
            </p:cNvSpPr>
            <p:nvPr/>
          </p:nvSpPr>
          <p:spPr bwMode="auto">
            <a:xfrm>
              <a:off x="1000100" y="1857364"/>
              <a:ext cx="109196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y=y´´</a:t>
              </a:r>
            </a:p>
          </p:txBody>
        </p:sp>
        <p:cxnSp>
          <p:nvCxnSpPr>
            <p:cNvPr id="31" name="Přímá spojovací šipka 30"/>
            <p:cNvCxnSpPr/>
            <p:nvPr/>
          </p:nvCxnSpPr>
          <p:spPr>
            <a:xfrm rot="5400000">
              <a:off x="393003" y="4464764"/>
              <a:ext cx="1714497" cy="16432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7" name="TextovéPole 33"/>
            <p:cNvSpPr txBox="1">
              <a:spLocks noChangeArrowheads="1"/>
            </p:cNvSpPr>
            <p:nvPr/>
          </p:nvSpPr>
          <p:spPr bwMode="auto">
            <a:xfrm>
              <a:off x="214282" y="5214950"/>
              <a:ext cx="92204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z=z´</a:t>
              </a:r>
            </a:p>
          </p:txBody>
        </p:sp>
        <p:sp>
          <p:nvSpPr>
            <p:cNvPr id="1038" name="TextovéPole 38"/>
            <p:cNvSpPr txBox="1">
              <a:spLocks noChangeArrowheads="1"/>
            </p:cNvSpPr>
            <p:nvPr/>
          </p:nvSpPr>
          <p:spPr bwMode="auto">
            <a:xfrm>
              <a:off x="5715008" y="4714884"/>
              <a:ext cx="102944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000"/>
                <a:t>x=x´ </a:t>
              </a:r>
            </a:p>
          </p:txBody>
        </p:sp>
      </p:grp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7485063" y="3500438"/>
          <a:ext cx="1016000" cy="215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Rovnice" r:id="rId3" imgW="406224" imgH="863225" progId="Equation.3">
                  <p:embed/>
                </p:oleObj>
              </mc:Choice>
              <mc:Fallback>
                <p:oleObj name="Rovnice" r:id="rId3" imgW="406224" imgH="86322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63" y="3500438"/>
                        <a:ext cx="1016000" cy="2157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3089</TotalTime>
  <Words>2636</Words>
  <Application>Microsoft Office PowerPoint</Application>
  <PresentationFormat>Předvádění na obrazovce (4:3)</PresentationFormat>
  <Paragraphs>933</Paragraphs>
  <Slides>84</Slides>
  <Notes>20</Notes>
  <HiddenSlides>0</HiddenSlides>
  <MMClips>1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84</vt:i4>
      </vt:variant>
    </vt:vector>
  </HeadingPairs>
  <TitlesOfParts>
    <vt:vector size="86" baseType="lpstr">
      <vt:lpstr>Motiv sady Office</vt:lpstr>
      <vt:lpstr>Rovnice</vt:lpstr>
      <vt:lpstr>Prezentace aplikace PowerPoint</vt:lpstr>
      <vt:lpstr>SPECIÁLNÍ TEORIE RELATIVITY</vt:lpstr>
      <vt:lpstr>SPECIÁLNÍ TEORIE RELATIVITY</vt:lpstr>
      <vt:lpstr>SPECIÁLNÍ TEORIE RELATIVITY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SPECIÁLNÍ TEORIE RELATIVITY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3. ZÁKLADNÍ PRINCIPY STR</vt:lpstr>
      <vt:lpstr>3. ZÁKLADNÍ PRINCIPY STR</vt:lpstr>
      <vt:lpstr>3. ZÁKLADNÍ PRINCIPY STR</vt:lpstr>
      <vt:lpstr>3. ZÁKLADNÍ PRINCIPY STR</vt:lpstr>
      <vt:lpstr>3. ZÁKLADNÍ PRINCIPY OTR</vt:lpstr>
      <vt:lpstr>1. RELATIVNOST SOUČASNOSTI</vt:lpstr>
      <vt:lpstr>Prezentace aplikace PowerPoint</vt:lpstr>
      <vt:lpstr>Prezentace aplikace PowerPoint</vt:lpstr>
      <vt:lpstr>4. RELATIVNOST SOUČASNOSTI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5. DILATACE ČASU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6. KONTRAKCE DÉLEK</vt:lpstr>
      <vt:lpstr>6. KONTRAKCE DÉLEK</vt:lpstr>
      <vt:lpstr>Odvození vztahu pro kontrakci</vt:lpstr>
      <vt:lpstr>Odvození vztahu pro kontrakci</vt:lpstr>
      <vt:lpstr>Odvození vztahu pro kontrakci</vt:lpstr>
      <vt:lpstr>Odvození vztahu pro kontrakci</vt:lpstr>
      <vt:lpstr>Prezentace aplikace PowerPoint</vt:lpstr>
      <vt:lpstr>Prezentace aplikace PowerPoint</vt:lpstr>
      <vt:lpstr>Prezentace aplikace PowerPoint</vt:lpstr>
      <vt:lpstr>7. SKLÁDÁNÍ RYCHLOSTÍ VE STR</vt:lpstr>
      <vt:lpstr>7. SKLÁDÁNÍ RYCHLOSTÍ VE STR</vt:lpstr>
      <vt:lpstr>7. SKLÁDÁNÍ RYCHLOSTÍ VE STR</vt:lpstr>
      <vt:lpstr>Prezentace aplikace PowerPoint</vt:lpstr>
      <vt:lpstr>Prezentace aplikace PowerPoint</vt:lpstr>
      <vt:lpstr>8. RELATIVISTICKÁ DYNAMIKA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9. VZTAH MEZI ENERGIÍ A HMOTNOSTÍ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SPECIÁLNÍ TEORIE RELATIVITY</dc:title>
  <dc:creator>Monika Bouchalová</dc:creator>
  <cp:lastModifiedBy>monika</cp:lastModifiedBy>
  <cp:revision>163</cp:revision>
  <dcterms:created xsi:type="dcterms:W3CDTF">2011-01-13T20:21:49Z</dcterms:created>
  <dcterms:modified xsi:type="dcterms:W3CDTF">2014-10-05T12:34:40Z</dcterms:modified>
</cp:coreProperties>
</file>