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handoutMasterIdLst>
    <p:handoutMasterId r:id="rId43"/>
  </p:handoutMasterIdLst>
  <p:sldIdLst>
    <p:sldId id="257" r:id="rId2"/>
    <p:sldId id="365" r:id="rId3"/>
    <p:sldId id="336" r:id="rId4"/>
    <p:sldId id="326" r:id="rId5"/>
    <p:sldId id="318" r:id="rId6"/>
    <p:sldId id="319" r:id="rId7"/>
    <p:sldId id="366" r:id="rId8"/>
    <p:sldId id="329" r:id="rId9"/>
    <p:sldId id="328" r:id="rId10"/>
    <p:sldId id="330" r:id="rId11"/>
    <p:sldId id="331" r:id="rId12"/>
    <p:sldId id="332" r:id="rId13"/>
    <p:sldId id="337" r:id="rId14"/>
    <p:sldId id="338" r:id="rId15"/>
    <p:sldId id="334" r:id="rId16"/>
    <p:sldId id="333" r:id="rId17"/>
    <p:sldId id="335" r:id="rId18"/>
    <p:sldId id="340" r:id="rId19"/>
    <p:sldId id="341" r:id="rId20"/>
    <p:sldId id="342" r:id="rId21"/>
    <p:sldId id="343" r:id="rId22"/>
    <p:sldId id="344" r:id="rId23"/>
    <p:sldId id="345" r:id="rId24"/>
    <p:sldId id="346" r:id="rId25"/>
    <p:sldId id="347" r:id="rId26"/>
    <p:sldId id="348" r:id="rId27"/>
    <p:sldId id="351" r:id="rId28"/>
    <p:sldId id="352" r:id="rId29"/>
    <p:sldId id="353" r:id="rId30"/>
    <p:sldId id="354" r:id="rId31"/>
    <p:sldId id="355" r:id="rId32"/>
    <p:sldId id="356" r:id="rId33"/>
    <p:sldId id="357" r:id="rId34"/>
    <p:sldId id="358" r:id="rId35"/>
    <p:sldId id="359" r:id="rId36"/>
    <p:sldId id="360" r:id="rId37"/>
    <p:sldId id="361" r:id="rId38"/>
    <p:sldId id="362" r:id="rId39"/>
    <p:sldId id="363" r:id="rId40"/>
    <p:sldId id="364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976"/>
    <a:srgbClr val="3333CC"/>
    <a:srgbClr val="FF006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12" autoAdjust="0"/>
    <p:restoredTop sz="94660"/>
  </p:normalViewPr>
  <p:slideViewPr>
    <p:cSldViewPr>
      <p:cViewPr varScale="1">
        <p:scale>
          <a:sx n="83" d="100"/>
          <a:sy n="83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EC43D-DA23-4E30-AEA1-B5E3213E64F0}" type="datetimeFigureOut">
              <a:rPr lang="cs-CZ" smtClean="0"/>
              <a:pPr/>
              <a:t>5.1.2015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6E8F9-6F4A-43DF-B2BE-A588E5D239B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6957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62909-1B51-4AAD-9760-6A08F82EACDA}" type="datetimeFigureOut">
              <a:rPr lang="cs-CZ" smtClean="0"/>
              <a:pPr/>
              <a:t>5.1.2015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F8100-C395-4417-A454-F2CD3C3BF9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3082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E05F-9BD9-4811-B7CF-3F87070850C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5.1.2015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30C12-6B48-4491-A6C4-2BC8A0891AC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2B131-CF94-426D-91CD-17D57922511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5.1.2015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532DA-C4C4-49B5-AE66-E3D8878E567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BAB99-C27E-49D9-A035-54E83000CE4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5.1.2015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24334-680A-41E1-B4B0-A8A92DBDA66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9358-47AF-4D39-8270-8EAA3C8541A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5.1.2015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11587-FECB-4D69-AAF2-F5E5556D06C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5.1.2015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6D323-6954-4E34-BAB6-64D1839ED0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5DE20-9EE9-46CE-BA43-6F6ADE9EE63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5.1.2015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AB0A3-5706-4BBE-8E59-56F8089E548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F402-3568-4574-9713-A78EFF72C4A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5.1.2015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04A41-1DCB-430A-B6FC-841382A8FF3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077BF-07F7-43B8-BC31-0D9A2388DBC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5.1.2015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104D0-3F28-4DAB-9013-7D17AE44125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8A627-A747-4719-A34F-4E840128BB0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5.1.2015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38671-441C-4BFE-BD2B-526531FA03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88AF9-2B03-4657-83FF-BA5BF8BC551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5.1.2015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F85D9-4947-4004-9022-D609A12178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F30F7-3FE8-410A-AE85-5BBC8D61F3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5.1.2015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C932E-F765-411D-B9FB-063016BE546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7D9254-1065-4DF4-9D29-06B1555FA21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5.1.2015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71ABC9-4549-4AE1-81FE-6B13E422C9C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z.cz/edee/content/microsites/rtg/rtg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4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6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debaran.cz/applets/fy_spectral/spectral.html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"/>
          <p:cNvSpPr txBox="1">
            <a:spLocks/>
          </p:cNvSpPr>
          <p:nvPr/>
        </p:nvSpPr>
        <p:spPr>
          <a:xfrm>
            <a:off x="1" y="5143512"/>
            <a:ext cx="9143999" cy="1227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cs-CZ" sz="2400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 </a:t>
            </a:r>
            <a:r>
              <a:rPr lang="cs-CZ" sz="1700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Tento </a:t>
            </a:r>
            <a:r>
              <a:rPr lang="cs-CZ" sz="1700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digitální učební materiál (DUM) vznikl na základě řešení projektu OPVK, registrační číslo CZ.1.07/1.5.00/34.0794 s názvem „Výuka na gymnáziu podporovaná ICT“.</a:t>
            </a:r>
          </a:p>
        </p:txBody>
      </p:sp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2996983"/>
            <a:ext cx="9144000" cy="646331"/>
          </a:xfrm>
          <a:prstGeom prst="rect">
            <a:avLst/>
          </a:prstGeom>
          <a:solidFill>
            <a:srgbClr val="00A6A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600" b="1" dirty="0" smtClean="0">
                <a:solidFill>
                  <a:srgbClr val="66FFFF">
                    <a:lumMod val="20000"/>
                    <a:lumOff val="80000"/>
                  </a:srgbClr>
                </a:solidFill>
                <a:cs typeface="Arial" charset="0"/>
              </a:rPr>
              <a:t>ELEKTROMAGNETICKÉ ZÁŘENÍ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0" y="3562350"/>
            <a:ext cx="9144000" cy="188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900" b="1" dirty="0">
                <a:solidFill>
                  <a:srgbClr val="00AAAA"/>
                </a:solidFill>
                <a:cs typeface="Arial" pitchFamily="34" charset="0"/>
              </a:rPr>
              <a:t>Mgr. Monika Bouchalová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000" dirty="0">
                <a:solidFill>
                  <a:srgbClr val="00AAAA"/>
                </a:solidFill>
                <a:cs typeface="Arial" pitchFamily="34" charset="0"/>
              </a:rPr>
              <a:t>Gymnázium, Havířov-Město, Komenského 2, p.o.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 bwMode="auto">
          <a:xfrm>
            <a:off x="0" y="6291274"/>
            <a:ext cx="9144000" cy="56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sz="1600" b="1" dirty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Tento projekt je spolufinancován Evropským sociálním fondem a státním rozpočtem České republiky.</a:t>
            </a:r>
            <a:endParaRPr lang="cs-CZ" sz="16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 bwMode="auto">
          <a:xfrm>
            <a:off x="0" y="2252656"/>
            <a:ext cx="9144000" cy="63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900" b="1" dirty="0" smtClean="0">
                <a:solidFill>
                  <a:srgbClr val="00AAAA"/>
                </a:solidFill>
                <a:cs typeface="Arial" pitchFamily="34" charset="0"/>
              </a:rPr>
              <a:t>FYZIKA </a:t>
            </a:r>
            <a:r>
              <a:rPr lang="it-IT" sz="2900" b="1" dirty="0">
                <a:solidFill>
                  <a:srgbClr val="00AAAA"/>
                </a:solidFill>
                <a:cs typeface="Arial" pitchFamily="34" charset="0"/>
              </a:rPr>
              <a:t>PRO </a:t>
            </a:r>
            <a:r>
              <a:rPr lang="it-IT" sz="2900" b="1" dirty="0" smtClean="0">
                <a:solidFill>
                  <a:srgbClr val="00AAAA"/>
                </a:solidFill>
                <a:cs typeface="Arial" pitchFamily="34" charset="0"/>
              </a:rPr>
              <a:t>I</a:t>
            </a:r>
            <a:r>
              <a:rPr lang="cs-CZ" sz="2900" b="1" dirty="0">
                <a:solidFill>
                  <a:srgbClr val="00AAAA"/>
                </a:solidFill>
                <a:cs typeface="Arial" pitchFamily="34" charset="0"/>
              </a:rPr>
              <a:t>V</a:t>
            </a:r>
            <a:r>
              <a:rPr lang="it-IT" sz="2900" b="1" dirty="0" smtClean="0">
                <a:solidFill>
                  <a:srgbClr val="00AAAA"/>
                </a:solidFill>
                <a:cs typeface="Arial" pitchFamily="34" charset="0"/>
              </a:rPr>
              <a:t>. </a:t>
            </a:r>
            <a:r>
              <a:rPr lang="it-IT" sz="2900" b="1" dirty="0">
                <a:solidFill>
                  <a:srgbClr val="00AAAA"/>
                </a:solidFill>
                <a:cs typeface="Arial" pitchFamily="34" charset="0"/>
              </a:rPr>
              <a:t>ROČNÍK </a:t>
            </a:r>
            <a:r>
              <a:rPr lang="it-IT" sz="2900" b="1" dirty="0" smtClean="0">
                <a:solidFill>
                  <a:srgbClr val="00AAAA"/>
                </a:solidFill>
                <a:cs typeface="Arial" pitchFamily="34" charset="0"/>
              </a:rPr>
              <a:t>GYMNÁZIA</a:t>
            </a:r>
            <a:r>
              <a:rPr lang="cs-CZ" sz="2900" b="1" dirty="0" smtClean="0">
                <a:solidFill>
                  <a:srgbClr val="00AAAA"/>
                </a:solidFill>
                <a:cs typeface="Arial" pitchFamily="34" charset="0"/>
              </a:rPr>
              <a:t> - OPTIKA</a:t>
            </a:r>
            <a:endParaRPr lang="cs-CZ" sz="800" b="1" dirty="0">
              <a:solidFill>
                <a:srgbClr val="00AAAA"/>
              </a:solidFill>
              <a:cs typeface="Arial" pitchFamily="34" charset="0"/>
            </a:endParaRPr>
          </a:p>
        </p:txBody>
      </p:sp>
      <p:grpSp>
        <p:nvGrpSpPr>
          <p:cNvPr id="16" name="Skupina 15"/>
          <p:cNvGrpSpPr>
            <a:grpSpLocks noChangeAspect="1"/>
          </p:cNvGrpSpPr>
          <p:nvPr/>
        </p:nvGrpSpPr>
        <p:grpSpPr>
          <a:xfrm>
            <a:off x="36032" y="-24"/>
            <a:ext cx="9108000" cy="2063546"/>
            <a:chOff x="0" y="571480"/>
            <a:chExt cx="8929718" cy="1928826"/>
          </a:xfrm>
        </p:grpSpPr>
        <p:sp>
          <p:nvSpPr>
            <p:cNvPr id="15" name="Obdélník 14"/>
            <p:cNvSpPr/>
            <p:nvPr/>
          </p:nvSpPr>
          <p:spPr>
            <a:xfrm>
              <a:off x="0" y="571480"/>
              <a:ext cx="8929718" cy="19288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029" name="Skupina 1"/>
            <p:cNvGrpSpPr>
              <a:grpSpLocks noChangeAspect="1"/>
            </p:cNvGrpSpPr>
            <p:nvPr/>
          </p:nvGrpSpPr>
          <p:grpSpPr bwMode="auto">
            <a:xfrm>
              <a:off x="142844" y="571480"/>
              <a:ext cx="8651147" cy="1908000"/>
              <a:chOff x="1237" y="4215"/>
              <a:chExt cx="8434" cy="1860"/>
            </a:xfrm>
            <a:solidFill>
              <a:schemeClr val="accent1"/>
            </a:solidFill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237" y="4215"/>
                <a:ext cx="7610" cy="1860"/>
              </a:xfrm>
              <a:prstGeom prst="rect">
                <a:avLst/>
              </a:prstGeom>
              <a:grpFill/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r="3694" b="2090"/>
              <a:stretch>
                <a:fillRect/>
              </a:stretch>
            </p:blipFill>
            <p:spPr bwMode="auto">
              <a:xfrm>
                <a:off x="8715" y="4510"/>
                <a:ext cx="956" cy="959"/>
              </a:xfrm>
              <a:prstGeom prst="rect">
                <a:avLst/>
              </a:prstGeom>
              <a:grpFill/>
            </p:spPr>
          </p:pic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b) Viditelné světlo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642918"/>
            <a:ext cx="91440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lvl="1" indent="-269875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oblast 400 nm vlnové délky elektromagnetického záření</a:t>
            </a:r>
          </a:p>
          <a:p>
            <a:pPr marL="360363" lvl="1" indent="-269875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zdrojem jsou tělesa zahřátá na teplotu větší než 525 °C</a:t>
            </a:r>
          </a:p>
          <a:p>
            <a:pPr marL="360363" lvl="2" indent="-269875">
              <a:buFont typeface="Arial" pitchFamily="34" charset="0"/>
              <a:buChar char="•"/>
            </a:pPr>
            <a:r>
              <a:rPr lang="cs-CZ" sz="2800" b="1" dirty="0" smtClean="0"/>
              <a:t>luminiscence</a:t>
            </a:r>
            <a:r>
              <a:rPr lang="cs-CZ" sz="2800" dirty="0" smtClean="0"/>
              <a:t> – proces, kdy látka vyzařuje světlo v důsledku jiné než tepelné excitace atomů</a:t>
            </a:r>
          </a:p>
          <a:p>
            <a:pPr marL="360363" lvl="2" indent="-269875">
              <a:buFont typeface="Arial" pitchFamily="34" charset="0"/>
              <a:buChar char="•"/>
            </a:pPr>
            <a:endParaRPr lang="cs-CZ" sz="1000" dirty="0" smtClean="0"/>
          </a:p>
          <a:p>
            <a:pPr marL="989013" lvl="4" indent="-269875">
              <a:buFont typeface="Arial" pitchFamily="34" charset="0"/>
              <a:buChar char="•"/>
            </a:pPr>
            <a:r>
              <a:rPr lang="cs-CZ" sz="2800" b="1" dirty="0" smtClean="0"/>
              <a:t>fotoluminiscence</a:t>
            </a:r>
            <a:r>
              <a:rPr lang="cs-CZ" sz="2800" dirty="0" smtClean="0"/>
              <a:t> – zářivky – výbojem plynu vzniká UV, které dopadá na vnitřní plochu trubice a vyvolá vznik bílého světla</a:t>
            </a:r>
          </a:p>
          <a:p>
            <a:pPr marL="989013" lvl="4" indent="-269875">
              <a:buFont typeface="Arial" pitchFamily="34" charset="0"/>
              <a:buChar char="•"/>
            </a:pPr>
            <a:r>
              <a:rPr lang="cs-CZ" sz="2800" b="1" dirty="0" smtClean="0"/>
              <a:t>bioluminiscence</a:t>
            </a:r>
            <a:r>
              <a:rPr lang="cs-CZ" sz="2800" dirty="0" smtClean="0"/>
              <a:t>  –  světlušky </a:t>
            </a:r>
          </a:p>
          <a:p>
            <a:pPr marL="989013" lvl="4" indent="-269875">
              <a:buFont typeface="Arial" pitchFamily="34" charset="0"/>
              <a:buChar char="•"/>
            </a:pPr>
            <a:r>
              <a:rPr lang="cs-CZ" sz="2800" b="1" dirty="0" smtClean="0"/>
              <a:t>elektroluminiscence</a:t>
            </a:r>
            <a:r>
              <a:rPr lang="cs-CZ" sz="2800" dirty="0" smtClean="0"/>
              <a:t> – příčinou je elektrické pole</a:t>
            </a:r>
          </a:p>
          <a:p>
            <a:pPr marL="989013" lvl="4" indent="-269875">
              <a:buFont typeface="Arial" pitchFamily="34" charset="0"/>
              <a:buChar char="•"/>
            </a:pPr>
            <a:r>
              <a:rPr lang="cs-CZ" sz="2800" b="1" dirty="0" smtClean="0"/>
              <a:t>katodoluminiscence</a:t>
            </a:r>
            <a:r>
              <a:rPr lang="cs-CZ" sz="2800" dirty="0" smtClean="0"/>
              <a:t> – u stínítka TV obrazovky vyvolané dopadajícími elektrony</a:t>
            </a:r>
          </a:p>
          <a:p>
            <a:pPr marL="360363" lvl="3" indent="-269875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b="1" dirty="0" smtClean="0"/>
              <a:t>lasery</a:t>
            </a:r>
            <a:r>
              <a:rPr lang="cs-CZ" sz="2800" dirty="0" smtClean="0"/>
              <a:t> – monochromatické světlo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9342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c) Ultrafialové záření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760630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lvl="1" indent="-179388">
              <a:buFont typeface="Arial" pitchFamily="34" charset="0"/>
              <a:buChar char="•"/>
            </a:pPr>
            <a:r>
              <a:rPr lang="cs-CZ" sz="2700" dirty="0" smtClean="0"/>
              <a:t>objeveno 1861  - </a:t>
            </a:r>
            <a:r>
              <a:rPr lang="cs-CZ" sz="2700" b="1" dirty="0"/>
              <a:t>Johann Wilhelm Ritter</a:t>
            </a:r>
            <a:r>
              <a:rPr lang="cs-CZ" sz="2700" dirty="0"/>
              <a:t> </a:t>
            </a:r>
            <a:endParaRPr lang="cs-CZ" sz="2700" dirty="0" smtClean="0"/>
          </a:p>
          <a:p>
            <a:pPr marL="179388" lvl="1" indent="-179388">
              <a:buFont typeface="Arial" pitchFamily="34" charset="0"/>
              <a:buChar char="•"/>
            </a:pPr>
            <a:r>
              <a:rPr lang="cs-CZ" sz="2700" dirty="0" smtClean="0"/>
              <a:t>zdrojem jsou tělesa zahřátá na velmi vysokou teplotu </a:t>
            </a:r>
            <a:br>
              <a:rPr lang="cs-CZ" sz="2700" dirty="0" smtClean="0"/>
            </a:br>
            <a:r>
              <a:rPr lang="cs-CZ" sz="2700" dirty="0" smtClean="0"/>
              <a:t>(slunce, elektrický oblouk, rtuťové výbojky – horské slunce)</a:t>
            </a:r>
          </a:p>
          <a:p>
            <a:pPr marL="179388" lvl="1" indent="-179388">
              <a:buFont typeface="Arial" pitchFamily="34" charset="0"/>
              <a:buChar char="•"/>
            </a:pPr>
            <a:r>
              <a:rPr lang="cs-CZ" sz="2700" dirty="0" smtClean="0"/>
              <a:t>okem neviditelné, poškozuje oči</a:t>
            </a:r>
          </a:p>
          <a:p>
            <a:pPr marL="179388" lvl="1" indent="-179388">
              <a:buFont typeface="Arial" pitchFamily="34" charset="0"/>
              <a:buChar char="•"/>
            </a:pPr>
            <a:r>
              <a:rPr lang="cs-CZ" sz="2700" dirty="0" smtClean="0"/>
              <a:t>ničí mikroorganismy (používá se při sterilizaci) </a:t>
            </a:r>
            <a:br>
              <a:rPr lang="cs-CZ" sz="2700" dirty="0" smtClean="0"/>
            </a:br>
            <a:r>
              <a:rPr lang="cs-CZ" sz="2700" dirty="0" smtClean="0"/>
              <a:t>	(u moře, na horách, na poušti – kde je více slunce </a:t>
            </a:r>
            <a:br>
              <a:rPr lang="cs-CZ" sz="2700" dirty="0" smtClean="0"/>
            </a:br>
            <a:r>
              <a:rPr lang="cs-CZ" sz="2700" dirty="0" smtClean="0"/>
              <a:t>	je méně virů)</a:t>
            </a:r>
          </a:p>
          <a:p>
            <a:pPr marL="179388" lvl="1" indent="-179388">
              <a:buFont typeface="Arial" pitchFamily="34" charset="0"/>
              <a:buChar char="•"/>
            </a:pPr>
            <a:r>
              <a:rPr lang="cs-CZ" sz="2700" dirty="0" smtClean="0"/>
              <a:t>na pokožce vyvolává tvorbu pigmentu - produkce vitamínu D</a:t>
            </a:r>
          </a:p>
          <a:p>
            <a:pPr marL="179388" lvl="1" indent="-179388">
              <a:buFont typeface="Arial" pitchFamily="34" charset="0"/>
              <a:buChar char="•"/>
            </a:pPr>
            <a:r>
              <a:rPr lang="cs-CZ" sz="2700" dirty="0" smtClean="0"/>
              <a:t>velké dávky škodí lidskému organismu (rakovina kůže)</a:t>
            </a:r>
          </a:p>
          <a:p>
            <a:pPr marL="179388" lvl="1" indent="-179388">
              <a:buFont typeface="Arial" pitchFamily="34" charset="0"/>
              <a:buChar char="•"/>
            </a:pPr>
            <a:r>
              <a:rPr lang="cs-CZ" sz="2700" dirty="0" smtClean="0"/>
              <a:t>ve vysokých vrstvách atmosféry způsobuje ionizaci kyslíku, </a:t>
            </a:r>
            <a:br>
              <a:rPr lang="cs-CZ" sz="2700" dirty="0" smtClean="0"/>
            </a:br>
            <a:r>
              <a:rPr lang="cs-CZ" sz="2700" dirty="0" smtClean="0"/>
              <a:t>vzniká ozonosféra</a:t>
            </a:r>
          </a:p>
          <a:p>
            <a:pPr marL="1184275" lvl="3" indent="-269875">
              <a:buFont typeface="Arial" pitchFamily="34" charset="0"/>
              <a:buChar char="•"/>
            </a:pPr>
            <a:r>
              <a:rPr lang="cs-CZ" sz="2700" dirty="0" smtClean="0"/>
              <a:t>obyčejné (draselné) sklo UV záření pohlcuje</a:t>
            </a:r>
          </a:p>
          <a:p>
            <a:pPr marL="1184275" lvl="3" indent="-269875">
              <a:buFont typeface="Arial" pitchFamily="34" charset="0"/>
              <a:buChar char="•"/>
            </a:pPr>
            <a:r>
              <a:rPr lang="cs-CZ" sz="2700" dirty="0" smtClean="0"/>
              <a:t>plexisklo částečně</a:t>
            </a:r>
          </a:p>
          <a:p>
            <a:pPr marL="1184275" lvl="3" indent="-269875">
              <a:buFont typeface="Arial" pitchFamily="34" charset="0"/>
              <a:buChar char="•"/>
            </a:pPr>
            <a:r>
              <a:rPr lang="cs-CZ" sz="2700" dirty="0" smtClean="0"/>
              <a:t>křemenné sklo ne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359342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C) RENTGENOVÉ ZÁŘENÍ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1071546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lvl="1" indent="-179388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objeveno  1895 - při studiu výbojů v plynech</a:t>
            </a:r>
            <a:br>
              <a:rPr lang="cs-CZ" sz="2800" dirty="0" smtClean="0"/>
            </a:br>
            <a:r>
              <a:rPr lang="cs-CZ" sz="2800" b="1" dirty="0" err="1" smtClean="0"/>
              <a:t>Willhelm</a:t>
            </a:r>
            <a:r>
              <a:rPr lang="cs-CZ" sz="2800" b="1" dirty="0" smtClean="0"/>
              <a:t> Conrad </a:t>
            </a:r>
            <a:r>
              <a:rPr lang="cs-CZ" sz="2800" b="1" dirty="0" err="1" smtClean="0"/>
              <a:t>Röntgen</a:t>
            </a:r>
            <a:endParaRPr lang="cs-CZ" sz="2800" b="1" dirty="0" smtClean="0"/>
          </a:p>
          <a:p>
            <a:pPr marL="269875" lvl="1" indent="-179388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pojmenoval je paprsky X</a:t>
            </a:r>
          </a:p>
          <a:p>
            <a:pPr marL="269875" lvl="1" indent="-179388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první Nobelova cena za fyziku - 1901 </a:t>
            </a:r>
          </a:p>
          <a:p>
            <a:pPr marL="269875" lvl="1" indent="-179388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>
                <a:hlinkClick r:id="rId3"/>
              </a:rPr>
              <a:t>ČEZ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</p:txBody>
      </p:sp>
      <p:pic>
        <p:nvPicPr>
          <p:cNvPr id="11266" name="Picture 2" descr="Soubor:X-ray by Wilhelm Röntgen of Albert von Kölliker's hand - 18960123-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1857364"/>
            <a:ext cx="2334368" cy="33569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ovéPole 5"/>
          <p:cNvSpPr txBox="1"/>
          <p:nvPr/>
        </p:nvSpPr>
        <p:spPr>
          <a:xfrm>
            <a:off x="8143868" y="528638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Obr.: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42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C) RENTGENOVÉ ZÁŘENÍ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64291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lvl="1" indent="-179388">
              <a:buFont typeface="Arial" pitchFamily="34" charset="0"/>
              <a:buChar char="•"/>
            </a:pPr>
            <a:r>
              <a:rPr lang="cs-CZ" sz="2400" b="1" dirty="0" smtClean="0"/>
              <a:t>vzniká v rentgenkách </a:t>
            </a:r>
            <a:r>
              <a:rPr lang="cs-CZ" sz="2400" dirty="0" smtClean="0"/>
              <a:t>(</a:t>
            </a:r>
            <a:r>
              <a:rPr lang="cs-CZ" sz="2400" dirty="0" smtClean="0"/>
              <a:t>vakuová trubice s napětím 10–400 </a:t>
            </a:r>
            <a:r>
              <a:rPr lang="cs-CZ" sz="2400" dirty="0" err="1" smtClean="0"/>
              <a:t>kV</a:t>
            </a:r>
            <a:r>
              <a:rPr lang="cs-CZ" sz="2400" dirty="0" smtClean="0"/>
              <a:t>), </a:t>
            </a:r>
            <a:r>
              <a:rPr lang="cs-CZ" sz="2400" dirty="0" smtClean="0"/>
              <a:t>elektrony emitované žhavenou katodou a urychlené potenciálovým rozdílem dopadají velkou rychlostí na </a:t>
            </a:r>
            <a:r>
              <a:rPr lang="cs-CZ" sz="2400" dirty="0" smtClean="0"/>
              <a:t>anodu a vyvolají RTG záření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143868" y="614364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Obr.: 3</a:t>
            </a:r>
            <a:endParaRPr lang="cs-CZ" dirty="0"/>
          </a:p>
        </p:txBody>
      </p:sp>
      <p:pic>
        <p:nvPicPr>
          <p:cNvPr id="45058" name="Picture 2" descr="http://cz7asm.wz.cz/fyz/obrazky/pv/800px-Roentgen-Roehr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1928802"/>
            <a:ext cx="7620000" cy="4610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934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://cz7asm.wz.cz/fyz/obrazky/pv/800px-Roentgen-Roehr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1928802"/>
            <a:ext cx="7620000" cy="4610100"/>
          </a:xfrm>
          <a:prstGeom prst="rect">
            <a:avLst/>
          </a:prstGeom>
          <a:noFill/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C) RENTGENOVÉ ZÁŘENÍ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642919"/>
            <a:ext cx="9144000" cy="224676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69875" lvl="1" indent="-179388"/>
            <a:r>
              <a:rPr lang="cs-CZ" sz="2800" b="1" dirty="0" err="1" smtClean="0"/>
              <a:t>U</a:t>
            </a:r>
            <a:r>
              <a:rPr lang="cs-CZ" sz="2800" b="1" baseline="-25000" dirty="0" err="1" smtClean="0"/>
              <a:t>h</a:t>
            </a:r>
            <a:r>
              <a:rPr lang="cs-CZ" sz="2800" dirty="0" smtClean="0"/>
              <a:t> – žhavicí napětí</a:t>
            </a:r>
          </a:p>
          <a:p>
            <a:pPr marL="269875" lvl="1" indent="-179388"/>
            <a:r>
              <a:rPr lang="cs-CZ" sz="2800" b="1" dirty="0" err="1" smtClean="0"/>
              <a:t>U</a:t>
            </a:r>
            <a:r>
              <a:rPr lang="cs-CZ" sz="2800" b="1" baseline="-25000" dirty="0" err="1" smtClean="0"/>
              <a:t>a</a:t>
            </a:r>
            <a:r>
              <a:rPr lang="cs-CZ" sz="2800" dirty="0" smtClean="0"/>
              <a:t> – anodové napětí</a:t>
            </a:r>
          </a:p>
          <a:p>
            <a:pPr marL="269875" lvl="1" indent="-179388"/>
            <a:r>
              <a:rPr lang="cs-CZ" sz="2800" b="1" dirty="0" smtClean="0"/>
              <a:t>K</a:t>
            </a:r>
            <a:r>
              <a:rPr lang="cs-CZ" sz="2800" dirty="0" smtClean="0"/>
              <a:t> – katoda (žhavená)</a:t>
            </a:r>
          </a:p>
          <a:p>
            <a:pPr marL="269875" lvl="1" indent="-179388"/>
            <a:endParaRPr lang="cs-CZ" sz="2800" dirty="0" smtClean="0"/>
          </a:p>
          <a:p>
            <a:pPr marL="269875" lvl="1" indent="-179388"/>
            <a:endParaRPr lang="cs-CZ" sz="2800" dirty="0" smtClean="0"/>
          </a:p>
          <a:p>
            <a:pPr marL="269875" lvl="1" indent="-179388"/>
            <a:r>
              <a:rPr lang="cs-CZ" sz="2800" b="1" dirty="0" smtClean="0"/>
              <a:t>A</a:t>
            </a:r>
            <a:r>
              <a:rPr lang="cs-CZ" sz="2800" dirty="0" smtClean="0"/>
              <a:t> – anoda</a:t>
            </a:r>
          </a:p>
          <a:p>
            <a:pPr marL="269875" lvl="1" indent="-179388"/>
            <a:r>
              <a:rPr lang="cs-CZ" sz="2800" b="1" dirty="0" smtClean="0"/>
              <a:t>C</a:t>
            </a:r>
            <a:r>
              <a:rPr lang="cs-CZ" sz="2800" dirty="0" smtClean="0"/>
              <a:t> – vodní chladič</a:t>
            </a:r>
          </a:p>
          <a:p>
            <a:pPr marL="269875" lvl="1" indent="-179388"/>
            <a:r>
              <a:rPr lang="cs-CZ" sz="2800" b="1" dirty="0" err="1" smtClean="0"/>
              <a:t>W</a:t>
            </a:r>
            <a:r>
              <a:rPr lang="cs-CZ" sz="2800" b="1" baseline="-25000" dirty="0" err="1" smtClean="0"/>
              <a:t>in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W</a:t>
            </a:r>
            <a:r>
              <a:rPr lang="cs-CZ" sz="2800" b="1" baseline="-25000" dirty="0" err="1" smtClean="0"/>
              <a:t>out</a:t>
            </a:r>
            <a:r>
              <a:rPr lang="cs-CZ" sz="2800" dirty="0" smtClean="0"/>
              <a:t> – přívod a odtok vody</a:t>
            </a:r>
          </a:p>
          <a:p>
            <a:pPr marL="269875" lvl="1" indent="-179388"/>
            <a:r>
              <a:rPr lang="cs-CZ" sz="2800" b="1" dirty="0" smtClean="0"/>
              <a:t>X</a:t>
            </a:r>
            <a:r>
              <a:rPr lang="cs-CZ" sz="2800" dirty="0" smtClean="0"/>
              <a:t> – paprsky X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143868" y="614364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Obr.: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4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0" y="642918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lvl="1" indent="-269875">
              <a:buFont typeface="Arial" pitchFamily="34" charset="0"/>
              <a:buChar char="•"/>
            </a:pPr>
            <a:r>
              <a:rPr lang="cs-CZ" sz="2800" b="1" dirty="0" smtClean="0"/>
              <a:t>má silné ionizační účinky</a:t>
            </a:r>
            <a:r>
              <a:rPr lang="cs-CZ" sz="2800" dirty="0" smtClean="0"/>
              <a:t>, způsobuje luminiscenci (zviditelnění) </a:t>
            </a:r>
          </a:p>
          <a:p>
            <a:pPr marL="449263" lvl="1" indent="-269875">
              <a:buFont typeface="Arial" pitchFamily="34" charset="0"/>
              <a:buChar char="•"/>
            </a:pPr>
            <a:r>
              <a:rPr lang="cs-CZ" sz="2800" b="1" dirty="0" smtClean="0"/>
              <a:t>při průchodu látkou je pohlcováno</a:t>
            </a:r>
            <a:r>
              <a:rPr lang="cs-CZ" sz="2800" dirty="0" smtClean="0"/>
              <a:t>, energie záření se mění na vnitřní energii látky</a:t>
            </a:r>
          </a:p>
          <a:p>
            <a:pPr marL="906463" lvl="3" indent="-269875">
              <a:buFont typeface="Arial" pitchFamily="34" charset="0"/>
              <a:buChar char="•"/>
            </a:pPr>
            <a:r>
              <a:rPr lang="cs-CZ" sz="2800" dirty="0" smtClean="0"/>
              <a:t>je pohlcováno látkami v závislosti na protonovém čísle </a:t>
            </a:r>
            <a:br>
              <a:rPr lang="cs-CZ" sz="2800" dirty="0" smtClean="0"/>
            </a:br>
            <a:r>
              <a:rPr lang="cs-CZ" sz="2800" dirty="0" smtClean="0"/>
              <a:t>(čím větší Z, tím více pohlceno)</a:t>
            </a:r>
          </a:p>
          <a:p>
            <a:pPr marL="906463" lvl="3" indent="-269875">
              <a:buFont typeface="Arial" pitchFamily="34" charset="0"/>
              <a:buChar char="•"/>
            </a:pPr>
            <a:r>
              <a:rPr lang="cs-CZ" sz="2800" dirty="0" smtClean="0"/>
              <a:t>pohlcení závisí na tloušťce látky </a:t>
            </a:r>
            <a:br>
              <a:rPr lang="cs-CZ" sz="2800" dirty="0" smtClean="0"/>
            </a:br>
            <a:r>
              <a:rPr lang="cs-CZ" sz="2800" b="1" dirty="0" smtClean="0"/>
              <a:t>defektoskopie</a:t>
            </a:r>
            <a:r>
              <a:rPr lang="cs-CZ" sz="2800" dirty="0" smtClean="0"/>
              <a:t> – zjišťováni trhlin nebo vzduchových bublin v odlitcích </a:t>
            </a:r>
          </a:p>
          <a:p>
            <a:pPr marL="906463" lvl="3" indent="-269875">
              <a:buFont typeface="Arial" pitchFamily="34" charset="0"/>
              <a:buChar char="•"/>
            </a:pPr>
            <a:r>
              <a:rPr lang="cs-CZ" sz="2800" dirty="0" smtClean="0"/>
              <a:t>kosti pohlcují záření více než tkáně – lékařství</a:t>
            </a:r>
            <a:br>
              <a:rPr lang="cs-CZ" sz="2800" dirty="0" smtClean="0"/>
            </a:br>
            <a:r>
              <a:rPr lang="cs-CZ" sz="2800" dirty="0" smtClean="0"/>
              <a:t>(ve větších dávkách působí na organizmus negativně → ultrazvuk)</a:t>
            </a:r>
          </a:p>
          <a:p>
            <a:pPr marL="449263" lvl="1" indent="-269875">
              <a:buFont typeface="Arial" pitchFamily="34" charset="0"/>
              <a:buChar char="•"/>
            </a:pPr>
            <a:r>
              <a:rPr lang="cs-CZ" sz="2800" b="1" dirty="0" smtClean="0"/>
              <a:t>na krystalových mřížkách dochází k jeho ohybu a následné interferenci 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C) RENTGENOVÉ ZÁŘENÍ</a:t>
            </a:r>
          </a:p>
        </p:txBody>
      </p:sp>
    </p:spTree>
    <p:extLst>
      <p:ext uri="{BB962C8B-B14F-4D97-AF65-F5344CB8AC3E}">
        <p14:creationId xmlns:p14="http://schemas.microsoft.com/office/powerpoint/2010/main" val="359342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0" y="571480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738" lvl="1"/>
            <a:r>
              <a:rPr lang="cs-CZ" sz="2800" b="1" dirty="0" smtClean="0"/>
              <a:t>rozdělení podle vlnové délky</a:t>
            </a:r>
          </a:p>
          <a:p>
            <a:pPr marL="623888" lvl="2" indent="-263525">
              <a:buFont typeface="Arial" pitchFamily="34" charset="0"/>
              <a:buChar char="•"/>
            </a:pPr>
            <a:r>
              <a:rPr lang="cs-CZ" sz="2800" b="1" dirty="0" smtClean="0"/>
              <a:t>brzdné záření (měkké)</a:t>
            </a:r>
            <a:endParaRPr lang="cs-CZ" sz="2800" dirty="0" smtClean="0"/>
          </a:p>
          <a:p>
            <a:pPr marL="1081088" lvl="4" indent="-263525">
              <a:buFont typeface="Arial" pitchFamily="34" charset="0"/>
              <a:buChar char="•"/>
            </a:pPr>
            <a:r>
              <a:rPr lang="cs-CZ" sz="2800" dirty="0" smtClean="0"/>
              <a:t>větší vlnová délka</a:t>
            </a:r>
          </a:p>
          <a:p>
            <a:pPr marL="1081088" lvl="4" indent="-263525">
              <a:buFont typeface="Arial" pitchFamily="34" charset="0"/>
              <a:buChar char="•"/>
            </a:pPr>
            <a:r>
              <a:rPr lang="cs-CZ" sz="2800" dirty="0" smtClean="0"/>
              <a:t>vzniká při brzdění elektronů dopadajících velkou rychlostí na povrch kovu</a:t>
            </a:r>
          </a:p>
          <a:p>
            <a:pPr marL="1081088" lvl="4" indent="-263525">
              <a:buFont typeface="Arial" pitchFamily="34" charset="0"/>
              <a:buChar char="•"/>
            </a:pPr>
            <a:r>
              <a:rPr lang="cs-CZ" sz="2800" dirty="0" smtClean="0"/>
              <a:t>závisí pouze na urychlovacím </a:t>
            </a:r>
            <a:r>
              <a:rPr lang="cs-CZ" sz="2800" dirty="0" smtClean="0"/>
              <a:t>napětí</a:t>
            </a:r>
          </a:p>
          <a:p>
            <a:pPr marL="1081088" lvl="4" indent="-263525">
              <a:buFont typeface="Arial" pitchFamily="34" charset="0"/>
              <a:buChar char="•"/>
            </a:pPr>
            <a:r>
              <a:rPr lang="cs-CZ" sz="2800" dirty="0" smtClean="0"/>
              <a:t>nezávisí </a:t>
            </a:r>
            <a:r>
              <a:rPr lang="cs-CZ" sz="2800" dirty="0" smtClean="0"/>
              <a:t>na materiálu, z něhož je anoda </a:t>
            </a:r>
            <a:r>
              <a:rPr lang="cs-CZ" sz="2800" dirty="0" smtClean="0"/>
              <a:t>vyrobena</a:t>
            </a:r>
            <a:endParaRPr lang="cs-CZ" sz="2800" dirty="0" smtClean="0"/>
          </a:p>
          <a:p>
            <a:pPr marL="1081088" lvl="4" indent="-263525">
              <a:buFont typeface="Arial" pitchFamily="34" charset="0"/>
              <a:buChar char="•"/>
            </a:pPr>
            <a:r>
              <a:rPr lang="cs-CZ" sz="2800" dirty="0" smtClean="0"/>
              <a:t>spektrum je spojité </a:t>
            </a:r>
          </a:p>
          <a:p>
            <a:pPr marL="623888" lvl="2" indent="-263525">
              <a:buFont typeface="Arial" pitchFamily="34" charset="0"/>
              <a:buChar char="•"/>
            </a:pPr>
            <a:r>
              <a:rPr lang="cs-CZ" sz="2800" b="1" dirty="0" smtClean="0"/>
              <a:t>charakteristické (tvrdé)</a:t>
            </a:r>
            <a:endParaRPr lang="cs-CZ" sz="2800" dirty="0" smtClean="0"/>
          </a:p>
          <a:p>
            <a:pPr marL="1081088" lvl="4" indent="-263525">
              <a:buFont typeface="Arial" pitchFamily="34" charset="0"/>
              <a:buChar char="•"/>
            </a:pPr>
            <a:r>
              <a:rPr lang="cs-CZ" sz="2800" dirty="0" smtClean="0"/>
              <a:t>souvisí se změnami energie atomů kovu získané působením dopadajících elektronů </a:t>
            </a:r>
          </a:p>
          <a:p>
            <a:pPr marL="1081088" lvl="4" indent="-263525">
              <a:buFont typeface="Arial" pitchFamily="34" charset="0"/>
              <a:buChar char="•"/>
            </a:pPr>
            <a:r>
              <a:rPr lang="cs-CZ" sz="2800" dirty="0" smtClean="0"/>
              <a:t>nespojité spektrum – čárové</a:t>
            </a:r>
          </a:p>
          <a:p>
            <a:pPr marL="1081088" lvl="4" indent="-263525">
              <a:buFont typeface="Arial" pitchFamily="34" charset="0"/>
              <a:buChar char="•"/>
            </a:pPr>
            <a:r>
              <a:rPr lang="cs-CZ" sz="2800" dirty="0" smtClean="0"/>
              <a:t>vlnové délky spektrálních čar závisí na materiálu anody</a:t>
            </a:r>
          </a:p>
          <a:p>
            <a:r>
              <a:rPr lang="cs-CZ" sz="2800" dirty="0" smtClean="0"/>
              <a:t> </a:t>
            </a:r>
            <a:endParaRPr lang="cs-CZ" sz="2800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C) RENTGENOVÉ ZÁŘENÍ</a:t>
            </a:r>
          </a:p>
        </p:txBody>
      </p:sp>
    </p:spTree>
    <p:extLst>
      <p:ext uri="{BB962C8B-B14F-4D97-AF65-F5344CB8AC3E}">
        <p14:creationId xmlns:p14="http://schemas.microsoft.com/office/powerpoint/2010/main" val="359342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0" y="785794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lvl="1" indent="-360363">
              <a:buFont typeface="Arial" pitchFamily="34" charset="0"/>
              <a:buChar char="•"/>
            </a:pPr>
            <a:r>
              <a:rPr lang="cs-CZ" sz="2800" dirty="0" smtClean="0"/>
              <a:t>objeveno 1900 - Paul </a:t>
            </a:r>
            <a:r>
              <a:rPr lang="cs-CZ" sz="2800" dirty="0" err="1" smtClean="0"/>
              <a:t>Villard</a:t>
            </a:r>
            <a:endParaRPr lang="cs-CZ" sz="2800" dirty="0" smtClean="0"/>
          </a:p>
          <a:p>
            <a:pPr marL="630238" lvl="1" indent="-360363">
              <a:buFont typeface="Arial" pitchFamily="34" charset="0"/>
              <a:buChar char="•"/>
            </a:pPr>
            <a:r>
              <a:rPr lang="cs-CZ" sz="2800" dirty="0" smtClean="0"/>
              <a:t>zdrojem jsou tělesa, v jejichž atomových jádrech probíhají radioaktivní přeměny</a:t>
            </a:r>
          </a:p>
          <a:p>
            <a:pPr marL="630238" lvl="1" indent="-360363">
              <a:buFont typeface="Arial" pitchFamily="34" charset="0"/>
              <a:buChar char="•"/>
            </a:pPr>
            <a:r>
              <a:rPr lang="cs-CZ" sz="2800" dirty="0" smtClean="0"/>
              <a:t>doprovází vznik záření alfa nebo beta</a:t>
            </a:r>
          </a:p>
          <a:p>
            <a:pPr marL="630238" lvl="1" indent="-360363">
              <a:buFont typeface="Arial" pitchFamily="34" charset="0"/>
              <a:buChar char="•"/>
            </a:pPr>
            <a:endParaRPr lang="cs-CZ" sz="2800" dirty="0" smtClean="0"/>
          </a:p>
          <a:p>
            <a:pPr marL="630238" lvl="1" indent="-360363">
              <a:buFont typeface="Arial" pitchFamily="34" charset="0"/>
              <a:buChar char="•"/>
            </a:pPr>
            <a:r>
              <a:rPr lang="cs-CZ" sz="2800" b="1" dirty="0" smtClean="0"/>
              <a:t>použití</a:t>
            </a:r>
          </a:p>
          <a:p>
            <a:pPr marL="1079500" lvl="1" indent="-360363">
              <a:buFont typeface="Arial" pitchFamily="34" charset="0"/>
              <a:buChar char="•"/>
            </a:pPr>
            <a:r>
              <a:rPr lang="cs-CZ" sz="2800" dirty="0" smtClean="0"/>
              <a:t>sterilizace nástrojů</a:t>
            </a:r>
          </a:p>
          <a:p>
            <a:pPr marL="1079500" lvl="1" indent="-360363">
              <a:buFont typeface="Arial" pitchFamily="34" charset="0"/>
              <a:buChar char="•"/>
            </a:pPr>
            <a:r>
              <a:rPr lang="cs-CZ" sz="2800" dirty="0" smtClean="0"/>
              <a:t>ošetřování jídla, hlavně masa a zeleniny </a:t>
            </a:r>
            <a:br>
              <a:rPr lang="cs-CZ" sz="2800" dirty="0" smtClean="0"/>
            </a:br>
            <a:r>
              <a:rPr lang="cs-CZ" sz="2800" dirty="0" smtClean="0"/>
              <a:t>(aby zůstaly déle čerstvé - zabíjí bakterie)</a:t>
            </a:r>
          </a:p>
          <a:p>
            <a:pPr marL="1079500" lvl="1" indent="-360363">
              <a:buFont typeface="Arial" pitchFamily="34" charset="0"/>
              <a:buChar char="•"/>
            </a:pPr>
            <a:r>
              <a:rPr lang="cs-CZ" sz="2800" dirty="0" smtClean="0"/>
              <a:t>při léčení rakoviny  tzv. </a:t>
            </a:r>
            <a:r>
              <a:rPr lang="cs-CZ" sz="2800" dirty="0" err="1" smtClean="0"/>
              <a:t>Lekselův</a:t>
            </a:r>
            <a:r>
              <a:rPr lang="cs-CZ" sz="2800" dirty="0" smtClean="0"/>
              <a:t>  gama nůž </a:t>
            </a:r>
            <a:br>
              <a:rPr lang="cs-CZ" sz="2800" dirty="0" smtClean="0"/>
            </a:br>
            <a:r>
              <a:rPr lang="cs-CZ" sz="2000" dirty="0" smtClean="0"/>
              <a:t>Hlava je upevněna v helmě, ve které jsou umístěny kobaltové zářiče, které jsou všechny zaměřeny na jedno místo, které ozáří. </a:t>
            </a:r>
            <a:br>
              <a:rPr lang="cs-CZ" sz="2000" dirty="0" smtClean="0"/>
            </a:br>
            <a:r>
              <a:rPr lang="cs-CZ" sz="2000" dirty="0" smtClean="0"/>
              <a:t>Díky malému záření se nepoškodí okolní tkáň, léčebné účinky má jen na místo, kam směřují všechny zářiče.</a:t>
            </a:r>
          </a:p>
        </p:txBody>
      </p:sp>
      <p:sp>
        <p:nvSpPr>
          <p:cNvPr id="2" name="Obdélník 1"/>
          <p:cNvSpPr/>
          <p:nvPr/>
        </p:nvSpPr>
        <p:spPr>
          <a:xfrm>
            <a:off x="6156176" y="1787747"/>
            <a:ext cx="2664296" cy="17585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D) GAMA ZÁŘENÍ</a:t>
            </a:r>
          </a:p>
        </p:txBody>
      </p:sp>
      <p:pic>
        <p:nvPicPr>
          <p:cNvPr id="7172" name="Picture 4" descr="http://www.cez.cz/edee/content/file/static/encyklopedie/images/03/35_0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448" y="1905000"/>
            <a:ext cx="2286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42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2. PŘENOS ENERGIE ZÁŘENÍM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9512" y="642918"/>
            <a:ext cx="88569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Elektromagnetická vlna přenáší prostorem energii </a:t>
            </a:r>
            <a:br>
              <a:rPr lang="cs-CZ" sz="2800" dirty="0" smtClean="0"/>
            </a:br>
            <a:r>
              <a:rPr lang="cs-CZ" sz="2800" dirty="0" smtClean="0"/>
              <a:t>a předává ji tělesu, na které dopadá. </a:t>
            </a:r>
          </a:p>
          <a:p>
            <a:endParaRPr lang="cs-CZ" sz="2800" dirty="0" smtClean="0"/>
          </a:p>
          <a:p>
            <a:pPr algn="ctr"/>
            <a:r>
              <a:rPr lang="cs-CZ" sz="2800" dirty="0" smtClean="0"/>
              <a:t>Přenos popisujeme </a:t>
            </a:r>
          </a:p>
          <a:p>
            <a:pPr algn="ctr"/>
            <a:r>
              <a:rPr lang="cs-CZ" sz="2800" dirty="0" smtClean="0"/>
              <a:t>fotometrickými a radiometrickými veličinami.</a:t>
            </a:r>
          </a:p>
          <a:p>
            <a:r>
              <a:rPr lang="cs-CZ" sz="2800" dirty="0" smtClean="0"/>
              <a:t> </a:t>
            </a:r>
          </a:p>
          <a:p>
            <a:r>
              <a:rPr lang="cs-CZ" sz="2800" b="1" dirty="0" smtClean="0"/>
              <a:t>Fotometrie</a:t>
            </a:r>
            <a:r>
              <a:rPr lang="cs-CZ" sz="2800" dirty="0" smtClean="0"/>
              <a:t> </a:t>
            </a:r>
            <a:br>
              <a:rPr lang="cs-CZ" sz="2800" dirty="0" smtClean="0"/>
            </a:br>
            <a:r>
              <a:rPr lang="cs-CZ" sz="2800" dirty="0" smtClean="0"/>
              <a:t>se zabývá měřením energie přenášené optickým zařízením.</a:t>
            </a:r>
          </a:p>
          <a:p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b="1" dirty="0" smtClean="0"/>
              <a:t>Fotometrické veličiny</a:t>
            </a:r>
            <a:r>
              <a:rPr lang="cs-CZ" sz="2800" dirty="0" smtClean="0"/>
              <a:t> </a:t>
            </a:r>
            <a:br>
              <a:rPr lang="cs-CZ" sz="2800" dirty="0" smtClean="0"/>
            </a:br>
            <a:r>
              <a:rPr lang="cs-CZ" sz="2800" dirty="0" smtClean="0"/>
              <a:t>charakterizují přenos energie optického záření a jeho účinek na zrak.</a:t>
            </a:r>
            <a:endParaRPr lang="cs-CZ" sz="2800" dirty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954482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2. PŘENOS ENERGIE ZÁŘENÍM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951820" y="5233422"/>
            <a:ext cx="3096344" cy="107721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světelný tok – </a:t>
            </a:r>
            <a:r>
              <a:rPr lang="cs-CZ" sz="3200" b="1" dirty="0" smtClean="0"/>
              <a:t>Φ</a:t>
            </a:r>
          </a:p>
          <a:p>
            <a:pPr algn="ctr"/>
            <a:r>
              <a:rPr lang="cs-CZ" sz="3200" b="1" dirty="0" smtClean="0">
                <a:ea typeface="Times New Roman"/>
              </a:rPr>
              <a:t>lumen</a:t>
            </a:r>
            <a:endParaRPr lang="cs-CZ" sz="3200" dirty="0">
              <a:ea typeface="Times New Roman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5211673"/>
            <a:ext cx="2160240" cy="107721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svítivost</a:t>
            </a:r>
            <a:r>
              <a:rPr lang="cs-CZ" sz="3200" dirty="0"/>
              <a:t> </a:t>
            </a:r>
            <a:r>
              <a:rPr lang="cs-CZ" sz="3200" b="1" dirty="0"/>
              <a:t>– </a:t>
            </a:r>
            <a:r>
              <a:rPr lang="cs-CZ" sz="3200" b="1" dirty="0" smtClean="0"/>
              <a:t>I</a:t>
            </a:r>
          </a:p>
          <a:p>
            <a:pPr algn="ctr"/>
            <a:r>
              <a:rPr lang="cs-CZ" sz="3200" b="1" dirty="0" smtClean="0"/>
              <a:t>kandela </a:t>
            </a:r>
            <a:endParaRPr lang="cs-CZ" sz="3200" dirty="0">
              <a:ea typeface="Times New Roman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444208" y="5233422"/>
            <a:ext cx="2304256" cy="107721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3200" b="1"/>
            </a:lvl1pPr>
          </a:lstStyle>
          <a:p>
            <a:pPr algn="ctr"/>
            <a:r>
              <a:rPr lang="cs-CZ" dirty="0" smtClean="0"/>
              <a:t>osvětlení – E</a:t>
            </a:r>
          </a:p>
          <a:p>
            <a:pPr algn="ctr"/>
            <a:r>
              <a:rPr lang="cs-CZ" dirty="0" smtClean="0"/>
              <a:t>lux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8143900" y="2080228"/>
            <a:ext cx="500066" cy="2716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ovací šipka 8"/>
          <p:cNvCxnSpPr>
            <a:stCxn id="13" idx="7"/>
          </p:cNvCxnSpPr>
          <p:nvPr/>
        </p:nvCxnSpPr>
        <p:spPr>
          <a:xfrm flipV="1">
            <a:off x="1359521" y="2348880"/>
            <a:ext cx="6774523" cy="836215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>
            <a:stCxn id="13" idx="6"/>
          </p:cNvCxnSpPr>
          <p:nvPr/>
        </p:nvCxnSpPr>
        <p:spPr>
          <a:xfrm>
            <a:off x="1401368" y="3286124"/>
            <a:ext cx="6742532" cy="152566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0"/>
          <p:cNvCxnSpPr>
            <a:stCxn id="13" idx="5"/>
          </p:cNvCxnSpPr>
          <p:nvPr/>
        </p:nvCxnSpPr>
        <p:spPr>
          <a:xfrm>
            <a:off x="1359521" y="3387153"/>
            <a:ext cx="6784379" cy="1049959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ipsa 18"/>
          <p:cNvSpPr/>
          <p:nvPr/>
        </p:nvSpPr>
        <p:spPr>
          <a:xfrm>
            <a:off x="1115616" y="3143248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321248" y="836712"/>
            <a:ext cx="2160240" cy="107721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s</a:t>
            </a:r>
            <a:r>
              <a:rPr lang="cs-CZ" sz="3200" b="1" dirty="0" smtClean="0"/>
              <a:t>větelný zdroj</a:t>
            </a:r>
            <a:endParaRPr lang="cs-CZ" sz="3200" dirty="0">
              <a:ea typeface="Times New Roman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986684" y="836711"/>
            <a:ext cx="3096344" cy="5847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o</a:t>
            </a:r>
            <a:r>
              <a:rPr lang="cs-CZ" sz="3200" b="1" dirty="0" smtClean="0"/>
              <a:t>ptické prostředí</a:t>
            </a:r>
            <a:endParaRPr lang="cs-CZ" sz="3200" dirty="0">
              <a:ea typeface="Times New Roman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588224" y="836710"/>
            <a:ext cx="2304256" cy="5847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3200" b="1"/>
            </a:lvl1pPr>
          </a:lstStyle>
          <a:p>
            <a:pPr algn="ctr"/>
            <a:r>
              <a:rPr lang="cs-CZ" dirty="0"/>
              <a:t>d</a:t>
            </a:r>
            <a:r>
              <a:rPr lang="cs-CZ" dirty="0" smtClean="0"/>
              <a:t>etektor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8793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3" grpId="0" animBg="1"/>
      <p:bldP spid="27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695153"/>
            <a:ext cx="871543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Elektromagnetické vlnění nepotřebuje ke svému šíření látkové prostředí.  → Šíří se i ve vakuu.</a:t>
            </a:r>
          </a:p>
          <a:p>
            <a:endParaRPr lang="cs-CZ" sz="1000" dirty="0" smtClean="0"/>
          </a:p>
          <a:p>
            <a:r>
              <a:rPr lang="cs-CZ" sz="2800" b="1" dirty="0" smtClean="0"/>
              <a:t>Viditelné záření leží v rozmezí: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					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tabLst>
                <a:tab pos="3048000" algn="l"/>
                <a:tab pos="6996113" algn="r"/>
              </a:tabLst>
            </a:pPr>
            <a:r>
              <a:rPr lang="cs-CZ" sz="2800" dirty="0" smtClean="0"/>
              <a:t> 	 	</a:t>
            </a:r>
          </a:p>
        </p:txBody>
      </p:sp>
      <p:sp>
        <p:nvSpPr>
          <p:cNvPr id="14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615553"/>
          </a:xfrm>
          <a:prstGeom prst="rect">
            <a:avLst/>
          </a:prstGeom>
          <a:solidFill>
            <a:srgbClr val="00A6A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66FFFF">
                    <a:lumMod val="20000"/>
                    <a:lumOff val="80000"/>
                  </a:srgbClr>
                </a:solidFill>
                <a:cs typeface="Arial" charset="0"/>
              </a:rPr>
              <a:t>ELEKTROMAGNETICKÉ VLNĚNÍ</a:t>
            </a:r>
            <a:endParaRPr lang="cs-CZ" sz="3400" b="1" dirty="0">
              <a:solidFill>
                <a:srgbClr val="66FFFF">
                  <a:lumMod val="20000"/>
                  <a:lumOff val="80000"/>
                </a:srgbClr>
              </a:solidFill>
              <a:cs typeface="Arial" charset="0"/>
            </a:endParaRPr>
          </a:p>
        </p:txBody>
      </p:sp>
      <p:pic>
        <p:nvPicPr>
          <p:cNvPr id="38914" name="Picture 2" descr="http://upload.wikimedia.org/wikipedia/commons/e/e3/ElmgSpektru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46747"/>
            <a:ext cx="9144000" cy="2039641"/>
          </a:xfrm>
          <a:prstGeom prst="rect">
            <a:avLst/>
          </a:prstGeom>
          <a:noFill/>
        </p:spPr>
      </p:pic>
      <p:sp>
        <p:nvSpPr>
          <p:cNvPr id="22" name="Rovnoramenný trojúhelník 21"/>
          <p:cNvSpPr/>
          <p:nvPr/>
        </p:nvSpPr>
        <p:spPr>
          <a:xfrm rot="7043629">
            <a:off x="4168439" y="1621312"/>
            <a:ext cx="470741" cy="3399749"/>
          </a:xfrm>
          <a:prstGeom prst="triangle">
            <a:avLst>
              <a:gd name="adj" fmla="val 94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071538" y="2285992"/>
            <a:ext cx="2071702" cy="52322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3,9.10</a:t>
            </a:r>
            <a:r>
              <a:rPr lang="cs-CZ" sz="2800" baseline="30000" dirty="0" smtClean="0"/>
              <a:t>14</a:t>
            </a:r>
            <a:r>
              <a:rPr lang="cs-CZ" sz="2800" dirty="0" smtClean="0"/>
              <a:t>Hz</a:t>
            </a:r>
            <a:endParaRPr lang="cs-CZ" sz="2800" dirty="0"/>
          </a:p>
        </p:txBody>
      </p:sp>
      <p:sp>
        <p:nvSpPr>
          <p:cNvPr id="23" name="Rovnoramenný trojúhelník 22"/>
          <p:cNvSpPr/>
          <p:nvPr/>
        </p:nvSpPr>
        <p:spPr>
          <a:xfrm rot="13225324" flipH="1">
            <a:off x="7267498" y="956266"/>
            <a:ext cx="526478" cy="3556916"/>
          </a:xfrm>
          <a:prstGeom prst="triangle">
            <a:avLst>
              <a:gd name="adj" fmla="val 942"/>
            </a:avLst>
          </a:prstGeom>
          <a:solidFill>
            <a:srgbClr val="D60093"/>
          </a:solidFill>
          <a:ln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388730" y="1196752"/>
            <a:ext cx="2071702" cy="523220"/>
          </a:xfrm>
          <a:prstGeom prst="rect">
            <a:avLst/>
          </a:prstGeom>
          <a:solidFill>
            <a:srgbClr val="D60093"/>
          </a:solidFill>
          <a:ln>
            <a:solidFill>
              <a:srgbClr val="D60093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7,7.10</a:t>
            </a:r>
            <a:r>
              <a:rPr lang="cs-CZ" sz="2800" baseline="30000" dirty="0" smtClean="0"/>
              <a:t>14</a:t>
            </a:r>
            <a:r>
              <a:rPr lang="cs-CZ" sz="2800" dirty="0" smtClean="0"/>
              <a:t> Hz</a:t>
            </a:r>
            <a:endParaRPr lang="cs-CZ" sz="2800" dirty="0"/>
          </a:p>
        </p:txBody>
      </p:sp>
      <p:sp>
        <p:nvSpPr>
          <p:cNvPr id="24" name="Rovnoramenný trojúhelník 23"/>
          <p:cNvSpPr/>
          <p:nvPr/>
        </p:nvSpPr>
        <p:spPr>
          <a:xfrm rot="4216389">
            <a:off x="4217847" y="3259680"/>
            <a:ext cx="432710" cy="3498443"/>
          </a:xfrm>
          <a:prstGeom prst="triangle">
            <a:avLst>
              <a:gd name="adj" fmla="val 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Rovnoramenný trojúhelník 24"/>
          <p:cNvSpPr/>
          <p:nvPr/>
        </p:nvSpPr>
        <p:spPr>
          <a:xfrm rot="17952300" flipH="1">
            <a:off x="7053926" y="3634345"/>
            <a:ext cx="526478" cy="2885621"/>
          </a:xfrm>
          <a:prstGeom prst="triangle">
            <a:avLst>
              <a:gd name="adj" fmla="val 11550"/>
            </a:avLst>
          </a:prstGeom>
          <a:solidFill>
            <a:srgbClr val="D60093"/>
          </a:solidFill>
          <a:ln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7072330" y="5500702"/>
            <a:ext cx="1357322" cy="523220"/>
          </a:xfrm>
          <a:prstGeom prst="rect">
            <a:avLst/>
          </a:prstGeom>
          <a:solidFill>
            <a:srgbClr val="D60093"/>
          </a:solidFill>
          <a:ln>
            <a:solidFill>
              <a:srgbClr val="D60093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390 nm</a:t>
            </a:r>
            <a:endParaRPr lang="cs-CZ" sz="28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1500166" y="5357826"/>
            <a:ext cx="1500198" cy="52322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 760 nm </a:t>
            </a:r>
            <a:endParaRPr lang="cs-CZ" sz="28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0" y="528638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Obr.: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9669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5" grpId="0" animBg="1"/>
      <p:bldP spid="23" grpId="0" animBg="1"/>
      <p:bldP spid="6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2. PŘENOS ENERGIE ZÁŘENÍM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642918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3200" b="1" dirty="0" smtClean="0"/>
              <a:t>svítivost</a:t>
            </a:r>
            <a:r>
              <a:rPr lang="cs-CZ" sz="3200" dirty="0" smtClean="0"/>
              <a:t> </a:t>
            </a:r>
            <a:r>
              <a:rPr lang="cs-CZ" sz="3200" b="1" dirty="0" smtClean="0"/>
              <a:t>– I </a:t>
            </a:r>
            <a:r>
              <a:rPr lang="cs-CZ" sz="3000" b="1" dirty="0" smtClean="0"/>
              <a:t>–</a:t>
            </a:r>
            <a:r>
              <a:rPr lang="cs-CZ" sz="3000" dirty="0" smtClean="0"/>
              <a:t> bodového zdroje </a:t>
            </a:r>
          </a:p>
          <a:p>
            <a:pPr lvl="1" indent="-277813">
              <a:buFont typeface="Arial" pitchFamily="34" charset="0"/>
              <a:buChar char="•"/>
            </a:pPr>
            <a:r>
              <a:rPr lang="cs-CZ" sz="3000" dirty="0" smtClean="0"/>
              <a:t>vyjadřuje podíl světelného toku </a:t>
            </a:r>
            <a:br>
              <a:rPr lang="cs-CZ" sz="3000" dirty="0" smtClean="0"/>
            </a:br>
            <a:r>
              <a:rPr lang="cs-CZ" sz="3000" dirty="0" smtClean="0"/>
              <a:t>vyzářeného zdrojem v daném směru </a:t>
            </a:r>
            <a:br>
              <a:rPr lang="cs-CZ" sz="3000" dirty="0" smtClean="0"/>
            </a:br>
            <a:r>
              <a:rPr lang="cs-CZ" sz="3000" dirty="0" smtClean="0"/>
              <a:t>do malého prostorového úhlu </a:t>
            </a:r>
            <a:br>
              <a:rPr lang="cs-CZ" sz="3000" dirty="0" smtClean="0"/>
            </a:br>
            <a:r>
              <a:rPr lang="cs-CZ" sz="3000" dirty="0" smtClean="0"/>
              <a:t>a velikosti tohoto prostorového úhlu Ω</a:t>
            </a:r>
          </a:p>
          <a:p>
            <a:pPr lvl="1" indent="-277813">
              <a:buFont typeface="Arial" pitchFamily="34" charset="0"/>
              <a:buChar char="•"/>
            </a:pPr>
            <a:endParaRPr lang="cs-CZ" sz="3000" dirty="0" smtClean="0"/>
          </a:p>
          <a:p>
            <a:pPr lvl="1"/>
            <a:r>
              <a:rPr lang="cs-CZ" sz="3000" b="1" dirty="0" smtClean="0"/>
              <a:t>[I] = cd (kandela</a:t>
            </a:r>
            <a:r>
              <a:rPr lang="cs-CZ" sz="3000" dirty="0" smtClean="0"/>
              <a:t> = latinsky svíčka)</a:t>
            </a:r>
          </a:p>
          <a:p>
            <a:pPr lvl="1"/>
            <a:endParaRPr lang="cs-CZ" sz="3000" dirty="0" smtClean="0"/>
          </a:p>
          <a:p>
            <a:pPr lvl="1" indent="-277813">
              <a:buFont typeface="Arial" pitchFamily="34" charset="0"/>
              <a:buChar char="•"/>
            </a:pPr>
            <a:r>
              <a:rPr lang="cs-CZ" sz="3000" dirty="0" smtClean="0"/>
              <a:t>100 W žárovka = 200 cd (200 svíček)</a:t>
            </a:r>
          </a:p>
          <a:p>
            <a:pPr lvl="1" indent="-277813">
              <a:buFont typeface="Arial" pitchFamily="34" charset="0"/>
              <a:buChar char="•"/>
            </a:pPr>
            <a:r>
              <a:rPr lang="cs-CZ" sz="3000" dirty="0" smtClean="0"/>
              <a:t>1 kandela je svítivost zdroje, který vysílá monochromatické záření o frekvenci 5,4.10</a:t>
            </a:r>
            <a:r>
              <a:rPr lang="cs-CZ" sz="3000" baseline="30000" dirty="0" smtClean="0"/>
              <a:t>14</a:t>
            </a:r>
            <a:r>
              <a:rPr lang="cs-CZ" sz="3000" dirty="0" smtClean="0"/>
              <a:t> Hz </a:t>
            </a:r>
            <a:br>
              <a:rPr lang="cs-CZ" sz="3000" dirty="0" smtClean="0"/>
            </a:br>
            <a:r>
              <a:rPr lang="cs-CZ" sz="3000" dirty="0" smtClean="0"/>
              <a:t>(λ = 555 nm) a jehož zářivost je 1/683 W.</a:t>
            </a:r>
            <a:r>
              <a:rPr lang="cs-CZ" sz="3000" dirty="0" err="1" smtClean="0"/>
              <a:t>sr</a:t>
            </a:r>
            <a:r>
              <a:rPr lang="cs-CZ" sz="3000" baseline="30000" dirty="0" smtClean="0"/>
              <a:t>-1</a:t>
            </a:r>
          </a:p>
          <a:p>
            <a:pPr lvl="1" indent="-277813" algn="r"/>
            <a:r>
              <a:rPr lang="cs-CZ" sz="3000" dirty="0" smtClean="0"/>
              <a:t>(Wattů na steradián) </a:t>
            </a:r>
            <a:endParaRPr lang="cs-CZ" sz="30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849816"/>
              </p:ext>
            </p:extLst>
          </p:nvPr>
        </p:nvGraphicFramePr>
        <p:xfrm>
          <a:off x="6732240" y="1268760"/>
          <a:ext cx="1650317" cy="1214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Rovnice" r:id="rId4" imgW="507780" imgH="393529" progId="Equation.3">
                  <p:embed/>
                </p:oleObj>
              </mc:Choice>
              <mc:Fallback>
                <p:oleObj name="Rovnice" r:id="rId4" imgW="5077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1268760"/>
                        <a:ext cx="1650317" cy="121444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08854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2. PŘENOS ENERGIE ZÁŘENÍM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758684"/>
            <a:ext cx="91440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3200" b="1" dirty="0" smtClean="0"/>
              <a:t>světelný tok – Φ </a:t>
            </a:r>
            <a:endParaRPr lang="cs-CZ" sz="3200" dirty="0" smtClean="0"/>
          </a:p>
          <a:p>
            <a:pPr lvl="1" indent="-277813">
              <a:buFont typeface="Arial" pitchFamily="34" charset="0"/>
              <a:buChar char="•"/>
            </a:pPr>
            <a:r>
              <a:rPr lang="cs-CZ" sz="3000" dirty="0" smtClean="0"/>
              <a:t>vztahuje se k přenosu světla prostorem </a:t>
            </a:r>
          </a:p>
          <a:p>
            <a:pPr lvl="1" indent="-277813">
              <a:buFont typeface="Arial" pitchFamily="34" charset="0"/>
              <a:buChar char="•"/>
            </a:pPr>
            <a:r>
              <a:rPr lang="cs-CZ" sz="3000" dirty="0" smtClean="0"/>
              <a:t>charakterizuje intenzitu zrakového vjemu </a:t>
            </a:r>
            <a:br>
              <a:rPr lang="cs-CZ" sz="3000" dirty="0" smtClean="0"/>
            </a:br>
            <a:r>
              <a:rPr lang="cs-CZ" sz="3000" dirty="0" smtClean="0"/>
              <a:t>normálního oka vyvolaného </a:t>
            </a:r>
            <a:br>
              <a:rPr lang="cs-CZ" sz="3000" dirty="0" smtClean="0"/>
            </a:br>
            <a:r>
              <a:rPr lang="cs-CZ" sz="3000" dirty="0" smtClean="0"/>
              <a:t>energií světelného záření, </a:t>
            </a:r>
            <a:br>
              <a:rPr lang="cs-CZ" sz="3000" dirty="0" smtClean="0"/>
            </a:br>
            <a:r>
              <a:rPr lang="cs-CZ" sz="3000" dirty="0" smtClean="0"/>
              <a:t>kterou zdroj vyzáří za 1s</a:t>
            </a:r>
          </a:p>
          <a:p>
            <a:pPr lvl="1"/>
            <a:endParaRPr lang="cs-CZ" sz="3000" dirty="0" smtClean="0"/>
          </a:p>
          <a:p>
            <a:pPr lvl="1"/>
            <a:r>
              <a:rPr lang="cs-CZ" sz="3000" b="1" dirty="0" smtClean="0"/>
              <a:t>[</a:t>
            </a:r>
            <a:r>
              <a:rPr lang="en-US" sz="3000" b="1" dirty="0" smtClean="0"/>
              <a:t>Φ</a:t>
            </a:r>
            <a:r>
              <a:rPr lang="cs-CZ" sz="3000" b="1" dirty="0" smtClean="0"/>
              <a:t>] = </a:t>
            </a:r>
            <a:r>
              <a:rPr lang="cs-CZ" sz="3000" b="1" dirty="0" err="1" smtClean="0"/>
              <a:t>lm</a:t>
            </a:r>
            <a:r>
              <a:rPr lang="cs-CZ" sz="3000" b="1" dirty="0" smtClean="0"/>
              <a:t> (lumen) </a:t>
            </a:r>
            <a:r>
              <a:rPr lang="cs-CZ" sz="3000" dirty="0" smtClean="0"/>
              <a:t>(W)</a:t>
            </a:r>
          </a:p>
          <a:p>
            <a:pPr lvl="1"/>
            <a:endParaRPr lang="cs-CZ" sz="3000" dirty="0" smtClean="0"/>
          </a:p>
          <a:p>
            <a:pPr marL="449263" lvl="1" indent="-274638">
              <a:buFont typeface="Arial" pitchFamily="34" charset="0"/>
              <a:buChar char="•"/>
            </a:pPr>
            <a:r>
              <a:rPr lang="cs-CZ" sz="3000" b="1" dirty="0" smtClean="0"/>
              <a:t>1 lumen </a:t>
            </a:r>
            <a:r>
              <a:rPr lang="cs-CZ" sz="3000" dirty="0" smtClean="0"/>
              <a:t>je světelný tok vyzařovaný všesměrovým zdrojem o svítivosti 1 kandela </a:t>
            </a:r>
            <a:r>
              <a:rPr lang="cs-CZ" sz="3000" dirty="0" smtClean="0"/>
              <a:t>do </a:t>
            </a:r>
            <a:r>
              <a:rPr lang="cs-CZ" sz="3000" dirty="0" smtClean="0"/>
              <a:t>prostorového </a:t>
            </a:r>
            <a:r>
              <a:rPr lang="cs-CZ" sz="3000" dirty="0" smtClean="0"/>
              <a:t>úhlu</a:t>
            </a:r>
            <a:br>
              <a:rPr lang="cs-CZ" sz="3000" dirty="0" smtClean="0"/>
            </a:br>
            <a:r>
              <a:rPr lang="cs-CZ" sz="3000" dirty="0" smtClean="0"/>
              <a:t>1 </a:t>
            </a:r>
            <a:r>
              <a:rPr lang="cs-CZ" sz="3000" dirty="0" smtClean="0"/>
              <a:t>steradián.</a:t>
            </a:r>
            <a:endParaRPr lang="cs-CZ" sz="3000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763786"/>
              </p:ext>
            </p:extLst>
          </p:nvPr>
        </p:nvGraphicFramePr>
        <p:xfrm>
          <a:off x="6228184" y="2420888"/>
          <a:ext cx="1570037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Rovnice" r:id="rId4" imgW="558720" imgH="393480" progId="Equation.3">
                  <p:embed/>
                </p:oleObj>
              </mc:Choice>
              <mc:Fallback>
                <p:oleObj name="Rovnice" r:id="rId4" imgW="558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2420888"/>
                        <a:ext cx="1570037" cy="1079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24989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2. PŘENOS ENERGIE ZÁŘENÍM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642918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3000" b="1" dirty="0" smtClean="0"/>
              <a:t>osvětlení – E </a:t>
            </a:r>
          </a:p>
          <a:p>
            <a:pPr marL="449263" lvl="0" indent="-274638">
              <a:buFont typeface="Arial" pitchFamily="34" charset="0"/>
              <a:buChar char="•"/>
            </a:pPr>
            <a:r>
              <a:rPr lang="cs-CZ" sz="3000" dirty="0" smtClean="0"/>
              <a:t>plochy S, na kterou dopadá </a:t>
            </a:r>
            <a:br>
              <a:rPr lang="cs-CZ" sz="3000" dirty="0" smtClean="0"/>
            </a:br>
            <a:r>
              <a:rPr lang="cs-CZ" sz="3000" dirty="0" smtClean="0"/>
              <a:t>světelný tok Φ </a:t>
            </a:r>
          </a:p>
          <a:p>
            <a:pPr lvl="1" indent="-277813">
              <a:buFont typeface="Arial" pitchFamily="34" charset="0"/>
              <a:buChar char="•"/>
            </a:pPr>
            <a:r>
              <a:rPr lang="cs-CZ" sz="3000" dirty="0" smtClean="0"/>
              <a:t>charakterizuje účinky světla </a:t>
            </a:r>
            <a:br>
              <a:rPr lang="cs-CZ" sz="3000" dirty="0" smtClean="0"/>
            </a:br>
            <a:r>
              <a:rPr lang="cs-CZ" sz="3000" dirty="0" smtClean="0"/>
              <a:t>při dopadu na povrch</a:t>
            </a:r>
          </a:p>
          <a:p>
            <a:pPr lvl="1" indent="-277813">
              <a:buFont typeface="Arial" pitchFamily="34" charset="0"/>
              <a:buChar char="•"/>
            </a:pPr>
            <a:endParaRPr lang="cs-CZ" sz="3000" dirty="0" smtClean="0"/>
          </a:p>
          <a:p>
            <a:pPr lvl="1"/>
            <a:r>
              <a:rPr lang="cs-CZ" sz="3000" b="1" dirty="0" smtClean="0"/>
              <a:t>[E] = </a:t>
            </a:r>
            <a:r>
              <a:rPr lang="cs-CZ" sz="3000" b="1" dirty="0" err="1" smtClean="0"/>
              <a:t>lx</a:t>
            </a:r>
            <a:r>
              <a:rPr lang="cs-CZ" sz="3000" b="1" dirty="0" smtClean="0"/>
              <a:t> (lux</a:t>
            </a:r>
            <a:r>
              <a:rPr lang="cs-CZ" sz="3000" dirty="0" smtClean="0"/>
              <a:t> = latinsky světlo) (</a:t>
            </a:r>
            <a:r>
              <a:rPr lang="cs-CZ" sz="3000" dirty="0" err="1" smtClean="0"/>
              <a:t>Wm</a:t>
            </a:r>
            <a:r>
              <a:rPr lang="cs-CZ" sz="3000" baseline="30000" dirty="0"/>
              <a:t>-</a:t>
            </a:r>
            <a:r>
              <a:rPr lang="cs-CZ" sz="3000" baseline="30000" dirty="0" smtClean="0"/>
              <a:t>2</a:t>
            </a:r>
            <a:r>
              <a:rPr lang="cs-CZ" sz="3000" dirty="0" smtClean="0"/>
              <a:t>)</a:t>
            </a:r>
            <a:br>
              <a:rPr lang="cs-CZ" sz="3000" dirty="0" smtClean="0"/>
            </a:br>
            <a:endParaRPr lang="cs-CZ" sz="3000" dirty="0" smtClean="0"/>
          </a:p>
          <a:p>
            <a:pPr lvl="1" indent="-277813">
              <a:buFont typeface="Arial" pitchFamily="34" charset="0"/>
              <a:buChar char="•"/>
            </a:pPr>
            <a:r>
              <a:rPr lang="cs-CZ" sz="3000" dirty="0" smtClean="0"/>
              <a:t>1 lux je osvětlení plochy o velikosti 1 m</a:t>
            </a:r>
            <a:r>
              <a:rPr lang="cs-CZ" sz="3000" baseline="30000" dirty="0" smtClean="0"/>
              <a:t>2</a:t>
            </a:r>
            <a:r>
              <a:rPr lang="cs-CZ" sz="3000" dirty="0" smtClean="0"/>
              <a:t>, </a:t>
            </a:r>
            <a:br>
              <a:rPr lang="cs-CZ" sz="3000" dirty="0" smtClean="0"/>
            </a:br>
            <a:r>
              <a:rPr lang="cs-CZ" sz="3000" dirty="0" smtClean="0"/>
              <a:t>na kterou dopadá světelný tok 1 lumen</a:t>
            </a:r>
          </a:p>
          <a:p>
            <a:pPr lvl="1" indent="-277813">
              <a:buFont typeface="Arial" pitchFamily="34" charset="0"/>
              <a:buChar char="•"/>
            </a:pPr>
            <a:r>
              <a:rPr lang="cs-CZ" sz="3000" dirty="0" smtClean="0"/>
              <a:t>měříme ho luxmetrem (využívá fotoefekt) </a:t>
            </a:r>
            <a:br>
              <a:rPr lang="cs-CZ" sz="3000" dirty="0" smtClean="0"/>
            </a:br>
            <a:r>
              <a:rPr lang="cs-CZ" sz="3000" dirty="0" smtClean="0"/>
              <a:t>– součást </a:t>
            </a:r>
            <a:r>
              <a:rPr lang="cs-CZ" sz="3000" dirty="0" err="1" smtClean="0"/>
              <a:t>fotopřístrojů</a:t>
            </a:r>
            <a:endParaRPr lang="cs-CZ" sz="3000" dirty="0" smtClean="0"/>
          </a:p>
        </p:txBody>
      </p:sp>
      <p:graphicFrame>
        <p:nvGraphicFramePr>
          <p:cNvPr id="23553" name="Object 2"/>
          <p:cNvGraphicFramePr>
            <a:graphicFrameLocks noChangeAspect="1"/>
          </p:cNvGraphicFramePr>
          <p:nvPr/>
        </p:nvGraphicFramePr>
        <p:xfrm>
          <a:off x="6429388" y="1357298"/>
          <a:ext cx="153511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Rovnice" r:id="rId4" imgW="545863" imgH="393529" progId="Equation.3">
                  <p:embed/>
                </p:oleObj>
              </mc:Choice>
              <mc:Fallback>
                <p:oleObj name="Rovnice" r:id="rId4" imgW="54586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8" y="1357298"/>
                        <a:ext cx="1535112" cy="1079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56914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2. PŘENOS ENERGIE ZÁŘENÍM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642918"/>
            <a:ext cx="450056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1325" lvl="1" indent="-261938">
              <a:buFont typeface="Arial" pitchFamily="34" charset="0"/>
              <a:buChar char="•"/>
            </a:pPr>
            <a:r>
              <a:rPr lang="cs-CZ" sz="3000" dirty="0" smtClean="0"/>
              <a:t>nejlépe je osvětlena plocha, na kterou dopadá světlo kolmo</a:t>
            </a:r>
          </a:p>
          <a:p>
            <a:pPr marL="441325" lvl="1" indent="-261938">
              <a:buFont typeface="Arial" pitchFamily="34" charset="0"/>
              <a:buChar char="•"/>
            </a:pPr>
            <a:endParaRPr lang="cs-CZ" sz="3000" dirty="0" smtClean="0"/>
          </a:p>
          <a:p>
            <a:pPr marL="441325" lvl="1" indent="-261938">
              <a:buFont typeface="Arial" pitchFamily="34" charset="0"/>
              <a:buChar char="•"/>
            </a:pPr>
            <a:r>
              <a:rPr lang="cs-CZ" sz="3000" dirty="0" smtClean="0"/>
              <a:t>jestliže jsou paprsky rovnoběžné s plochou, pak je osvětlení nulové</a:t>
            </a:r>
          </a:p>
          <a:p>
            <a:pPr marL="441325" lvl="1" indent="-261938">
              <a:buFont typeface="Arial" pitchFamily="34" charset="0"/>
              <a:buChar char="•"/>
            </a:pPr>
            <a:endParaRPr lang="cs-CZ" sz="3000" dirty="0" smtClean="0"/>
          </a:p>
          <a:p>
            <a:pPr marL="441325" indent="-261938">
              <a:buFont typeface="Arial" pitchFamily="34" charset="0"/>
              <a:buChar char="•"/>
            </a:pPr>
            <a:r>
              <a:rPr lang="cs-CZ" sz="3000" dirty="0" smtClean="0"/>
              <a:t>r – vzdálenost plochy od zdroje světla</a:t>
            </a:r>
          </a:p>
          <a:p>
            <a:pPr marL="441325" indent="-261938">
              <a:buFont typeface="Arial" pitchFamily="34" charset="0"/>
              <a:buChar char="•"/>
            </a:pPr>
            <a:r>
              <a:rPr lang="cs-CZ" sz="3000" dirty="0" smtClean="0"/>
              <a:t>α – úhel, pod kterým světlo na plochu dopadá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429388" y="5286388"/>
          <a:ext cx="2112660" cy="10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Rovnice" r:id="rId4" imgW="748975" imgH="393529" progId="Equation.3">
                  <p:embed/>
                </p:oleObj>
              </mc:Choice>
              <mc:Fallback>
                <p:oleObj name="Rovnice" r:id="rId4" imgW="74897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8" y="5286388"/>
                        <a:ext cx="2112660" cy="1080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/>
          <p:cNvSpPr/>
          <p:nvPr/>
        </p:nvSpPr>
        <p:spPr>
          <a:xfrm>
            <a:off x="8143900" y="1000108"/>
            <a:ext cx="500066" cy="4071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4714876" y="1785926"/>
            <a:ext cx="3429024" cy="158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4786314" y="1785926"/>
            <a:ext cx="3357586" cy="1643074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4786314" y="1785926"/>
            <a:ext cx="3357586" cy="3071834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429124" y="1142984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ZDROJ</a:t>
            </a:r>
            <a:endParaRPr lang="cs-CZ" sz="28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429388" y="1285860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α</a:t>
            </a:r>
            <a:r>
              <a:rPr lang="cs-CZ" sz="3200" dirty="0" smtClean="0"/>
              <a:t> = 0</a:t>
            </a:r>
            <a:endParaRPr lang="cs-CZ" sz="3200" dirty="0"/>
          </a:p>
        </p:txBody>
      </p:sp>
      <p:sp>
        <p:nvSpPr>
          <p:cNvPr id="19" name="Elipsa 18"/>
          <p:cNvSpPr/>
          <p:nvPr/>
        </p:nvSpPr>
        <p:spPr>
          <a:xfrm>
            <a:off x="4643438" y="1643050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ovací čára 20"/>
          <p:cNvCxnSpPr>
            <a:endCxn id="7" idx="3"/>
          </p:cNvCxnSpPr>
          <p:nvPr/>
        </p:nvCxnSpPr>
        <p:spPr>
          <a:xfrm rot="10800000" flipV="1">
            <a:off x="4500562" y="3429000"/>
            <a:ext cx="4286280" cy="30074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rot="10800000" flipV="1">
            <a:off x="4643438" y="4857760"/>
            <a:ext cx="4286280" cy="30074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Volný tvar 25"/>
          <p:cNvSpPr/>
          <p:nvPr/>
        </p:nvSpPr>
        <p:spPr>
          <a:xfrm>
            <a:off x="6885199" y="2906486"/>
            <a:ext cx="152415" cy="538843"/>
          </a:xfrm>
          <a:custGeom>
            <a:avLst/>
            <a:gdLst>
              <a:gd name="connsiteX0" fmla="*/ 152399 w 152399"/>
              <a:gd name="connsiteY0" fmla="*/ 0 h 538843"/>
              <a:gd name="connsiteX1" fmla="*/ 21771 w 152399"/>
              <a:gd name="connsiteY1" fmla="*/ 228600 h 538843"/>
              <a:gd name="connsiteX2" fmla="*/ 21771 w 152399"/>
              <a:gd name="connsiteY2" fmla="*/ 538843 h 538843"/>
              <a:gd name="connsiteX3" fmla="*/ 21771 w 152399"/>
              <a:gd name="connsiteY3" fmla="*/ 538843 h 538843"/>
              <a:gd name="connsiteX4" fmla="*/ 38099 w 152399"/>
              <a:gd name="connsiteY4" fmla="*/ 538843 h 538843"/>
              <a:gd name="connsiteX0" fmla="*/ 152399 w 152399"/>
              <a:gd name="connsiteY0" fmla="*/ 0 h 538843"/>
              <a:gd name="connsiteX1" fmla="*/ 21771 w 152399"/>
              <a:gd name="connsiteY1" fmla="*/ 228600 h 538843"/>
              <a:gd name="connsiteX2" fmla="*/ 21771 w 152399"/>
              <a:gd name="connsiteY2" fmla="*/ 538843 h 538843"/>
              <a:gd name="connsiteX3" fmla="*/ 21771 w 152399"/>
              <a:gd name="connsiteY3" fmla="*/ 538843 h 538843"/>
              <a:gd name="connsiteX4" fmla="*/ 38099 w 152399"/>
              <a:gd name="connsiteY4" fmla="*/ 538843 h 538843"/>
              <a:gd name="connsiteX0" fmla="*/ 152415 w 152415"/>
              <a:gd name="connsiteY0" fmla="*/ 0 h 538843"/>
              <a:gd name="connsiteX1" fmla="*/ 21787 w 152415"/>
              <a:gd name="connsiteY1" fmla="*/ 228600 h 538843"/>
              <a:gd name="connsiteX2" fmla="*/ 21787 w 152415"/>
              <a:gd name="connsiteY2" fmla="*/ 538843 h 538843"/>
              <a:gd name="connsiteX3" fmla="*/ 21787 w 152415"/>
              <a:gd name="connsiteY3" fmla="*/ 538843 h 538843"/>
              <a:gd name="connsiteX4" fmla="*/ 38115 w 152415"/>
              <a:gd name="connsiteY4" fmla="*/ 538843 h 538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415" h="538843">
                <a:moveTo>
                  <a:pt x="152415" y="0"/>
                </a:moveTo>
                <a:cubicBezTo>
                  <a:pt x="97986" y="69396"/>
                  <a:pt x="43558" y="138793"/>
                  <a:pt x="21787" y="228600"/>
                </a:cubicBezTo>
                <a:cubicBezTo>
                  <a:pt x="0" y="389846"/>
                  <a:pt x="21787" y="538843"/>
                  <a:pt x="21787" y="538843"/>
                </a:cubicBezTo>
                <a:lnTo>
                  <a:pt x="21787" y="538843"/>
                </a:lnTo>
                <a:lnTo>
                  <a:pt x="38115" y="538843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Volný tvar 26"/>
          <p:cNvSpPr/>
          <p:nvPr/>
        </p:nvSpPr>
        <p:spPr>
          <a:xfrm>
            <a:off x="6746082" y="3929066"/>
            <a:ext cx="397687" cy="896033"/>
          </a:xfrm>
          <a:custGeom>
            <a:avLst/>
            <a:gdLst>
              <a:gd name="connsiteX0" fmla="*/ 152399 w 152399"/>
              <a:gd name="connsiteY0" fmla="*/ 0 h 538843"/>
              <a:gd name="connsiteX1" fmla="*/ 21771 w 152399"/>
              <a:gd name="connsiteY1" fmla="*/ 228600 h 538843"/>
              <a:gd name="connsiteX2" fmla="*/ 21771 w 152399"/>
              <a:gd name="connsiteY2" fmla="*/ 538843 h 538843"/>
              <a:gd name="connsiteX3" fmla="*/ 21771 w 152399"/>
              <a:gd name="connsiteY3" fmla="*/ 538843 h 538843"/>
              <a:gd name="connsiteX4" fmla="*/ 38099 w 152399"/>
              <a:gd name="connsiteY4" fmla="*/ 538843 h 538843"/>
              <a:gd name="connsiteX0" fmla="*/ 147319 w 147319"/>
              <a:gd name="connsiteY0" fmla="*/ 38100 h 576943"/>
              <a:gd name="connsiteX1" fmla="*/ 116839 w 147319"/>
              <a:gd name="connsiteY1" fmla="*/ 38100 h 576943"/>
              <a:gd name="connsiteX2" fmla="*/ 16691 w 147319"/>
              <a:gd name="connsiteY2" fmla="*/ 266700 h 576943"/>
              <a:gd name="connsiteX3" fmla="*/ 16691 w 147319"/>
              <a:gd name="connsiteY3" fmla="*/ 576943 h 576943"/>
              <a:gd name="connsiteX4" fmla="*/ 16691 w 147319"/>
              <a:gd name="connsiteY4" fmla="*/ 576943 h 576943"/>
              <a:gd name="connsiteX5" fmla="*/ 33019 w 147319"/>
              <a:gd name="connsiteY5" fmla="*/ 576943 h 576943"/>
              <a:gd name="connsiteX0" fmla="*/ 169677 w 169677"/>
              <a:gd name="connsiteY0" fmla="*/ 38100 h 576943"/>
              <a:gd name="connsiteX1" fmla="*/ 139197 w 169677"/>
              <a:gd name="connsiteY1" fmla="*/ 38100 h 576943"/>
              <a:gd name="connsiteX2" fmla="*/ 39049 w 169677"/>
              <a:gd name="connsiteY2" fmla="*/ 266700 h 576943"/>
              <a:gd name="connsiteX3" fmla="*/ 39049 w 169677"/>
              <a:gd name="connsiteY3" fmla="*/ 576943 h 576943"/>
              <a:gd name="connsiteX4" fmla="*/ 39049 w 169677"/>
              <a:gd name="connsiteY4" fmla="*/ 576943 h 576943"/>
              <a:gd name="connsiteX5" fmla="*/ 55377 w 169677"/>
              <a:gd name="connsiteY5" fmla="*/ 576943 h 576943"/>
              <a:gd name="connsiteX0" fmla="*/ 169677 w 169677"/>
              <a:gd name="connsiteY0" fmla="*/ 38100 h 576943"/>
              <a:gd name="connsiteX1" fmla="*/ 139197 w 169677"/>
              <a:gd name="connsiteY1" fmla="*/ 38100 h 576943"/>
              <a:gd name="connsiteX2" fmla="*/ 39049 w 169677"/>
              <a:gd name="connsiteY2" fmla="*/ 266700 h 576943"/>
              <a:gd name="connsiteX3" fmla="*/ 39049 w 169677"/>
              <a:gd name="connsiteY3" fmla="*/ 576943 h 576943"/>
              <a:gd name="connsiteX4" fmla="*/ 39049 w 169677"/>
              <a:gd name="connsiteY4" fmla="*/ 576943 h 576943"/>
              <a:gd name="connsiteX5" fmla="*/ 55377 w 169677"/>
              <a:gd name="connsiteY5" fmla="*/ 576943 h 576943"/>
              <a:gd name="connsiteX0" fmla="*/ 169677 w 169677"/>
              <a:gd name="connsiteY0" fmla="*/ 38100 h 576943"/>
              <a:gd name="connsiteX1" fmla="*/ 139197 w 169677"/>
              <a:gd name="connsiteY1" fmla="*/ 38100 h 576943"/>
              <a:gd name="connsiteX2" fmla="*/ 39049 w 169677"/>
              <a:gd name="connsiteY2" fmla="*/ 266700 h 576943"/>
              <a:gd name="connsiteX3" fmla="*/ 39049 w 169677"/>
              <a:gd name="connsiteY3" fmla="*/ 576943 h 576943"/>
              <a:gd name="connsiteX4" fmla="*/ 39049 w 169677"/>
              <a:gd name="connsiteY4" fmla="*/ 576943 h 576943"/>
              <a:gd name="connsiteX5" fmla="*/ 55377 w 169677"/>
              <a:gd name="connsiteY5" fmla="*/ 576943 h 576943"/>
              <a:gd name="connsiteX0" fmla="*/ 139197 w 139197"/>
              <a:gd name="connsiteY0" fmla="*/ 0 h 538843"/>
              <a:gd name="connsiteX1" fmla="*/ 39049 w 139197"/>
              <a:gd name="connsiteY1" fmla="*/ 228600 h 538843"/>
              <a:gd name="connsiteX2" fmla="*/ 39049 w 139197"/>
              <a:gd name="connsiteY2" fmla="*/ 538843 h 538843"/>
              <a:gd name="connsiteX3" fmla="*/ 39049 w 139197"/>
              <a:gd name="connsiteY3" fmla="*/ 538843 h 538843"/>
              <a:gd name="connsiteX4" fmla="*/ 55377 w 139197"/>
              <a:gd name="connsiteY4" fmla="*/ 538843 h 538843"/>
              <a:gd name="connsiteX0" fmla="*/ 169677 w 169677"/>
              <a:gd name="connsiteY0" fmla="*/ 0 h 585525"/>
              <a:gd name="connsiteX1" fmla="*/ 39049 w 169677"/>
              <a:gd name="connsiteY1" fmla="*/ 275282 h 585525"/>
              <a:gd name="connsiteX2" fmla="*/ 39049 w 169677"/>
              <a:gd name="connsiteY2" fmla="*/ 585525 h 585525"/>
              <a:gd name="connsiteX3" fmla="*/ 39049 w 169677"/>
              <a:gd name="connsiteY3" fmla="*/ 585525 h 585525"/>
              <a:gd name="connsiteX4" fmla="*/ 55377 w 169677"/>
              <a:gd name="connsiteY4" fmla="*/ 585525 h 585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77" h="585525">
                <a:moveTo>
                  <a:pt x="169677" y="0"/>
                </a:moveTo>
                <a:cubicBezTo>
                  <a:pt x="147906" y="38100"/>
                  <a:pt x="88251" y="76554"/>
                  <a:pt x="39049" y="275282"/>
                </a:cubicBezTo>
                <a:cubicBezTo>
                  <a:pt x="0" y="480232"/>
                  <a:pt x="39049" y="585525"/>
                  <a:pt x="39049" y="585525"/>
                </a:cubicBezTo>
                <a:lnTo>
                  <a:pt x="39049" y="585525"/>
                </a:lnTo>
                <a:lnTo>
                  <a:pt x="55377" y="585525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7072330" y="2928934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α</a:t>
            </a:r>
            <a:r>
              <a:rPr lang="cs-CZ" sz="3200" dirty="0" smtClean="0"/>
              <a:t> </a:t>
            </a:r>
            <a:endParaRPr lang="cs-CZ" sz="32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6858016" y="4214818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α</a:t>
            </a:r>
            <a:r>
              <a:rPr lang="cs-CZ" sz="3200" dirty="0" smtClean="0"/>
              <a:t> </a:t>
            </a:r>
            <a:endParaRPr lang="cs-CZ" sz="3200" dirty="0"/>
          </a:p>
        </p:txBody>
      </p:sp>
      <p:cxnSp>
        <p:nvCxnSpPr>
          <p:cNvPr id="30" name="Přímá spojovací šipka 29"/>
          <p:cNvCxnSpPr>
            <a:stCxn id="19" idx="4"/>
          </p:cNvCxnSpPr>
          <p:nvPr/>
        </p:nvCxnSpPr>
        <p:spPr>
          <a:xfrm rot="16200000" flipH="1">
            <a:off x="3321835" y="3393281"/>
            <a:ext cx="3000396" cy="7143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4891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6" grpId="0" animBg="1"/>
      <p:bldP spid="16" grpId="0"/>
      <p:bldP spid="18" grpId="0"/>
      <p:bldP spid="19" grpId="0" animBg="1"/>
      <p:bldP spid="26" grpId="0" animBg="1"/>
      <p:bldP spid="27" grpId="0" animBg="1"/>
      <p:bldP spid="28" grpId="0"/>
      <p:bldP spid="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2. PŘENOS ENERGIE ZÁŘENÍM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642918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74738" indent="-261938">
              <a:lnSpc>
                <a:spcPct val="200000"/>
              </a:lnSpc>
              <a:buFont typeface="Arial" pitchFamily="34" charset="0"/>
              <a:buChar char="•"/>
            </a:pPr>
            <a:r>
              <a:rPr lang="cs-CZ" sz="3200" dirty="0" smtClean="0"/>
              <a:t>čtení 				500 </a:t>
            </a:r>
            <a:r>
              <a:rPr lang="cs-CZ" sz="3200" dirty="0" err="1" smtClean="0"/>
              <a:t>lx</a:t>
            </a:r>
            <a:endParaRPr lang="cs-CZ" sz="3200" dirty="0" smtClean="0"/>
          </a:p>
          <a:p>
            <a:pPr marL="1074738" indent="-261938">
              <a:lnSpc>
                <a:spcPct val="200000"/>
              </a:lnSpc>
              <a:buFont typeface="Arial" pitchFamily="34" charset="0"/>
              <a:buChar char="•"/>
            </a:pPr>
            <a:r>
              <a:rPr lang="cs-CZ" sz="3200" dirty="0" smtClean="0"/>
              <a:t>rýsování 		 		1500 </a:t>
            </a:r>
            <a:r>
              <a:rPr lang="cs-CZ" sz="3200" dirty="0" err="1" smtClean="0"/>
              <a:t>lx</a:t>
            </a:r>
            <a:endParaRPr lang="cs-CZ" sz="3200" dirty="0" smtClean="0"/>
          </a:p>
          <a:p>
            <a:pPr marL="1074738" indent="-261938">
              <a:lnSpc>
                <a:spcPct val="200000"/>
              </a:lnSpc>
              <a:buFont typeface="Arial" pitchFamily="34" charset="0"/>
              <a:buChar char="•"/>
            </a:pPr>
            <a:r>
              <a:rPr lang="cs-CZ" sz="3200" dirty="0" smtClean="0"/>
              <a:t>úplněk 				0,5 </a:t>
            </a:r>
            <a:r>
              <a:rPr lang="cs-CZ" sz="3200" dirty="0" err="1" smtClean="0"/>
              <a:t>lx</a:t>
            </a:r>
            <a:endParaRPr lang="cs-CZ" sz="3200" dirty="0" smtClean="0"/>
          </a:p>
          <a:p>
            <a:pPr marL="1074738" indent="-261938">
              <a:lnSpc>
                <a:spcPct val="200000"/>
              </a:lnSpc>
              <a:buFont typeface="Arial" pitchFamily="34" charset="0"/>
              <a:buChar char="•"/>
            </a:pPr>
            <a:r>
              <a:rPr lang="cs-CZ" sz="3200" dirty="0" smtClean="0"/>
              <a:t>slunečný den – (v ČR) 	70 000 </a:t>
            </a:r>
            <a:r>
              <a:rPr lang="cs-CZ" sz="3200" dirty="0" err="1" smtClean="0"/>
              <a:t>lx</a:t>
            </a:r>
            <a:endParaRPr lang="cs-CZ" sz="3200" dirty="0" smtClean="0"/>
          </a:p>
          <a:p>
            <a:pPr marL="1074738" indent="-261938">
              <a:lnSpc>
                <a:spcPct val="200000"/>
              </a:lnSpc>
              <a:buFont typeface="Arial" pitchFamily="34" charset="0"/>
              <a:buChar char="•"/>
            </a:pPr>
            <a:r>
              <a:rPr lang="cs-CZ" sz="3200" dirty="0" smtClean="0"/>
              <a:t>schodiště 				15 </a:t>
            </a:r>
            <a:r>
              <a:rPr lang="cs-CZ" sz="3200" dirty="0" err="1" smtClean="0"/>
              <a:t>lx</a:t>
            </a:r>
            <a:endParaRPr lang="cs-CZ" sz="3200" dirty="0" smtClean="0"/>
          </a:p>
          <a:p>
            <a:pPr marL="1074738" indent="-261938">
              <a:lnSpc>
                <a:spcPct val="200000"/>
              </a:lnSpc>
              <a:buFont typeface="Arial" pitchFamily="34" charset="0"/>
              <a:buChar char="•"/>
            </a:pPr>
            <a:r>
              <a:rPr lang="cs-CZ" sz="3200" dirty="0" smtClean="0"/>
              <a:t>oko 					10</a:t>
            </a:r>
            <a:r>
              <a:rPr lang="cs-CZ" sz="3200" baseline="30000" dirty="0" smtClean="0"/>
              <a:t>-9</a:t>
            </a:r>
            <a:r>
              <a:rPr lang="cs-CZ" sz="3200" dirty="0" smtClean="0"/>
              <a:t> – 10</a:t>
            </a:r>
            <a:r>
              <a:rPr lang="cs-CZ" sz="3200" baseline="30000" dirty="0" smtClean="0"/>
              <a:t>8</a:t>
            </a:r>
            <a:r>
              <a:rPr lang="cs-CZ" sz="3200" baseline="-25000" dirty="0" smtClean="0"/>
              <a:t> </a:t>
            </a:r>
            <a:r>
              <a:rPr lang="cs-CZ" sz="3200" dirty="0" err="1" smtClean="0"/>
              <a:t>lx</a:t>
            </a:r>
            <a:r>
              <a:rPr lang="cs-CZ" sz="3200" dirty="0" smtClean="0"/>
              <a:t> 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084903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2. PŘENOS ENERGIE ZÁŘENÍM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85720" y="830122"/>
            <a:ext cx="88582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/>
              <a:t>Radiometrické veličiny </a:t>
            </a:r>
          </a:p>
          <a:p>
            <a:r>
              <a:rPr lang="cs-CZ" sz="3000" dirty="0" smtClean="0"/>
              <a:t>charakterizují energii přenášenou zářením, </a:t>
            </a:r>
            <a:br>
              <a:rPr lang="cs-CZ" sz="3000" dirty="0" smtClean="0"/>
            </a:br>
            <a:r>
              <a:rPr lang="cs-CZ" sz="3000" dirty="0" smtClean="0"/>
              <a:t>které nelze vnímat okem.</a:t>
            </a:r>
          </a:p>
          <a:p>
            <a:r>
              <a:rPr lang="cs-CZ" sz="3000" b="1" dirty="0" smtClean="0"/>
              <a:t> </a:t>
            </a:r>
            <a:endParaRPr lang="cs-CZ" sz="3000" dirty="0" smtClean="0"/>
          </a:p>
          <a:p>
            <a:pPr lvl="0"/>
            <a:r>
              <a:rPr lang="cs-CZ" sz="3000" b="1" dirty="0" smtClean="0"/>
              <a:t>zářivá energie</a:t>
            </a:r>
            <a:r>
              <a:rPr lang="cs-CZ" sz="3000" dirty="0" smtClean="0"/>
              <a:t> – </a:t>
            </a:r>
            <a:r>
              <a:rPr lang="cs-CZ" sz="3000" dirty="0" err="1" smtClean="0"/>
              <a:t>E</a:t>
            </a:r>
            <a:r>
              <a:rPr lang="cs-CZ" sz="3000" baseline="-25000" dirty="0" err="1" smtClean="0"/>
              <a:t>e</a:t>
            </a:r>
            <a:r>
              <a:rPr lang="cs-CZ" sz="3000" dirty="0" smtClean="0"/>
              <a:t> </a:t>
            </a:r>
          </a:p>
          <a:p>
            <a:pPr marL="623888" lvl="0" indent="-449263">
              <a:buFont typeface="Arial" pitchFamily="34" charset="0"/>
              <a:buChar char="•"/>
            </a:pPr>
            <a:r>
              <a:rPr lang="cs-CZ" sz="3000" dirty="0" smtClean="0"/>
              <a:t>je celková energie přenášená </a:t>
            </a:r>
            <a:r>
              <a:rPr lang="cs-CZ" sz="3000" dirty="0" err="1" smtClean="0"/>
              <a:t>elmg</a:t>
            </a:r>
            <a:r>
              <a:rPr lang="cs-CZ" sz="3000" dirty="0" smtClean="0"/>
              <a:t>. zářením</a:t>
            </a:r>
          </a:p>
          <a:p>
            <a:pPr marL="623888" lvl="0" indent="-449263">
              <a:buFont typeface="Arial" pitchFamily="34" charset="0"/>
              <a:buChar char="•"/>
            </a:pPr>
            <a:endParaRPr lang="cs-CZ" sz="3000" dirty="0" smtClean="0"/>
          </a:p>
          <a:p>
            <a:pPr lvl="0"/>
            <a:r>
              <a:rPr lang="cs-CZ" sz="3000" b="1" dirty="0" smtClean="0"/>
              <a:t>zářivý tok</a:t>
            </a:r>
            <a:r>
              <a:rPr lang="cs-CZ" sz="3000" dirty="0" smtClean="0"/>
              <a:t> – </a:t>
            </a:r>
            <a:r>
              <a:rPr lang="cs-CZ" sz="3000" dirty="0" err="1" smtClean="0"/>
              <a:t>Φ</a:t>
            </a:r>
            <a:r>
              <a:rPr lang="cs-CZ" sz="3000" baseline="-25000" dirty="0" err="1" smtClean="0"/>
              <a:t>e</a:t>
            </a:r>
            <a:r>
              <a:rPr lang="cs-CZ" sz="3000" dirty="0" smtClean="0"/>
              <a:t> </a:t>
            </a:r>
          </a:p>
          <a:p>
            <a:pPr marL="623888" lvl="0" indent="-361950">
              <a:buFont typeface="Arial" pitchFamily="34" charset="0"/>
              <a:buChar char="•"/>
            </a:pPr>
            <a:r>
              <a:rPr lang="cs-CZ" sz="3000" dirty="0" smtClean="0"/>
              <a:t>udává energii, kterou zdroj vyzáří za 1s</a:t>
            </a:r>
            <a:br>
              <a:rPr lang="cs-CZ" sz="3000" dirty="0" smtClean="0"/>
            </a:b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3000" dirty="0" smtClean="0"/>
              <a:t> 					[</a:t>
            </a:r>
            <a:r>
              <a:rPr lang="en-US" sz="3000" dirty="0" smtClean="0"/>
              <a:t>Φ</a:t>
            </a:r>
            <a:r>
              <a:rPr lang="cs-CZ" sz="3000" baseline="-25000" dirty="0" smtClean="0"/>
              <a:t>e</a:t>
            </a:r>
            <a:r>
              <a:rPr lang="cs-CZ" sz="3000" dirty="0" smtClean="0"/>
              <a:t> ] = </a:t>
            </a:r>
            <a:r>
              <a:rPr lang="cs-CZ" sz="3000" dirty="0" err="1" smtClean="0"/>
              <a:t>J.s</a:t>
            </a:r>
            <a:r>
              <a:rPr lang="cs-CZ" sz="3000" baseline="30000" dirty="0" smtClean="0"/>
              <a:t>-1</a:t>
            </a:r>
            <a:r>
              <a:rPr lang="cs-CZ" sz="3000" dirty="0" smtClean="0"/>
              <a:t> = W </a:t>
            </a:r>
            <a:endParaRPr lang="cs-CZ" sz="3000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071670" y="5214950"/>
          <a:ext cx="1820662" cy="10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Rovnice" r:id="rId4" imgW="647419" imgH="393529" progId="Equation.3">
                  <p:embed/>
                </p:oleObj>
              </mc:Choice>
              <mc:Fallback>
                <p:oleObj name="Rovnice" r:id="rId4" imgW="64741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5214950"/>
                        <a:ext cx="1820662" cy="1080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97974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2. PŘENOS ENERGIE ZÁŘENÍM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642918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3000" b="1" dirty="0" smtClean="0"/>
              <a:t>zářivost</a:t>
            </a:r>
            <a:r>
              <a:rPr lang="cs-CZ" sz="3000" dirty="0" smtClean="0"/>
              <a:t> – </a:t>
            </a:r>
            <a:r>
              <a:rPr lang="cs-CZ" sz="3000" dirty="0" err="1" smtClean="0"/>
              <a:t>I</a:t>
            </a:r>
            <a:r>
              <a:rPr lang="cs-CZ" sz="3000" baseline="-25000" dirty="0" err="1" smtClean="0"/>
              <a:t>e</a:t>
            </a:r>
            <a:r>
              <a:rPr lang="cs-CZ" sz="3000" dirty="0" smtClean="0"/>
              <a:t> </a:t>
            </a:r>
          </a:p>
          <a:p>
            <a:pPr marL="363538" lvl="0" indent="-276225">
              <a:buFont typeface="Arial" pitchFamily="34" charset="0"/>
              <a:buChar char="•"/>
            </a:pPr>
            <a:r>
              <a:rPr lang="cs-CZ" sz="3000" dirty="0" smtClean="0"/>
              <a:t>zářivý tok, který vychází ze zdroje v daném směru </a:t>
            </a:r>
            <a:br>
              <a:rPr lang="cs-CZ" sz="3000" dirty="0" smtClean="0"/>
            </a:br>
            <a:r>
              <a:rPr lang="cs-CZ" sz="3000" dirty="0" smtClean="0"/>
              <a:t>do prostorového úhlu Ω</a:t>
            </a:r>
          </a:p>
          <a:p>
            <a:pPr lvl="0" algn="ctr"/>
            <a:r>
              <a:rPr lang="cs-CZ" sz="3000" dirty="0" smtClean="0"/>
              <a:t>    							</a:t>
            </a:r>
          </a:p>
          <a:p>
            <a:pPr lvl="0" algn="ctr"/>
            <a:r>
              <a:rPr lang="cs-CZ" sz="3000" dirty="0" smtClean="0"/>
              <a:t>		[</a:t>
            </a:r>
            <a:r>
              <a:rPr lang="cs-CZ" sz="3000" dirty="0" err="1" smtClean="0"/>
              <a:t>I</a:t>
            </a:r>
            <a:r>
              <a:rPr lang="cs-CZ" sz="3000" baseline="-25000" dirty="0" err="1" smtClean="0"/>
              <a:t>e</a:t>
            </a:r>
            <a:r>
              <a:rPr lang="cs-CZ" sz="3000" dirty="0" smtClean="0"/>
              <a:t> ] = W.sr</a:t>
            </a:r>
            <a:r>
              <a:rPr lang="cs-CZ" sz="3000" baseline="30000" dirty="0" smtClean="0"/>
              <a:t>-1</a:t>
            </a:r>
            <a:r>
              <a:rPr lang="cs-CZ" sz="3000" dirty="0" smtClean="0"/>
              <a:t>      </a:t>
            </a:r>
          </a:p>
          <a:p>
            <a:r>
              <a:rPr lang="cs-CZ" sz="3000" dirty="0" smtClean="0"/>
              <a:t> </a:t>
            </a:r>
          </a:p>
          <a:p>
            <a:pPr lvl="0"/>
            <a:r>
              <a:rPr lang="cs-CZ" sz="3000" b="1" dirty="0" smtClean="0"/>
              <a:t>intenzita ozařování (vyzařování)</a:t>
            </a:r>
            <a:r>
              <a:rPr lang="cs-CZ" sz="3000" dirty="0" smtClean="0"/>
              <a:t> </a:t>
            </a:r>
          </a:p>
          <a:p>
            <a:pPr marL="363538" lvl="0" indent="-276225">
              <a:buFont typeface="Arial" pitchFamily="34" charset="0"/>
              <a:buChar char="•"/>
            </a:pPr>
            <a:r>
              <a:rPr lang="cs-CZ" sz="3000" dirty="0" smtClean="0"/>
              <a:t>podíl </a:t>
            </a:r>
            <a:r>
              <a:rPr lang="cs-CZ" sz="3000" dirty="0" smtClean="0"/>
              <a:t>zářivého toku, který je vysílán </a:t>
            </a:r>
            <a:r>
              <a:rPr lang="cs-CZ" sz="3000" dirty="0" smtClean="0"/>
              <a:t>z </a:t>
            </a:r>
            <a:r>
              <a:rPr lang="cs-CZ" sz="3000" dirty="0" smtClean="0"/>
              <a:t>plochy zdroje (resp. dopadá na plochu povrchu tělesa) </a:t>
            </a:r>
            <a:br>
              <a:rPr lang="cs-CZ" sz="3000" dirty="0" smtClean="0"/>
            </a:br>
            <a:r>
              <a:rPr lang="cs-CZ" sz="3000" dirty="0" smtClean="0"/>
              <a:t>o plošném obsahu ∆S, a tohoto obsahu</a:t>
            </a:r>
          </a:p>
          <a:p>
            <a:pPr lvl="0"/>
            <a:r>
              <a:rPr lang="cs-CZ" sz="3000" dirty="0" smtClean="0"/>
              <a:t>						</a:t>
            </a:r>
          </a:p>
          <a:p>
            <a:pPr lvl="0"/>
            <a:r>
              <a:rPr lang="cs-CZ" sz="3000" dirty="0" smtClean="0"/>
              <a:t>					[M ] = </a:t>
            </a:r>
            <a:r>
              <a:rPr lang="cs-CZ" sz="3000" dirty="0" smtClean="0"/>
              <a:t>W.m</a:t>
            </a:r>
            <a:r>
              <a:rPr lang="cs-CZ" sz="3000" baseline="30000" dirty="0" smtClean="0"/>
              <a:t>-2</a:t>
            </a:r>
            <a:r>
              <a:rPr lang="cs-CZ" sz="3000" dirty="0" smtClean="0"/>
              <a:t> </a:t>
            </a:r>
            <a:endParaRPr lang="cs-CZ" sz="3000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730255"/>
              </p:ext>
            </p:extLst>
          </p:nvPr>
        </p:nvGraphicFramePr>
        <p:xfrm>
          <a:off x="1679575" y="2268538"/>
          <a:ext cx="182562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Rovnice" r:id="rId4" imgW="647640" imgH="406080" progId="Equation.3">
                  <p:embed/>
                </p:oleObj>
              </mc:Choice>
              <mc:Fallback>
                <p:oleObj name="Rovnice" r:id="rId4" imgW="647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575" y="2268538"/>
                        <a:ext cx="1825625" cy="11144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785918" y="5357826"/>
          <a:ext cx="1967670" cy="10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Rovnice" r:id="rId6" imgW="710891" imgH="393529" progId="Equation.3">
                  <p:embed/>
                </p:oleObj>
              </mc:Choice>
              <mc:Fallback>
                <p:oleObj name="Rovnice" r:id="rId6" imgW="7108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5357826"/>
                        <a:ext cx="1967670" cy="1080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2677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3. ELMG. ZÁŘENÍ 	A SPEKTRA LÁTEK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767437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Spektrum</a:t>
            </a:r>
            <a:r>
              <a:rPr lang="cs-CZ" sz="3200" dirty="0"/>
              <a:t> je rozdělení intenzity elektromagnetického záření mezi jednotlivé vlnové délky</a:t>
            </a:r>
            <a:r>
              <a:rPr lang="cs-CZ" sz="3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cs-CZ" sz="3200" b="1" dirty="0" smtClean="0"/>
              <a:t>Spektra látek </a:t>
            </a:r>
            <a:r>
              <a:rPr lang="cs-CZ" sz="3200" dirty="0" smtClean="0"/>
              <a:t>vznikají buď </a:t>
            </a:r>
          </a:p>
          <a:p>
            <a:pPr marL="360363" indent="-360363">
              <a:buFont typeface="Arial" pitchFamily="34" charset="0"/>
              <a:buChar char="•"/>
            </a:pPr>
            <a:r>
              <a:rPr lang="cs-CZ" sz="3200" dirty="0" smtClean="0"/>
              <a:t>vyzařováním světla (emisní spektra) nebo </a:t>
            </a:r>
          </a:p>
          <a:p>
            <a:pPr marL="360363" indent="-360363">
              <a:buFont typeface="Arial" pitchFamily="34" charset="0"/>
              <a:buChar char="•"/>
            </a:pPr>
            <a:r>
              <a:rPr lang="cs-CZ" sz="3200" dirty="0" smtClean="0"/>
              <a:t>pohlcováním světla (absorpční spektra)</a:t>
            </a:r>
          </a:p>
          <a:p>
            <a:pPr marL="360363" indent="-360363">
              <a:buFont typeface="Arial" pitchFamily="34" charset="0"/>
              <a:buChar char="•"/>
            </a:pPr>
            <a:endParaRPr lang="cs-CZ" sz="3200" dirty="0" smtClean="0"/>
          </a:p>
          <a:p>
            <a:pPr algn="ctr"/>
            <a:r>
              <a:rPr lang="cs-CZ" sz="3000" b="1" dirty="0"/>
              <a:t>Spektrální čára</a:t>
            </a:r>
            <a:r>
              <a:rPr lang="cs-CZ" sz="3000" dirty="0"/>
              <a:t> je tmavá nebo světlá čára 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3000" dirty="0" smtClean="0"/>
              <a:t>v </a:t>
            </a:r>
            <a:r>
              <a:rPr lang="cs-CZ" sz="3000" dirty="0"/>
              <a:t>jinak spojitém spektru, 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3000" dirty="0" smtClean="0"/>
              <a:t>která </a:t>
            </a:r>
            <a:r>
              <a:rPr lang="cs-CZ" sz="3000" dirty="0"/>
              <a:t>je výsledkem nadbytku nebo nedostatku fotonů 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3000" dirty="0" smtClean="0"/>
              <a:t>v </a:t>
            </a:r>
            <a:r>
              <a:rPr lang="cs-CZ" sz="3000" dirty="0"/>
              <a:t>úzkém frekvenčním pásmu 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3000" dirty="0" smtClean="0"/>
              <a:t>v </a:t>
            </a:r>
            <a:r>
              <a:rPr lang="cs-CZ" sz="3000" dirty="0"/>
              <a:t>porovnaní s okolními frekvencemi.</a:t>
            </a:r>
          </a:p>
        </p:txBody>
      </p:sp>
    </p:spTree>
    <p:extLst>
      <p:ext uri="{BB962C8B-B14F-4D97-AF65-F5344CB8AC3E}">
        <p14:creationId xmlns:p14="http://schemas.microsoft.com/office/powerpoint/2010/main" val="7433210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3. ELMG. ZÁŘENÍ 	A SPEKTRA LÁTEK</a:t>
            </a:r>
          </a:p>
        </p:txBody>
      </p:sp>
      <p:sp>
        <p:nvSpPr>
          <p:cNvPr id="3" name="Obdélník 2"/>
          <p:cNvSpPr/>
          <p:nvPr/>
        </p:nvSpPr>
        <p:spPr>
          <a:xfrm>
            <a:off x="76001" y="1688609"/>
            <a:ext cx="391993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b="1" dirty="0">
                <a:solidFill>
                  <a:prstClr val="black"/>
                </a:solidFill>
              </a:rPr>
              <a:t>EMISNÍ </a:t>
            </a:r>
            <a:r>
              <a:rPr lang="cs-CZ" sz="2800" b="1" dirty="0" smtClean="0">
                <a:solidFill>
                  <a:prstClr val="black"/>
                </a:solidFill>
              </a:rPr>
              <a:t>SPEKTRUM</a:t>
            </a:r>
          </a:p>
          <a:p>
            <a:pPr lvl="0"/>
            <a:r>
              <a:rPr lang="cs-CZ" sz="2800" b="1" dirty="0" smtClean="0">
                <a:solidFill>
                  <a:prstClr val="black"/>
                </a:solidFill>
              </a:rPr>
              <a:t> </a:t>
            </a:r>
            <a:endParaRPr lang="cs-CZ" sz="2800" b="1" dirty="0">
              <a:solidFill>
                <a:prstClr val="black"/>
              </a:solidFill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</a:rPr>
              <a:t>je tvořeno souborem frekvencí elektromagnetického záření vyzařovaného látkou</a:t>
            </a:r>
            <a:r>
              <a:rPr lang="cs-CZ" sz="2800" dirty="0" smtClean="0">
                <a:solidFill>
                  <a:prstClr val="black"/>
                </a:solidFill>
              </a:rPr>
              <a:t>.</a:t>
            </a:r>
          </a:p>
          <a:p>
            <a:pPr marL="801688" lvl="0" indent="-514350">
              <a:buFont typeface="+mj-lt"/>
              <a:buAutoNum type="alphaLcParenR"/>
            </a:pPr>
            <a:r>
              <a:rPr lang="cs-CZ" sz="2800" dirty="0">
                <a:solidFill>
                  <a:prstClr val="black"/>
                </a:solidFill>
              </a:rPr>
              <a:t>s</a:t>
            </a:r>
            <a:r>
              <a:rPr lang="cs-CZ" sz="2800" dirty="0" smtClean="0">
                <a:solidFill>
                  <a:prstClr val="black"/>
                </a:solidFill>
              </a:rPr>
              <a:t>pojité</a:t>
            </a:r>
          </a:p>
          <a:p>
            <a:pPr marL="801688" lvl="0" indent="-514350">
              <a:buFont typeface="+mj-lt"/>
              <a:buAutoNum type="alphaLcParenR"/>
            </a:pPr>
            <a:r>
              <a:rPr lang="cs-CZ" sz="2800" dirty="0">
                <a:solidFill>
                  <a:prstClr val="black"/>
                </a:solidFill>
              </a:rPr>
              <a:t>č</a:t>
            </a:r>
            <a:r>
              <a:rPr lang="cs-CZ" sz="2800" dirty="0" smtClean="0">
                <a:solidFill>
                  <a:prstClr val="black"/>
                </a:solidFill>
              </a:rPr>
              <a:t>árové</a:t>
            </a:r>
          </a:p>
          <a:p>
            <a:pPr marL="801688" lvl="0" indent="-514350">
              <a:buFont typeface="+mj-lt"/>
              <a:buAutoNum type="alphaLcParenR"/>
            </a:pPr>
            <a:r>
              <a:rPr lang="cs-CZ" sz="2800" dirty="0" smtClean="0">
                <a:solidFill>
                  <a:prstClr val="black"/>
                </a:solidFill>
              </a:rPr>
              <a:t>pásové</a:t>
            </a:r>
            <a:endParaRPr lang="cs-CZ" sz="2800" dirty="0">
              <a:solidFill>
                <a:prstClr val="black"/>
              </a:solidFill>
            </a:endParaRPr>
          </a:p>
        </p:txBody>
      </p:sp>
      <p:pic>
        <p:nvPicPr>
          <p:cNvPr id="39940" name="Picture 4" descr="http://www.jiast.cz/wp-content/uploads/img_4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09" b="20753"/>
          <a:stretch/>
        </p:blipFill>
        <p:spPr bwMode="auto">
          <a:xfrm>
            <a:off x="3383360" y="1352810"/>
            <a:ext cx="5760640" cy="3832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8072430" y="521495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Obr.: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54462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3. ELMG. ZÁŘENÍ 	A SPEKTRA LÁTEK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661243"/>
            <a:ext cx="9144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600" b="1" dirty="0" smtClean="0">
                <a:hlinkClick r:id="rId3"/>
              </a:rPr>
              <a:t>Čárové spektrum </a:t>
            </a:r>
            <a:r>
              <a:rPr lang="cs-CZ" sz="2600" dirty="0" smtClean="0">
                <a:hlinkClick r:id="rId3"/>
              </a:rPr>
              <a:t>       </a:t>
            </a:r>
            <a:endParaRPr lang="cs-CZ" sz="2600" dirty="0" smtClean="0"/>
          </a:p>
          <a:p>
            <a:pPr marL="263525" lvl="1" indent="-176213">
              <a:buFont typeface="Arial" pitchFamily="34" charset="0"/>
              <a:buChar char="•"/>
            </a:pPr>
            <a:r>
              <a:rPr lang="cs-CZ" sz="2600" dirty="0" smtClean="0"/>
              <a:t>obsahuje jen některé </a:t>
            </a:r>
            <a:br>
              <a:rPr lang="cs-CZ" sz="2600" dirty="0" smtClean="0"/>
            </a:br>
            <a:r>
              <a:rPr lang="cs-CZ" sz="2600" dirty="0" smtClean="0"/>
              <a:t>vlnové délky </a:t>
            </a:r>
            <a:br>
              <a:rPr lang="cs-CZ" sz="2600" dirty="0" smtClean="0"/>
            </a:br>
            <a:r>
              <a:rPr lang="cs-CZ" sz="2600" dirty="0" smtClean="0"/>
              <a:t>tzv. </a:t>
            </a:r>
            <a:r>
              <a:rPr lang="cs-CZ" sz="2600" b="1" dirty="0" smtClean="0"/>
              <a:t>spektrální čáry</a:t>
            </a:r>
            <a:r>
              <a:rPr lang="cs-CZ" sz="2600" dirty="0" smtClean="0"/>
              <a:t> </a:t>
            </a:r>
            <a:br>
              <a:rPr lang="cs-CZ" sz="2600" dirty="0" smtClean="0"/>
            </a:br>
            <a:r>
              <a:rPr lang="cs-CZ" sz="2600" dirty="0" smtClean="0"/>
              <a:t>charakteristické </a:t>
            </a:r>
            <a:br>
              <a:rPr lang="cs-CZ" sz="2600" dirty="0" smtClean="0"/>
            </a:br>
            <a:r>
              <a:rPr lang="cs-CZ" sz="2600" dirty="0" smtClean="0"/>
              <a:t>pro každý prvek</a:t>
            </a:r>
          </a:p>
          <a:p>
            <a:pPr marL="263525" lvl="1" indent="-176213">
              <a:buFont typeface="Arial" pitchFamily="34" charset="0"/>
              <a:buChar char="•"/>
            </a:pPr>
            <a:r>
              <a:rPr lang="cs-CZ" sz="2600" dirty="0" smtClean="0"/>
              <a:t>vyzařují je plyny </a:t>
            </a:r>
            <a:br>
              <a:rPr lang="cs-CZ" sz="2600" dirty="0" smtClean="0"/>
            </a:br>
            <a:r>
              <a:rPr lang="cs-CZ" sz="2600" dirty="0" smtClean="0"/>
              <a:t>a páry prvků </a:t>
            </a:r>
            <a:br>
              <a:rPr lang="cs-CZ" sz="2600" dirty="0" smtClean="0"/>
            </a:br>
            <a:r>
              <a:rPr lang="cs-CZ" sz="2600" dirty="0" smtClean="0"/>
              <a:t>při vysokých teplotách </a:t>
            </a:r>
            <a:br>
              <a:rPr lang="cs-CZ" sz="2600" dirty="0" smtClean="0"/>
            </a:br>
            <a:r>
              <a:rPr lang="cs-CZ" sz="2600" dirty="0" smtClean="0"/>
              <a:t>(při výboji</a:t>
            </a:r>
            <a:r>
              <a:rPr lang="cs-CZ" sz="2600" dirty="0" smtClean="0"/>
              <a:t>)</a:t>
            </a:r>
          </a:p>
          <a:p>
            <a:pPr marL="263525" lvl="1" indent="-176213">
              <a:buFont typeface="Arial" pitchFamily="34" charset="0"/>
              <a:buChar char="•"/>
            </a:pPr>
            <a:r>
              <a:rPr lang="cs-CZ" sz="2600" dirty="0" smtClean="0"/>
              <a:t>elektrony získávají energii, </a:t>
            </a: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 smtClean="0"/>
              <a:t>přeskočí </a:t>
            </a:r>
            <a:r>
              <a:rPr lang="cs-CZ" sz="2600" dirty="0" smtClean="0"/>
              <a:t>na vyšší hladinu </a:t>
            </a:r>
            <a:br>
              <a:rPr lang="cs-CZ" sz="2600" dirty="0" smtClean="0"/>
            </a:br>
            <a:r>
              <a:rPr lang="cs-CZ" sz="2600" dirty="0" smtClean="0"/>
              <a:t>(excitují se) a při </a:t>
            </a:r>
            <a:br>
              <a:rPr lang="cs-CZ" sz="2600" dirty="0" smtClean="0"/>
            </a:br>
            <a:r>
              <a:rPr lang="cs-CZ" sz="2600" dirty="0" smtClean="0"/>
              <a:t>přechodu zpět vyzáří </a:t>
            </a:r>
            <a:br>
              <a:rPr lang="cs-CZ" sz="2600" dirty="0" smtClean="0"/>
            </a:br>
            <a:r>
              <a:rPr lang="cs-CZ" sz="2600" dirty="0" err="1" smtClean="0"/>
              <a:t>elmg</a:t>
            </a:r>
            <a:r>
              <a:rPr lang="cs-CZ" sz="2600" dirty="0" smtClean="0"/>
              <a:t>. vlny (fotony) </a:t>
            </a:r>
            <a:endParaRPr lang="cs-CZ" sz="26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62" name="Picture 2" descr="http://faraday.physics.utoronto.ca/IYearLab/Intros/Spectra/Images/line_spectra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9" y="685912"/>
            <a:ext cx="5183560" cy="607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8072430" y="648866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Obr.: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9971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1. PŘEHLED ELEKTROMAGNETICKÉHO ZÁŘENÍ</a:t>
            </a:r>
            <a:endParaRPr lang="cs-CZ" sz="3400" b="1" dirty="0">
              <a:solidFill>
                <a:schemeClr val="bg2">
                  <a:lumMod val="20000"/>
                  <a:lumOff val="80000"/>
                </a:schemeClr>
              </a:solidFill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64291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 </a:t>
            </a:r>
          </a:p>
          <a:p>
            <a:pPr>
              <a:spcAft>
                <a:spcPts val="0"/>
              </a:spcAft>
            </a:pPr>
            <a:r>
              <a:rPr lang="cs-CZ" sz="2800" dirty="0" smtClean="0">
                <a:ea typeface="Times New Roman"/>
              </a:rPr>
              <a:t> </a:t>
            </a:r>
            <a:endParaRPr lang="cs-CZ" sz="2800" dirty="0">
              <a:ea typeface="Times New Roman"/>
            </a:endParaRPr>
          </a:p>
        </p:txBody>
      </p:sp>
      <p:pic>
        <p:nvPicPr>
          <p:cNvPr id="25602" name="Picture 2" descr="Soubor:Spectre.sv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243" y="143847"/>
            <a:ext cx="8872518" cy="6248926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7934006" y="6352317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Obr.: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4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3. ELMG. ZÁŘENÍ 	A SPEKTRA LÁTEK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725116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3000" b="1" dirty="0" smtClean="0"/>
              <a:t>Vznik čárového spektra vodíku: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4" name="Skupina 3"/>
          <p:cNvGrpSpPr/>
          <p:nvPr/>
        </p:nvGrpSpPr>
        <p:grpSpPr>
          <a:xfrm>
            <a:off x="1908168" y="1916832"/>
            <a:ext cx="4176000" cy="4032448"/>
            <a:chOff x="1763688" y="1916832"/>
            <a:chExt cx="4176000" cy="4032448"/>
          </a:xfrm>
        </p:grpSpPr>
        <p:cxnSp>
          <p:nvCxnSpPr>
            <p:cNvPr id="3" name="Přímá spojnice 2"/>
            <p:cNvCxnSpPr/>
            <p:nvPr/>
          </p:nvCxnSpPr>
          <p:spPr>
            <a:xfrm>
              <a:off x="1763688" y="5949280"/>
              <a:ext cx="417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/>
            <p:cNvCxnSpPr/>
            <p:nvPr/>
          </p:nvCxnSpPr>
          <p:spPr>
            <a:xfrm>
              <a:off x="1763688" y="3933056"/>
              <a:ext cx="417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1763688" y="2780928"/>
              <a:ext cx="417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>
              <a:off x="1763688" y="2204864"/>
              <a:ext cx="417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1763688" y="1916832"/>
              <a:ext cx="417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Přímá spojnice se šipkou 11"/>
          <p:cNvCxnSpPr/>
          <p:nvPr/>
        </p:nvCxnSpPr>
        <p:spPr>
          <a:xfrm>
            <a:off x="1259632" y="1628800"/>
            <a:ext cx="0" cy="4752528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23528" y="1535881"/>
            <a:ext cx="6480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E</a:t>
            </a:r>
          </a:p>
          <a:p>
            <a:pPr algn="ctr"/>
            <a:r>
              <a:rPr lang="cs-CZ" sz="3200" b="1" dirty="0" smtClean="0"/>
              <a:t>eV</a:t>
            </a:r>
            <a:endParaRPr lang="cs-CZ" sz="32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147839" y="1962095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5.</a:t>
            </a:r>
            <a:endParaRPr lang="cs-CZ" sz="32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147839" y="2488540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4</a:t>
            </a:r>
            <a:r>
              <a:rPr lang="cs-CZ" sz="3200" b="1" dirty="0" smtClean="0"/>
              <a:t>.</a:t>
            </a:r>
            <a:endParaRPr lang="cs-CZ" sz="3200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147839" y="3420289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3.</a:t>
            </a:r>
            <a:endParaRPr lang="cs-CZ" sz="32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147839" y="5445224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2</a:t>
            </a:r>
            <a:r>
              <a:rPr lang="cs-CZ" sz="3200" b="1" dirty="0" smtClean="0"/>
              <a:t>.</a:t>
            </a:r>
            <a:endParaRPr lang="cs-CZ" sz="32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767111" y="2420888"/>
            <a:ext cx="23125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e</a:t>
            </a:r>
            <a:r>
              <a:rPr lang="cs-CZ" sz="2800" b="1" dirty="0" smtClean="0"/>
              <a:t>nergetické</a:t>
            </a:r>
          </a:p>
          <a:p>
            <a:pPr algn="ctr"/>
            <a:r>
              <a:rPr lang="cs-CZ" sz="2800" b="1" dirty="0" smtClean="0"/>
              <a:t>hladiny</a:t>
            </a:r>
            <a:endParaRPr lang="cs-CZ" sz="2800" b="1" dirty="0"/>
          </a:p>
        </p:txBody>
      </p:sp>
      <p:sp>
        <p:nvSpPr>
          <p:cNvPr id="14" name="Ovál 13"/>
          <p:cNvSpPr/>
          <p:nvPr/>
        </p:nvSpPr>
        <p:spPr>
          <a:xfrm>
            <a:off x="2580828" y="2132856"/>
            <a:ext cx="216000" cy="216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3527872" y="2708920"/>
            <a:ext cx="216000" cy="216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4572000" y="3789064"/>
            <a:ext cx="216000" cy="216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4671060" y="5101590"/>
            <a:ext cx="1482090" cy="849630"/>
          </a:xfrm>
          <a:custGeom>
            <a:avLst/>
            <a:gdLst>
              <a:gd name="connsiteX0" fmla="*/ 0 w 1482090"/>
              <a:gd name="connsiteY0" fmla="*/ 849630 h 849630"/>
              <a:gd name="connsiteX1" fmla="*/ 121920 w 1482090"/>
              <a:gd name="connsiteY1" fmla="*/ 674370 h 849630"/>
              <a:gd name="connsiteX2" fmla="*/ 415290 w 1482090"/>
              <a:gd name="connsiteY2" fmla="*/ 731520 h 849630"/>
              <a:gd name="connsiteX3" fmla="*/ 582930 w 1482090"/>
              <a:gd name="connsiteY3" fmla="*/ 430530 h 849630"/>
              <a:gd name="connsiteX4" fmla="*/ 895350 w 1482090"/>
              <a:gd name="connsiteY4" fmla="*/ 476250 h 849630"/>
              <a:gd name="connsiteX5" fmla="*/ 1032510 w 1482090"/>
              <a:gd name="connsiteY5" fmla="*/ 194310 h 849630"/>
              <a:gd name="connsiteX6" fmla="*/ 1363980 w 1482090"/>
              <a:gd name="connsiteY6" fmla="*/ 259080 h 849630"/>
              <a:gd name="connsiteX7" fmla="*/ 1482090 w 1482090"/>
              <a:gd name="connsiteY7" fmla="*/ 0 h 849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82090" h="849630">
                <a:moveTo>
                  <a:pt x="0" y="849630"/>
                </a:moveTo>
                <a:cubicBezTo>
                  <a:pt x="26352" y="771842"/>
                  <a:pt x="52705" y="694055"/>
                  <a:pt x="121920" y="674370"/>
                </a:cubicBezTo>
                <a:cubicBezTo>
                  <a:pt x="191135" y="654685"/>
                  <a:pt x="338455" y="772160"/>
                  <a:pt x="415290" y="731520"/>
                </a:cubicBezTo>
                <a:cubicBezTo>
                  <a:pt x="492125" y="690880"/>
                  <a:pt x="502920" y="473075"/>
                  <a:pt x="582930" y="430530"/>
                </a:cubicBezTo>
                <a:cubicBezTo>
                  <a:pt x="662940" y="387985"/>
                  <a:pt x="820420" y="515620"/>
                  <a:pt x="895350" y="476250"/>
                </a:cubicBezTo>
                <a:cubicBezTo>
                  <a:pt x="970280" y="436880"/>
                  <a:pt x="954405" y="230505"/>
                  <a:pt x="1032510" y="194310"/>
                </a:cubicBezTo>
                <a:cubicBezTo>
                  <a:pt x="1110615" y="158115"/>
                  <a:pt x="1289050" y="291465"/>
                  <a:pt x="1363980" y="259080"/>
                </a:cubicBezTo>
                <a:cubicBezTo>
                  <a:pt x="1438910" y="226695"/>
                  <a:pt x="1460500" y="113347"/>
                  <a:pt x="1482090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Volný tvar 29"/>
          <p:cNvSpPr/>
          <p:nvPr/>
        </p:nvSpPr>
        <p:spPr>
          <a:xfrm>
            <a:off x="3627120" y="4614160"/>
            <a:ext cx="2468880" cy="1304250"/>
          </a:xfrm>
          <a:custGeom>
            <a:avLst/>
            <a:gdLst>
              <a:gd name="connsiteX0" fmla="*/ 2468880 w 2468880"/>
              <a:gd name="connsiteY0" fmla="*/ 44200 h 1304250"/>
              <a:gd name="connsiteX1" fmla="*/ 2179320 w 2468880"/>
              <a:gd name="connsiteY1" fmla="*/ 23880 h 1304250"/>
              <a:gd name="connsiteX2" fmla="*/ 2082800 w 2468880"/>
              <a:gd name="connsiteY2" fmla="*/ 333760 h 1304250"/>
              <a:gd name="connsiteX3" fmla="*/ 1737360 w 2468880"/>
              <a:gd name="connsiteY3" fmla="*/ 262640 h 1304250"/>
              <a:gd name="connsiteX4" fmla="*/ 1584960 w 2468880"/>
              <a:gd name="connsiteY4" fmla="*/ 582680 h 1304250"/>
              <a:gd name="connsiteX5" fmla="*/ 1214120 w 2468880"/>
              <a:gd name="connsiteY5" fmla="*/ 547120 h 1304250"/>
              <a:gd name="connsiteX6" fmla="*/ 1107440 w 2468880"/>
              <a:gd name="connsiteY6" fmla="*/ 862080 h 1304250"/>
              <a:gd name="connsiteX7" fmla="*/ 746760 w 2468880"/>
              <a:gd name="connsiteY7" fmla="*/ 836680 h 1304250"/>
              <a:gd name="connsiteX8" fmla="*/ 624840 w 2468880"/>
              <a:gd name="connsiteY8" fmla="*/ 1116080 h 1304250"/>
              <a:gd name="connsiteX9" fmla="*/ 284480 w 2468880"/>
              <a:gd name="connsiteY9" fmla="*/ 1070360 h 1304250"/>
              <a:gd name="connsiteX10" fmla="*/ 182880 w 2468880"/>
              <a:gd name="connsiteY10" fmla="*/ 1283720 h 1304250"/>
              <a:gd name="connsiteX11" fmla="*/ 0 w 2468880"/>
              <a:gd name="connsiteY11" fmla="*/ 1283720 h 130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68880" h="1304250">
                <a:moveTo>
                  <a:pt x="2468880" y="44200"/>
                </a:moveTo>
                <a:cubicBezTo>
                  <a:pt x="2356273" y="9910"/>
                  <a:pt x="2243667" y="-24380"/>
                  <a:pt x="2179320" y="23880"/>
                </a:cubicBezTo>
                <a:cubicBezTo>
                  <a:pt x="2114973" y="72140"/>
                  <a:pt x="2156460" y="293967"/>
                  <a:pt x="2082800" y="333760"/>
                </a:cubicBezTo>
                <a:cubicBezTo>
                  <a:pt x="2009140" y="373553"/>
                  <a:pt x="1820333" y="221153"/>
                  <a:pt x="1737360" y="262640"/>
                </a:cubicBezTo>
                <a:cubicBezTo>
                  <a:pt x="1654387" y="304127"/>
                  <a:pt x="1672167" y="535267"/>
                  <a:pt x="1584960" y="582680"/>
                </a:cubicBezTo>
                <a:cubicBezTo>
                  <a:pt x="1497753" y="630093"/>
                  <a:pt x="1293707" y="500553"/>
                  <a:pt x="1214120" y="547120"/>
                </a:cubicBezTo>
                <a:cubicBezTo>
                  <a:pt x="1134533" y="593687"/>
                  <a:pt x="1185333" y="813820"/>
                  <a:pt x="1107440" y="862080"/>
                </a:cubicBezTo>
                <a:cubicBezTo>
                  <a:pt x="1029547" y="910340"/>
                  <a:pt x="827193" y="794347"/>
                  <a:pt x="746760" y="836680"/>
                </a:cubicBezTo>
                <a:cubicBezTo>
                  <a:pt x="666327" y="879013"/>
                  <a:pt x="701887" y="1077133"/>
                  <a:pt x="624840" y="1116080"/>
                </a:cubicBezTo>
                <a:cubicBezTo>
                  <a:pt x="547793" y="1155027"/>
                  <a:pt x="358140" y="1042420"/>
                  <a:pt x="284480" y="1070360"/>
                </a:cubicBezTo>
                <a:cubicBezTo>
                  <a:pt x="210820" y="1098300"/>
                  <a:pt x="230293" y="1248160"/>
                  <a:pt x="182880" y="1283720"/>
                </a:cubicBezTo>
                <a:cubicBezTo>
                  <a:pt x="135467" y="1319280"/>
                  <a:pt x="67733" y="1301500"/>
                  <a:pt x="0" y="1283720"/>
                </a:cubicBezTo>
              </a:path>
            </a:pathLst>
          </a:custGeom>
          <a:noFill/>
          <a:ln>
            <a:solidFill>
              <a:srgbClr val="0000FF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Volný tvar 30"/>
          <p:cNvSpPr/>
          <p:nvPr/>
        </p:nvSpPr>
        <p:spPr>
          <a:xfrm>
            <a:off x="2733040" y="4207083"/>
            <a:ext cx="3251200" cy="1711117"/>
          </a:xfrm>
          <a:custGeom>
            <a:avLst/>
            <a:gdLst>
              <a:gd name="connsiteX0" fmla="*/ 0 w 3251200"/>
              <a:gd name="connsiteY0" fmla="*/ 1711117 h 1711117"/>
              <a:gd name="connsiteX1" fmla="*/ 66040 w 3251200"/>
              <a:gd name="connsiteY1" fmla="*/ 1543477 h 1711117"/>
              <a:gd name="connsiteX2" fmla="*/ 365760 w 3251200"/>
              <a:gd name="connsiteY2" fmla="*/ 1609517 h 1711117"/>
              <a:gd name="connsiteX3" fmla="*/ 436880 w 3251200"/>
              <a:gd name="connsiteY3" fmla="*/ 1375837 h 1711117"/>
              <a:gd name="connsiteX4" fmla="*/ 706120 w 3251200"/>
              <a:gd name="connsiteY4" fmla="*/ 1457117 h 1711117"/>
              <a:gd name="connsiteX5" fmla="*/ 762000 w 3251200"/>
              <a:gd name="connsiteY5" fmla="*/ 1213277 h 1711117"/>
              <a:gd name="connsiteX6" fmla="*/ 1005840 w 3251200"/>
              <a:gd name="connsiteY6" fmla="*/ 1264077 h 1711117"/>
              <a:gd name="connsiteX7" fmla="*/ 1056640 w 3251200"/>
              <a:gd name="connsiteY7" fmla="*/ 1030397 h 1711117"/>
              <a:gd name="connsiteX8" fmla="*/ 1300480 w 3251200"/>
              <a:gd name="connsiteY8" fmla="*/ 1081197 h 1711117"/>
              <a:gd name="connsiteX9" fmla="*/ 1351280 w 3251200"/>
              <a:gd name="connsiteY9" fmla="*/ 872917 h 1711117"/>
              <a:gd name="connsiteX10" fmla="*/ 1640840 w 3251200"/>
              <a:gd name="connsiteY10" fmla="*/ 908477 h 1711117"/>
              <a:gd name="connsiteX11" fmla="*/ 1711960 w 3251200"/>
              <a:gd name="connsiteY11" fmla="*/ 690037 h 1711117"/>
              <a:gd name="connsiteX12" fmla="*/ 1935480 w 3251200"/>
              <a:gd name="connsiteY12" fmla="*/ 740837 h 1711117"/>
              <a:gd name="connsiteX13" fmla="*/ 2037080 w 3251200"/>
              <a:gd name="connsiteY13" fmla="*/ 527477 h 1711117"/>
              <a:gd name="connsiteX14" fmla="*/ 2230120 w 3251200"/>
              <a:gd name="connsiteY14" fmla="*/ 568117 h 1711117"/>
              <a:gd name="connsiteX15" fmla="*/ 2326640 w 3251200"/>
              <a:gd name="connsiteY15" fmla="*/ 364917 h 1711117"/>
              <a:gd name="connsiteX16" fmla="*/ 2616200 w 3251200"/>
              <a:gd name="connsiteY16" fmla="*/ 415717 h 1711117"/>
              <a:gd name="connsiteX17" fmla="*/ 2687320 w 3251200"/>
              <a:gd name="connsiteY17" fmla="*/ 202357 h 1711117"/>
              <a:gd name="connsiteX18" fmla="*/ 2961640 w 3251200"/>
              <a:gd name="connsiteY18" fmla="*/ 222677 h 1711117"/>
              <a:gd name="connsiteX19" fmla="*/ 3012440 w 3251200"/>
              <a:gd name="connsiteY19" fmla="*/ 14397 h 1711117"/>
              <a:gd name="connsiteX20" fmla="*/ 3251200 w 3251200"/>
              <a:gd name="connsiteY20" fmla="*/ 34717 h 1711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251200" h="1711117">
                <a:moveTo>
                  <a:pt x="0" y="1711117"/>
                </a:moveTo>
                <a:cubicBezTo>
                  <a:pt x="2540" y="1635763"/>
                  <a:pt x="5080" y="1560410"/>
                  <a:pt x="66040" y="1543477"/>
                </a:cubicBezTo>
                <a:cubicBezTo>
                  <a:pt x="127000" y="1526544"/>
                  <a:pt x="303953" y="1637457"/>
                  <a:pt x="365760" y="1609517"/>
                </a:cubicBezTo>
                <a:cubicBezTo>
                  <a:pt x="427567" y="1581577"/>
                  <a:pt x="380153" y="1401237"/>
                  <a:pt x="436880" y="1375837"/>
                </a:cubicBezTo>
                <a:cubicBezTo>
                  <a:pt x="493607" y="1350437"/>
                  <a:pt x="651933" y="1484210"/>
                  <a:pt x="706120" y="1457117"/>
                </a:cubicBezTo>
                <a:cubicBezTo>
                  <a:pt x="760307" y="1430024"/>
                  <a:pt x="712047" y="1245450"/>
                  <a:pt x="762000" y="1213277"/>
                </a:cubicBezTo>
                <a:cubicBezTo>
                  <a:pt x="811953" y="1181104"/>
                  <a:pt x="956733" y="1294557"/>
                  <a:pt x="1005840" y="1264077"/>
                </a:cubicBezTo>
                <a:cubicBezTo>
                  <a:pt x="1054947" y="1233597"/>
                  <a:pt x="1007533" y="1060877"/>
                  <a:pt x="1056640" y="1030397"/>
                </a:cubicBezTo>
                <a:cubicBezTo>
                  <a:pt x="1105747" y="999917"/>
                  <a:pt x="1251373" y="1107444"/>
                  <a:pt x="1300480" y="1081197"/>
                </a:cubicBezTo>
                <a:cubicBezTo>
                  <a:pt x="1349587" y="1054950"/>
                  <a:pt x="1294553" y="901704"/>
                  <a:pt x="1351280" y="872917"/>
                </a:cubicBezTo>
                <a:cubicBezTo>
                  <a:pt x="1408007" y="844130"/>
                  <a:pt x="1580727" y="938957"/>
                  <a:pt x="1640840" y="908477"/>
                </a:cubicBezTo>
                <a:cubicBezTo>
                  <a:pt x="1700953" y="877997"/>
                  <a:pt x="1662853" y="717977"/>
                  <a:pt x="1711960" y="690037"/>
                </a:cubicBezTo>
                <a:cubicBezTo>
                  <a:pt x="1761067" y="662097"/>
                  <a:pt x="1881293" y="767930"/>
                  <a:pt x="1935480" y="740837"/>
                </a:cubicBezTo>
                <a:cubicBezTo>
                  <a:pt x="1989667" y="713744"/>
                  <a:pt x="1987973" y="556264"/>
                  <a:pt x="2037080" y="527477"/>
                </a:cubicBezTo>
                <a:cubicBezTo>
                  <a:pt x="2086187" y="498690"/>
                  <a:pt x="2181860" y="595210"/>
                  <a:pt x="2230120" y="568117"/>
                </a:cubicBezTo>
                <a:cubicBezTo>
                  <a:pt x="2278380" y="541024"/>
                  <a:pt x="2262293" y="390317"/>
                  <a:pt x="2326640" y="364917"/>
                </a:cubicBezTo>
                <a:cubicBezTo>
                  <a:pt x="2390987" y="339517"/>
                  <a:pt x="2556087" y="442810"/>
                  <a:pt x="2616200" y="415717"/>
                </a:cubicBezTo>
                <a:cubicBezTo>
                  <a:pt x="2676313" y="388624"/>
                  <a:pt x="2629747" y="234530"/>
                  <a:pt x="2687320" y="202357"/>
                </a:cubicBezTo>
                <a:cubicBezTo>
                  <a:pt x="2744893" y="170184"/>
                  <a:pt x="2907453" y="254004"/>
                  <a:pt x="2961640" y="222677"/>
                </a:cubicBezTo>
                <a:cubicBezTo>
                  <a:pt x="3015827" y="191350"/>
                  <a:pt x="2964180" y="45724"/>
                  <a:pt x="3012440" y="14397"/>
                </a:cubicBezTo>
                <a:cubicBezTo>
                  <a:pt x="3060700" y="-16930"/>
                  <a:pt x="3155950" y="8893"/>
                  <a:pt x="3251200" y="34717"/>
                </a:cubicBezTo>
              </a:path>
            </a:pathLst>
          </a:custGeom>
          <a:noFill/>
          <a:ln>
            <a:solidFill>
              <a:srgbClr val="CC00CC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7848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96296E-6 L -0.00018 0.2972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85185E-6 L 5.55556E-7 0.4569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85185E-6 L 0.00121 0.5407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27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22" grpId="0" animBg="1"/>
      <p:bldP spid="24" grpId="0" animBg="1"/>
      <p:bldP spid="30" grpId="0" animBg="1"/>
      <p:bldP spid="3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3. ELMG. ZÁŘENÍ 	A SPEKTRA LÁTEK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981883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3000" b="1" dirty="0" smtClean="0"/>
              <a:t>pásové</a:t>
            </a:r>
            <a:r>
              <a:rPr lang="cs-CZ" sz="3000" dirty="0" smtClean="0"/>
              <a:t>      </a:t>
            </a:r>
          </a:p>
          <a:p>
            <a:pPr lvl="1" indent="-277813">
              <a:buFont typeface="Arial" pitchFamily="34" charset="0"/>
              <a:buChar char="•"/>
            </a:pPr>
            <a:r>
              <a:rPr lang="cs-CZ" sz="3000" dirty="0" smtClean="0"/>
              <a:t>je tvořeno velkým množstvím spektrálních čar </a:t>
            </a:r>
            <a:br>
              <a:rPr lang="cs-CZ" sz="3000" dirty="0" smtClean="0"/>
            </a:br>
            <a:r>
              <a:rPr lang="cs-CZ" sz="3000" dirty="0" smtClean="0"/>
              <a:t>ležících těsně vedle sebe</a:t>
            </a:r>
          </a:p>
          <a:p>
            <a:pPr lvl="1" indent="-277813">
              <a:buFont typeface="Arial" pitchFamily="34" charset="0"/>
              <a:buChar char="•"/>
            </a:pPr>
            <a:r>
              <a:rPr lang="cs-CZ" sz="3000" dirty="0" smtClean="0"/>
              <a:t>vysílají je zářící molekuly látek </a:t>
            </a:r>
          </a:p>
          <a:p>
            <a:r>
              <a:rPr lang="cs-CZ" sz="3000" dirty="0" smtClean="0"/>
              <a:t> </a:t>
            </a:r>
          </a:p>
          <a:p>
            <a:endParaRPr lang="cs-CZ" sz="3000" dirty="0" smtClean="0"/>
          </a:p>
          <a:p>
            <a:pPr lvl="0"/>
            <a:r>
              <a:rPr lang="cs-CZ" sz="3000" b="1" dirty="0" smtClean="0"/>
              <a:t> spojité</a:t>
            </a:r>
            <a:r>
              <a:rPr lang="cs-CZ" sz="3000" dirty="0" smtClean="0"/>
              <a:t>     </a:t>
            </a:r>
          </a:p>
          <a:p>
            <a:pPr lvl="1" indent="-277813">
              <a:buFont typeface="Arial" pitchFamily="34" charset="0"/>
              <a:buChar char="•"/>
            </a:pPr>
            <a:r>
              <a:rPr lang="cs-CZ" sz="3000" dirty="0" smtClean="0"/>
              <a:t>elektromagnetické vlny všech délek</a:t>
            </a:r>
          </a:p>
          <a:p>
            <a:pPr lvl="1" indent="-277813">
              <a:buFont typeface="Arial" pitchFamily="34" charset="0"/>
              <a:buChar char="•"/>
            </a:pPr>
            <a:r>
              <a:rPr lang="cs-CZ" sz="3000" dirty="0" smtClean="0"/>
              <a:t>vyzařují ho pevné nebo kapalné látky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6443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3. ELMG. ZÁŘENÍ 	A SPEKTRA LÁTEK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7504" y="762952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ABSORPČNÍ SPEKTRUM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spektrum světla, které látka pohlcuje.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s</a:t>
            </a:r>
            <a:r>
              <a:rPr lang="cs-CZ" sz="2800" dirty="0" smtClean="0"/>
              <a:t>oubor </a:t>
            </a:r>
            <a:r>
              <a:rPr lang="cs-CZ" sz="2800" dirty="0" smtClean="0"/>
              <a:t>temných čar (</a:t>
            </a:r>
            <a:r>
              <a:rPr lang="cs-CZ" sz="2800" dirty="0" smtClean="0"/>
              <a:t>pásů) </a:t>
            </a:r>
            <a:r>
              <a:rPr lang="cs-CZ" sz="2800" dirty="0" smtClean="0"/>
              <a:t>ve spojitém spektru </a:t>
            </a:r>
            <a:r>
              <a:rPr lang="cs-CZ" sz="2800" dirty="0" smtClean="0"/>
              <a:t>světla, </a:t>
            </a:r>
            <a:br>
              <a:rPr lang="cs-CZ" sz="2800" dirty="0" smtClean="0"/>
            </a:br>
            <a:r>
              <a:rPr lang="cs-CZ" sz="2800" dirty="0" smtClean="0"/>
              <a:t>které </a:t>
            </a:r>
            <a:r>
              <a:rPr lang="cs-CZ" sz="2800" dirty="0" smtClean="0"/>
              <a:t>vznikají při pohlcování záření </a:t>
            </a:r>
            <a:r>
              <a:rPr lang="cs-CZ" sz="2800" dirty="0" smtClean="0"/>
              <a:t>látkou</a:t>
            </a: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na </a:t>
            </a:r>
            <a:r>
              <a:rPr lang="cs-CZ" sz="2800" dirty="0" smtClean="0"/>
              <a:t>rozdíl od emisních spekter nemusíme vzorek látky rozžhavit na velmi vysokou </a:t>
            </a:r>
            <a:r>
              <a:rPr lang="cs-CZ" sz="2800" dirty="0" smtClean="0"/>
              <a:t>teplotu</a:t>
            </a:r>
            <a:br>
              <a:rPr lang="cs-CZ" sz="2800" dirty="0" smtClean="0"/>
            </a:br>
            <a:endParaRPr lang="cs-CZ" sz="2800" dirty="0" smtClean="0"/>
          </a:p>
          <a:p>
            <a:r>
              <a:rPr lang="cs-CZ" sz="2800" dirty="0" smtClean="0"/>
              <a:t> </a:t>
            </a:r>
            <a:r>
              <a:rPr lang="cs-CZ" sz="2800" b="1" dirty="0" smtClean="0"/>
              <a:t>Obrácení spektra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/>
              <a:t>je přechod od emisního k absorpčnímu </a:t>
            </a:r>
            <a:r>
              <a:rPr lang="cs-CZ" sz="2800" dirty="0" smtClean="0"/>
              <a:t>spektru</a:t>
            </a:r>
            <a:endParaRPr lang="cs-CZ" sz="2800" dirty="0" smtClean="0"/>
          </a:p>
          <a:p>
            <a:r>
              <a:rPr lang="cs-CZ" sz="2800" b="1" dirty="0" smtClean="0"/>
              <a:t>Spojité spektrum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vznikne</a:t>
            </a:r>
            <a:r>
              <a:rPr lang="cs-CZ" sz="2800" b="1" dirty="0" smtClean="0"/>
              <a:t> </a:t>
            </a:r>
            <a:r>
              <a:rPr lang="cs-CZ" sz="2800" dirty="0" smtClean="0"/>
              <a:t>s</a:t>
            </a:r>
            <a:r>
              <a:rPr lang="cs-CZ" sz="2800" dirty="0" smtClean="0"/>
              <a:t>loučením emisního </a:t>
            </a:r>
            <a:r>
              <a:rPr lang="cs-CZ" sz="2800" dirty="0" smtClean="0"/>
              <a:t>a </a:t>
            </a:r>
            <a:r>
              <a:rPr lang="cs-CZ" sz="2800" dirty="0" smtClean="0"/>
              <a:t>absorpčního spektra </a:t>
            </a:r>
            <a:r>
              <a:rPr lang="cs-CZ" sz="2800" dirty="0" smtClean="0"/>
              <a:t>stejné </a:t>
            </a:r>
            <a:r>
              <a:rPr lang="cs-CZ" sz="2800" dirty="0" smtClean="0"/>
              <a:t>látky</a:t>
            </a:r>
            <a:endParaRPr lang="cs-CZ" sz="28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1410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3. ELMG. ZÁŘENÍ 	A SPEKTRA LÁTEK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642918"/>
            <a:ext cx="592110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/>
              <a:t>Spektrum slunečního záření </a:t>
            </a:r>
          </a:p>
          <a:p>
            <a:r>
              <a:rPr lang="cs-CZ" sz="2600" dirty="0" smtClean="0"/>
              <a:t>obsahuje velké množství absorpčních čar (20 000</a:t>
            </a:r>
            <a:r>
              <a:rPr lang="cs-CZ" sz="2600" dirty="0" smtClean="0"/>
              <a:t>)</a:t>
            </a:r>
            <a:br>
              <a:rPr lang="cs-CZ" sz="2600" dirty="0" smtClean="0"/>
            </a:br>
            <a:endParaRPr lang="cs-CZ" sz="2600" dirty="0" smtClean="0"/>
          </a:p>
          <a:p>
            <a:r>
              <a:rPr lang="cs-CZ" sz="2600" b="1" dirty="0" err="1" smtClean="0"/>
              <a:t>Fraunhoferovy</a:t>
            </a:r>
            <a:r>
              <a:rPr lang="cs-CZ" sz="2600" b="1" dirty="0" smtClean="0"/>
              <a:t> čáry</a:t>
            </a:r>
            <a:endParaRPr lang="cs-CZ" sz="2600" dirty="0" smtClean="0"/>
          </a:p>
          <a:p>
            <a:r>
              <a:rPr lang="cs-CZ" sz="2600" dirty="0" smtClean="0"/>
              <a:t>Temné čáry ve spektru slunečního záření, které vznikají absorpcí slunečního záření určitých vlnových délek při jeho průchodu chromosférou Slunce a atmosférou Země.</a:t>
            </a:r>
            <a:r>
              <a:rPr lang="cs-CZ" sz="2600" b="1" dirty="0" smtClean="0"/>
              <a:t> </a:t>
            </a:r>
            <a:endParaRPr lang="cs-CZ" sz="26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9938" name="Picture 2" descr="Soubor:Fraunhofer lin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4757253"/>
            <a:ext cx="9180000" cy="2115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0" name="Picture 4" descr="Soubor:Fraunhofer 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939" y="585302"/>
            <a:ext cx="3357061" cy="417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8072430" y="4643446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Obr.: 3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358214" y="4286256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Obr.: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0603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3. ELMG. ZÁŘENÍ 	A SPEKTRA LÁTEK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642918"/>
            <a:ext cx="9144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/>
              <a:t>Spektrální</a:t>
            </a:r>
            <a:r>
              <a:rPr lang="cs-CZ" sz="3000" dirty="0" smtClean="0"/>
              <a:t> </a:t>
            </a:r>
            <a:r>
              <a:rPr lang="cs-CZ" sz="3000" b="1" dirty="0" smtClean="0"/>
              <a:t>analýza</a:t>
            </a:r>
            <a:r>
              <a:rPr lang="cs-CZ" sz="3000" dirty="0" smtClean="0"/>
              <a:t> </a:t>
            </a:r>
            <a:br>
              <a:rPr lang="cs-CZ" sz="3000" dirty="0" smtClean="0"/>
            </a:br>
            <a:endParaRPr lang="cs-CZ" sz="3000" dirty="0" smtClean="0"/>
          </a:p>
          <a:p>
            <a:pPr marL="360363" indent="-360363">
              <a:buFont typeface="Arial" pitchFamily="34" charset="0"/>
              <a:buChar char="•"/>
            </a:pPr>
            <a:r>
              <a:rPr lang="cs-CZ" sz="3000" dirty="0" smtClean="0"/>
              <a:t>je metoda studia chemického složení látek, </a:t>
            </a:r>
          </a:p>
          <a:p>
            <a:pPr marL="360363" indent="-360363">
              <a:buFont typeface="Arial" pitchFamily="34" charset="0"/>
              <a:buChar char="•"/>
            </a:pPr>
            <a:r>
              <a:rPr lang="cs-CZ" sz="3000" dirty="0" smtClean="0"/>
              <a:t>analýzou čárových spekter lze určit chemické složení pomocí </a:t>
            </a:r>
            <a:r>
              <a:rPr lang="cs-CZ" sz="3000" b="1" dirty="0" smtClean="0"/>
              <a:t>spektroskopu</a:t>
            </a:r>
            <a:r>
              <a:rPr lang="cs-CZ" sz="3000" dirty="0" smtClean="0"/>
              <a:t>, který je založen na rozkladu světla </a:t>
            </a:r>
            <a:br>
              <a:rPr lang="cs-CZ" sz="3000" dirty="0" smtClean="0"/>
            </a:br>
            <a:endParaRPr lang="cs-CZ" sz="3000" dirty="0" smtClean="0"/>
          </a:p>
          <a:p>
            <a:pPr lvl="2" indent="-195263">
              <a:buFont typeface="Arial" pitchFamily="34" charset="0"/>
              <a:buChar char="•"/>
            </a:pPr>
            <a:r>
              <a:rPr lang="cs-CZ" sz="3000" b="1" dirty="0" smtClean="0"/>
              <a:t>hranolem </a:t>
            </a:r>
            <a:br>
              <a:rPr lang="cs-CZ" sz="3000" b="1" dirty="0" smtClean="0"/>
            </a:br>
            <a:r>
              <a:rPr lang="cs-CZ" sz="3000" dirty="0" smtClean="0"/>
              <a:t>hranolový spektroskop</a:t>
            </a:r>
          </a:p>
          <a:p>
            <a:pPr lvl="2" indent="-195263">
              <a:buFont typeface="Arial" pitchFamily="34" charset="0"/>
              <a:buChar char="•"/>
            </a:pPr>
            <a:r>
              <a:rPr lang="cs-CZ" sz="3000" b="1" dirty="0" smtClean="0"/>
              <a:t>optickou mřížkou </a:t>
            </a:r>
            <a:br>
              <a:rPr lang="cs-CZ" sz="3000" b="1" dirty="0" smtClean="0"/>
            </a:br>
            <a:r>
              <a:rPr lang="cs-CZ" sz="3000" dirty="0" smtClean="0"/>
              <a:t>mřížkový spektroskop</a:t>
            </a:r>
          </a:p>
          <a:p>
            <a:pPr lvl="0"/>
            <a:endParaRPr lang="cs-CZ" sz="3000" dirty="0" smtClean="0"/>
          </a:p>
          <a:p>
            <a:endParaRPr lang="cs-CZ" sz="30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9" name="Picture 2" descr="http://katalog.av-medien.net/bilder/131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429000"/>
            <a:ext cx="3810000" cy="2847976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7929586" y="591718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Obr.: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9516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0" y="666924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cs-CZ" sz="1600" dirty="0" smtClean="0"/>
          </a:p>
          <a:p>
            <a:pPr lvl="0" algn="ctr"/>
            <a:r>
              <a:rPr lang="cs-CZ" sz="3000" dirty="0" smtClean="0"/>
              <a:t>Analýzou pásů pásového spektra </a:t>
            </a:r>
            <a:r>
              <a:rPr lang="cs-CZ" sz="3000" dirty="0" smtClean="0"/>
              <a:t>se </a:t>
            </a:r>
            <a:r>
              <a:rPr lang="cs-CZ" sz="3000" dirty="0" smtClean="0"/>
              <a:t>určuje přítomnost molekul v látce.</a:t>
            </a:r>
          </a:p>
          <a:p>
            <a:pPr lvl="0"/>
            <a:endParaRPr lang="cs-CZ" sz="1600" dirty="0" smtClean="0"/>
          </a:p>
          <a:p>
            <a:pPr marL="263525"/>
            <a:r>
              <a:rPr lang="cs-CZ" sz="3000" b="1" dirty="0" smtClean="0"/>
              <a:t>Kvantitativní </a:t>
            </a:r>
            <a:br>
              <a:rPr lang="cs-CZ" sz="3000" b="1" dirty="0" smtClean="0"/>
            </a:br>
            <a:r>
              <a:rPr lang="cs-CZ" sz="3000" b="1" dirty="0" smtClean="0"/>
              <a:t>spektrální </a:t>
            </a:r>
            <a:br>
              <a:rPr lang="cs-CZ" sz="3000" b="1" dirty="0" smtClean="0"/>
            </a:br>
            <a:r>
              <a:rPr lang="cs-CZ" sz="3000" b="1" dirty="0" smtClean="0"/>
              <a:t>analýza</a:t>
            </a:r>
            <a:r>
              <a:rPr lang="cs-CZ" sz="3000" b="1" dirty="0" smtClean="0"/>
              <a:t>:</a:t>
            </a:r>
            <a:r>
              <a:rPr lang="cs-CZ" sz="3000" dirty="0" smtClean="0"/>
              <a:t> </a:t>
            </a:r>
            <a:br>
              <a:rPr lang="cs-CZ" sz="3000" dirty="0" smtClean="0"/>
            </a:br>
            <a:endParaRPr lang="cs-CZ" sz="3000" dirty="0" smtClean="0"/>
          </a:p>
          <a:p>
            <a:r>
              <a:rPr lang="cs-CZ" sz="3000" dirty="0" smtClean="0"/>
              <a:t> na základě intenzity</a:t>
            </a:r>
            <a:br>
              <a:rPr lang="cs-CZ" sz="3000" dirty="0" smtClean="0"/>
            </a:br>
            <a:r>
              <a:rPr lang="cs-CZ" sz="3000" dirty="0" smtClean="0"/>
              <a:t> lze určit množství prvku.</a:t>
            </a:r>
          </a:p>
          <a:p>
            <a:pPr lvl="0"/>
            <a:endParaRPr lang="cs-CZ" sz="3000" dirty="0" smtClean="0"/>
          </a:p>
          <a:p>
            <a:pPr lvl="0"/>
            <a:endParaRPr lang="cs-CZ" sz="3000" dirty="0" smtClean="0"/>
          </a:p>
          <a:p>
            <a:pPr lvl="0"/>
            <a:endParaRPr lang="cs-CZ" sz="3000" dirty="0" smtClean="0"/>
          </a:p>
          <a:p>
            <a:pPr algn="r"/>
            <a:endParaRPr lang="cs-CZ" sz="3000" dirty="0"/>
          </a:p>
        </p:txBody>
      </p:sp>
      <p:pic>
        <p:nvPicPr>
          <p:cNvPr id="17410" name="Picture 2" descr="http://www.techmania.cz/edutorium/data/fil_476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988840"/>
            <a:ext cx="4862047" cy="4071966"/>
          </a:xfrm>
          <a:prstGeom prst="rect">
            <a:avLst/>
          </a:prstGeom>
          <a:noFill/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3. ELMG. ZÁŘENÍ 	A SPEKTRA LÁTEK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067944" y="6101854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Obr.: 7 - Spektroskop Roberta </a:t>
            </a:r>
            <a:r>
              <a:rPr lang="cs-CZ" dirty="0" err="1" smtClean="0"/>
              <a:t>Kirchhoffa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415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4. ZÁŘENÍ ČERNÉHO TĚLESA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5991" y="674939"/>
            <a:ext cx="9144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cs-CZ" sz="3000" b="1" dirty="0" smtClean="0"/>
              <a:t>Tepelné záření</a:t>
            </a:r>
          </a:p>
          <a:p>
            <a:pPr marL="360363" lvl="0" indent="-269875">
              <a:buFont typeface="Arial" pitchFamily="34" charset="0"/>
              <a:buChar char="•"/>
            </a:pPr>
            <a:r>
              <a:rPr lang="cs-CZ" sz="3000" dirty="0"/>
              <a:t>o</a:t>
            </a:r>
            <a:r>
              <a:rPr lang="cs-CZ" sz="3000" dirty="0" smtClean="0"/>
              <a:t>ptické záření vysílané látkou v důsledku tepelné excitace atomů (atom je excitovaný, je-li alespoň jeden jeho elektron excitovaný)</a:t>
            </a:r>
          </a:p>
          <a:p>
            <a:pPr lvl="0"/>
            <a:endParaRPr lang="cs-CZ" sz="3000" dirty="0" smtClean="0"/>
          </a:p>
          <a:p>
            <a:pPr>
              <a:lnSpc>
                <a:spcPct val="200000"/>
              </a:lnSpc>
            </a:pPr>
            <a:r>
              <a:rPr lang="cs-CZ" sz="3000" b="1" dirty="0" smtClean="0"/>
              <a:t>Zářivost tělesa</a:t>
            </a:r>
          </a:p>
          <a:p>
            <a:pPr marL="363538" indent="-276225">
              <a:buFont typeface="Arial" pitchFamily="34" charset="0"/>
              <a:buChar char="•"/>
            </a:pPr>
            <a:r>
              <a:rPr lang="cs-CZ" sz="3000" dirty="0" smtClean="0"/>
              <a:t>závisí při dané frekvenci na jeho absorpční schopnosti</a:t>
            </a:r>
            <a:endParaRPr lang="cs-CZ" sz="3000" dirty="0"/>
          </a:p>
          <a:p>
            <a:pPr marL="363538" indent="-276225">
              <a:buFont typeface="Arial" pitchFamily="34" charset="0"/>
              <a:buChar char="•"/>
            </a:pPr>
            <a:r>
              <a:rPr lang="cs-CZ" sz="3000" dirty="0" smtClean="0"/>
              <a:t>k popisu vyzařování těles se zavádí tzv. černé těleso</a:t>
            </a:r>
          </a:p>
          <a:p>
            <a:r>
              <a:rPr lang="cs-CZ" sz="3000" dirty="0" smtClean="0"/>
              <a:t> </a:t>
            </a:r>
          </a:p>
          <a:p>
            <a:r>
              <a:rPr lang="cs-CZ" sz="3000" dirty="0" smtClean="0"/>
              <a:t/>
            </a:r>
            <a:br>
              <a:rPr lang="cs-CZ" sz="3000" dirty="0" smtClean="0"/>
            </a:br>
            <a:endParaRPr lang="cs-CZ" sz="30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3693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4. ZÁŘENÍ ČERNÉHO TĚLESA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1470" y="642918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Černé těleso</a:t>
            </a:r>
            <a:r>
              <a:rPr lang="cs-CZ" sz="2800" dirty="0" smtClean="0"/>
              <a:t> – abstraktní těleso</a:t>
            </a:r>
          </a:p>
          <a:p>
            <a:pPr marL="360363" lvl="0" indent="-269875">
              <a:buFont typeface="Arial" pitchFamily="34" charset="0"/>
              <a:buChar char="•"/>
            </a:pPr>
            <a:r>
              <a:rPr lang="cs-CZ" sz="2800" dirty="0" smtClean="0"/>
              <a:t>dokonale pohlcuje veškerou energii, která na něj dopadá</a:t>
            </a:r>
          </a:p>
          <a:p>
            <a:pPr marL="360363" lvl="0" indent="-269875">
              <a:buFont typeface="Arial" pitchFamily="34" charset="0"/>
              <a:buChar char="•"/>
            </a:pPr>
            <a:r>
              <a:rPr lang="cs-CZ" sz="2800" dirty="0" smtClean="0"/>
              <a:t>nedochází k žádnému odrazu</a:t>
            </a:r>
          </a:p>
          <a:p>
            <a:pPr marL="360363" lvl="0" indent="-269875">
              <a:buFont typeface="Arial" pitchFamily="34" charset="0"/>
              <a:buChar char="•"/>
            </a:pPr>
            <a:r>
              <a:rPr lang="cs-CZ" sz="2800" dirty="0" smtClean="0"/>
              <a:t>vyzařování závisí jen na jeho termodynamické teplotě</a:t>
            </a:r>
          </a:p>
          <a:p>
            <a:pPr lvl="0"/>
            <a:endParaRPr lang="cs-CZ" sz="2800" dirty="0" smtClean="0"/>
          </a:p>
          <a:p>
            <a:r>
              <a:rPr lang="cs-CZ" sz="2800" b="1" dirty="0" smtClean="0"/>
              <a:t>Realizace ČT: </a:t>
            </a:r>
            <a:br>
              <a:rPr lang="cs-CZ" sz="2800" b="1" dirty="0" smtClean="0"/>
            </a:br>
            <a:endParaRPr lang="cs-CZ" sz="2800" b="1" dirty="0" smtClean="0"/>
          </a:p>
          <a:p>
            <a:r>
              <a:rPr lang="cs-CZ" sz="2800" dirty="0" smtClean="0"/>
              <a:t>malý otvor v dutině, jejíž vnitřní </a:t>
            </a:r>
            <a:br>
              <a:rPr lang="cs-CZ" sz="2800" dirty="0" smtClean="0"/>
            </a:br>
            <a:r>
              <a:rPr lang="cs-CZ" sz="2800" dirty="0" smtClean="0"/>
              <a:t>povrch tvoří matná černá plocha. </a:t>
            </a:r>
            <a:br>
              <a:rPr lang="cs-CZ" sz="2800" dirty="0" smtClean="0"/>
            </a:br>
            <a:r>
              <a:rPr lang="cs-CZ" sz="2800" dirty="0" smtClean="0"/>
              <a:t>Záření, které dopadá dovnitř </a:t>
            </a:r>
            <a:br>
              <a:rPr lang="cs-CZ" sz="2800" dirty="0" smtClean="0"/>
            </a:br>
            <a:r>
              <a:rPr lang="cs-CZ" sz="2800" dirty="0" smtClean="0"/>
              <a:t>malým otvorem, se po opakovaných </a:t>
            </a:r>
            <a:br>
              <a:rPr lang="cs-CZ" sz="2800" dirty="0" smtClean="0"/>
            </a:br>
            <a:r>
              <a:rPr lang="cs-CZ" sz="2800" dirty="0" smtClean="0"/>
              <a:t>odrazech pohltí.</a:t>
            </a:r>
          </a:p>
          <a:p>
            <a:r>
              <a:rPr lang="cs-CZ" sz="2800" dirty="0" smtClean="0"/>
              <a:t> </a:t>
            </a:r>
          </a:p>
          <a:p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21" name="Skupina 20"/>
          <p:cNvGrpSpPr/>
          <p:nvPr/>
        </p:nvGrpSpPr>
        <p:grpSpPr>
          <a:xfrm>
            <a:off x="5724128" y="2708920"/>
            <a:ext cx="2952328" cy="2952328"/>
            <a:chOff x="8964488" y="2708920"/>
            <a:chExt cx="2952328" cy="2952328"/>
          </a:xfrm>
        </p:grpSpPr>
        <p:sp>
          <p:nvSpPr>
            <p:cNvPr id="18" name="Obdélník 17"/>
            <p:cNvSpPr/>
            <p:nvPr/>
          </p:nvSpPr>
          <p:spPr>
            <a:xfrm>
              <a:off x="8964488" y="2708920"/>
              <a:ext cx="2952328" cy="295232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vál 18"/>
            <p:cNvSpPr/>
            <p:nvPr/>
          </p:nvSpPr>
          <p:spPr>
            <a:xfrm>
              <a:off x="9288524" y="3032956"/>
              <a:ext cx="2304256" cy="230425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Obdélník 19"/>
            <p:cNvSpPr/>
            <p:nvPr/>
          </p:nvSpPr>
          <p:spPr>
            <a:xfrm>
              <a:off x="8964488" y="4041068"/>
              <a:ext cx="324036" cy="3273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3" name="Přímá spojnice se šipkou 2"/>
          <p:cNvCxnSpPr/>
          <p:nvPr/>
        </p:nvCxnSpPr>
        <p:spPr>
          <a:xfrm flipV="1">
            <a:off x="5004048" y="3501008"/>
            <a:ext cx="3096344" cy="1059982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>
            <a:off x="7665930" y="3474720"/>
            <a:ext cx="464610" cy="178621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6228184" y="3501009"/>
            <a:ext cx="1437747" cy="173487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6256020" y="3505200"/>
            <a:ext cx="2096400" cy="35584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H="1">
            <a:off x="6804248" y="3861048"/>
            <a:ext cx="1528449" cy="139988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6909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Pro vyzařování ČT platí zákony: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788506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3200" b="1" dirty="0" smtClean="0"/>
              <a:t>Stefan–</a:t>
            </a:r>
            <a:r>
              <a:rPr lang="cs-CZ" sz="3200" b="1" dirty="0" err="1" smtClean="0"/>
              <a:t>Boltzmannův</a:t>
            </a:r>
            <a:r>
              <a:rPr lang="cs-CZ" sz="3200" b="1" dirty="0" smtClean="0"/>
              <a:t> zákon</a:t>
            </a:r>
          </a:p>
          <a:p>
            <a:pPr lvl="0"/>
            <a:endParaRPr lang="cs-CZ" sz="3200" dirty="0" smtClean="0"/>
          </a:p>
          <a:p>
            <a:pPr lvl="1" algn="ctr"/>
            <a:r>
              <a:rPr lang="cs-CZ" sz="3200" dirty="0" smtClean="0"/>
              <a:t>intenzita vyzařování je úměrná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čtvrté </a:t>
            </a:r>
            <a:r>
              <a:rPr lang="cs-CZ" sz="3200" dirty="0" smtClean="0"/>
              <a:t>mocnině termodynamické teploty.</a:t>
            </a:r>
          </a:p>
          <a:p>
            <a:pPr lvl="1"/>
            <a:endParaRPr lang="cs-CZ" sz="3200" dirty="0"/>
          </a:p>
          <a:p>
            <a:pPr lvl="1"/>
            <a:endParaRPr lang="cs-CZ" sz="3200" dirty="0" smtClean="0"/>
          </a:p>
          <a:p>
            <a:pPr lvl="1"/>
            <a:endParaRPr lang="cs-CZ" sz="3200" dirty="0"/>
          </a:p>
          <a:p>
            <a:pPr lvl="1"/>
            <a:endParaRPr lang="cs-CZ" sz="3200" dirty="0" smtClean="0"/>
          </a:p>
          <a:p>
            <a:pPr algn="ctr"/>
            <a:r>
              <a:rPr lang="cs-CZ" sz="3200" i="1" dirty="0" smtClean="0">
                <a:sym typeface="Symbol"/>
              </a:rPr>
              <a:t></a:t>
            </a:r>
            <a:r>
              <a:rPr lang="cs-CZ" sz="3200" dirty="0" smtClean="0"/>
              <a:t>  – 	Stefan–</a:t>
            </a:r>
            <a:r>
              <a:rPr lang="cs-CZ" sz="3200" dirty="0" err="1" smtClean="0"/>
              <a:t>Boltzmannova</a:t>
            </a:r>
            <a:r>
              <a:rPr lang="cs-CZ" sz="3200" dirty="0" smtClean="0"/>
              <a:t> konstanta </a:t>
            </a:r>
            <a:br>
              <a:rPr lang="cs-CZ" sz="3200" dirty="0" smtClean="0"/>
            </a:br>
            <a:r>
              <a:rPr lang="cs-CZ" sz="3200" dirty="0" smtClean="0"/>
              <a:t>	</a:t>
            </a:r>
            <a:r>
              <a:rPr lang="cs-CZ" sz="3200" i="1" dirty="0">
                <a:sym typeface="Symbol"/>
              </a:rPr>
              <a:t>  </a:t>
            </a:r>
            <a:r>
              <a:rPr lang="cs-CZ" sz="3200" i="1" dirty="0" smtClean="0">
                <a:sym typeface="Symbol"/>
              </a:rPr>
              <a:t> = </a:t>
            </a:r>
            <a:r>
              <a:rPr lang="cs-CZ" sz="3200" dirty="0" smtClean="0"/>
              <a:t>5,67</a:t>
            </a:r>
            <a:r>
              <a:rPr lang="cs-CZ" sz="3200" dirty="0" smtClean="0">
                <a:sym typeface="Symbol"/>
              </a:rPr>
              <a:t></a:t>
            </a:r>
            <a:r>
              <a:rPr lang="cs-CZ" sz="3200" dirty="0" smtClean="0"/>
              <a:t>10</a:t>
            </a:r>
            <a:r>
              <a:rPr lang="cs-CZ" sz="3200" baseline="30000" dirty="0" smtClean="0"/>
              <a:t>–8</a:t>
            </a:r>
            <a:r>
              <a:rPr lang="cs-CZ" sz="3200" dirty="0" smtClean="0"/>
              <a:t> </a:t>
            </a:r>
            <a:r>
              <a:rPr lang="cs-CZ" sz="3200" dirty="0" err="1" smtClean="0"/>
              <a:t>Wm</a:t>
            </a:r>
            <a:r>
              <a:rPr lang="cs-CZ" sz="3200" baseline="30000" dirty="0" smtClean="0"/>
              <a:t>–2</a:t>
            </a:r>
            <a:r>
              <a:rPr lang="cs-CZ" sz="3200" dirty="0" smtClean="0"/>
              <a:t>K</a:t>
            </a:r>
            <a:r>
              <a:rPr lang="cs-CZ" sz="3200" baseline="30000" dirty="0" smtClean="0"/>
              <a:t>–4 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51932" y="3345799"/>
            <a:ext cx="2240136" cy="803281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78406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419872" y="764704"/>
            <a:ext cx="57241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b="1" dirty="0" err="1" smtClean="0"/>
              <a:t>Wienův</a:t>
            </a:r>
            <a:r>
              <a:rPr lang="cs-CZ" sz="2400" b="1" dirty="0" smtClean="0"/>
              <a:t> posunovací </a:t>
            </a:r>
            <a:r>
              <a:rPr lang="cs-CZ" sz="2400" b="1" dirty="0" smtClean="0"/>
              <a:t>zákon</a:t>
            </a:r>
            <a:br>
              <a:rPr lang="cs-CZ" sz="2400" b="1" dirty="0" smtClean="0"/>
            </a:br>
            <a:endParaRPr lang="cs-CZ" sz="2400" dirty="0" smtClean="0"/>
          </a:p>
          <a:p>
            <a:pPr marL="449263" lvl="1" indent="-269875">
              <a:buFont typeface="Arial" pitchFamily="34" charset="0"/>
              <a:buChar char="•"/>
            </a:pPr>
            <a:r>
              <a:rPr lang="cs-CZ" sz="2400" dirty="0" smtClean="0"/>
              <a:t> maximum spektrální intenzity vyzařování připadá na vlnovou délku 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 smtClean="0"/>
          </a:p>
          <a:p>
            <a:pPr marL="449263" lvl="1" indent="-269875">
              <a:buFont typeface="Arial" pitchFamily="34" charset="0"/>
              <a:buChar char="•"/>
            </a:pPr>
            <a:r>
              <a:rPr lang="cs-CZ" sz="2400" i="1" dirty="0"/>
              <a:t>b</a:t>
            </a:r>
            <a:r>
              <a:rPr lang="cs-CZ" sz="2400" dirty="0"/>
              <a:t>  – </a:t>
            </a:r>
            <a:r>
              <a:rPr lang="cs-CZ" sz="2400" dirty="0" err="1"/>
              <a:t>Wienova</a:t>
            </a:r>
            <a:r>
              <a:rPr lang="cs-CZ" sz="2400" dirty="0"/>
              <a:t> </a:t>
            </a:r>
            <a:r>
              <a:rPr lang="cs-CZ" sz="2400" dirty="0" smtClean="0"/>
              <a:t>konstanta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b = 2,9</a:t>
            </a:r>
            <a:r>
              <a:rPr lang="cs-CZ" sz="2400" dirty="0">
                <a:sym typeface="Symbol"/>
              </a:rPr>
              <a:t></a:t>
            </a:r>
            <a:r>
              <a:rPr lang="cs-CZ" sz="2400" dirty="0"/>
              <a:t>10</a:t>
            </a:r>
            <a:r>
              <a:rPr lang="cs-CZ" sz="2400" baseline="30000" dirty="0"/>
              <a:t>–3</a:t>
            </a:r>
            <a:r>
              <a:rPr lang="cs-CZ" sz="2400" dirty="0"/>
              <a:t> </a:t>
            </a:r>
            <a:r>
              <a:rPr lang="cs-CZ" sz="2400" dirty="0" err="1" smtClean="0"/>
              <a:t>m.K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 smtClean="0"/>
          </a:p>
          <a:p>
            <a:pPr marL="449263" lvl="1" indent="-269875">
              <a:buFont typeface="Arial" pitchFamily="34" charset="0"/>
              <a:buChar char="•"/>
            </a:pPr>
            <a:r>
              <a:rPr lang="cs-CZ" sz="2400" dirty="0" smtClean="0"/>
              <a:t>s rostoucí teplotou se maximum vyzařování  posouvá ke kratším vlnovým délkám</a:t>
            </a:r>
          </a:p>
          <a:p>
            <a:pPr marL="1517650" lvl="2" indent="-269875">
              <a:buFont typeface="Arial" pitchFamily="34" charset="0"/>
              <a:buChar char="•"/>
            </a:pPr>
            <a:r>
              <a:rPr lang="cs-CZ" sz="2400" dirty="0" smtClean="0"/>
              <a:t>„žárovka“  </a:t>
            </a:r>
            <a:r>
              <a:rPr lang="cs-CZ" sz="2400" dirty="0" smtClean="0"/>
              <a:t>s↑ T svítí </a:t>
            </a:r>
            <a:br>
              <a:rPr lang="cs-CZ" sz="2400" dirty="0" smtClean="0"/>
            </a:br>
            <a:r>
              <a:rPr lang="cs-CZ" sz="2400" dirty="0" smtClean="0"/>
              <a:t>červeně, </a:t>
            </a:r>
            <a:r>
              <a:rPr lang="cs-CZ" sz="2400" dirty="0" smtClean="0"/>
              <a:t>oranžově…až fialově</a:t>
            </a:r>
            <a:endParaRPr lang="cs-CZ" sz="2400" dirty="0" smtClean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Pro vyzařování ČT platí zákony: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3010" name="Picture 2" descr="http://hvezdy.astro.cz/obr/hvezdy/charakteristika/zakon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924" y="615553"/>
            <a:ext cx="6557958" cy="6257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2515751"/>
            <a:ext cx="1472737" cy="966484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2" name="Volný tvar 1"/>
          <p:cNvSpPr/>
          <p:nvPr/>
        </p:nvSpPr>
        <p:spPr>
          <a:xfrm>
            <a:off x="1763688" y="1077238"/>
            <a:ext cx="764089" cy="4809995"/>
          </a:xfrm>
          <a:custGeom>
            <a:avLst/>
            <a:gdLst>
              <a:gd name="connsiteX0" fmla="*/ 0 w 688932"/>
              <a:gd name="connsiteY0" fmla="*/ 0 h 4797469"/>
              <a:gd name="connsiteX1" fmla="*/ 288099 w 688932"/>
              <a:gd name="connsiteY1" fmla="*/ 3482236 h 4797469"/>
              <a:gd name="connsiteX2" fmla="*/ 688932 w 688932"/>
              <a:gd name="connsiteY2" fmla="*/ 4797469 h 4797469"/>
              <a:gd name="connsiteX0" fmla="*/ 0 w 764089"/>
              <a:gd name="connsiteY0" fmla="*/ 0 h 4809995"/>
              <a:gd name="connsiteX1" fmla="*/ 288099 w 764089"/>
              <a:gd name="connsiteY1" fmla="*/ 3482236 h 4809995"/>
              <a:gd name="connsiteX2" fmla="*/ 764089 w 764089"/>
              <a:gd name="connsiteY2" fmla="*/ 4809995 h 4809995"/>
              <a:gd name="connsiteX0" fmla="*/ 0 w 764089"/>
              <a:gd name="connsiteY0" fmla="*/ 0 h 4809995"/>
              <a:gd name="connsiteX1" fmla="*/ 363256 w 764089"/>
              <a:gd name="connsiteY1" fmla="*/ 3507288 h 4809995"/>
              <a:gd name="connsiteX2" fmla="*/ 764089 w 764089"/>
              <a:gd name="connsiteY2" fmla="*/ 4809995 h 4809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089" h="4809995">
                <a:moveTo>
                  <a:pt x="0" y="0"/>
                </a:moveTo>
                <a:cubicBezTo>
                  <a:pt x="86638" y="1341329"/>
                  <a:pt x="235908" y="2705622"/>
                  <a:pt x="363256" y="3507288"/>
                </a:cubicBezTo>
                <a:cubicBezTo>
                  <a:pt x="490604" y="4308954"/>
                  <a:pt x="621083" y="4552167"/>
                  <a:pt x="764089" y="4809995"/>
                </a:cubicBezTo>
              </a:path>
            </a:pathLst>
          </a:cu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429388" y="621508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Obr.: 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6688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4. 1. PŘEHLED ELEKTROMAGNETICKÉHO ZÁŘENÍ</a:t>
            </a:r>
            <a:endParaRPr lang="cs-CZ" sz="3400" b="1" dirty="0">
              <a:solidFill>
                <a:schemeClr val="bg2">
                  <a:lumMod val="20000"/>
                  <a:lumOff val="80000"/>
                </a:schemeClr>
              </a:solidFill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621258"/>
            <a:ext cx="914400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Vlnová délka charakterizuje různé druhy elektromagnetického vlnění </a:t>
            </a:r>
            <a:br>
              <a:rPr lang="cs-CZ" sz="2400" dirty="0" smtClean="0"/>
            </a:br>
            <a:r>
              <a:rPr lang="cs-CZ" sz="2400" dirty="0" smtClean="0"/>
              <a:t>a určuje jejich fyzikální vlastnosti.</a:t>
            </a:r>
          </a:p>
          <a:p>
            <a:pPr algn="ctr"/>
            <a:endParaRPr lang="cs-CZ" sz="1000" dirty="0" smtClean="0"/>
          </a:p>
          <a:p>
            <a:pPr algn="ctr"/>
            <a:r>
              <a:rPr lang="cs-CZ" sz="2400" dirty="0" smtClean="0"/>
              <a:t>Společnou vlastností je přenos energie.</a:t>
            </a:r>
          </a:p>
          <a:p>
            <a:pPr algn="ctr"/>
            <a:endParaRPr lang="cs-CZ" sz="1000" dirty="0" smtClean="0"/>
          </a:p>
          <a:p>
            <a:pPr marL="342900" indent="-342900" algn="ctr">
              <a:tabLst>
                <a:tab pos="408940" algn="l"/>
              </a:tabLst>
            </a:pPr>
            <a:r>
              <a:rPr lang="cs-CZ" sz="2400" dirty="0" smtClean="0"/>
              <a:t>Mezi jednotlivými druhy záření není ostrá hranice, </a:t>
            </a:r>
            <a:br>
              <a:rPr lang="cs-CZ" sz="2400" dirty="0" smtClean="0"/>
            </a:br>
            <a:r>
              <a:rPr lang="cs-CZ" sz="2400" dirty="0" smtClean="0"/>
              <a:t>přechody jsou plynulé.</a:t>
            </a:r>
          </a:p>
          <a:p>
            <a:pPr marL="1520825" indent="-457200" algn="ctr">
              <a:tabLst>
                <a:tab pos="408940" algn="l"/>
              </a:tabLst>
            </a:pPr>
            <a:endParaRPr lang="cs-CZ" sz="2400" dirty="0"/>
          </a:p>
          <a:p>
            <a:pPr marL="1520825" indent="-457200" fontAlgn="ctr">
              <a:buFont typeface="+mj-lt"/>
              <a:buAutoNum type="alphaUcPeriod"/>
            </a:pPr>
            <a:r>
              <a:rPr lang="cs-CZ" sz="2800" dirty="0" smtClean="0"/>
              <a:t>rádiové vlny</a:t>
            </a:r>
            <a:endParaRPr lang="cs-CZ" sz="2800" dirty="0"/>
          </a:p>
          <a:p>
            <a:pPr marL="1520825" indent="-457200" fontAlgn="ctr">
              <a:buFont typeface="+mj-lt"/>
              <a:buAutoNum type="alphaUcPeriod"/>
            </a:pPr>
            <a:r>
              <a:rPr lang="cs-CZ" sz="2800" dirty="0" smtClean="0"/>
              <a:t>optické záření</a:t>
            </a:r>
          </a:p>
          <a:p>
            <a:pPr marL="2422525" lvl="1" indent="-457200" fontAlgn="ctr">
              <a:buFont typeface="+mj-lt"/>
              <a:buAutoNum type="alphaLcParenR"/>
            </a:pPr>
            <a:r>
              <a:rPr lang="cs-CZ" sz="2800" dirty="0" smtClean="0"/>
              <a:t>infračervené </a:t>
            </a:r>
            <a:r>
              <a:rPr lang="cs-CZ" sz="2800" dirty="0"/>
              <a:t>záření</a:t>
            </a:r>
          </a:p>
          <a:p>
            <a:pPr marL="2422525" lvl="1" indent="-457200" fontAlgn="ctr">
              <a:buFont typeface="+mj-lt"/>
              <a:buAutoNum type="alphaLcParenR"/>
            </a:pPr>
            <a:r>
              <a:rPr lang="cs-CZ" sz="2800" dirty="0"/>
              <a:t>viditelné světlo</a:t>
            </a:r>
          </a:p>
          <a:p>
            <a:pPr marL="2422525" lvl="1" indent="-457200" fontAlgn="ctr">
              <a:buFont typeface="+mj-lt"/>
              <a:buAutoNum type="alphaLcParenR"/>
            </a:pPr>
            <a:r>
              <a:rPr lang="cs-CZ" sz="2800" dirty="0"/>
              <a:t>ultrafialové záření</a:t>
            </a:r>
          </a:p>
          <a:p>
            <a:pPr marL="1520825" indent="-457200" fontAlgn="ctr">
              <a:buFont typeface="+mj-lt"/>
              <a:buAutoNum type="alphaUcPeriod"/>
            </a:pPr>
            <a:r>
              <a:rPr lang="cs-CZ" sz="2800" dirty="0" smtClean="0"/>
              <a:t>rentgenové </a:t>
            </a:r>
            <a:r>
              <a:rPr lang="cs-CZ" sz="2800" dirty="0"/>
              <a:t>záření</a:t>
            </a:r>
          </a:p>
          <a:p>
            <a:pPr marL="1520825" indent="-457200" fontAlgn="ctr">
              <a:buFont typeface="+mj-lt"/>
              <a:buAutoNum type="alphaUcPeriod"/>
            </a:pPr>
            <a:r>
              <a:rPr lang="cs-CZ" sz="2800" dirty="0" smtClean="0"/>
              <a:t>gama </a:t>
            </a:r>
            <a:r>
              <a:rPr lang="cs-CZ" sz="2400" dirty="0"/>
              <a:t>záření</a:t>
            </a:r>
          </a:p>
          <a:p>
            <a:pPr marL="342900" indent="-342900" algn="ctr">
              <a:tabLst>
                <a:tab pos="408940" algn="l"/>
              </a:tabLst>
            </a:pPr>
            <a:endParaRPr lang="cs-CZ" sz="2400" dirty="0"/>
          </a:p>
          <a:p>
            <a:pPr marL="342900" indent="-342900" algn="ctr">
              <a:tabLst>
                <a:tab pos="408940" algn="l"/>
              </a:tabLst>
            </a:pPr>
            <a:endParaRPr lang="cs-CZ" sz="2400" dirty="0" smtClean="0"/>
          </a:p>
          <a:p>
            <a:pPr marL="342900" lvl="0" indent="-342900" algn="ctr">
              <a:spcAft>
                <a:spcPts val="0"/>
              </a:spcAft>
              <a:buFont typeface="+mj-lt"/>
              <a:buAutoNum type="arabicPeriod"/>
              <a:tabLst>
                <a:tab pos="408940" algn="l"/>
              </a:tabLst>
            </a:pPr>
            <a:endParaRPr lang="cs-CZ" sz="2400" dirty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342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Pro vyzařování ČT platí zákony: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642918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3000" b="1" dirty="0" err="1" smtClean="0"/>
              <a:t>Planckova</a:t>
            </a:r>
            <a:r>
              <a:rPr lang="cs-CZ" sz="3000" b="1" dirty="0" smtClean="0"/>
              <a:t> teorie</a:t>
            </a:r>
            <a:endParaRPr lang="cs-CZ" sz="3000" dirty="0" smtClean="0"/>
          </a:p>
          <a:p>
            <a:pPr lvl="1"/>
            <a:r>
              <a:rPr lang="cs-CZ" sz="3000" dirty="0" smtClean="0"/>
              <a:t>Energie elektromagnetického záření </a:t>
            </a:r>
            <a:br>
              <a:rPr lang="cs-CZ" sz="3000" dirty="0" smtClean="0"/>
            </a:br>
            <a:r>
              <a:rPr lang="cs-CZ" sz="3000" dirty="0" smtClean="0"/>
              <a:t>může být vyzařována nebo pohlcována </a:t>
            </a:r>
            <a:br>
              <a:rPr lang="cs-CZ" sz="3000" dirty="0" smtClean="0"/>
            </a:br>
            <a:r>
              <a:rPr lang="cs-CZ" sz="3000" dirty="0" smtClean="0"/>
              <a:t>jen po celistvých kvantech energie E.</a:t>
            </a:r>
          </a:p>
          <a:p>
            <a:pPr lvl="1"/>
            <a:r>
              <a:rPr lang="cs-CZ" sz="3000" i="1" dirty="0" smtClean="0"/>
              <a:t>h</a:t>
            </a:r>
            <a:r>
              <a:rPr lang="cs-CZ" sz="3000" dirty="0" smtClean="0"/>
              <a:t> – Planckova konstanta 6,626</a:t>
            </a:r>
            <a:r>
              <a:rPr lang="cs-CZ" sz="3000" dirty="0" smtClean="0">
                <a:sym typeface="Symbol"/>
              </a:rPr>
              <a:t></a:t>
            </a:r>
            <a:r>
              <a:rPr lang="cs-CZ" sz="3000" dirty="0" smtClean="0"/>
              <a:t>10</a:t>
            </a:r>
            <a:r>
              <a:rPr lang="cs-CZ" sz="3000" baseline="30000" dirty="0" smtClean="0"/>
              <a:t>–34</a:t>
            </a:r>
            <a:r>
              <a:rPr lang="cs-CZ" sz="3000" dirty="0" smtClean="0"/>
              <a:t> </a:t>
            </a:r>
            <a:r>
              <a:rPr lang="cs-CZ" sz="3000" dirty="0" err="1" smtClean="0"/>
              <a:t>J.s</a:t>
            </a:r>
            <a:r>
              <a:rPr lang="cs-CZ" sz="3000" dirty="0" smtClean="0"/>
              <a:t>.</a:t>
            </a:r>
          </a:p>
          <a:p>
            <a:pPr lvl="1"/>
            <a:endParaRPr lang="cs-CZ" sz="3000" dirty="0" smtClean="0"/>
          </a:p>
          <a:p>
            <a:pPr marL="0" lvl="1"/>
            <a:r>
              <a:rPr lang="cs-CZ" sz="3000" b="1" dirty="0" smtClean="0"/>
              <a:t>Spektrální hustota intenzity vyzařování</a:t>
            </a:r>
            <a:r>
              <a:rPr lang="cs-CZ" sz="3000" dirty="0" smtClean="0"/>
              <a:t>: </a:t>
            </a:r>
          </a:p>
          <a:p>
            <a:pPr marL="449263"/>
            <a:r>
              <a:rPr lang="cs-CZ" sz="3000" dirty="0" smtClean="0"/>
              <a:t>Lidské oko nejlépe vnímá světlo </a:t>
            </a:r>
            <a:br>
              <a:rPr lang="cs-CZ" sz="3000" dirty="0" smtClean="0"/>
            </a:br>
            <a:r>
              <a:rPr lang="cs-CZ" sz="3000" dirty="0" smtClean="0"/>
              <a:t>o vlnové délce, která odpovídá </a:t>
            </a:r>
            <a:br>
              <a:rPr lang="cs-CZ" sz="3000" dirty="0" smtClean="0"/>
            </a:br>
            <a:r>
              <a:rPr lang="cs-CZ" sz="3000" dirty="0" smtClean="0"/>
              <a:t>maximu vyzařování Slunce. </a:t>
            </a:r>
            <a:br>
              <a:rPr lang="cs-CZ" sz="3000" dirty="0" smtClean="0"/>
            </a:br>
            <a:r>
              <a:rPr lang="cs-CZ" sz="3000" dirty="0" err="1" smtClean="0"/>
              <a:t>λ</a:t>
            </a:r>
            <a:r>
              <a:rPr lang="cs-CZ" sz="3000" baseline="-25000" dirty="0" err="1" smtClean="0"/>
              <a:t>max</a:t>
            </a:r>
            <a:r>
              <a:rPr lang="cs-CZ" sz="3000" baseline="-25000" dirty="0" smtClean="0"/>
              <a:t> </a:t>
            </a:r>
            <a:r>
              <a:rPr lang="cs-CZ" sz="3000" dirty="0" smtClean="0"/>
              <a:t>= 500 nm = 5.10</a:t>
            </a:r>
            <a:r>
              <a:rPr lang="cs-CZ" sz="3000" baseline="30000" dirty="0" smtClean="0"/>
              <a:t>-7 </a:t>
            </a:r>
            <a:r>
              <a:rPr lang="cs-CZ" sz="3000" dirty="0" smtClean="0"/>
              <a:t>m</a:t>
            </a:r>
            <a:r>
              <a:rPr lang="cs-CZ" sz="3000" baseline="30000" dirty="0" smtClean="0"/>
              <a:t>.</a:t>
            </a:r>
            <a:endParaRPr lang="cs-CZ" sz="3000" dirty="0" smtClean="0"/>
          </a:p>
          <a:p>
            <a:pPr marL="449263"/>
            <a:r>
              <a:rPr lang="cs-CZ" sz="3000" dirty="0" smtClean="0"/>
              <a:t>Povrchová teplota Slunce:  …</a:t>
            </a:r>
            <a:endParaRPr lang="cs-CZ" sz="30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484784"/>
            <a:ext cx="164404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90226" y="4437112"/>
            <a:ext cx="1990110" cy="108000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49681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0" y="64291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 </a:t>
            </a:r>
          </a:p>
          <a:p>
            <a:pPr>
              <a:spcAft>
                <a:spcPts val="0"/>
              </a:spcAft>
            </a:pPr>
            <a:r>
              <a:rPr lang="cs-CZ" sz="2800" dirty="0" smtClean="0">
                <a:ea typeface="Times New Roman"/>
              </a:rPr>
              <a:t> </a:t>
            </a:r>
            <a:endParaRPr lang="cs-CZ" sz="2800" dirty="0">
              <a:ea typeface="Times New Roman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965444"/>
              </p:ext>
            </p:extLst>
          </p:nvPr>
        </p:nvGraphicFramePr>
        <p:xfrm>
          <a:off x="-32" y="-24"/>
          <a:ext cx="9144000" cy="6864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00000"/>
                <a:gridCol w="1800000"/>
                <a:gridCol w="2772000"/>
                <a:gridCol w="2772000"/>
              </a:tblGrid>
              <a:tr h="97200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ELEKTROMAGNETICKÉ ZÁŘENÍ</a:t>
                      </a:r>
                      <a:endParaRPr lang="cs-CZ" sz="2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9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PŘÍRODNÍ </a:t>
                      </a:r>
                      <a:br>
                        <a:rPr lang="cs-CZ" sz="2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</a:br>
                      <a:r>
                        <a:rPr lang="cs-CZ" sz="2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ZDROJ</a:t>
                      </a:r>
                      <a:endParaRPr lang="cs-CZ" sz="2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9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UMĚLÝ </a:t>
                      </a:r>
                      <a:br>
                        <a:rPr lang="cs-CZ" sz="2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</a:br>
                      <a:r>
                        <a:rPr lang="cs-CZ" sz="260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ZDROJ</a:t>
                      </a:r>
                      <a:endParaRPr lang="cs-CZ" sz="2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976"/>
                    </a:solidFill>
                  </a:tcPr>
                </a:tc>
              </a:tr>
              <a:tr h="61200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600" b="1" smtClean="0">
                          <a:solidFill>
                            <a:schemeClr val="bg1"/>
                          </a:solidFill>
                        </a:rPr>
                        <a:t>rádiové </a:t>
                      </a:r>
                      <a:br>
                        <a:rPr lang="cs-CZ" sz="2600" b="1" smtClean="0">
                          <a:solidFill>
                            <a:schemeClr val="bg1"/>
                          </a:solidFill>
                        </a:rPr>
                      </a:br>
                      <a:r>
                        <a:rPr lang="cs-CZ" sz="2600" b="1" smtClean="0">
                          <a:solidFill>
                            <a:schemeClr val="bg1"/>
                          </a:solidFill>
                        </a:rPr>
                        <a:t>záření</a:t>
                      </a:r>
                      <a:endParaRPr lang="cs-CZ" sz="2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dirty="0" smtClean="0">
                          <a:solidFill>
                            <a:schemeClr val="bg1"/>
                          </a:solidFill>
                        </a:rPr>
                        <a:t>kmitavý</a:t>
                      </a:r>
                      <a:r>
                        <a:rPr lang="cs-CZ" sz="2600" baseline="0" dirty="0" smtClean="0">
                          <a:solidFill>
                            <a:schemeClr val="bg1"/>
                          </a:solidFill>
                        </a:rPr>
                        <a:t> pohyb elektronů</a:t>
                      </a:r>
                      <a:endParaRPr lang="cs-CZ" sz="2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dirty="0" smtClean="0">
                          <a:solidFill>
                            <a:schemeClr val="bg1"/>
                          </a:solidFill>
                        </a:rPr>
                        <a:t>elektrické obvody,</a:t>
                      </a:r>
                    </a:p>
                    <a:p>
                      <a:pPr algn="ctr"/>
                      <a:r>
                        <a:rPr lang="cs-CZ" sz="2600" dirty="0" smtClean="0">
                          <a:solidFill>
                            <a:schemeClr val="bg1"/>
                          </a:solidFill>
                        </a:rPr>
                        <a:t>elektronické oscilátory</a:t>
                      </a:r>
                      <a:endParaRPr lang="cs-CZ" sz="2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</a:tr>
              <a:tr h="61200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600" b="1" smtClean="0">
                          <a:solidFill>
                            <a:schemeClr val="bg1"/>
                          </a:solidFill>
                        </a:rPr>
                        <a:t>infračervené</a:t>
                      </a:r>
                      <a:endParaRPr lang="cs-CZ" sz="2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dirty="0" smtClean="0">
                          <a:solidFill>
                            <a:schemeClr val="bg1"/>
                          </a:solidFill>
                        </a:rPr>
                        <a:t>kmity molekul</a:t>
                      </a:r>
                      <a:endParaRPr lang="cs-CZ" sz="2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dirty="0" smtClean="0">
                          <a:solidFill>
                            <a:schemeClr val="bg1"/>
                          </a:solidFill>
                        </a:rPr>
                        <a:t>rozžhavená vlákna</a:t>
                      </a:r>
                      <a:endParaRPr lang="cs-CZ" sz="2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61200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tx1"/>
                          </a:solidFill>
                        </a:rPr>
                        <a:t>viditelné</a:t>
                      </a:r>
                      <a:r>
                        <a:rPr lang="cs-CZ" sz="2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600" b="1" dirty="0" smtClean="0">
                          <a:solidFill>
                            <a:schemeClr val="tx1"/>
                          </a:solidFill>
                        </a:rPr>
                        <a:t>světlo</a:t>
                      </a:r>
                      <a:endParaRPr lang="cs-CZ" sz="2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dirty="0" smtClean="0">
                          <a:solidFill>
                            <a:schemeClr val="tx1"/>
                          </a:solidFill>
                        </a:rPr>
                        <a:t>slunce, oheň</a:t>
                      </a:r>
                      <a:endParaRPr lang="cs-CZ" sz="2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dirty="0" smtClean="0">
                          <a:solidFill>
                            <a:schemeClr val="tx1"/>
                          </a:solidFill>
                        </a:rPr>
                        <a:t>žárovky</a:t>
                      </a:r>
                      <a:endParaRPr lang="cs-CZ" sz="2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61200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600" b="1" smtClean="0">
                          <a:solidFill>
                            <a:schemeClr val="bg1"/>
                          </a:solidFill>
                        </a:rPr>
                        <a:t>ultrafialové</a:t>
                      </a:r>
                      <a:br>
                        <a:rPr lang="cs-CZ" sz="2600" b="1" smtClean="0">
                          <a:solidFill>
                            <a:schemeClr val="bg1"/>
                          </a:solidFill>
                        </a:rPr>
                      </a:br>
                      <a:r>
                        <a:rPr lang="cs-CZ" sz="2600" b="1" smtClean="0">
                          <a:solidFill>
                            <a:schemeClr val="bg1"/>
                          </a:solidFill>
                        </a:rPr>
                        <a:t>záření</a:t>
                      </a:r>
                      <a:endParaRPr lang="cs-CZ" sz="2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33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2600" dirty="0" smtClean="0">
                          <a:solidFill>
                            <a:schemeClr val="bg1"/>
                          </a:solidFill>
                        </a:rPr>
                        <a:t>děje </a:t>
                      </a:r>
                      <a:br>
                        <a:rPr lang="cs-CZ" sz="2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cs-CZ" sz="2600" dirty="0" smtClean="0">
                          <a:solidFill>
                            <a:schemeClr val="bg1"/>
                          </a:solidFill>
                        </a:rPr>
                        <a:t>v elektronovém </a:t>
                      </a:r>
                      <a:br>
                        <a:rPr lang="cs-CZ" sz="2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cs-CZ" sz="2600" dirty="0" smtClean="0">
                          <a:solidFill>
                            <a:schemeClr val="bg1"/>
                          </a:solidFill>
                        </a:rPr>
                        <a:t>obalu atomu</a:t>
                      </a:r>
                      <a:endParaRPr lang="cs-CZ" sz="2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33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2600" dirty="0" smtClean="0">
                          <a:solidFill>
                            <a:schemeClr val="bg1"/>
                          </a:solidFill>
                        </a:rPr>
                        <a:t>výboj v plynu,</a:t>
                      </a:r>
                      <a:br>
                        <a:rPr lang="cs-CZ" sz="2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cs-CZ" sz="2600" baseline="0" dirty="0" smtClean="0">
                          <a:solidFill>
                            <a:schemeClr val="bg1"/>
                          </a:solidFill>
                        </a:rPr>
                        <a:t> jiskra</a:t>
                      </a:r>
                      <a:endParaRPr lang="cs-CZ" sz="2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33CC"/>
                    </a:solidFill>
                  </a:tcPr>
                </a:tc>
              </a:tr>
              <a:tr h="612000">
                <a:tc rowSpan="2">
                  <a:txBody>
                    <a:bodyPr/>
                    <a:lstStyle/>
                    <a:p>
                      <a:pPr algn="ctr"/>
                      <a:r>
                        <a:rPr lang="cs-CZ" sz="2600" b="1" smtClean="0">
                          <a:solidFill>
                            <a:schemeClr val="bg1"/>
                          </a:solidFill>
                        </a:rPr>
                        <a:t>rentgenové</a:t>
                      </a:r>
                      <a:r>
                        <a:rPr lang="cs-CZ" sz="2600" b="1" baseline="0" smtClean="0">
                          <a:solidFill>
                            <a:schemeClr val="bg1"/>
                          </a:solidFill>
                        </a:rPr>
                        <a:t> </a:t>
                      </a:r>
                      <a:br>
                        <a:rPr lang="cs-CZ" sz="2600" b="1" baseline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cs-CZ" sz="2600" b="1" baseline="0" smtClean="0">
                          <a:solidFill>
                            <a:schemeClr val="bg1"/>
                          </a:solidFill>
                        </a:rPr>
                        <a:t>záření</a:t>
                      </a:r>
                      <a:endParaRPr lang="cs-CZ" sz="2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smtClean="0">
                          <a:solidFill>
                            <a:schemeClr val="bg1"/>
                          </a:solidFill>
                        </a:rPr>
                        <a:t>měkké</a:t>
                      </a:r>
                      <a:endParaRPr lang="cs-CZ" sz="2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33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12000">
                <a:tc vMerge="1">
                  <a:txBody>
                    <a:bodyPr/>
                    <a:lstStyle/>
                    <a:p>
                      <a:pPr algn="l"/>
                      <a:endParaRPr lang="cs-CZ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b="1" smtClean="0">
                          <a:solidFill>
                            <a:schemeClr val="bg1"/>
                          </a:solidFill>
                        </a:rPr>
                        <a:t>tvrdé</a:t>
                      </a:r>
                      <a:endParaRPr lang="cs-CZ" sz="2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dirty="0" smtClean="0">
                          <a:solidFill>
                            <a:schemeClr val="bg1"/>
                          </a:solidFill>
                        </a:rPr>
                        <a:t>děje v jádře atomů</a:t>
                      </a:r>
                      <a:endParaRPr lang="cs-CZ" sz="2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2600" dirty="0" smtClean="0">
                          <a:solidFill>
                            <a:schemeClr val="bg1"/>
                          </a:solidFill>
                        </a:rPr>
                        <a:t>betatrony, cyklotrony,</a:t>
                      </a:r>
                    </a:p>
                    <a:p>
                      <a:pPr algn="ctr"/>
                      <a:r>
                        <a:rPr lang="cs-CZ" sz="2600" dirty="0" smtClean="0">
                          <a:solidFill>
                            <a:schemeClr val="bg1"/>
                          </a:solidFill>
                        </a:rPr>
                        <a:t>jaderné elektrárny</a:t>
                      </a:r>
                      <a:endParaRPr lang="cs-CZ" sz="2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1200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600" b="1" dirty="0" smtClean="0">
                          <a:solidFill>
                            <a:schemeClr val="bg1"/>
                          </a:solidFill>
                        </a:rPr>
                        <a:t>gama </a:t>
                      </a:r>
                      <a:br>
                        <a:rPr lang="cs-CZ" sz="26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cs-CZ" sz="2600" b="1" dirty="0" smtClean="0">
                          <a:solidFill>
                            <a:schemeClr val="bg1"/>
                          </a:solidFill>
                        </a:rPr>
                        <a:t>záření</a:t>
                      </a:r>
                      <a:endParaRPr lang="cs-CZ" sz="2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dirty="0" smtClean="0">
                          <a:solidFill>
                            <a:schemeClr val="bg1"/>
                          </a:solidFill>
                        </a:rPr>
                        <a:t>reakce elementárních částic</a:t>
                      </a:r>
                      <a:endParaRPr lang="cs-CZ" sz="2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4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A) RÁDIOVÉ ZÁŘENÍ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642918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lvl="1" indent="-269875">
              <a:buFont typeface="Arial" pitchFamily="34" charset="0"/>
              <a:buChar char="•"/>
            </a:pPr>
            <a:r>
              <a:rPr lang="cs-CZ" sz="2400" dirty="0" smtClean="0"/>
              <a:t>má největší vlnovou délku 10</a:t>
            </a:r>
            <a:r>
              <a:rPr lang="cs-CZ" sz="2400" baseline="30000" dirty="0" smtClean="0"/>
              <a:t>4</a:t>
            </a:r>
            <a:r>
              <a:rPr lang="cs-CZ" sz="2400" dirty="0" smtClean="0"/>
              <a:t> – 10</a:t>
            </a:r>
            <a:r>
              <a:rPr lang="cs-CZ" sz="2400" baseline="30000" dirty="0" smtClean="0"/>
              <a:t>3</a:t>
            </a:r>
            <a:r>
              <a:rPr lang="cs-CZ" sz="2400" dirty="0" smtClean="0"/>
              <a:t> m</a:t>
            </a:r>
          </a:p>
          <a:p>
            <a:pPr marL="539750" lvl="1" indent="-269875">
              <a:buFont typeface="Arial" pitchFamily="34" charset="0"/>
              <a:buChar char="•"/>
            </a:pPr>
            <a:r>
              <a:rPr lang="cs-CZ" sz="2400" dirty="0" smtClean="0"/>
              <a:t>zdrojem – oscilátory</a:t>
            </a:r>
          </a:p>
          <a:p>
            <a:pPr lvl="0"/>
            <a:r>
              <a:rPr lang="cs-CZ" sz="2400" b="1" dirty="0" smtClean="0"/>
              <a:t> používá se </a:t>
            </a:r>
            <a:endParaRPr lang="cs-CZ" sz="2400" dirty="0" smtClean="0"/>
          </a:p>
          <a:p>
            <a:pPr marL="539750" lvl="1" indent="-269875">
              <a:buFont typeface="Arial" pitchFamily="34" charset="0"/>
              <a:buChar char="•"/>
            </a:pPr>
            <a:r>
              <a:rPr lang="cs-CZ" sz="2400" dirty="0" smtClean="0"/>
              <a:t>k přenosu rozhlasového, televizního signálu a k přenosu signálu mobilních telefonů</a:t>
            </a:r>
            <a:br>
              <a:rPr lang="cs-CZ" sz="2400" dirty="0" smtClean="0"/>
            </a:br>
            <a:endParaRPr lang="cs-CZ" sz="2400" dirty="0" smtClean="0"/>
          </a:p>
          <a:p>
            <a:pPr lvl="0">
              <a:tabLst>
                <a:tab pos="6370638" algn="ctr"/>
              </a:tabLst>
            </a:pPr>
            <a:r>
              <a:rPr lang="cs-CZ" sz="2400" b="1" dirty="0" smtClean="0"/>
              <a:t> rozděluje se na 		</a:t>
            </a:r>
            <a:r>
              <a:rPr lang="cs-CZ" sz="2400" dirty="0" smtClean="0"/>
              <a:t>λ</a:t>
            </a:r>
          </a:p>
          <a:p>
            <a:pPr marL="269875" lvl="1" indent="269875">
              <a:lnSpc>
                <a:spcPct val="150000"/>
              </a:lnSpc>
              <a:buFont typeface="Arial" pitchFamily="34" charset="0"/>
              <a:buChar char="•"/>
              <a:tabLst>
                <a:tab pos="4122738" algn="ctr"/>
                <a:tab pos="6370638" algn="ctr"/>
              </a:tabLst>
            </a:pPr>
            <a:r>
              <a:rPr lang="cs-CZ" sz="2400" dirty="0" smtClean="0"/>
              <a:t>dlouhé vlny 	DV	do 1 km</a:t>
            </a:r>
          </a:p>
          <a:p>
            <a:pPr marL="269875" lvl="1" indent="269875">
              <a:lnSpc>
                <a:spcPct val="150000"/>
              </a:lnSpc>
              <a:buFont typeface="Arial" pitchFamily="34" charset="0"/>
              <a:buChar char="•"/>
              <a:tabLst>
                <a:tab pos="4122738" algn="ctr"/>
                <a:tab pos="6370638" algn="ctr"/>
              </a:tabLst>
            </a:pPr>
            <a:r>
              <a:rPr lang="cs-CZ" sz="2400" dirty="0" smtClean="0"/>
              <a:t>střední vlny 	SV 	do 100 m</a:t>
            </a:r>
          </a:p>
          <a:p>
            <a:pPr marL="269875" lvl="1" indent="269875">
              <a:lnSpc>
                <a:spcPct val="150000"/>
              </a:lnSpc>
              <a:buFont typeface="Arial" pitchFamily="34" charset="0"/>
              <a:buChar char="•"/>
              <a:tabLst>
                <a:tab pos="4122738" algn="ctr"/>
                <a:tab pos="6370638" algn="ctr"/>
              </a:tabLst>
            </a:pPr>
            <a:r>
              <a:rPr lang="cs-CZ" sz="2400" dirty="0" smtClean="0"/>
              <a:t>krátké vlny 	KV 	do 10 m</a:t>
            </a:r>
          </a:p>
          <a:p>
            <a:pPr marL="269875" lvl="1" indent="269875">
              <a:lnSpc>
                <a:spcPct val="150000"/>
              </a:lnSpc>
              <a:buFont typeface="Arial" pitchFamily="34" charset="0"/>
              <a:buChar char="•"/>
              <a:tabLst>
                <a:tab pos="4122738" algn="ctr"/>
                <a:tab pos="6370638" algn="ctr"/>
              </a:tabLst>
            </a:pPr>
            <a:r>
              <a:rPr lang="cs-CZ" sz="2400" dirty="0" smtClean="0"/>
              <a:t>velmi krátké vlny 	VKV 	10 – 1 m</a:t>
            </a:r>
          </a:p>
          <a:p>
            <a:pPr marL="269875" lvl="1" indent="269875">
              <a:lnSpc>
                <a:spcPct val="150000"/>
              </a:lnSpc>
              <a:buFont typeface="Arial" pitchFamily="34" charset="0"/>
              <a:buChar char="•"/>
              <a:tabLst>
                <a:tab pos="4122738" algn="ctr"/>
                <a:tab pos="6370638" algn="ctr"/>
              </a:tabLst>
            </a:pPr>
            <a:r>
              <a:rPr lang="cs-CZ" sz="2400" dirty="0" smtClean="0"/>
              <a:t>ultra krátké vlny</a:t>
            </a:r>
            <a:r>
              <a:rPr lang="cs-CZ" sz="2400" dirty="0"/>
              <a:t>	</a:t>
            </a:r>
            <a:r>
              <a:rPr lang="cs-CZ" sz="2400" dirty="0" smtClean="0"/>
              <a:t>UKV	1 </a:t>
            </a:r>
            <a:r>
              <a:rPr lang="cs-CZ" sz="2400" dirty="0"/>
              <a:t>m – 10 </a:t>
            </a:r>
            <a:r>
              <a:rPr lang="cs-CZ" sz="2400" dirty="0" smtClean="0"/>
              <a:t>cm</a:t>
            </a:r>
            <a:r>
              <a:rPr lang="cs-CZ" sz="2400" b="1" dirty="0" smtClean="0"/>
              <a:t>	</a:t>
            </a:r>
            <a:endParaRPr lang="cs-CZ" sz="2400" dirty="0" smtClean="0"/>
          </a:p>
          <a:p>
            <a:pPr marL="269875" lvl="1" indent="269875">
              <a:lnSpc>
                <a:spcPct val="150000"/>
              </a:lnSpc>
              <a:buFont typeface="Arial" pitchFamily="34" charset="0"/>
              <a:buChar char="•"/>
              <a:tabLst>
                <a:tab pos="4122738" algn="ctr"/>
                <a:tab pos="6370638" algn="ctr"/>
              </a:tabLst>
            </a:pPr>
            <a:r>
              <a:rPr lang="cs-CZ" sz="2400" dirty="0" smtClean="0"/>
              <a:t>mikrovlny 	 	10 cm – 1 mm</a:t>
            </a:r>
            <a:r>
              <a:rPr lang="cs-CZ" sz="2000" b="1" dirty="0" smtClean="0"/>
              <a:t>	</a:t>
            </a:r>
            <a:endParaRPr lang="cs-CZ" sz="2000" dirty="0"/>
          </a:p>
        </p:txBody>
      </p:sp>
      <p:sp>
        <p:nvSpPr>
          <p:cNvPr id="2" name="Obdélník 1"/>
          <p:cNvSpPr/>
          <p:nvPr/>
        </p:nvSpPr>
        <p:spPr>
          <a:xfrm>
            <a:off x="3923928" y="3212976"/>
            <a:ext cx="576064" cy="1152128"/>
          </a:xfrm>
          <a:prstGeom prst="rect">
            <a:avLst/>
          </a:prstGeom>
          <a:solidFill>
            <a:schemeClr val="accent1"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00580" y="3212976"/>
            <a:ext cx="633214" cy="1152128"/>
          </a:xfrm>
          <a:prstGeom prst="rect">
            <a:avLst/>
          </a:prstGeom>
          <a:solidFill>
            <a:schemeClr val="accent1"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AM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23928" y="4988367"/>
            <a:ext cx="633214" cy="1032921"/>
          </a:xfrm>
          <a:prstGeom prst="rect">
            <a:avLst/>
          </a:prstGeom>
          <a:solidFill>
            <a:srgbClr val="FF000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600580" y="4988367"/>
            <a:ext cx="633214" cy="1032921"/>
          </a:xfrm>
          <a:prstGeom prst="rect">
            <a:avLst/>
          </a:prstGeom>
          <a:solidFill>
            <a:srgbClr val="FF000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FM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42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2" grpId="0" animBg="1"/>
      <p:bldP spid="6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444219"/>
              </p:ext>
            </p:extLst>
          </p:nvPr>
        </p:nvGraphicFramePr>
        <p:xfrm>
          <a:off x="13747" y="22860"/>
          <a:ext cx="9166765" cy="6766540"/>
        </p:xfrm>
        <a:graphic>
          <a:graphicData uri="http://schemas.openxmlformats.org/drawingml/2006/table">
            <a:tbl>
              <a:tblPr/>
              <a:tblGrid>
                <a:gridCol w="2434621"/>
                <a:gridCol w="1296144"/>
                <a:gridCol w="5436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 smtClean="0">
                          <a:solidFill>
                            <a:schemeClr val="bg1"/>
                          </a:solidFill>
                          <a:effectLst/>
                        </a:rPr>
                        <a:t>NÁZEV PÁSMA</a:t>
                      </a:r>
                      <a:br>
                        <a:rPr lang="cs-CZ" sz="2200" b="1" dirty="0" smtClean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cs-CZ" sz="2200" b="1" dirty="0" smtClean="0">
                          <a:solidFill>
                            <a:schemeClr val="bg1"/>
                          </a:solidFill>
                          <a:effectLst/>
                        </a:rPr>
                        <a:t>(FREKVENCE)</a:t>
                      </a:r>
                      <a:endParaRPr lang="cs-CZ" sz="22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ZKRATKA</a:t>
                      </a:r>
                      <a:endParaRPr lang="cs-CZ" sz="22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 smtClean="0">
                          <a:solidFill>
                            <a:schemeClr val="bg1"/>
                          </a:solidFill>
                          <a:effectLst/>
                        </a:rPr>
                        <a:t>PŘÍKLADY VYUŽITÍ</a:t>
                      </a:r>
                      <a:endParaRPr lang="cs-CZ" sz="22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2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Extrémně nízká</a:t>
                      </a:r>
                      <a:endParaRPr lang="cs-CZ" sz="2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>
                          <a:solidFill>
                            <a:schemeClr val="tx1"/>
                          </a:solidFill>
                          <a:effectLst/>
                        </a:rPr>
                        <a:t>ELF</a:t>
                      </a: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chemeClr val="tx1"/>
                          </a:solidFill>
                          <a:effectLst/>
                        </a:rPr>
                        <a:t>Komunikace </a:t>
                      </a:r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s ponorkami</a:t>
                      </a:r>
                    </a:p>
                    <a:p>
                      <a:pPr algn="ctr"/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Komunikace v </a:t>
                      </a:r>
                      <a:r>
                        <a:rPr lang="cs-CZ" sz="2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dolech</a:t>
                      </a:r>
                      <a:endParaRPr lang="cs-CZ" sz="2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2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Super nízká</a:t>
                      </a:r>
                      <a:endParaRPr lang="cs-CZ" sz="2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>
                          <a:solidFill>
                            <a:schemeClr val="tx1"/>
                          </a:solidFill>
                          <a:effectLst/>
                        </a:rPr>
                        <a:t>SLF</a:t>
                      </a: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200" dirty="0"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2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Ultra nízká</a:t>
                      </a:r>
                      <a:endParaRPr lang="cs-CZ" sz="2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>
                          <a:solidFill>
                            <a:schemeClr val="tx1"/>
                          </a:solidFill>
                          <a:effectLst/>
                        </a:rPr>
                        <a:t>ULF</a:t>
                      </a: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200" dirty="0"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2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Velmi nízká</a:t>
                      </a:r>
                      <a:endParaRPr lang="cs-CZ" sz="2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>
                          <a:solidFill>
                            <a:schemeClr val="tx1"/>
                          </a:solidFill>
                          <a:effectLst/>
                        </a:rPr>
                        <a:t>VLF</a:t>
                      </a: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2200" dirty="0"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2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Nízká</a:t>
                      </a:r>
                      <a:endParaRPr lang="cs-CZ" sz="2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LF</a:t>
                      </a: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Navigace</a:t>
                      </a:r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cs-CZ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časové</a:t>
                      </a:r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 signály, </a:t>
                      </a:r>
                      <a:r>
                        <a:rPr lang="cs-CZ" sz="22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cs-CZ" sz="22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2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AM</a:t>
                      </a:r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cs-CZ" sz="2200" dirty="0" smtClean="0">
                          <a:solidFill>
                            <a:schemeClr val="tx1"/>
                          </a:solidFill>
                          <a:effectLst/>
                        </a:rPr>
                        <a:t>      vysílání   (</a:t>
                      </a:r>
                      <a:r>
                        <a:rPr lang="cs-CZ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dlouhé vlny</a:t>
                      </a:r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r>
                        <a:rPr lang="cs-CZ" sz="2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Střední</a:t>
                      </a:r>
                      <a:endParaRPr lang="cs-CZ" sz="2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MF</a:t>
                      </a: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 smtClean="0">
                          <a:solidFill>
                            <a:schemeClr val="tx1"/>
                          </a:solidFill>
                          <a:effectLst/>
                        </a:rPr>
                        <a:t>AM      </a:t>
                      </a:r>
                      <a:r>
                        <a:rPr lang="cs-CZ" sz="2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vysílání </a:t>
                      </a:r>
                      <a:r>
                        <a:rPr lang="cs-CZ" sz="2200" dirty="0" smtClean="0">
                          <a:solidFill>
                            <a:schemeClr val="tx1"/>
                          </a:solidFill>
                          <a:effectLst/>
                        </a:rPr>
                        <a:t>  (</a:t>
                      </a:r>
                      <a:r>
                        <a:rPr lang="cs-CZ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střední vlny</a:t>
                      </a:r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r>
                        <a:rPr lang="cs-CZ" sz="2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Vysoká</a:t>
                      </a:r>
                      <a:endParaRPr lang="cs-CZ" sz="2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HF</a:t>
                      </a: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Krátkovlnné</a:t>
                      </a:r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 vysílání a </a:t>
                      </a:r>
                      <a:r>
                        <a:rPr lang="cs-CZ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amatérské rádio</a:t>
                      </a:r>
                      <a:endParaRPr lang="cs-CZ" sz="2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2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Velmi vysoká</a:t>
                      </a:r>
                      <a:endParaRPr lang="cs-CZ" sz="2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VHF</a:t>
                      </a: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FM</a:t>
                      </a:r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cs-CZ" sz="2200" dirty="0" smtClean="0">
                          <a:solidFill>
                            <a:schemeClr val="tx1"/>
                          </a:solidFill>
                          <a:effectLst/>
                        </a:rPr>
                        <a:t>   rádiové    (</a:t>
                      </a:r>
                      <a:r>
                        <a:rPr lang="cs-CZ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velmi krátké </a:t>
                      </a:r>
                      <a:r>
                        <a:rPr lang="cs-CZ" sz="2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vlny</a:t>
                      </a:r>
                      <a:r>
                        <a:rPr lang="cs-CZ" sz="2200" dirty="0" smtClean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br>
                        <a:rPr lang="cs-CZ" sz="22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2200" dirty="0" smtClean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cs-CZ" sz="2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televizní</a:t>
                      </a:r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 vysílání</a:t>
                      </a: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2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Ultra vysoká</a:t>
                      </a:r>
                      <a:endParaRPr lang="cs-CZ" sz="2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UHF</a:t>
                      </a: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Televizní vysílání, </a:t>
                      </a:r>
                      <a:r>
                        <a:rPr lang="cs-CZ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mobilní telefony</a:t>
                      </a:r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cs-CZ" sz="2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Wi-Fi</a:t>
                      </a:r>
                      <a:r>
                        <a:rPr lang="cs-CZ" sz="2200" dirty="0">
                          <a:solidFill>
                            <a:schemeClr val="tx1"/>
                          </a:solidFill>
                          <a:effectLst/>
                        </a:rPr>
                        <a:t>, komunikace typu </a:t>
                      </a:r>
                      <a:r>
                        <a:rPr lang="cs-CZ" sz="2200" dirty="0" smtClean="0">
                          <a:solidFill>
                            <a:schemeClr val="tx1"/>
                          </a:solidFill>
                          <a:effectLst/>
                        </a:rPr>
                        <a:t>země-</a:t>
                      </a:r>
                      <a:r>
                        <a:rPr lang="cs-CZ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vzduch,vzduch</a:t>
                      </a:r>
                      <a:r>
                        <a:rPr lang="cs-CZ" sz="2200" dirty="0" smtClean="0">
                          <a:solidFill>
                            <a:schemeClr val="tx1"/>
                          </a:solidFill>
                          <a:effectLst/>
                        </a:rPr>
                        <a:t>-vzduch</a:t>
                      </a:r>
                      <a:endParaRPr lang="cs-CZ" sz="2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22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Super </a:t>
                      </a:r>
                      <a:r>
                        <a:rPr lang="cs-CZ" sz="2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vysoká </a:t>
                      </a:r>
                      <a:endParaRPr lang="cs-CZ" sz="22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>
                          <a:solidFill>
                            <a:schemeClr val="bg1"/>
                          </a:solidFill>
                          <a:effectLst/>
                        </a:rPr>
                        <a:t>SHF</a:t>
                      </a: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Mikrovlnná</a:t>
                      </a:r>
                      <a:r>
                        <a:rPr lang="cs-CZ" sz="2200" dirty="0">
                          <a:solidFill>
                            <a:schemeClr val="bg1"/>
                          </a:solidFill>
                          <a:effectLst/>
                        </a:rPr>
                        <a:t> zařízení, Wi-Fi, </a:t>
                      </a:r>
                      <a:r>
                        <a:rPr lang="cs-CZ" sz="2200" dirty="0" smtClean="0">
                          <a:solidFill>
                            <a:schemeClr val="bg1"/>
                          </a:solidFill>
                          <a:effectLst/>
                        </a:rPr>
                        <a:t/>
                      </a:r>
                      <a:br>
                        <a:rPr lang="cs-CZ" sz="2200" dirty="0" smtClean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cs-CZ" sz="2200" dirty="0" smtClean="0">
                          <a:solidFill>
                            <a:schemeClr val="bg1"/>
                          </a:solidFill>
                          <a:effectLst/>
                        </a:rPr>
                        <a:t>většina </a:t>
                      </a:r>
                      <a:r>
                        <a:rPr lang="cs-CZ" sz="2200" dirty="0">
                          <a:solidFill>
                            <a:schemeClr val="bg1"/>
                          </a:solidFill>
                          <a:effectLst/>
                        </a:rPr>
                        <a:t>moderních </a:t>
                      </a:r>
                      <a:r>
                        <a:rPr lang="cs-CZ" sz="2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radarů</a:t>
                      </a:r>
                      <a:endParaRPr lang="cs-CZ" sz="22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22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Extrémně vysoká</a:t>
                      </a:r>
                      <a:endParaRPr lang="cs-CZ" sz="22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>
                          <a:solidFill>
                            <a:schemeClr val="bg1"/>
                          </a:solidFill>
                          <a:effectLst/>
                        </a:rPr>
                        <a:t>EHF</a:t>
                      </a: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Radioastronomie</a:t>
                      </a:r>
                      <a:r>
                        <a:rPr lang="cs-CZ" sz="2200" dirty="0">
                          <a:solidFill>
                            <a:schemeClr val="bg1"/>
                          </a:solidFill>
                          <a:effectLst/>
                        </a:rPr>
                        <a:t>, </a:t>
                      </a:r>
                      <a:r>
                        <a:rPr lang="cs-CZ" sz="2200" dirty="0" smtClean="0">
                          <a:solidFill>
                            <a:schemeClr val="bg1"/>
                          </a:solidFill>
                          <a:effectLst/>
                        </a:rPr>
                        <a:t/>
                      </a:r>
                      <a:br>
                        <a:rPr lang="cs-CZ" sz="2200" dirty="0" smtClean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cs-CZ" sz="2200" dirty="0" smtClean="0">
                          <a:solidFill>
                            <a:schemeClr val="bg1"/>
                          </a:solidFill>
                          <a:effectLst/>
                        </a:rPr>
                        <a:t>vysokorychlostní </a:t>
                      </a:r>
                      <a:r>
                        <a:rPr lang="cs-CZ" sz="2200" dirty="0">
                          <a:solidFill>
                            <a:schemeClr val="bg1"/>
                          </a:solidFill>
                          <a:effectLst/>
                        </a:rPr>
                        <a:t>mikrovlnný přenos dat</a:t>
                      </a:r>
                    </a:p>
                  </a:txBody>
                  <a:tcPr marL="25005" marR="25005" marT="12503" marB="1250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9133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B) OPTICKÉ ZÁŘENÍ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751344"/>
            <a:ext cx="9144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lvl="0" indent="-269875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800" dirty="0" smtClean="0"/>
              <a:t>elektromagnetické záření s vlnovou délkou 1 mm – 1 nm</a:t>
            </a:r>
          </a:p>
          <a:p>
            <a:pPr marL="269875" lvl="0" indent="-269875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800" dirty="0" smtClean="0"/>
              <a:t>uplatňují se v něm zákony optiky</a:t>
            </a:r>
          </a:p>
          <a:p>
            <a:r>
              <a:rPr lang="cs-CZ" sz="2800" b="1" dirty="0" smtClean="0"/>
              <a:t> </a:t>
            </a:r>
            <a:endParaRPr lang="cs-CZ" sz="2800" dirty="0" smtClean="0"/>
          </a:p>
          <a:p>
            <a:pPr marL="971550" lvl="1" indent="-514350">
              <a:lnSpc>
                <a:spcPct val="150000"/>
              </a:lnSpc>
              <a:buFont typeface="+mj-lt"/>
              <a:buAutoNum type="alphaLcParenR"/>
            </a:pPr>
            <a:r>
              <a:rPr lang="cs-CZ" sz="2800" dirty="0" smtClean="0"/>
              <a:t>Infračervené záření (IR – </a:t>
            </a:r>
            <a:r>
              <a:rPr lang="cs-CZ" sz="2800" dirty="0" err="1" smtClean="0"/>
              <a:t>Infrared</a:t>
            </a:r>
            <a:r>
              <a:rPr lang="cs-CZ" sz="2800" dirty="0" smtClean="0"/>
              <a:t> </a:t>
            </a:r>
            <a:r>
              <a:rPr lang="cs-CZ" sz="2800" dirty="0" err="1" smtClean="0"/>
              <a:t>Radiation</a:t>
            </a:r>
            <a:r>
              <a:rPr lang="cs-CZ" sz="2800" dirty="0" smtClean="0"/>
              <a:t>)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arenR"/>
            </a:pPr>
            <a:r>
              <a:rPr lang="cs-CZ" sz="2800" dirty="0"/>
              <a:t>V</a:t>
            </a:r>
            <a:r>
              <a:rPr lang="cs-CZ" sz="2800" dirty="0" smtClean="0"/>
              <a:t>iditelné světlo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arenR"/>
            </a:pPr>
            <a:r>
              <a:rPr lang="cs-CZ" sz="2800" dirty="0" smtClean="0"/>
              <a:t>Ultrafialové záření (UV - </a:t>
            </a:r>
            <a:r>
              <a:rPr lang="cs-CZ" sz="2800" dirty="0" err="1" smtClean="0"/>
              <a:t>Ultraviolet</a:t>
            </a:r>
            <a:r>
              <a:rPr lang="cs-CZ" sz="2800" dirty="0" smtClean="0"/>
              <a:t> </a:t>
            </a:r>
            <a:r>
              <a:rPr lang="cs-CZ" sz="2800" dirty="0" err="1" smtClean="0"/>
              <a:t>Radiation</a:t>
            </a:r>
            <a:r>
              <a:rPr lang="cs-CZ" sz="2800" dirty="0" smtClean="0"/>
              <a:t>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9342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6838" lvl="1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/>
            </a:pPr>
            <a:r>
              <a:rPr lang="cs-CZ" sz="3400" b="1" dirty="0" smtClean="0">
                <a:solidFill>
                  <a:schemeClr val="bg2">
                    <a:lumMod val="20000"/>
                    <a:lumOff val="80000"/>
                  </a:schemeClr>
                </a:solidFill>
                <a:ea typeface="Times New Roman" pitchFamily="18" charset="0"/>
                <a:cs typeface="Arial" pitchFamily="34" charset="0"/>
              </a:rPr>
              <a:t>a) Infračervené záření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642918"/>
            <a:ext cx="9144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8000" lvl="1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William </a:t>
            </a:r>
            <a:r>
              <a:rPr lang="cs-CZ" sz="2400" b="1" dirty="0" err="1" smtClean="0"/>
              <a:t>Herschel</a:t>
            </a:r>
            <a:r>
              <a:rPr lang="cs-CZ" sz="2400" b="1" dirty="0" smtClean="0"/>
              <a:t> </a:t>
            </a:r>
            <a:r>
              <a:rPr lang="cs-CZ" sz="2400" dirty="0"/>
              <a:t> 1800 experimentoval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se </a:t>
            </a:r>
            <a:r>
              <a:rPr lang="cs-CZ" sz="2400" dirty="0"/>
              <a:t>slunečním </a:t>
            </a:r>
            <a:r>
              <a:rPr lang="cs-CZ" sz="2400" dirty="0" smtClean="0"/>
              <a:t>světlem…, objevil IR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- </a:t>
            </a:r>
            <a:r>
              <a:rPr lang="cs-CZ" dirty="0" smtClean="0"/>
              <a:t>1781</a:t>
            </a:r>
            <a:r>
              <a:rPr lang="cs-CZ" dirty="0"/>
              <a:t> za pomoci vlastního dalekohledu objevil planetu</a:t>
            </a:r>
            <a:r>
              <a:rPr lang="cs-CZ" sz="2400" dirty="0"/>
              <a:t> </a:t>
            </a:r>
            <a:r>
              <a:rPr lang="cs-CZ" dirty="0"/>
              <a:t>Uran</a:t>
            </a:r>
            <a:r>
              <a:rPr lang="cs-CZ" b="1" dirty="0" smtClean="0"/>
              <a:t>  </a:t>
            </a:r>
            <a:br>
              <a:rPr lang="cs-CZ" b="1" dirty="0" smtClean="0"/>
            </a:br>
            <a:endParaRPr lang="cs-CZ" b="1" dirty="0" smtClean="0"/>
          </a:p>
          <a:p>
            <a:pPr marL="449263" lvl="1" indent="-28416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zdrojem jsou všechna tělesa, </a:t>
            </a:r>
            <a:br>
              <a:rPr lang="cs-CZ" sz="2400" dirty="0" smtClean="0"/>
            </a:br>
            <a:r>
              <a:rPr lang="cs-CZ" sz="2400" dirty="0" smtClean="0"/>
              <a:t>která mají vyšší teplotu než okolí</a:t>
            </a:r>
          </a:p>
          <a:p>
            <a:pPr marL="449263" lvl="1" indent="-28416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nevytváří zrakový vjem</a:t>
            </a:r>
          </a:p>
          <a:p>
            <a:pPr marL="449263" lvl="1" indent="-28416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při pohlcování IR záření se těleso zahřívá</a:t>
            </a:r>
          </a:p>
          <a:p>
            <a:pPr marL="449263" lvl="1" indent="-28416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v IR oblasti lze používat </a:t>
            </a:r>
          </a:p>
          <a:p>
            <a:pPr marL="906463" lvl="3" indent="-284163">
              <a:buFont typeface="Arial" pitchFamily="34" charset="0"/>
              <a:buChar char="•"/>
            </a:pPr>
            <a:r>
              <a:rPr lang="cs-CZ" sz="2400" dirty="0" smtClean="0"/>
              <a:t>dalekohledy (pro vidění ve tmě)</a:t>
            </a:r>
          </a:p>
          <a:p>
            <a:pPr marL="906463" lvl="3" indent="-284163">
              <a:buFont typeface="Arial" pitchFamily="34" charset="0"/>
              <a:buChar char="•"/>
            </a:pPr>
            <a:r>
              <a:rPr lang="cs-CZ" sz="2400" dirty="0" smtClean="0"/>
              <a:t>mikroskopy</a:t>
            </a:r>
          </a:p>
          <a:p>
            <a:pPr marL="906463" lvl="3" indent="-284163">
              <a:buFont typeface="Arial" pitchFamily="34" charset="0"/>
              <a:buChar char="•"/>
            </a:pPr>
            <a:r>
              <a:rPr lang="cs-CZ" sz="2400" dirty="0" smtClean="0"/>
              <a:t>fotoaparáty se speciální optikou (v meteorologii)</a:t>
            </a:r>
          </a:p>
          <a:p>
            <a:pPr marL="906463" lvl="3" indent="-284163">
              <a:buFont typeface="Arial" pitchFamily="34" charset="0"/>
              <a:buChar char="•"/>
            </a:pPr>
            <a:r>
              <a:rPr lang="cs-CZ" sz="2400" dirty="0" smtClean="0"/>
              <a:t>infračervené zářiče pro vytápění </a:t>
            </a:r>
          </a:p>
          <a:p>
            <a:pPr marL="906463" lvl="3" indent="-284163">
              <a:buFont typeface="Arial" pitchFamily="34" charset="0"/>
              <a:buChar char="•"/>
            </a:pPr>
            <a:r>
              <a:rPr lang="cs-CZ" sz="2400" dirty="0" smtClean="0"/>
              <a:t>dálkové ovládání TV</a:t>
            </a:r>
          </a:p>
          <a:p>
            <a:pPr marL="906463" lvl="3" indent="-284163">
              <a:buFont typeface="Arial" pitchFamily="34" charset="0"/>
              <a:buChar char="•"/>
            </a:pPr>
            <a:endParaRPr lang="cs-CZ" sz="24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668070"/>
            <a:ext cx="2221607" cy="27140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42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3_2ročník prezentace">
  <a:themeElements>
    <a:clrScheme name="Vlastní 1">
      <a:dk1>
        <a:sysClr val="windowText" lastClr="000000"/>
      </a:dk1>
      <a:lt1>
        <a:sysClr val="window" lastClr="FFFFFF"/>
      </a:lt1>
      <a:dk2>
        <a:srgbClr val="1F497D"/>
      </a:dk2>
      <a:lt2>
        <a:srgbClr val="66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838</Words>
  <Application>Microsoft Office PowerPoint</Application>
  <PresentationFormat>Předvádění na obrazovce (4:3)</PresentationFormat>
  <Paragraphs>402</Paragraphs>
  <Slides>40</Slides>
  <Notes>40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40</vt:i4>
      </vt:variant>
    </vt:vector>
  </HeadingPairs>
  <TitlesOfParts>
    <vt:vector size="43" baseType="lpstr">
      <vt:lpstr>3_2ročník prezentace</vt:lpstr>
      <vt:lpstr>Rovnice</vt:lpstr>
      <vt:lpstr>Editor rovnic 3.0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Orel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Monika Bouchalová</dc:creator>
  <cp:lastModifiedBy>monika</cp:lastModifiedBy>
  <cp:revision>57</cp:revision>
  <dcterms:created xsi:type="dcterms:W3CDTF">2012-10-30T16:55:39Z</dcterms:created>
  <dcterms:modified xsi:type="dcterms:W3CDTF">2015-01-05T07:47:50Z</dcterms:modified>
</cp:coreProperties>
</file>