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4"/>
  </p:notesMasterIdLst>
  <p:sldIdLst>
    <p:sldId id="257" r:id="rId2"/>
    <p:sldId id="260" r:id="rId3"/>
    <p:sldId id="268" r:id="rId4"/>
    <p:sldId id="287" r:id="rId5"/>
    <p:sldId id="283" r:id="rId6"/>
    <p:sldId id="285" r:id="rId7"/>
    <p:sldId id="286" r:id="rId8"/>
    <p:sldId id="284" r:id="rId9"/>
    <p:sldId id="289" r:id="rId10"/>
    <p:sldId id="290" r:id="rId11"/>
    <p:sldId id="291" r:id="rId12"/>
    <p:sldId id="292" r:id="rId13"/>
    <p:sldId id="293" r:id="rId14"/>
    <p:sldId id="299" r:id="rId15"/>
    <p:sldId id="294" r:id="rId16"/>
    <p:sldId id="295" r:id="rId17"/>
    <p:sldId id="296" r:id="rId18"/>
    <p:sldId id="297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6" r:id="rId42"/>
    <p:sldId id="327" r:id="rId43"/>
    <p:sldId id="328" r:id="rId44"/>
    <p:sldId id="329" r:id="rId45"/>
    <p:sldId id="330" r:id="rId46"/>
    <p:sldId id="332" r:id="rId47"/>
    <p:sldId id="333" r:id="rId48"/>
    <p:sldId id="334" r:id="rId49"/>
    <p:sldId id="335" r:id="rId50"/>
    <p:sldId id="336" r:id="rId51"/>
    <p:sldId id="337" r:id="rId52"/>
    <p:sldId id="338" r:id="rId53"/>
    <p:sldId id="339" r:id="rId54"/>
    <p:sldId id="340" r:id="rId55"/>
    <p:sldId id="341" r:id="rId56"/>
    <p:sldId id="342" r:id="rId57"/>
    <p:sldId id="343" r:id="rId58"/>
    <p:sldId id="344" r:id="rId59"/>
    <p:sldId id="345" r:id="rId60"/>
    <p:sldId id="346" r:id="rId61"/>
    <p:sldId id="347" r:id="rId62"/>
    <p:sldId id="348" r:id="rId63"/>
    <p:sldId id="349" r:id="rId64"/>
    <p:sldId id="350" r:id="rId65"/>
    <p:sldId id="351" r:id="rId66"/>
    <p:sldId id="352" r:id="rId67"/>
    <p:sldId id="353" r:id="rId68"/>
    <p:sldId id="354" r:id="rId69"/>
    <p:sldId id="356" r:id="rId70"/>
    <p:sldId id="357" r:id="rId71"/>
    <p:sldId id="358" r:id="rId72"/>
    <p:sldId id="359" r:id="rId73"/>
    <p:sldId id="360" r:id="rId74"/>
    <p:sldId id="361" r:id="rId75"/>
    <p:sldId id="362" r:id="rId76"/>
    <p:sldId id="363" r:id="rId77"/>
    <p:sldId id="365" r:id="rId78"/>
    <p:sldId id="366" r:id="rId79"/>
    <p:sldId id="367" r:id="rId80"/>
    <p:sldId id="368" r:id="rId81"/>
    <p:sldId id="369" r:id="rId82"/>
    <p:sldId id="370" r:id="rId83"/>
    <p:sldId id="371" r:id="rId84"/>
    <p:sldId id="372" r:id="rId85"/>
    <p:sldId id="373" r:id="rId86"/>
    <p:sldId id="374" r:id="rId87"/>
    <p:sldId id="375" r:id="rId88"/>
    <p:sldId id="376" r:id="rId89"/>
    <p:sldId id="377" r:id="rId90"/>
    <p:sldId id="378" r:id="rId91"/>
    <p:sldId id="380" r:id="rId92"/>
    <p:sldId id="381" r:id="rId93"/>
    <p:sldId id="382" r:id="rId94"/>
    <p:sldId id="383" r:id="rId95"/>
    <p:sldId id="384" r:id="rId96"/>
    <p:sldId id="385" r:id="rId97"/>
    <p:sldId id="386" r:id="rId98"/>
    <p:sldId id="387" r:id="rId99"/>
    <p:sldId id="388" r:id="rId100"/>
    <p:sldId id="389" r:id="rId101"/>
    <p:sldId id="390" r:id="rId102"/>
    <p:sldId id="391" r:id="rId103"/>
    <p:sldId id="392" r:id="rId104"/>
    <p:sldId id="393" r:id="rId105"/>
    <p:sldId id="394" r:id="rId106"/>
    <p:sldId id="395" r:id="rId107"/>
    <p:sldId id="396" r:id="rId108"/>
    <p:sldId id="397" r:id="rId109"/>
    <p:sldId id="398" r:id="rId110"/>
    <p:sldId id="399" r:id="rId111"/>
    <p:sldId id="400" r:id="rId112"/>
    <p:sldId id="401" r:id="rId1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12" autoAdjust="0"/>
    <p:restoredTop sz="94660"/>
  </p:normalViewPr>
  <p:slideViewPr>
    <p:cSldViewPr>
      <p:cViewPr>
        <p:scale>
          <a:sx n="75" d="100"/>
          <a:sy n="75" d="100"/>
        </p:scale>
        <p:origin x="38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8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37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38.wmf"/><Relationship Id="rId7" Type="http://schemas.openxmlformats.org/officeDocument/2006/relationships/image" Target="../media/image44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3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Relationship Id="rId9" Type="http://schemas.openxmlformats.org/officeDocument/2006/relationships/image" Target="../media/image4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37.wmf"/><Relationship Id="rId5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47.wmf"/><Relationship Id="rId1" Type="http://schemas.openxmlformats.org/officeDocument/2006/relationships/image" Target="../media/image74.wmf"/><Relationship Id="rId4" Type="http://schemas.openxmlformats.org/officeDocument/2006/relationships/image" Target="../media/image76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4" Type="http://schemas.openxmlformats.org/officeDocument/2006/relationships/image" Target="../media/image8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image" Target="../media/image86.wmf"/><Relationship Id="rId7" Type="http://schemas.openxmlformats.org/officeDocument/2006/relationships/image" Target="../media/image91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Relationship Id="rId9" Type="http://schemas.openxmlformats.org/officeDocument/2006/relationships/image" Target="../media/image87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image" Target="../media/image86.wmf"/><Relationship Id="rId7" Type="http://schemas.openxmlformats.org/officeDocument/2006/relationships/image" Target="../media/image91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94.wmf"/><Relationship Id="rId5" Type="http://schemas.openxmlformats.org/officeDocument/2006/relationships/image" Target="../media/image89.wmf"/><Relationship Id="rId4" Type="http://schemas.openxmlformats.org/officeDocument/2006/relationships/image" Target="../media/image93.wmf"/><Relationship Id="rId9" Type="http://schemas.openxmlformats.org/officeDocument/2006/relationships/image" Target="../media/image87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7" Type="http://schemas.openxmlformats.org/officeDocument/2006/relationships/image" Target="../media/image89.wmf"/><Relationship Id="rId2" Type="http://schemas.openxmlformats.org/officeDocument/2006/relationships/image" Target="../media/image93.wmf"/><Relationship Id="rId1" Type="http://schemas.openxmlformats.org/officeDocument/2006/relationships/image" Target="../media/image84.wmf"/><Relationship Id="rId6" Type="http://schemas.openxmlformats.org/officeDocument/2006/relationships/image" Target="../media/image87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4" Type="http://schemas.openxmlformats.org/officeDocument/2006/relationships/image" Target="../media/image98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4.wmf"/><Relationship Id="rId7" Type="http://schemas.openxmlformats.org/officeDocument/2006/relationships/image" Target="../media/image19.wmf"/><Relationship Id="rId2" Type="http://schemas.openxmlformats.org/officeDocument/2006/relationships/image" Target="../media/image13.wmf"/><Relationship Id="rId1" Type="http://schemas.openxmlformats.org/officeDocument/2006/relationships/image" Target="../media/image16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5.wmf"/><Relationship Id="rId9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62909-1B51-4AAD-9760-6A08F82EACDA}" type="datetimeFigureOut">
              <a:rPr lang="cs-CZ" smtClean="0"/>
              <a:pPr/>
              <a:t>24.10.2014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F8100-C395-4417-A454-F2CD3C3BF9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055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58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59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60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61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62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63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64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65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66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67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68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69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70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71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72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73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74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75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76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77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79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80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9E05F-9BD9-4811-B7CF-3F87070850C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30C12-6B48-4491-A6C4-2BC8A0891AC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2B131-CF94-426D-91CD-17D57922511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532DA-C4C4-49B5-AE66-E3D8878E567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BAB99-C27E-49D9-A035-54E83000CE4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24334-680A-41E1-B4B0-A8A92DBDA66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99358-47AF-4D39-8270-8EAA3C8541A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1587-FECB-4D69-AAF2-F5E5556D06C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6D323-6954-4E34-BAB6-64D1839ED0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5DE20-9EE9-46CE-BA43-6F6ADE9EE63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AB0A3-5706-4BBE-8E59-56F8089E548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1F402-3568-4574-9713-A78EFF72C4A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04A41-1DCB-430A-B6FC-841382A8FF3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077BF-07F7-43B8-BC31-0D9A2388DBC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04D0-3F28-4DAB-9013-7D17AE44125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8A627-A747-4719-A34F-4E840128BB0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38671-441C-4BFE-BD2B-526531FA034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88AF9-2B03-4657-83FF-BA5BF8BC551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F85D9-4947-4004-9022-D609A121784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F30F7-3FE8-410A-AE85-5BBC8D61F3A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C932E-F765-411D-B9FB-063016BE546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512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7D9254-1065-4DF4-9D29-06B1555FA21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71ABC9-4549-4AE1-81FE-6B13E422C9C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01.wmf"/><Relationship Id="rId5" Type="http://schemas.openxmlformats.org/officeDocument/2006/relationships/oleObject" Target="../embeddings/oleObject126.bin"/><Relationship Id="rId4" Type="http://schemas.openxmlformats.org/officeDocument/2006/relationships/image" Target="../media/image100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6.xml"/><Relationship Id="rId7" Type="http://schemas.openxmlformats.org/officeDocument/2006/relationships/image" Target="../media/image10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27.bin"/><Relationship Id="rId5" Type="http://schemas.openxmlformats.org/officeDocument/2006/relationships/image" Target="http://fyzika.jreichl.com/data/optika/33_opticke_pristroje_soubory/image030.png" TargetMode="External"/><Relationship Id="rId4" Type="http://schemas.openxmlformats.org/officeDocument/2006/relationships/image" Target="../media/image104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06.png"/><Relationship Id="rId5" Type="http://schemas.openxmlformats.org/officeDocument/2006/relationships/image" Target="../media/image105.wmf"/><Relationship Id="rId4" Type="http://schemas.openxmlformats.org/officeDocument/2006/relationships/oleObject" Target="../embeddings/oleObject128.bin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129.bin"/><Relationship Id="rId4" Type="http://schemas.openxmlformats.org/officeDocument/2006/relationships/image" Target="../media/image10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1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0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22.bin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21.wmf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5.wmf"/><Relationship Id="rId5" Type="http://schemas.openxmlformats.org/officeDocument/2006/relationships/image" Target="../media/image16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20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20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4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9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3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5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37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40.wmf"/><Relationship Id="rId18" Type="http://schemas.openxmlformats.org/officeDocument/2006/relationships/oleObject" Target="../embeddings/oleObject47.bin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6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39.wmf"/><Relationship Id="rId5" Type="http://schemas.openxmlformats.org/officeDocument/2006/relationships/image" Target="../media/image35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43.bin"/><Relationship Id="rId19" Type="http://schemas.openxmlformats.org/officeDocument/2006/relationships/image" Target="../media/image42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45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40.wmf"/><Relationship Id="rId18" Type="http://schemas.openxmlformats.org/officeDocument/2006/relationships/oleObject" Target="../embeddings/oleObject55.bin"/><Relationship Id="rId3" Type="http://schemas.openxmlformats.org/officeDocument/2006/relationships/notesSlide" Target="../notesSlides/notesSlide43.xml"/><Relationship Id="rId21" Type="http://schemas.openxmlformats.org/officeDocument/2006/relationships/image" Target="../media/image46.wmf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4.bin"/><Relationship Id="rId20" Type="http://schemas.openxmlformats.org/officeDocument/2006/relationships/oleObject" Target="../embeddings/oleObject56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39.wmf"/><Relationship Id="rId5" Type="http://schemas.openxmlformats.org/officeDocument/2006/relationships/image" Target="../media/image35.wmf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51.bin"/><Relationship Id="rId19" Type="http://schemas.openxmlformats.org/officeDocument/2006/relationships/image" Target="../media/image45.wmf"/><Relationship Id="rId4" Type="http://schemas.openxmlformats.org/officeDocument/2006/relationships/oleObject" Target="../embeddings/oleObject48.bin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53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46.wmf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49.wmf"/><Relationship Id="rId5" Type="http://schemas.openxmlformats.org/officeDocument/2006/relationships/image" Target="../media/image47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62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54.wmf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3.bin"/><Relationship Id="rId9" Type="http://schemas.openxmlformats.org/officeDocument/2006/relationships/image" Target="../media/image52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0" Type="http://schemas.openxmlformats.org/officeDocument/2006/relationships/oleObject" Target="../embeddings/oleObject71.bin"/><Relationship Id="rId4" Type="http://schemas.openxmlformats.org/officeDocument/2006/relationships/oleObject" Target="../embeddings/oleObject68.bin"/><Relationship Id="rId9" Type="http://schemas.openxmlformats.org/officeDocument/2006/relationships/image" Target="../media/image58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73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7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74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77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76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79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78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81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80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83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82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73.wmf"/><Relationship Id="rId4" Type="http://schemas.openxmlformats.org/officeDocument/2006/relationships/oleObject" Target="../embeddings/oleObject84.bin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3" Type="http://schemas.openxmlformats.org/officeDocument/2006/relationships/notesSlide" Target="../notesSlides/notesSlide76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76.wmf"/><Relationship Id="rId5" Type="http://schemas.openxmlformats.org/officeDocument/2006/relationships/image" Target="../media/image74.wmf"/><Relationship Id="rId10" Type="http://schemas.openxmlformats.org/officeDocument/2006/relationships/oleObject" Target="../embeddings/oleObject88.bin"/><Relationship Id="rId4" Type="http://schemas.openxmlformats.org/officeDocument/2006/relationships/oleObject" Target="../embeddings/oleObject85.bin"/><Relationship Id="rId9" Type="http://schemas.openxmlformats.org/officeDocument/2006/relationships/image" Target="../media/image75.wmf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90.bin"/><Relationship Id="rId5" Type="http://schemas.openxmlformats.org/officeDocument/2006/relationships/image" Target="../media/image77.wmf"/><Relationship Id="rId4" Type="http://schemas.openxmlformats.org/officeDocument/2006/relationships/oleObject" Target="../embeddings/oleObject89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gif"/><Relationship Id="rId4" Type="http://schemas.openxmlformats.org/officeDocument/2006/relationships/image" Target="../media/image80.gif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3" Type="http://schemas.openxmlformats.org/officeDocument/2006/relationships/notesSlide" Target="../notesSlides/notesSlide92.xml"/><Relationship Id="rId7" Type="http://schemas.openxmlformats.org/officeDocument/2006/relationships/image" Target="../media/image8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92.bin"/><Relationship Id="rId11" Type="http://schemas.openxmlformats.org/officeDocument/2006/relationships/image" Target="../media/image87.wmf"/><Relationship Id="rId5" Type="http://schemas.openxmlformats.org/officeDocument/2006/relationships/image" Target="../media/image84.wmf"/><Relationship Id="rId10" Type="http://schemas.openxmlformats.org/officeDocument/2006/relationships/oleObject" Target="../embeddings/oleObject94.bin"/><Relationship Id="rId4" Type="http://schemas.openxmlformats.org/officeDocument/2006/relationships/oleObject" Target="../embeddings/oleObject91.bin"/><Relationship Id="rId9" Type="http://schemas.openxmlformats.org/officeDocument/2006/relationships/image" Target="../media/image86.wmf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oleObject" Target="../embeddings/oleObject100.bin"/><Relationship Id="rId18" Type="http://schemas.openxmlformats.org/officeDocument/2006/relationships/image" Target="../media/image91.wmf"/><Relationship Id="rId3" Type="http://schemas.openxmlformats.org/officeDocument/2006/relationships/notesSlide" Target="../notesSlides/notesSlide93.xml"/><Relationship Id="rId21" Type="http://schemas.openxmlformats.org/officeDocument/2006/relationships/oleObject" Target="../embeddings/oleObject104.bin"/><Relationship Id="rId7" Type="http://schemas.openxmlformats.org/officeDocument/2006/relationships/image" Target="../media/image85.wmf"/><Relationship Id="rId12" Type="http://schemas.openxmlformats.org/officeDocument/2006/relationships/image" Target="../media/image88.wmf"/><Relationship Id="rId17" Type="http://schemas.openxmlformats.org/officeDocument/2006/relationships/oleObject" Target="../embeddings/oleObject10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0.wmf"/><Relationship Id="rId20" Type="http://schemas.openxmlformats.org/officeDocument/2006/relationships/image" Target="../media/image92.wmf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96.bin"/><Relationship Id="rId11" Type="http://schemas.openxmlformats.org/officeDocument/2006/relationships/oleObject" Target="../embeddings/oleObject99.bin"/><Relationship Id="rId5" Type="http://schemas.openxmlformats.org/officeDocument/2006/relationships/image" Target="../media/image84.wmf"/><Relationship Id="rId15" Type="http://schemas.openxmlformats.org/officeDocument/2006/relationships/oleObject" Target="../embeddings/oleObject101.bin"/><Relationship Id="rId10" Type="http://schemas.openxmlformats.org/officeDocument/2006/relationships/oleObject" Target="../embeddings/oleObject98.bin"/><Relationship Id="rId19" Type="http://schemas.openxmlformats.org/officeDocument/2006/relationships/oleObject" Target="../embeddings/oleObject103.bin"/><Relationship Id="rId4" Type="http://schemas.openxmlformats.org/officeDocument/2006/relationships/oleObject" Target="../embeddings/oleObject95.bin"/><Relationship Id="rId9" Type="http://schemas.openxmlformats.org/officeDocument/2006/relationships/image" Target="../media/image86.wmf"/><Relationship Id="rId14" Type="http://schemas.openxmlformats.org/officeDocument/2006/relationships/image" Target="../media/image89.wmf"/><Relationship Id="rId22" Type="http://schemas.openxmlformats.org/officeDocument/2006/relationships/image" Target="../media/image87.wmf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13" Type="http://schemas.openxmlformats.org/officeDocument/2006/relationships/oleObject" Target="../embeddings/oleObject110.bin"/><Relationship Id="rId18" Type="http://schemas.openxmlformats.org/officeDocument/2006/relationships/image" Target="../media/image91.wmf"/><Relationship Id="rId3" Type="http://schemas.openxmlformats.org/officeDocument/2006/relationships/notesSlide" Target="../notesSlides/notesSlide94.xml"/><Relationship Id="rId21" Type="http://schemas.openxmlformats.org/officeDocument/2006/relationships/oleObject" Target="../embeddings/oleObject114.bin"/><Relationship Id="rId7" Type="http://schemas.openxmlformats.org/officeDocument/2006/relationships/image" Target="../media/image85.wmf"/><Relationship Id="rId12" Type="http://schemas.openxmlformats.org/officeDocument/2006/relationships/image" Target="../media/image93.wmf"/><Relationship Id="rId17" Type="http://schemas.openxmlformats.org/officeDocument/2006/relationships/oleObject" Target="../embeddings/oleObject1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4.wmf"/><Relationship Id="rId20" Type="http://schemas.openxmlformats.org/officeDocument/2006/relationships/image" Target="../media/image92.wmf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06.bin"/><Relationship Id="rId11" Type="http://schemas.openxmlformats.org/officeDocument/2006/relationships/oleObject" Target="../embeddings/oleObject109.bin"/><Relationship Id="rId5" Type="http://schemas.openxmlformats.org/officeDocument/2006/relationships/image" Target="../media/image84.wmf"/><Relationship Id="rId15" Type="http://schemas.openxmlformats.org/officeDocument/2006/relationships/oleObject" Target="../embeddings/oleObject111.bin"/><Relationship Id="rId10" Type="http://schemas.openxmlformats.org/officeDocument/2006/relationships/oleObject" Target="../embeddings/oleObject108.bin"/><Relationship Id="rId19" Type="http://schemas.openxmlformats.org/officeDocument/2006/relationships/oleObject" Target="../embeddings/oleObject113.bin"/><Relationship Id="rId4" Type="http://schemas.openxmlformats.org/officeDocument/2006/relationships/oleObject" Target="../embeddings/oleObject105.bin"/><Relationship Id="rId9" Type="http://schemas.openxmlformats.org/officeDocument/2006/relationships/image" Target="../media/image86.wmf"/><Relationship Id="rId14" Type="http://schemas.openxmlformats.org/officeDocument/2006/relationships/image" Target="../media/image89.wmf"/><Relationship Id="rId22" Type="http://schemas.openxmlformats.org/officeDocument/2006/relationships/image" Target="../media/image87.wmf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13" Type="http://schemas.openxmlformats.org/officeDocument/2006/relationships/image" Target="../media/image92.wmf"/><Relationship Id="rId3" Type="http://schemas.openxmlformats.org/officeDocument/2006/relationships/notesSlide" Target="../notesSlides/notesSlide95.xml"/><Relationship Id="rId7" Type="http://schemas.openxmlformats.org/officeDocument/2006/relationships/image" Target="../media/image93.wmf"/><Relationship Id="rId12" Type="http://schemas.openxmlformats.org/officeDocument/2006/relationships/oleObject" Target="../embeddings/oleObject119.bin"/><Relationship Id="rId17" Type="http://schemas.openxmlformats.org/officeDocument/2006/relationships/image" Target="../media/image8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1.bin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16.bin"/><Relationship Id="rId11" Type="http://schemas.openxmlformats.org/officeDocument/2006/relationships/image" Target="../media/image91.wmf"/><Relationship Id="rId5" Type="http://schemas.openxmlformats.org/officeDocument/2006/relationships/image" Target="../media/image84.wmf"/><Relationship Id="rId15" Type="http://schemas.openxmlformats.org/officeDocument/2006/relationships/image" Target="../media/image87.wmf"/><Relationship Id="rId10" Type="http://schemas.openxmlformats.org/officeDocument/2006/relationships/oleObject" Target="../embeddings/oleObject118.bin"/><Relationship Id="rId4" Type="http://schemas.openxmlformats.org/officeDocument/2006/relationships/oleObject" Target="../embeddings/oleObject115.bin"/><Relationship Id="rId9" Type="http://schemas.openxmlformats.org/officeDocument/2006/relationships/image" Target="../media/image94.wmf"/><Relationship Id="rId14" Type="http://schemas.openxmlformats.org/officeDocument/2006/relationships/oleObject" Target="../embeddings/oleObject120.bin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3" Type="http://schemas.openxmlformats.org/officeDocument/2006/relationships/notesSlide" Target="../notesSlides/notesSlide96.xml"/><Relationship Id="rId7" Type="http://schemas.openxmlformats.org/officeDocument/2006/relationships/image" Target="../media/image9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23.bin"/><Relationship Id="rId11" Type="http://schemas.openxmlformats.org/officeDocument/2006/relationships/image" Target="../media/image98.wmf"/><Relationship Id="rId5" Type="http://schemas.openxmlformats.org/officeDocument/2006/relationships/image" Target="../media/image95.wmf"/><Relationship Id="rId10" Type="http://schemas.openxmlformats.org/officeDocument/2006/relationships/oleObject" Target="../embeddings/oleObject125.bin"/><Relationship Id="rId4" Type="http://schemas.openxmlformats.org/officeDocument/2006/relationships/oleObject" Target="../embeddings/oleObject122.bin"/><Relationship Id="rId9" Type="http://schemas.openxmlformats.org/officeDocument/2006/relationships/image" Target="../media/image97.w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2928934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 smtClean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3. OPTICKÉ ZOBRAZENÍ</a:t>
            </a:r>
            <a:endParaRPr lang="cs-CZ" sz="3600" b="1" dirty="0">
              <a:solidFill>
                <a:srgbClr val="66FFFF">
                  <a:lumMod val="20000"/>
                  <a:lumOff val="80000"/>
                </a:srgbClr>
              </a:solidFill>
              <a:cs typeface="Arial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0" y="3562350"/>
            <a:ext cx="914400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900" b="1" dirty="0">
                <a:solidFill>
                  <a:srgbClr val="00AAAA"/>
                </a:solidFill>
                <a:cs typeface="Arial" pitchFamily="34" charset="0"/>
              </a:rPr>
              <a:t>Mgr. Monika Bouchalová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000" dirty="0">
                <a:solidFill>
                  <a:srgbClr val="00AAAA"/>
                </a:solidFill>
                <a:cs typeface="Arial" pitchFamily="34" charset="0"/>
              </a:rPr>
              <a:t>Gymnázium, Havířov-Město, Komenského 2, p.o.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 bwMode="auto">
          <a:xfrm>
            <a:off x="0" y="6291274"/>
            <a:ext cx="9144000" cy="56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6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Tento projekt je spolufinancován Evropským sociálním fondem a státním rozpočtem České republiky.</a:t>
            </a:r>
            <a:endParaRPr lang="cs-CZ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6" name="Skupina 15"/>
          <p:cNvGrpSpPr>
            <a:grpSpLocks noChangeAspect="1"/>
          </p:cNvGrpSpPr>
          <p:nvPr/>
        </p:nvGrpSpPr>
        <p:grpSpPr>
          <a:xfrm>
            <a:off x="36032" y="-24"/>
            <a:ext cx="9108000" cy="2063546"/>
            <a:chOff x="0" y="571480"/>
            <a:chExt cx="8929718" cy="1928826"/>
          </a:xfrm>
        </p:grpSpPr>
        <p:sp>
          <p:nvSpPr>
            <p:cNvPr id="15" name="Obdélník 14"/>
            <p:cNvSpPr/>
            <p:nvPr/>
          </p:nvSpPr>
          <p:spPr>
            <a:xfrm>
              <a:off x="0" y="571480"/>
              <a:ext cx="8929718" cy="19288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029" name="Skupina 1"/>
            <p:cNvGrpSpPr>
              <a:grpSpLocks noChangeAspect="1"/>
            </p:cNvGrpSpPr>
            <p:nvPr/>
          </p:nvGrpSpPr>
          <p:grpSpPr bwMode="auto">
            <a:xfrm>
              <a:off x="142844" y="571480"/>
              <a:ext cx="8651147" cy="1908000"/>
              <a:chOff x="1237" y="4215"/>
              <a:chExt cx="8434" cy="1860"/>
            </a:xfrm>
            <a:solidFill>
              <a:schemeClr val="accent1"/>
            </a:solidFill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37" y="4215"/>
                <a:ext cx="7610" cy="1860"/>
              </a:xfrm>
              <a:prstGeom prst="rect">
                <a:avLst/>
              </a:prstGeom>
              <a:grpFill/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3694" b="2090"/>
              <a:stretch>
                <a:fillRect/>
              </a:stretch>
            </p:blipFill>
            <p:spPr bwMode="auto">
              <a:xfrm>
                <a:off x="8715" y="4510"/>
                <a:ext cx="956" cy="959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13" name="Nadpis 1"/>
          <p:cNvSpPr txBox="1">
            <a:spLocks/>
          </p:cNvSpPr>
          <p:nvPr/>
        </p:nvSpPr>
        <p:spPr bwMode="auto">
          <a:xfrm>
            <a:off x="0" y="2252656"/>
            <a:ext cx="9144000" cy="63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900" b="1" dirty="0">
                <a:solidFill>
                  <a:srgbClr val="00AAAA"/>
                </a:solidFill>
                <a:cs typeface="Arial" pitchFamily="34" charset="0"/>
              </a:rPr>
              <a:t>FYZIKA </a:t>
            </a:r>
            <a:r>
              <a:rPr lang="it-IT" sz="2900" b="1" dirty="0">
                <a:solidFill>
                  <a:srgbClr val="00AAAA"/>
                </a:solidFill>
                <a:cs typeface="Arial" pitchFamily="34" charset="0"/>
              </a:rPr>
              <a:t>PRO </a:t>
            </a:r>
            <a:r>
              <a:rPr lang="it-IT" sz="2900" b="1" dirty="0" smtClean="0">
                <a:solidFill>
                  <a:srgbClr val="00AAAA"/>
                </a:solidFill>
                <a:cs typeface="Arial" pitchFamily="34" charset="0"/>
              </a:rPr>
              <a:t>I</a:t>
            </a:r>
            <a:r>
              <a:rPr lang="cs-CZ" sz="2900" b="1" dirty="0">
                <a:solidFill>
                  <a:srgbClr val="00AAAA"/>
                </a:solidFill>
                <a:cs typeface="Arial" pitchFamily="34" charset="0"/>
              </a:rPr>
              <a:t>V</a:t>
            </a:r>
            <a:r>
              <a:rPr lang="it-IT" sz="2900" b="1" dirty="0" smtClean="0">
                <a:solidFill>
                  <a:srgbClr val="00AAAA"/>
                </a:solidFill>
                <a:cs typeface="Arial" pitchFamily="34" charset="0"/>
              </a:rPr>
              <a:t>. </a:t>
            </a:r>
            <a:r>
              <a:rPr lang="it-IT" sz="2900" b="1" dirty="0">
                <a:solidFill>
                  <a:srgbClr val="00AAAA"/>
                </a:solidFill>
                <a:cs typeface="Arial" pitchFamily="34" charset="0"/>
              </a:rPr>
              <a:t>ROČNÍK </a:t>
            </a:r>
            <a:r>
              <a:rPr lang="it-IT" sz="2900" b="1" dirty="0" smtClean="0">
                <a:solidFill>
                  <a:srgbClr val="00AAAA"/>
                </a:solidFill>
                <a:cs typeface="Arial" pitchFamily="34" charset="0"/>
              </a:rPr>
              <a:t>GYMNÁZIA</a:t>
            </a:r>
            <a:r>
              <a:rPr lang="cs-CZ" sz="2900" b="1" dirty="0" smtClean="0">
                <a:solidFill>
                  <a:srgbClr val="00AAAA"/>
                </a:solidFill>
                <a:cs typeface="Arial" pitchFamily="34" charset="0"/>
              </a:rPr>
              <a:t> - OPTIKA</a:t>
            </a:r>
            <a:endParaRPr lang="cs-CZ" sz="800" b="1" dirty="0">
              <a:solidFill>
                <a:srgbClr val="00AAAA"/>
              </a:solidFill>
              <a:cs typeface="Arial" pitchFamily="34" charset="0"/>
            </a:endParaRPr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1" y="5143512"/>
            <a:ext cx="9143999" cy="1227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cs-CZ" sz="17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Tento digitální učební materiál (DUM) vznikl na základě řešení projektu OPVK, registrační číslo CZ.1.07/1.5.00/34.0794 s názvem „Výuka na gymnáziu podporovaná ICT“.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285720" y="357166"/>
            <a:ext cx="86439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prstClr val="black"/>
                </a:solidFill>
              </a:rPr>
              <a:t>Rovinné zrcadlo</a:t>
            </a:r>
            <a:r>
              <a:rPr lang="cs-CZ" sz="2800" dirty="0" smtClean="0">
                <a:solidFill>
                  <a:prstClr val="black"/>
                </a:solidFill>
              </a:rPr>
              <a:t> </a:t>
            </a:r>
            <a:br>
              <a:rPr lang="cs-CZ" sz="2800" dirty="0" smtClean="0">
                <a:solidFill>
                  <a:prstClr val="black"/>
                </a:solidFill>
              </a:rPr>
            </a:br>
            <a:r>
              <a:rPr lang="cs-CZ" sz="2800" dirty="0" smtClean="0">
                <a:solidFill>
                  <a:prstClr val="black"/>
                </a:solidFill>
              </a:rPr>
              <a:t>je rovinná plocha, která odráží dopadající světlo. </a:t>
            </a:r>
          </a:p>
          <a:p>
            <a:r>
              <a:rPr lang="cs-CZ" sz="2800" dirty="0" smtClean="0">
                <a:solidFill>
                  <a:prstClr val="black"/>
                </a:solidFill>
              </a:rPr>
              <a:t> </a:t>
            </a:r>
          </a:p>
        </p:txBody>
      </p:sp>
      <p:grpSp>
        <p:nvGrpSpPr>
          <p:cNvPr id="31" name="Group 54"/>
          <p:cNvGrpSpPr>
            <a:grpSpLocks/>
          </p:cNvGrpSpPr>
          <p:nvPr/>
        </p:nvGrpSpPr>
        <p:grpSpPr bwMode="auto">
          <a:xfrm flipH="1">
            <a:off x="4708525" y="1571612"/>
            <a:ext cx="95250" cy="3405187"/>
            <a:chOff x="2713" y="763"/>
            <a:chExt cx="67" cy="2913"/>
          </a:xfrm>
          <a:solidFill>
            <a:srgbClr val="FFFF00"/>
          </a:solidFill>
        </p:grpSpPr>
        <p:sp>
          <p:nvSpPr>
            <p:cNvPr id="32" name="Rectangle 52"/>
            <p:cNvSpPr>
              <a:spLocks noChangeArrowheads="1"/>
            </p:cNvSpPr>
            <p:nvPr/>
          </p:nvSpPr>
          <p:spPr bwMode="auto">
            <a:xfrm>
              <a:off x="2720" y="766"/>
              <a:ext cx="60" cy="2910"/>
            </a:xfrm>
            <a:prstGeom prst="rect">
              <a:avLst/>
            </a:prstGeom>
            <a:grpFill/>
            <a:ln w="12700">
              <a:solidFill>
                <a:srgbClr val="0070C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33" name="Line 53"/>
            <p:cNvSpPr>
              <a:spLocks noChangeShapeType="1"/>
            </p:cNvSpPr>
            <p:nvPr/>
          </p:nvSpPr>
          <p:spPr bwMode="auto">
            <a:xfrm>
              <a:off x="2713" y="763"/>
              <a:ext cx="0" cy="2910"/>
            </a:xfrm>
            <a:prstGeom prst="line">
              <a:avLst/>
            </a:prstGeom>
            <a:grpFill/>
            <a:ln w="25400">
              <a:solidFill>
                <a:srgbClr val="0070C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grpSp>
        <p:nvGrpSpPr>
          <p:cNvPr id="140" name="Skupina 139"/>
          <p:cNvGrpSpPr/>
          <p:nvPr/>
        </p:nvGrpSpPr>
        <p:grpSpPr>
          <a:xfrm>
            <a:off x="4714876" y="2051388"/>
            <a:ext cx="2928958" cy="1925278"/>
            <a:chOff x="4714876" y="2051388"/>
            <a:chExt cx="2928958" cy="1925278"/>
          </a:xfrm>
        </p:grpSpPr>
        <p:sp>
          <p:nvSpPr>
            <p:cNvPr id="51" name="Line 100"/>
            <p:cNvSpPr>
              <a:spLocks noChangeShapeType="1"/>
            </p:cNvSpPr>
            <p:nvPr/>
          </p:nvSpPr>
          <p:spPr bwMode="auto">
            <a:xfrm flipV="1">
              <a:off x="4786314" y="2054934"/>
              <a:ext cx="2857520" cy="778725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prstDash val="dash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52" name="Line 105"/>
            <p:cNvSpPr>
              <a:spLocks noChangeShapeType="1"/>
            </p:cNvSpPr>
            <p:nvPr/>
          </p:nvSpPr>
          <p:spPr bwMode="auto">
            <a:xfrm flipV="1">
              <a:off x="4786313" y="2051388"/>
              <a:ext cx="2852919" cy="1568089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prstDash val="dash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53" name="Line 108"/>
            <p:cNvSpPr>
              <a:spLocks noChangeShapeType="1"/>
            </p:cNvSpPr>
            <p:nvPr/>
          </p:nvSpPr>
          <p:spPr bwMode="auto">
            <a:xfrm flipV="1">
              <a:off x="4714876" y="2156459"/>
              <a:ext cx="2836544" cy="1820207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prstDash val="dash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grpSp>
        <p:nvGrpSpPr>
          <p:cNvPr id="72" name="Skupina 71"/>
          <p:cNvGrpSpPr/>
          <p:nvPr/>
        </p:nvGrpSpPr>
        <p:grpSpPr>
          <a:xfrm rot="9054009">
            <a:off x="1021298" y="4491607"/>
            <a:ext cx="1886780" cy="1752010"/>
            <a:chOff x="5715008" y="1785926"/>
            <a:chExt cx="3000396" cy="2786082"/>
          </a:xfrm>
        </p:grpSpPr>
        <p:sp>
          <p:nvSpPr>
            <p:cNvPr id="62" name="Elipsa 61"/>
            <p:cNvSpPr/>
            <p:nvPr/>
          </p:nvSpPr>
          <p:spPr>
            <a:xfrm>
              <a:off x="5715008" y="2357430"/>
              <a:ext cx="2143140" cy="164307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63" name="Elipsa 62"/>
            <p:cNvSpPr/>
            <p:nvPr/>
          </p:nvSpPr>
          <p:spPr>
            <a:xfrm>
              <a:off x="5929322" y="1785926"/>
              <a:ext cx="2786082" cy="27860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cxnSp>
          <p:nvCxnSpPr>
            <p:cNvPr id="64" name="Přímá spojovací šipka 63"/>
            <p:cNvCxnSpPr>
              <a:endCxn id="63" idx="6"/>
            </p:cNvCxnSpPr>
            <p:nvPr/>
          </p:nvCxnSpPr>
          <p:spPr>
            <a:xfrm>
              <a:off x="6215074" y="2777394"/>
              <a:ext cx="2500330" cy="40157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ovací šipka 64"/>
            <p:cNvCxnSpPr>
              <a:endCxn id="63" idx="6"/>
            </p:cNvCxnSpPr>
            <p:nvPr/>
          </p:nvCxnSpPr>
          <p:spPr>
            <a:xfrm flipV="1">
              <a:off x="6215074" y="3178967"/>
              <a:ext cx="2500330" cy="32147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ovací šipka 65"/>
            <p:cNvCxnSpPr>
              <a:endCxn id="63" idx="6"/>
            </p:cNvCxnSpPr>
            <p:nvPr/>
          </p:nvCxnSpPr>
          <p:spPr>
            <a:xfrm flipV="1">
              <a:off x="6286512" y="3178967"/>
              <a:ext cx="2428892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Freeform 34"/>
            <p:cNvSpPr>
              <a:spLocks noChangeAspect="1"/>
            </p:cNvSpPr>
            <p:nvPr/>
          </p:nvSpPr>
          <p:spPr bwMode="auto">
            <a:xfrm>
              <a:off x="5929322" y="2643182"/>
              <a:ext cx="387743" cy="1071570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14" y="137"/>
                </a:cxn>
                <a:cxn ang="0">
                  <a:pos x="0" y="278"/>
                </a:cxn>
                <a:cxn ang="0">
                  <a:pos x="16" y="429"/>
                </a:cxn>
                <a:cxn ang="0">
                  <a:pos x="67" y="542"/>
                </a:cxn>
                <a:cxn ang="0">
                  <a:pos x="114" y="430"/>
                </a:cxn>
                <a:cxn ang="0">
                  <a:pos x="131" y="277"/>
                </a:cxn>
                <a:cxn ang="0">
                  <a:pos x="116" y="136"/>
                </a:cxn>
                <a:cxn ang="0">
                  <a:pos x="67" y="0"/>
                </a:cxn>
              </a:cxnLst>
              <a:rect l="0" t="0" r="r" b="b"/>
              <a:pathLst>
                <a:path w="131" h="542">
                  <a:moveTo>
                    <a:pt x="67" y="0"/>
                  </a:moveTo>
                  <a:cubicBezTo>
                    <a:pt x="44" y="14"/>
                    <a:pt x="25" y="91"/>
                    <a:pt x="14" y="137"/>
                  </a:cubicBezTo>
                  <a:cubicBezTo>
                    <a:pt x="3" y="183"/>
                    <a:pt x="0" y="229"/>
                    <a:pt x="0" y="278"/>
                  </a:cubicBezTo>
                  <a:cubicBezTo>
                    <a:pt x="0" y="327"/>
                    <a:pt x="5" y="385"/>
                    <a:pt x="16" y="429"/>
                  </a:cubicBezTo>
                  <a:cubicBezTo>
                    <a:pt x="27" y="473"/>
                    <a:pt x="51" y="542"/>
                    <a:pt x="67" y="542"/>
                  </a:cubicBezTo>
                  <a:cubicBezTo>
                    <a:pt x="80" y="533"/>
                    <a:pt x="103" y="474"/>
                    <a:pt x="114" y="430"/>
                  </a:cubicBezTo>
                  <a:cubicBezTo>
                    <a:pt x="125" y="386"/>
                    <a:pt x="131" y="326"/>
                    <a:pt x="131" y="277"/>
                  </a:cubicBezTo>
                  <a:cubicBezTo>
                    <a:pt x="131" y="228"/>
                    <a:pt x="127" y="182"/>
                    <a:pt x="116" y="136"/>
                  </a:cubicBezTo>
                  <a:cubicBezTo>
                    <a:pt x="105" y="90"/>
                    <a:pt x="89" y="19"/>
                    <a:pt x="6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CCFF">
                    <a:shade val="30000"/>
                    <a:satMod val="115000"/>
                  </a:srgbClr>
                </a:gs>
                <a:gs pos="50000">
                  <a:srgbClr val="00CCFF">
                    <a:shade val="67500"/>
                    <a:satMod val="115000"/>
                  </a:srgbClr>
                </a:gs>
                <a:gs pos="100000">
                  <a:srgbClr val="00C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5875" cap="flat" cmpd="sng">
              <a:solidFill>
                <a:srgbClr val="3366CC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68" name="Šipka doprava 67"/>
            <p:cNvSpPr/>
            <p:nvPr/>
          </p:nvSpPr>
          <p:spPr>
            <a:xfrm rot="466230">
              <a:off x="6809773" y="2845100"/>
              <a:ext cx="291946" cy="123410"/>
            </a:xfrm>
            <a:prstGeom prst="rightArrow">
              <a:avLst>
                <a:gd name="adj1" fmla="val 0"/>
                <a:gd name="adj2" fmla="val 232856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69" name="Šipka doprava 68"/>
            <p:cNvSpPr/>
            <p:nvPr/>
          </p:nvSpPr>
          <p:spPr>
            <a:xfrm>
              <a:off x="6784974" y="3109912"/>
              <a:ext cx="286194" cy="123725"/>
            </a:xfrm>
            <a:prstGeom prst="rightArrow">
              <a:avLst>
                <a:gd name="adj1" fmla="val 0"/>
                <a:gd name="adj2" fmla="val 232856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70" name="Šipka doprava 69"/>
            <p:cNvSpPr/>
            <p:nvPr/>
          </p:nvSpPr>
          <p:spPr>
            <a:xfrm rot="20972193">
              <a:off x="6798033" y="3351794"/>
              <a:ext cx="285752" cy="123725"/>
            </a:xfrm>
            <a:prstGeom prst="rightArrow">
              <a:avLst>
                <a:gd name="adj1" fmla="val 0"/>
                <a:gd name="adj2" fmla="val 232856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71" name="Elipsa 70"/>
            <p:cNvSpPr/>
            <p:nvPr/>
          </p:nvSpPr>
          <p:spPr>
            <a:xfrm>
              <a:off x="8501090" y="3071810"/>
              <a:ext cx="214314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</p:grpSp>
      <p:cxnSp>
        <p:nvCxnSpPr>
          <p:cNvPr id="83" name="Přímá spojovací šipka 82"/>
          <p:cNvCxnSpPr>
            <a:stCxn id="82" idx="6"/>
          </p:cNvCxnSpPr>
          <p:nvPr/>
        </p:nvCxnSpPr>
        <p:spPr>
          <a:xfrm>
            <a:off x="1928794" y="2110349"/>
            <a:ext cx="2786082" cy="7947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Přímá spojovací šipka 98"/>
          <p:cNvCxnSpPr/>
          <p:nvPr/>
        </p:nvCxnSpPr>
        <p:spPr>
          <a:xfrm rot="5400000">
            <a:off x="2846375" y="1879550"/>
            <a:ext cx="808073" cy="28336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Přímá spojovací šipka 113"/>
          <p:cNvCxnSpPr/>
          <p:nvPr/>
        </p:nvCxnSpPr>
        <p:spPr>
          <a:xfrm rot="10800000" flipV="1">
            <a:off x="2543176" y="3690914"/>
            <a:ext cx="2128841" cy="112394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Přímá spojovací šipka 114"/>
          <p:cNvCxnSpPr/>
          <p:nvPr/>
        </p:nvCxnSpPr>
        <p:spPr>
          <a:xfrm rot="10800000" flipV="1">
            <a:off x="2728914" y="3976667"/>
            <a:ext cx="1985963" cy="12668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Elipsa 115"/>
          <p:cNvSpPr/>
          <p:nvPr/>
        </p:nvSpPr>
        <p:spPr>
          <a:xfrm>
            <a:off x="7500958" y="2003192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15" name="Group 119"/>
          <p:cNvGrpSpPr>
            <a:grpSpLocks/>
          </p:cNvGrpSpPr>
          <p:nvPr/>
        </p:nvGrpSpPr>
        <p:grpSpPr bwMode="auto">
          <a:xfrm>
            <a:off x="2709855" y="2490757"/>
            <a:ext cx="1957404" cy="785818"/>
            <a:chOff x="1359" y="1260"/>
            <a:chExt cx="1571" cy="497"/>
          </a:xfrm>
        </p:grpSpPr>
        <p:sp>
          <p:nvSpPr>
            <p:cNvPr id="16" name="Line 113"/>
            <p:cNvSpPr>
              <a:spLocks noChangeShapeType="1"/>
            </p:cNvSpPr>
            <p:nvPr/>
          </p:nvSpPr>
          <p:spPr bwMode="auto">
            <a:xfrm flipH="1">
              <a:off x="1359" y="1514"/>
              <a:ext cx="15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graphicFrame>
          <p:nvGraphicFramePr>
            <p:cNvPr id="17" name="Object 114"/>
            <p:cNvGraphicFramePr>
              <a:graphicFrameLocks noChangeAspect="1"/>
            </p:cNvGraphicFramePr>
            <p:nvPr/>
          </p:nvGraphicFramePr>
          <p:xfrm>
            <a:off x="1895" y="1310"/>
            <a:ext cx="193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" name="Rovnica" r:id="rId4" imgW="139700" imgH="139700" progId="Equation.3">
                    <p:embed/>
                  </p:oleObj>
                </mc:Choice>
                <mc:Fallback>
                  <p:oleObj name="Rovnica" r:id="rId4" imgW="139700" imgH="139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5" y="1310"/>
                          <a:ext cx="193" cy="1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>
                                  <a:alpha val="74117"/>
                                </a:srgbClr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15"/>
            <p:cNvGraphicFramePr>
              <a:graphicFrameLocks noChangeAspect="1"/>
            </p:cNvGraphicFramePr>
            <p:nvPr/>
          </p:nvGraphicFramePr>
          <p:xfrm>
            <a:off x="1896" y="1487"/>
            <a:ext cx="241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name="Rovnica" r:id="rId6" imgW="190417" imgH="203112" progId="Equation.3">
                    <p:embed/>
                  </p:oleObj>
                </mc:Choice>
                <mc:Fallback>
                  <p:oleObj name="Rovnica" r:id="rId6" imgW="190417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6" y="1487"/>
                          <a:ext cx="241" cy="2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>
                                  <a:alpha val="74117"/>
                                </a:srgbClr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Arc 116"/>
            <p:cNvSpPr>
              <a:spLocks/>
            </p:cNvSpPr>
            <p:nvPr/>
          </p:nvSpPr>
          <p:spPr bwMode="auto">
            <a:xfrm flipV="1">
              <a:off x="1813" y="1260"/>
              <a:ext cx="131" cy="321"/>
            </a:xfrm>
            <a:custGeom>
              <a:avLst/>
              <a:gdLst>
                <a:gd name="G0" fmla="+- 21301 0 0"/>
                <a:gd name="G1" fmla="+- 0 0 0"/>
                <a:gd name="G2" fmla="+- 21600 0 0"/>
                <a:gd name="T0" fmla="*/ 7670 w 21301"/>
                <a:gd name="T1" fmla="*/ 16756 h 16756"/>
                <a:gd name="T2" fmla="*/ 0 w 21301"/>
                <a:gd name="T3" fmla="*/ 3581 h 16756"/>
                <a:gd name="T4" fmla="*/ 21301 w 21301"/>
                <a:gd name="T5" fmla="*/ 0 h 16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01" h="16756" fill="none" extrusionOk="0">
                  <a:moveTo>
                    <a:pt x="7670" y="16755"/>
                  </a:moveTo>
                  <a:cubicBezTo>
                    <a:pt x="3597" y="13442"/>
                    <a:pt x="870" y="8758"/>
                    <a:pt x="-1" y="3581"/>
                  </a:cubicBezTo>
                </a:path>
                <a:path w="21301" h="16756" stroke="0" extrusionOk="0">
                  <a:moveTo>
                    <a:pt x="7670" y="16755"/>
                  </a:moveTo>
                  <a:cubicBezTo>
                    <a:pt x="3597" y="13442"/>
                    <a:pt x="870" y="8758"/>
                    <a:pt x="-1" y="3581"/>
                  </a:cubicBezTo>
                  <a:lnTo>
                    <a:pt x="2130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3" name="Arc 117"/>
            <p:cNvSpPr>
              <a:spLocks/>
            </p:cNvSpPr>
            <p:nvPr/>
          </p:nvSpPr>
          <p:spPr bwMode="auto">
            <a:xfrm>
              <a:off x="1812" y="1443"/>
              <a:ext cx="131" cy="314"/>
            </a:xfrm>
            <a:custGeom>
              <a:avLst/>
              <a:gdLst>
                <a:gd name="G0" fmla="+- 21301 0 0"/>
                <a:gd name="G1" fmla="+- 0 0 0"/>
                <a:gd name="G2" fmla="+- 21600 0 0"/>
                <a:gd name="T0" fmla="*/ 7224 w 21301"/>
                <a:gd name="T1" fmla="*/ 16383 h 16383"/>
                <a:gd name="T2" fmla="*/ 0 w 21301"/>
                <a:gd name="T3" fmla="*/ 3581 h 16383"/>
                <a:gd name="T4" fmla="*/ 21301 w 21301"/>
                <a:gd name="T5" fmla="*/ 0 h 16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01" h="16383" fill="none" extrusionOk="0">
                  <a:moveTo>
                    <a:pt x="7224" y="16382"/>
                  </a:moveTo>
                  <a:cubicBezTo>
                    <a:pt x="3393" y="13091"/>
                    <a:pt x="837" y="8561"/>
                    <a:pt x="-1" y="3581"/>
                  </a:cubicBezTo>
                </a:path>
                <a:path w="21301" h="16383" stroke="0" extrusionOk="0">
                  <a:moveTo>
                    <a:pt x="7224" y="16382"/>
                  </a:moveTo>
                  <a:cubicBezTo>
                    <a:pt x="3393" y="13091"/>
                    <a:pt x="837" y="8561"/>
                    <a:pt x="-1" y="3581"/>
                  </a:cubicBezTo>
                  <a:lnTo>
                    <a:pt x="2130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cxnSp>
        <p:nvCxnSpPr>
          <p:cNvPr id="73" name="Přímá spojovací šipka 72"/>
          <p:cNvCxnSpPr/>
          <p:nvPr/>
        </p:nvCxnSpPr>
        <p:spPr>
          <a:xfrm>
            <a:off x="1917700" y="2146300"/>
            <a:ext cx="2797176" cy="15446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ovací šipka 73"/>
          <p:cNvCxnSpPr>
            <a:stCxn id="82" idx="5"/>
            <a:endCxn id="53" idx="0"/>
          </p:cNvCxnSpPr>
          <p:nvPr/>
        </p:nvCxnSpPr>
        <p:spPr>
          <a:xfrm rot="16200000" flipH="1">
            <a:off x="2410869" y="1672659"/>
            <a:ext cx="1790546" cy="28174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Elipsa 81"/>
          <p:cNvSpPr/>
          <p:nvPr/>
        </p:nvSpPr>
        <p:spPr>
          <a:xfrm>
            <a:off x="1714480" y="2003192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7" name="TextovéPole 136"/>
          <p:cNvSpPr txBox="1"/>
          <p:nvPr/>
        </p:nvSpPr>
        <p:spPr>
          <a:xfrm>
            <a:off x="-142908" y="1643050"/>
            <a:ext cx="235745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solidFill>
                  <a:prstClr val="black"/>
                </a:solidFill>
              </a:rPr>
              <a:t>A</a:t>
            </a:r>
          </a:p>
          <a:p>
            <a:pPr algn="ctr"/>
            <a:r>
              <a:rPr lang="cs-CZ" sz="2800" dirty="0" smtClean="0">
                <a:solidFill>
                  <a:prstClr val="black"/>
                </a:solidFill>
              </a:rPr>
              <a:t>předmět</a:t>
            </a:r>
            <a:endParaRPr lang="cs-CZ" sz="2800" dirty="0">
              <a:solidFill>
                <a:prstClr val="black"/>
              </a:solidFill>
            </a:endParaRPr>
          </a:p>
        </p:txBody>
      </p:sp>
      <p:sp>
        <p:nvSpPr>
          <p:cNvPr id="138" name="TextovéPole 137"/>
          <p:cNvSpPr txBox="1"/>
          <p:nvPr/>
        </p:nvSpPr>
        <p:spPr>
          <a:xfrm>
            <a:off x="7143768" y="1714488"/>
            <a:ext cx="21431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solidFill>
                  <a:prstClr val="black"/>
                </a:solidFill>
              </a:rPr>
              <a:t>A´</a:t>
            </a:r>
          </a:p>
          <a:p>
            <a:pPr algn="ctr"/>
            <a:r>
              <a:rPr lang="cs-CZ" sz="2800" dirty="0" smtClean="0">
                <a:solidFill>
                  <a:prstClr val="black"/>
                </a:solidFill>
              </a:rPr>
              <a:t>obraz</a:t>
            </a:r>
            <a:endParaRPr lang="cs-CZ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71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38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MIKROSKOP</a:t>
            </a:r>
            <a:endParaRPr lang="cs-CZ" sz="3400" b="1" dirty="0">
              <a:solidFill>
                <a:schemeClr val="bg2">
                  <a:lumMod val="20000"/>
                  <a:lumOff val="8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6429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800" b="1" dirty="0" smtClean="0"/>
              <a:t>okulár</a:t>
            </a:r>
            <a:r>
              <a:rPr lang="cs-CZ" sz="2800" dirty="0" smtClean="0"/>
              <a:t> –  má větší ohniskovou vzdálenost f</a:t>
            </a:r>
            <a:r>
              <a:rPr lang="cs-CZ" sz="2800" baseline="-25000" dirty="0" smtClean="0"/>
              <a:t>0 ,</a:t>
            </a:r>
            <a:r>
              <a:rPr lang="cs-CZ" sz="2800" dirty="0" smtClean="0"/>
              <a:t> je v blízkosti oka</a:t>
            </a:r>
          </a:p>
        </p:txBody>
      </p:sp>
      <p:pic>
        <p:nvPicPr>
          <p:cNvPr id="3076" name="Picture 4" descr="Soubor:Opticke zobrazeni mikroskop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9144032" cy="5072074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785786" y="578645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8338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MIKROSKOP</a:t>
            </a:r>
            <a:endParaRPr lang="cs-CZ" sz="3400" b="1" dirty="0">
              <a:solidFill>
                <a:schemeClr val="bg2">
                  <a:lumMod val="20000"/>
                  <a:lumOff val="8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64291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Pozorovaný předmět umístíme do malé vzdálenosti </a:t>
            </a:r>
            <a:br>
              <a:rPr lang="cs-CZ" sz="2800" dirty="0" smtClean="0"/>
            </a:br>
            <a:r>
              <a:rPr lang="cs-CZ" sz="2800" dirty="0" smtClean="0"/>
              <a:t>před předmětové ohnisko objektivu.</a:t>
            </a:r>
          </a:p>
        </p:txBody>
      </p:sp>
      <p:pic>
        <p:nvPicPr>
          <p:cNvPr id="3076" name="Picture 4" descr="Soubor:Opticke zobrazeni mikroskop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9144032" cy="5072074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785786" y="578645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8396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MIKROSKOP</a:t>
            </a:r>
            <a:endParaRPr lang="cs-CZ" sz="3400" b="1" dirty="0">
              <a:solidFill>
                <a:schemeClr val="bg2">
                  <a:lumMod val="20000"/>
                  <a:lumOff val="8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64291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Objektiv vytvoří : </a:t>
            </a:r>
            <a:r>
              <a:rPr lang="cs-CZ" sz="2800" dirty="0" smtClean="0"/>
              <a:t>skutečný, převrácený, zvětšený obraz, </a:t>
            </a:r>
          </a:p>
          <a:p>
            <a:pPr lvl="0"/>
            <a:r>
              <a:rPr lang="cs-CZ" sz="2800" dirty="0" smtClean="0"/>
              <a:t>který pozorujeme okulárem jako lupou.</a:t>
            </a:r>
            <a:endParaRPr lang="cs-CZ" sz="2800" dirty="0"/>
          </a:p>
        </p:txBody>
      </p:sp>
      <p:pic>
        <p:nvPicPr>
          <p:cNvPr id="3076" name="Picture 4" descr="Soubor:Opticke zobrazeni mikroskop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9144032" cy="5072074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785786" y="578645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0432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MIKROSKOP</a:t>
            </a:r>
            <a:endParaRPr lang="cs-CZ" sz="3400" b="1" dirty="0">
              <a:solidFill>
                <a:schemeClr val="bg2">
                  <a:lumMod val="20000"/>
                  <a:lumOff val="8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6429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ym typeface="Symbol"/>
              </a:rPr>
              <a:t></a:t>
            </a:r>
            <a:r>
              <a:rPr lang="cs-CZ" sz="2800" dirty="0" smtClean="0"/>
              <a:t> </a:t>
            </a:r>
            <a:r>
              <a:rPr lang="cs-CZ" sz="2800" i="1" dirty="0" smtClean="0"/>
              <a:t>–</a:t>
            </a:r>
            <a:r>
              <a:rPr lang="cs-CZ" sz="2800" dirty="0" smtClean="0"/>
              <a:t> optický interval   </a:t>
            </a:r>
            <a:r>
              <a:rPr lang="cs-CZ" sz="2800" dirty="0" smtClean="0">
                <a:sym typeface="Symbol"/>
              </a:rPr>
              <a:t></a:t>
            </a:r>
            <a:r>
              <a:rPr lang="cs-CZ" sz="2800" dirty="0" smtClean="0"/>
              <a:t> = |F’F</a:t>
            </a:r>
            <a:r>
              <a:rPr lang="cs-CZ" sz="2800" baseline="-25000" dirty="0" smtClean="0"/>
              <a:t>0</a:t>
            </a:r>
            <a:r>
              <a:rPr lang="cs-CZ" sz="2800" dirty="0" smtClean="0"/>
              <a:t>|                    </a:t>
            </a:r>
            <a:r>
              <a:rPr lang="cs-CZ" sz="2800" b="1" dirty="0" smtClean="0"/>
              <a:t>Zvětšení:</a:t>
            </a:r>
            <a:endParaRPr lang="cs-CZ" sz="2800" b="1" dirty="0"/>
          </a:p>
        </p:txBody>
      </p:sp>
      <p:pic>
        <p:nvPicPr>
          <p:cNvPr id="3076" name="Picture 4" descr="Soubor:Opticke zobrazeni mikroskop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43050"/>
            <a:ext cx="9144032" cy="5072074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285720" y="614364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2</a:t>
            </a:r>
            <a:endParaRPr lang="cs-CZ" dirty="0"/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5500694" y="1142984"/>
          <a:ext cx="3103820" cy="1071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Rovnice" r:id="rId5" imgW="1231560" imgH="431640" progId="Equation.3">
                  <p:embed/>
                </p:oleObj>
              </mc:Choice>
              <mc:Fallback>
                <p:oleObj name="Rovnice" r:id="rId5" imgW="1231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94" y="1142984"/>
                        <a:ext cx="3103820" cy="107158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5500694" y="5715016"/>
            <a:ext cx="3643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Zvětšení: 1000 x</a:t>
            </a:r>
          </a:p>
          <a:p>
            <a:r>
              <a:rPr lang="cs-CZ" sz="2400" dirty="0" smtClean="0"/>
              <a:t>optický mikroskop až 2000x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40527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DALEKOHLEDY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0" y="642918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Slouží k zvětšení zorného úhlu při pozorování velkých, vzdálených předmětů.</a:t>
            </a:r>
          </a:p>
          <a:p>
            <a:pPr algn="ctr"/>
            <a:r>
              <a:rPr lang="cs-CZ" sz="2800" dirty="0" smtClean="0"/>
              <a:t> Optická soustava se skládá z objektivu a okuláru</a:t>
            </a:r>
            <a:r>
              <a:rPr lang="cs-CZ" sz="3200" dirty="0" smtClean="0"/>
              <a:t>.</a:t>
            </a:r>
          </a:p>
          <a:p>
            <a:endParaRPr lang="cs-CZ" sz="3200" dirty="0" smtClean="0"/>
          </a:p>
          <a:p>
            <a:pPr marL="514350" indent="-514350"/>
            <a:r>
              <a:rPr lang="cs-CZ" sz="2800" b="1" dirty="0" smtClean="0"/>
              <a:t>A) REFRAKTORY</a:t>
            </a:r>
            <a:r>
              <a:rPr lang="cs-CZ" sz="2800" dirty="0" smtClean="0"/>
              <a:t> – objektivem je spojná čočka </a:t>
            </a:r>
            <a:r>
              <a:rPr lang="cs-CZ" sz="2800" b="1" dirty="0" smtClean="0"/>
              <a:t> </a:t>
            </a:r>
            <a:endParaRPr lang="cs-CZ" sz="2800" dirty="0" smtClean="0"/>
          </a:p>
          <a:p>
            <a:pPr marL="538163" indent="-179388"/>
            <a:r>
              <a:rPr lang="cs-CZ" sz="2800" b="1" dirty="0" smtClean="0"/>
              <a:t>1. </a:t>
            </a:r>
            <a:r>
              <a:rPr lang="cs-CZ" sz="2800" b="1" dirty="0" err="1" smtClean="0"/>
              <a:t>Keplerův</a:t>
            </a:r>
            <a:r>
              <a:rPr lang="cs-CZ" sz="2800" b="1" dirty="0" smtClean="0"/>
              <a:t> ( hvězdářský) dalekohled</a:t>
            </a:r>
            <a:endParaRPr lang="cs-CZ" sz="2800" dirty="0" smtClean="0"/>
          </a:p>
          <a:p>
            <a:pPr marL="538163" indent="-179388"/>
            <a:r>
              <a:rPr lang="cs-CZ" sz="2800" dirty="0" smtClean="0"/>
              <a:t>	  okulárem je spojka. </a:t>
            </a:r>
          </a:p>
          <a:p>
            <a:pPr marL="538163" lvl="0" indent="-179388"/>
            <a:r>
              <a:rPr lang="cs-CZ" sz="2800" b="1" dirty="0" smtClean="0"/>
              <a:t>2. </a:t>
            </a:r>
            <a:r>
              <a:rPr lang="cs-CZ" sz="2800" b="1" dirty="0" err="1" smtClean="0"/>
              <a:t>Galileův</a:t>
            </a:r>
            <a:r>
              <a:rPr lang="cs-CZ" sz="2800" b="1" dirty="0" smtClean="0"/>
              <a:t> (pozemský, holandský) dalekohled</a:t>
            </a:r>
            <a:endParaRPr lang="cs-CZ" sz="2800" dirty="0" smtClean="0"/>
          </a:p>
          <a:p>
            <a:pPr marL="538163" lvl="0" indent="-179388"/>
            <a:r>
              <a:rPr lang="cs-CZ" sz="2800" dirty="0" smtClean="0"/>
              <a:t>    okulárem je rozptylka.</a:t>
            </a:r>
          </a:p>
          <a:p>
            <a:pPr marL="538163" lvl="0" indent="-179388"/>
            <a:endParaRPr lang="cs-CZ" sz="2800" dirty="0" smtClean="0"/>
          </a:p>
          <a:p>
            <a:pPr lvl="0"/>
            <a:r>
              <a:rPr lang="cs-CZ" sz="2800" b="1" dirty="0" smtClean="0"/>
              <a:t>B) REFLEKTORY</a:t>
            </a:r>
            <a:r>
              <a:rPr lang="cs-CZ" sz="2800" dirty="0" smtClean="0"/>
              <a:t> – objektivem je duté zrcadlo</a:t>
            </a:r>
          </a:p>
          <a:p>
            <a:pPr marL="955675" indent="-514350">
              <a:buAutoNum type="arabicPeriod"/>
            </a:pPr>
            <a:r>
              <a:rPr lang="cs-CZ" sz="2800" b="1" dirty="0" smtClean="0"/>
              <a:t>Newtonův dalekohled</a:t>
            </a:r>
          </a:p>
          <a:p>
            <a:pPr marL="955675" indent="-514350">
              <a:buFontTx/>
              <a:buAutoNum type="arabicPeriod"/>
            </a:pPr>
            <a:r>
              <a:rPr lang="cs-CZ" sz="2800" b="1" dirty="0" err="1" smtClean="0"/>
              <a:t>Cassegrainův</a:t>
            </a:r>
            <a:r>
              <a:rPr lang="cs-CZ" sz="2800" b="1" dirty="0" smtClean="0"/>
              <a:t> dalekohled</a:t>
            </a:r>
          </a:p>
          <a:p>
            <a:pPr marL="955675" indent="-514350">
              <a:buAutoNum type="arabicPeriod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621528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A) 1. KEPLERŮV  DALEKOHLED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14282" y="4500570"/>
            <a:ext cx="8715436" cy="224676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cs-CZ" sz="2800" dirty="0" smtClean="0"/>
              <a:t>1 - objektiv, </a:t>
            </a:r>
          </a:p>
          <a:p>
            <a:r>
              <a:rPr lang="cs-CZ" sz="2800" dirty="0" smtClean="0"/>
              <a:t>2 - okulár, </a:t>
            </a:r>
          </a:p>
          <a:p>
            <a:r>
              <a:rPr lang="cs-CZ" sz="2800" dirty="0" smtClean="0"/>
              <a:t>3 - oko, </a:t>
            </a:r>
          </a:p>
          <a:p>
            <a:r>
              <a:rPr lang="cs-CZ" sz="2800" dirty="0" smtClean="0"/>
              <a:t>4 - předmět, </a:t>
            </a:r>
          </a:p>
          <a:p>
            <a:r>
              <a:rPr lang="cs-CZ" sz="2800" dirty="0" smtClean="0"/>
              <a:t>6 - zvětšený obraz, </a:t>
            </a:r>
          </a:p>
          <a:p>
            <a:r>
              <a:rPr lang="cs-CZ" sz="2800" dirty="0" smtClean="0"/>
              <a:t>7 - tubus; </a:t>
            </a:r>
          </a:p>
          <a:p>
            <a:r>
              <a:rPr lang="cs-CZ" sz="2800" dirty="0" smtClean="0"/>
              <a:t>f</a:t>
            </a:r>
            <a:r>
              <a:rPr lang="cs-CZ" sz="2800" baseline="-25000" dirty="0" smtClean="0"/>
              <a:t>1</a:t>
            </a:r>
            <a:r>
              <a:rPr lang="cs-CZ" sz="2800" dirty="0" smtClean="0"/>
              <a:t> - ohnisková vzdálenost  </a:t>
            </a:r>
            <a:br>
              <a:rPr lang="cs-CZ" sz="2800" dirty="0" smtClean="0"/>
            </a:br>
            <a:r>
              <a:rPr lang="cs-CZ" sz="2800" dirty="0" smtClean="0"/>
              <a:t>      objektivu, </a:t>
            </a:r>
          </a:p>
          <a:p>
            <a:r>
              <a:rPr lang="cs-CZ" sz="2800" dirty="0" smtClean="0"/>
              <a:t>f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 - ohnisková vzdálenost </a:t>
            </a:r>
            <a:br>
              <a:rPr lang="cs-CZ" sz="2800" dirty="0" smtClean="0"/>
            </a:br>
            <a:r>
              <a:rPr lang="cs-CZ" sz="2800" dirty="0" smtClean="0"/>
              <a:t>      okuláru.</a:t>
            </a:r>
            <a:endParaRPr lang="cs-CZ" sz="2800" dirty="0">
              <a:ea typeface="Times New Roman"/>
            </a:endParaRPr>
          </a:p>
        </p:txBody>
      </p:sp>
      <p:pic>
        <p:nvPicPr>
          <p:cNvPr id="73732" name="Picture 4" descr="Soubor:Kepsche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71479"/>
            <a:ext cx="9144000" cy="3881641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8215306" y="407194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4938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A) 1. KEPLERŮV  DALEKOHLED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0" y="642918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Vytváří obraz</a:t>
            </a:r>
          </a:p>
          <a:p>
            <a:pPr marL="895350" lvl="0" indent="-179388">
              <a:buFont typeface="Arial" pitchFamily="34" charset="0"/>
              <a:buChar char="•"/>
            </a:pPr>
            <a:r>
              <a:rPr lang="cs-CZ" sz="2800" dirty="0" smtClean="0"/>
              <a:t>převrácený</a:t>
            </a:r>
          </a:p>
          <a:p>
            <a:pPr marL="895350" lvl="0" indent="-179388">
              <a:buFont typeface="Arial" pitchFamily="34" charset="0"/>
              <a:buChar char="•"/>
            </a:pPr>
            <a:r>
              <a:rPr lang="cs-CZ" sz="2800" dirty="0" smtClean="0"/>
              <a:t>zdánlivý</a:t>
            </a:r>
          </a:p>
          <a:p>
            <a:pPr marL="895350" lvl="0" indent="-179388">
              <a:buFont typeface="Arial" pitchFamily="34" charset="0"/>
              <a:buChar char="•"/>
            </a:pPr>
            <a:r>
              <a:rPr lang="cs-CZ" sz="2800" dirty="0" smtClean="0"/>
              <a:t>zvětšený </a:t>
            </a:r>
          </a:p>
          <a:p>
            <a:pPr marL="895350" lvl="0" indent="-179388">
              <a:buFont typeface="Arial" pitchFamily="34" charset="0"/>
              <a:buChar char="•"/>
            </a:pPr>
            <a:endParaRPr lang="cs-CZ" sz="2800" dirty="0" smtClean="0"/>
          </a:p>
          <a:p>
            <a:r>
              <a:rPr lang="cs-CZ" sz="2800" b="1" dirty="0" smtClean="0"/>
              <a:t>Zvětšení:</a:t>
            </a:r>
          </a:p>
          <a:p>
            <a:endParaRPr lang="cs-CZ" sz="2800" b="1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r>
              <a:rPr lang="cs-CZ" sz="2800" dirty="0" smtClean="0"/>
              <a:t>Při pozemských pozorováních je třeba obraz převrátit zpět</a:t>
            </a:r>
          </a:p>
          <a:p>
            <a:pPr lvl="0"/>
            <a:r>
              <a:rPr lang="cs-CZ" sz="2800" dirty="0" smtClean="0"/>
              <a:t>pomocí odrazných hranolů.</a:t>
            </a:r>
            <a:endParaRPr lang="cs-CZ" sz="2800" dirty="0">
              <a:ea typeface="Times New Roman"/>
            </a:endParaRPr>
          </a:p>
        </p:txBody>
      </p:sp>
      <p:pic>
        <p:nvPicPr>
          <p:cNvPr id="5122" name="Picture 2" descr="http://fyzika.jreichl.com/data/optika/33_opticke_pristroje_soubory/image030.pn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802854" y="785793"/>
            <a:ext cx="6126831" cy="400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875792" y="3714752"/>
          <a:ext cx="1045060" cy="1000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name="Rovnice" r:id="rId6" imgW="444240" imgH="431640" progId="Equation.3">
                  <p:embed/>
                </p:oleObj>
              </mc:Choice>
              <mc:Fallback>
                <p:oleObj name="Rovnice" r:id="rId6" imgW="444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792" y="3714752"/>
                        <a:ext cx="1045060" cy="100013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2726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A) 2. GALILEŮV DALEKOHLED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0" y="642918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obraz je přímý</a:t>
            </a:r>
          </a:p>
          <a:p>
            <a:r>
              <a:rPr lang="cs-CZ" sz="2800" dirty="0" smtClean="0"/>
              <a:t>                                    </a:t>
            </a:r>
          </a:p>
          <a:p>
            <a:r>
              <a:rPr lang="cs-CZ" sz="2800" dirty="0" smtClean="0"/>
              <a:t>(divadelní kukátko </a:t>
            </a:r>
            <a:br>
              <a:rPr lang="cs-CZ" sz="2800" dirty="0" smtClean="0"/>
            </a:br>
            <a:r>
              <a:rPr lang="cs-CZ" sz="2800" dirty="0" smtClean="0"/>
              <a:t>- 4 násobné zvětšení)</a:t>
            </a:r>
          </a:p>
          <a:p>
            <a:endParaRPr lang="cs-CZ" sz="2800" dirty="0" smtClean="0"/>
          </a:p>
          <a:p>
            <a:r>
              <a:rPr lang="cs-CZ" sz="2800" b="1" dirty="0" smtClean="0"/>
              <a:t>Zvětšení:</a:t>
            </a:r>
          </a:p>
          <a:p>
            <a:endParaRPr lang="cs-CZ" sz="2800" b="1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r>
              <a:rPr lang="cs-CZ" sz="2800" dirty="0" smtClean="0"/>
              <a:t>	objektiv  - s velkou ohniskovou vzdáleností  </a:t>
            </a:r>
          </a:p>
          <a:p>
            <a:r>
              <a:rPr lang="cs-CZ" sz="2800" dirty="0" smtClean="0"/>
              <a:t>	okulár - s malou ohniskovou vzdáleností</a:t>
            </a:r>
          </a:p>
          <a:p>
            <a:pPr algn="ctr"/>
            <a:r>
              <a:rPr lang="cs-CZ" sz="2800" dirty="0" smtClean="0"/>
              <a:t>Obrazové ohnisko objektivu splývá </a:t>
            </a:r>
            <a:br>
              <a:rPr lang="cs-CZ" sz="2800" dirty="0" smtClean="0"/>
            </a:br>
            <a:r>
              <a:rPr lang="cs-CZ" sz="2800" dirty="0" smtClean="0"/>
              <a:t>s obrazovým ohniskem okuláru. </a:t>
            </a:r>
            <a:endParaRPr lang="cs-CZ" sz="2800" dirty="0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1785918" y="2643182"/>
          <a:ext cx="1262525" cy="1143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Rovnice" r:id="rId4" imgW="495000" imgH="444240" progId="Equation.3">
                  <p:embed/>
                </p:oleObj>
              </mc:Choice>
              <mc:Fallback>
                <p:oleObj name="Rovnice" r:id="rId4" imgW="4950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18" y="2643182"/>
                        <a:ext cx="1262525" cy="114300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4" name="Picture 6" descr="http://fyzika.jreichl.com/data/optika/33_opticke_pristroje_soubory/image03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03198" y="642918"/>
            <a:ext cx="5740801" cy="407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4526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A) 2. GALILEŮV DALEKOHLED </a:t>
            </a:r>
          </a:p>
        </p:txBody>
      </p:sp>
      <p:pic>
        <p:nvPicPr>
          <p:cNvPr id="87044" name="Picture 4" descr="Soubor:Szinhazitavcso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28286" y="928670"/>
            <a:ext cx="9172286" cy="46434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214282" y="514351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8608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B) 1. NEWTONŮV DALEKOHLED </a:t>
            </a:r>
          </a:p>
        </p:txBody>
      </p:sp>
      <p:pic>
        <p:nvPicPr>
          <p:cNvPr id="84996" name="Picture 4" descr="Soubor:Newtontelescope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4348" y="618414"/>
            <a:ext cx="9178380" cy="5025164"/>
          </a:xfrm>
          <a:prstGeom prst="rect">
            <a:avLst/>
          </a:prstGeom>
          <a:noFill/>
        </p:spPr>
      </p:pic>
      <p:sp>
        <p:nvSpPr>
          <p:cNvPr id="12" name="Čárový popisek 1 11"/>
          <p:cNvSpPr/>
          <p:nvPr/>
        </p:nvSpPr>
        <p:spPr>
          <a:xfrm>
            <a:off x="285720" y="4000504"/>
            <a:ext cx="1571636" cy="1071570"/>
          </a:xfrm>
          <a:prstGeom prst="borderCallout1">
            <a:avLst>
              <a:gd name="adj1" fmla="val 24555"/>
              <a:gd name="adj2" fmla="val 87158"/>
              <a:gd name="adj3" fmla="val -161777"/>
              <a:gd name="adj4" fmla="val 168424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rovinné </a:t>
            </a:r>
            <a:br>
              <a:rPr lang="cs-CZ" sz="2800" dirty="0" smtClean="0"/>
            </a:br>
            <a:r>
              <a:rPr lang="cs-CZ" sz="2800" dirty="0" smtClean="0"/>
              <a:t>zrcadlo</a:t>
            </a:r>
            <a:endParaRPr lang="cs-CZ" sz="28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001024" y="621508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5</a:t>
            </a:r>
            <a:endParaRPr lang="cs-CZ" dirty="0"/>
          </a:p>
        </p:txBody>
      </p:sp>
      <p:sp>
        <p:nvSpPr>
          <p:cNvPr id="14" name="Čárový popisek 1 13"/>
          <p:cNvSpPr/>
          <p:nvPr/>
        </p:nvSpPr>
        <p:spPr>
          <a:xfrm>
            <a:off x="6215074" y="857232"/>
            <a:ext cx="2143140" cy="540000"/>
          </a:xfrm>
          <a:prstGeom prst="borderCallout1">
            <a:avLst>
              <a:gd name="adj1" fmla="val 24555"/>
              <a:gd name="adj2" fmla="val 87158"/>
              <a:gd name="adj3" fmla="val 260946"/>
              <a:gd name="adj4" fmla="val 102737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duté zrcadlo</a:t>
            </a:r>
            <a:endParaRPr lang="cs-CZ" sz="2800" dirty="0"/>
          </a:p>
        </p:txBody>
      </p:sp>
      <p:sp>
        <p:nvSpPr>
          <p:cNvPr id="15" name="Čárový popisek 1 14"/>
          <p:cNvSpPr/>
          <p:nvPr/>
        </p:nvSpPr>
        <p:spPr>
          <a:xfrm>
            <a:off x="3929058" y="785794"/>
            <a:ext cx="1571636" cy="540000"/>
          </a:xfrm>
          <a:prstGeom prst="borderCallout1">
            <a:avLst>
              <a:gd name="adj1" fmla="val 16088"/>
              <a:gd name="adj2" fmla="val 3247"/>
              <a:gd name="adj3" fmla="val 35169"/>
              <a:gd name="adj4" fmla="val -53513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okulár</a:t>
            </a:r>
            <a:endParaRPr lang="cs-CZ" sz="28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786050" y="5357826"/>
            <a:ext cx="50006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Vytváří skutečný, stranově převrácený obraz</a:t>
            </a:r>
            <a:br>
              <a:rPr lang="cs-CZ" sz="2800" dirty="0" smtClean="0"/>
            </a:br>
            <a:r>
              <a:rPr lang="cs-CZ" sz="2800" dirty="0" smtClean="0"/>
              <a:t>parabolickým zrcadlem.</a:t>
            </a:r>
            <a:endParaRPr lang="cs-CZ" sz="2800" dirty="0"/>
          </a:p>
        </p:txBody>
      </p:sp>
      <p:graphicFrame>
        <p:nvGraphicFramePr>
          <p:cNvPr id="17" name="Object 4"/>
          <p:cNvGraphicFramePr>
            <a:graphicFrameLocks noChangeAspect="1"/>
          </p:cNvGraphicFramePr>
          <p:nvPr/>
        </p:nvGraphicFramePr>
        <p:xfrm>
          <a:off x="428596" y="5286388"/>
          <a:ext cx="1285884" cy="1164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" name="Rovnice" r:id="rId5" imgW="495000" imgH="444240" progId="Equation.3">
                  <p:embed/>
                </p:oleObj>
              </mc:Choice>
              <mc:Fallback>
                <p:oleObj name="Rovnice" r:id="rId5" imgW="4950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5286388"/>
                        <a:ext cx="1285884" cy="1164156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1113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>
            <a:grpSpLocks/>
          </p:cNvGrpSpPr>
          <p:nvPr/>
        </p:nvGrpSpPr>
        <p:grpSpPr bwMode="auto">
          <a:xfrm flipH="1">
            <a:off x="4708525" y="1571612"/>
            <a:ext cx="95250" cy="3405187"/>
            <a:chOff x="2713" y="763"/>
            <a:chExt cx="67" cy="2913"/>
          </a:xfrm>
          <a:solidFill>
            <a:srgbClr val="FFFF00"/>
          </a:solidFill>
        </p:grpSpPr>
        <p:sp>
          <p:nvSpPr>
            <p:cNvPr id="32" name="Rectangle 52"/>
            <p:cNvSpPr>
              <a:spLocks noChangeArrowheads="1"/>
            </p:cNvSpPr>
            <p:nvPr/>
          </p:nvSpPr>
          <p:spPr bwMode="auto">
            <a:xfrm>
              <a:off x="2720" y="766"/>
              <a:ext cx="60" cy="2910"/>
            </a:xfrm>
            <a:prstGeom prst="rect">
              <a:avLst/>
            </a:prstGeom>
            <a:grpFill/>
            <a:ln w="12700">
              <a:solidFill>
                <a:srgbClr val="0070C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33" name="Line 53"/>
            <p:cNvSpPr>
              <a:spLocks noChangeShapeType="1"/>
            </p:cNvSpPr>
            <p:nvPr/>
          </p:nvSpPr>
          <p:spPr bwMode="auto">
            <a:xfrm>
              <a:off x="2713" y="763"/>
              <a:ext cx="0" cy="2910"/>
            </a:xfrm>
            <a:prstGeom prst="line">
              <a:avLst/>
            </a:prstGeom>
            <a:grpFill/>
            <a:ln w="25400">
              <a:solidFill>
                <a:srgbClr val="0070C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Skupina 139"/>
          <p:cNvGrpSpPr/>
          <p:nvPr/>
        </p:nvGrpSpPr>
        <p:grpSpPr>
          <a:xfrm>
            <a:off x="4714876" y="2051388"/>
            <a:ext cx="2928958" cy="1925278"/>
            <a:chOff x="4714876" y="2051388"/>
            <a:chExt cx="2928958" cy="1925278"/>
          </a:xfrm>
        </p:grpSpPr>
        <p:sp>
          <p:nvSpPr>
            <p:cNvPr id="51" name="Line 100"/>
            <p:cNvSpPr>
              <a:spLocks noChangeShapeType="1"/>
            </p:cNvSpPr>
            <p:nvPr/>
          </p:nvSpPr>
          <p:spPr bwMode="auto">
            <a:xfrm flipV="1">
              <a:off x="4786314" y="2054934"/>
              <a:ext cx="2857520" cy="778725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prstDash val="dash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52" name="Line 105"/>
            <p:cNvSpPr>
              <a:spLocks noChangeShapeType="1"/>
            </p:cNvSpPr>
            <p:nvPr/>
          </p:nvSpPr>
          <p:spPr bwMode="auto">
            <a:xfrm flipV="1">
              <a:off x="4786313" y="2051388"/>
              <a:ext cx="2852919" cy="1568089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prstDash val="dash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53" name="Line 108"/>
            <p:cNvSpPr>
              <a:spLocks noChangeShapeType="1"/>
            </p:cNvSpPr>
            <p:nvPr/>
          </p:nvSpPr>
          <p:spPr bwMode="auto">
            <a:xfrm flipV="1">
              <a:off x="4714876" y="2156459"/>
              <a:ext cx="2836544" cy="1820207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prstDash val="dash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cxnSp>
        <p:nvCxnSpPr>
          <p:cNvPr id="83" name="Přímá spojovací šipka 82"/>
          <p:cNvCxnSpPr>
            <a:stCxn id="82" idx="6"/>
          </p:cNvCxnSpPr>
          <p:nvPr/>
        </p:nvCxnSpPr>
        <p:spPr>
          <a:xfrm>
            <a:off x="1928794" y="2110349"/>
            <a:ext cx="2786082" cy="7947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Elipsa 115"/>
          <p:cNvSpPr/>
          <p:nvPr/>
        </p:nvSpPr>
        <p:spPr>
          <a:xfrm>
            <a:off x="7500958" y="2003192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73" name="Přímá spojovací šipka 72"/>
          <p:cNvCxnSpPr/>
          <p:nvPr/>
        </p:nvCxnSpPr>
        <p:spPr>
          <a:xfrm>
            <a:off x="1917700" y="2146300"/>
            <a:ext cx="2797176" cy="15446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ovací šipka 73"/>
          <p:cNvCxnSpPr>
            <a:stCxn id="82" idx="5"/>
            <a:endCxn id="53" idx="0"/>
          </p:cNvCxnSpPr>
          <p:nvPr/>
        </p:nvCxnSpPr>
        <p:spPr>
          <a:xfrm rot="16200000" flipH="1">
            <a:off x="2410869" y="1672659"/>
            <a:ext cx="1790546" cy="28174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Elipsa 81"/>
          <p:cNvSpPr/>
          <p:nvPr/>
        </p:nvSpPr>
        <p:spPr>
          <a:xfrm>
            <a:off x="1714480" y="2003192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7" name="TextovéPole 136"/>
          <p:cNvSpPr txBox="1"/>
          <p:nvPr/>
        </p:nvSpPr>
        <p:spPr>
          <a:xfrm>
            <a:off x="-142908" y="1643050"/>
            <a:ext cx="235745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solidFill>
                  <a:prstClr val="black"/>
                </a:solidFill>
              </a:rPr>
              <a:t>A</a:t>
            </a:r>
          </a:p>
          <a:p>
            <a:pPr algn="ctr"/>
            <a:r>
              <a:rPr lang="cs-CZ" sz="2800" dirty="0" smtClean="0">
                <a:solidFill>
                  <a:prstClr val="black"/>
                </a:solidFill>
              </a:rPr>
              <a:t>předmět</a:t>
            </a:r>
            <a:endParaRPr lang="cs-CZ" sz="2800" dirty="0">
              <a:solidFill>
                <a:prstClr val="black"/>
              </a:solidFill>
            </a:endParaRPr>
          </a:p>
        </p:txBody>
      </p:sp>
      <p:sp>
        <p:nvSpPr>
          <p:cNvPr id="138" name="TextovéPole 137"/>
          <p:cNvSpPr txBox="1"/>
          <p:nvPr/>
        </p:nvSpPr>
        <p:spPr>
          <a:xfrm>
            <a:off x="7143768" y="1714488"/>
            <a:ext cx="21431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solidFill>
                  <a:prstClr val="black"/>
                </a:solidFill>
              </a:rPr>
              <a:t>A´</a:t>
            </a:r>
          </a:p>
          <a:p>
            <a:pPr algn="ctr"/>
            <a:r>
              <a:rPr lang="cs-CZ" sz="2800" dirty="0" smtClean="0">
                <a:solidFill>
                  <a:prstClr val="black"/>
                </a:solidFill>
              </a:rPr>
              <a:t>obraz</a:t>
            </a:r>
            <a:endParaRPr lang="cs-CZ" sz="2800" dirty="0">
              <a:solidFill>
                <a:prstClr val="black"/>
              </a:solidFill>
            </a:endParaRPr>
          </a:p>
        </p:txBody>
      </p:sp>
      <p:cxnSp>
        <p:nvCxnSpPr>
          <p:cNvPr id="39" name="Přímá spojovací čára 38"/>
          <p:cNvCxnSpPr/>
          <p:nvPr/>
        </p:nvCxnSpPr>
        <p:spPr>
          <a:xfrm rot="5400000">
            <a:off x="535753" y="3464719"/>
            <a:ext cx="250033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čára 39"/>
          <p:cNvCxnSpPr/>
          <p:nvPr/>
        </p:nvCxnSpPr>
        <p:spPr>
          <a:xfrm rot="5400000">
            <a:off x="6393669" y="3464719"/>
            <a:ext cx="250033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šipka 41"/>
          <p:cNvCxnSpPr/>
          <p:nvPr/>
        </p:nvCxnSpPr>
        <p:spPr>
          <a:xfrm>
            <a:off x="1785918" y="4714884"/>
            <a:ext cx="2928958" cy="158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šipka 43"/>
          <p:cNvCxnSpPr/>
          <p:nvPr/>
        </p:nvCxnSpPr>
        <p:spPr>
          <a:xfrm>
            <a:off x="4714876" y="4714884"/>
            <a:ext cx="2928958" cy="158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2000232" y="4143380"/>
            <a:ext cx="2357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solidFill>
                  <a:prstClr val="black"/>
                </a:solidFill>
              </a:rPr>
              <a:t>a</a:t>
            </a:r>
          </a:p>
          <a:p>
            <a:pPr algn="ctr"/>
            <a:r>
              <a:rPr lang="cs-CZ" sz="2800" dirty="0" smtClean="0">
                <a:solidFill>
                  <a:prstClr val="black"/>
                </a:solidFill>
              </a:rPr>
              <a:t>předmětová</a:t>
            </a:r>
          </a:p>
          <a:p>
            <a:pPr algn="ctr"/>
            <a:r>
              <a:rPr lang="cs-CZ" sz="2800" dirty="0" smtClean="0">
                <a:solidFill>
                  <a:prstClr val="black"/>
                </a:solidFill>
              </a:rPr>
              <a:t>vzdálenost</a:t>
            </a:r>
            <a:endParaRPr lang="cs-CZ" sz="2800" dirty="0">
              <a:solidFill>
                <a:prstClr val="black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5072066" y="4143380"/>
            <a:ext cx="2357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solidFill>
                  <a:prstClr val="black"/>
                </a:solidFill>
              </a:rPr>
              <a:t>a´</a:t>
            </a:r>
          </a:p>
          <a:p>
            <a:pPr algn="ctr"/>
            <a:r>
              <a:rPr lang="cs-CZ" sz="2800" dirty="0" smtClean="0">
                <a:solidFill>
                  <a:prstClr val="black"/>
                </a:solidFill>
              </a:rPr>
              <a:t>obrazová</a:t>
            </a:r>
          </a:p>
          <a:p>
            <a:pPr algn="ctr"/>
            <a:r>
              <a:rPr lang="cs-CZ" sz="2800" dirty="0" smtClean="0">
                <a:solidFill>
                  <a:prstClr val="black"/>
                </a:solidFill>
              </a:rPr>
              <a:t>vzdálenost</a:t>
            </a:r>
            <a:endParaRPr lang="cs-CZ" sz="2800" dirty="0">
              <a:solidFill>
                <a:prstClr val="black"/>
              </a:solidFill>
            </a:endParaRP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4030959" y="571480"/>
          <a:ext cx="1612611" cy="728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Rovnice" r:id="rId4" imgW="393359" imgH="177646" progId="Equation.3">
                  <p:embed/>
                </p:oleObj>
              </mc:Choice>
              <mc:Fallback>
                <p:oleObj name="Rovnice" r:id="rId4" imgW="393359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959" y="571480"/>
                        <a:ext cx="1612611" cy="72866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1477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B) 1. CASSEGRAINŮV DALEKOHLED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0" y="428625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6</a:t>
            </a:r>
            <a:endParaRPr lang="cs-CZ" dirty="0"/>
          </a:p>
        </p:txBody>
      </p:sp>
      <p:sp>
        <p:nvSpPr>
          <p:cNvPr id="15" name="Čárový popisek 1 14"/>
          <p:cNvSpPr/>
          <p:nvPr/>
        </p:nvSpPr>
        <p:spPr>
          <a:xfrm>
            <a:off x="7072330" y="817298"/>
            <a:ext cx="1571636" cy="540000"/>
          </a:xfrm>
          <a:prstGeom prst="borderCallout1">
            <a:avLst>
              <a:gd name="adj1" fmla="val 75355"/>
              <a:gd name="adj2" fmla="val 26520"/>
              <a:gd name="adj3" fmla="val 373836"/>
              <a:gd name="adj4" fmla="val 64789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okulár</a:t>
            </a:r>
            <a:endParaRPr lang="cs-CZ" sz="28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85720" y="4613514"/>
            <a:ext cx="8858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Paprsky odražené dutým primárním parabolickým zrcadlem soustředí paprsky do malého vypuklého zrcadla, které je odrazí do okuláru, umístěného v ose dalekohledu;</a:t>
            </a:r>
            <a:br>
              <a:rPr lang="cs-CZ" sz="2800" dirty="0" smtClean="0"/>
            </a:br>
            <a:r>
              <a:rPr lang="cs-CZ" sz="2800" dirty="0" smtClean="0"/>
              <a:t>primární zrcadlo musí tedy mít uprostřed otvor.</a:t>
            </a:r>
            <a:endParaRPr lang="cs-CZ" sz="2800" dirty="0"/>
          </a:p>
        </p:txBody>
      </p:sp>
      <p:pic>
        <p:nvPicPr>
          <p:cNvPr id="89092" name="Picture 4" descr="Soubor:Casegraintelescope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00100" y="1531213"/>
            <a:ext cx="7691438" cy="332654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Čárový popisek 1 11"/>
          <p:cNvSpPr/>
          <p:nvPr/>
        </p:nvSpPr>
        <p:spPr>
          <a:xfrm>
            <a:off x="285720" y="817298"/>
            <a:ext cx="2928958" cy="540000"/>
          </a:xfrm>
          <a:prstGeom prst="borderCallout1">
            <a:avLst>
              <a:gd name="adj1" fmla="val 64066"/>
              <a:gd name="adj2" fmla="val 7028"/>
              <a:gd name="adj3" fmla="val 381410"/>
              <a:gd name="adj4" fmla="val 90517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vypuklé zrcadlo</a:t>
            </a:r>
            <a:endParaRPr lang="cs-CZ" sz="2800" dirty="0"/>
          </a:p>
        </p:txBody>
      </p:sp>
      <p:sp>
        <p:nvSpPr>
          <p:cNvPr id="14" name="Čárový popisek 1 13"/>
          <p:cNvSpPr/>
          <p:nvPr/>
        </p:nvSpPr>
        <p:spPr>
          <a:xfrm>
            <a:off x="4071934" y="817298"/>
            <a:ext cx="2143140" cy="540000"/>
          </a:xfrm>
          <a:prstGeom prst="borderCallout1">
            <a:avLst>
              <a:gd name="adj1" fmla="val 78177"/>
              <a:gd name="adj2" fmla="val 61558"/>
              <a:gd name="adj3" fmla="val 249657"/>
              <a:gd name="adj4" fmla="val 131893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duté zrcadlo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86348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Soubor:HST-SM4.jpeg"/>
          <p:cNvPicPr>
            <a:picLocks noChangeAspect="1" noChangeArrowheads="1"/>
          </p:cNvPicPr>
          <p:nvPr/>
        </p:nvPicPr>
        <p:blipFill>
          <a:blip r:embed="rId3" cstate="print"/>
          <a:srcRect b="8828"/>
          <a:stretch>
            <a:fillRect/>
          </a:stretch>
        </p:blipFill>
        <p:spPr bwMode="auto">
          <a:xfrm>
            <a:off x="-38079" y="571503"/>
            <a:ext cx="9182111" cy="6286521"/>
          </a:xfrm>
          <a:prstGeom prst="rect">
            <a:avLst/>
          </a:prstGeom>
          <a:noFill/>
        </p:spPr>
      </p:pic>
      <p:sp>
        <p:nvSpPr>
          <p:cNvPr id="16" name="TextovéPole 15"/>
          <p:cNvSpPr txBox="1"/>
          <p:nvPr/>
        </p:nvSpPr>
        <p:spPr>
          <a:xfrm>
            <a:off x="0" y="642918"/>
            <a:ext cx="88582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b="1" dirty="0" smtClean="0">
                <a:solidFill>
                  <a:schemeClr val="bg1"/>
                </a:solidFill>
              </a:rPr>
              <a:t>REFLEKTOR</a:t>
            </a:r>
          </a:p>
          <a:p>
            <a:pPr algn="r"/>
            <a:r>
              <a:rPr lang="cs-CZ" sz="2800" dirty="0" smtClean="0">
                <a:solidFill>
                  <a:schemeClr val="bg1"/>
                </a:solidFill>
              </a:rPr>
              <a:t>600 kilometrů nad Zemí </a:t>
            </a:r>
          </a:p>
          <a:p>
            <a:pPr algn="r"/>
            <a:r>
              <a:rPr lang="cs-CZ" sz="2800" dirty="0" smtClean="0">
                <a:solidFill>
                  <a:schemeClr val="bg1"/>
                </a:solidFill>
              </a:rPr>
              <a:t>od roku 1990</a:t>
            </a:r>
          </a:p>
          <a:p>
            <a:pPr algn="r"/>
            <a:endParaRPr lang="cs-CZ" sz="2800" dirty="0" smtClean="0">
              <a:solidFill>
                <a:schemeClr val="bg1"/>
              </a:solidFill>
            </a:endParaRPr>
          </a:p>
          <a:p>
            <a:pPr algn="r"/>
            <a:endParaRPr lang="cs-CZ" sz="2800" dirty="0" smtClean="0">
              <a:solidFill>
                <a:schemeClr val="bg1"/>
              </a:solidFill>
            </a:endParaRPr>
          </a:p>
          <a:p>
            <a:pPr algn="r"/>
            <a:endParaRPr lang="cs-CZ" sz="2800" dirty="0" smtClean="0">
              <a:solidFill>
                <a:schemeClr val="bg1"/>
              </a:solidFill>
            </a:endParaRPr>
          </a:p>
          <a:p>
            <a:pPr algn="r"/>
            <a:endParaRPr lang="cs-CZ" sz="2800" dirty="0" smtClean="0">
              <a:solidFill>
                <a:schemeClr val="bg1"/>
              </a:solidFill>
            </a:endParaRPr>
          </a:p>
          <a:p>
            <a:pPr algn="r"/>
            <a:endParaRPr lang="cs-CZ" sz="2800" dirty="0" smtClean="0">
              <a:solidFill>
                <a:schemeClr val="bg1"/>
              </a:solidFill>
            </a:endParaRPr>
          </a:p>
          <a:p>
            <a:pPr algn="r"/>
            <a:endParaRPr lang="cs-CZ" sz="2800" dirty="0" smtClean="0">
              <a:solidFill>
                <a:schemeClr val="bg1"/>
              </a:solidFill>
            </a:endParaRPr>
          </a:p>
          <a:p>
            <a:pPr algn="r"/>
            <a:endParaRPr lang="cs-CZ" sz="2800" dirty="0" smtClean="0">
              <a:solidFill>
                <a:schemeClr val="bg1"/>
              </a:solidFill>
            </a:endParaRPr>
          </a:p>
          <a:p>
            <a:r>
              <a:rPr lang="cs-CZ" sz="2800" dirty="0" smtClean="0">
                <a:solidFill>
                  <a:schemeClr val="bg1"/>
                </a:solidFill>
              </a:rPr>
              <a:t>Předává </a:t>
            </a:r>
          </a:p>
          <a:p>
            <a:r>
              <a:rPr lang="cs-CZ" sz="2800" dirty="0" smtClean="0">
                <a:solidFill>
                  <a:schemeClr val="bg1"/>
                </a:solidFill>
              </a:rPr>
              <a:t>na Zemi obrazy </a:t>
            </a:r>
          </a:p>
          <a:p>
            <a:r>
              <a:rPr lang="cs-CZ" sz="2800" dirty="0" smtClean="0">
                <a:solidFill>
                  <a:schemeClr val="bg1"/>
                </a:solidFill>
              </a:rPr>
              <a:t>vesmíru neovlivněné </a:t>
            </a:r>
          </a:p>
          <a:p>
            <a:r>
              <a:rPr lang="cs-CZ" sz="2800" dirty="0" smtClean="0">
                <a:solidFill>
                  <a:schemeClr val="bg1"/>
                </a:solidFill>
              </a:rPr>
              <a:t>zemskou atmosférou.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786710" y="614364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Obr.: 7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HUBBLEŮV VESMÍRNÝ DALEKOHLED</a:t>
            </a:r>
          </a:p>
        </p:txBody>
      </p:sp>
    </p:spTree>
    <p:extLst>
      <p:ext uri="{BB962C8B-B14F-4D97-AF65-F5344CB8AC3E}">
        <p14:creationId xmlns:p14="http://schemas.microsoft.com/office/powerpoint/2010/main" val="1386790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3. 9. OBJEKTIVNÍ OPTICKÉ PŘÍSTROJE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0" y="810640"/>
            <a:ext cx="9144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Vytvářejí skutečný obraz.</a:t>
            </a:r>
          </a:p>
          <a:p>
            <a:pPr algn="ctr"/>
            <a:endParaRPr lang="cs-CZ" sz="3200" dirty="0" smtClean="0"/>
          </a:p>
          <a:p>
            <a:pPr>
              <a:lnSpc>
                <a:spcPct val="150000"/>
              </a:lnSpc>
            </a:pPr>
            <a:r>
              <a:rPr lang="cs-CZ" sz="3200" dirty="0" smtClean="0"/>
              <a:t>přístroje</a:t>
            </a:r>
          </a:p>
          <a:p>
            <a:pPr marL="625475" indent="-274638">
              <a:lnSpc>
                <a:spcPct val="150000"/>
              </a:lnSpc>
              <a:buFont typeface="Arial" pitchFamily="34" charset="0"/>
              <a:buChar char="•"/>
            </a:pPr>
            <a:r>
              <a:rPr lang="cs-CZ" sz="3200" dirty="0" smtClean="0"/>
              <a:t>projekční</a:t>
            </a:r>
          </a:p>
          <a:p>
            <a:pPr marL="625475" indent="-274638">
              <a:lnSpc>
                <a:spcPct val="150000"/>
              </a:lnSpc>
              <a:buFont typeface="Arial" pitchFamily="34" charset="0"/>
              <a:buChar char="•"/>
            </a:pPr>
            <a:r>
              <a:rPr lang="cs-CZ" sz="3200" dirty="0" smtClean="0"/>
              <a:t>fotografické</a:t>
            </a:r>
          </a:p>
          <a:p>
            <a:pPr marL="625475" indent="-274638">
              <a:lnSpc>
                <a:spcPct val="150000"/>
              </a:lnSpc>
              <a:buFont typeface="Arial" pitchFamily="34" charset="0"/>
              <a:buChar char="•"/>
            </a:pPr>
            <a:r>
              <a:rPr lang="cs-CZ" sz="3200" dirty="0" smtClean="0"/>
              <a:t>zvětšovací</a:t>
            </a:r>
          </a:p>
          <a:p>
            <a:pPr marL="625475" indent="-274638">
              <a:lnSpc>
                <a:spcPct val="150000"/>
              </a:lnSpc>
              <a:buFont typeface="Arial" pitchFamily="34" charset="0"/>
              <a:buChar char="•"/>
            </a:pPr>
            <a:r>
              <a:rPr lang="cs-CZ" sz="3200" dirty="0" smtClean="0"/>
              <a:t>kamery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396528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Skupina 47"/>
          <p:cNvGrpSpPr/>
          <p:nvPr/>
        </p:nvGrpSpPr>
        <p:grpSpPr>
          <a:xfrm>
            <a:off x="4786314" y="726269"/>
            <a:ext cx="1523046" cy="1152541"/>
            <a:chOff x="4786314" y="1654963"/>
            <a:chExt cx="2714636" cy="1152541"/>
          </a:xfrm>
          <a:scene3d>
            <a:camera prst="orthographicFront">
              <a:rot lat="0" lon="0" rev="60000"/>
            </a:camera>
            <a:lightRig rig="threePt" dir="t"/>
          </a:scene3d>
        </p:grpSpPr>
        <p:cxnSp>
          <p:nvCxnSpPr>
            <p:cNvPr id="38" name="Přímá spojovací šipka 37"/>
            <p:cNvCxnSpPr/>
            <p:nvPr/>
          </p:nvCxnSpPr>
          <p:spPr>
            <a:xfrm>
              <a:off x="4824407" y="1654963"/>
              <a:ext cx="2676543" cy="23825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ovací šipka 40"/>
            <p:cNvCxnSpPr/>
            <p:nvPr/>
          </p:nvCxnSpPr>
          <p:spPr>
            <a:xfrm>
              <a:off x="4786314" y="2214554"/>
              <a:ext cx="2676543" cy="23825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ovací šipka 42"/>
            <p:cNvCxnSpPr/>
            <p:nvPr/>
          </p:nvCxnSpPr>
          <p:spPr>
            <a:xfrm>
              <a:off x="4786314" y="2783679"/>
              <a:ext cx="2676543" cy="23825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Přímá spojovací šipka 28"/>
          <p:cNvCxnSpPr/>
          <p:nvPr/>
        </p:nvCxnSpPr>
        <p:spPr>
          <a:xfrm flipV="1">
            <a:off x="2000232" y="1864518"/>
            <a:ext cx="2686068" cy="47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ovací šipka 82"/>
          <p:cNvCxnSpPr/>
          <p:nvPr/>
        </p:nvCxnSpPr>
        <p:spPr>
          <a:xfrm>
            <a:off x="2000232" y="726269"/>
            <a:ext cx="2676543" cy="238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/>
          <p:nvPr/>
        </p:nvCxnSpPr>
        <p:spPr>
          <a:xfrm>
            <a:off x="2000232" y="1290624"/>
            <a:ext cx="2705118" cy="142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54"/>
          <p:cNvGrpSpPr>
            <a:grpSpLocks/>
          </p:cNvGrpSpPr>
          <p:nvPr/>
        </p:nvGrpSpPr>
        <p:grpSpPr bwMode="auto">
          <a:xfrm flipH="1">
            <a:off x="4708525" y="214290"/>
            <a:ext cx="95250" cy="2124000"/>
            <a:chOff x="2713" y="763"/>
            <a:chExt cx="67" cy="2913"/>
          </a:xfrm>
          <a:solidFill>
            <a:srgbClr val="FFFF00"/>
          </a:solidFill>
        </p:grpSpPr>
        <p:sp>
          <p:nvSpPr>
            <p:cNvPr id="32" name="Rectangle 52"/>
            <p:cNvSpPr>
              <a:spLocks noChangeArrowheads="1"/>
            </p:cNvSpPr>
            <p:nvPr/>
          </p:nvSpPr>
          <p:spPr bwMode="auto">
            <a:xfrm>
              <a:off x="2720" y="766"/>
              <a:ext cx="60" cy="2910"/>
            </a:xfrm>
            <a:prstGeom prst="rect">
              <a:avLst/>
            </a:prstGeom>
            <a:grpFill/>
            <a:ln w="12700">
              <a:solidFill>
                <a:srgbClr val="0070C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33" name="Line 53"/>
            <p:cNvSpPr>
              <a:spLocks noChangeShapeType="1"/>
            </p:cNvSpPr>
            <p:nvPr/>
          </p:nvSpPr>
          <p:spPr bwMode="auto">
            <a:xfrm>
              <a:off x="2713" y="763"/>
              <a:ext cx="0" cy="2910"/>
            </a:xfrm>
            <a:prstGeom prst="line">
              <a:avLst/>
            </a:prstGeom>
            <a:grpFill/>
            <a:ln w="25400">
              <a:solidFill>
                <a:srgbClr val="0070C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26043" t="34726" b="18145"/>
          <a:stretch>
            <a:fillRect/>
          </a:stretch>
        </p:blipFill>
        <p:spPr bwMode="auto">
          <a:xfrm>
            <a:off x="0" y="642918"/>
            <a:ext cx="284010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/>
          <a:srcRect l="26043" t="34726" b="18145"/>
          <a:stretch>
            <a:fillRect/>
          </a:stretch>
        </p:blipFill>
        <p:spPr bwMode="auto">
          <a:xfrm flipH="1">
            <a:off x="6303896" y="642918"/>
            <a:ext cx="284010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Obdélník 46"/>
          <p:cNvSpPr/>
          <p:nvPr/>
        </p:nvSpPr>
        <p:spPr>
          <a:xfrm>
            <a:off x="285720" y="2857496"/>
            <a:ext cx="84296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prstClr val="black"/>
                </a:solidFill>
              </a:rPr>
              <a:t>Rovinné zrcadlo vytváří obraz: </a:t>
            </a:r>
          </a:p>
          <a:p>
            <a:endParaRPr lang="cs-CZ" sz="3200" dirty="0" smtClean="0">
              <a:solidFill>
                <a:prstClr val="black"/>
              </a:solidFill>
            </a:endParaRPr>
          </a:p>
          <a:p>
            <a:pPr marL="723900" indent="-266700">
              <a:buFont typeface="Arial" pitchFamily="34" charset="0"/>
              <a:buChar char="•"/>
            </a:pPr>
            <a:r>
              <a:rPr lang="cs-CZ" sz="3200" dirty="0" smtClean="0">
                <a:solidFill>
                  <a:prstClr val="black"/>
                </a:solidFill>
              </a:rPr>
              <a:t>zdánlivý</a:t>
            </a:r>
          </a:p>
          <a:p>
            <a:pPr marL="723900" indent="-266700">
              <a:buFont typeface="Arial" pitchFamily="34" charset="0"/>
              <a:buChar char="•"/>
            </a:pPr>
            <a:r>
              <a:rPr lang="cs-CZ" sz="3200" dirty="0" smtClean="0">
                <a:solidFill>
                  <a:prstClr val="black"/>
                </a:solidFill>
              </a:rPr>
              <a:t>vzpřímený</a:t>
            </a:r>
          </a:p>
          <a:p>
            <a:pPr marL="723900" indent="-266700">
              <a:buFont typeface="Arial" pitchFamily="34" charset="0"/>
              <a:buChar char="•"/>
            </a:pPr>
            <a:r>
              <a:rPr lang="cs-CZ" sz="3200" dirty="0" smtClean="0">
                <a:solidFill>
                  <a:prstClr val="black"/>
                </a:solidFill>
              </a:rPr>
              <a:t>stejně velký jako předmět</a:t>
            </a:r>
          </a:p>
          <a:p>
            <a:pPr marL="723900" indent="-266700">
              <a:buFont typeface="Arial" pitchFamily="34" charset="0"/>
              <a:buChar char="•"/>
            </a:pPr>
            <a:r>
              <a:rPr lang="cs-CZ" sz="3200" dirty="0" smtClean="0">
                <a:solidFill>
                  <a:prstClr val="black"/>
                </a:solidFill>
              </a:rPr>
              <a:t>souměrný s předmětem podle roviny zrcadla</a:t>
            </a:r>
            <a:endParaRPr lang="cs-CZ" sz="3200" dirty="0">
              <a:solidFill>
                <a:prstClr val="black"/>
              </a:solidFill>
            </a:endParaRPr>
          </a:p>
        </p:txBody>
      </p:sp>
      <p:pic>
        <p:nvPicPr>
          <p:cNvPr id="7170" name="Picture 2" descr="http://optika.kuratkoo.net/images/obr_025_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1" r="19809"/>
          <a:stretch/>
        </p:blipFill>
        <p:spPr bwMode="auto">
          <a:xfrm>
            <a:off x="6459090" y="3356992"/>
            <a:ext cx="2263140" cy="157162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844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197888" y="6249662"/>
            <a:ext cx="2133600" cy="365125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996413" y="734279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prstClr val="black"/>
                </a:solidFill>
              </a:rPr>
              <a:t>Najděte nejkratší cestu k řece a pak domů.</a:t>
            </a:r>
            <a:endParaRPr lang="cs-CZ" sz="2400" dirty="0">
              <a:solidFill>
                <a:prstClr val="black"/>
              </a:solidFill>
            </a:endParaRPr>
          </a:p>
        </p:txBody>
      </p:sp>
      <p:sp>
        <p:nvSpPr>
          <p:cNvPr id="4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rgbClr val="66FFFF">
                    <a:lumMod val="60000"/>
                    <a:lumOff val="40000"/>
                  </a:srgbClr>
                </a:solidFill>
                <a:cs typeface="Arial" charset="0"/>
              </a:rPr>
              <a:t>ÚLOHY</a:t>
            </a:r>
          </a:p>
        </p:txBody>
      </p:sp>
      <p:sp>
        <p:nvSpPr>
          <p:cNvPr id="3" name="Obdélník 2"/>
          <p:cNvSpPr/>
          <p:nvPr/>
        </p:nvSpPr>
        <p:spPr>
          <a:xfrm>
            <a:off x="18423" y="3722375"/>
            <a:ext cx="9144000" cy="28268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22" name="Skupina 21"/>
          <p:cNvGrpSpPr/>
          <p:nvPr/>
        </p:nvGrpSpPr>
        <p:grpSpPr>
          <a:xfrm>
            <a:off x="284951" y="620688"/>
            <a:ext cx="438990" cy="825176"/>
            <a:chOff x="221" y="1124744"/>
            <a:chExt cx="2596555" cy="5156295"/>
          </a:xfrm>
        </p:grpSpPr>
        <p:sp>
          <p:nvSpPr>
            <p:cNvPr id="35" name="Volný tvar 34"/>
            <p:cNvSpPr/>
            <p:nvPr/>
          </p:nvSpPr>
          <p:spPr>
            <a:xfrm>
              <a:off x="1377926" y="5081286"/>
              <a:ext cx="673794" cy="1199753"/>
            </a:xfrm>
            <a:custGeom>
              <a:avLst/>
              <a:gdLst>
                <a:gd name="connsiteX0" fmla="*/ 31889 w 1235935"/>
                <a:gd name="connsiteY0" fmla="*/ 0 h 1297559"/>
                <a:gd name="connsiteX1" fmla="*/ 153809 w 1235935"/>
                <a:gd name="connsiteY1" fmla="*/ 1264920 h 1297559"/>
                <a:gd name="connsiteX2" fmla="*/ 1235849 w 1235935"/>
                <a:gd name="connsiteY2" fmla="*/ 929640 h 1297559"/>
                <a:gd name="connsiteX3" fmla="*/ 92849 w 1235935"/>
                <a:gd name="connsiteY3" fmla="*/ 990600 h 1297559"/>
                <a:gd name="connsiteX0" fmla="*/ 45720 w 1250310"/>
                <a:gd name="connsiteY0" fmla="*/ 0 h 1297559"/>
                <a:gd name="connsiteX1" fmla="*/ 167640 w 1250310"/>
                <a:gd name="connsiteY1" fmla="*/ 1264920 h 1297559"/>
                <a:gd name="connsiteX2" fmla="*/ 1249680 w 1250310"/>
                <a:gd name="connsiteY2" fmla="*/ 929640 h 1297559"/>
                <a:gd name="connsiteX3" fmla="*/ 0 w 1250310"/>
                <a:gd name="connsiteY3" fmla="*/ 990600 h 1297559"/>
                <a:gd name="connsiteX0" fmla="*/ 45720 w 1250310"/>
                <a:gd name="connsiteY0" fmla="*/ 0 h 1297559"/>
                <a:gd name="connsiteX1" fmla="*/ 167640 w 1250310"/>
                <a:gd name="connsiteY1" fmla="*/ 1264920 h 1297559"/>
                <a:gd name="connsiteX2" fmla="*/ 1249680 w 1250310"/>
                <a:gd name="connsiteY2" fmla="*/ 929640 h 1297559"/>
                <a:gd name="connsiteX3" fmla="*/ 0 w 1250310"/>
                <a:gd name="connsiteY3" fmla="*/ 990600 h 12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310" h="1297559">
                  <a:moveTo>
                    <a:pt x="45720" y="0"/>
                  </a:moveTo>
                  <a:cubicBezTo>
                    <a:pt x="6350" y="554990"/>
                    <a:pt x="-33020" y="1109980"/>
                    <a:pt x="167640" y="1264920"/>
                  </a:cubicBezTo>
                  <a:cubicBezTo>
                    <a:pt x="368300" y="1419860"/>
                    <a:pt x="1277620" y="975360"/>
                    <a:pt x="1249680" y="929640"/>
                  </a:cubicBezTo>
                  <a:cubicBezTo>
                    <a:pt x="1221740" y="883920"/>
                    <a:pt x="505460" y="708660"/>
                    <a:pt x="0" y="990600"/>
                  </a:cubicBezTo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36" name="Volný tvar 35"/>
            <p:cNvSpPr/>
            <p:nvPr/>
          </p:nvSpPr>
          <p:spPr>
            <a:xfrm flipH="1">
              <a:off x="433870" y="5081286"/>
              <a:ext cx="754988" cy="1180312"/>
            </a:xfrm>
            <a:custGeom>
              <a:avLst/>
              <a:gdLst>
                <a:gd name="connsiteX0" fmla="*/ 31889 w 1235935"/>
                <a:gd name="connsiteY0" fmla="*/ 0 h 1297559"/>
                <a:gd name="connsiteX1" fmla="*/ 153809 w 1235935"/>
                <a:gd name="connsiteY1" fmla="*/ 1264920 h 1297559"/>
                <a:gd name="connsiteX2" fmla="*/ 1235849 w 1235935"/>
                <a:gd name="connsiteY2" fmla="*/ 929640 h 1297559"/>
                <a:gd name="connsiteX3" fmla="*/ 92849 w 1235935"/>
                <a:gd name="connsiteY3" fmla="*/ 990600 h 1297559"/>
                <a:gd name="connsiteX0" fmla="*/ 45720 w 1250310"/>
                <a:gd name="connsiteY0" fmla="*/ 0 h 1297559"/>
                <a:gd name="connsiteX1" fmla="*/ 167640 w 1250310"/>
                <a:gd name="connsiteY1" fmla="*/ 1264920 h 1297559"/>
                <a:gd name="connsiteX2" fmla="*/ 1249680 w 1250310"/>
                <a:gd name="connsiteY2" fmla="*/ 929640 h 1297559"/>
                <a:gd name="connsiteX3" fmla="*/ 0 w 1250310"/>
                <a:gd name="connsiteY3" fmla="*/ 990600 h 1297559"/>
                <a:gd name="connsiteX0" fmla="*/ 45720 w 1250310"/>
                <a:gd name="connsiteY0" fmla="*/ 0 h 1297559"/>
                <a:gd name="connsiteX1" fmla="*/ 167640 w 1250310"/>
                <a:gd name="connsiteY1" fmla="*/ 1264920 h 1297559"/>
                <a:gd name="connsiteX2" fmla="*/ 1249680 w 1250310"/>
                <a:gd name="connsiteY2" fmla="*/ 929640 h 1297559"/>
                <a:gd name="connsiteX3" fmla="*/ 0 w 1250310"/>
                <a:gd name="connsiteY3" fmla="*/ 990600 h 12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310" h="1297559">
                  <a:moveTo>
                    <a:pt x="45720" y="0"/>
                  </a:moveTo>
                  <a:cubicBezTo>
                    <a:pt x="6350" y="554990"/>
                    <a:pt x="-33020" y="1109980"/>
                    <a:pt x="167640" y="1264920"/>
                  </a:cubicBezTo>
                  <a:cubicBezTo>
                    <a:pt x="368300" y="1419860"/>
                    <a:pt x="1277620" y="975360"/>
                    <a:pt x="1249680" y="929640"/>
                  </a:cubicBezTo>
                  <a:cubicBezTo>
                    <a:pt x="1221740" y="883920"/>
                    <a:pt x="505460" y="708660"/>
                    <a:pt x="0" y="990600"/>
                  </a:cubicBezTo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grpSp>
          <p:nvGrpSpPr>
            <p:cNvPr id="12" name="Group 4"/>
            <p:cNvGrpSpPr>
              <a:grpSpLocks/>
            </p:cNvGrpSpPr>
            <p:nvPr/>
          </p:nvGrpSpPr>
          <p:grpSpPr bwMode="auto">
            <a:xfrm>
              <a:off x="221" y="1124744"/>
              <a:ext cx="2596555" cy="3998818"/>
              <a:chOff x="4738" y="12288"/>
              <a:chExt cx="1313" cy="1755"/>
            </a:xfrm>
          </p:grpSpPr>
          <p:sp>
            <p:nvSpPr>
              <p:cNvPr id="13" name="AutoShape 5"/>
              <p:cNvSpPr>
                <a:spLocks noChangeArrowheads="1"/>
              </p:cNvSpPr>
              <p:nvPr/>
            </p:nvSpPr>
            <p:spPr bwMode="auto">
              <a:xfrm>
                <a:off x="5009" y="12423"/>
                <a:ext cx="816" cy="675"/>
              </a:xfrm>
              <a:prstGeom prst="smileyFace">
                <a:avLst>
                  <a:gd name="adj" fmla="val 465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4738" y="13098"/>
                <a:ext cx="1313" cy="945"/>
              </a:xfrm>
              <a:custGeom>
                <a:avLst/>
                <a:gdLst>
                  <a:gd name="T0" fmla="*/ 690 w 1740"/>
                  <a:gd name="T1" fmla="*/ 0 h 1260"/>
                  <a:gd name="T2" fmla="*/ 150 w 1740"/>
                  <a:gd name="T3" fmla="*/ 1080 h 1260"/>
                  <a:gd name="T4" fmla="*/ 1590 w 1740"/>
                  <a:gd name="T5" fmla="*/ 1080 h 1260"/>
                  <a:gd name="T6" fmla="*/ 1050 w 1740"/>
                  <a:gd name="T7" fmla="*/ 0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40" h="1260">
                    <a:moveTo>
                      <a:pt x="690" y="0"/>
                    </a:moveTo>
                    <a:cubicBezTo>
                      <a:pt x="345" y="450"/>
                      <a:pt x="0" y="900"/>
                      <a:pt x="150" y="1080"/>
                    </a:cubicBezTo>
                    <a:cubicBezTo>
                      <a:pt x="300" y="1260"/>
                      <a:pt x="1440" y="1260"/>
                      <a:pt x="1590" y="1080"/>
                    </a:cubicBezTo>
                    <a:cubicBezTo>
                      <a:pt x="1740" y="900"/>
                      <a:pt x="1140" y="180"/>
                      <a:pt x="1050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4738" y="12288"/>
                <a:ext cx="1267" cy="450"/>
              </a:xfrm>
              <a:custGeom>
                <a:avLst/>
                <a:gdLst>
                  <a:gd name="T0" fmla="*/ 30 w 1680"/>
                  <a:gd name="T1" fmla="*/ 390 h 600"/>
                  <a:gd name="T2" fmla="*/ 390 w 1680"/>
                  <a:gd name="T3" fmla="*/ 570 h 600"/>
                  <a:gd name="T4" fmla="*/ 390 w 1680"/>
                  <a:gd name="T5" fmla="*/ 390 h 600"/>
                  <a:gd name="T6" fmla="*/ 30 w 1680"/>
                  <a:gd name="T7" fmla="*/ 570 h 600"/>
                  <a:gd name="T8" fmla="*/ 210 w 1680"/>
                  <a:gd name="T9" fmla="*/ 210 h 600"/>
                  <a:gd name="T10" fmla="*/ 390 w 1680"/>
                  <a:gd name="T11" fmla="*/ 390 h 600"/>
                  <a:gd name="T12" fmla="*/ 570 w 1680"/>
                  <a:gd name="T13" fmla="*/ 210 h 600"/>
                  <a:gd name="T14" fmla="*/ 210 w 1680"/>
                  <a:gd name="T15" fmla="*/ 210 h 600"/>
                  <a:gd name="T16" fmla="*/ 390 w 1680"/>
                  <a:gd name="T17" fmla="*/ 30 h 600"/>
                  <a:gd name="T18" fmla="*/ 570 w 1680"/>
                  <a:gd name="T19" fmla="*/ 30 h 600"/>
                  <a:gd name="T20" fmla="*/ 570 w 1680"/>
                  <a:gd name="T21" fmla="*/ 210 h 600"/>
                  <a:gd name="T22" fmla="*/ 750 w 1680"/>
                  <a:gd name="T23" fmla="*/ 210 h 600"/>
                  <a:gd name="T24" fmla="*/ 930 w 1680"/>
                  <a:gd name="T25" fmla="*/ 30 h 600"/>
                  <a:gd name="T26" fmla="*/ 930 w 1680"/>
                  <a:gd name="T27" fmla="*/ 390 h 600"/>
                  <a:gd name="T28" fmla="*/ 570 w 1680"/>
                  <a:gd name="T29" fmla="*/ 390 h 600"/>
                  <a:gd name="T30" fmla="*/ 750 w 1680"/>
                  <a:gd name="T31" fmla="*/ 210 h 600"/>
                  <a:gd name="T32" fmla="*/ 930 w 1680"/>
                  <a:gd name="T33" fmla="*/ 210 h 600"/>
                  <a:gd name="T34" fmla="*/ 930 w 1680"/>
                  <a:gd name="T35" fmla="*/ 30 h 600"/>
                  <a:gd name="T36" fmla="*/ 1290 w 1680"/>
                  <a:gd name="T37" fmla="*/ 210 h 600"/>
                  <a:gd name="T38" fmla="*/ 1110 w 1680"/>
                  <a:gd name="T39" fmla="*/ 210 h 600"/>
                  <a:gd name="T40" fmla="*/ 1290 w 1680"/>
                  <a:gd name="T41" fmla="*/ 390 h 600"/>
                  <a:gd name="T42" fmla="*/ 1290 w 1680"/>
                  <a:gd name="T43" fmla="*/ 210 h 600"/>
                  <a:gd name="T44" fmla="*/ 1650 w 1680"/>
                  <a:gd name="T45" fmla="*/ 210 h 600"/>
                  <a:gd name="T46" fmla="*/ 1470 w 1680"/>
                  <a:gd name="T47" fmla="*/ 390 h 600"/>
                  <a:gd name="T48" fmla="*/ 1290 w 1680"/>
                  <a:gd name="T49" fmla="*/ 390 h 600"/>
                  <a:gd name="T50" fmla="*/ 1470 w 1680"/>
                  <a:gd name="T51" fmla="*/ 570 h 600"/>
                  <a:gd name="T52" fmla="*/ 1650 w 1680"/>
                  <a:gd name="T53" fmla="*/ 390 h 600"/>
                  <a:gd name="T54" fmla="*/ 1470 w 1680"/>
                  <a:gd name="T55" fmla="*/ 21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80" h="600">
                    <a:moveTo>
                      <a:pt x="30" y="390"/>
                    </a:moveTo>
                    <a:cubicBezTo>
                      <a:pt x="180" y="480"/>
                      <a:pt x="330" y="570"/>
                      <a:pt x="390" y="570"/>
                    </a:cubicBezTo>
                    <a:cubicBezTo>
                      <a:pt x="450" y="570"/>
                      <a:pt x="450" y="390"/>
                      <a:pt x="390" y="390"/>
                    </a:cubicBezTo>
                    <a:cubicBezTo>
                      <a:pt x="330" y="390"/>
                      <a:pt x="60" y="600"/>
                      <a:pt x="30" y="570"/>
                    </a:cubicBezTo>
                    <a:cubicBezTo>
                      <a:pt x="0" y="540"/>
                      <a:pt x="150" y="240"/>
                      <a:pt x="210" y="210"/>
                    </a:cubicBezTo>
                    <a:cubicBezTo>
                      <a:pt x="270" y="180"/>
                      <a:pt x="330" y="390"/>
                      <a:pt x="390" y="390"/>
                    </a:cubicBezTo>
                    <a:cubicBezTo>
                      <a:pt x="450" y="390"/>
                      <a:pt x="600" y="240"/>
                      <a:pt x="570" y="210"/>
                    </a:cubicBezTo>
                    <a:cubicBezTo>
                      <a:pt x="540" y="180"/>
                      <a:pt x="240" y="240"/>
                      <a:pt x="210" y="210"/>
                    </a:cubicBezTo>
                    <a:cubicBezTo>
                      <a:pt x="180" y="180"/>
                      <a:pt x="330" y="60"/>
                      <a:pt x="390" y="30"/>
                    </a:cubicBezTo>
                    <a:cubicBezTo>
                      <a:pt x="450" y="0"/>
                      <a:pt x="540" y="0"/>
                      <a:pt x="570" y="30"/>
                    </a:cubicBezTo>
                    <a:cubicBezTo>
                      <a:pt x="600" y="60"/>
                      <a:pt x="540" y="180"/>
                      <a:pt x="570" y="210"/>
                    </a:cubicBezTo>
                    <a:cubicBezTo>
                      <a:pt x="600" y="240"/>
                      <a:pt x="690" y="240"/>
                      <a:pt x="750" y="210"/>
                    </a:cubicBezTo>
                    <a:cubicBezTo>
                      <a:pt x="810" y="180"/>
                      <a:pt x="900" y="0"/>
                      <a:pt x="930" y="30"/>
                    </a:cubicBezTo>
                    <a:cubicBezTo>
                      <a:pt x="960" y="60"/>
                      <a:pt x="990" y="330"/>
                      <a:pt x="930" y="390"/>
                    </a:cubicBezTo>
                    <a:cubicBezTo>
                      <a:pt x="870" y="450"/>
                      <a:pt x="600" y="420"/>
                      <a:pt x="570" y="390"/>
                    </a:cubicBezTo>
                    <a:cubicBezTo>
                      <a:pt x="540" y="360"/>
                      <a:pt x="690" y="240"/>
                      <a:pt x="750" y="210"/>
                    </a:cubicBezTo>
                    <a:cubicBezTo>
                      <a:pt x="810" y="180"/>
                      <a:pt x="900" y="240"/>
                      <a:pt x="930" y="210"/>
                    </a:cubicBezTo>
                    <a:cubicBezTo>
                      <a:pt x="960" y="180"/>
                      <a:pt x="870" y="30"/>
                      <a:pt x="930" y="30"/>
                    </a:cubicBezTo>
                    <a:cubicBezTo>
                      <a:pt x="990" y="30"/>
                      <a:pt x="1260" y="180"/>
                      <a:pt x="1290" y="210"/>
                    </a:cubicBezTo>
                    <a:cubicBezTo>
                      <a:pt x="1320" y="240"/>
                      <a:pt x="1110" y="180"/>
                      <a:pt x="1110" y="210"/>
                    </a:cubicBezTo>
                    <a:cubicBezTo>
                      <a:pt x="1110" y="240"/>
                      <a:pt x="1260" y="390"/>
                      <a:pt x="1290" y="390"/>
                    </a:cubicBezTo>
                    <a:cubicBezTo>
                      <a:pt x="1320" y="390"/>
                      <a:pt x="1230" y="240"/>
                      <a:pt x="1290" y="210"/>
                    </a:cubicBezTo>
                    <a:cubicBezTo>
                      <a:pt x="1350" y="180"/>
                      <a:pt x="1620" y="180"/>
                      <a:pt x="1650" y="210"/>
                    </a:cubicBezTo>
                    <a:cubicBezTo>
                      <a:pt x="1680" y="240"/>
                      <a:pt x="1530" y="360"/>
                      <a:pt x="1470" y="390"/>
                    </a:cubicBezTo>
                    <a:cubicBezTo>
                      <a:pt x="1410" y="420"/>
                      <a:pt x="1290" y="360"/>
                      <a:pt x="1290" y="390"/>
                    </a:cubicBezTo>
                    <a:cubicBezTo>
                      <a:pt x="1290" y="420"/>
                      <a:pt x="1410" y="570"/>
                      <a:pt x="1470" y="570"/>
                    </a:cubicBezTo>
                    <a:cubicBezTo>
                      <a:pt x="1530" y="570"/>
                      <a:pt x="1650" y="450"/>
                      <a:pt x="1650" y="390"/>
                    </a:cubicBezTo>
                    <a:cubicBezTo>
                      <a:pt x="1650" y="330"/>
                      <a:pt x="1500" y="240"/>
                      <a:pt x="1470" y="21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" name="Rovnoramenný trojúhelník 1"/>
          <p:cNvSpPr/>
          <p:nvPr/>
        </p:nvSpPr>
        <p:spPr>
          <a:xfrm>
            <a:off x="7668344" y="35162"/>
            <a:ext cx="864096" cy="3417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31" name="Skupina 30"/>
          <p:cNvGrpSpPr/>
          <p:nvPr/>
        </p:nvGrpSpPr>
        <p:grpSpPr>
          <a:xfrm>
            <a:off x="7835757" y="376896"/>
            <a:ext cx="552667" cy="477314"/>
            <a:chOff x="7756585" y="376896"/>
            <a:chExt cx="552667" cy="477314"/>
          </a:xfrm>
        </p:grpSpPr>
        <p:sp>
          <p:nvSpPr>
            <p:cNvPr id="7" name="Obdélník 6"/>
            <p:cNvSpPr/>
            <p:nvPr/>
          </p:nvSpPr>
          <p:spPr>
            <a:xfrm>
              <a:off x="7756585" y="376896"/>
              <a:ext cx="552667" cy="47731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5" name="Obdélník 4"/>
            <p:cNvSpPr/>
            <p:nvPr/>
          </p:nvSpPr>
          <p:spPr>
            <a:xfrm>
              <a:off x="7956376" y="448904"/>
              <a:ext cx="144016" cy="17178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</p:grpSp>
      <p:cxnSp>
        <p:nvCxnSpPr>
          <p:cNvPr id="10" name="Přímá spojnice 9"/>
          <p:cNvCxnSpPr>
            <a:stCxn id="35" idx="1"/>
          </p:cNvCxnSpPr>
          <p:nvPr/>
        </p:nvCxnSpPr>
        <p:spPr>
          <a:xfrm>
            <a:off x="533149" y="1441034"/>
            <a:ext cx="41684" cy="51563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H="1">
            <a:off x="574833" y="854210"/>
            <a:ext cx="7260924" cy="57431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>
            <a:endCxn id="35" idx="1"/>
          </p:cNvCxnSpPr>
          <p:nvPr/>
        </p:nvCxnSpPr>
        <p:spPr>
          <a:xfrm flipH="1" flipV="1">
            <a:off x="533149" y="1441034"/>
            <a:ext cx="3672146" cy="22759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ine 113"/>
          <p:cNvSpPr>
            <a:spLocks noChangeShapeType="1"/>
          </p:cNvSpPr>
          <p:nvPr/>
        </p:nvSpPr>
        <p:spPr bwMode="auto">
          <a:xfrm flipH="1" flipV="1">
            <a:off x="4175956" y="1361470"/>
            <a:ext cx="0" cy="235556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graphicFrame>
        <p:nvGraphicFramePr>
          <p:cNvPr id="26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106526"/>
              </p:ext>
            </p:extLst>
          </p:nvPr>
        </p:nvGraphicFramePr>
        <p:xfrm>
          <a:off x="3549092" y="2616212"/>
          <a:ext cx="462742" cy="413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Rovnica" r:id="rId4" imgW="139700" imgH="139700" progId="Equation.3">
                  <p:embed/>
                </p:oleObj>
              </mc:Choice>
              <mc:Fallback>
                <p:oleObj name="Rovnica" r:id="rId4" imgW="1397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092" y="2616212"/>
                        <a:ext cx="462742" cy="4137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74117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083342"/>
              </p:ext>
            </p:extLst>
          </p:nvPr>
        </p:nvGraphicFramePr>
        <p:xfrm>
          <a:off x="4271564" y="2478286"/>
          <a:ext cx="577828" cy="551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Rovnica" r:id="rId6" imgW="190417" imgH="203112" progId="Equation.3">
                  <p:embed/>
                </p:oleObj>
              </mc:Choice>
              <mc:Fallback>
                <p:oleObj name="Rovnica" r:id="rId6" imgW="19041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1564" y="2478286"/>
                        <a:ext cx="577828" cy="5517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74117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Arc 116"/>
          <p:cNvSpPr>
            <a:spLocks/>
          </p:cNvSpPr>
          <p:nvPr/>
        </p:nvSpPr>
        <p:spPr bwMode="auto">
          <a:xfrm rot="5400000" flipV="1">
            <a:off x="4022978" y="1904006"/>
            <a:ext cx="1314072" cy="1800200"/>
          </a:xfrm>
          <a:custGeom>
            <a:avLst/>
            <a:gdLst>
              <a:gd name="G0" fmla="+- 21301 0 0"/>
              <a:gd name="G1" fmla="+- 0 0 0"/>
              <a:gd name="G2" fmla="+- 21600 0 0"/>
              <a:gd name="T0" fmla="*/ 7670 w 21301"/>
              <a:gd name="T1" fmla="*/ 16756 h 16756"/>
              <a:gd name="T2" fmla="*/ 0 w 21301"/>
              <a:gd name="T3" fmla="*/ 3581 h 16756"/>
              <a:gd name="T4" fmla="*/ 21301 w 21301"/>
              <a:gd name="T5" fmla="*/ 0 h 16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01" h="16756" fill="none" extrusionOk="0">
                <a:moveTo>
                  <a:pt x="7670" y="16755"/>
                </a:moveTo>
                <a:cubicBezTo>
                  <a:pt x="3597" y="13442"/>
                  <a:pt x="870" y="8758"/>
                  <a:pt x="-1" y="3581"/>
                </a:cubicBezTo>
              </a:path>
              <a:path w="21301" h="16756" stroke="0" extrusionOk="0">
                <a:moveTo>
                  <a:pt x="7670" y="16755"/>
                </a:moveTo>
                <a:cubicBezTo>
                  <a:pt x="3597" y="13442"/>
                  <a:pt x="870" y="8758"/>
                  <a:pt x="-1" y="3581"/>
                </a:cubicBezTo>
                <a:lnTo>
                  <a:pt x="21301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0" name="Arc 117"/>
          <p:cNvSpPr>
            <a:spLocks/>
          </p:cNvSpPr>
          <p:nvPr/>
        </p:nvSpPr>
        <p:spPr bwMode="auto">
          <a:xfrm rot="5400000">
            <a:off x="2783354" y="1909965"/>
            <a:ext cx="1579487" cy="2034648"/>
          </a:xfrm>
          <a:custGeom>
            <a:avLst/>
            <a:gdLst>
              <a:gd name="G0" fmla="+- 21301 0 0"/>
              <a:gd name="G1" fmla="+- 0 0 0"/>
              <a:gd name="G2" fmla="+- 21600 0 0"/>
              <a:gd name="T0" fmla="*/ 7224 w 21301"/>
              <a:gd name="T1" fmla="*/ 16383 h 16383"/>
              <a:gd name="T2" fmla="*/ 0 w 21301"/>
              <a:gd name="T3" fmla="*/ 3581 h 16383"/>
              <a:gd name="T4" fmla="*/ 21301 w 21301"/>
              <a:gd name="T5" fmla="*/ 0 h 16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01" h="16383" fill="none" extrusionOk="0">
                <a:moveTo>
                  <a:pt x="7224" y="16382"/>
                </a:moveTo>
                <a:cubicBezTo>
                  <a:pt x="3393" y="13091"/>
                  <a:pt x="837" y="8561"/>
                  <a:pt x="-1" y="3581"/>
                </a:cubicBezTo>
              </a:path>
              <a:path w="21301" h="16383" stroke="0" extrusionOk="0">
                <a:moveTo>
                  <a:pt x="7224" y="16382"/>
                </a:moveTo>
                <a:cubicBezTo>
                  <a:pt x="3393" y="13091"/>
                  <a:pt x="837" y="8561"/>
                  <a:pt x="-1" y="3581"/>
                </a:cubicBezTo>
                <a:lnTo>
                  <a:pt x="21301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5" name="Rovnoramenný trojúhelník 44"/>
          <p:cNvSpPr/>
          <p:nvPr/>
        </p:nvSpPr>
        <p:spPr>
          <a:xfrm>
            <a:off x="184636" y="6016340"/>
            <a:ext cx="864096" cy="341734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46" name="Skupina 45"/>
          <p:cNvGrpSpPr/>
          <p:nvPr/>
        </p:nvGrpSpPr>
        <p:grpSpPr>
          <a:xfrm>
            <a:off x="352049" y="6358074"/>
            <a:ext cx="552667" cy="477314"/>
            <a:chOff x="7756585" y="376896"/>
            <a:chExt cx="552667" cy="47731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47" name="Obdélník 46"/>
            <p:cNvSpPr/>
            <p:nvPr/>
          </p:nvSpPr>
          <p:spPr>
            <a:xfrm>
              <a:off x="7756585" y="376896"/>
              <a:ext cx="552667" cy="47731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48" name="Obdélník 47"/>
            <p:cNvSpPr/>
            <p:nvPr/>
          </p:nvSpPr>
          <p:spPr>
            <a:xfrm>
              <a:off x="7956376" y="448904"/>
              <a:ext cx="144016" cy="17178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1831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0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197888" y="6249662"/>
            <a:ext cx="2133600" cy="365125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979712" y="724276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prstClr val="black"/>
                </a:solidFill>
              </a:rPr>
              <a:t>Najděte nejvhodnější cestu k řece pro vodu </a:t>
            </a:r>
            <a:br>
              <a:rPr lang="cs-CZ" sz="2400" dirty="0" smtClean="0">
                <a:solidFill>
                  <a:prstClr val="black"/>
                </a:solidFill>
              </a:rPr>
            </a:br>
            <a:r>
              <a:rPr lang="cs-CZ" sz="2400" dirty="0" smtClean="0">
                <a:solidFill>
                  <a:prstClr val="black"/>
                </a:solidFill>
              </a:rPr>
              <a:t>a pak domů.</a:t>
            </a:r>
            <a:endParaRPr lang="cs-CZ" sz="2400" dirty="0">
              <a:solidFill>
                <a:prstClr val="black"/>
              </a:solidFill>
            </a:endParaRPr>
          </a:p>
        </p:txBody>
      </p:sp>
      <p:sp>
        <p:nvSpPr>
          <p:cNvPr id="4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rgbClr val="66FFFF">
                    <a:lumMod val="60000"/>
                    <a:lumOff val="40000"/>
                  </a:srgbClr>
                </a:solidFill>
                <a:cs typeface="Arial" charset="0"/>
              </a:rPr>
              <a:t>ÚLOHY</a:t>
            </a:r>
          </a:p>
        </p:txBody>
      </p:sp>
      <p:sp>
        <p:nvSpPr>
          <p:cNvPr id="3" name="Obdélník 2"/>
          <p:cNvSpPr/>
          <p:nvPr/>
        </p:nvSpPr>
        <p:spPr>
          <a:xfrm>
            <a:off x="18423" y="3722375"/>
            <a:ext cx="9144000" cy="28268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22" name="Skupina 21"/>
          <p:cNvGrpSpPr/>
          <p:nvPr/>
        </p:nvGrpSpPr>
        <p:grpSpPr>
          <a:xfrm>
            <a:off x="284951" y="620688"/>
            <a:ext cx="438990" cy="825176"/>
            <a:chOff x="221" y="1124744"/>
            <a:chExt cx="2596555" cy="5156295"/>
          </a:xfrm>
        </p:grpSpPr>
        <p:sp>
          <p:nvSpPr>
            <p:cNvPr id="35" name="Volný tvar 34"/>
            <p:cNvSpPr/>
            <p:nvPr/>
          </p:nvSpPr>
          <p:spPr>
            <a:xfrm>
              <a:off x="1377926" y="5081286"/>
              <a:ext cx="673794" cy="1199753"/>
            </a:xfrm>
            <a:custGeom>
              <a:avLst/>
              <a:gdLst>
                <a:gd name="connsiteX0" fmla="*/ 31889 w 1235935"/>
                <a:gd name="connsiteY0" fmla="*/ 0 h 1297559"/>
                <a:gd name="connsiteX1" fmla="*/ 153809 w 1235935"/>
                <a:gd name="connsiteY1" fmla="*/ 1264920 h 1297559"/>
                <a:gd name="connsiteX2" fmla="*/ 1235849 w 1235935"/>
                <a:gd name="connsiteY2" fmla="*/ 929640 h 1297559"/>
                <a:gd name="connsiteX3" fmla="*/ 92849 w 1235935"/>
                <a:gd name="connsiteY3" fmla="*/ 990600 h 1297559"/>
                <a:gd name="connsiteX0" fmla="*/ 45720 w 1250310"/>
                <a:gd name="connsiteY0" fmla="*/ 0 h 1297559"/>
                <a:gd name="connsiteX1" fmla="*/ 167640 w 1250310"/>
                <a:gd name="connsiteY1" fmla="*/ 1264920 h 1297559"/>
                <a:gd name="connsiteX2" fmla="*/ 1249680 w 1250310"/>
                <a:gd name="connsiteY2" fmla="*/ 929640 h 1297559"/>
                <a:gd name="connsiteX3" fmla="*/ 0 w 1250310"/>
                <a:gd name="connsiteY3" fmla="*/ 990600 h 1297559"/>
                <a:gd name="connsiteX0" fmla="*/ 45720 w 1250310"/>
                <a:gd name="connsiteY0" fmla="*/ 0 h 1297559"/>
                <a:gd name="connsiteX1" fmla="*/ 167640 w 1250310"/>
                <a:gd name="connsiteY1" fmla="*/ 1264920 h 1297559"/>
                <a:gd name="connsiteX2" fmla="*/ 1249680 w 1250310"/>
                <a:gd name="connsiteY2" fmla="*/ 929640 h 1297559"/>
                <a:gd name="connsiteX3" fmla="*/ 0 w 1250310"/>
                <a:gd name="connsiteY3" fmla="*/ 990600 h 12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310" h="1297559">
                  <a:moveTo>
                    <a:pt x="45720" y="0"/>
                  </a:moveTo>
                  <a:cubicBezTo>
                    <a:pt x="6350" y="554990"/>
                    <a:pt x="-33020" y="1109980"/>
                    <a:pt x="167640" y="1264920"/>
                  </a:cubicBezTo>
                  <a:cubicBezTo>
                    <a:pt x="368300" y="1419860"/>
                    <a:pt x="1277620" y="975360"/>
                    <a:pt x="1249680" y="929640"/>
                  </a:cubicBezTo>
                  <a:cubicBezTo>
                    <a:pt x="1221740" y="883920"/>
                    <a:pt x="505460" y="708660"/>
                    <a:pt x="0" y="990600"/>
                  </a:cubicBezTo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36" name="Volný tvar 35"/>
            <p:cNvSpPr/>
            <p:nvPr/>
          </p:nvSpPr>
          <p:spPr>
            <a:xfrm flipH="1">
              <a:off x="433870" y="5081286"/>
              <a:ext cx="754988" cy="1180312"/>
            </a:xfrm>
            <a:custGeom>
              <a:avLst/>
              <a:gdLst>
                <a:gd name="connsiteX0" fmla="*/ 31889 w 1235935"/>
                <a:gd name="connsiteY0" fmla="*/ 0 h 1297559"/>
                <a:gd name="connsiteX1" fmla="*/ 153809 w 1235935"/>
                <a:gd name="connsiteY1" fmla="*/ 1264920 h 1297559"/>
                <a:gd name="connsiteX2" fmla="*/ 1235849 w 1235935"/>
                <a:gd name="connsiteY2" fmla="*/ 929640 h 1297559"/>
                <a:gd name="connsiteX3" fmla="*/ 92849 w 1235935"/>
                <a:gd name="connsiteY3" fmla="*/ 990600 h 1297559"/>
                <a:gd name="connsiteX0" fmla="*/ 45720 w 1250310"/>
                <a:gd name="connsiteY0" fmla="*/ 0 h 1297559"/>
                <a:gd name="connsiteX1" fmla="*/ 167640 w 1250310"/>
                <a:gd name="connsiteY1" fmla="*/ 1264920 h 1297559"/>
                <a:gd name="connsiteX2" fmla="*/ 1249680 w 1250310"/>
                <a:gd name="connsiteY2" fmla="*/ 929640 h 1297559"/>
                <a:gd name="connsiteX3" fmla="*/ 0 w 1250310"/>
                <a:gd name="connsiteY3" fmla="*/ 990600 h 1297559"/>
                <a:gd name="connsiteX0" fmla="*/ 45720 w 1250310"/>
                <a:gd name="connsiteY0" fmla="*/ 0 h 1297559"/>
                <a:gd name="connsiteX1" fmla="*/ 167640 w 1250310"/>
                <a:gd name="connsiteY1" fmla="*/ 1264920 h 1297559"/>
                <a:gd name="connsiteX2" fmla="*/ 1249680 w 1250310"/>
                <a:gd name="connsiteY2" fmla="*/ 929640 h 1297559"/>
                <a:gd name="connsiteX3" fmla="*/ 0 w 1250310"/>
                <a:gd name="connsiteY3" fmla="*/ 990600 h 12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310" h="1297559">
                  <a:moveTo>
                    <a:pt x="45720" y="0"/>
                  </a:moveTo>
                  <a:cubicBezTo>
                    <a:pt x="6350" y="554990"/>
                    <a:pt x="-33020" y="1109980"/>
                    <a:pt x="167640" y="1264920"/>
                  </a:cubicBezTo>
                  <a:cubicBezTo>
                    <a:pt x="368300" y="1419860"/>
                    <a:pt x="1277620" y="975360"/>
                    <a:pt x="1249680" y="929640"/>
                  </a:cubicBezTo>
                  <a:cubicBezTo>
                    <a:pt x="1221740" y="883920"/>
                    <a:pt x="505460" y="708660"/>
                    <a:pt x="0" y="990600"/>
                  </a:cubicBezTo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grpSp>
          <p:nvGrpSpPr>
            <p:cNvPr id="12" name="Group 4"/>
            <p:cNvGrpSpPr>
              <a:grpSpLocks/>
            </p:cNvGrpSpPr>
            <p:nvPr/>
          </p:nvGrpSpPr>
          <p:grpSpPr bwMode="auto">
            <a:xfrm>
              <a:off x="221" y="1124744"/>
              <a:ext cx="2596555" cy="3998818"/>
              <a:chOff x="4738" y="12288"/>
              <a:chExt cx="1313" cy="1755"/>
            </a:xfrm>
          </p:grpSpPr>
          <p:sp>
            <p:nvSpPr>
              <p:cNvPr id="13" name="AutoShape 5"/>
              <p:cNvSpPr>
                <a:spLocks noChangeArrowheads="1"/>
              </p:cNvSpPr>
              <p:nvPr/>
            </p:nvSpPr>
            <p:spPr bwMode="auto">
              <a:xfrm>
                <a:off x="5009" y="12423"/>
                <a:ext cx="816" cy="675"/>
              </a:xfrm>
              <a:prstGeom prst="smileyFace">
                <a:avLst>
                  <a:gd name="adj" fmla="val 465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4738" y="13098"/>
                <a:ext cx="1313" cy="945"/>
              </a:xfrm>
              <a:custGeom>
                <a:avLst/>
                <a:gdLst>
                  <a:gd name="T0" fmla="*/ 690 w 1740"/>
                  <a:gd name="T1" fmla="*/ 0 h 1260"/>
                  <a:gd name="T2" fmla="*/ 150 w 1740"/>
                  <a:gd name="T3" fmla="*/ 1080 h 1260"/>
                  <a:gd name="T4" fmla="*/ 1590 w 1740"/>
                  <a:gd name="T5" fmla="*/ 1080 h 1260"/>
                  <a:gd name="T6" fmla="*/ 1050 w 1740"/>
                  <a:gd name="T7" fmla="*/ 0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40" h="1260">
                    <a:moveTo>
                      <a:pt x="690" y="0"/>
                    </a:moveTo>
                    <a:cubicBezTo>
                      <a:pt x="345" y="450"/>
                      <a:pt x="0" y="900"/>
                      <a:pt x="150" y="1080"/>
                    </a:cubicBezTo>
                    <a:cubicBezTo>
                      <a:pt x="300" y="1260"/>
                      <a:pt x="1440" y="1260"/>
                      <a:pt x="1590" y="1080"/>
                    </a:cubicBezTo>
                    <a:cubicBezTo>
                      <a:pt x="1740" y="900"/>
                      <a:pt x="1140" y="180"/>
                      <a:pt x="1050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4738" y="12288"/>
                <a:ext cx="1267" cy="450"/>
              </a:xfrm>
              <a:custGeom>
                <a:avLst/>
                <a:gdLst>
                  <a:gd name="T0" fmla="*/ 30 w 1680"/>
                  <a:gd name="T1" fmla="*/ 390 h 600"/>
                  <a:gd name="T2" fmla="*/ 390 w 1680"/>
                  <a:gd name="T3" fmla="*/ 570 h 600"/>
                  <a:gd name="T4" fmla="*/ 390 w 1680"/>
                  <a:gd name="T5" fmla="*/ 390 h 600"/>
                  <a:gd name="T6" fmla="*/ 30 w 1680"/>
                  <a:gd name="T7" fmla="*/ 570 h 600"/>
                  <a:gd name="T8" fmla="*/ 210 w 1680"/>
                  <a:gd name="T9" fmla="*/ 210 h 600"/>
                  <a:gd name="T10" fmla="*/ 390 w 1680"/>
                  <a:gd name="T11" fmla="*/ 390 h 600"/>
                  <a:gd name="T12" fmla="*/ 570 w 1680"/>
                  <a:gd name="T13" fmla="*/ 210 h 600"/>
                  <a:gd name="T14" fmla="*/ 210 w 1680"/>
                  <a:gd name="T15" fmla="*/ 210 h 600"/>
                  <a:gd name="T16" fmla="*/ 390 w 1680"/>
                  <a:gd name="T17" fmla="*/ 30 h 600"/>
                  <a:gd name="T18" fmla="*/ 570 w 1680"/>
                  <a:gd name="T19" fmla="*/ 30 h 600"/>
                  <a:gd name="T20" fmla="*/ 570 w 1680"/>
                  <a:gd name="T21" fmla="*/ 210 h 600"/>
                  <a:gd name="T22" fmla="*/ 750 w 1680"/>
                  <a:gd name="T23" fmla="*/ 210 h 600"/>
                  <a:gd name="T24" fmla="*/ 930 w 1680"/>
                  <a:gd name="T25" fmla="*/ 30 h 600"/>
                  <a:gd name="T26" fmla="*/ 930 w 1680"/>
                  <a:gd name="T27" fmla="*/ 390 h 600"/>
                  <a:gd name="T28" fmla="*/ 570 w 1680"/>
                  <a:gd name="T29" fmla="*/ 390 h 600"/>
                  <a:gd name="T30" fmla="*/ 750 w 1680"/>
                  <a:gd name="T31" fmla="*/ 210 h 600"/>
                  <a:gd name="T32" fmla="*/ 930 w 1680"/>
                  <a:gd name="T33" fmla="*/ 210 h 600"/>
                  <a:gd name="T34" fmla="*/ 930 w 1680"/>
                  <a:gd name="T35" fmla="*/ 30 h 600"/>
                  <a:gd name="T36" fmla="*/ 1290 w 1680"/>
                  <a:gd name="T37" fmla="*/ 210 h 600"/>
                  <a:gd name="T38" fmla="*/ 1110 w 1680"/>
                  <a:gd name="T39" fmla="*/ 210 h 600"/>
                  <a:gd name="T40" fmla="*/ 1290 w 1680"/>
                  <a:gd name="T41" fmla="*/ 390 h 600"/>
                  <a:gd name="T42" fmla="*/ 1290 w 1680"/>
                  <a:gd name="T43" fmla="*/ 210 h 600"/>
                  <a:gd name="T44" fmla="*/ 1650 w 1680"/>
                  <a:gd name="T45" fmla="*/ 210 h 600"/>
                  <a:gd name="T46" fmla="*/ 1470 w 1680"/>
                  <a:gd name="T47" fmla="*/ 390 h 600"/>
                  <a:gd name="T48" fmla="*/ 1290 w 1680"/>
                  <a:gd name="T49" fmla="*/ 390 h 600"/>
                  <a:gd name="T50" fmla="*/ 1470 w 1680"/>
                  <a:gd name="T51" fmla="*/ 570 h 600"/>
                  <a:gd name="T52" fmla="*/ 1650 w 1680"/>
                  <a:gd name="T53" fmla="*/ 390 h 600"/>
                  <a:gd name="T54" fmla="*/ 1470 w 1680"/>
                  <a:gd name="T55" fmla="*/ 21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80" h="600">
                    <a:moveTo>
                      <a:pt x="30" y="390"/>
                    </a:moveTo>
                    <a:cubicBezTo>
                      <a:pt x="180" y="480"/>
                      <a:pt x="330" y="570"/>
                      <a:pt x="390" y="570"/>
                    </a:cubicBezTo>
                    <a:cubicBezTo>
                      <a:pt x="450" y="570"/>
                      <a:pt x="450" y="390"/>
                      <a:pt x="390" y="390"/>
                    </a:cubicBezTo>
                    <a:cubicBezTo>
                      <a:pt x="330" y="390"/>
                      <a:pt x="60" y="600"/>
                      <a:pt x="30" y="570"/>
                    </a:cubicBezTo>
                    <a:cubicBezTo>
                      <a:pt x="0" y="540"/>
                      <a:pt x="150" y="240"/>
                      <a:pt x="210" y="210"/>
                    </a:cubicBezTo>
                    <a:cubicBezTo>
                      <a:pt x="270" y="180"/>
                      <a:pt x="330" y="390"/>
                      <a:pt x="390" y="390"/>
                    </a:cubicBezTo>
                    <a:cubicBezTo>
                      <a:pt x="450" y="390"/>
                      <a:pt x="600" y="240"/>
                      <a:pt x="570" y="210"/>
                    </a:cubicBezTo>
                    <a:cubicBezTo>
                      <a:pt x="540" y="180"/>
                      <a:pt x="240" y="240"/>
                      <a:pt x="210" y="210"/>
                    </a:cubicBezTo>
                    <a:cubicBezTo>
                      <a:pt x="180" y="180"/>
                      <a:pt x="330" y="60"/>
                      <a:pt x="390" y="30"/>
                    </a:cubicBezTo>
                    <a:cubicBezTo>
                      <a:pt x="450" y="0"/>
                      <a:pt x="540" y="0"/>
                      <a:pt x="570" y="30"/>
                    </a:cubicBezTo>
                    <a:cubicBezTo>
                      <a:pt x="600" y="60"/>
                      <a:pt x="540" y="180"/>
                      <a:pt x="570" y="210"/>
                    </a:cubicBezTo>
                    <a:cubicBezTo>
                      <a:pt x="600" y="240"/>
                      <a:pt x="690" y="240"/>
                      <a:pt x="750" y="210"/>
                    </a:cubicBezTo>
                    <a:cubicBezTo>
                      <a:pt x="810" y="180"/>
                      <a:pt x="900" y="0"/>
                      <a:pt x="930" y="30"/>
                    </a:cubicBezTo>
                    <a:cubicBezTo>
                      <a:pt x="960" y="60"/>
                      <a:pt x="990" y="330"/>
                      <a:pt x="930" y="390"/>
                    </a:cubicBezTo>
                    <a:cubicBezTo>
                      <a:pt x="870" y="450"/>
                      <a:pt x="600" y="420"/>
                      <a:pt x="570" y="390"/>
                    </a:cubicBezTo>
                    <a:cubicBezTo>
                      <a:pt x="540" y="360"/>
                      <a:pt x="690" y="240"/>
                      <a:pt x="750" y="210"/>
                    </a:cubicBezTo>
                    <a:cubicBezTo>
                      <a:pt x="810" y="180"/>
                      <a:pt x="900" y="240"/>
                      <a:pt x="930" y="210"/>
                    </a:cubicBezTo>
                    <a:cubicBezTo>
                      <a:pt x="960" y="180"/>
                      <a:pt x="870" y="30"/>
                      <a:pt x="930" y="30"/>
                    </a:cubicBezTo>
                    <a:cubicBezTo>
                      <a:pt x="990" y="30"/>
                      <a:pt x="1260" y="180"/>
                      <a:pt x="1290" y="210"/>
                    </a:cubicBezTo>
                    <a:cubicBezTo>
                      <a:pt x="1320" y="240"/>
                      <a:pt x="1110" y="180"/>
                      <a:pt x="1110" y="210"/>
                    </a:cubicBezTo>
                    <a:cubicBezTo>
                      <a:pt x="1110" y="240"/>
                      <a:pt x="1260" y="390"/>
                      <a:pt x="1290" y="390"/>
                    </a:cubicBezTo>
                    <a:cubicBezTo>
                      <a:pt x="1320" y="390"/>
                      <a:pt x="1230" y="240"/>
                      <a:pt x="1290" y="210"/>
                    </a:cubicBezTo>
                    <a:cubicBezTo>
                      <a:pt x="1350" y="180"/>
                      <a:pt x="1620" y="180"/>
                      <a:pt x="1650" y="210"/>
                    </a:cubicBezTo>
                    <a:cubicBezTo>
                      <a:pt x="1680" y="240"/>
                      <a:pt x="1530" y="360"/>
                      <a:pt x="1470" y="390"/>
                    </a:cubicBezTo>
                    <a:cubicBezTo>
                      <a:pt x="1410" y="420"/>
                      <a:pt x="1290" y="360"/>
                      <a:pt x="1290" y="390"/>
                    </a:cubicBezTo>
                    <a:cubicBezTo>
                      <a:pt x="1290" y="420"/>
                      <a:pt x="1410" y="570"/>
                      <a:pt x="1470" y="570"/>
                    </a:cubicBezTo>
                    <a:cubicBezTo>
                      <a:pt x="1530" y="570"/>
                      <a:pt x="1650" y="450"/>
                      <a:pt x="1650" y="390"/>
                    </a:cubicBezTo>
                    <a:cubicBezTo>
                      <a:pt x="1650" y="330"/>
                      <a:pt x="1500" y="240"/>
                      <a:pt x="1470" y="21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" name="Rovnoramenný trojúhelník 1"/>
          <p:cNvSpPr/>
          <p:nvPr/>
        </p:nvSpPr>
        <p:spPr>
          <a:xfrm>
            <a:off x="7668344" y="35162"/>
            <a:ext cx="864096" cy="3417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31" name="Skupina 30"/>
          <p:cNvGrpSpPr/>
          <p:nvPr/>
        </p:nvGrpSpPr>
        <p:grpSpPr>
          <a:xfrm>
            <a:off x="7835757" y="376896"/>
            <a:ext cx="552667" cy="477314"/>
            <a:chOff x="7756585" y="376896"/>
            <a:chExt cx="552667" cy="477314"/>
          </a:xfrm>
        </p:grpSpPr>
        <p:sp>
          <p:nvSpPr>
            <p:cNvPr id="7" name="Obdélník 6"/>
            <p:cNvSpPr/>
            <p:nvPr/>
          </p:nvSpPr>
          <p:spPr>
            <a:xfrm>
              <a:off x="7756585" y="376896"/>
              <a:ext cx="552667" cy="47731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5" name="Obdélník 4"/>
            <p:cNvSpPr/>
            <p:nvPr/>
          </p:nvSpPr>
          <p:spPr>
            <a:xfrm>
              <a:off x="7956376" y="448904"/>
              <a:ext cx="144016" cy="17178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</p:grpSp>
      <p:cxnSp>
        <p:nvCxnSpPr>
          <p:cNvPr id="19" name="Přímá spojnice 18"/>
          <p:cNvCxnSpPr/>
          <p:nvPr/>
        </p:nvCxnSpPr>
        <p:spPr>
          <a:xfrm>
            <a:off x="7835756" y="821348"/>
            <a:ext cx="0" cy="28628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>
            <a:endCxn id="35" idx="1"/>
          </p:cNvCxnSpPr>
          <p:nvPr/>
        </p:nvCxnSpPr>
        <p:spPr>
          <a:xfrm flipH="1" flipV="1">
            <a:off x="533149" y="1441034"/>
            <a:ext cx="7302608" cy="22759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Vývojový diagram: magnetický disk 17"/>
          <p:cNvSpPr/>
          <p:nvPr/>
        </p:nvSpPr>
        <p:spPr>
          <a:xfrm>
            <a:off x="723941" y="1088338"/>
            <a:ext cx="319667" cy="35269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 19"/>
          <p:cNvSpPr/>
          <p:nvPr/>
        </p:nvSpPr>
        <p:spPr>
          <a:xfrm>
            <a:off x="708660" y="765796"/>
            <a:ext cx="320040" cy="377204"/>
          </a:xfrm>
          <a:custGeom>
            <a:avLst/>
            <a:gdLst>
              <a:gd name="connsiteX0" fmla="*/ 0 w 320040"/>
              <a:gd name="connsiteY0" fmla="*/ 377204 h 377204"/>
              <a:gd name="connsiteX1" fmla="*/ 148590 w 320040"/>
              <a:gd name="connsiteY1" fmla="*/ 14 h 377204"/>
              <a:gd name="connsiteX2" fmla="*/ 320040 w 320040"/>
              <a:gd name="connsiteY2" fmla="*/ 365774 h 377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040" h="377204">
                <a:moveTo>
                  <a:pt x="0" y="377204"/>
                </a:moveTo>
                <a:cubicBezTo>
                  <a:pt x="47625" y="189561"/>
                  <a:pt x="95250" y="1919"/>
                  <a:pt x="148590" y="14"/>
                </a:cubicBezTo>
                <a:cubicBezTo>
                  <a:pt x="201930" y="-1891"/>
                  <a:pt x="260985" y="181941"/>
                  <a:pt x="320040" y="36577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024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197888" y="6249662"/>
            <a:ext cx="2133600" cy="365125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14282" y="607328"/>
            <a:ext cx="864399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prstClr val="black"/>
                </a:solidFill>
              </a:rPr>
              <a:t>Jak můžete změřit výšku budovy v případě, že nelze vyjít na její střechu? </a:t>
            </a:r>
          </a:p>
          <a:p>
            <a:endParaRPr lang="cs-CZ" sz="1000" dirty="0" smtClean="0">
              <a:solidFill>
                <a:prstClr val="black"/>
              </a:solidFill>
            </a:endParaRPr>
          </a:p>
          <a:p>
            <a:r>
              <a:rPr lang="cs-CZ" sz="2600" dirty="0" smtClean="0">
                <a:solidFill>
                  <a:prstClr val="black"/>
                </a:solidFill>
              </a:rPr>
              <a:t>Vaše vzdálenost od budovy je 30 metrů, zrcátko leží na zemi </a:t>
            </a:r>
            <a:br>
              <a:rPr lang="cs-CZ" sz="2600" dirty="0" smtClean="0">
                <a:solidFill>
                  <a:prstClr val="black"/>
                </a:solidFill>
              </a:rPr>
            </a:br>
            <a:r>
              <a:rPr lang="cs-CZ" sz="2600" dirty="0" smtClean="0">
                <a:solidFill>
                  <a:prstClr val="black"/>
                </a:solidFill>
              </a:rPr>
              <a:t>ve vzdálenosti 1 metru a vaše výška  (k očím) je 1,6 metru.</a:t>
            </a:r>
            <a:endParaRPr lang="cs-CZ" sz="2600" dirty="0">
              <a:solidFill>
                <a:prstClr val="black"/>
              </a:solidFill>
            </a:endParaRPr>
          </a:p>
        </p:txBody>
      </p:sp>
      <p:sp>
        <p:nvSpPr>
          <p:cNvPr id="4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rgbClr val="66FFFF">
                    <a:lumMod val="60000"/>
                    <a:lumOff val="40000"/>
                  </a:srgbClr>
                </a:solidFill>
                <a:cs typeface="Arial" charset="0"/>
              </a:rPr>
              <a:t>ÚLOHY</a:t>
            </a:r>
          </a:p>
        </p:txBody>
      </p:sp>
      <p:sp>
        <p:nvSpPr>
          <p:cNvPr id="2" name="Obdélník 1"/>
          <p:cNvSpPr/>
          <p:nvPr/>
        </p:nvSpPr>
        <p:spPr>
          <a:xfrm>
            <a:off x="-384" y="2854097"/>
            <a:ext cx="1152000" cy="3417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6271159"/>
            <a:ext cx="9144000" cy="58684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067944" y="6165304"/>
            <a:ext cx="324000" cy="10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Veselý obličej 5"/>
          <p:cNvSpPr/>
          <p:nvPr/>
        </p:nvSpPr>
        <p:spPr>
          <a:xfrm>
            <a:off x="4716016" y="5517232"/>
            <a:ext cx="288032" cy="288032"/>
          </a:xfrm>
          <a:prstGeom prst="smileyFac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788024" y="5805264"/>
            <a:ext cx="144016" cy="4658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11" name="Přímá spojnice 10"/>
          <p:cNvCxnSpPr>
            <a:endCxn id="5" idx="0"/>
          </p:cNvCxnSpPr>
          <p:nvPr/>
        </p:nvCxnSpPr>
        <p:spPr>
          <a:xfrm>
            <a:off x="1152128" y="2854097"/>
            <a:ext cx="3077816" cy="33112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>
            <a:stCxn id="6" idx="2"/>
            <a:endCxn id="5" idx="0"/>
          </p:cNvCxnSpPr>
          <p:nvPr/>
        </p:nvCxnSpPr>
        <p:spPr>
          <a:xfrm flipH="1">
            <a:off x="4229944" y="5661248"/>
            <a:ext cx="486072" cy="50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ine 113"/>
          <p:cNvSpPr>
            <a:spLocks noChangeShapeType="1"/>
          </p:cNvSpPr>
          <p:nvPr/>
        </p:nvSpPr>
        <p:spPr bwMode="auto">
          <a:xfrm flipH="1" flipV="1">
            <a:off x="4229944" y="4437113"/>
            <a:ext cx="0" cy="1728191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graphicFrame>
        <p:nvGraphicFramePr>
          <p:cNvPr id="16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445380"/>
              </p:ext>
            </p:extLst>
          </p:nvPr>
        </p:nvGraphicFramePr>
        <p:xfrm>
          <a:off x="3904186" y="5357672"/>
          <a:ext cx="240470" cy="303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Rovnica" r:id="rId4" imgW="139700" imgH="139700" progId="Equation.3">
                  <p:embed/>
                </p:oleObj>
              </mc:Choice>
              <mc:Fallback>
                <p:oleObj name="Rovnica" r:id="rId4" imgW="1397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4186" y="5357672"/>
                        <a:ext cx="240470" cy="3035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74117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255865"/>
              </p:ext>
            </p:extLst>
          </p:nvPr>
        </p:nvGraphicFramePr>
        <p:xfrm>
          <a:off x="4279628" y="5256481"/>
          <a:ext cx="300276" cy="404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Rovnica" r:id="rId6" imgW="190417" imgH="203112" progId="Equation.3">
                  <p:embed/>
                </p:oleObj>
              </mc:Choice>
              <mc:Fallback>
                <p:oleObj name="Rovnica" r:id="rId6" imgW="19041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628" y="5256481"/>
                        <a:ext cx="300276" cy="4047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74117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Skupina 20"/>
          <p:cNvGrpSpPr/>
          <p:nvPr/>
        </p:nvGrpSpPr>
        <p:grpSpPr>
          <a:xfrm rot="5400000">
            <a:off x="4147710" y="5398962"/>
            <a:ext cx="164467" cy="785818"/>
            <a:chOff x="2801117" y="4875430"/>
            <a:chExt cx="164467" cy="785818"/>
          </a:xfrm>
        </p:grpSpPr>
        <p:sp>
          <p:nvSpPr>
            <p:cNvPr id="18" name="Arc 116"/>
            <p:cNvSpPr>
              <a:spLocks/>
            </p:cNvSpPr>
            <p:nvPr/>
          </p:nvSpPr>
          <p:spPr bwMode="auto">
            <a:xfrm flipV="1">
              <a:off x="2802363" y="4875430"/>
              <a:ext cx="163221" cy="507540"/>
            </a:xfrm>
            <a:custGeom>
              <a:avLst/>
              <a:gdLst>
                <a:gd name="G0" fmla="+- 21301 0 0"/>
                <a:gd name="G1" fmla="+- 0 0 0"/>
                <a:gd name="G2" fmla="+- 21600 0 0"/>
                <a:gd name="T0" fmla="*/ 7670 w 21301"/>
                <a:gd name="T1" fmla="*/ 16756 h 16756"/>
                <a:gd name="T2" fmla="*/ 0 w 21301"/>
                <a:gd name="T3" fmla="*/ 3581 h 16756"/>
                <a:gd name="T4" fmla="*/ 21301 w 21301"/>
                <a:gd name="T5" fmla="*/ 0 h 16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01" h="16756" fill="none" extrusionOk="0">
                  <a:moveTo>
                    <a:pt x="7670" y="16755"/>
                  </a:moveTo>
                  <a:cubicBezTo>
                    <a:pt x="3597" y="13442"/>
                    <a:pt x="870" y="8758"/>
                    <a:pt x="-1" y="3581"/>
                  </a:cubicBezTo>
                </a:path>
                <a:path w="21301" h="16756" stroke="0" extrusionOk="0">
                  <a:moveTo>
                    <a:pt x="7670" y="16755"/>
                  </a:moveTo>
                  <a:cubicBezTo>
                    <a:pt x="3597" y="13442"/>
                    <a:pt x="870" y="8758"/>
                    <a:pt x="-1" y="3581"/>
                  </a:cubicBezTo>
                  <a:lnTo>
                    <a:pt x="2130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9" name="Arc 117"/>
            <p:cNvSpPr>
              <a:spLocks/>
            </p:cNvSpPr>
            <p:nvPr/>
          </p:nvSpPr>
          <p:spPr bwMode="auto">
            <a:xfrm>
              <a:off x="2801117" y="5164775"/>
              <a:ext cx="163221" cy="496473"/>
            </a:xfrm>
            <a:custGeom>
              <a:avLst/>
              <a:gdLst>
                <a:gd name="G0" fmla="+- 21301 0 0"/>
                <a:gd name="G1" fmla="+- 0 0 0"/>
                <a:gd name="G2" fmla="+- 21600 0 0"/>
                <a:gd name="T0" fmla="*/ 7224 w 21301"/>
                <a:gd name="T1" fmla="*/ 16383 h 16383"/>
                <a:gd name="T2" fmla="*/ 0 w 21301"/>
                <a:gd name="T3" fmla="*/ 3581 h 16383"/>
                <a:gd name="T4" fmla="*/ 21301 w 21301"/>
                <a:gd name="T5" fmla="*/ 0 h 16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01" h="16383" fill="none" extrusionOk="0">
                  <a:moveTo>
                    <a:pt x="7224" y="16382"/>
                  </a:moveTo>
                  <a:cubicBezTo>
                    <a:pt x="3393" y="13091"/>
                    <a:pt x="837" y="8561"/>
                    <a:pt x="-1" y="3581"/>
                  </a:cubicBezTo>
                </a:path>
                <a:path w="21301" h="16383" stroke="0" extrusionOk="0">
                  <a:moveTo>
                    <a:pt x="7224" y="16382"/>
                  </a:moveTo>
                  <a:cubicBezTo>
                    <a:pt x="3393" y="13091"/>
                    <a:pt x="837" y="8561"/>
                    <a:pt x="-1" y="3581"/>
                  </a:cubicBezTo>
                  <a:lnTo>
                    <a:pt x="2130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sp>
        <p:nvSpPr>
          <p:cNvPr id="22" name="Obdélník 21"/>
          <p:cNvSpPr/>
          <p:nvPr/>
        </p:nvSpPr>
        <p:spPr>
          <a:xfrm>
            <a:off x="232961" y="3140968"/>
            <a:ext cx="685310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232961" y="3564952"/>
            <a:ext cx="685310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232961" y="4412920"/>
            <a:ext cx="685310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32961" y="3988936"/>
            <a:ext cx="685310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232961" y="4836904"/>
            <a:ext cx="685310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232961" y="5260888"/>
            <a:ext cx="685310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232961" y="5684872"/>
            <a:ext cx="685310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aphicFrame>
        <p:nvGraphicFramePr>
          <p:cNvPr id="29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992055"/>
              </p:ext>
            </p:extLst>
          </p:nvPr>
        </p:nvGraphicFramePr>
        <p:xfrm>
          <a:off x="5220072" y="2679127"/>
          <a:ext cx="1089446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Rovnice" r:id="rId8" imgW="583920" imgH="888840" progId="Equation.3">
                  <p:embed/>
                </p:oleObj>
              </mc:Choice>
              <mc:Fallback>
                <p:oleObj name="Rovnice" r:id="rId8" imgW="58392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2679127"/>
                        <a:ext cx="1089446" cy="1771650"/>
                      </a:xfrm>
                      <a:prstGeom prst="rect">
                        <a:avLst/>
                      </a:prstGeom>
                      <a:solidFill>
                        <a:srgbClr val="00B3B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187772"/>
              </p:ext>
            </p:extLst>
          </p:nvPr>
        </p:nvGraphicFramePr>
        <p:xfrm>
          <a:off x="6804248" y="2672898"/>
          <a:ext cx="1570871" cy="153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Rovnice" r:id="rId10" imgW="723600" imgH="660240" progId="Equation.3">
                  <p:embed/>
                </p:oleObj>
              </mc:Choice>
              <mc:Fallback>
                <p:oleObj name="Rovnice" r:id="rId10" imgW="7236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2672898"/>
                        <a:ext cx="1570871" cy="1532062"/>
                      </a:xfrm>
                      <a:prstGeom prst="rect">
                        <a:avLst/>
                      </a:prstGeom>
                      <a:solidFill>
                        <a:srgbClr val="00B3B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394569"/>
              </p:ext>
            </p:extLst>
          </p:nvPr>
        </p:nvGraphicFramePr>
        <p:xfrm>
          <a:off x="6660232" y="4393600"/>
          <a:ext cx="1916881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Rovnice" r:id="rId12" imgW="927000" imgH="660240" progId="Equation.3">
                  <p:embed/>
                </p:oleObj>
              </mc:Choice>
              <mc:Fallback>
                <p:oleObj name="Rovnice" r:id="rId12" imgW="9270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4393600"/>
                        <a:ext cx="1916881" cy="1316038"/>
                      </a:xfrm>
                      <a:prstGeom prst="rect">
                        <a:avLst/>
                      </a:prstGeom>
                      <a:solidFill>
                        <a:srgbClr val="00B3B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8522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197888" y="6249662"/>
            <a:ext cx="2133600" cy="365125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-39550" y="663079"/>
            <a:ext cx="9183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prstClr val="black"/>
                </a:solidFill>
              </a:rPr>
              <a:t>Jak vysoké musíte mít zrcadlo, abyste v něm viděli celou svou postavu?</a:t>
            </a:r>
          </a:p>
          <a:p>
            <a:pPr algn="ctr"/>
            <a:r>
              <a:rPr lang="cs-CZ" sz="2400" dirty="0" smtClean="0">
                <a:solidFill>
                  <a:prstClr val="black"/>
                </a:solidFill>
              </a:rPr>
              <a:t>Jak musí být umístěno?</a:t>
            </a:r>
            <a:endParaRPr lang="cs-CZ" sz="2400" dirty="0">
              <a:solidFill>
                <a:prstClr val="black"/>
              </a:solidFill>
            </a:endParaRPr>
          </a:p>
        </p:txBody>
      </p:sp>
      <p:sp>
        <p:nvSpPr>
          <p:cNvPr id="4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rgbClr val="66FFFF">
                    <a:lumMod val="60000"/>
                    <a:lumOff val="40000"/>
                  </a:srgbClr>
                </a:solidFill>
                <a:cs typeface="Arial" charset="0"/>
              </a:rPr>
              <a:t>ÚLOHY</a:t>
            </a:r>
          </a:p>
        </p:txBody>
      </p:sp>
      <p:sp>
        <p:nvSpPr>
          <p:cNvPr id="3" name="Obdélník 2"/>
          <p:cNvSpPr/>
          <p:nvPr/>
        </p:nvSpPr>
        <p:spPr>
          <a:xfrm>
            <a:off x="0" y="6271159"/>
            <a:ext cx="9144000" cy="58684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725067" y="1357143"/>
            <a:ext cx="144016" cy="49303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22" name="Skupina 21"/>
          <p:cNvGrpSpPr/>
          <p:nvPr/>
        </p:nvGrpSpPr>
        <p:grpSpPr>
          <a:xfrm>
            <a:off x="144237" y="2132856"/>
            <a:ext cx="2195515" cy="4130957"/>
            <a:chOff x="221" y="1124744"/>
            <a:chExt cx="2596555" cy="5156295"/>
          </a:xfrm>
        </p:grpSpPr>
        <p:sp>
          <p:nvSpPr>
            <p:cNvPr id="35" name="Volný tvar 34"/>
            <p:cNvSpPr/>
            <p:nvPr/>
          </p:nvSpPr>
          <p:spPr>
            <a:xfrm>
              <a:off x="1377926" y="5081286"/>
              <a:ext cx="673794" cy="1199753"/>
            </a:xfrm>
            <a:custGeom>
              <a:avLst/>
              <a:gdLst>
                <a:gd name="connsiteX0" fmla="*/ 31889 w 1235935"/>
                <a:gd name="connsiteY0" fmla="*/ 0 h 1297559"/>
                <a:gd name="connsiteX1" fmla="*/ 153809 w 1235935"/>
                <a:gd name="connsiteY1" fmla="*/ 1264920 h 1297559"/>
                <a:gd name="connsiteX2" fmla="*/ 1235849 w 1235935"/>
                <a:gd name="connsiteY2" fmla="*/ 929640 h 1297559"/>
                <a:gd name="connsiteX3" fmla="*/ 92849 w 1235935"/>
                <a:gd name="connsiteY3" fmla="*/ 990600 h 1297559"/>
                <a:gd name="connsiteX0" fmla="*/ 45720 w 1250310"/>
                <a:gd name="connsiteY0" fmla="*/ 0 h 1297559"/>
                <a:gd name="connsiteX1" fmla="*/ 167640 w 1250310"/>
                <a:gd name="connsiteY1" fmla="*/ 1264920 h 1297559"/>
                <a:gd name="connsiteX2" fmla="*/ 1249680 w 1250310"/>
                <a:gd name="connsiteY2" fmla="*/ 929640 h 1297559"/>
                <a:gd name="connsiteX3" fmla="*/ 0 w 1250310"/>
                <a:gd name="connsiteY3" fmla="*/ 990600 h 1297559"/>
                <a:gd name="connsiteX0" fmla="*/ 45720 w 1250310"/>
                <a:gd name="connsiteY0" fmla="*/ 0 h 1297559"/>
                <a:gd name="connsiteX1" fmla="*/ 167640 w 1250310"/>
                <a:gd name="connsiteY1" fmla="*/ 1264920 h 1297559"/>
                <a:gd name="connsiteX2" fmla="*/ 1249680 w 1250310"/>
                <a:gd name="connsiteY2" fmla="*/ 929640 h 1297559"/>
                <a:gd name="connsiteX3" fmla="*/ 0 w 1250310"/>
                <a:gd name="connsiteY3" fmla="*/ 990600 h 12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310" h="1297559">
                  <a:moveTo>
                    <a:pt x="45720" y="0"/>
                  </a:moveTo>
                  <a:cubicBezTo>
                    <a:pt x="6350" y="554990"/>
                    <a:pt x="-33020" y="1109980"/>
                    <a:pt x="167640" y="1264920"/>
                  </a:cubicBezTo>
                  <a:cubicBezTo>
                    <a:pt x="368300" y="1419860"/>
                    <a:pt x="1277620" y="975360"/>
                    <a:pt x="1249680" y="929640"/>
                  </a:cubicBezTo>
                  <a:cubicBezTo>
                    <a:pt x="1221740" y="883920"/>
                    <a:pt x="505460" y="708660"/>
                    <a:pt x="0" y="990600"/>
                  </a:cubicBezTo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36" name="Volný tvar 35"/>
            <p:cNvSpPr/>
            <p:nvPr/>
          </p:nvSpPr>
          <p:spPr>
            <a:xfrm flipH="1">
              <a:off x="433870" y="5081286"/>
              <a:ext cx="754988" cy="1180312"/>
            </a:xfrm>
            <a:custGeom>
              <a:avLst/>
              <a:gdLst>
                <a:gd name="connsiteX0" fmla="*/ 31889 w 1235935"/>
                <a:gd name="connsiteY0" fmla="*/ 0 h 1297559"/>
                <a:gd name="connsiteX1" fmla="*/ 153809 w 1235935"/>
                <a:gd name="connsiteY1" fmla="*/ 1264920 h 1297559"/>
                <a:gd name="connsiteX2" fmla="*/ 1235849 w 1235935"/>
                <a:gd name="connsiteY2" fmla="*/ 929640 h 1297559"/>
                <a:gd name="connsiteX3" fmla="*/ 92849 w 1235935"/>
                <a:gd name="connsiteY3" fmla="*/ 990600 h 1297559"/>
                <a:gd name="connsiteX0" fmla="*/ 45720 w 1250310"/>
                <a:gd name="connsiteY0" fmla="*/ 0 h 1297559"/>
                <a:gd name="connsiteX1" fmla="*/ 167640 w 1250310"/>
                <a:gd name="connsiteY1" fmla="*/ 1264920 h 1297559"/>
                <a:gd name="connsiteX2" fmla="*/ 1249680 w 1250310"/>
                <a:gd name="connsiteY2" fmla="*/ 929640 h 1297559"/>
                <a:gd name="connsiteX3" fmla="*/ 0 w 1250310"/>
                <a:gd name="connsiteY3" fmla="*/ 990600 h 1297559"/>
                <a:gd name="connsiteX0" fmla="*/ 45720 w 1250310"/>
                <a:gd name="connsiteY0" fmla="*/ 0 h 1297559"/>
                <a:gd name="connsiteX1" fmla="*/ 167640 w 1250310"/>
                <a:gd name="connsiteY1" fmla="*/ 1264920 h 1297559"/>
                <a:gd name="connsiteX2" fmla="*/ 1249680 w 1250310"/>
                <a:gd name="connsiteY2" fmla="*/ 929640 h 1297559"/>
                <a:gd name="connsiteX3" fmla="*/ 0 w 1250310"/>
                <a:gd name="connsiteY3" fmla="*/ 990600 h 12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310" h="1297559">
                  <a:moveTo>
                    <a:pt x="45720" y="0"/>
                  </a:moveTo>
                  <a:cubicBezTo>
                    <a:pt x="6350" y="554990"/>
                    <a:pt x="-33020" y="1109980"/>
                    <a:pt x="167640" y="1264920"/>
                  </a:cubicBezTo>
                  <a:cubicBezTo>
                    <a:pt x="368300" y="1419860"/>
                    <a:pt x="1277620" y="975360"/>
                    <a:pt x="1249680" y="929640"/>
                  </a:cubicBezTo>
                  <a:cubicBezTo>
                    <a:pt x="1221740" y="883920"/>
                    <a:pt x="505460" y="708660"/>
                    <a:pt x="0" y="990600"/>
                  </a:cubicBezTo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grpSp>
          <p:nvGrpSpPr>
            <p:cNvPr id="12" name="Group 4"/>
            <p:cNvGrpSpPr>
              <a:grpSpLocks/>
            </p:cNvGrpSpPr>
            <p:nvPr/>
          </p:nvGrpSpPr>
          <p:grpSpPr bwMode="auto">
            <a:xfrm>
              <a:off x="221" y="1124744"/>
              <a:ext cx="2596555" cy="3998818"/>
              <a:chOff x="4738" y="12288"/>
              <a:chExt cx="1313" cy="1755"/>
            </a:xfrm>
          </p:grpSpPr>
          <p:sp>
            <p:nvSpPr>
              <p:cNvPr id="13" name="AutoShape 5"/>
              <p:cNvSpPr>
                <a:spLocks noChangeArrowheads="1"/>
              </p:cNvSpPr>
              <p:nvPr/>
            </p:nvSpPr>
            <p:spPr bwMode="auto">
              <a:xfrm>
                <a:off x="5009" y="12423"/>
                <a:ext cx="816" cy="675"/>
              </a:xfrm>
              <a:prstGeom prst="smileyFace">
                <a:avLst>
                  <a:gd name="adj" fmla="val 465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4738" y="13098"/>
                <a:ext cx="1313" cy="945"/>
              </a:xfrm>
              <a:custGeom>
                <a:avLst/>
                <a:gdLst>
                  <a:gd name="T0" fmla="*/ 690 w 1740"/>
                  <a:gd name="T1" fmla="*/ 0 h 1260"/>
                  <a:gd name="T2" fmla="*/ 150 w 1740"/>
                  <a:gd name="T3" fmla="*/ 1080 h 1260"/>
                  <a:gd name="T4" fmla="*/ 1590 w 1740"/>
                  <a:gd name="T5" fmla="*/ 1080 h 1260"/>
                  <a:gd name="T6" fmla="*/ 1050 w 1740"/>
                  <a:gd name="T7" fmla="*/ 0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40" h="1260">
                    <a:moveTo>
                      <a:pt x="690" y="0"/>
                    </a:moveTo>
                    <a:cubicBezTo>
                      <a:pt x="345" y="450"/>
                      <a:pt x="0" y="900"/>
                      <a:pt x="150" y="1080"/>
                    </a:cubicBezTo>
                    <a:cubicBezTo>
                      <a:pt x="300" y="1260"/>
                      <a:pt x="1440" y="1260"/>
                      <a:pt x="1590" y="1080"/>
                    </a:cubicBezTo>
                    <a:cubicBezTo>
                      <a:pt x="1740" y="900"/>
                      <a:pt x="1140" y="180"/>
                      <a:pt x="1050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4738" y="12288"/>
                <a:ext cx="1267" cy="450"/>
              </a:xfrm>
              <a:custGeom>
                <a:avLst/>
                <a:gdLst>
                  <a:gd name="T0" fmla="*/ 30 w 1680"/>
                  <a:gd name="T1" fmla="*/ 390 h 600"/>
                  <a:gd name="T2" fmla="*/ 390 w 1680"/>
                  <a:gd name="T3" fmla="*/ 570 h 600"/>
                  <a:gd name="T4" fmla="*/ 390 w 1680"/>
                  <a:gd name="T5" fmla="*/ 390 h 600"/>
                  <a:gd name="T6" fmla="*/ 30 w 1680"/>
                  <a:gd name="T7" fmla="*/ 570 h 600"/>
                  <a:gd name="T8" fmla="*/ 210 w 1680"/>
                  <a:gd name="T9" fmla="*/ 210 h 600"/>
                  <a:gd name="T10" fmla="*/ 390 w 1680"/>
                  <a:gd name="T11" fmla="*/ 390 h 600"/>
                  <a:gd name="T12" fmla="*/ 570 w 1680"/>
                  <a:gd name="T13" fmla="*/ 210 h 600"/>
                  <a:gd name="T14" fmla="*/ 210 w 1680"/>
                  <a:gd name="T15" fmla="*/ 210 h 600"/>
                  <a:gd name="T16" fmla="*/ 390 w 1680"/>
                  <a:gd name="T17" fmla="*/ 30 h 600"/>
                  <a:gd name="T18" fmla="*/ 570 w 1680"/>
                  <a:gd name="T19" fmla="*/ 30 h 600"/>
                  <a:gd name="T20" fmla="*/ 570 w 1680"/>
                  <a:gd name="T21" fmla="*/ 210 h 600"/>
                  <a:gd name="T22" fmla="*/ 750 w 1680"/>
                  <a:gd name="T23" fmla="*/ 210 h 600"/>
                  <a:gd name="T24" fmla="*/ 930 w 1680"/>
                  <a:gd name="T25" fmla="*/ 30 h 600"/>
                  <a:gd name="T26" fmla="*/ 930 w 1680"/>
                  <a:gd name="T27" fmla="*/ 390 h 600"/>
                  <a:gd name="T28" fmla="*/ 570 w 1680"/>
                  <a:gd name="T29" fmla="*/ 390 h 600"/>
                  <a:gd name="T30" fmla="*/ 750 w 1680"/>
                  <a:gd name="T31" fmla="*/ 210 h 600"/>
                  <a:gd name="T32" fmla="*/ 930 w 1680"/>
                  <a:gd name="T33" fmla="*/ 210 h 600"/>
                  <a:gd name="T34" fmla="*/ 930 w 1680"/>
                  <a:gd name="T35" fmla="*/ 30 h 600"/>
                  <a:gd name="T36" fmla="*/ 1290 w 1680"/>
                  <a:gd name="T37" fmla="*/ 210 h 600"/>
                  <a:gd name="T38" fmla="*/ 1110 w 1680"/>
                  <a:gd name="T39" fmla="*/ 210 h 600"/>
                  <a:gd name="T40" fmla="*/ 1290 w 1680"/>
                  <a:gd name="T41" fmla="*/ 390 h 600"/>
                  <a:gd name="T42" fmla="*/ 1290 w 1680"/>
                  <a:gd name="T43" fmla="*/ 210 h 600"/>
                  <a:gd name="T44" fmla="*/ 1650 w 1680"/>
                  <a:gd name="T45" fmla="*/ 210 h 600"/>
                  <a:gd name="T46" fmla="*/ 1470 w 1680"/>
                  <a:gd name="T47" fmla="*/ 390 h 600"/>
                  <a:gd name="T48" fmla="*/ 1290 w 1680"/>
                  <a:gd name="T49" fmla="*/ 390 h 600"/>
                  <a:gd name="T50" fmla="*/ 1470 w 1680"/>
                  <a:gd name="T51" fmla="*/ 570 h 600"/>
                  <a:gd name="T52" fmla="*/ 1650 w 1680"/>
                  <a:gd name="T53" fmla="*/ 390 h 600"/>
                  <a:gd name="T54" fmla="*/ 1470 w 1680"/>
                  <a:gd name="T55" fmla="*/ 21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80" h="600">
                    <a:moveTo>
                      <a:pt x="30" y="390"/>
                    </a:moveTo>
                    <a:cubicBezTo>
                      <a:pt x="180" y="480"/>
                      <a:pt x="330" y="570"/>
                      <a:pt x="390" y="570"/>
                    </a:cubicBezTo>
                    <a:cubicBezTo>
                      <a:pt x="450" y="570"/>
                      <a:pt x="450" y="390"/>
                      <a:pt x="390" y="390"/>
                    </a:cubicBezTo>
                    <a:cubicBezTo>
                      <a:pt x="330" y="390"/>
                      <a:pt x="60" y="600"/>
                      <a:pt x="30" y="570"/>
                    </a:cubicBezTo>
                    <a:cubicBezTo>
                      <a:pt x="0" y="540"/>
                      <a:pt x="150" y="240"/>
                      <a:pt x="210" y="210"/>
                    </a:cubicBezTo>
                    <a:cubicBezTo>
                      <a:pt x="270" y="180"/>
                      <a:pt x="330" y="390"/>
                      <a:pt x="390" y="390"/>
                    </a:cubicBezTo>
                    <a:cubicBezTo>
                      <a:pt x="450" y="390"/>
                      <a:pt x="600" y="240"/>
                      <a:pt x="570" y="210"/>
                    </a:cubicBezTo>
                    <a:cubicBezTo>
                      <a:pt x="540" y="180"/>
                      <a:pt x="240" y="240"/>
                      <a:pt x="210" y="210"/>
                    </a:cubicBezTo>
                    <a:cubicBezTo>
                      <a:pt x="180" y="180"/>
                      <a:pt x="330" y="60"/>
                      <a:pt x="390" y="30"/>
                    </a:cubicBezTo>
                    <a:cubicBezTo>
                      <a:pt x="450" y="0"/>
                      <a:pt x="540" y="0"/>
                      <a:pt x="570" y="30"/>
                    </a:cubicBezTo>
                    <a:cubicBezTo>
                      <a:pt x="600" y="60"/>
                      <a:pt x="540" y="180"/>
                      <a:pt x="570" y="210"/>
                    </a:cubicBezTo>
                    <a:cubicBezTo>
                      <a:pt x="600" y="240"/>
                      <a:pt x="690" y="240"/>
                      <a:pt x="750" y="210"/>
                    </a:cubicBezTo>
                    <a:cubicBezTo>
                      <a:pt x="810" y="180"/>
                      <a:pt x="900" y="0"/>
                      <a:pt x="930" y="30"/>
                    </a:cubicBezTo>
                    <a:cubicBezTo>
                      <a:pt x="960" y="60"/>
                      <a:pt x="990" y="330"/>
                      <a:pt x="930" y="390"/>
                    </a:cubicBezTo>
                    <a:cubicBezTo>
                      <a:pt x="870" y="450"/>
                      <a:pt x="600" y="420"/>
                      <a:pt x="570" y="390"/>
                    </a:cubicBezTo>
                    <a:cubicBezTo>
                      <a:pt x="540" y="360"/>
                      <a:pt x="690" y="240"/>
                      <a:pt x="750" y="210"/>
                    </a:cubicBezTo>
                    <a:cubicBezTo>
                      <a:pt x="810" y="180"/>
                      <a:pt x="900" y="240"/>
                      <a:pt x="930" y="210"/>
                    </a:cubicBezTo>
                    <a:cubicBezTo>
                      <a:pt x="960" y="180"/>
                      <a:pt x="870" y="30"/>
                      <a:pt x="930" y="30"/>
                    </a:cubicBezTo>
                    <a:cubicBezTo>
                      <a:pt x="990" y="30"/>
                      <a:pt x="1260" y="180"/>
                      <a:pt x="1290" y="210"/>
                    </a:cubicBezTo>
                    <a:cubicBezTo>
                      <a:pt x="1320" y="240"/>
                      <a:pt x="1110" y="180"/>
                      <a:pt x="1110" y="210"/>
                    </a:cubicBezTo>
                    <a:cubicBezTo>
                      <a:pt x="1110" y="240"/>
                      <a:pt x="1260" y="390"/>
                      <a:pt x="1290" y="390"/>
                    </a:cubicBezTo>
                    <a:cubicBezTo>
                      <a:pt x="1320" y="390"/>
                      <a:pt x="1230" y="240"/>
                      <a:pt x="1290" y="210"/>
                    </a:cubicBezTo>
                    <a:cubicBezTo>
                      <a:pt x="1350" y="180"/>
                      <a:pt x="1620" y="180"/>
                      <a:pt x="1650" y="210"/>
                    </a:cubicBezTo>
                    <a:cubicBezTo>
                      <a:pt x="1680" y="240"/>
                      <a:pt x="1530" y="360"/>
                      <a:pt x="1470" y="390"/>
                    </a:cubicBezTo>
                    <a:cubicBezTo>
                      <a:pt x="1410" y="420"/>
                      <a:pt x="1290" y="360"/>
                      <a:pt x="1290" y="390"/>
                    </a:cubicBezTo>
                    <a:cubicBezTo>
                      <a:pt x="1290" y="420"/>
                      <a:pt x="1410" y="570"/>
                      <a:pt x="1470" y="570"/>
                    </a:cubicBezTo>
                    <a:cubicBezTo>
                      <a:pt x="1530" y="570"/>
                      <a:pt x="1650" y="450"/>
                      <a:pt x="1650" y="390"/>
                    </a:cubicBezTo>
                    <a:cubicBezTo>
                      <a:pt x="1650" y="330"/>
                      <a:pt x="1500" y="240"/>
                      <a:pt x="1470" y="21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6835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délník 42"/>
          <p:cNvSpPr/>
          <p:nvPr/>
        </p:nvSpPr>
        <p:spPr>
          <a:xfrm>
            <a:off x="1500166" y="2786058"/>
            <a:ext cx="3000396" cy="35004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1428728" y="2214554"/>
            <a:ext cx="3071834" cy="571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197888" y="6249662"/>
            <a:ext cx="2133600" cy="365125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-39550" y="663079"/>
            <a:ext cx="9183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prstClr val="black"/>
                </a:solidFill>
              </a:rPr>
              <a:t>Jak vysoké musíte mít zrcadlo, abyste v něm viděli celou svou postavu?</a:t>
            </a:r>
          </a:p>
          <a:p>
            <a:pPr algn="ctr"/>
            <a:r>
              <a:rPr lang="cs-CZ" sz="2400" dirty="0">
                <a:solidFill>
                  <a:prstClr val="black"/>
                </a:solidFill>
              </a:rPr>
              <a:t>Jak musí být umístěno?</a:t>
            </a:r>
          </a:p>
          <a:p>
            <a:pPr algn="ctr"/>
            <a:endParaRPr lang="cs-CZ" sz="2400" dirty="0">
              <a:solidFill>
                <a:prstClr val="black"/>
              </a:solidFill>
            </a:endParaRPr>
          </a:p>
        </p:txBody>
      </p:sp>
      <p:sp>
        <p:nvSpPr>
          <p:cNvPr id="4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rgbClr val="66FFFF">
                    <a:lumMod val="60000"/>
                    <a:lumOff val="40000"/>
                  </a:srgbClr>
                </a:solidFill>
                <a:cs typeface="Arial" charset="0"/>
              </a:rPr>
              <a:t>ÚLOHY</a:t>
            </a:r>
          </a:p>
        </p:txBody>
      </p:sp>
      <p:sp>
        <p:nvSpPr>
          <p:cNvPr id="3" name="Obdélník 2"/>
          <p:cNvSpPr/>
          <p:nvPr/>
        </p:nvSpPr>
        <p:spPr>
          <a:xfrm>
            <a:off x="0" y="6271159"/>
            <a:ext cx="9144000" cy="58684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499992" y="1863408"/>
            <a:ext cx="144016" cy="44241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22" name="Skupina 21"/>
          <p:cNvGrpSpPr/>
          <p:nvPr/>
        </p:nvGrpSpPr>
        <p:grpSpPr>
          <a:xfrm>
            <a:off x="144237" y="2132856"/>
            <a:ext cx="2195515" cy="4130957"/>
            <a:chOff x="221" y="1124744"/>
            <a:chExt cx="2596555" cy="5156295"/>
          </a:xfrm>
        </p:grpSpPr>
        <p:sp>
          <p:nvSpPr>
            <p:cNvPr id="35" name="Volný tvar 34"/>
            <p:cNvSpPr/>
            <p:nvPr/>
          </p:nvSpPr>
          <p:spPr>
            <a:xfrm>
              <a:off x="1377926" y="5081286"/>
              <a:ext cx="673794" cy="1199753"/>
            </a:xfrm>
            <a:custGeom>
              <a:avLst/>
              <a:gdLst>
                <a:gd name="connsiteX0" fmla="*/ 31889 w 1235935"/>
                <a:gd name="connsiteY0" fmla="*/ 0 h 1297559"/>
                <a:gd name="connsiteX1" fmla="*/ 153809 w 1235935"/>
                <a:gd name="connsiteY1" fmla="*/ 1264920 h 1297559"/>
                <a:gd name="connsiteX2" fmla="*/ 1235849 w 1235935"/>
                <a:gd name="connsiteY2" fmla="*/ 929640 h 1297559"/>
                <a:gd name="connsiteX3" fmla="*/ 92849 w 1235935"/>
                <a:gd name="connsiteY3" fmla="*/ 990600 h 1297559"/>
                <a:gd name="connsiteX0" fmla="*/ 45720 w 1250310"/>
                <a:gd name="connsiteY0" fmla="*/ 0 h 1297559"/>
                <a:gd name="connsiteX1" fmla="*/ 167640 w 1250310"/>
                <a:gd name="connsiteY1" fmla="*/ 1264920 h 1297559"/>
                <a:gd name="connsiteX2" fmla="*/ 1249680 w 1250310"/>
                <a:gd name="connsiteY2" fmla="*/ 929640 h 1297559"/>
                <a:gd name="connsiteX3" fmla="*/ 0 w 1250310"/>
                <a:gd name="connsiteY3" fmla="*/ 990600 h 1297559"/>
                <a:gd name="connsiteX0" fmla="*/ 45720 w 1250310"/>
                <a:gd name="connsiteY0" fmla="*/ 0 h 1297559"/>
                <a:gd name="connsiteX1" fmla="*/ 167640 w 1250310"/>
                <a:gd name="connsiteY1" fmla="*/ 1264920 h 1297559"/>
                <a:gd name="connsiteX2" fmla="*/ 1249680 w 1250310"/>
                <a:gd name="connsiteY2" fmla="*/ 929640 h 1297559"/>
                <a:gd name="connsiteX3" fmla="*/ 0 w 1250310"/>
                <a:gd name="connsiteY3" fmla="*/ 990600 h 12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310" h="1297559">
                  <a:moveTo>
                    <a:pt x="45720" y="0"/>
                  </a:moveTo>
                  <a:cubicBezTo>
                    <a:pt x="6350" y="554990"/>
                    <a:pt x="-33020" y="1109980"/>
                    <a:pt x="167640" y="1264920"/>
                  </a:cubicBezTo>
                  <a:cubicBezTo>
                    <a:pt x="368300" y="1419860"/>
                    <a:pt x="1277620" y="975360"/>
                    <a:pt x="1249680" y="929640"/>
                  </a:cubicBezTo>
                  <a:cubicBezTo>
                    <a:pt x="1221740" y="883920"/>
                    <a:pt x="505460" y="708660"/>
                    <a:pt x="0" y="990600"/>
                  </a:cubicBezTo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36" name="Volný tvar 35"/>
            <p:cNvSpPr/>
            <p:nvPr/>
          </p:nvSpPr>
          <p:spPr>
            <a:xfrm flipH="1">
              <a:off x="433870" y="5081286"/>
              <a:ext cx="754988" cy="1180312"/>
            </a:xfrm>
            <a:custGeom>
              <a:avLst/>
              <a:gdLst>
                <a:gd name="connsiteX0" fmla="*/ 31889 w 1235935"/>
                <a:gd name="connsiteY0" fmla="*/ 0 h 1297559"/>
                <a:gd name="connsiteX1" fmla="*/ 153809 w 1235935"/>
                <a:gd name="connsiteY1" fmla="*/ 1264920 h 1297559"/>
                <a:gd name="connsiteX2" fmla="*/ 1235849 w 1235935"/>
                <a:gd name="connsiteY2" fmla="*/ 929640 h 1297559"/>
                <a:gd name="connsiteX3" fmla="*/ 92849 w 1235935"/>
                <a:gd name="connsiteY3" fmla="*/ 990600 h 1297559"/>
                <a:gd name="connsiteX0" fmla="*/ 45720 w 1250310"/>
                <a:gd name="connsiteY0" fmla="*/ 0 h 1297559"/>
                <a:gd name="connsiteX1" fmla="*/ 167640 w 1250310"/>
                <a:gd name="connsiteY1" fmla="*/ 1264920 h 1297559"/>
                <a:gd name="connsiteX2" fmla="*/ 1249680 w 1250310"/>
                <a:gd name="connsiteY2" fmla="*/ 929640 h 1297559"/>
                <a:gd name="connsiteX3" fmla="*/ 0 w 1250310"/>
                <a:gd name="connsiteY3" fmla="*/ 990600 h 1297559"/>
                <a:gd name="connsiteX0" fmla="*/ 45720 w 1250310"/>
                <a:gd name="connsiteY0" fmla="*/ 0 h 1297559"/>
                <a:gd name="connsiteX1" fmla="*/ 167640 w 1250310"/>
                <a:gd name="connsiteY1" fmla="*/ 1264920 h 1297559"/>
                <a:gd name="connsiteX2" fmla="*/ 1249680 w 1250310"/>
                <a:gd name="connsiteY2" fmla="*/ 929640 h 1297559"/>
                <a:gd name="connsiteX3" fmla="*/ 0 w 1250310"/>
                <a:gd name="connsiteY3" fmla="*/ 990600 h 12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310" h="1297559">
                  <a:moveTo>
                    <a:pt x="45720" y="0"/>
                  </a:moveTo>
                  <a:cubicBezTo>
                    <a:pt x="6350" y="554990"/>
                    <a:pt x="-33020" y="1109980"/>
                    <a:pt x="167640" y="1264920"/>
                  </a:cubicBezTo>
                  <a:cubicBezTo>
                    <a:pt x="368300" y="1419860"/>
                    <a:pt x="1277620" y="975360"/>
                    <a:pt x="1249680" y="929640"/>
                  </a:cubicBezTo>
                  <a:cubicBezTo>
                    <a:pt x="1221740" y="883920"/>
                    <a:pt x="505460" y="708660"/>
                    <a:pt x="0" y="990600"/>
                  </a:cubicBezTo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grpSp>
          <p:nvGrpSpPr>
            <p:cNvPr id="12" name="Group 4"/>
            <p:cNvGrpSpPr>
              <a:grpSpLocks/>
            </p:cNvGrpSpPr>
            <p:nvPr/>
          </p:nvGrpSpPr>
          <p:grpSpPr bwMode="auto">
            <a:xfrm>
              <a:off x="221" y="1124744"/>
              <a:ext cx="2596555" cy="3998818"/>
              <a:chOff x="4738" y="12288"/>
              <a:chExt cx="1313" cy="1755"/>
            </a:xfrm>
          </p:grpSpPr>
          <p:sp>
            <p:nvSpPr>
              <p:cNvPr id="13" name="AutoShape 5"/>
              <p:cNvSpPr>
                <a:spLocks noChangeArrowheads="1"/>
              </p:cNvSpPr>
              <p:nvPr/>
            </p:nvSpPr>
            <p:spPr bwMode="auto">
              <a:xfrm>
                <a:off x="5009" y="12423"/>
                <a:ext cx="816" cy="675"/>
              </a:xfrm>
              <a:prstGeom prst="smileyFace">
                <a:avLst>
                  <a:gd name="adj" fmla="val 465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4738" y="13098"/>
                <a:ext cx="1313" cy="945"/>
              </a:xfrm>
              <a:custGeom>
                <a:avLst/>
                <a:gdLst>
                  <a:gd name="T0" fmla="*/ 690 w 1740"/>
                  <a:gd name="T1" fmla="*/ 0 h 1260"/>
                  <a:gd name="T2" fmla="*/ 150 w 1740"/>
                  <a:gd name="T3" fmla="*/ 1080 h 1260"/>
                  <a:gd name="T4" fmla="*/ 1590 w 1740"/>
                  <a:gd name="T5" fmla="*/ 1080 h 1260"/>
                  <a:gd name="T6" fmla="*/ 1050 w 1740"/>
                  <a:gd name="T7" fmla="*/ 0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40" h="1260">
                    <a:moveTo>
                      <a:pt x="690" y="0"/>
                    </a:moveTo>
                    <a:cubicBezTo>
                      <a:pt x="345" y="450"/>
                      <a:pt x="0" y="900"/>
                      <a:pt x="150" y="1080"/>
                    </a:cubicBezTo>
                    <a:cubicBezTo>
                      <a:pt x="300" y="1260"/>
                      <a:pt x="1440" y="1260"/>
                      <a:pt x="1590" y="1080"/>
                    </a:cubicBezTo>
                    <a:cubicBezTo>
                      <a:pt x="1740" y="900"/>
                      <a:pt x="1140" y="180"/>
                      <a:pt x="1050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4738" y="12288"/>
                <a:ext cx="1267" cy="450"/>
              </a:xfrm>
              <a:custGeom>
                <a:avLst/>
                <a:gdLst>
                  <a:gd name="T0" fmla="*/ 30 w 1680"/>
                  <a:gd name="T1" fmla="*/ 390 h 600"/>
                  <a:gd name="T2" fmla="*/ 390 w 1680"/>
                  <a:gd name="T3" fmla="*/ 570 h 600"/>
                  <a:gd name="T4" fmla="*/ 390 w 1680"/>
                  <a:gd name="T5" fmla="*/ 390 h 600"/>
                  <a:gd name="T6" fmla="*/ 30 w 1680"/>
                  <a:gd name="T7" fmla="*/ 570 h 600"/>
                  <a:gd name="T8" fmla="*/ 210 w 1680"/>
                  <a:gd name="T9" fmla="*/ 210 h 600"/>
                  <a:gd name="T10" fmla="*/ 390 w 1680"/>
                  <a:gd name="T11" fmla="*/ 390 h 600"/>
                  <a:gd name="T12" fmla="*/ 570 w 1680"/>
                  <a:gd name="T13" fmla="*/ 210 h 600"/>
                  <a:gd name="T14" fmla="*/ 210 w 1680"/>
                  <a:gd name="T15" fmla="*/ 210 h 600"/>
                  <a:gd name="T16" fmla="*/ 390 w 1680"/>
                  <a:gd name="T17" fmla="*/ 30 h 600"/>
                  <a:gd name="T18" fmla="*/ 570 w 1680"/>
                  <a:gd name="T19" fmla="*/ 30 h 600"/>
                  <a:gd name="T20" fmla="*/ 570 w 1680"/>
                  <a:gd name="T21" fmla="*/ 210 h 600"/>
                  <a:gd name="T22" fmla="*/ 750 w 1680"/>
                  <a:gd name="T23" fmla="*/ 210 h 600"/>
                  <a:gd name="T24" fmla="*/ 930 w 1680"/>
                  <a:gd name="T25" fmla="*/ 30 h 600"/>
                  <a:gd name="T26" fmla="*/ 930 w 1680"/>
                  <a:gd name="T27" fmla="*/ 390 h 600"/>
                  <a:gd name="T28" fmla="*/ 570 w 1680"/>
                  <a:gd name="T29" fmla="*/ 390 h 600"/>
                  <a:gd name="T30" fmla="*/ 750 w 1680"/>
                  <a:gd name="T31" fmla="*/ 210 h 600"/>
                  <a:gd name="T32" fmla="*/ 930 w 1680"/>
                  <a:gd name="T33" fmla="*/ 210 h 600"/>
                  <a:gd name="T34" fmla="*/ 930 w 1680"/>
                  <a:gd name="T35" fmla="*/ 30 h 600"/>
                  <a:gd name="T36" fmla="*/ 1290 w 1680"/>
                  <a:gd name="T37" fmla="*/ 210 h 600"/>
                  <a:gd name="T38" fmla="*/ 1110 w 1680"/>
                  <a:gd name="T39" fmla="*/ 210 h 600"/>
                  <a:gd name="T40" fmla="*/ 1290 w 1680"/>
                  <a:gd name="T41" fmla="*/ 390 h 600"/>
                  <a:gd name="T42" fmla="*/ 1290 w 1680"/>
                  <a:gd name="T43" fmla="*/ 210 h 600"/>
                  <a:gd name="T44" fmla="*/ 1650 w 1680"/>
                  <a:gd name="T45" fmla="*/ 210 h 600"/>
                  <a:gd name="T46" fmla="*/ 1470 w 1680"/>
                  <a:gd name="T47" fmla="*/ 390 h 600"/>
                  <a:gd name="T48" fmla="*/ 1290 w 1680"/>
                  <a:gd name="T49" fmla="*/ 390 h 600"/>
                  <a:gd name="T50" fmla="*/ 1470 w 1680"/>
                  <a:gd name="T51" fmla="*/ 570 h 600"/>
                  <a:gd name="T52" fmla="*/ 1650 w 1680"/>
                  <a:gd name="T53" fmla="*/ 390 h 600"/>
                  <a:gd name="T54" fmla="*/ 1470 w 1680"/>
                  <a:gd name="T55" fmla="*/ 21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80" h="600">
                    <a:moveTo>
                      <a:pt x="30" y="390"/>
                    </a:moveTo>
                    <a:cubicBezTo>
                      <a:pt x="180" y="480"/>
                      <a:pt x="330" y="570"/>
                      <a:pt x="390" y="570"/>
                    </a:cubicBezTo>
                    <a:cubicBezTo>
                      <a:pt x="450" y="570"/>
                      <a:pt x="450" y="390"/>
                      <a:pt x="390" y="390"/>
                    </a:cubicBezTo>
                    <a:cubicBezTo>
                      <a:pt x="330" y="390"/>
                      <a:pt x="60" y="600"/>
                      <a:pt x="30" y="570"/>
                    </a:cubicBezTo>
                    <a:cubicBezTo>
                      <a:pt x="0" y="540"/>
                      <a:pt x="150" y="240"/>
                      <a:pt x="210" y="210"/>
                    </a:cubicBezTo>
                    <a:cubicBezTo>
                      <a:pt x="270" y="180"/>
                      <a:pt x="330" y="390"/>
                      <a:pt x="390" y="390"/>
                    </a:cubicBezTo>
                    <a:cubicBezTo>
                      <a:pt x="450" y="390"/>
                      <a:pt x="600" y="240"/>
                      <a:pt x="570" y="210"/>
                    </a:cubicBezTo>
                    <a:cubicBezTo>
                      <a:pt x="540" y="180"/>
                      <a:pt x="240" y="240"/>
                      <a:pt x="210" y="210"/>
                    </a:cubicBezTo>
                    <a:cubicBezTo>
                      <a:pt x="180" y="180"/>
                      <a:pt x="330" y="60"/>
                      <a:pt x="390" y="30"/>
                    </a:cubicBezTo>
                    <a:cubicBezTo>
                      <a:pt x="450" y="0"/>
                      <a:pt x="540" y="0"/>
                      <a:pt x="570" y="30"/>
                    </a:cubicBezTo>
                    <a:cubicBezTo>
                      <a:pt x="600" y="60"/>
                      <a:pt x="540" y="180"/>
                      <a:pt x="570" y="210"/>
                    </a:cubicBezTo>
                    <a:cubicBezTo>
                      <a:pt x="600" y="240"/>
                      <a:pt x="690" y="240"/>
                      <a:pt x="750" y="210"/>
                    </a:cubicBezTo>
                    <a:cubicBezTo>
                      <a:pt x="810" y="180"/>
                      <a:pt x="900" y="0"/>
                      <a:pt x="930" y="30"/>
                    </a:cubicBezTo>
                    <a:cubicBezTo>
                      <a:pt x="960" y="60"/>
                      <a:pt x="990" y="330"/>
                      <a:pt x="930" y="390"/>
                    </a:cubicBezTo>
                    <a:cubicBezTo>
                      <a:pt x="870" y="450"/>
                      <a:pt x="600" y="420"/>
                      <a:pt x="570" y="390"/>
                    </a:cubicBezTo>
                    <a:cubicBezTo>
                      <a:pt x="540" y="360"/>
                      <a:pt x="690" y="240"/>
                      <a:pt x="750" y="210"/>
                    </a:cubicBezTo>
                    <a:cubicBezTo>
                      <a:pt x="810" y="180"/>
                      <a:pt x="900" y="240"/>
                      <a:pt x="930" y="210"/>
                    </a:cubicBezTo>
                    <a:cubicBezTo>
                      <a:pt x="960" y="180"/>
                      <a:pt x="870" y="30"/>
                      <a:pt x="930" y="30"/>
                    </a:cubicBezTo>
                    <a:cubicBezTo>
                      <a:pt x="990" y="30"/>
                      <a:pt x="1260" y="180"/>
                      <a:pt x="1290" y="210"/>
                    </a:cubicBezTo>
                    <a:cubicBezTo>
                      <a:pt x="1320" y="240"/>
                      <a:pt x="1110" y="180"/>
                      <a:pt x="1110" y="210"/>
                    </a:cubicBezTo>
                    <a:cubicBezTo>
                      <a:pt x="1110" y="240"/>
                      <a:pt x="1260" y="390"/>
                      <a:pt x="1290" y="390"/>
                    </a:cubicBezTo>
                    <a:cubicBezTo>
                      <a:pt x="1320" y="390"/>
                      <a:pt x="1230" y="240"/>
                      <a:pt x="1290" y="210"/>
                    </a:cubicBezTo>
                    <a:cubicBezTo>
                      <a:pt x="1350" y="180"/>
                      <a:pt x="1620" y="180"/>
                      <a:pt x="1650" y="210"/>
                    </a:cubicBezTo>
                    <a:cubicBezTo>
                      <a:pt x="1680" y="240"/>
                      <a:pt x="1530" y="360"/>
                      <a:pt x="1470" y="390"/>
                    </a:cubicBezTo>
                    <a:cubicBezTo>
                      <a:pt x="1410" y="420"/>
                      <a:pt x="1290" y="360"/>
                      <a:pt x="1290" y="390"/>
                    </a:cubicBezTo>
                    <a:cubicBezTo>
                      <a:pt x="1290" y="420"/>
                      <a:pt x="1410" y="570"/>
                      <a:pt x="1470" y="570"/>
                    </a:cubicBezTo>
                    <a:cubicBezTo>
                      <a:pt x="1530" y="570"/>
                      <a:pt x="1650" y="450"/>
                      <a:pt x="1650" y="390"/>
                    </a:cubicBezTo>
                    <a:cubicBezTo>
                      <a:pt x="1650" y="330"/>
                      <a:pt x="1500" y="240"/>
                      <a:pt x="1470" y="21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>
                  <a:solidFill>
                    <a:prstClr val="black"/>
                  </a:solidFill>
                </a:endParaRPr>
              </a:p>
            </p:txBody>
          </p:sp>
        </p:grpSp>
      </p:grpSp>
      <p:cxnSp>
        <p:nvCxnSpPr>
          <p:cNvPr id="5" name="Přímá spojnice 4"/>
          <p:cNvCxnSpPr>
            <a:endCxn id="8" idx="0"/>
          </p:cNvCxnSpPr>
          <p:nvPr/>
        </p:nvCxnSpPr>
        <p:spPr>
          <a:xfrm>
            <a:off x="1475656" y="2780928"/>
            <a:ext cx="5789032" cy="34687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Skupina 15"/>
          <p:cNvGrpSpPr/>
          <p:nvPr/>
        </p:nvGrpSpPr>
        <p:grpSpPr>
          <a:xfrm flipH="1">
            <a:off x="6876256" y="2132856"/>
            <a:ext cx="2195515" cy="4130957"/>
            <a:chOff x="221" y="1124744"/>
            <a:chExt cx="2596555" cy="5156295"/>
          </a:xfrm>
        </p:grpSpPr>
        <p:sp>
          <p:nvSpPr>
            <p:cNvPr id="17" name="Volný tvar 16"/>
            <p:cNvSpPr/>
            <p:nvPr/>
          </p:nvSpPr>
          <p:spPr>
            <a:xfrm>
              <a:off x="1377926" y="5081286"/>
              <a:ext cx="673794" cy="1199753"/>
            </a:xfrm>
            <a:custGeom>
              <a:avLst/>
              <a:gdLst>
                <a:gd name="connsiteX0" fmla="*/ 31889 w 1235935"/>
                <a:gd name="connsiteY0" fmla="*/ 0 h 1297559"/>
                <a:gd name="connsiteX1" fmla="*/ 153809 w 1235935"/>
                <a:gd name="connsiteY1" fmla="*/ 1264920 h 1297559"/>
                <a:gd name="connsiteX2" fmla="*/ 1235849 w 1235935"/>
                <a:gd name="connsiteY2" fmla="*/ 929640 h 1297559"/>
                <a:gd name="connsiteX3" fmla="*/ 92849 w 1235935"/>
                <a:gd name="connsiteY3" fmla="*/ 990600 h 1297559"/>
                <a:gd name="connsiteX0" fmla="*/ 45720 w 1250310"/>
                <a:gd name="connsiteY0" fmla="*/ 0 h 1297559"/>
                <a:gd name="connsiteX1" fmla="*/ 167640 w 1250310"/>
                <a:gd name="connsiteY1" fmla="*/ 1264920 h 1297559"/>
                <a:gd name="connsiteX2" fmla="*/ 1249680 w 1250310"/>
                <a:gd name="connsiteY2" fmla="*/ 929640 h 1297559"/>
                <a:gd name="connsiteX3" fmla="*/ 0 w 1250310"/>
                <a:gd name="connsiteY3" fmla="*/ 990600 h 1297559"/>
                <a:gd name="connsiteX0" fmla="*/ 45720 w 1250310"/>
                <a:gd name="connsiteY0" fmla="*/ 0 h 1297559"/>
                <a:gd name="connsiteX1" fmla="*/ 167640 w 1250310"/>
                <a:gd name="connsiteY1" fmla="*/ 1264920 h 1297559"/>
                <a:gd name="connsiteX2" fmla="*/ 1249680 w 1250310"/>
                <a:gd name="connsiteY2" fmla="*/ 929640 h 1297559"/>
                <a:gd name="connsiteX3" fmla="*/ 0 w 1250310"/>
                <a:gd name="connsiteY3" fmla="*/ 990600 h 12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310" h="1297559">
                  <a:moveTo>
                    <a:pt x="45720" y="0"/>
                  </a:moveTo>
                  <a:cubicBezTo>
                    <a:pt x="6350" y="554990"/>
                    <a:pt x="-33020" y="1109980"/>
                    <a:pt x="167640" y="1264920"/>
                  </a:cubicBezTo>
                  <a:cubicBezTo>
                    <a:pt x="368300" y="1419860"/>
                    <a:pt x="1277620" y="975360"/>
                    <a:pt x="1249680" y="929640"/>
                  </a:cubicBezTo>
                  <a:cubicBezTo>
                    <a:pt x="1221740" y="883920"/>
                    <a:pt x="505460" y="708660"/>
                    <a:pt x="0" y="990600"/>
                  </a:cubicBezTo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18" name="Volný tvar 17"/>
            <p:cNvSpPr/>
            <p:nvPr/>
          </p:nvSpPr>
          <p:spPr>
            <a:xfrm flipH="1">
              <a:off x="433870" y="5081286"/>
              <a:ext cx="754988" cy="1180312"/>
            </a:xfrm>
            <a:custGeom>
              <a:avLst/>
              <a:gdLst>
                <a:gd name="connsiteX0" fmla="*/ 31889 w 1235935"/>
                <a:gd name="connsiteY0" fmla="*/ 0 h 1297559"/>
                <a:gd name="connsiteX1" fmla="*/ 153809 w 1235935"/>
                <a:gd name="connsiteY1" fmla="*/ 1264920 h 1297559"/>
                <a:gd name="connsiteX2" fmla="*/ 1235849 w 1235935"/>
                <a:gd name="connsiteY2" fmla="*/ 929640 h 1297559"/>
                <a:gd name="connsiteX3" fmla="*/ 92849 w 1235935"/>
                <a:gd name="connsiteY3" fmla="*/ 990600 h 1297559"/>
                <a:gd name="connsiteX0" fmla="*/ 45720 w 1250310"/>
                <a:gd name="connsiteY0" fmla="*/ 0 h 1297559"/>
                <a:gd name="connsiteX1" fmla="*/ 167640 w 1250310"/>
                <a:gd name="connsiteY1" fmla="*/ 1264920 h 1297559"/>
                <a:gd name="connsiteX2" fmla="*/ 1249680 w 1250310"/>
                <a:gd name="connsiteY2" fmla="*/ 929640 h 1297559"/>
                <a:gd name="connsiteX3" fmla="*/ 0 w 1250310"/>
                <a:gd name="connsiteY3" fmla="*/ 990600 h 1297559"/>
                <a:gd name="connsiteX0" fmla="*/ 45720 w 1250310"/>
                <a:gd name="connsiteY0" fmla="*/ 0 h 1297559"/>
                <a:gd name="connsiteX1" fmla="*/ 167640 w 1250310"/>
                <a:gd name="connsiteY1" fmla="*/ 1264920 h 1297559"/>
                <a:gd name="connsiteX2" fmla="*/ 1249680 w 1250310"/>
                <a:gd name="connsiteY2" fmla="*/ 929640 h 1297559"/>
                <a:gd name="connsiteX3" fmla="*/ 0 w 1250310"/>
                <a:gd name="connsiteY3" fmla="*/ 990600 h 12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310" h="1297559">
                  <a:moveTo>
                    <a:pt x="45720" y="0"/>
                  </a:moveTo>
                  <a:cubicBezTo>
                    <a:pt x="6350" y="554990"/>
                    <a:pt x="-33020" y="1109980"/>
                    <a:pt x="167640" y="1264920"/>
                  </a:cubicBezTo>
                  <a:cubicBezTo>
                    <a:pt x="368300" y="1419860"/>
                    <a:pt x="1277620" y="975360"/>
                    <a:pt x="1249680" y="929640"/>
                  </a:cubicBezTo>
                  <a:cubicBezTo>
                    <a:pt x="1221740" y="883920"/>
                    <a:pt x="505460" y="708660"/>
                    <a:pt x="0" y="990600"/>
                  </a:cubicBezTo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grpSp>
          <p:nvGrpSpPr>
            <p:cNvPr id="19" name="Group 4"/>
            <p:cNvGrpSpPr>
              <a:grpSpLocks/>
            </p:cNvGrpSpPr>
            <p:nvPr/>
          </p:nvGrpSpPr>
          <p:grpSpPr bwMode="auto">
            <a:xfrm>
              <a:off x="221" y="1124744"/>
              <a:ext cx="2596555" cy="3998818"/>
              <a:chOff x="4738" y="12288"/>
              <a:chExt cx="1313" cy="1755"/>
            </a:xfrm>
          </p:grpSpPr>
          <p:sp>
            <p:nvSpPr>
              <p:cNvPr id="20" name="AutoShape 5"/>
              <p:cNvSpPr>
                <a:spLocks noChangeArrowheads="1"/>
              </p:cNvSpPr>
              <p:nvPr/>
            </p:nvSpPr>
            <p:spPr bwMode="auto">
              <a:xfrm>
                <a:off x="5009" y="12423"/>
                <a:ext cx="816" cy="675"/>
              </a:xfrm>
              <a:prstGeom prst="smileyFace">
                <a:avLst>
                  <a:gd name="adj" fmla="val 465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6"/>
              <p:cNvSpPr>
                <a:spLocks/>
              </p:cNvSpPr>
              <p:nvPr/>
            </p:nvSpPr>
            <p:spPr bwMode="auto">
              <a:xfrm>
                <a:off x="4738" y="13098"/>
                <a:ext cx="1313" cy="945"/>
              </a:xfrm>
              <a:custGeom>
                <a:avLst/>
                <a:gdLst>
                  <a:gd name="T0" fmla="*/ 690 w 1740"/>
                  <a:gd name="T1" fmla="*/ 0 h 1260"/>
                  <a:gd name="T2" fmla="*/ 150 w 1740"/>
                  <a:gd name="T3" fmla="*/ 1080 h 1260"/>
                  <a:gd name="T4" fmla="*/ 1590 w 1740"/>
                  <a:gd name="T5" fmla="*/ 1080 h 1260"/>
                  <a:gd name="T6" fmla="*/ 1050 w 1740"/>
                  <a:gd name="T7" fmla="*/ 0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40" h="1260">
                    <a:moveTo>
                      <a:pt x="690" y="0"/>
                    </a:moveTo>
                    <a:cubicBezTo>
                      <a:pt x="345" y="450"/>
                      <a:pt x="0" y="900"/>
                      <a:pt x="150" y="1080"/>
                    </a:cubicBezTo>
                    <a:cubicBezTo>
                      <a:pt x="300" y="1260"/>
                      <a:pt x="1440" y="1260"/>
                      <a:pt x="1590" y="1080"/>
                    </a:cubicBezTo>
                    <a:cubicBezTo>
                      <a:pt x="1740" y="900"/>
                      <a:pt x="1140" y="180"/>
                      <a:pt x="1050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7"/>
              <p:cNvSpPr>
                <a:spLocks/>
              </p:cNvSpPr>
              <p:nvPr/>
            </p:nvSpPr>
            <p:spPr bwMode="auto">
              <a:xfrm>
                <a:off x="4738" y="12288"/>
                <a:ext cx="1267" cy="450"/>
              </a:xfrm>
              <a:custGeom>
                <a:avLst/>
                <a:gdLst>
                  <a:gd name="T0" fmla="*/ 30 w 1680"/>
                  <a:gd name="T1" fmla="*/ 390 h 600"/>
                  <a:gd name="T2" fmla="*/ 390 w 1680"/>
                  <a:gd name="T3" fmla="*/ 570 h 600"/>
                  <a:gd name="T4" fmla="*/ 390 w 1680"/>
                  <a:gd name="T5" fmla="*/ 390 h 600"/>
                  <a:gd name="T6" fmla="*/ 30 w 1680"/>
                  <a:gd name="T7" fmla="*/ 570 h 600"/>
                  <a:gd name="T8" fmla="*/ 210 w 1680"/>
                  <a:gd name="T9" fmla="*/ 210 h 600"/>
                  <a:gd name="T10" fmla="*/ 390 w 1680"/>
                  <a:gd name="T11" fmla="*/ 390 h 600"/>
                  <a:gd name="T12" fmla="*/ 570 w 1680"/>
                  <a:gd name="T13" fmla="*/ 210 h 600"/>
                  <a:gd name="T14" fmla="*/ 210 w 1680"/>
                  <a:gd name="T15" fmla="*/ 210 h 600"/>
                  <a:gd name="T16" fmla="*/ 390 w 1680"/>
                  <a:gd name="T17" fmla="*/ 30 h 600"/>
                  <a:gd name="T18" fmla="*/ 570 w 1680"/>
                  <a:gd name="T19" fmla="*/ 30 h 600"/>
                  <a:gd name="T20" fmla="*/ 570 w 1680"/>
                  <a:gd name="T21" fmla="*/ 210 h 600"/>
                  <a:gd name="T22" fmla="*/ 750 w 1680"/>
                  <a:gd name="T23" fmla="*/ 210 h 600"/>
                  <a:gd name="T24" fmla="*/ 930 w 1680"/>
                  <a:gd name="T25" fmla="*/ 30 h 600"/>
                  <a:gd name="T26" fmla="*/ 930 w 1680"/>
                  <a:gd name="T27" fmla="*/ 390 h 600"/>
                  <a:gd name="T28" fmla="*/ 570 w 1680"/>
                  <a:gd name="T29" fmla="*/ 390 h 600"/>
                  <a:gd name="T30" fmla="*/ 750 w 1680"/>
                  <a:gd name="T31" fmla="*/ 210 h 600"/>
                  <a:gd name="T32" fmla="*/ 930 w 1680"/>
                  <a:gd name="T33" fmla="*/ 210 h 600"/>
                  <a:gd name="T34" fmla="*/ 930 w 1680"/>
                  <a:gd name="T35" fmla="*/ 30 h 600"/>
                  <a:gd name="T36" fmla="*/ 1290 w 1680"/>
                  <a:gd name="T37" fmla="*/ 210 h 600"/>
                  <a:gd name="T38" fmla="*/ 1110 w 1680"/>
                  <a:gd name="T39" fmla="*/ 210 h 600"/>
                  <a:gd name="T40" fmla="*/ 1290 w 1680"/>
                  <a:gd name="T41" fmla="*/ 390 h 600"/>
                  <a:gd name="T42" fmla="*/ 1290 w 1680"/>
                  <a:gd name="T43" fmla="*/ 210 h 600"/>
                  <a:gd name="T44" fmla="*/ 1650 w 1680"/>
                  <a:gd name="T45" fmla="*/ 210 h 600"/>
                  <a:gd name="T46" fmla="*/ 1470 w 1680"/>
                  <a:gd name="T47" fmla="*/ 390 h 600"/>
                  <a:gd name="T48" fmla="*/ 1290 w 1680"/>
                  <a:gd name="T49" fmla="*/ 390 h 600"/>
                  <a:gd name="T50" fmla="*/ 1470 w 1680"/>
                  <a:gd name="T51" fmla="*/ 570 h 600"/>
                  <a:gd name="T52" fmla="*/ 1650 w 1680"/>
                  <a:gd name="T53" fmla="*/ 390 h 600"/>
                  <a:gd name="T54" fmla="*/ 1470 w 1680"/>
                  <a:gd name="T55" fmla="*/ 21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80" h="600">
                    <a:moveTo>
                      <a:pt x="30" y="390"/>
                    </a:moveTo>
                    <a:cubicBezTo>
                      <a:pt x="180" y="480"/>
                      <a:pt x="330" y="570"/>
                      <a:pt x="390" y="570"/>
                    </a:cubicBezTo>
                    <a:cubicBezTo>
                      <a:pt x="450" y="570"/>
                      <a:pt x="450" y="390"/>
                      <a:pt x="390" y="390"/>
                    </a:cubicBezTo>
                    <a:cubicBezTo>
                      <a:pt x="330" y="390"/>
                      <a:pt x="60" y="600"/>
                      <a:pt x="30" y="570"/>
                    </a:cubicBezTo>
                    <a:cubicBezTo>
                      <a:pt x="0" y="540"/>
                      <a:pt x="150" y="240"/>
                      <a:pt x="210" y="210"/>
                    </a:cubicBezTo>
                    <a:cubicBezTo>
                      <a:pt x="270" y="180"/>
                      <a:pt x="330" y="390"/>
                      <a:pt x="390" y="390"/>
                    </a:cubicBezTo>
                    <a:cubicBezTo>
                      <a:pt x="450" y="390"/>
                      <a:pt x="600" y="240"/>
                      <a:pt x="570" y="210"/>
                    </a:cubicBezTo>
                    <a:cubicBezTo>
                      <a:pt x="540" y="180"/>
                      <a:pt x="240" y="240"/>
                      <a:pt x="210" y="210"/>
                    </a:cubicBezTo>
                    <a:cubicBezTo>
                      <a:pt x="180" y="180"/>
                      <a:pt x="330" y="60"/>
                      <a:pt x="390" y="30"/>
                    </a:cubicBezTo>
                    <a:cubicBezTo>
                      <a:pt x="450" y="0"/>
                      <a:pt x="540" y="0"/>
                      <a:pt x="570" y="30"/>
                    </a:cubicBezTo>
                    <a:cubicBezTo>
                      <a:pt x="600" y="60"/>
                      <a:pt x="540" y="180"/>
                      <a:pt x="570" y="210"/>
                    </a:cubicBezTo>
                    <a:cubicBezTo>
                      <a:pt x="600" y="240"/>
                      <a:pt x="690" y="240"/>
                      <a:pt x="750" y="210"/>
                    </a:cubicBezTo>
                    <a:cubicBezTo>
                      <a:pt x="810" y="180"/>
                      <a:pt x="900" y="0"/>
                      <a:pt x="930" y="30"/>
                    </a:cubicBezTo>
                    <a:cubicBezTo>
                      <a:pt x="960" y="60"/>
                      <a:pt x="990" y="330"/>
                      <a:pt x="930" y="390"/>
                    </a:cubicBezTo>
                    <a:cubicBezTo>
                      <a:pt x="870" y="450"/>
                      <a:pt x="600" y="420"/>
                      <a:pt x="570" y="390"/>
                    </a:cubicBezTo>
                    <a:cubicBezTo>
                      <a:pt x="540" y="360"/>
                      <a:pt x="690" y="240"/>
                      <a:pt x="750" y="210"/>
                    </a:cubicBezTo>
                    <a:cubicBezTo>
                      <a:pt x="810" y="180"/>
                      <a:pt x="900" y="240"/>
                      <a:pt x="930" y="210"/>
                    </a:cubicBezTo>
                    <a:cubicBezTo>
                      <a:pt x="960" y="180"/>
                      <a:pt x="870" y="30"/>
                      <a:pt x="930" y="30"/>
                    </a:cubicBezTo>
                    <a:cubicBezTo>
                      <a:pt x="990" y="30"/>
                      <a:pt x="1260" y="180"/>
                      <a:pt x="1290" y="210"/>
                    </a:cubicBezTo>
                    <a:cubicBezTo>
                      <a:pt x="1320" y="240"/>
                      <a:pt x="1110" y="180"/>
                      <a:pt x="1110" y="210"/>
                    </a:cubicBezTo>
                    <a:cubicBezTo>
                      <a:pt x="1110" y="240"/>
                      <a:pt x="1260" y="390"/>
                      <a:pt x="1290" y="390"/>
                    </a:cubicBezTo>
                    <a:cubicBezTo>
                      <a:pt x="1320" y="390"/>
                      <a:pt x="1230" y="240"/>
                      <a:pt x="1290" y="210"/>
                    </a:cubicBezTo>
                    <a:cubicBezTo>
                      <a:pt x="1350" y="180"/>
                      <a:pt x="1620" y="180"/>
                      <a:pt x="1650" y="210"/>
                    </a:cubicBezTo>
                    <a:cubicBezTo>
                      <a:pt x="1680" y="240"/>
                      <a:pt x="1530" y="360"/>
                      <a:pt x="1470" y="390"/>
                    </a:cubicBezTo>
                    <a:cubicBezTo>
                      <a:pt x="1410" y="420"/>
                      <a:pt x="1290" y="360"/>
                      <a:pt x="1290" y="390"/>
                    </a:cubicBezTo>
                    <a:cubicBezTo>
                      <a:pt x="1290" y="420"/>
                      <a:pt x="1410" y="570"/>
                      <a:pt x="1470" y="570"/>
                    </a:cubicBezTo>
                    <a:cubicBezTo>
                      <a:pt x="1530" y="570"/>
                      <a:pt x="1650" y="450"/>
                      <a:pt x="1650" y="390"/>
                    </a:cubicBezTo>
                    <a:cubicBezTo>
                      <a:pt x="1650" y="330"/>
                      <a:pt x="1500" y="240"/>
                      <a:pt x="1470" y="21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>
                  <a:solidFill>
                    <a:prstClr val="black"/>
                  </a:solidFill>
                </a:endParaRPr>
              </a:p>
            </p:txBody>
          </p:sp>
        </p:grpSp>
      </p:grpSp>
      <p:cxnSp>
        <p:nvCxnSpPr>
          <p:cNvPr id="25" name="Přímá spojnice 24"/>
          <p:cNvCxnSpPr>
            <a:endCxn id="23" idx="12"/>
          </p:cNvCxnSpPr>
          <p:nvPr/>
        </p:nvCxnSpPr>
        <p:spPr>
          <a:xfrm flipV="1">
            <a:off x="1475656" y="2173928"/>
            <a:ext cx="6423320" cy="63208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flipV="1">
            <a:off x="1870420" y="4645119"/>
            <a:ext cx="2616385" cy="16186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>
            <a:stCxn id="15" idx="12"/>
          </p:cNvCxnSpPr>
          <p:nvPr/>
        </p:nvCxnSpPr>
        <p:spPr>
          <a:xfrm>
            <a:off x="1317032" y="2173928"/>
            <a:ext cx="3169773" cy="31896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Line 113"/>
          <p:cNvSpPr>
            <a:spLocks noChangeShapeType="1"/>
          </p:cNvSpPr>
          <p:nvPr/>
        </p:nvSpPr>
        <p:spPr bwMode="auto">
          <a:xfrm flipH="1">
            <a:off x="1043608" y="2501595"/>
            <a:ext cx="34191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graphicFrame>
        <p:nvGraphicFramePr>
          <p:cNvPr id="39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588305"/>
              </p:ext>
            </p:extLst>
          </p:nvPr>
        </p:nvGraphicFramePr>
        <p:xfrm>
          <a:off x="2493975" y="1839358"/>
          <a:ext cx="493493" cy="318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Rovnice" r:id="rId4" imgW="152280" imgH="139680" progId="Equation.3">
                  <p:embed/>
                </p:oleObj>
              </mc:Choice>
              <mc:Fallback>
                <p:oleObj name="Rovnice" r:id="rId4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3975" y="1839358"/>
                        <a:ext cx="493493" cy="3183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348234"/>
              </p:ext>
            </p:extLst>
          </p:nvPr>
        </p:nvGraphicFramePr>
        <p:xfrm>
          <a:off x="2428860" y="2786058"/>
          <a:ext cx="476969" cy="388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Rovnice" r:id="rId6" imgW="190440" imgH="177480" progId="Equation.3">
                  <p:embed/>
                </p:oleObj>
              </mc:Choice>
              <mc:Fallback>
                <p:oleObj name="Rovnice" r:id="rId6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60" y="2786058"/>
                        <a:ext cx="476969" cy="3888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rc 116"/>
          <p:cNvSpPr>
            <a:spLocks/>
          </p:cNvSpPr>
          <p:nvPr/>
        </p:nvSpPr>
        <p:spPr bwMode="auto">
          <a:xfrm flipV="1">
            <a:off x="2503440" y="2305050"/>
            <a:ext cx="159750" cy="262602"/>
          </a:xfrm>
          <a:custGeom>
            <a:avLst/>
            <a:gdLst>
              <a:gd name="G0" fmla="+- 21301 0 0"/>
              <a:gd name="G1" fmla="+- 0 0 0"/>
              <a:gd name="G2" fmla="+- 21600 0 0"/>
              <a:gd name="T0" fmla="*/ 7670 w 21301"/>
              <a:gd name="T1" fmla="*/ 16756 h 16756"/>
              <a:gd name="T2" fmla="*/ 0 w 21301"/>
              <a:gd name="T3" fmla="*/ 3581 h 16756"/>
              <a:gd name="T4" fmla="*/ 21301 w 21301"/>
              <a:gd name="T5" fmla="*/ 0 h 16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01" h="16756" fill="none" extrusionOk="0">
                <a:moveTo>
                  <a:pt x="7670" y="16755"/>
                </a:moveTo>
                <a:cubicBezTo>
                  <a:pt x="3597" y="13442"/>
                  <a:pt x="870" y="8758"/>
                  <a:pt x="-1" y="3581"/>
                </a:cubicBezTo>
              </a:path>
              <a:path w="21301" h="16756" stroke="0" extrusionOk="0">
                <a:moveTo>
                  <a:pt x="7670" y="16755"/>
                </a:moveTo>
                <a:cubicBezTo>
                  <a:pt x="3597" y="13442"/>
                  <a:pt x="870" y="8758"/>
                  <a:pt x="-1" y="3581"/>
                </a:cubicBezTo>
                <a:lnTo>
                  <a:pt x="21301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2" name="Arc 117"/>
          <p:cNvSpPr>
            <a:spLocks/>
          </p:cNvSpPr>
          <p:nvPr/>
        </p:nvSpPr>
        <p:spPr bwMode="auto">
          <a:xfrm>
            <a:off x="2503440" y="2443869"/>
            <a:ext cx="142556" cy="265051"/>
          </a:xfrm>
          <a:custGeom>
            <a:avLst/>
            <a:gdLst>
              <a:gd name="G0" fmla="+- 21301 0 0"/>
              <a:gd name="G1" fmla="+- 0 0 0"/>
              <a:gd name="G2" fmla="+- 21600 0 0"/>
              <a:gd name="T0" fmla="*/ 7224 w 21301"/>
              <a:gd name="T1" fmla="*/ 16383 h 16383"/>
              <a:gd name="T2" fmla="*/ 0 w 21301"/>
              <a:gd name="T3" fmla="*/ 3581 h 16383"/>
              <a:gd name="T4" fmla="*/ 21301 w 21301"/>
              <a:gd name="T5" fmla="*/ 0 h 16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01" h="16383" fill="none" extrusionOk="0">
                <a:moveTo>
                  <a:pt x="7224" y="16382"/>
                </a:moveTo>
                <a:cubicBezTo>
                  <a:pt x="3393" y="13091"/>
                  <a:pt x="837" y="8561"/>
                  <a:pt x="-1" y="3581"/>
                </a:cubicBezTo>
              </a:path>
              <a:path w="21301" h="16383" stroke="0" extrusionOk="0">
                <a:moveTo>
                  <a:pt x="7224" y="16382"/>
                </a:moveTo>
                <a:cubicBezTo>
                  <a:pt x="3393" y="13091"/>
                  <a:pt x="837" y="8561"/>
                  <a:pt x="-1" y="3581"/>
                </a:cubicBezTo>
                <a:lnTo>
                  <a:pt x="21301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graphicFrame>
        <p:nvGraphicFramePr>
          <p:cNvPr id="45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297724"/>
              </p:ext>
            </p:extLst>
          </p:nvPr>
        </p:nvGraphicFramePr>
        <p:xfrm>
          <a:off x="3017838" y="3933825"/>
          <a:ext cx="593725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Rovnice" r:id="rId8" imgW="177480" imgH="177480" progId="Equation.3">
                  <p:embed/>
                </p:oleObj>
              </mc:Choice>
              <mc:Fallback>
                <p:oleObj name="Rovnice" r:id="rId8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838" y="3933825"/>
                        <a:ext cx="593725" cy="63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301701"/>
              </p:ext>
            </p:extLst>
          </p:nvPr>
        </p:nvGraphicFramePr>
        <p:xfrm>
          <a:off x="3146425" y="4646613"/>
          <a:ext cx="48736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Rovnice" r:id="rId10" imgW="152280" imgH="139680" progId="Equation.3">
                  <p:embed/>
                </p:oleObj>
              </mc:Choice>
              <mc:Fallback>
                <p:oleObj name="Rovnice" r:id="rId10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425" y="4646613"/>
                        <a:ext cx="487363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Arc 116"/>
          <p:cNvSpPr>
            <a:spLocks/>
          </p:cNvSpPr>
          <p:nvPr/>
        </p:nvSpPr>
        <p:spPr bwMode="auto">
          <a:xfrm flipV="1">
            <a:off x="2972680" y="3789036"/>
            <a:ext cx="447192" cy="1072330"/>
          </a:xfrm>
          <a:custGeom>
            <a:avLst/>
            <a:gdLst>
              <a:gd name="G0" fmla="+- 21301 0 0"/>
              <a:gd name="G1" fmla="+- 0 0 0"/>
              <a:gd name="G2" fmla="+- 21600 0 0"/>
              <a:gd name="T0" fmla="*/ 7670 w 21301"/>
              <a:gd name="T1" fmla="*/ 16756 h 16756"/>
              <a:gd name="T2" fmla="*/ 0 w 21301"/>
              <a:gd name="T3" fmla="*/ 3581 h 16756"/>
              <a:gd name="T4" fmla="*/ 21301 w 21301"/>
              <a:gd name="T5" fmla="*/ 0 h 16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01" h="16756" fill="none" extrusionOk="0">
                <a:moveTo>
                  <a:pt x="7670" y="16755"/>
                </a:moveTo>
                <a:cubicBezTo>
                  <a:pt x="3597" y="13442"/>
                  <a:pt x="870" y="8758"/>
                  <a:pt x="-1" y="3581"/>
                </a:cubicBezTo>
              </a:path>
              <a:path w="21301" h="16756" stroke="0" extrusionOk="0">
                <a:moveTo>
                  <a:pt x="7670" y="16755"/>
                </a:moveTo>
                <a:cubicBezTo>
                  <a:pt x="3597" y="13442"/>
                  <a:pt x="870" y="8758"/>
                  <a:pt x="-1" y="3581"/>
                </a:cubicBezTo>
                <a:lnTo>
                  <a:pt x="21301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8" name="Arc 117"/>
          <p:cNvSpPr>
            <a:spLocks/>
          </p:cNvSpPr>
          <p:nvPr/>
        </p:nvSpPr>
        <p:spPr bwMode="auto">
          <a:xfrm>
            <a:off x="2972680" y="4433105"/>
            <a:ext cx="445946" cy="1021362"/>
          </a:xfrm>
          <a:custGeom>
            <a:avLst/>
            <a:gdLst>
              <a:gd name="G0" fmla="+- 21301 0 0"/>
              <a:gd name="G1" fmla="+- 0 0 0"/>
              <a:gd name="G2" fmla="+- 21600 0 0"/>
              <a:gd name="T0" fmla="*/ 7224 w 21301"/>
              <a:gd name="T1" fmla="*/ 16383 h 16383"/>
              <a:gd name="T2" fmla="*/ 0 w 21301"/>
              <a:gd name="T3" fmla="*/ 3581 h 16383"/>
              <a:gd name="T4" fmla="*/ 21301 w 21301"/>
              <a:gd name="T5" fmla="*/ 0 h 16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01" h="16383" fill="none" extrusionOk="0">
                <a:moveTo>
                  <a:pt x="7224" y="16382"/>
                </a:moveTo>
                <a:cubicBezTo>
                  <a:pt x="3393" y="13091"/>
                  <a:pt x="837" y="8561"/>
                  <a:pt x="-1" y="3581"/>
                </a:cubicBezTo>
              </a:path>
              <a:path w="21301" h="16383" stroke="0" extrusionOk="0">
                <a:moveTo>
                  <a:pt x="7224" y="16382"/>
                </a:moveTo>
                <a:cubicBezTo>
                  <a:pt x="3393" y="13091"/>
                  <a:pt x="837" y="8561"/>
                  <a:pt x="-1" y="3581"/>
                </a:cubicBezTo>
                <a:lnTo>
                  <a:pt x="21301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9" name="Line 113"/>
          <p:cNvSpPr>
            <a:spLocks noChangeShapeType="1"/>
          </p:cNvSpPr>
          <p:nvPr/>
        </p:nvSpPr>
        <p:spPr bwMode="auto">
          <a:xfrm flipH="1">
            <a:off x="2527824" y="4620735"/>
            <a:ext cx="1957404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4499992" y="2501595"/>
            <a:ext cx="144016" cy="210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42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7" grpId="0" animBg="1"/>
      <p:bldP spid="38" grpId="0" animBg="1"/>
      <p:bldP spid="41" grpId="0" animBg="1"/>
      <p:bldP spid="42" grpId="0" animBg="1"/>
      <p:bldP spid="47" grpId="0" animBg="1"/>
      <p:bldP spid="48" grpId="0" animBg="1"/>
      <p:bldP spid="49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délník 42"/>
          <p:cNvSpPr/>
          <p:nvPr/>
        </p:nvSpPr>
        <p:spPr>
          <a:xfrm>
            <a:off x="1500166" y="2786058"/>
            <a:ext cx="3000396" cy="35004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1428728" y="2214554"/>
            <a:ext cx="3071834" cy="571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197888" y="6249662"/>
            <a:ext cx="2133600" cy="365125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-39550" y="663079"/>
            <a:ext cx="91835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prstClr val="black"/>
                </a:solidFill>
              </a:rPr>
              <a:t>Jak vysoké musíte mít zrcadlo, abyste v něm viděli celou svou postavu?</a:t>
            </a:r>
          </a:p>
          <a:p>
            <a:pPr algn="ctr"/>
            <a:r>
              <a:rPr lang="cs-CZ" sz="2400" dirty="0">
                <a:solidFill>
                  <a:prstClr val="black"/>
                </a:solidFill>
              </a:rPr>
              <a:t>Jak musí být umístěno</a:t>
            </a:r>
            <a:r>
              <a:rPr lang="cs-CZ" sz="2400" dirty="0" smtClean="0">
                <a:solidFill>
                  <a:prstClr val="black"/>
                </a:solidFill>
              </a:rPr>
              <a:t>?</a:t>
            </a:r>
          </a:p>
          <a:p>
            <a:pPr algn="ctr"/>
            <a:r>
              <a:rPr lang="cs-CZ" sz="2800" dirty="0" smtClean="0">
                <a:solidFill>
                  <a:prstClr val="black"/>
                </a:solidFill>
              </a:rPr>
              <a:t>h - výška postavy</a:t>
            </a:r>
            <a:endParaRPr lang="cs-CZ" sz="2800" dirty="0">
              <a:solidFill>
                <a:prstClr val="black"/>
              </a:solidFill>
            </a:endParaRPr>
          </a:p>
          <a:p>
            <a:pPr algn="ctr"/>
            <a:endParaRPr lang="cs-CZ" sz="2400" dirty="0">
              <a:solidFill>
                <a:prstClr val="black"/>
              </a:solidFill>
            </a:endParaRPr>
          </a:p>
        </p:txBody>
      </p:sp>
      <p:sp>
        <p:nvSpPr>
          <p:cNvPr id="4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rgbClr val="66FFFF">
                    <a:lumMod val="60000"/>
                    <a:lumOff val="40000"/>
                  </a:srgbClr>
                </a:solidFill>
                <a:cs typeface="Arial" charset="0"/>
              </a:rPr>
              <a:t>ÚLOHY</a:t>
            </a:r>
          </a:p>
        </p:txBody>
      </p:sp>
      <p:sp>
        <p:nvSpPr>
          <p:cNvPr id="3" name="Obdélník 2"/>
          <p:cNvSpPr/>
          <p:nvPr/>
        </p:nvSpPr>
        <p:spPr>
          <a:xfrm>
            <a:off x="0" y="6271159"/>
            <a:ext cx="9144000" cy="58684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499992" y="1863408"/>
            <a:ext cx="144016" cy="44241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2" name="Skupina 21"/>
          <p:cNvGrpSpPr/>
          <p:nvPr/>
        </p:nvGrpSpPr>
        <p:grpSpPr>
          <a:xfrm>
            <a:off x="144237" y="2132856"/>
            <a:ext cx="2195515" cy="4130957"/>
            <a:chOff x="221" y="1124744"/>
            <a:chExt cx="2596555" cy="5156295"/>
          </a:xfrm>
        </p:grpSpPr>
        <p:sp>
          <p:nvSpPr>
            <p:cNvPr id="35" name="Volný tvar 34"/>
            <p:cNvSpPr/>
            <p:nvPr/>
          </p:nvSpPr>
          <p:spPr>
            <a:xfrm>
              <a:off x="1377926" y="5081286"/>
              <a:ext cx="673794" cy="1199753"/>
            </a:xfrm>
            <a:custGeom>
              <a:avLst/>
              <a:gdLst>
                <a:gd name="connsiteX0" fmla="*/ 31889 w 1235935"/>
                <a:gd name="connsiteY0" fmla="*/ 0 h 1297559"/>
                <a:gd name="connsiteX1" fmla="*/ 153809 w 1235935"/>
                <a:gd name="connsiteY1" fmla="*/ 1264920 h 1297559"/>
                <a:gd name="connsiteX2" fmla="*/ 1235849 w 1235935"/>
                <a:gd name="connsiteY2" fmla="*/ 929640 h 1297559"/>
                <a:gd name="connsiteX3" fmla="*/ 92849 w 1235935"/>
                <a:gd name="connsiteY3" fmla="*/ 990600 h 1297559"/>
                <a:gd name="connsiteX0" fmla="*/ 45720 w 1250310"/>
                <a:gd name="connsiteY0" fmla="*/ 0 h 1297559"/>
                <a:gd name="connsiteX1" fmla="*/ 167640 w 1250310"/>
                <a:gd name="connsiteY1" fmla="*/ 1264920 h 1297559"/>
                <a:gd name="connsiteX2" fmla="*/ 1249680 w 1250310"/>
                <a:gd name="connsiteY2" fmla="*/ 929640 h 1297559"/>
                <a:gd name="connsiteX3" fmla="*/ 0 w 1250310"/>
                <a:gd name="connsiteY3" fmla="*/ 990600 h 1297559"/>
                <a:gd name="connsiteX0" fmla="*/ 45720 w 1250310"/>
                <a:gd name="connsiteY0" fmla="*/ 0 h 1297559"/>
                <a:gd name="connsiteX1" fmla="*/ 167640 w 1250310"/>
                <a:gd name="connsiteY1" fmla="*/ 1264920 h 1297559"/>
                <a:gd name="connsiteX2" fmla="*/ 1249680 w 1250310"/>
                <a:gd name="connsiteY2" fmla="*/ 929640 h 1297559"/>
                <a:gd name="connsiteX3" fmla="*/ 0 w 1250310"/>
                <a:gd name="connsiteY3" fmla="*/ 990600 h 12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310" h="1297559">
                  <a:moveTo>
                    <a:pt x="45720" y="0"/>
                  </a:moveTo>
                  <a:cubicBezTo>
                    <a:pt x="6350" y="554990"/>
                    <a:pt x="-33020" y="1109980"/>
                    <a:pt x="167640" y="1264920"/>
                  </a:cubicBezTo>
                  <a:cubicBezTo>
                    <a:pt x="368300" y="1419860"/>
                    <a:pt x="1277620" y="975360"/>
                    <a:pt x="1249680" y="929640"/>
                  </a:cubicBezTo>
                  <a:cubicBezTo>
                    <a:pt x="1221740" y="883920"/>
                    <a:pt x="505460" y="708660"/>
                    <a:pt x="0" y="990600"/>
                  </a:cubicBezTo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36" name="Volný tvar 35"/>
            <p:cNvSpPr/>
            <p:nvPr/>
          </p:nvSpPr>
          <p:spPr>
            <a:xfrm flipH="1">
              <a:off x="433870" y="5081286"/>
              <a:ext cx="754988" cy="1180312"/>
            </a:xfrm>
            <a:custGeom>
              <a:avLst/>
              <a:gdLst>
                <a:gd name="connsiteX0" fmla="*/ 31889 w 1235935"/>
                <a:gd name="connsiteY0" fmla="*/ 0 h 1297559"/>
                <a:gd name="connsiteX1" fmla="*/ 153809 w 1235935"/>
                <a:gd name="connsiteY1" fmla="*/ 1264920 h 1297559"/>
                <a:gd name="connsiteX2" fmla="*/ 1235849 w 1235935"/>
                <a:gd name="connsiteY2" fmla="*/ 929640 h 1297559"/>
                <a:gd name="connsiteX3" fmla="*/ 92849 w 1235935"/>
                <a:gd name="connsiteY3" fmla="*/ 990600 h 1297559"/>
                <a:gd name="connsiteX0" fmla="*/ 45720 w 1250310"/>
                <a:gd name="connsiteY0" fmla="*/ 0 h 1297559"/>
                <a:gd name="connsiteX1" fmla="*/ 167640 w 1250310"/>
                <a:gd name="connsiteY1" fmla="*/ 1264920 h 1297559"/>
                <a:gd name="connsiteX2" fmla="*/ 1249680 w 1250310"/>
                <a:gd name="connsiteY2" fmla="*/ 929640 h 1297559"/>
                <a:gd name="connsiteX3" fmla="*/ 0 w 1250310"/>
                <a:gd name="connsiteY3" fmla="*/ 990600 h 1297559"/>
                <a:gd name="connsiteX0" fmla="*/ 45720 w 1250310"/>
                <a:gd name="connsiteY0" fmla="*/ 0 h 1297559"/>
                <a:gd name="connsiteX1" fmla="*/ 167640 w 1250310"/>
                <a:gd name="connsiteY1" fmla="*/ 1264920 h 1297559"/>
                <a:gd name="connsiteX2" fmla="*/ 1249680 w 1250310"/>
                <a:gd name="connsiteY2" fmla="*/ 929640 h 1297559"/>
                <a:gd name="connsiteX3" fmla="*/ 0 w 1250310"/>
                <a:gd name="connsiteY3" fmla="*/ 990600 h 12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310" h="1297559">
                  <a:moveTo>
                    <a:pt x="45720" y="0"/>
                  </a:moveTo>
                  <a:cubicBezTo>
                    <a:pt x="6350" y="554990"/>
                    <a:pt x="-33020" y="1109980"/>
                    <a:pt x="167640" y="1264920"/>
                  </a:cubicBezTo>
                  <a:cubicBezTo>
                    <a:pt x="368300" y="1419860"/>
                    <a:pt x="1277620" y="975360"/>
                    <a:pt x="1249680" y="929640"/>
                  </a:cubicBezTo>
                  <a:cubicBezTo>
                    <a:pt x="1221740" y="883920"/>
                    <a:pt x="505460" y="708660"/>
                    <a:pt x="0" y="990600"/>
                  </a:cubicBezTo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21" y="1124744"/>
              <a:ext cx="2596555" cy="3998818"/>
              <a:chOff x="4738" y="12288"/>
              <a:chExt cx="1313" cy="1755"/>
            </a:xfrm>
          </p:grpSpPr>
          <p:sp>
            <p:nvSpPr>
              <p:cNvPr id="13" name="AutoShape 5"/>
              <p:cNvSpPr>
                <a:spLocks noChangeArrowheads="1"/>
              </p:cNvSpPr>
              <p:nvPr/>
            </p:nvSpPr>
            <p:spPr bwMode="auto">
              <a:xfrm>
                <a:off x="5009" y="12423"/>
                <a:ext cx="816" cy="675"/>
              </a:xfrm>
              <a:prstGeom prst="smileyFace">
                <a:avLst>
                  <a:gd name="adj" fmla="val 465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4738" y="13098"/>
                <a:ext cx="1313" cy="945"/>
              </a:xfrm>
              <a:custGeom>
                <a:avLst/>
                <a:gdLst>
                  <a:gd name="T0" fmla="*/ 690 w 1740"/>
                  <a:gd name="T1" fmla="*/ 0 h 1260"/>
                  <a:gd name="T2" fmla="*/ 150 w 1740"/>
                  <a:gd name="T3" fmla="*/ 1080 h 1260"/>
                  <a:gd name="T4" fmla="*/ 1590 w 1740"/>
                  <a:gd name="T5" fmla="*/ 1080 h 1260"/>
                  <a:gd name="T6" fmla="*/ 1050 w 1740"/>
                  <a:gd name="T7" fmla="*/ 0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40" h="1260">
                    <a:moveTo>
                      <a:pt x="690" y="0"/>
                    </a:moveTo>
                    <a:cubicBezTo>
                      <a:pt x="345" y="450"/>
                      <a:pt x="0" y="900"/>
                      <a:pt x="150" y="1080"/>
                    </a:cubicBezTo>
                    <a:cubicBezTo>
                      <a:pt x="300" y="1260"/>
                      <a:pt x="1440" y="1260"/>
                      <a:pt x="1590" y="1080"/>
                    </a:cubicBezTo>
                    <a:cubicBezTo>
                      <a:pt x="1740" y="900"/>
                      <a:pt x="1140" y="180"/>
                      <a:pt x="1050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4738" y="12288"/>
                <a:ext cx="1267" cy="450"/>
              </a:xfrm>
              <a:custGeom>
                <a:avLst/>
                <a:gdLst>
                  <a:gd name="T0" fmla="*/ 30 w 1680"/>
                  <a:gd name="T1" fmla="*/ 390 h 600"/>
                  <a:gd name="T2" fmla="*/ 390 w 1680"/>
                  <a:gd name="T3" fmla="*/ 570 h 600"/>
                  <a:gd name="T4" fmla="*/ 390 w 1680"/>
                  <a:gd name="T5" fmla="*/ 390 h 600"/>
                  <a:gd name="T6" fmla="*/ 30 w 1680"/>
                  <a:gd name="T7" fmla="*/ 570 h 600"/>
                  <a:gd name="T8" fmla="*/ 210 w 1680"/>
                  <a:gd name="T9" fmla="*/ 210 h 600"/>
                  <a:gd name="T10" fmla="*/ 390 w 1680"/>
                  <a:gd name="T11" fmla="*/ 390 h 600"/>
                  <a:gd name="T12" fmla="*/ 570 w 1680"/>
                  <a:gd name="T13" fmla="*/ 210 h 600"/>
                  <a:gd name="T14" fmla="*/ 210 w 1680"/>
                  <a:gd name="T15" fmla="*/ 210 h 600"/>
                  <a:gd name="T16" fmla="*/ 390 w 1680"/>
                  <a:gd name="T17" fmla="*/ 30 h 600"/>
                  <a:gd name="T18" fmla="*/ 570 w 1680"/>
                  <a:gd name="T19" fmla="*/ 30 h 600"/>
                  <a:gd name="T20" fmla="*/ 570 w 1680"/>
                  <a:gd name="T21" fmla="*/ 210 h 600"/>
                  <a:gd name="T22" fmla="*/ 750 w 1680"/>
                  <a:gd name="T23" fmla="*/ 210 h 600"/>
                  <a:gd name="T24" fmla="*/ 930 w 1680"/>
                  <a:gd name="T25" fmla="*/ 30 h 600"/>
                  <a:gd name="T26" fmla="*/ 930 w 1680"/>
                  <a:gd name="T27" fmla="*/ 390 h 600"/>
                  <a:gd name="T28" fmla="*/ 570 w 1680"/>
                  <a:gd name="T29" fmla="*/ 390 h 600"/>
                  <a:gd name="T30" fmla="*/ 750 w 1680"/>
                  <a:gd name="T31" fmla="*/ 210 h 600"/>
                  <a:gd name="T32" fmla="*/ 930 w 1680"/>
                  <a:gd name="T33" fmla="*/ 210 h 600"/>
                  <a:gd name="T34" fmla="*/ 930 w 1680"/>
                  <a:gd name="T35" fmla="*/ 30 h 600"/>
                  <a:gd name="T36" fmla="*/ 1290 w 1680"/>
                  <a:gd name="T37" fmla="*/ 210 h 600"/>
                  <a:gd name="T38" fmla="*/ 1110 w 1680"/>
                  <a:gd name="T39" fmla="*/ 210 h 600"/>
                  <a:gd name="T40" fmla="*/ 1290 w 1680"/>
                  <a:gd name="T41" fmla="*/ 390 h 600"/>
                  <a:gd name="T42" fmla="*/ 1290 w 1680"/>
                  <a:gd name="T43" fmla="*/ 210 h 600"/>
                  <a:gd name="T44" fmla="*/ 1650 w 1680"/>
                  <a:gd name="T45" fmla="*/ 210 h 600"/>
                  <a:gd name="T46" fmla="*/ 1470 w 1680"/>
                  <a:gd name="T47" fmla="*/ 390 h 600"/>
                  <a:gd name="T48" fmla="*/ 1290 w 1680"/>
                  <a:gd name="T49" fmla="*/ 390 h 600"/>
                  <a:gd name="T50" fmla="*/ 1470 w 1680"/>
                  <a:gd name="T51" fmla="*/ 570 h 600"/>
                  <a:gd name="T52" fmla="*/ 1650 w 1680"/>
                  <a:gd name="T53" fmla="*/ 390 h 600"/>
                  <a:gd name="T54" fmla="*/ 1470 w 1680"/>
                  <a:gd name="T55" fmla="*/ 21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80" h="600">
                    <a:moveTo>
                      <a:pt x="30" y="390"/>
                    </a:moveTo>
                    <a:cubicBezTo>
                      <a:pt x="180" y="480"/>
                      <a:pt x="330" y="570"/>
                      <a:pt x="390" y="570"/>
                    </a:cubicBezTo>
                    <a:cubicBezTo>
                      <a:pt x="450" y="570"/>
                      <a:pt x="450" y="390"/>
                      <a:pt x="390" y="390"/>
                    </a:cubicBezTo>
                    <a:cubicBezTo>
                      <a:pt x="330" y="390"/>
                      <a:pt x="60" y="600"/>
                      <a:pt x="30" y="570"/>
                    </a:cubicBezTo>
                    <a:cubicBezTo>
                      <a:pt x="0" y="540"/>
                      <a:pt x="150" y="240"/>
                      <a:pt x="210" y="210"/>
                    </a:cubicBezTo>
                    <a:cubicBezTo>
                      <a:pt x="270" y="180"/>
                      <a:pt x="330" y="390"/>
                      <a:pt x="390" y="390"/>
                    </a:cubicBezTo>
                    <a:cubicBezTo>
                      <a:pt x="450" y="390"/>
                      <a:pt x="600" y="240"/>
                      <a:pt x="570" y="210"/>
                    </a:cubicBezTo>
                    <a:cubicBezTo>
                      <a:pt x="540" y="180"/>
                      <a:pt x="240" y="240"/>
                      <a:pt x="210" y="210"/>
                    </a:cubicBezTo>
                    <a:cubicBezTo>
                      <a:pt x="180" y="180"/>
                      <a:pt x="330" y="60"/>
                      <a:pt x="390" y="30"/>
                    </a:cubicBezTo>
                    <a:cubicBezTo>
                      <a:pt x="450" y="0"/>
                      <a:pt x="540" y="0"/>
                      <a:pt x="570" y="30"/>
                    </a:cubicBezTo>
                    <a:cubicBezTo>
                      <a:pt x="600" y="60"/>
                      <a:pt x="540" y="180"/>
                      <a:pt x="570" y="210"/>
                    </a:cubicBezTo>
                    <a:cubicBezTo>
                      <a:pt x="600" y="240"/>
                      <a:pt x="690" y="240"/>
                      <a:pt x="750" y="210"/>
                    </a:cubicBezTo>
                    <a:cubicBezTo>
                      <a:pt x="810" y="180"/>
                      <a:pt x="900" y="0"/>
                      <a:pt x="930" y="30"/>
                    </a:cubicBezTo>
                    <a:cubicBezTo>
                      <a:pt x="960" y="60"/>
                      <a:pt x="990" y="330"/>
                      <a:pt x="930" y="390"/>
                    </a:cubicBezTo>
                    <a:cubicBezTo>
                      <a:pt x="870" y="450"/>
                      <a:pt x="600" y="420"/>
                      <a:pt x="570" y="390"/>
                    </a:cubicBezTo>
                    <a:cubicBezTo>
                      <a:pt x="540" y="360"/>
                      <a:pt x="690" y="240"/>
                      <a:pt x="750" y="210"/>
                    </a:cubicBezTo>
                    <a:cubicBezTo>
                      <a:pt x="810" y="180"/>
                      <a:pt x="900" y="240"/>
                      <a:pt x="930" y="210"/>
                    </a:cubicBezTo>
                    <a:cubicBezTo>
                      <a:pt x="960" y="180"/>
                      <a:pt x="870" y="30"/>
                      <a:pt x="930" y="30"/>
                    </a:cubicBezTo>
                    <a:cubicBezTo>
                      <a:pt x="990" y="30"/>
                      <a:pt x="1260" y="180"/>
                      <a:pt x="1290" y="210"/>
                    </a:cubicBezTo>
                    <a:cubicBezTo>
                      <a:pt x="1320" y="240"/>
                      <a:pt x="1110" y="180"/>
                      <a:pt x="1110" y="210"/>
                    </a:cubicBezTo>
                    <a:cubicBezTo>
                      <a:pt x="1110" y="240"/>
                      <a:pt x="1260" y="390"/>
                      <a:pt x="1290" y="390"/>
                    </a:cubicBezTo>
                    <a:cubicBezTo>
                      <a:pt x="1320" y="390"/>
                      <a:pt x="1230" y="240"/>
                      <a:pt x="1290" y="210"/>
                    </a:cubicBezTo>
                    <a:cubicBezTo>
                      <a:pt x="1350" y="180"/>
                      <a:pt x="1620" y="180"/>
                      <a:pt x="1650" y="210"/>
                    </a:cubicBezTo>
                    <a:cubicBezTo>
                      <a:pt x="1680" y="240"/>
                      <a:pt x="1530" y="360"/>
                      <a:pt x="1470" y="390"/>
                    </a:cubicBezTo>
                    <a:cubicBezTo>
                      <a:pt x="1410" y="420"/>
                      <a:pt x="1290" y="360"/>
                      <a:pt x="1290" y="390"/>
                    </a:cubicBezTo>
                    <a:cubicBezTo>
                      <a:pt x="1290" y="420"/>
                      <a:pt x="1410" y="570"/>
                      <a:pt x="1470" y="570"/>
                    </a:cubicBezTo>
                    <a:cubicBezTo>
                      <a:pt x="1530" y="570"/>
                      <a:pt x="1650" y="450"/>
                      <a:pt x="1650" y="390"/>
                    </a:cubicBezTo>
                    <a:cubicBezTo>
                      <a:pt x="1650" y="330"/>
                      <a:pt x="1500" y="240"/>
                      <a:pt x="1470" y="21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>
                  <a:solidFill>
                    <a:prstClr val="black"/>
                  </a:solidFill>
                </a:endParaRPr>
              </a:p>
            </p:txBody>
          </p:sp>
        </p:grpSp>
      </p:grpSp>
      <p:cxnSp>
        <p:nvCxnSpPr>
          <p:cNvPr id="5" name="Přímá spojnice 4"/>
          <p:cNvCxnSpPr/>
          <p:nvPr/>
        </p:nvCxnSpPr>
        <p:spPr>
          <a:xfrm>
            <a:off x="1475656" y="2780928"/>
            <a:ext cx="3083644" cy="18672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>
            <a:endCxn id="34" idx="0"/>
          </p:cNvCxnSpPr>
          <p:nvPr/>
        </p:nvCxnSpPr>
        <p:spPr>
          <a:xfrm flipV="1">
            <a:off x="1475656" y="2501595"/>
            <a:ext cx="3096344" cy="30441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flipV="1">
            <a:off x="1870420" y="4645119"/>
            <a:ext cx="2616385" cy="16186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1428750" y="2190750"/>
            <a:ext cx="3058055" cy="3021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Line 113"/>
          <p:cNvSpPr>
            <a:spLocks noChangeShapeType="1"/>
          </p:cNvSpPr>
          <p:nvPr/>
        </p:nvSpPr>
        <p:spPr bwMode="auto">
          <a:xfrm flipH="1">
            <a:off x="1043608" y="2501595"/>
            <a:ext cx="34191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graphicFrame>
        <p:nvGraphicFramePr>
          <p:cNvPr id="39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832662"/>
              </p:ext>
            </p:extLst>
          </p:nvPr>
        </p:nvGraphicFramePr>
        <p:xfrm>
          <a:off x="4949825" y="3271838"/>
          <a:ext cx="45243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" name="Rovnice" r:id="rId4" imgW="139680" imgH="215640" progId="Equation.3">
                  <p:embed/>
                </p:oleObj>
              </mc:Choice>
              <mc:Fallback>
                <p:oleObj name="Rovnice" r:id="rId4" imgW="139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825" y="3271838"/>
                        <a:ext cx="452438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904594"/>
              </p:ext>
            </p:extLst>
          </p:nvPr>
        </p:nvGraphicFramePr>
        <p:xfrm>
          <a:off x="2428860" y="2786058"/>
          <a:ext cx="476969" cy="388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9" name="Rovnice" r:id="rId6" imgW="190440" imgH="177480" progId="Equation.3">
                  <p:embed/>
                </p:oleObj>
              </mc:Choice>
              <mc:Fallback>
                <p:oleObj name="Rovnice" r:id="rId6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60" y="2786058"/>
                        <a:ext cx="476969" cy="3888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rc 116"/>
          <p:cNvSpPr>
            <a:spLocks/>
          </p:cNvSpPr>
          <p:nvPr/>
        </p:nvSpPr>
        <p:spPr bwMode="auto">
          <a:xfrm flipV="1">
            <a:off x="2503440" y="2305050"/>
            <a:ext cx="159750" cy="262602"/>
          </a:xfrm>
          <a:custGeom>
            <a:avLst/>
            <a:gdLst>
              <a:gd name="G0" fmla="+- 21301 0 0"/>
              <a:gd name="G1" fmla="+- 0 0 0"/>
              <a:gd name="G2" fmla="+- 21600 0 0"/>
              <a:gd name="T0" fmla="*/ 7670 w 21301"/>
              <a:gd name="T1" fmla="*/ 16756 h 16756"/>
              <a:gd name="T2" fmla="*/ 0 w 21301"/>
              <a:gd name="T3" fmla="*/ 3581 h 16756"/>
              <a:gd name="T4" fmla="*/ 21301 w 21301"/>
              <a:gd name="T5" fmla="*/ 0 h 16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01" h="16756" fill="none" extrusionOk="0">
                <a:moveTo>
                  <a:pt x="7670" y="16755"/>
                </a:moveTo>
                <a:cubicBezTo>
                  <a:pt x="3597" y="13442"/>
                  <a:pt x="870" y="8758"/>
                  <a:pt x="-1" y="3581"/>
                </a:cubicBezTo>
              </a:path>
              <a:path w="21301" h="16756" stroke="0" extrusionOk="0">
                <a:moveTo>
                  <a:pt x="7670" y="16755"/>
                </a:moveTo>
                <a:cubicBezTo>
                  <a:pt x="3597" y="13442"/>
                  <a:pt x="870" y="8758"/>
                  <a:pt x="-1" y="3581"/>
                </a:cubicBezTo>
                <a:lnTo>
                  <a:pt x="21301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2" name="Arc 117"/>
          <p:cNvSpPr>
            <a:spLocks/>
          </p:cNvSpPr>
          <p:nvPr/>
        </p:nvSpPr>
        <p:spPr bwMode="auto">
          <a:xfrm>
            <a:off x="2503440" y="2443869"/>
            <a:ext cx="142556" cy="265051"/>
          </a:xfrm>
          <a:custGeom>
            <a:avLst/>
            <a:gdLst>
              <a:gd name="G0" fmla="+- 21301 0 0"/>
              <a:gd name="G1" fmla="+- 0 0 0"/>
              <a:gd name="G2" fmla="+- 21600 0 0"/>
              <a:gd name="T0" fmla="*/ 7224 w 21301"/>
              <a:gd name="T1" fmla="*/ 16383 h 16383"/>
              <a:gd name="T2" fmla="*/ 0 w 21301"/>
              <a:gd name="T3" fmla="*/ 3581 h 16383"/>
              <a:gd name="T4" fmla="*/ 21301 w 21301"/>
              <a:gd name="T5" fmla="*/ 0 h 16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01" h="16383" fill="none" extrusionOk="0">
                <a:moveTo>
                  <a:pt x="7224" y="16382"/>
                </a:moveTo>
                <a:cubicBezTo>
                  <a:pt x="3393" y="13091"/>
                  <a:pt x="837" y="8561"/>
                  <a:pt x="-1" y="3581"/>
                </a:cubicBezTo>
              </a:path>
              <a:path w="21301" h="16383" stroke="0" extrusionOk="0">
                <a:moveTo>
                  <a:pt x="7224" y="16382"/>
                </a:moveTo>
                <a:cubicBezTo>
                  <a:pt x="3393" y="13091"/>
                  <a:pt x="837" y="8561"/>
                  <a:pt x="-1" y="3581"/>
                </a:cubicBezTo>
                <a:lnTo>
                  <a:pt x="21301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graphicFrame>
        <p:nvGraphicFramePr>
          <p:cNvPr id="45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671532"/>
              </p:ext>
            </p:extLst>
          </p:nvPr>
        </p:nvGraphicFramePr>
        <p:xfrm>
          <a:off x="3017838" y="3933825"/>
          <a:ext cx="593725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0" name="Rovnice" r:id="rId8" imgW="177480" imgH="177480" progId="Equation.3">
                  <p:embed/>
                </p:oleObj>
              </mc:Choice>
              <mc:Fallback>
                <p:oleObj name="Rovnice" r:id="rId8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838" y="3933825"/>
                        <a:ext cx="593725" cy="63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847072"/>
              </p:ext>
            </p:extLst>
          </p:nvPr>
        </p:nvGraphicFramePr>
        <p:xfrm>
          <a:off x="3146425" y="4646613"/>
          <a:ext cx="48736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1" name="Rovnice" r:id="rId10" imgW="152280" imgH="139680" progId="Equation.3">
                  <p:embed/>
                </p:oleObj>
              </mc:Choice>
              <mc:Fallback>
                <p:oleObj name="Rovnice" r:id="rId10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425" y="4646613"/>
                        <a:ext cx="487363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Arc 116"/>
          <p:cNvSpPr>
            <a:spLocks/>
          </p:cNvSpPr>
          <p:nvPr/>
        </p:nvSpPr>
        <p:spPr bwMode="auto">
          <a:xfrm flipV="1">
            <a:off x="2972680" y="3789036"/>
            <a:ext cx="447192" cy="1072330"/>
          </a:xfrm>
          <a:custGeom>
            <a:avLst/>
            <a:gdLst>
              <a:gd name="G0" fmla="+- 21301 0 0"/>
              <a:gd name="G1" fmla="+- 0 0 0"/>
              <a:gd name="G2" fmla="+- 21600 0 0"/>
              <a:gd name="T0" fmla="*/ 7670 w 21301"/>
              <a:gd name="T1" fmla="*/ 16756 h 16756"/>
              <a:gd name="T2" fmla="*/ 0 w 21301"/>
              <a:gd name="T3" fmla="*/ 3581 h 16756"/>
              <a:gd name="T4" fmla="*/ 21301 w 21301"/>
              <a:gd name="T5" fmla="*/ 0 h 16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01" h="16756" fill="none" extrusionOk="0">
                <a:moveTo>
                  <a:pt x="7670" y="16755"/>
                </a:moveTo>
                <a:cubicBezTo>
                  <a:pt x="3597" y="13442"/>
                  <a:pt x="870" y="8758"/>
                  <a:pt x="-1" y="3581"/>
                </a:cubicBezTo>
              </a:path>
              <a:path w="21301" h="16756" stroke="0" extrusionOk="0">
                <a:moveTo>
                  <a:pt x="7670" y="16755"/>
                </a:moveTo>
                <a:cubicBezTo>
                  <a:pt x="3597" y="13442"/>
                  <a:pt x="870" y="8758"/>
                  <a:pt x="-1" y="3581"/>
                </a:cubicBezTo>
                <a:lnTo>
                  <a:pt x="21301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8" name="Arc 117"/>
          <p:cNvSpPr>
            <a:spLocks/>
          </p:cNvSpPr>
          <p:nvPr/>
        </p:nvSpPr>
        <p:spPr bwMode="auto">
          <a:xfrm>
            <a:off x="2972680" y="4433105"/>
            <a:ext cx="445946" cy="1021362"/>
          </a:xfrm>
          <a:custGeom>
            <a:avLst/>
            <a:gdLst>
              <a:gd name="G0" fmla="+- 21301 0 0"/>
              <a:gd name="G1" fmla="+- 0 0 0"/>
              <a:gd name="G2" fmla="+- 21600 0 0"/>
              <a:gd name="T0" fmla="*/ 7224 w 21301"/>
              <a:gd name="T1" fmla="*/ 16383 h 16383"/>
              <a:gd name="T2" fmla="*/ 0 w 21301"/>
              <a:gd name="T3" fmla="*/ 3581 h 16383"/>
              <a:gd name="T4" fmla="*/ 21301 w 21301"/>
              <a:gd name="T5" fmla="*/ 0 h 16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01" h="16383" fill="none" extrusionOk="0">
                <a:moveTo>
                  <a:pt x="7224" y="16382"/>
                </a:moveTo>
                <a:cubicBezTo>
                  <a:pt x="3393" y="13091"/>
                  <a:pt x="837" y="8561"/>
                  <a:pt x="-1" y="3581"/>
                </a:cubicBezTo>
              </a:path>
              <a:path w="21301" h="16383" stroke="0" extrusionOk="0">
                <a:moveTo>
                  <a:pt x="7224" y="16382"/>
                </a:moveTo>
                <a:cubicBezTo>
                  <a:pt x="3393" y="13091"/>
                  <a:pt x="837" y="8561"/>
                  <a:pt x="-1" y="3581"/>
                </a:cubicBezTo>
                <a:lnTo>
                  <a:pt x="21301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9" name="Line 113"/>
          <p:cNvSpPr>
            <a:spLocks noChangeShapeType="1"/>
          </p:cNvSpPr>
          <p:nvPr/>
        </p:nvSpPr>
        <p:spPr bwMode="auto">
          <a:xfrm flipH="1">
            <a:off x="2527824" y="4620735"/>
            <a:ext cx="1957404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4499992" y="2501595"/>
            <a:ext cx="144016" cy="210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2" name="Obdélník 51"/>
          <p:cNvSpPr/>
          <p:nvPr/>
        </p:nvSpPr>
        <p:spPr>
          <a:xfrm>
            <a:off x="5857884" y="1928802"/>
            <a:ext cx="2068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solidFill>
                  <a:prstClr val="black"/>
                </a:solidFill>
              </a:rPr>
              <a:t>výška zrcadla</a:t>
            </a:r>
          </a:p>
        </p:txBody>
      </p:sp>
      <p:sp>
        <p:nvSpPr>
          <p:cNvPr id="53" name="Obdélník 52"/>
          <p:cNvSpPr/>
          <p:nvPr/>
        </p:nvSpPr>
        <p:spPr>
          <a:xfrm>
            <a:off x="5429256" y="3571876"/>
            <a:ext cx="29825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solidFill>
                  <a:prstClr val="black"/>
                </a:solidFill>
              </a:rPr>
              <a:t>vzdálenost dolního </a:t>
            </a:r>
            <a:r>
              <a:rPr lang="cs-CZ" sz="2800" dirty="0" smtClean="0">
                <a:solidFill>
                  <a:prstClr val="black"/>
                </a:solidFill>
              </a:rPr>
              <a:t/>
            </a:r>
            <a:br>
              <a:rPr lang="cs-CZ" sz="2800" dirty="0" smtClean="0">
                <a:solidFill>
                  <a:prstClr val="black"/>
                </a:solidFill>
              </a:rPr>
            </a:br>
            <a:r>
              <a:rPr lang="cs-CZ" sz="2800" dirty="0" smtClean="0">
                <a:solidFill>
                  <a:prstClr val="black"/>
                </a:solidFill>
              </a:rPr>
              <a:t>okraje </a:t>
            </a:r>
            <a:r>
              <a:rPr lang="cs-CZ" sz="2800" dirty="0">
                <a:solidFill>
                  <a:prstClr val="black"/>
                </a:solidFill>
              </a:rPr>
              <a:t>zrcadla </a:t>
            </a:r>
            <a:r>
              <a:rPr lang="cs-CZ" sz="2800" dirty="0" smtClean="0">
                <a:solidFill>
                  <a:prstClr val="black"/>
                </a:solidFill>
              </a:rPr>
              <a:t/>
            </a:r>
            <a:br>
              <a:rPr lang="cs-CZ" sz="2800" dirty="0" smtClean="0">
                <a:solidFill>
                  <a:prstClr val="black"/>
                </a:solidFill>
              </a:rPr>
            </a:br>
            <a:r>
              <a:rPr lang="cs-CZ" sz="2800" dirty="0" smtClean="0">
                <a:solidFill>
                  <a:prstClr val="black"/>
                </a:solidFill>
              </a:rPr>
              <a:t>od </a:t>
            </a:r>
            <a:r>
              <a:rPr lang="cs-CZ" sz="2800" dirty="0">
                <a:solidFill>
                  <a:prstClr val="black"/>
                </a:solidFill>
              </a:rPr>
              <a:t>podlahy</a:t>
            </a:r>
          </a:p>
        </p:txBody>
      </p:sp>
      <p:cxnSp>
        <p:nvCxnSpPr>
          <p:cNvPr id="57" name="Přímá spojovací šipka 56"/>
          <p:cNvCxnSpPr/>
          <p:nvPr/>
        </p:nvCxnSpPr>
        <p:spPr>
          <a:xfrm rot="5400000">
            <a:off x="-6766" y="2494370"/>
            <a:ext cx="573096" cy="13464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šipka 57"/>
          <p:cNvCxnSpPr/>
          <p:nvPr/>
        </p:nvCxnSpPr>
        <p:spPr>
          <a:xfrm rot="16200000" flipH="1">
            <a:off x="4037654" y="5427693"/>
            <a:ext cx="1641785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037105"/>
              </p:ext>
            </p:extLst>
          </p:nvPr>
        </p:nvGraphicFramePr>
        <p:xfrm>
          <a:off x="4938713" y="5029200"/>
          <a:ext cx="534987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2" name="Rovnice" r:id="rId12" imgW="164880" imgH="215640" progId="Equation.3">
                  <p:embed/>
                </p:oleObj>
              </mc:Choice>
              <mc:Fallback>
                <p:oleObj name="Rovnice" r:id="rId12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8713" y="5029200"/>
                        <a:ext cx="534987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Elipsa 62"/>
          <p:cNvSpPr/>
          <p:nvPr/>
        </p:nvSpPr>
        <p:spPr>
          <a:xfrm>
            <a:off x="1382712" y="2714620"/>
            <a:ext cx="212748" cy="169868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64" name="Elipsa 63"/>
          <p:cNvSpPr/>
          <p:nvPr/>
        </p:nvSpPr>
        <p:spPr>
          <a:xfrm>
            <a:off x="957240" y="2716212"/>
            <a:ext cx="212748" cy="169868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68" name="Přímá spojovací čára 67"/>
          <p:cNvCxnSpPr/>
          <p:nvPr/>
        </p:nvCxnSpPr>
        <p:spPr>
          <a:xfrm rot="10800000">
            <a:off x="285720" y="2214554"/>
            <a:ext cx="1143008" cy="0"/>
          </a:xfrm>
          <a:prstGeom prst="line">
            <a:avLst/>
          </a:prstGeom>
          <a:ln w="190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ovací čára 68"/>
          <p:cNvCxnSpPr/>
          <p:nvPr/>
        </p:nvCxnSpPr>
        <p:spPr>
          <a:xfrm rot="10800000">
            <a:off x="277290" y="2786058"/>
            <a:ext cx="1080000" cy="0"/>
          </a:xfrm>
          <a:prstGeom prst="line">
            <a:avLst/>
          </a:prstGeom>
          <a:ln w="190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ovací šipka 71"/>
          <p:cNvCxnSpPr/>
          <p:nvPr/>
        </p:nvCxnSpPr>
        <p:spPr>
          <a:xfrm rot="5400000">
            <a:off x="-1457779" y="4529557"/>
            <a:ext cx="3500462" cy="13464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ovací šipka 73"/>
          <p:cNvCxnSpPr/>
          <p:nvPr/>
        </p:nvCxnSpPr>
        <p:spPr>
          <a:xfrm rot="16200000" flipH="1">
            <a:off x="3805546" y="3554595"/>
            <a:ext cx="2106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7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336709"/>
              </p:ext>
            </p:extLst>
          </p:nvPr>
        </p:nvGraphicFramePr>
        <p:xfrm>
          <a:off x="349566" y="2362200"/>
          <a:ext cx="357190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3" name="Rovnice" r:id="rId14" imgW="152280" imgH="215640" progId="Equation.3">
                  <p:embed/>
                </p:oleObj>
              </mc:Choice>
              <mc:Fallback>
                <p:oleObj name="Rovnice" r:id="rId14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6" y="2362200"/>
                        <a:ext cx="357190" cy="3571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601389"/>
              </p:ext>
            </p:extLst>
          </p:nvPr>
        </p:nvGraphicFramePr>
        <p:xfrm>
          <a:off x="342900" y="3643313"/>
          <a:ext cx="38735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4" name="Rovnice" r:id="rId16" imgW="164880" imgH="215640" progId="Equation.3">
                  <p:embed/>
                </p:oleObj>
              </mc:Choice>
              <mc:Fallback>
                <p:oleObj name="Rovnice" r:id="rId16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3643313"/>
                        <a:ext cx="387350" cy="3571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11057"/>
              </p:ext>
            </p:extLst>
          </p:nvPr>
        </p:nvGraphicFramePr>
        <p:xfrm>
          <a:off x="5429257" y="2571744"/>
          <a:ext cx="3226712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5" name="Rovnice" r:id="rId18" imgW="1002960" imgH="393480" progId="Equation.3">
                  <p:embed/>
                </p:oleObj>
              </mc:Choice>
              <mc:Fallback>
                <p:oleObj name="Rovnice" r:id="rId18" imgW="1002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7" y="2571744"/>
                        <a:ext cx="3226712" cy="900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214217"/>
              </p:ext>
            </p:extLst>
          </p:nvPr>
        </p:nvGraphicFramePr>
        <p:xfrm>
          <a:off x="6266279" y="5000636"/>
          <a:ext cx="1552668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" name="Rovnice" r:id="rId20" imgW="482400" imgH="393480" progId="Equation.3">
                  <p:embed/>
                </p:oleObj>
              </mc:Choice>
              <mc:Fallback>
                <p:oleObj name="Rovnice" r:id="rId20" imgW="482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6279" y="5000636"/>
                        <a:ext cx="1552668" cy="9001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12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197888" y="6249662"/>
            <a:ext cx="2133600" cy="365125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14282" y="762073"/>
            <a:ext cx="86439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200" b="1" dirty="0" smtClean="0">
                <a:solidFill>
                  <a:prstClr val="black"/>
                </a:solidFill>
              </a:rPr>
              <a:t>Kulové (sférické) zrcadlo </a:t>
            </a:r>
            <a:r>
              <a:rPr lang="cs-CZ" sz="3200" dirty="0" smtClean="0">
                <a:solidFill>
                  <a:prstClr val="black"/>
                </a:solidFill>
              </a:rPr>
              <a:t>je vytvořeno na povrchu části optické kulové plochy.</a:t>
            </a:r>
          </a:p>
          <a:p>
            <a:pPr>
              <a:lnSpc>
                <a:spcPct val="150000"/>
              </a:lnSpc>
            </a:pPr>
            <a:r>
              <a:rPr lang="cs-CZ" sz="3200" dirty="0" smtClean="0">
                <a:solidFill>
                  <a:prstClr val="black"/>
                </a:solidFill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cs-CZ" sz="3200" dirty="0" smtClean="0">
                <a:solidFill>
                  <a:prstClr val="black"/>
                </a:solidFill>
              </a:rPr>
              <a:t>Zrcadlící plocha je na: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3200" dirty="0" smtClean="0">
                <a:solidFill>
                  <a:prstClr val="black"/>
                </a:solidFill>
              </a:rPr>
              <a:t> vnitřní straně kulové plochy – </a:t>
            </a:r>
            <a:r>
              <a:rPr lang="cs-CZ" sz="3200" b="1" dirty="0" smtClean="0">
                <a:solidFill>
                  <a:prstClr val="black"/>
                </a:solidFill>
              </a:rPr>
              <a:t>duté zrcadlo</a:t>
            </a:r>
            <a:endParaRPr lang="cs-CZ" sz="3200" dirty="0" smtClean="0">
              <a:solidFill>
                <a:prstClr val="black"/>
              </a:solidFill>
            </a:endParaRP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3200" dirty="0" smtClean="0">
                <a:solidFill>
                  <a:prstClr val="black"/>
                </a:solidFill>
              </a:rPr>
              <a:t> vnější straně kulové plochy – </a:t>
            </a:r>
            <a:r>
              <a:rPr lang="cs-CZ" sz="3200" b="1" dirty="0" smtClean="0">
                <a:solidFill>
                  <a:prstClr val="black"/>
                </a:solidFill>
              </a:rPr>
              <a:t>vypuklé zrcadlo</a:t>
            </a:r>
            <a:endParaRPr lang="cs-CZ" sz="3200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66FFFF">
                    <a:lumMod val="20000"/>
                    <a:lumOff val="80000"/>
                  </a:srgbClr>
                </a:solidFill>
                <a:ea typeface="Times New Roman" pitchFamily="18" charset="0"/>
                <a:cs typeface="Arial" pitchFamily="34" charset="0"/>
              </a:rPr>
              <a:t>3. 3.  ZOBRAZENÍ KULOVÝM ZRCADLEM</a:t>
            </a:r>
            <a:endParaRPr lang="cs-CZ" sz="3400" b="1" dirty="0">
              <a:solidFill>
                <a:srgbClr val="66FFFF">
                  <a:lumMod val="20000"/>
                  <a:lumOff val="80000"/>
                </a:srgbClr>
              </a:solidFill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2556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197888" y="6249662"/>
            <a:ext cx="2133600" cy="365125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3. </a:t>
            </a:r>
            <a:r>
              <a:rPr lang="cs-CZ" sz="3400" b="1" dirty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OPTICKÉ ZOBRAZENÍ</a:t>
            </a:r>
            <a:endParaRPr lang="cs-CZ" sz="3400" dirty="0">
              <a:solidFill>
                <a:schemeClr val="bg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14282" y="729775"/>
            <a:ext cx="864399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Paprsková (geometrická) optika </a:t>
            </a:r>
            <a:br>
              <a:rPr lang="cs-CZ" sz="2800" dirty="0" smtClean="0"/>
            </a:br>
            <a:r>
              <a:rPr lang="cs-CZ" sz="2800" dirty="0" smtClean="0"/>
              <a:t>je založena na paprskovém modelu světla, </a:t>
            </a:r>
            <a:br>
              <a:rPr lang="cs-CZ" sz="2800" dirty="0" smtClean="0"/>
            </a:br>
            <a:r>
              <a:rPr lang="cs-CZ" sz="2800" dirty="0" smtClean="0"/>
              <a:t>zanedbává jeho vlnovou podstatu </a:t>
            </a:r>
            <a:br>
              <a:rPr lang="cs-CZ" sz="2800" dirty="0" smtClean="0"/>
            </a:br>
            <a:r>
              <a:rPr lang="cs-CZ" sz="2800" dirty="0" smtClean="0"/>
              <a:t>(předpokládá se nulová vlnová délka).</a:t>
            </a:r>
          </a:p>
          <a:p>
            <a:r>
              <a:rPr lang="cs-CZ" sz="2800" dirty="0" smtClean="0"/>
              <a:t> </a:t>
            </a:r>
          </a:p>
          <a:p>
            <a:r>
              <a:rPr lang="cs-CZ" sz="2800" b="1" dirty="0" smtClean="0"/>
              <a:t>Pro světlo a paprsky platí : </a:t>
            </a:r>
            <a:endParaRPr lang="cs-CZ" sz="2800" dirty="0" smtClean="0"/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2800" dirty="0" smtClean="0"/>
              <a:t>Zákon přímočarého šíření světla.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2800" dirty="0" smtClean="0"/>
              <a:t>Princip nezávislosti chodu světelných paprsků.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2800" dirty="0" smtClean="0"/>
              <a:t>Zákon odrazu.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2800" dirty="0" smtClean="0"/>
              <a:t>Zákon lomu.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2800" dirty="0" smtClean="0"/>
              <a:t>(Zákon záměnnosti paprsků).</a:t>
            </a:r>
            <a:endParaRPr lang="cs-CZ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197888" y="6249662"/>
            <a:ext cx="2133600" cy="365125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43352" y="40000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</a:pPr>
            <a:r>
              <a:rPr lang="cs-CZ" sz="3200" b="1" dirty="0" smtClean="0">
                <a:solidFill>
                  <a:prstClr val="black"/>
                </a:solidFill>
              </a:rPr>
              <a:t>Duté zrcadlo</a:t>
            </a:r>
            <a:endParaRPr lang="cs-CZ" sz="3200" dirty="0" smtClean="0">
              <a:solidFill>
                <a:prstClr val="black"/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-540568" y="-2182611"/>
            <a:ext cx="9206998" cy="9206998"/>
            <a:chOff x="-540568" y="-2182611"/>
            <a:chExt cx="9206998" cy="9206998"/>
          </a:xfrm>
        </p:grpSpPr>
        <p:sp>
          <p:nvSpPr>
            <p:cNvPr id="7" name="Výseč 6"/>
            <p:cNvSpPr/>
            <p:nvPr/>
          </p:nvSpPr>
          <p:spPr>
            <a:xfrm rot="3271679">
              <a:off x="-540568" y="-2182611"/>
              <a:ext cx="9206998" cy="9206998"/>
            </a:xfrm>
            <a:prstGeom prst="pie">
              <a:avLst>
                <a:gd name="adj1" fmla="val 16413279"/>
                <a:gd name="adj2" fmla="val 20197922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6" name="Výseč 5"/>
            <p:cNvSpPr/>
            <p:nvPr/>
          </p:nvSpPr>
          <p:spPr>
            <a:xfrm rot="3271679">
              <a:off x="-87962" y="-1730005"/>
              <a:ext cx="8301783" cy="8301783"/>
            </a:xfrm>
            <a:prstGeom prst="pie">
              <a:avLst>
                <a:gd name="adj1" fmla="val 16424589"/>
                <a:gd name="adj2" fmla="val 2018601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black"/>
                </a:solidFill>
              </a:endParaRPr>
            </a:p>
          </p:txBody>
        </p:sp>
      </p:grpSp>
      <p:cxnSp>
        <p:nvCxnSpPr>
          <p:cNvPr id="11" name="Přímá spojovací čára 10"/>
          <p:cNvCxnSpPr/>
          <p:nvPr/>
        </p:nvCxnSpPr>
        <p:spPr>
          <a:xfrm flipV="1">
            <a:off x="323692" y="2398392"/>
            <a:ext cx="8804324" cy="50808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637799" y="2468140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prstClr val="black"/>
                </a:solidFill>
              </a:rPr>
              <a:t>C</a:t>
            </a:r>
            <a:endParaRPr lang="cs-CZ" sz="4400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050729" y="2468140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prstClr val="black"/>
                </a:solidFill>
              </a:rPr>
              <a:t>F</a:t>
            </a:r>
            <a:endParaRPr lang="cs-CZ" sz="4400" dirty="0">
              <a:solidFill>
                <a:prstClr val="black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107504" y="3919696"/>
            <a:ext cx="84296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prstClr val="black"/>
                </a:solidFill>
              </a:rPr>
              <a:t>o </a:t>
            </a:r>
            <a:r>
              <a:rPr lang="cs-CZ" sz="2800" dirty="0">
                <a:solidFill>
                  <a:prstClr val="black"/>
                </a:solidFill>
              </a:rPr>
              <a:t>– </a:t>
            </a:r>
            <a:r>
              <a:rPr lang="cs-CZ" sz="2800" b="1" dirty="0">
                <a:solidFill>
                  <a:prstClr val="black"/>
                </a:solidFill>
              </a:rPr>
              <a:t>optická osa zrcadla</a:t>
            </a:r>
            <a:r>
              <a:rPr lang="cs-CZ" sz="2800" dirty="0">
                <a:solidFill>
                  <a:prstClr val="black"/>
                </a:solidFill>
              </a:rPr>
              <a:t> – prochází C a </a:t>
            </a:r>
            <a:r>
              <a:rPr lang="cs-CZ" sz="2800" dirty="0" smtClean="0">
                <a:solidFill>
                  <a:prstClr val="black"/>
                </a:solidFill>
              </a:rPr>
              <a:t>V</a:t>
            </a:r>
          </a:p>
          <a:p>
            <a:r>
              <a:rPr lang="cs-CZ" sz="2800" dirty="0">
                <a:solidFill>
                  <a:prstClr val="black"/>
                </a:solidFill>
              </a:rPr>
              <a:t>C – </a:t>
            </a:r>
            <a:r>
              <a:rPr lang="cs-CZ" sz="2800" b="1" dirty="0">
                <a:solidFill>
                  <a:prstClr val="black"/>
                </a:solidFill>
              </a:rPr>
              <a:t>střed křivosti</a:t>
            </a:r>
            <a:r>
              <a:rPr lang="cs-CZ" sz="2800" dirty="0">
                <a:solidFill>
                  <a:prstClr val="black"/>
                </a:solidFill>
              </a:rPr>
              <a:t> – střed kulové plochy</a:t>
            </a:r>
          </a:p>
          <a:p>
            <a:r>
              <a:rPr lang="cs-CZ" sz="2800" dirty="0" smtClean="0">
                <a:solidFill>
                  <a:prstClr val="black"/>
                </a:solidFill>
              </a:rPr>
              <a:t>V </a:t>
            </a:r>
            <a:r>
              <a:rPr lang="cs-CZ" sz="2800" dirty="0">
                <a:solidFill>
                  <a:prstClr val="black"/>
                </a:solidFill>
              </a:rPr>
              <a:t>– </a:t>
            </a:r>
            <a:r>
              <a:rPr lang="cs-CZ" sz="2800" b="1" dirty="0">
                <a:solidFill>
                  <a:prstClr val="black"/>
                </a:solidFill>
              </a:rPr>
              <a:t>vrchol zrcadla</a:t>
            </a:r>
            <a:r>
              <a:rPr lang="cs-CZ" sz="2800" dirty="0">
                <a:solidFill>
                  <a:prstClr val="black"/>
                </a:solidFill>
              </a:rPr>
              <a:t> </a:t>
            </a:r>
            <a:endParaRPr lang="cs-CZ" sz="2800" dirty="0" smtClean="0">
              <a:solidFill>
                <a:prstClr val="black"/>
              </a:solidFill>
            </a:endParaRPr>
          </a:p>
          <a:p>
            <a:r>
              <a:rPr lang="cs-CZ" sz="2800" dirty="0" smtClean="0">
                <a:solidFill>
                  <a:prstClr val="black"/>
                </a:solidFill>
              </a:rPr>
              <a:t>r </a:t>
            </a:r>
            <a:r>
              <a:rPr lang="cs-CZ" sz="2800" dirty="0">
                <a:solidFill>
                  <a:prstClr val="black"/>
                </a:solidFill>
              </a:rPr>
              <a:t>– </a:t>
            </a:r>
            <a:r>
              <a:rPr lang="cs-CZ" sz="2800" b="1" dirty="0">
                <a:solidFill>
                  <a:prstClr val="black"/>
                </a:solidFill>
              </a:rPr>
              <a:t>poloměr křivosti</a:t>
            </a:r>
            <a:r>
              <a:rPr lang="cs-CZ" sz="2800" dirty="0">
                <a:solidFill>
                  <a:prstClr val="black"/>
                </a:solidFill>
              </a:rPr>
              <a:t>          r = │CV│</a:t>
            </a:r>
          </a:p>
          <a:p>
            <a:r>
              <a:rPr lang="cs-CZ" sz="2800" dirty="0">
                <a:solidFill>
                  <a:prstClr val="black"/>
                </a:solidFill>
              </a:rPr>
              <a:t>F – </a:t>
            </a:r>
            <a:r>
              <a:rPr lang="cs-CZ" sz="2800" b="1" dirty="0">
                <a:solidFill>
                  <a:prstClr val="black"/>
                </a:solidFill>
              </a:rPr>
              <a:t>ohnisko</a:t>
            </a:r>
            <a:r>
              <a:rPr lang="cs-CZ" sz="2800" dirty="0">
                <a:solidFill>
                  <a:prstClr val="black"/>
                </a:solidFill>
              </a:rPr>
              <a:t> │CF│=│VF│</a:t>
            </a:r>
          </a:p>
          <a:p>
            <a:r>
              <a:rPr lang="cs-CZ" sz="2800" dirty="0">
                <a:solidFill>
                  <a:prstClr val="black"/>
                </a:solidFill>
              </a:rPr>
              <a:t>f – </a:t>
            </a:r>
            <a:r>
              <a:rPr lang="cs-CZ" sz="2800" b="1" dirty="0">
                <a:solidFill>
                  <a:prstClr val="black"/>
                </a:solidFill>
              </a:rPr>
              <a:t>ohnisková vzdálenost   </a:t>
            </a:r>
            <a:r>
              <a:rPr lang="cs-CZ" sz="2800" dirty="0">
                <a:solidFill>
                  <a:prstClr val="black"/>
                </a:solidFill>
              </a:rPr>
              <a:t>f = │FV│= r/2 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6228184" y="2348880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4034329" y="2348880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7673474" y="2398392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prstClr val="black"/>
                </a:solidFill>
              </a:rPr>
              <a:t>V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6050729" y="281477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prstClr val="black"/>
                </a:solidFill>
              </a:rPr>
              <a:t>r</a:t>
            </a:r>
            <a:endParaRPr lang="cs-CZ" sz="4400" dirty="0">
              <a:solidFill>
                <a:prstClr val="black"/>
              </a:solidFill>
            </a:endParaRPr>
          </a:p>
        </p:txBody>
      </p:sp>
      <p:cxnSp>
        <p:nvCxnSpPr>
          <p:cNvPr id="21" name="Přímá spojnice se šipkou 20"/>
          <p:cNvCxnSpPr/>
          <p:nvPr/>
        </p:nvCxnSpPr>
        <p:spPr>
          <a:xfrm flipV="1">
            <a:off x="4034329" y="238120"/>
            <a:ext cx="3562007" cy="2185676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6228184" y="1844824"/>
            <a:ext cx="2001416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flipH="1" flipV="1">
            <a:off x="8229600" y="1219200"/>
            <a:ext cx="10264" cy="119064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V="1">
            <a:off x="6238525" y="1380470"/>
            <a:ext cx="0" cy="101792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8239864" y="2303796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170032" y="2346517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prstClr val="black"/>
                </a:solidFill>
              </a:rPr>
              <a:t>o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6907420" y="1219200"/>
            <a:ext cx="766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prstClr val="black"/>
                </a:solidFill>
              </a:rPr>
              <a:t>f</a:t>
            </a:r>
            <a:endParaRPr lang="cs-CZ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921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/>
      <p:bldP spid="13" grpId="0" uiExpand="1"/>
      <p:bldP spid="15" grpId="0" uiExpand="1" build="p"/>
      <p:bldP spid="19" grpId="0" uiExpand="1"/>
      <p:bldP spid="20" grpId="0" uiExpand="1"/>
      <p:bldP spid="40" grpId="0"/>
      <p:bldP spid="41" grpId="0" uiExpan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197888" y="6249662"/>
            <a:ext cx="2133600" cy="365125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43352" y="40000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</a:pPr>
            <a:r>
              <a:rPr lang="cs-CZ" sz="3200" b="1" dirty="0" smtClean="0">
                <a:solidFill>
                  <a:prstClr val="black"/>
                </a:solidFill>
              </a:rPr>
              <a:t>Duté zrcadlo</a:t>
            </a:r>
            <a:endParaRPr lang="cs-CZ" sz="3200" dirty="0" smtClean="0">
              <a:solidFill>
                <a:prstClr val="black"/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-540568" y="-2182611"/>
            <a:ext cx="9206998" cy="9206998"/>
            <a:chOff x="-540568" y="-2182611"/>
            <a:chExt cx="9206998" cy="9206998"/>
          </a:xfrm>
        </p:grpSpPr>
        <p:sp>
          <p:nvSpPr>
            <p:cNvPr id="7" name="Výseč 6"/>
            <p:cNvSpPr/>
            <p:nvPr/>
          </p:nvSpPr>
          <p:spPr>
            <a:xfrm rot="3271679">
              <a:off x="-540568" y="-2182611"/>
              <a:ext cx="9206998" cy="9206998"/>
            </a:xfrm>
            <a:prstGeom prst="pie">
              <a:avLst>
                <a:gd name="adj1" fmla="val 16413279"/>
                <a:gd name="adj2" fmla="val 20197922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6" name="Výseč 5"/>
            <p:cNvSpPr/>
            <p:nvPr/>
          </p:nvSpPr>
          <p:spPr>
            <a:xfrm rot="3271679">
              <a:off x="-87962" y="-1730005"/>
              <a:ext cx="8301783" cy="8301783"/>
            </a:xfrm>
            <a:prstGeom prst="pie">
              <a:avLst>
                <a:gd name="adj1" fmla="val 16424589"/>
                <a:gd name="adj2" fmla="val 2018601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black"/>
                </a:solidFill>
              </a:endParaRPr>
            </a:p>
          </p:txBody>
        </p:sp>
      </p:grpSp>
      <p:cxnSp>
        <p:nvCxnSpPr>
          <p:cNvPr id="11" name="Přímá spojovací čára 10"/>
          <p:cNvCxnSpPr/>
          <p:nvPr/>
        </p:nvCxnSpPr>
        <p:spPr>
          <a:xfrm flipV="1">
            <a:off x="323692" y="2398392"/>
            <a:ext cx="8804324" cy="50808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637799" y="2468140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prstClr val="black"/>
                </a:solidFill>
              </a:rPr>
              <a:t>C</a:t>
            </a:r>
            <a:endParaRPr lang="cs-CZ" sz="4400" dirty="0">
              <a:solidFill>
                <a:prstClr val="black"/>
              </a:solidFill>
            </a:endParaRP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1187624" y="941441"/>
            <a:ext cx="0" cy="1479447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6050729" y="2468140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prstClr val="black"/>
                </a:solidFill>
              </a:rPr>
              <a:t>F</a:t>
            </a:r>
            <a:endParaRPr lang="cs-CZ" sz="4400" dirty="0">
              <a:solidFill>
                <a:prstClr val="black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107504" y="3919696"/>
            <a:ext cx="84296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prstClr val="black"/>
                </a:solidFill>
              </a:rPr>
              <a:t>y </a:t>
            </a:r>
            <a:r>
              <a:rPr lang="cs-CZ" sz="2800" dirty="0">
                <a:solidFill>
                  <a:prstClr val="black"/>
                </a:solidFill>
              </a:rPr>
              <a:t>– </a:t>
            </a:r>
            <a:r>
              <a:rPr lang="cs-CZ" sz="2800" b="1" dirty="0">
                <a:solidFill>
                  <a:prstClr val="black"/>
                </a:solidFill>
              </a:rPr>
              <a:t>výška</a:t>
            </a:r>
            <a:r>
              <a:rPr lang="cs-CZ" sz="2800" dirty="0">
                <a:solidFill>
                  <a:prstClr val="black"/>
                </a:solidFill>
              </a:rPr>
              <a:t> předmětu</a:t>
            </a:r>
          </a:p>
          <a:p>
            <a:r>
              <a:rPr lang="cs-CZ" sz="2800" dirty="0" smtClean="0">
                <a:solidFill>
                  <a:prstClr val="black"/>
                </a:solidFill>
              </a:rPr>
              <a:t>( y‘ </a:t>
            </a:r>
            <a:r>
              <a:rPr lang="cs-CZ" sz="2800" dirty="0">
                <a:solidFill>
                  <a:prstClr val="black"/>
                </a:solidFill>
              </a:rPr>
              <a:t>– </a:t>
            </a:r>
            <a:r>
              <a:rPr lang="cs-CZ" sz="2800" b="1" dirty="0">
                <a:solidFill>
                  <a:prstClr val="black"/>
                </a:solidFill>
              </a:rPr>
              <a:t>výška</a:t>
            </a:r>
            <a:r>
              <a:rPr lang="cs-CZ" sz="2800" dirty="0">
                <a:solidFill>
                  <a:prstClr val="black"/>
                </a:solidFill>
              </a:rPr>
              <a:t> </a:t>
            </a:r>
            <a:r>
              <a:rPr lang="cs-CZ" sz="2800" dirty="0" smtClean="0">
                <a:solidFill>
                  <a:prstClr val="black"/>
                </a:solidFill>
              </a:rPr>
              <a:t>obrazu )</a:t>
            </a:r>
            <a:br>
              <a:rPr lang="cs-CZ" sz="2800" dirty="0" smtClean="0">
                <a:solidFill>
                  <a:prstClr val="black"/>
                </a:solidFill>
              </a:rPr>
            </a:br>
            <a:endParaRPr lang="cs-CZ" sz="2800" dirty="0" smtClean="0">
              <a:solidFill>
                <a:prstClr val="black"/>
              </a:solidFill>
            </a:endParaRPr>
          </a:p>
          <a:p>
            <a:r>
              <a:rPr lang="cs-CZ" sz="2800" dirty="0" smtClean="0">
                <a:solidFill>
                  <a:prstClr val="black"/>
                </a:solidFill>
              </a:rPr>
              <a:t>a – </a:t>
            </a:r>
            <a:r>
              <a:rPr lang="cs-CZ" sz="2800" b="1" dirty="0" smtClean="0">
                <a:solidFill>
                  <a:prstClr val="black"/>
                </a:solidFill>
              </a:rPr>
              <a:t>předmětová vzdálenost</a:t>
            </a:r>
            <a:r>
              <a:rPr lang="cs-CZ" sz="2800" dirty="0" smtClean="0">
                <a:solidFill>
                  <a:prstClr val="black"/>
                </a:solidFill>
              </a:rPr>
              <a:t>   a =│AV│      (je vždy kladná)</a:t>
            </a:r>
          </a:p>
          <a:p>
            <a:r>
              <a:rPr lang="cs-CZ" sz="2800" dirty="0" smtClean="0">
                <a:solidFill>
                  <a:prstClr val="black"/>
                </a:solidFill>
              </a:rPr>
              <a:t>( a‘ – </a:t>
            </a:r>
            <a:r>
              <a:rPr lang="cs-CZ" sz="2800" b="1" dirty="0" smtClean="0">
                <a:solidFill>
                  <a:prstClr val="black"/>
                </a:solidFill>
              </a:rPr>
              <a:t>obrazová vzdálenost</a:t>
            </a:r>
            <a:r>
              <a:rPr lang="cs-CZ" sz="2800" dirty="0" smtClean="0">
                <a:solidFill>
                  <a:prstClr val="black"/>
                </a:solidFill>
              </a:rPr>
              <a:t>     a´= │A´V│ )</a:t>
            </a:r>
            <a:endParaRPr lang="cs-CZ" sz="2800" dirty="0">
              <a:solidFill>
                <a:prstClr val="black"/>
              </a:solidFill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6228184" y="2348880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4034329" y="2348880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7673474" y="2398392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prstClr val="black"/>
                </a:solidFill>
              </a:rPr>
              <a:t>V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6050729" y="281477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prstClr val="black"/>
                </a:solidFill>
              </a:rPr>
              <a:t>r</a:t>
            </a:r>
            <a:endParaRPr lang="cs-CZ" sz="4400" dirty="0">
              <a:solidFill>
                <a:prstClr val="black"/>
              </a:solidFill>
            </a:endParaRPr>
          </a:p>
        </p:txBody>
      </p:sp>
      <p:cxnSp>
        <p:nvCxnSpPr>
          <p:cNvPr id="21" name="Přímá spojnice se šipkou 20"/>
          <p:cNvCxnSpPr/>
          <p:nvPr/>
        </p:nvCxnSpPr>
        <p:spPr>
          <a:xfrm flipV="1">
            <a:off x="4034329" y="238120"/>
            <a:ext cx="3562007" cy="2185676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6228184" y="1844824"/>
            <a:ext cx="2001416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flipH="1" flipV="1">
            <a:off x="8229600" y="1219200"/>
            <a:ext cx="10264" cy="119064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V="1">
            <a:off x="6238525" y="1380470"/>
            <a:ext cx="0" cy="101792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8239864" y="2303796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>
            <a:off x="1187624" y="1311706"/>
            <a:ext cx="7052317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170032" y="2346517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prstClr val="black"/>
                </a:solidFill>
              </a:rPr>
              <a:t>o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6907420" y="1219200"/>
            <a:ext cx="766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prstClr val="black"/>
                </a:solidFill>
              </a:rPr>
              <a:t>f</a:t>
            </a:r>
            <a:endParaRPr lang="cs-CZ" sz="4400" dirty="0">
              <a:solidFill>
                <a:prstClr val="black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3287316" y="546277"/>
            <a:ext cx="766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prstClr val="black"/>
                </a:solidFill>
              </a:rPr>
              <a:t>a</a:t>
            </a:r>
            <a:endParaRPr lang="cs-CZ" sz="4400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637595" y="1296443"/>
            <a:ext cx="766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prstClr val="black"/>
                </a:solidFill>
              </a:rPr>
              <a:t>y</a:t>
            </a:r>
            <a:endParaRPr lang="cs-CZ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9265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42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 flipH="1">
            <a:off x="4122058" y="-2193659"/>
            <a:ext cx="9224892" cy="9206998"/>
            <a:chOff x="-540568" y="-2182611"/>
            <a:chExt cx="9224892" cy="9206998"/>
          </a:xfrm>
        </p:grpSpPr>
        <p:grpSp>
          <p:nvGrpSpPr>
            <p:cNvPr id="5" name="Skupina 4"/>
            <p:cNvGrpSpPr/>
            <p:nvPr/>
          </p:nvGrpSpPr>
          <p:grpSpPr>
            <a:xfrm>
              <a:off x="-540568" y="-2182611"/>
              <a:ext cx="9206998" cy="9206998"/>
              <a:chOff x="-540568" y="-2182611"/>
              <a:chExt cx="9206998" cy="9206998"/>
            </a:xfrm>
          </p:grpSpPr>
          <p:sp>
            <p:nvSpPr>
              <p:cNvPr id="7" name="Výseč 6"/>
              <p:cNvSpPr/>
              <p:nvPr/>
            </p:nvSpPr>
            <p:spPr>
              <a:xfrm rot="3271679">
                <a:off x="-540568" y="-2182611"/>
                <a:ext cx="9206998" cy="9206998"/>
              </a:xfrm>
              <a:prstGeom prst="pie">
                <a:avLst>
                  <a:gd name="adj1" fmla="val 16413279"/>
                  <a:gd name="adj2" fmla="val 20197922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Výseč 5"/>
              <p:cNvSpPr/>
              <p:nvPr/>
            </p:nvSpPr>
            <p:spPr>
              <a:xfrm rot="3271679">
                <a:off x="-87962" y="-1730005"/>
                <a:ext cx="8301783" cy="8301783"/>
              </a:xfrm>
              <a:prstGeom prst="pie">
                <a:avLst>
                  <a:gd name="adj1" fmla="val 16424589"/>
                  <a:gd name="adj2" fmla="val 20186010"/>
                </a:avLst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12" name="Přímá spojnice 11"/>
            <p:cNvCxnSpPr/>
            <p:nvPr/>
          </p:nvCxnSpPr>
          <p:spPr>
            <a:xfrm>
              <a:off x="6362208" y="2355344"/>
              <a:ext cx="0" cy="2385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>
              <a:off x="4034329" y="2348880"/>
              <a:ext cx="0" cy="2385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se šipkou 20"/>
            <p:cNvCxnSpPr/>
            <p:nvPr/>
          </p:nvCxnSpPr>
          <p:spPr>
            <a:xfrm flipV="1">
              <a:off x="4034328" y="11048"/>
              <a:ext cx="3953311" cy="241274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se šipkou 26"/>
            <p:cNvCxnSpPr/>
            <p:nvPr/>
          </p:nvCxnSpPr>
          <p:spPr>
            <a:xfrm>
              <a:off x="6375630" y="1844824"/>
              <a:ext cx="2308694" cy="953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/>
            <p:cNvCxnSpPr/>
            <p:nvPr/>
          </p:nvCxnSpPr>
          <p:spPr>
            <a:xfrm flipH="1" flipV="1">
              <a:off x="8666430" y="1249504"/>
              <a:ext cx="10264" cy="119064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/>
            <p:cNvCxnSpPr/>
            <p:nvPr/>
          </p:nvCxnSpPr>
          <p:spPr>
            <a:xfrm flipV="1">
              <a:off x="6372918" y="1405874"/>
              <a:ext cx="0" cy="1017922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/>
            <p:cNvCxnSpPr/>
            <p:nvPr/>
          </p:nvCxnSpPr>
          <p:spPr>
            <a:xfrm flipH="1">
              <a:off x="8684323" y="2357565"/>
              <a:ext cx="1" cy="19343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197888" y="6249662"/>
            <a:ext cx="2133600" cy="365125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Přímá spojovací čára 10"/>
          <p:cNvCxnSpPr/>
          <p:nvPr/>
        </p:nvCxnSpPr>
        <p:spPr>
          <a:xfrm flipV="1">
            <a:off x="193579" y="2412748"/>
            <a:ext cx="8804324" cy="50808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43352" y="40000"/>
            <a:ext cx="8643998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</a:pPr>
            <a:r>
              <a:rPr lang="cs-CZ" sz="3200" b="1" dirty="0" smtClean="0">
                <a:solidFill>
                  <a:prstClr val="black"/>
                </a:solidFill>
              </a:rPr>
              <a:t>Vypuklé zrcadlo</a:t>
            </a:r>
            <a:endParaRPr lang="cs-CZ" sz="3200" dirty="0" smtClean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8412304" y="2371527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prstClr val="black"/>
                </a:solidFill>
              </a:rPr>
              <a:t>C</a:t>
            </a:r>
            <a:endParaRPr lang="cs-CZ" sz="4400" dirty="0">
              <a:solidFill>
                <a:prstClr val="black"/>
              </a:solidFill>
            </a:endParaRP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1187624" y="941441"/>
            <a:ext cx="0" cy="1479447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5790522" y="2409838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prstClr val="black"/>
                </a:solidFill>
              </a:rPr>
              <a:t>F</a:t>
            </a:r>
            <a:endParaRPr lang="cs-CZ" sz="4400" dirty="0">
              <a:solidFill>
                <a:prstClr val="black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90788" y="3140968"/>
            <a:ext cx="84296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prstClr val="black"/>
                </a:solidFill>
              </a:rPr>
              <a:t>o </a:t>
            </a:r>
            <a:r>
              <a:rPr lang="cs-CZ" sz="2800" dirty="0">
                <a:solidFill>
                  <a:prstClr val="black"/>
                </a:solidFill>
              </a:rPr>
              <a:t>– </a:t>
            </a:r>
            <a:r>
              <a:rPr lang="cs-CZ" sz="2800" b="1" dirty="0">
                <a:solidFill>
                  <a:prstClr val="black"/>
                </a:solidFill>
              </a:rPr>
              <a:t>optická osa </a:t>
            </a:r>
            <a:endParaRPr lang="cs-CZ" sz="2800" b="1" dirty="0" smtClean="0">
              <a:solidFill>
                <a:prstClr val="black"/>
              </a:solidFill>
            </a:endParaRPr>
          </a:p>
          <a:p>
            <a:r>
              <a:rPr lang="cs-CZ" sz="2800" dirty="0" smtClean="0">
                <a:solidFill>
                  <a:prstClr val="black"/>
                </a:solidFill>
              </a:rPr>
              <a:t>C </a:t>
            </a:r>
            <a:r>
              <a:rPr lang="cs-CZ" sz="2800" dirty="0">
                <a:solidFill>
                  <a:prstClr val="black"/>
                </a:solidFill>
              </a:rPr>
              <a:t>– </a:t>
            </a:r>
            <a:r>
              <a:rPr lang="cs-CZ" sz="2800" b="1" dirty="0">
                <a:solidFill>
                  <a:prstClr val="black"/>
                </a:solidFill>
              </a:rPr>
              <a:t>střed </a:t>
            </a:r>
            <a:r>
              <a:rPr lang="cs-CZ" sz="2800" b="1" dirty="0" smtClean="0">
                <a:solidFill>
                  <a:prstClr val="black"/>
                </a:solidFill>
              </a:rPr>
              <a:t>křivosti</a:t>
            </a:r>
            <a:endParaRPr lang="cs-CZ" sz="2800" dirty="0">
              <a:solidFill>
                <a:prstClr val="black"/>
              </a:solidFill>
            </a:endParaRPr>
          </a:p>
          <a:p>
            <a:r>
              <a:rPr lang="cs-CZ" sz="2800" dirty="0" smtClean="0">
                <a:solidFill>
                  <a:prstClr val="black"/>
                </a:solidFill>
              </a:rPr>
              <a:t>V </a:t>
            </a:r>
            <a:r>
              <a:rPr lang="cs-CZ" sz="2800" dirty="0">
                <a:solidFill>
                  <a:prstClr val="black"/>
                </a:solidFill>
              </a:rPr>
              <a:t>– </a:t>
            </a:r>
            <a:r>
              <a:rPr lang="cs-CZ" sz="2800" b="1" dirty="0">
                <a:solidFill>
                  <a:prstClr val="black"/>
                </a:solidFill>
              </a:rPr>
              <a:t>vrchol zrcadla</a:t>
            </a:r>
            <a:r>
              <a:rPr lang="cs-CZ" sz="2800" dirty="0">
                <a:solidFill>
                  <a:prstClr val="black"/>
                </a:solidFill>
              </a:rPr>
              <a:t> </a:t>
            </a:r>
            <a:endParaRPr lang="cs-CZ" sz="2800" dirty="0" smtClean="0">
              <a:solidFill>
                <a:prstClr val="black"/>
              </a:solidFill>
            </a:endParaRPr>
          </a:p>
          <a:p>
            <a:r>
              <a:rPr lang="cs-CZ" sz="2800" dirty="0" smtClean="0">
                <a:solidFill>
                  <a:prstClr val="black"/>
                </a:solidFill>
              </a:rPr>
              <a:t>r </a:t>
            </a:r>
            <a:r>
              <a:rPr lang="cs-CZ" sz="2800" dirty="0">
                <a:solidFill>
                  <a:prstClr val="black"/>
                </a:solidFill>
              </a:rPr>
              <a:t>– </a:t>
            </a:r>
            <a:r>
              <a:rPr lang="cs-CZ" sz="2800" b="1" dirty="0">
                <a:solidFill>
                  <a:prstClr val="black"/>
                </a:solidFill>
              </a:rPr>
              <a:t>poloměr křivosti</a:t>
            </a:r>
            <a:r>
              <a:rPr lang="cs-CZ" sz="2800" dirty="0">
                <a:solidFill>
                  <a:prstClr val="black"/>
                </a:solidFill>
              </a:rPr>
              <a:t>          </a:t>
            </a:r>
            <a:endParaRPr lang="cs-CZ" sz="2800" dirty="0" smtClean="0">
              <a:solidFill>
                <a:prstClr val="black"/>
              </a:solidFill>
            </a:endParaRPr>
          </a:p>
          <a:p>
            <a:r>
              <a:rPr lang="cs-CZ" sz="2800" dirty="0" smtClean="0">
                <a:solidFill>
                  <a:prstClr val="black"/>
                </a:solidFill>
              </a:rPr>
              <a:t>F </a:t>
            </a:r>
            <a:r>
              <a:rPr lang="cs-CZ" sz="2800" dirty="0">
                <a:solidFill>
                  <a:prstClr val="black"/>
                </a:solidFill>
              </a:rPr>
              <a:t>– </a:t>
            </a:r>
            <a:r>
              <a:rPr lang="cs-CZ" sz="2800" b="1" dirty="0">
                <a:solidFill>
                  <a:prstClr val="black"/>
                </a:solidFill>
              </a:rPr>
              <a:t>ohnisko</a:t>
            </a:r>
            <a:r>
              <a:rPr lang="cs-CZ" sz="2800" dirty="0">
                <a:solidFill>
                  <a:prstClr val="black"/>
                </a:solidFill>
              </a:rPr>
              <a:t> </a:t>
            </a:r>
            <a:endParaRPr lang="cs-CZ" sz="2800" dirty="0" smtClean="0">
              <a:solidFill>
                <a:prstClr val="black"/>
              </a:solidFill>
            </a:endParaRPr>
          </a:p>
          <a:p>
            <a:r>
              <a:rPr lang="cs-CZ" sz="2800" dirty="0" smtClean="0">
                <a:solidFill>
                  <a:prstClr val="black"/>
                </a:solidFill>
              </a:rPr>
              <a:t>f </a:t>
            </a:r>
            <a:r>
              <a:rPr lang="cs-CZ" sz="2800" dirty="0">
                <a:solidFill>
                  <a:prstClr val="black"/>
                </a:solidFill>
              </a:rPr>
              <a:t>– </a:t>
            </a:r>
            <a:r>
              <a:rPr lang="cs-CZ" sz="2800" b="1" dirty="0">
                <a:solidFill>
                  <a:prstClr val="black"/>
                </a:solidFill>
              </a:rPr>
              <a:t>ohnisková </a:t>
            </a:r>
            <a:r>
              <a:rPr lang="cs-CZ" sz="2800" b="1" dirty="0" smtClean="0">
                <a:solidFill>
                  <a:prstClr val="black"/>
                </a:solidFill>
              </a:rPr>
              <a:t>vzdálenost</a:t>
            </a:r>
          </a:p>
          <a:p>
            <a:r>
              <a:rPr lang="cs-CZ" sz="2800" dirty="0">
                <a:solidFill>
                  <a:prstClr val="black"/>
                </a:solidFill>
              </a:rPr>
              <a:t>a – </a:t>
            </a:r>
            <a:r>
              <a:rPr lang="cs-CZ" sz="2800" b="1" dirty="0">
                <a:solidFill>
                  <a:prstClr val="black"/>
                </a:solidFill>
              </a:rPr>
              <a:t>předmětová vzdálenost</a:t>
            </a:r>
          </a:p>
          <a:p>
            <a:r>
              <a:rPr lang="cs-CZ" sz="2800" dirty="0">
                <a:solidFill>
                  <a:prstClr val="black"/>
                </a:solidFill>
              </a:rPr>
              <a:t>y – </a:t>
            </a:r>
            <a:r>
              <a:rPr lang="cs-CZ" sz="2800" b="1" dirty="0">
                <a:solidFill>
                  <a:prstClr val="black"/>
                </a:solidFill>
              </a:rPr>
              <a:t>výška</a:t>
            </a:r>
            <a:r>
              <a:rPr lang="cs-CZ" sz="2800" dirty="0">
                <a:solidFill>
                  <a:prstClr val="black"/>
                </a:solidFill>
              </a:rPr>
              <a:t> předmětu</a:t>
            </a:r>
          </a:p>
          <a:p>
            <a:endParaRPr lang="cs-CZ" sz="2800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537853" y="2531268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prstClr val="black"/>
                </a:solidFill>
              </a:rPr>
              <a:t>V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6521346" y="281477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prstClr val="black"/>
                </a:solidFill>
              </a:rPr>
              <a:t>r</a:t>
            </a:r>
            <a:endParaRPr lang="cs-CZ" sz="4400" dirty="0">
              <a:solidFill>
                <a:prstClr val="black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170032" y="2346517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prstClr val="black"/>
                </a:solidFill>
              </a:rPr>
              <a:t>o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5024469" y="1159620"/>
            <a:ext cx="766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prstClr val="black"/>
                </a:solidFill>
              </a:rPr>
              <a:t>f</a:t>
            </a:r>
            <a:endParaRPr lang="cs-CZ" sz="4400" dirty="0">
              <a:solidFill>
                <a:prstClr val="black"/>
              </a:solidFill>
            </a:endParaRPr>
          </a:p>
        </p:txBody>
      </p:sp>
      <p:cxnSp>
        <p:nvCxnSpPr>
          <p:cNvPr id="24" name="Přímá spojnice se šipkou 23"/>
          <p:cNvCxnSpPr/>
          <p:nvPr/>
        </p:nvCxnSpPr>
        <p:spPr>
          <a:xfrm>
            <a:off x="1187624" y="1311706"/>
            <a:ext cx="295232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2771800" y="546277"/>
            <a:ext cx="766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prstClr val="black"/>
                </a:solidFill>
              </a:rPr>
              <a:t>a</a:t>
            </a:r>
            <a:endParaRPr lang="cs-CZ" sz="4400" dirty="0">
              <a:solidFill>
                <a:prstClr val="black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637595" y="1319910"/>
            <a:ext cx="766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prstClr val="black"/>
                </a:solidFill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788800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197888" y="6249662"/>
            <a:ext cx="2133600" cy="365125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06778" y="256574"/>
            <a:ext cx="892971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>
                <a:solidFill>
                  <a:prstClr val="black"/>
                </a:solidFill>
              </a:rPr>
              <a:t>paraxiální</a:t>
            </a:r>
            <a:r>
              <a:rPr lang="cs-CZ" sz="2800" b="1" dirty="0">
                <a:solidFill>
                  <a:prstClr val="black"/>
                </a:solidFill>
              </a:rPr>
              <a:t> paprsky</a:t>
            </a:r>
            <a:r>
              <a:rPr lang="cs-CZ" sz="2800" dirty="0">
                <a:solidFill>
                  <a:prstClr val="black"/>
                </a:solidFill>
              </a:rPr>
              <a:t> </a:t>
            </a:r>
            <a:r>
              <a:rPr lang="cs-CZ" sz="2800" dirty="0" smtClean="0">
                <a:solidFill>
                  <a:prstClr val="black"/>
                </a:solidFill>
              </a:rPr>
              <a:t/>
            </a:r>
            <a:br>
              <a:rPr lang="cs-CZ" sz="2800" dirty="0" smtClean="0">
                <a:solidFill>
                  <a:prstClr val="black"/>
                </a:solidFill>
              </a:rPr>
            </a:br>
            <a:r>
              <a:rPr lang="cs-CZ" sz="2800" dirty="0" smtClean="0">
                <a:solidFill>
                  <a:prstClr val="black"/>
                </a:solidFill>
              </a:rPr>
              <a:t>	paprsky </a:t>
            </a:r>
            <a:r>
              <a:rPr lang="cs-CZ" sz="2800" dirty="0">
                <a:solidFill>
                  <a:prstClr val="black"/>
                </a:solidFill>
              </a:rPr>
              <a:t>v blízkosti osy, („skoro“ rovnoběžné s osou)</a:t>
            </a:r>
            <a:br>
              <a:rPr lang="cs-CZ" sz="2800" dirty="0">
                <a:solidFill>
                  <a:prstClr val="black"/>
                </a:solidFill>
              </a:rPr>
            </a:br>
            <a:r>
              <a:rPr lang="cs-CZ" sz="2800" dirty="0" smtClean="0">
                <a:solidFill>
                  <a:prstClr val="black"/>
                </a:solidFill>
              </a:rPr>
              <a:t>	kterými </a:t>
            </a:r>
            <a:r>
              <a:rPr lang="cs-CZ" sz="2800" dirty="0">
                <a:solidFill>
                  <a:prstClr val="black"/>
                </a:solidFill>
              </a:rPr>
              <a:t>se bod zobrazí jako bod, přímka jako přímka </a:t>
            </a:r>
            <a:r>
              <a:rPr lang="cs-CZ" sz="2800" dirty="0" smtClean="0">
                <a:solidFill>
                  <a:prstClr val="black"/>
                </a:solidFill>
              </a:rPr>
              <a:t/>
            </a:r>
            <a:br>
              <a:rPr lang="cs-CZ" sz="2800" dirty="0" smtClean="0">
                <a:solidFill>
                  <a:prstClr val="black"/>
                </a:solidFill>
              </a:rPr>
            </a:br>
            <a:r>
              <a:rPr lang="cs-CZ" sz="2800" dirty="0" smtClean="0">
                <a:solidFill>
                  <a:prstClr val="black"/>
                </a:solidFill>
              </a:rPr>
              <a:t>	(nevznikají žádné vady), tzv</a:t>
            </a:r>
            <a:r>
              <a:rPr lang="cs-CZ" sz="2800" dirty="0">
                <a:solidFill>
                  <a:prstClr val="black"/>
                </a:solidFill>
              </a:rPr>
              <a:t>. </a:t>
            </a:r>
            <a:r>
              <a:rPr lang="cs-CZ" sz="2800" b="1" dirty="0">
                <a:solidFill>
                  <a:prstClr val="black"/>
                </a:solidFill>
              </a:rPr>
              <a:t>ideální zobrazení</a:t>
            </a:r>
            <a:br>
              <a:rPr lang="cs-CZ" sz="2800" b="1" dirty="0">
                <a:solidFill>
                  <a:prstClr val="black"/>
                </a:solidFill>
              </a:rPr>
            </a:br>
            <a:endParaRPr lang="cs-CZ" sz="2800" dirty="0">
              <a:solidFill>
                <a:prstClr val="black"/>
              </a:solidFill>
            </a:endParaRPr>
          </a:p>
          <a:p>
            <a:r>
              <a:rPr lang="cs-CZ" sz="2800" b="1" dirty="0" err="1">
                <a:solidFill>
                  <a:prstClr val="black"/>
                </a:solidFill>
              </a:rPr>
              <a:t>paraxiální</a:t>
            </a:r>
            <a:r>
              <a:rPr lang="cs-CZ" sz="2800" b="1" dirty="0">
                <a:solidFill>
                  <a:prstClr val="black"/>
                </a:solidFill>
              </a:rPr>
              <a:t> prostor</a:t>
            </a:r>
            <a:r>
              <a:rPr lang="cs-CZ" sz="2800" dirty="0">
                <a:solidFill>
                  <a:prstClr val="black"/>
                </a:solidFill>
              </a:rPr>
              <a:t> </a:t>
            </a:r>
            <a:r>
              <a:rPr lang="cs-CZ" sz="2800" dirty="0" smtClean="0">
                <a:solidFill>
                  <a:prstClr val="black"/>
                </a:solidFill>
              </a:rPr>
              <a:t/>
            </a:r>
            <a:br>
              <a:rPr lang="cs-CZ" sz="2800" dirty="0" smtClean="0">
                <a:solidFill>
                  <a:prstClr val="black"/>
                </a:solidFill>
              </a:rPr>
            </a:br>
            <a:r>
              <a:rPr lang="cs-CZ" sz="2800" dirty="0" smtClean="0">
                <a:solidFill>
                  <a:prstClr val="black"/>
                </a:solidFill>
              </a:rPr>
              <a:t>	</a:t>
            </a:r>
            <a:r>
              <a:rPr lang="cs-CZ" sz="2800" dirty="0" err="1" smtClean="0">
                <a:solidFill>
                  <a:prstClr val="black"/>
                </a:solidFill>
              </a:rPr>
              <a:t>prostor</a:t>
            </a:r>
            <a:r>
              <a:rPr lang="cs-CZ" sz="2800" dirty="0">
                <a:solidFill>
                  <a:prstClr val="black"/>
                </a:solidFill>
              </a:rPr>
              <a:t>, ve kterém </a:t>
            </a:r>
            <a:r>
              <a:rPr lang="cs-CZ" sz="2800" dirty="0" smtClean="0">
                <a:solidFill>
                  <a:prstClr val="black"/>
                </a:solidFill>
              </a:rPr>
              <a:t>leží </a:t>
            </a:r>
            <a:r>
              <a:rPr lang="cs-CZ" sz="2800" dirty="0" err="1" smtClean="0">
                <a:solidFill>
                  <a:prstClr val="black"/>
                </a:solidFill>
              </a:rPr>
              <a:t>paraxiální</a:t>
            </a:r>
            <a:r>
              <a:rPr lang="cs-CZ" sz="2800" dirty="0" smtClean="0">
                <a:solidFill>
                  <a:prstClr val="black"/>
                </a:solidFill>
              </a:rPr>
              <a:t> </a:t>
            </a:r>
            <a:r>
              <a:rPr lang="cs-CZ" sz="2800" dirty="0">
                <a:solidFill>
                  <a:prstClr val="black"/>
                </a:solidFill>
              </a:rPr>
              <a:t>paprsky </a:t>
            </a:r>
            <a:br>
              <a:rPr lang="cs-CZ" sz="2800" dirty="0">
                <a:solidFill>
                  <a:prstClr val="black"/>
                </a:solidFill>
              </a:rPr>
            </a:br>
            <a:r>
              <a:rPr lang="cs-CZ" sz="2800" dirty="0">
                <a:solidFill>
                  <a:prstClr val="black"/>
                </a:solidFill>
              </a:rPr>
              <a:t>   </a:t>
            </a:r>
            <a:r>
              <a:rPr lang="cs-CZ" sz="2800" dirty="0" smtClean="0">
                <a:solidFill>
                  <a:prstClr val="black"/>
                </a:solidFill>
              </a:rPr>
              <a:t>                               (</a:t>
            </a:r>
            <a:r>
              <a:rPr lang="cs-CZ" sz="2800" dirty="0">
                <a:solidFill>
                  <a:prstClr val="black"/>
                </a:solidFill>
              </a:rPr>
              <a:t>označuje se jako nitkový nebo Gaussův</a:t>
            </a:r>
            <a:r>
              <a:rPr lang="cs-CZ" sz="2800" dirty="0" smtClean="0">
                <a:solidFill>
                  <a:prstClr val="black"/>
                </a:solidFill>
              </a:rPr>
              <a:t>)</a:t>
            </a:r>
          </a:p>
          <a:p>
            <a:endParaRPr lang="cs-CZ" sz="2800" dirty="0">
              <a:solidFill>
                <a:prstClr val="black"/>
              </a:solidFill>
            </a:endParaRPr>
          </a:p>
          <a:p>
            <a:pPr algn="ctr"/>
            <a:r>
              <a:rPr lang="cs-CZ" sz="2800" b="1" dirty="0">
                <a:solidFill>
                  <a:prstClr val="black"/>
                </a:solidFill>
              </a:rPr>
              <a:t>Ke geometrické konstrukci používáme </a:t>
            </a:r>
            <a:r>
              <a:rPr lang="cs-CZ" sz="2800" b="1" dirty="0" smtClean="0">
                <a:solidFill>
                  <a:prstClr val="black"/>
                </a:solidFill>
              </a:rPr>
              <a:t/>
            </a:r>
            <a:br>
              <a:rPr lang="cs-CZ" sz="2800" b="1" dirty="0" smtClean="0">
                <a:solidFill>
                  <a:prstClr val="black"/>
                </a:solidFill>
              </a:rPr>
            </a:br>
            <a:r>
              <a:rPr lang="cs-CZ" sz="2800" b="1" dirty="0" smtClean="0">
                <a:solidFill>
                  <a:prstClr val="black"/>
                </a:solidFill>
              </a:rPr>
              <a:t>tři </a:t>
            </a:r>
            <a:r>
              <a:rPr lang="cs-CZ" sz="2800" b="1" dirty="0">
                <a:solidFill>
                  <a:prstClr val="black"/>
                </a:solidFill>
              </a:rPr>
              <a:t>význačné </a:t>
            </a:r>
            <a:r>
              <a:rPr lang="cs-CZ" sz="2800" b="1" dirty="0" smtClean="0">
                <a:solidFill>
                  <a:prstClr val="black"/>
                </a:solidFill>
              </a:rPr>
              <a:t>paprsky. </a:t>
            </a:r>
            <a:br>
              <a:rPr lang="cs-CZ" sz="2800" b="1" dirty="0" smtClean="0">
                <a:solidFill>
                  <a:prstClr val="black"/>
                </a:solidFill>
              </a:rPr>
            </a:br>
            <a:r>
              <a:rPr lang="cs-CZ" sz="2800" dirty="0" smtClean="0">
                <a:solidFill>
                  <a:prstClr val="black"/>
                </a:solidFill>
              </a:rPr>
              <a:t>(</a:t>
            </a:r>
            <a:r>
              <a:rPr lang="cs-CZ" sz="2800" dirty="0">
                <a:solidFill>
                  <a:prstClr val="black"/>
                </a:solidFill>
              </a:rPr>
              <a:t>Postačí dva, třetí ke kontrole</a:t>
            </a:r>
            <a:r>
              <a:rPr lang="cs-CZ" sz="2800" dirty="0" smtClean="0">
                <a:solidFill>
                  <a:prstClr val="black"/>
                </a:solidFill>
              </a:rPr>
              <a:t>.)</a:t>
            </a:r>
          </a:p>
          <a:p>
            <a:pPr algn="ctr"/>
            <a:endParaRPr lang="cs-CZ" sz="2800" dirty="0" smtClean="0">
              <a:solidFill>
                <a:prstClr val="black"/>
              </a:solidFill>
            </a:endParaRPr>
          </a:p>
          <a:p>
            <a:pPr algn="ctr"/>
            <a:r>
              <a:rPr lang="cs-CZ" sz="2800" dirty="0" smtClean="0">
                <a:solidFill>
                  <a:prstClr val="black"/>
                </a:solidFill>
              </a:rPr>
              <a:t>Bod </a:t>
            </a:r>
            <a:r>
              <a:rPr lang="cs-CZ" sz="2800" dirty="0">
                <a:solidFill>
                  <a:prstClr val="black"/>
                </a:solidFill>
              </a:rPr>
              <a:t>ležící na optické ose </a:t>
            </a:r>
            <a:r>
              <a:rPr lang="cs-CZ" sz="2800" dirty="0" smtClean="0">
                <a:solidFill>
                  <a:prstClr val="black"/>
                </a:solidFill>
              </a:rPr>
              <a:t>se </a:t>
            </a:r>
            <a:r>
              <a:rPr lang="cs-CZ" sz="2800" dirty="0">
                <a:solidFill>
                  <a:prstClr val="black"/>
                </a:solidFill>
              </a:rPr>
              <a:t>zobrazí zpět na optickou osu</a:t>
            </a:r>
            <a:r>
              <a:rPr lang="cs-CZ" sz="2800" dirty="0" smtClean="0">
                <a:solidFill>
                  <a:prstClr val="black"/>
                </a:solidFill>
              </a:rPr>
              <a:t>.</a:t>
            </a:r>
            <a:endParaRPr lang="cs-CZ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27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197888" y="6249662"/>
            <a:ext cx="2133600" cy="365125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9" name="Tabulka 18"/>
          <p:cNvGraphicFramePr>
            <a:graphicFrameLocks noGrp="1"/>
          </p:cNvGraphicFramePr>
          <p:nvPr/>
        </p:nvGraphicFramePr>
        <p:xfrm>
          <a:off x="32" y="0"/>
          <a:ext cx="9144000" cy="68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Duté zrcadlo</a:t>
                      </a:r>
                      <a:endParaRPr lang="cs-CZ" sz="3600" dirty="0"/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600" b="1" dirty="0" smtClean="0">
                          <a:solidFill>
                            <a:schemeClr val="bg1"/>
                          </a:solidFill>
                          <a:cs typeface="Arial" charset="0"/>
                        </a:rPr>
                        <a:t>Vypuklé zrcadlo</a:t>
                      </a:r>
                      <a:endParaRPr lang="cs-CZ" sz="3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2000">
                <a:tc>
                  <a:txBody>
                    <a:bodyPr/>
                    <a:lstStyle/>
                    <a:p>
                      <a:r>
                        <a:rPr lang="cs-CZ" sz="3600" dirty="0" smtClean="0"/>
                        <a:t>1)</a:t>
                      </a:r>
                      <a:endParaRPr lang="cs-CZ" sz="3600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3600" dirty="0" smtClean="0"/>
                        <a:t>1)</a:t>
                      </a:r>
                      <a:endParaRPr lang="cs-CZ" sz="36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2000">
                <a:tc>
                  <a:txBody>
                    <a:bodyPr/>
                    <a:lstStyle/>
                    <a:p>
                      <a:r>
                        <a:rPr lang="cs-CZ" sz="3600" dirty="0" smtClean="0"/>
                        <a:t>2)</a:t>
                      </a:r>
                      <a:endParaRPr lang="cs-CZ" sz="3600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3600" dirty="0" smtClean="0"/>
                        <a:t>2)</a:t>
                      </a:r>
                      <a:endParaRPr lang="cs-CZ" sz="36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2000">
                <a:tc>
                  <a:txBody>
                    <a:bodyPr/>
                    <a:lstStyle/>
                    <a:p>
                      <a:r>
                        <a:rPr lang="cs-CZ" sz="3600" dirty="0" smtClean="0"/>
                        <a:t>3)</a:t>
                      </a:r>
                      <a:endParaRPr lang="cs-CZ" sz="3600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sz="3600" dirty="0" smtClean="0"/>
                        <a:t>3)</a:t>
                      </a:r>
                      <a:endParaRPr lang="cs-CZ" sz="36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21" name="Přímá spojovací čára 10"/>
          <p:cNvCxnSpPr/>
          <p:nvPr/>
        </p:nvCxnSpPr>
        <p:spPr>
          <a:xfrm flipV="1">
            <a:off x="160164" y="3756168"/>
            <a:ext cx="8983836" cy="30022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10"/>
          <p:cNvCxnSpPr/>
          <p:nvPr/>
        </p:nvCxnSpPr>
        <p:spPr>
          <a:xfrm flipV="1">
            <a:off x="0" y="5857892"/>
            <a:ext cx="9144000" cy="50808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10"/>
          <p:cNvCxnSpPr/>
          <p:nvPr/>
        </p:nvCxnSpPr>
        <p:spPr>
          <a:xfrm>
            <a:off x="0" y="1765296"/>
            <a:ext cx="9144000" cy="2063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louk 35"/>
          <p:cNvSpPr>
            <a:spLocks noChangeAspect="1"/>
          </p:cNvSpPr>
          <p:nvPr/>
        </p:nvSpPr>
        <p:spPr>
          <a:xfrm>
            <a:off x="1857356" y="571480"/>
            <a:ext cx="2428892" cy="2428892"/>
          </a:xfrm>
          <a:prstGeom prst="arc">
            <a:avLst>
              <a:gd name="adj1" fmla="val 18438504"/>
              <a:gd name="adj2" fmla="val 2807361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38" name="Oblouk 37"/>
          <p:cNvSpPr>
            <a:spLocks noChangeAspect="1"/>
          </p:cNvSpPr>
          <p:nvPr/>
        </p:nvSpPr>
        <p:spPr>
          <a:xfrm>
            <a:off x="1857356" y="2643182"/>
            <a:ext cx="2428892" cy="2428892"/>
          </a:xfrm>
          <a:prstGeom prst="arc">
            <a:avLst>
              <a:gd name="adj1" fmla="val 18438504"/>
              <a:gd name="adj2" fmla="val 2807361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39" name="Oblouk 38"/>
          <p:cNvSpPr>
            <a:spLocks noChangeAspect="1"/>
          </p:cNvSpPr>
          <p:nvPr/>
        </p:nvSpPr>
        <p:spPr>
          <a:xfrm>
            <a:off x="1857356" y="4643446"/>
            <a:ext cx="2428892" cy="2428892"/>
          </a:xfrm>
          <a:prstGeom prst="arc">
            <a:avLst>
              <a:gd name="adj1" fmla="val 18438504"/>
              <a:gd name="adj2" fmla="val 2807361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40" name="Oblouk 39"/>
          <p:cNvSpPr>
            <a:spLocks noChangeAspect="1"/>
          </p:cNvSpPr>
          <p:nvPr/>
        </p:nvSpPr>
        <p:spPr>
          <a:xfrm rot="10800000">
            <a:off x="6715108" y="500042"/>
            <a:ext cx="2428892" cy="2428892"/>
          </a:xfrm>
          <a:prstGeom prst="arc">
            <a:avLst>
              <a:gd name="adj1" fmla="val 18438504"/>
              <a:gd name="adj2" fmla="val 2807361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41" name="Oblouk 40"/>
          <p:cNvSpPr>
            <a:spLocks noChangeAspect="1"/>
          </p:cNvSpPr>
          <p:nvPr/>
        </p:nvSpPr>
        <p:spPr>
          <a:xfrm rot="10800000">
            <a:off x="6715108" y="2571744"/>
            <a:ext cx="2428892" cy="2428892"/>
          </a:xfrm>
          <a:prstGeom prst="arc">
            <a:avLst>
              <a:gd name="adj1" fmla="val 18438504"/>
              <a:gd name="adj2" fmla="val 2807361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43" name="Oblouk 42"/>
          <p:cNvSpPr>
            <a:spLocks noChangeAspect="1"/>
          </p:cNvSpPr>
          <p:nvPr/>
        </p:nvSpPr>
        <p:spPr>
          <a:xfrm rot="10800000">
            <a:off x="6786578" y="4643446"/>
            <a:ext cx="2428892" cy="2428892"/>
          </a:xfrm>
          <a:prstGeom prst="arc">
            <a:avLst>
              <a:gd name="adj1" fmla="val 18438504"/>
              <a:gd name="adj2" fmla="val 2807361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34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197888" y="6249662"/>
            <a:ext cx="2133600" cy="365125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571480"/>
            <a:ext cx="9127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prstClr val="black"/>
                </a:solidFill>
              </a:rPr>
              <a:t>1) Paprsek </a:t>
            </a:r>
            <a:r>
              <a:rPr lang="cs-CZ" sz="3200" dirty="0">
                <a:solidFill>
                  <a:prstClr val="black"/>
                </a:solidFill>
              </a:rPr>
              <a:t>procházející středem křivosti C má </a:t>
            </a:r>
            <a:r>
              <a:rPr lang="cs-CZ" sz="3200" dirty="0" smtClean="0">
                <a:solidFill>
                  <a:prstClr val="black"/>
                </a:solidFill>
              </a:rPr>
              <a:t/>
            </a:r>
            <a:br>
              <a:rPr lang="cs-CZ" sz="3200" dirty="0" smtClean="0">
                <a:solidFill>
                  <a:prstClr val="black"/>
                </a:solidFill>
              </a:rPr>
            </a:br>
            <a:r>
              <a:rPr lang="cs-CZ" sz="3200" dirty="0" smtClean="0">
                <a:solidFill>
                  <a:prstClr val="black"/>
                </a:solidFill>
              </a:rPr>
              <a:t>    po odrazu </a:t>
            </a:r>
            <a:r>
              <a:rPr lang="cs-CZ" sz="3200" dirty="0">
                <a:solidFill>
                  <a:prstClr val="black"/>
                </a:solidFill>
              </a:rPr>
              <a:t>opačný směr</a:t>
            </a:r>
            <a:r>
              <a:rPr lang="cs-CZ" sz="3200" dirty="0" smtClean="0">
                <a:solidFill>
                  <a:prstClr val="black"/>
                </a:solidFill>
              </a:rPr>
              <a:t>.</a:t>
            </a:r>
            <a:endParaRPr lang="cs-CZ" sz="3200" dirty="0">
              <a:solidFill>
                <a:prstClr val="black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6050729" y="3553273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prstClr val="black"/>
                </a:solidFill>
              </a:rPr>
              <a:t>F</a:t>
            </a:r>
            <a:endParaRPr lang="cs-CZ" sz="4400" dirty="0">
              <a:solidFill>
                <a:prstClr val="black"/>
              </a:solidFill>
            </a:endParaRPr>
          </a:p>
        </p:txBody>
      </p:sp>
      <p:cxnSp>
        <p:nvCxnSpPr>
          <p:cNvPr id="33" name="Přímá spojnice 32"/>
          <p:cNvCxnSpPr/>
          <p:nvPr/>
        </p:nvCxnSpPr>
        <p:spPr>
          <a:xfrm>
            <a:off x="6228184" y="3356992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Skupina 51"/>
          <p:cNvGrpSpPr/>
          <p:nvPr/>
        </p:nvGrpSpPr>
        <p:grpSpPr>
          <a:xfrm>
            <a:off x="-192547" y="-752723"/>
            <a:ext cx="9320563" cy="8730246"/>
            <a:chOff x="-192547" y="-752723"/>
            <a:chExt cx="9320563" cy="8730246"/>
          </a:xfrm>
        </p:grpSpPr>
        <p:sp>
          <p:nvSpPr>
            <p:cNvPr id="31" name="TextovéPole 30"/>
            <p:cNvSpPr txBox="1"/>
            <p:nvPr/>
          </p:nvSpPr>
          <p:spPr>
            <a:xfrm>
              <a:off x="3637799" y="3553273"/>
              <a:ext cx="6429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400" dirty="0" smtClean="0">
                  <a:solidFill>
                    <a:prstClr val="black"/>
                  </a:solidFill>
                </a:rPr>
                <a:t>C</a:t>
              </a:r>
              <a:endParaRPr lang="cs-CZ" sz="4400" dirty="0">
                <a:solidFill>
                  <a:prstClr val="black"/>
                </a:solidFill>
              </a:endParaRPr>
            </a:p>
          </p:txBody>
        </p:sp>
        <p:grpSp>
          <p:nvGrpSpPr>
            <p:cNvPr id="2" name="Skupina 1"/>
            <p:cNvGrpSpPr/>
            <p:nvPr/>
          </p:nvGrpSpPr>
          <p:grpSpPr>
            <a:xfrm>
              <a:off x="-192547" y="-752723"/>
              <a:ext cx="8730246" cy="8730246"/>
              <a:chOff x="-192547" y="-752723"/>
              <a:chExt cx="8730246" cy="8730246"/>
            </a:xfrm>
          </p:grpSpPr>
          <p:sp>
            <p:nvSpPr>
              <p:cNvPr id="28" name="Výseč 27"/>
              <p:cNvSpPr/>
              <p:nvPr/>
            </p:nvSpPr>
            <p:spPr>
              <a:xfrm rot="3271679">
                <a:off x="-192547" y="-752723"/>
                <a:ext cx="8730246" cy="8730246"/>
              </a:xfrm>
              <a:prstGeom prst="pie">
                <a:avLst>
                  <a:gd name="adj1" fmla="val 16413279"/>
                  <a:gd name="adj2" fmla="val 20197922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Výseč 28"/>
              <p:cNvSpPr/>
              <p:nvPr/>
            </p:nvSpPr>
            <p:spPr>
              <a:xfrm rot="3271679">
                <a:off x="-181985" y="-614801"/>
                <a:ext cx="8454158" cy="8454158"/>
              </a:xfrm>
              <a:prstGeom prst="pie">
                <a:avLst>
                  <a:gd name="adj1" fmla="val 16424589"/>
                  <a:gd name="adj2" fmla="val 2018601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30" name="Přímá spojovací čára 10"/>
            <p:cNvCxnSpPr/>
            <p:nvPr/>
          </p:nvCxnSpPr>
          <p:spPr>
            <a:xfrm flipV="1">
              <a:off x="323692" y="3483525"/>
              <a:ext cx="8804324" cy="50808"/>
            </a:xfrm>
            <a:prstGeom prst="line">
              <a:avLst/>
            </a:prstGeom>
            <a:ln w="381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/>
            <p:cNvCxnSpPr/>
            <p:nvPr/>
          </p:nvCxnSpPr>
          <p:spPr>
            <a:xfrm>
              <a:off x="4034329" y="3356992"/>
              <a:ext cx="0" cy="2385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ovéPole 41"/>
            <p:cNvSpPr txBox="1"/>
            <p:nvPr/>
          </p:nvSpPr>
          <p:spPr>
            <a:xfrm>
              <a:off x="170032" y="3431650"/>
              <a:ext cx="6429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400" dirty="0">
                  <a:solidFill>
                    <a:prstClr val="black"/>
                  </a:solidFill>
                </a:rPr>
                <a:t>o</a:t>
              </a:r>
            </a:p>
          </p:txBody>
        </p:sp>
      </p:grpSp>
      <p:sp>
        <p:nvSpPr>
          <p:cNvPr id="48" name="Rovnoramenný trojúhelník 47"/>
          <p:cNvSpPr/>
          <p:nvPr/>
        </p:nvSpPr>
        <p:spPr>
          <a:xfrm rot="3965675">
            <a:off x="2332945" y="3866160"/>
            <a:ext cx="360040" cy="524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37" name="Přímá spojnice se šipkou 36"/>
          <p:cNvCxnSpPr/>
          <p:nvPr/>
        </p:nvCxnSpPr>
        <p:spPr>
          <a:xfrm flipV="1">
            <a:off x="812974" y="1956130"/>
            <a:ext cx="7071394" cy="284102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vnoramenný trojúhelník 48"/>
          <p:cNvSpPr/>
          <p:nvPr/>
        </p:nvSpPr>
        <p:spPr>
          <a:xfrm rot="14938105">
            <a:off x="5899968" y="2429620"/>
            <a:ext cx="360040" cy="524053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51" name="Přímá spojnice se šipkou 50"/>
          <p:cNvCxnSpPr/>
          <p:nvPr/>
        </p:nvCxnSpPr>
        <p:spPr>
          <a:xfrm flipV="1">
            <a:off x="812974" y="1916832"/>
            <a:ext cx="7158012" cy="2880320"/>
          </a:xfrm>
          <a:prstGeom prst="straightConnector1">
            <a:avLst/>
          </a:prstGeom>
          <a:ln w="381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rgbClr val="66FFFF">
                    <a:lumMod val="60000"/>
                    <a:lumOff val="40000"/>
                  </a:srgbClr>
                </a:solidFill>
                <a:cs typeface="Arial" charset="0"/>
              </a:rPr>
              <a:t>Duté zrcadlo </a:t>
            </a:r>
          </a:p>
        </p:txBody>
      </p:sp>
    </p:spTree>
    <p:extLst>
      <p:ext uri="{BB962C8B-B14F-4D97-AF65-F5344CB8AC3E}">
        <p14:creationId xmlns:p14="http://schemas.microsoft.com/office/powerpoint/2010/main" val="197456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Skupina 57"/>
          <p:cNvGrpSpPr/>
          <p:nvPr/>
        </p:nvGrpSpPr>
        <p:grpSpPr>
          <a:xfrm>
            <a:off x="6504" y="-752723"/>
            <a:ext cx="12702400" cy="8730246"/>
            <a:chOff x="1014616" y="-752723"/>
            <a:chExt cx="12702400" cy="8730246"/>
          </a:xfrm>
        </p:grpSpPr>
        <p:grpSp>
          <p:nvGrpSpPr>
            <p:cNvPr id="59" name="Skupina 58"/>
            <p:cNvGrpSpPr/>
            <p:nvPr/>
          </p:nvGrpSpPr>
          <p:grpSpPr>
            <a:xfrm>
              <a:off x="1014616" y="-752723"/>
              <a:ext cx="12702400" cy="8730246"/>
              <a:chOff x="1374656" y="-752723"/>
              <a:chExt cx="12702400" cy="8730246"/>
            </a:xfrm>
          </p:grpSpPr>
          <p:grpSp>
            <p:nvGrpSpPr>
              <p:cNvPr id="61" name="Skupina 60"/>
              <p:cNvGrpSpPr/>
              <p:nvPr/>
            </p:nvGrpSpPr>
            <p:grpSpPr>
              <a:xfrm flipH="1">
                <a:off x="5346810" y="-752723"/>
                <a:ext cx="8730246" cy="8730246"/>
                <a:chOff x="-192547" y="-752723"/>
                <a:chExt cx="8730246" cy="8730246"/>
              </a:xfrm>
            </p:grpSpPr>
            <p:sp>
              <p:nvSpPr>
                <p:cNvPr id="65" name="Výseč 64"/>
                <p:cNvSpPr/>
                <p:nvPr/>
              </p:nvSpPr>
              <p:spPr>
                <a:xfrm rot="3271679">
                  <a:off x="-192547" y="-752723"/>
                  <a:ext cx="8730246" cy="8730246"/>
                </a:xfrm>
                <a:prstGeom prst="pie">
                  <a:avLst>
                    <a:gd name="adj1" fmla="val 16413279"/>
                    <a:gd name="adj2" fmla="val 20197922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" name="Výseč 65"/>
                <p:cNvSpPr/>
                <p:nvPr/>
              </p:nvSpPr>
              <p:spPr>
                <a:xfrm rot="3271679">
                  <a:off x="-181985" y="-614801"/>
                  <a:ext cx="8454158" cy="8454158"/>
                </a:xfrm>
                <a:prstGeom prst="pie">
                  <a:avLst>
                    <a:gd name="adj1" fmla="val 16424589"/>
                    <a:gd name="adj2" fmla="val 20186010"/>
                  </a:avLst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62" name="Přímá spojovací čára 10"/>
              <p:cNvCxnSpPr/>
              <p:nvPr/>
            </p:nvCxnSpPr>
            <p:spPr>
              <a:xfrm flipV="1">
                <a:off x="1528316" y="3622528"/>
                <a:ext cx="8804324" cy="5080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ovéPole 62"/>
              <p:cNvSpPr txBox="1"/>
              <p:nvPr/>
            </p:nvSpPr>
            <p:spPr>
              <a:xfrm>
                <a:off x="9616928" y="3595663"/>
                <a:ext cx="64294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4400" dirty="0" smtClean="0">
                    <a:solidFill>
                      <a:prstClr val="black"/>
                    </a:solidFill>
                  </a:rPr>
                  <a:t>C</a:t>
                </a:r>
                <a:endParaRPr lang="cs-CZ" sz="4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TextovéPole 63"/>
              <p:cNvSpPr txBox="1"/>
              <p:nvPr/>
            </p:nvSpPr>
            <p:spPr>
              <a:xfrm>
                <a:off x="1374656" y="3570653"/>
                <a:ext cx="64294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4400" dirty="0">
                    <a:solidFill>
                      <a:prstClr val="black"/>
                    </a:solidFill>
                  </a:rPr>
                  <a:t>o</a:t>
                </a:r>
              </a:p>
            </p:txBody>
          </p:sp>
        </p:grpSp>
        <p:cxnSp>
          <p:nvCxnSpPr>
            <p:cNvPr id="60" name="Přímá spojnice 59"/>
            <p:cNvCxnSpPr/>
            <p:nvPr/>
          </p:nvCxnSpPr>
          <p:spPr>
            <a:xfrm>
              <a:off x="9479375" y="3528672"/>
              <a:ext cx="0" cy="2385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197888" y="6249662"/>
            <a:ext cx="2133600" cy="365125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571480"/>
            <a:ext cx="9127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prstClr val="black"/>
                </a:solidFill>
              </a:rPr>
              <a:t>1) Paprsek směřující do středu </a:t>
            </a:r>
            <a:r>
              <a:rPr lang="cs-CZ" sz="3200" dirty="0">
                <a:solidFill>
                  <a:prstClr val="black"/>
                </a:solidFill>
              </a:rPr>
              <a:t>křivosti C má </a:t>
            </a:r>
            <a:r>
              <a:rPr lang="cs-CZ" sz="3200" dirty="0" smtClean="0">
                <a:solidFill>
                  <a:prstClr val="black"/>
                </a:solidFill>
              </a:rPr>
              <a:t/>
            </a:r>
            <a:br>
              <a:rPr lang="cs-CZ" sz="3200" dirty="0" smtClean="0">
                <a:solidFill>
                  <a:prstClr val="black"/>
                </a:solidFill>
              </a:rPr>
            </a:br>
            <a:r>
              <a:rPr lang="cs-CZ" sz="3200" dirty="0" smtClean="0">
                <a:solidFill>
                  <a:prstClr val="black"/>
                </a:solidFill>
              </a:rPr>
              <a:t>    po odrazu </a:t>
            </a:r>
            <a:r>
              <a:rPr lang="cs-CZ" sz="3200" dirty="0">
                <a:solidFill>
                  <a:prstClr val="black"/>
                </a:solidFill>
              </a:rPr>
              <a:t>opačný směr</a:t>
            </a:r>
            <a:r>
              <a:rPr lang="cs-CZ" sz="3200" dirty="0" smtClean="0">
                <a:solidFill>
                  <a:prstClr val="black"/>
                </a:solidFill>
              </a:rPr>
              <a:t>.</a:t>
            </a:r>
            <a:endParaRPr lang="cs-CZ" sz="3200" dirty="0">
              <a:solidFill>
                <a:prstClr val="black"/>
              </a:solidFill>
            </a:endParaRPr>
          </a:p>
        </p:txBody>
      </p:sp>
      <p:sp>
        <p:nvSpPr>
          <p:cNvPr id="48" name="Rovnoramenný trojúhelník 47"/>
          <p:cNvSpPr/>
          <p:nvPr/>
        </p:nvSpPr>
        <p:spPr>
          <a:xfrm rot="3965675">
            <a:off x="2822391" y="5594352"/>
            <a:ext cx="360040" cy="524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37" name="Přímá spojnice se šipkou 36"/>
          <p:cNvCxnSpPr/>
          <p:nvPr/>
        </p:nvCxnSpPr>
        <p:spPr>
          <a:xfrm flipV="1">
            <a:off x="1302420" y="5301208"/>
            <a:ext cx="3035449" cy="1224136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vnoramenný trojúhelník 48"/>
          <p:cNvSpPr/>
          <p:nvPr/>
        </p:nvSpPr>
        <p:spPr>
          <a:xfrm rot="14938105">
            <a:off x="1756368" y="6006086"/>
            <a:ext cx="360040" cy="524053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51" name="Přímá spojnice se šipkou 50"/>
          <p:cNvCxnSpPr/>
          <p:nvPr/>
        </p:nvCxnSpPr>
        <p:spPr>
          <a:xfrm flipV="1">
            <a:off x="1315720" y="5302708"/>
            <a:ext cx="3022149" cy="1220012"/>
          </a:xfrm>
          <a:prstGeom prst="straightConnector1">
            <a:avLst/>
          </a:prstGeom>
          <a:ln w="381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se šipkou 67"/>
          <p:cNvCxnSpPr/>
          <p:nvPr/>
        </p:nvCxnSpPr>
        <p:spPr>
          <a:xfrm flipV="1">
            <a:off x="4337869" y="3595662"/>
            <a:ext cx="4232378" cy="1705546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se šipkou 66"/>
          <p:cNvCxnSpPr>
            <a:endCxn id="63" idx="0"/>
          </p:cNvCxnSpPr>
          <p:nvPr/>
        </p:nvCxnSpPr>
        <p:spPr>
          <a:xfrm flipV="1">
            <a:off x="4337869" y="3595663"/>
            <a:ext cx="4232378" cy="1705545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rgbClr val="66FFFF">
                    <a:lumMod val="60000"/>
                    <a:lumOff val="40000"/>
                  </a:srgbClr>
                </a:solidFill>
                <a:cs typeface="Arial" charset="0"/>
              </a:rPr>
              <a:t>Vypuklé zrcadlo </a:t>
            </a:r>
          </a:p>
        </p:txBody>
      </p:sp>
    </p:spTree>
    <p:extLst>
      <p:ext uri="{BB962C8B-B14F-4D97-AF65-F5344CB8AC3E}">
        <p14:creationId xmlns:p14="http://schemas.microsoft.com/office/powerpoint/2010/main" val="9420057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197888" y="6249662"/>
            <a:ext cx="2133600" cy="365125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571480"/>
            <a:ext cx="9127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/>
            <a:r>
              <a:rPr lang="cs-CZ" sz="3200" dirty="0" smtClean="0">
                <a:solidFill>
                  <a:prstClr val="black"/>
                </a:solidFill>
              </a:rPr>
              <a:t>2) </a:t>
            </a:r>
            <a:r>
              <a:rPr lang="cs-CZ" sz="3200" dirty="0">
                <a:solidFill>
                  <a:prstClr val="black"/>
                </a:solidFill>
              </a:rPr>
              <a:t>Paprsek procházející </a:t>
            </a:r>
            <a:r>
              <a:rPr lang="cs-CZ" sz="3200" dirty="0" smtClean="0">
                <a:solidFill>
                  <a:prstClr val="black"/>
                </a:solidFill>
              </a:rPr>
              <a:t>ohniskem </a:t>
            </a:r>
            <a:r>
              <a:rPr lang="cs-CZ" sz="3200" dirty="0">
                <a:solidFill>
                  <a:prstClr val="black"/>
                </a:solidFill>
              </a:rPr>
              <a:t>F je po odrazu rovnoběžný s osou. 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6050729" y="3553273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prstClr val="black"/>
                </a:solidFill>
              </a:rPr>
              <a:t>F</a:t>
            </a:r>
            <a:endParaRPr lang="cs-CZ" sz="4400" dirty="0">
              <a:solidFill>
                <a:prstClr val="black"/>
              </a:solidFill>
            </a:endParaRPr>
          </a:p>
        </p:txBody>
      </p:sp>
      <p:cxnSp>
        <p:nvCxnSpPr>
          <p:cNvPr id="33" name="Přímá spojnice 32"/>
          <p:cNvCxnSpPr/>
          <p:nvPr/>
        </p:nvCxnSpPr>
        <p:spPr>
          <a:xfrm>
            <a:off x="6228184" y="3356992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Skupina 51"/>
          <p:cNvGrpSpPr/>
          <p:nvPr/>
        </p:nvGrpSpPr>
        <p:grpSpPr>
          <a:xfrm>
            <a:off x="-192547" y="-752723"/>
            <a:ext cx="9320563" cy="8730246"/>
            <a:chOff x="-192547" y="-752723"/>
            <a:chExt cx="9320563" cy="8730246"/>
          </a:xfrm>
        </p:grpSpPr>
        <p:sp>
          <p:nvSpPr>
            <p:cNvPr id="31" name="TextovéPole 30"/>
            <p:cNvSpPr txBox="1"/>
            <p:nvPr/>
          </p:nvSpPr>
          <p:spPr>
            <a:xfrm>
              <a:off x="3785042" y="3553273"/>
              <a:ext cx="6429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400" dirty="0" smtClean="0">
                  <a:solidFill>
                    <a:prstClr val="black"/>
                  </a:solidFill>
                </a:rPr>
                <a:t>C</a:t>
              </a:r>
              <a:endParaRPr lang="cs-CZ" sz="4400" dirty="0">
                <a:solidFill>
                  <a:prstClr val="black"/>
                </a:solidFill>
              </a:endParaRPr>
            </a:p>
          </p:txBody>
        </p:sp>
        <p:grpSp>
          <p:nvGrpSpPr>
            <p:cNvPr id="2" name="Skupina 1"/>
            <p:cNvGrpSpPr/>
            <p:nvPr/>
          </p:nvGrpSpPr>
          <p:grpSpPr>
            <a:xfrm>
              <a:off x="-192547" y="-752723"/>
              <a:ext cx="8730246" cy="8730246"/>
              <a:chOff x="-192547" y="-752723"/>
              <a:chExt cx="8730246" cy="8730246"/>
            </a:xfrm>
          </p:grpSpPr>
          <p:sp>
            <p:nvSpPr>
              <p:cNvPr id="28" name="Výseč 27"/>
              <p:cNvSpPr/>
              <p:nvPr/>
            </p:nvSpPr>
            <p:spPr>
              <a:xfrm rot="3271679">
                <a:off x="-192547" y="-752723"/>
                <a:ext cx="8730246" cy="8730246"/>
              </a:xfrm>
              <a:prstGeom prst="pie">
                <a:avLst>
                  <a:gd name="adj1" fmla="val 16413279"/>
                  <a:gd name="adj2" fmla="val 20197922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Výseč 28"/>
              <p:cNvSpPr/>
              <p:nvPr/>
            </p:nvSpPr>
            <p:spPr>
              <a:xfrm rot="3271679">
                <a:off x="-181985" y="-614801"/>
                <a:ext cx="8454158" cy="8454158"/>
              </a:xfrm>
              <a:prstGeom prst="pie">
                <a:avLst>
                  <a:gd name="adj1" fmla="val 16424589"/>
                  <a:gd name="adj2" fmla="val 2018601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30" name="Přímá spojovací čára 10"/>
            <p:cNvCxnSpPr/>
            <p:nvPr/>
          </p:nvCxnSpPr>
          <p:spPr>
            <a:xfrm flipV="1">
              <a:off x="323692" y="3483525"/>
              <a:ext cx="8804324" cy="50808"/>
            </a:xfrm>
            <a:prstGeom prst="line">
              <a:avLst/>
            </a:prstGeom>
            <a:ln w="381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/>
            <p:cNvCxnSpPr/>
            <p:nvPr/>
          </p:nvCxnSpPr>
          <p:spPr>
            <a:xfrm>
              <a:off x="4034329" y="3356992"/>
              <a:ext cx="0" cy="2385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ovéPole 41"/>
            <p:cNvSpPr txBox="1"/>
            <p:nvPr/>
          </p:nvSpPr>
          <p:spPr>
            <a:xfrm>
              <a:off x="170032" y="3431650"/>
              <a:ext cx="6429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400" dirty="0">
                  <a:solidFill>
                    <a:prstClr val="black"/>
                  </a:solidFill>
                </a:rPr>
                <a:t>o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5729258" y="3501008"/>
              <a:ext cx="6429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400" dirty="0">
                  <a:solidFill>
                    <a:prstClr val="black"/>
                  </a:solidFill>
                </a:rPr>
                <a:t>F</a:t>
              </a:r>
            </a:p>
          </p:txBody>
        </p:sp>
        <p:cxnSp>
          <p:nvCxnSpPr>
            <p:cNvPr id="23" name="Přímá spojnice 22"/>
            <p:cNvCxnSpPr/>
            <p:nvPr/>
          </p:nvCxnSpPr>
          <p:spPr>
            <a:xfrm>
              <a:off x="6228184" y="3338988"/>
              <a:ext cx="0" cy="2385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ovnoramenný trojúhelník 47"/>
          <p:cNvSpPr/>
          <p:nvPr/>
        </p:nvSpPr>
        <p:spPr>
          <a:xfrm rot="3965675">
            <a:off x="2906868" y="4517851"/>
            <a:ext cx="360040" cy="524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37" name="Přímá spojnice se šipkou 36"/>
          <p:cNvCxnSpPr/>
          <p:nvPr/>
        </p:nvCxnSpPr>
        <p:spPr>
          <a:xfrm flipV="1">
            <a:off x="1115616" y="2708920"/>
            <a:ext cx="7071394" cy="284102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vnoramenný trojúhelník 48"/>
          <p:cNvSpPr/>
          <p:nvPr/>
        </p:nvSpPr>
        <p:spPr>
          <a:xfrm rot="16200000">
            <a:off x="3219366" y="2411777"/>
            <a:ext cx="360040" cy="524053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51" name="Přímá spojnice se šipkou 50"/>
          <p:cNvCxnSpPr/>
          <p:nvPr/>
        </p:nvCxnSpPr>
        <p:spPr>
          <a:xfrm flipV="1">
            <a:off x="755576" y="2690024"/>
            <a:ext cx="7398713" cy="18896"/>
          </a:xfrm>
          <a:prstGeom prst="straightConnector1">
            <a:avLst/>
          </a:prstGeom>
          <a:ln w="381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rgbClr val="66FFFF">
                    <a:lumMod val="60000"/>
                    <a:lumOff val="40000"/>
                  </a:srgbClr>
                </a:solidFill>
                <a:cs typeface="Arial" charset="0"/>
              </a:rPr>
              <a:t>Duté zrcadlo </a:t>
            </a:r>
          </a:p>
        </p:txBody>
      </p:sp>
    </p:spTree>
    <p:extLst>
      <p:ext uri="{BB962C8B-B14F-4D97-AF65-F5344CB8AC3E}">
        <p14:creationId xmlns:p14="http://schemas.microsoft.com/office/powerpoint/2010/main" val="1953843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Skupina 57"/>
          <p:cNvGrpSpPr/>
          <p:nvPr/>
        </p:nvGrpSpPr>
        <p:grpSpPr>
          <a:xfrm>
            <a:off x="6504" y="-740212"/>
            <a:ext cx="12702400" cy="8730246"/>
            <a:chOff x="1014616" y="-752723"/>
            <a:chExt cx="12702400" cy="8730246"/>
          </a:xfrm>
        </p:grpSpPr>
        <p:grpSp>
          <p:nvGrpSpPr>
            <p:cNvPr id="59" name="Skupina 58"/>
            <p:cNvGrpSpPr/>
            <p:nvPr/>
          </p:nvGrpSpPr>
          <p:grpSpPr>
            <a:xfrm>
              <a:off x="1014616" y="-752723"/>
              <a:ext cx="12702400" cy="8730246"/>
              <a:chOff x="1374656" y="-752723"/>
              <a:chExt cx="12702400" cy="8730246"/>
            </a:xfrm>
          </p:grpSpPr>
          <p:grpSp>
            <p:nvGrpSpPr>
              <p:cNvPr id="61" name="Skupina 60"/>
              <p:cNvGrpSpPr/>
              <p:nvPr/>
            </p:nvGrpSpPr>
            <p:grpSpPr>
              <a:xfrm flipH="1">
                <a:off x="5346810" y="-752723"/>
                <a:ext cx="8730246" cy="8730246"/>
                <a:chOff x="-192547" y="-752723"/>
                <a:chExt cx="8730246" cy="8730246"/>
              </a:xfrm>
            </p:grpSpPr>
            <p:sp>
              <p:nvSpPr>
                <p:cNvPr id="65" name="Výseč 64"/>
                <p:cNvSpPr/>
                <p:nvPr/>
              </p:nvSpPr>
              <p:spPr>
                <a:xfrm rot="3271679">
                  <a:off x="-192547" y="-752723"/>
                  <a:ext cx="8730246" cy="8730246"/>
                </a:xfrm>
                <a:prstGeom prst="pie">
                  <a:avLst>
                    <a:gd name="adj1" fmla="val 16413279"/>
                    <a:gd name="adj2" fmla="val 20197922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" name="Výseč 65"/>
                <p:cNvSpPr/>
                <p:nvPr/>
              </p:nvSpPr>
              <p:spPr>
                <a:xfrm rot="3271679">
                  <a:off x="-181985" y="-614801"/>
                  <a:ext cx="8454158" cy="8454158"/>
                </a:xfrm>
                <a:prstGeom prst="pie">
                  <a:avLst>
                    <a:gd name="adj1" fmla="val 16424589"/>
                    <a:gd name="adj2" fmla="val 20186010"/>
                  </a:avLst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62" name="Přímá spojovací čára 10"/>
              <p:cNvCxnSpPr/>
              <p:nvPr/>
            </p:nvCxnSpPr>
            <p:spPr>
              <a:xfrm flipV="1">
                <a:off x="1528316" y="3622528"/>
                <a:ext cx="8804324" cy="5080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ovéPole 62"/>
              <p:cNvSpPr txBox="1"/>
              <p:nvPr/>
            </p:nvSpPr>
            <p:spPr>
              <a:xfrm>
                <a:off x="9616928" y="3595663"/>
                <a:ext cx="64294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4400" dirty="0" smtClean="0">
                    <a:solidFill>
                      <a:prstClr val="black"/>
                    </a:solidFill>
                  </a:rPr>
                  <a:t>C</a:t>
                </a:r>
                <a:endParaRPr lang="cs-CZ" sz="4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TextovéPole 63"/>
              <p:cNvSpPr txBox="1"/>
              <p:nvPr/>
            </p:nvSpPr>
            <p:spPr>
              <a:xfrm>
                <a:off x="1374656" y="3570653"/>
                <a:ext cx="64294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4400" dirty="0">
                    <a:solidFill>
                      <a:prstClr val="black"/>
                    </a:solidFill>
                  </a:rPr>
                  <a:t>o</a:t>
                </a:r>
              </a:p>
            </p:txBody>
          </p:sp>
        </p:grpSp>
        <p:cxnSp>
          <p:nvCxnSpPr>
            <p:cNvPr id="60" name="Přímá spojnice 59"/>
            <p:cNvCxnSpPr/>
            <p:nvPr/>
          </p:nvCxnSpPr>
          <p:spPr>
            <a:xfrm>
              <a:off x="9479375" y="3528672"/>
              <a:ext cx="0" cy="2385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197888" y="6249662"/>
            <a:ext cx="2133600" cy="365125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Rovnoramenný trojúhelník 47"/>
          <p:cNvSpPr/>
          <p:nvPr/>
        </p:nvSpPr>
        <p:spPr>
          <a:xfrm rot="3529645">
            <a:off x="2472229" y="5525963"/>
            <a:ext cx="360040" cy="524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37" name="Přímá spojnice se šipkou 36"/>
          <p:cNvCxnSpPr/>
          <p:nvPr/>
        </p:nvCxnSpPr>
        <p:spPr>
          <a:xfrm flipV="1">
            <a:off x="1378620" y="4907260"/>
            <a:ext cx="2784391" cy="1656184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vnoramenný trojúhelník 48"/>
          <p:cNvSpPr/>
          <p:nvPr/>
        </p:nvSpPr>
        <p:spPr>
          <a:xfrm rot="15937288">
            <a:off x="1387137" y="4612193"/>
            <a:ext cx="360040" cy="524053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51" name="Přímá spojnice se šipkou 50"/>
          <p:cNvCxnSpPr/>
          <p:nvPr/>
        </p:nvCxnSpPr>
        <p:spPr>
          <a:xfrm flipV="1">
            <a:off x="575657" y="4902045"/>
            <a:ext cx="3595663" cy="135"/>
          </a:xfrm>
          <a:prstGeom prst="straightConnector1">
            <a:avLst/>
          </a:prstGeom>
          <a:ln w="381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se šipkou 67"/>
          <p:cNvCxnSpPr/>
          <p:nvPr/>
        </p:nvCxnSpPr>
        <p:spPr>
          <a:xfrm flipV="1">
            <a:off x="4238885" y="3647932"/>
            <a:ext cx="2135959" cy="121623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0" y="571480"/>
            <a:ext cx="9127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/>
            <a:r>
              <a:rPr lang="cs-CZ" sz="3200" dirty="0" smtClean="0">
                <a:solidFill>
                  <a:prstClr val="black"/>
                </a:solidFill>
              </a:rPr>
              <a:t>2) </a:t>
            </a:r>
            <a:r>
              <a:rPr lang="cs-CZ" sz="3200" dirty="0">
                <a:solidFill>
                  <a:prstClr val="black"/>
                </a:solidFill>
              </a:rPr>
              <a:t>Paprsek </a:t>
            </a:r>
            <a:r>
              <a:rPr lang="cs-CZ" sz="3200" dirty="0" smtClean="0">
                <a:solidFill>
                  <a:prstClr val="black"/>
                </a:solidFill>
              </a:rPr>
              <a:t>mířící </a:t>
            </a:r>
            <a:r>
              <a:rPr lang="cs-CZ" sz="3200" dirty="0">
                <a:solidFill>
                  <a:prstClr val="black"/>
                </a:solidFill>
              </a:rPr>
              <a:t>do </a:t>
            </a:r>
            <a:r>
              <a:rPr lang="cs-CZ" sz="3200" dirty="0" smtClean="0">
                <a:solidFill>
                  <a:prstClr val="black"/>
                </a:solidFill>
              </a:rPr>
              <a:t>ohniska </a:t>
            </a:r>
            <a:r>
              <a:rPr lang="cs-CZ" sz="3200" dirty="0">
                <a:solidFill>
                  <a:prstClr val="black"/>
                </a:solidFill>
              </a:rPr>
              <a:t>F je po odrazu rovnoběžný s osou. 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6228184" y="3573609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prstClr val="black"/>
                </a:solidFill>
              </a:rPr>
              <a:t>F</a:t>
            </a:r>
          </a:p>
        </p:txBody>
      </p:sp>
      <p:cxnSp>
        <p:nvCxnSpPr>
          <p:cNvPr id="23" name="Přímá spojnice 22"/>
          <p:cNvCxnSpPr/>
          <p:nvPr/>
        </p:nvCxnSpPr>
        <p:spPr>
          <a:xfrm>
            <a:off x="6374844" y="3505651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rgbClr val="66FFFF">
                    <a:lumMod val="60000"/>
                    <a:lumOff val="40000"/>
                  </a:srgbClr>
                </a:solidFill>
                <a:cs typeface="Arial" charset="0"/>
              </a:rPr>
              <a:t>Vypuklé zrcadlo </a:t>
            </a:r>
          </a:p>
        </p:txBody>
      </p:sp>
    </p:spTree>
    <p:extLst>
      <p:ext uri="{BB962C8B-B14F-4D97-AF65-F5344CB8AC3E}">
        <p14:creationId xmlns:p14="http://schemas.microsoft.com/office/powerpoint/2010/main" val="3673864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197888" y="6249662"/>
            <a:ext cx="2133600" cy="365125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571480"/>
            <a:ext cx="9127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/>
            <a:r>
              <a:rPr lang="cs-CZ" sz="3200" dirty="0">
                <a:solidFill>
                  <a:prstClr val="black"/>
                </a:solidFill>
              </a:rPr>
              <a:t>3</a:t>
            </a:r>
            <a:r>
              <a:rPr lang="cs-CZ" sz="3200" dirty="0" smtClean="0">
                <a:solidFill>
                  <a:prstClr val="black"/>
                </a:solidFill>
              </a:rPr>
              <a:t>) </a:t>
            </a:r>
            <a:r>
              <a:rPr lang="cs-CZ" sz="3200" dirty="0">
                <a:solidFill>
                  <a:prstClr val="black"/>
                </a:solidFill>
              </a:rPr>
              <a:t>Paprsek rovnoběžný s optickou </a:t>
            </a:r>
            <a:r>
              <a:rPr lang="cs-CZ" sz="3200" dirty="0" smtClean="0">
                <a:solidFill>
                  <a:prstClr val="black"/>
                </a:solidFill>
              </a:rPr>
              <a:t>osou se </a:t>
            </a:r>
            <a:r>
              <a:rPr lang="cs-CZ" sz="3200" dirty="0">
                <a:solidFill>
                  <a:prstClr val="black"/>
                </a:solidFill>
              </a:rPr>
              <a:t>odráží tak, že prochází </a:t>
            </a:r>
            <a:r>
              <a:rPr lang="cs-CZ" sz="3200" dirty="0" smtClean="0">
                <a:solidFill>
                  <a:prstClr val="black"/>
                </a:solidFill>
              </a:rPr>
              <a:t>skutečným ohniskem F.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6050729" y="3553273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prstClr val="black"/>
                </a:solidFill>
              </a:rPr>
              <a:t>F</a:t>
            </a:r>
            <a:endParaRPr lang="cs-CZ" sz="4400" dirty="0">
              <a:solidFill>
                <a:prstClr val="black"/>
              </a:solidFill>
            </a:endParaRPr>
          </a:p>
        </p:txBody>
      </p:sp>
      <p:cxnSp>
        <p:nvCxnSpPr>
          <p:cNvPr id="33" name="Přímá spojnice 32"/>
          <p:cNvCxnSpPr/>
          <p:nvPr/>
        </p:nvCxnSpPr>
        <p:spPr>
          <a:xfrm>
            <a:off x="6228184" y="3356992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Skupina 51"/>
          <p:cNvGrpSpPr/>
          <p:nvPr/>
        </p:nvGrpSpPr>
        <p:grpSpPr>
          <a:xfrm>
            <a:off x="-192547" y="-752723"/>
            <a:ext cx="9320563" cy="8730246"/>
            <a:chOff x="-192547" y="-752723"/>
            <a:chExt cx="9320563" cy="8730246"/>
          </a:xfrm>
        </p:grpSpPr>
        <p:sp>
          <p:nvSpPr>
            <p:cNvPr id="31" name="TextovéPole 30"/>
            <p:cNvSpPr txBox="1"/>
            <p:nvPr/>
          </p:nvSpPr>
          <p:spPr>
            <a:xfrm>
              <a:off x="3785042" y="3553273"/>
              <a:ext cx="6429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400" dirty="0" smtClean="0">
                  <a:solidFill>
                    <a:prstClr val="black"/>
                  </a:solidFill>
                </a:rPr>
                <a:t>C</a:t>
              </a:r>
              <a:endParaRPr lang="cs-CZ" sz="4400" dirty="0">
                <a:solidFill>
                  <a:prstClr val="black"/>
                </a:solidFill>
              </a:endParaRPr>
            </a:p>
          </p:txBody>
        </p:sp>
        <p:grpSp>
          <p:nvGrpSpPr>
            <p:cNvPr id="2" name="Skupina 1"/>
            <p:cNvGrpSpPr/>
            <p:nvPr/>
          </p:nvGrpSpPr>
          <p:grpSpPr>
            <a:xfrm>
              <a:off x="-192547" y="-752723"/>
              <a:ext cx="8730246" cy="8730246"/>
              <a:chOff x="-192547" y="-752723"/>
              <a:chExt cx="8730246" cy="8730246"/>
            </a:xfrm>
          </p:grpSpPr>
          <p:sp>
            <p:nvSpPr>
              <p:cNvPr id="28" name="Výseč 27"/>
              <p:cNvSpPr/>
              <p:nvPr/>
            </p:nvSpPr>
            <p:spPr>
              <a:xfrm rot="3271679">
                <a:off x="-192547" y="-752723"/>
                <a:ext cx="8730246" cy="8730246"/>
              </a:xfrm>
              <a:prstGeom prst="pie">
                <a:avLst>
                  <a:gd name="adj1" fmla="val 16413279"/>
                  <a:gd name="adj2" fmla="val 20197922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Výseč 28"/>
              <p:cNvSpPr/>
              <p:nvPr/>
            </p:nvSpPr>
            <p:spPr>
              <a:xfrm rot="3271679">
                <a:off x="-181985" y="-614801"/>
                <a:ext cx="8454158" cy="8454158"/>
              </a:xfrm>
              <a:prstGeom prst="pie">
                <a:avLst>
                  <a:gd name="adj1" fmla="val 16424589"/>
                  <a:gd name="adj2" fmla="val 2018601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30" name="Přímá spojovací čára 10"/>
            <p:cNvCxnSpPr/>
            <p:nvPr/>
          </p:nvCxnSpPr>
          <p:spPr>
            <a:xfrm flipV="1">
              <a:off x="323692" y="3483525"/>
              <a:ext cx="8804324" cy="50808"/>
            </a:xfrm>
            <a:prstGeom prst="line">
              <a:avLst/>
            </a:prstGeom>
            <a:ln w="381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/>
            <p:cNvCxnSpPr/>
            <p:nvPr/>
          </p:nvCxnSpPr>
          <p:spPr>
            <a:xfrm>
              <a:off x="4034329" y="3356992"/>
              <a:ext cx="0" cy="2385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ovéPole 41"/>
            <p:cNvSpPr txBox="1"/>
            <p:nvPr/>
          </p:nvSpPr>
          <p:spPr>
            <a:xfrm>
              <a:off x="170032" y="3431650"/>
              <a:ext cx="6429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400" dirty="0">
                  <a:solidFill>
                    <a:prstClr val="black"/>
                  </a:solidFill>
                </a:rPr>
                <a:t>o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5729258" y="3501008"/>
              <a:ext cx="6429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400" dirty="0">
                  <a:solidFill>
                    <a:prstClr val="black"/>
                  </a:solidFill>
                </a:rPr>
                <a:t>F</a:t>
              </a:r>
            </a:p>
          </p:txBody>
        </p:sp>
        <p:cxnSp>
          <p:nvCxnSpPr>
            <p:cNvPr id="23" name="Přímá spojnice 22"/>
            <p:cNvCxnSpPr/>
            <p:nvPr/>
          </p:nvCxnSpPr>
          <p:spPr>
            <a:xfrm>
              <a:off x="6228184" y="3338988"/>
              <a:ext cx="0" cy="2385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ovnoramenný trojúhelník 47"/>
          <p:cNvSpPr/>
          <p:nvPr/>
        </p:nvSpPr>
        <p:spPr>
          <a:xfrm rot="5400000">
            <a:off x="2906868" y="4643137"/>
            <a:ext cx="360040" cy="524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37" name="Přímá spojnice se šipkou 36"/>
          <p:cNvCxnSpPr/>
          <p:nvPr/>
        </p:nvCxnSpPr>
        <p:spPr>
          <a:xfrm>
            <a:off x="994750" y="4869160"/>
            <a:ext cx="7056784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vnoramenný trojúhelník 48"/>
          <p:cNvSpPr/>
          <p:nvPr/>
        </p:nvSpPr>
        <p:spPr>
          <a:xfrm rot="18448513">
            <a:off x="4942038" y="2360628"/>
            <a:ext cx="360040" cy="524053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51" name="Přímá spojnice se šipkou 50"/>
          <p:cNvCxnSpPr/>
          <p:nvPr/>
        </p:nvCxnSpPr>
        <p:spPr>
          <a:xfrm>
            <a:off x="4172576" y="1916832"/>
            <a:ext cx="3878958" cy="2952328"/>
          </a:xfrm>
          <a:prstGeom prst="straightConnector1">
            <a:avLst/>
          </a:prstGeom>
          <a:ln w="381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rgbClr val="66FFFF">
                    <a:lumMod val="60000"/>
                    <a:lumOff val="40000"/>
                  </a:srgbClr>
                </a:solidFill>
                <a:cs typeface="Arial" charset="0"/>
              </a:rPr>
              <a:t>Duté zrcadlo </a:t>
            </a:r>
          </a:p>
        </p:txBody>
      </p:sp>
    </p:spTree>
    <p:extLst>
      <p:ext uri="{BB962C8B-B14F-4D97-AF65-F5344CB8AC3E}">
        <p14:creationId xmlns:p14="http://schemas.microsoft.com/office/powerpoint/2010/main" val="503780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285720" y="737789"/>
            <a:ext cx="86439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dirty="0" smtClean="0"/>
          </a:p>
          <a:p>
            <a:pPr marL="3233738"/>
            <a:endParaRPr lang="cs-CZ" sz="2800" b="1" dirty="0" smtClean="0"/>
          </a:p>
          <a:p>
            <a:pPr marL="3233738"/>
            <a:r>
              <a:rPr lang="cs-CZ" sz="2800" b="1" dirty="0" smtClean="0"/>
              <a:t>Předmět</a:t>
            </a:r>
            <a:r>
              <a:rPr lang="cs-CZ" sz="2800" dirty="0" smtClean="0"/>
              <a:t> (A) – je fyzikální objekt, </a:t>
            </a:r>
            <a:br>
              <a:rPr lang="cs-CZ" sz="2800" dirty="0" smtClean="0"/>
            </a:br>
            <a:r>
              <a:rPr lang="cs-CZ" sz="2800" dirty="0" smtClean="0"/>
              <a:t>z jehož jednotlivých bodů </a:t>
            </a:r>
            <a:br>
              <a:rPr lang="cs-CZ" sz="2800" dirty="0" smtClean="0"/>
            </a:br>
            <a:r>
              <a:rPr lang="cs-CZ" sz="2800" dirty="0" smtClean="0"/>
              <a:t>vycházejí svazky </a:t>
            </a:r>
            <a:br>
              <a:rPr lang="cs-CZ" sz="2800" dirty="0" smtClean="0"/>
            </a:br>
            <a:r>
              <a:rPr lang="cs-CZ" sz="2800" dirty="0" smtClean="0"/>
              <a:t>rozbíhavých světelných paprsků.</a:t>
            </a:r>
          </a:p>
          <a:p>
            <a:pPr marL="3233738"/>
            <a:endParaRPr lang="cs-CZ" sz="2800" dirty="0" smtClean="0"/>
          </a:p>
          <a:p>
            <a:pPr marL="3233738"/>
            <a:endParaRPr lang="cs-CZ" sz="2800" dirty="0" smtClean="0"/>
          </a:p>
          <a:p>
            <a:r>
              <a:rPr lang="cs-CZ" sz="2800" dirty="0" smtClean="0"/>
              <a:t> </a:t>
            </a:r>
          </a:p>
          <a:p>
            <a:pPr lvl="0"/>
            <a:r>
              <a:rPr lang="cs-CZ" sz="2800" b="1" dirty="0" smtClean="0"/>
              <a:t>Obraz</a:t>
            </a:r>
            <a:r>
              <a:rPr lang="cs-CZ" sz="2800" dirty="0" smtClean="0"/>
              <a:t> (A’) – je množina bodů, v nichž se skutečně, </a:t>
            </a:r>
            <a:br>
              <a:rPr lang="cs-CZ" sz="2800" dirty="0" smtClean="0"/>
            </a:br>
            <a:r>
              <a:rPr lang="cs-CZ" sz="2800" dirty="0" smtClean="0"/>
              <a:t>nebo zdánlivě protínají paprsky vycházející z předmětu </a:t>
            </a:r>
            <a:br>
              <a:rPr lang="cs-CZ" sz="2800" dirty="0" smtClean="0"/>
            </a:br>
            <a:r>
              <a:rPr lang="cs-CZ" sz="2800" dirty="0" smtClean="0"/>
              <a:t>a procházející zobrazovacím zařízením.</a:t>
            </a:r>
            <a:endParaRPr lang="cs-CZ" sz="2800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78304"/>
            <a:ext cx="2876404" cy="21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Přímá spojovací šipka 18"/>
          <p:cNvCxnSpPr/>
          <p:nvPr/>
        </p:nvCxnSpPr>
        <p:spPr>
          <a:xfrm flipV="1">
            <a:off x="1785918" y="1492552"/>
            <a:ext cx="1285884" cy="78581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V="1">
            <a:off x="1928794" y="2135494"/>
            <a:ext cx="1071570" cy="35719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>
            <a:off x="2000232" y="2706998"/>
            <a:ext cx="1071570" cy="35719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rot="5400000" flipH="1" flipV="1">
            <a:off x="1464447" y="1171081"/>
            <a:ext cx="1071570" cy="85725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 rot="16200000" flipV="1">
            <a:off x="642910" y="1421114"/>
            <a:ext cx="1071570" cy="21431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 rot="10800000">
            <a:off x="285720" y="1421114"/>
            <a:ext cx="857256" cy="71438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/>
          <p:nvPr/>
        </p:nvCxnSpPr>
        <p:spPr>
          <a:xfrm rot="10800000">
            <a:off x="71406" y="2206932"/>
            <a:ext cx="785850" cy="21431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šipka 35"/>
          <p:cNvCxnSpPr/>
          <p:nvPr/>
        </p:nvCxnSpPr>
        <p:spPr>
          <a:xfrm rot="16200000" flipH="1">
            <a:off x="1571604" y="3278502"/>
            <a:ext cx="928694" cy="50006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/>
          <p:cNvCxnSpPr/>
          <p:nvPr/>
        </p:nvCxnSpPr>
        <p:spPr>
          <a:xfrm rot="5400000">
            <a:off x="571472" y="3349940"/>
            <a:ext cx="1000132" cy="28575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šipka 43"/>
          <p:cNvCxnSpPr/>
          <p:nvPr/>
        </p:nvCxnSpPr>
        <p:spPr>
          <a:xfrm rot="5400000">
            <a:off x="107125" y="2885593"/>
            <a:ext cx="857256" cy="64294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3. 1. ZÁKLADNÍ POJMY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Skupina 57"/>
          <p:cNvGrpSpPr/>
          <p:nvPr/>
        </p:nvGrpSpPr>
        <p:grpSpPr>
          <a:xfrm>
            <a:off x="6504" y="-740212"/>
            <a:ext cx="12702400" cy="8730246"/>
            <a:chOff x="1014616" y="-752723"/>
            <a:chExt cx="12702400" cy="8730246"/>
          </a:xfrm>
        </p:grpSpPr>
        <p:grpSp>
          <p:nvGrpSpPr>
            <p:cNvPr id="59" name="Skupina 58"/>
            <p:cNvGrpSpPr/>
            <p:nvPr/>
          </p:nvGrpSpPr>
          <p:grpSpPr>
            <a:xfrm>
              <a:off x="1014616" y="-752723"/>
              <a:ext cx="12702400" cy="8730246"/>
              <a:chOff x="1374656" y="-752723"/>
              <a:chExt cx="12702400" cy="8730246"/>
            </a:xfrm>
          </p:grpSpPr>
          <p:grpSp>
            <p:nvGrpSpPr>
              <p:cNvPr id="61" name="Skupina 60"/>
              <p:cNvGrpSpPr/>
              <p:nvPr/>
            </p:nvGrpSpPr>
            <p:grpSpPr>
              <a:xfrm flipH="1">
                <a:off x="5346810" y="-752723"/>
                <a:ext cx="8730246" cy="8730246"/>
                <a:chOff x="-192547" y="-752723"/>
                <a:chExt cx="8730246" cy="8730246"/>
              </a:xfrm>
            </p:grpSpPr>
            <p:sp>
              <p:nvSpPr>
                <p:cNvPr id="65" name="Výseč 64"/>
                <p:cNvSpPr/>
                <p:nvPr/>
              </p:nvSpPr>
              <p:spPr>
                <a:xfrm rot="3271679">
                  <a:off x="-192547" y="-752723"/>
                  <a:ext cx="8730246" cy="8730246"/>
                </a:xfrm>
                <a:prstGeom prst="pie">
                  <a:avLst>
                    <a:gd name="adj1" fmla="val 16413279"/>
                    <a:gd name="adj2" fmla="val 20197922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" name="Výseč 65"/>
                <p:cNvSpPr/>
                <p:nvPr/>
              </p:nvSpPr>
              <p:spPr>
                <a:xfrm rot="3271679">
                  <a:off x="-181985" y="-614801"/>
                  <a:ext cx="8454158" cy="8454158"/>
                </a:xfrm>
                <a:prstGeom prst="pie">
                  <a:avLst>
                    <a:gd name="adj1" fmla="val 16424589"/>
                    <a:gd name="adj2" fmla="val 20186010"/>
                  </a:avLst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62" name="Přímá spojovací čára 10"/>
              <p:cNvCxnSpPr/>
              <p:nvPr/>
            </p:nvCxnSpPr>
            <p:spPr>
              <a:xfrm flipV="1">
                <a:off x="1528316" y="3622528"/>
                <a:ext cx="8804324" cy="5080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ovéPole 62"/>
              <p:cNvSpPr txBox="1"/>
              <p:nvPr/>
            </p:nvSpPr>
            <p:spPr>
              <a:xfrm>
                <a:off x="9616928" y="3595663"/>
                <a:ext cx="64294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4400" dirty="0" smtClean="0">
                    <a:solidFill>
                      <a:prstClr val="black"/>
                    </a:solidFill>
                  </a:rPr>
                  <a:t>C</a:t>
                </a:r>
                <a:endParaRPr lang="cs-CZ" sz="4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TextovéPole 63"/>
              <p:cNvSpPr txBox="1"/>
              <p:nvPr/>
            </p:nvSpPr>
            <p:spPr>
              <a:xfrm>
                <a:off x="1374656" y="3570653"/>
                <a:ext cx="64294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4400" dirty="0">
                    <a:solidFill>
                      <a:prstClr val="black"/>
                    </a:solidFill>
                  </a:rPr>
                  <a:t>o</a:t>
                </a:r>
              </a:p>
            </p:txBody>
          </p:sp>
        </p:grpSp>
        <p:cxnSp>
          <p:nvCxnSpPr>
            <p:cNvPr id="60" name="Přímá spojnice 59"/>
            <p:cNvCxnSpPr/>
            <p:nvPr/>
          </p:nvCxnSpPr>
          <p:spPr>
            <a:xfrm>
              <a:off x="9479375" y="3528672"/>
              <a:ext cx="0" cy="2385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197888" y="6249662"/>
            <a:ext cx="2133600" cy="365125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8" name="Přímá spojnice se šipkou 67"/>
          <p:cNvCxnSpPr/>
          <p:nvPr/>
        </p:nvCxnSpPr>
        <p:spPr>
          <a:xfrm flipV="1">
            <a:off x="4238884" y="3635124"/>
            <a:ext cx="2135959" cy="1216230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50010" y="571480"/>
            <a:ext cx="9127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/>
            <a:r>
              <a:rPr lang="cs-CZ" sz="3200" dirty="0" smtClean="0">
                <a:solidFill>
                  <a:prstClr val="black"/>
                </a:solidFill>
              </a:rPr>
              <a:t>3) </a:t>
            </a:r>
            <a:r>
              <a:rPr lang="cs-CZ" sz="3200" dirty="0">
                <a:solidFill>
                  <a:prstClr val="black"/>
                </a:solidFill>
              </a:rPr>
              <a:t>Paprsek rovnoběžný s optickou </a:t>
            </a:r>
            <a:r>
              <a:rPr lang="cs-CZ" sz="3200" dirty="0" smtClean="0">
                <a:solidFill>
                  <a:prstClr val="black"/>
                </a:solidFill>
              </a:rPr>
              <a:t>osou </a:t>
            </a:r>
            <a:r>
              <a:rPr lang="cs-CZ" sz="3200" dirty="0">
                <a:solidFill>
                  <a:prstClr val="black"/>
                </a:solidFill>
              </a:rPr>
              <a:t>se odráží tak, že protíná ohnisko </a:t>
            </a:r>
            <a:r>
              <a:rPr lang="cs-CZ" sz="3200" dirty="0" smtClean="0">
                <a:solidFill>
                  <a:prstClr val="black"/>
                </a:solidFill>
              </a:rPr>
              <a:t>F             zdánlivě </a:t>
            </a:r>
            <a:r>
              <a:rPr lang="cs-CZ" sz="3200" dirty="0">
                <a:solidFill>
                  <a:prstClr val="black"/>
                </a:solidFill>
              </a:rPr>
              <a:t>po prodloužení </a:t>
            </a:r>
            <a:r>
              <a:rPr lang="cs-CZ" sz="3200" dirty="0" smtClean="0">
                <a:solidFill>
                  <a:prstClr val="black"/>
                </a:solidFill>
              </a:rPr>
              <a:t>za zrcadlem.</a:t>
            </a:r>
            <a:endParaRPr lang="cs-CZ" sz="3200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6228184" y="3573609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prstClr val="black"/>
                </a:solidFill>
              </a:rPr>
              <a:t>F</a:t>
            </a:r>
          </a:p>
        </p:txBody>
      </p:sp>
      <p:cxnSp>
        <p:nvCxnSpPr>
          <p:cNvPr id="23" name="Přímá spojnice 22"/>
          <p:cNvCxnSpPr/>
          <p:nvPr/>
        </p:nvCxnSpPr>
        <p:spPr>
          <a:xfrm>
            <a:off x="6374844" y="3505651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vnoramenný trojúhelník 29"/>
          <p:cNvSpPr/>
          <p:nvPr/>
        </p:nvSpPr>
        <p:spPr>
          <a:xfrm rot="5400000">
            <a:off x="2906868" y="4605038"/>
            <a:ext cx="360040" cy="524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31" name="Přímá spojnice se šipkou 30"/>
          <p:cNvCxnSpPr/>
          <p:nvPr/>
        </p:nvCxnSpPr>
        <p:spPr>
          <a:xfrm flipV="1">
            <a:off x="994750" y="4864162"/>
            <a:ext cx="3145202" cy="4998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vnoramenný trojúhelník 31"/>
          <p:cNvSpPr/>
          <p:nvPr/>
        </p:nvSpPr>
        <p:spPr>
          <a:xfrm rot="14367065">
            <a:off x="2604633" y="5497126"/>
            <a:ext cx="360040" cy="524053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33" name="Přímá spojnice se šipkou 32"/>
          <p:cNvCxnSpPr/>
          <p:nvPr/>
        </p:nvCxnSpPr>
        <p:spPr>
          <a:xfrm flipV="1">
            <a:off x="1547664" y="4905163"/>
            <a:ext cx="2592288" cy="1620181"/>
          </a:xfrm>
          <a:prstGeom prst="straightConnector1">
            <a:avLst/>
          </a:prstGeom>
          <a:ln w="381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rgbClr val="66FFFF">
                    <a:lumMod val="60000"/>
                    <a:lumOff val="40000"/>
                  </a:srgbClr>
                </a:solidFill>
                <a:cs typeface="Arial" charset="0"/>
              </a:rPr>
              <a:t>Vypuklé zrcadlo </a:t>
            </a:r>
          </a:p>
        </p:txBody>
      </p:sp>
    </p:spTree>
    <p:extLst>
      <p:ext uri="{BB962C8B-B14F-4D97-AF65-F5344CB8AC3E}">
        <p14:creationId xmlns:p14="http://schemas.microsoft.com/office/powerpoint/2010/main" val="3972944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197888" y="6249662"/>
            <a:ext cx="2133600" cy="365125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14282" y="714356"/>
            <a:ext cx="864399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Znaménková </a:t>
            </a:r>
            <a:r>
              <a:rPr lang="cs-CZ" sz="2800" b="1" dirty="0"/>
              <a:t>konvence </a:t>
            </a:r>
            <a:br>
              <a:rPr lang="cs-CZ" sz="2800" b="1" dirty="0"/>
            </a:br>
            <a:r>
              <a:rPr lang="cs-CZ" sz="2800" b="1" dirty="0"/>
              <a:t>  </a:t>
            </a:r>
            <a:r>
              <a:rPr lang="cs-CZ" sz="2800" dirty="0" smtClean="0"/>
              <a:t>y</a:t>
            </a:r>
            <a:r>
              <a:rPr lang="cs-CZ" sz="2800" dirty="0"/>
              <a:t>, f, a, a‘ – pokud jsou před zrcadlem, jsou vždy kladné</a:t>
            </a:r>
            <a:r>
              <a:rPr lang="cs-CZ" sz="2800" dirty="0" smtClean="0"/>
              <a:t>.</a:t>
            </a:r>
          </a:p>
          <a:p>
            <a:endParaRPr lang="cs-CZ" sz="2800" dirty="0"/>
          </a:p>
          <a:p>
            <a:r>
              <a:rPr lang="cs-CZ" sz="2800" dirty="0"/>
              <a:t> </a:t>
            </a:r>
            <a:r>
              <a:rPr lang="cs-CZ" sz="2800" dirty="0" smtClean="0"/>
              <a:t>Z </a:t>
            </a:r>
            <a:r>
              <a:rPr lang="cs-CZ" sz="2800" dirty="0"/>
              <a:t>– </a:t>
            </a:r>
            <a:r>
              <a:rPr lang="cs-CZ" sz="2800" b="1" dirty="0"/>
              <a:t>příčné zvětšení</a:t>
            </a:r>
            <a:r>
              <a:rPr lang="cs-CZ" sz="2800" dirty="0"/>
              <a:t>   – měřítko optického zobrazení</a:t>
            </a:r>
          </a:p>
          <a:p>
            <a:r>
              <a:rPr lang="cs-CZ" sz="2800" dirty="0"/>
              <a:t>  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 smtClean="0"/>
          </a:p>
          <a:p>
            <a:endParaRPr lang="cs-CZ" sz="2800" dirty="0"/>
          </a:p>
          <a:p>
            <a:pPr lvl="0">
              <a:tabLst>
                <a:tab pos="2517775" algn="l"/>
              </a:tabLst>
            </a:pPr>
            <a:r>
              <a:rPr lang="cs-CZ" sz="2800" b="1" dirty="0"/>
              <a:t>zvětšený</a:t>
            </a:r>
            <a:r>
              <a:rPr lang="cs-CZ" sz="2800" dirty="0"/>
              <a:t> </a:t>
            </a:r>
            <a:r>
              <a:rPr lang="cs-CZ" sz="2800" b="1" dirty="0"/>
              <a:t>obraz</a:t>
            </a:r>
            <a:r>
              <a:rPr lang="cs-CZ" sz="2800" dirty="0"/>
              <a:t> – obraz je větší než předmět            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   	y</a:t>
            </a:r>
            <a:r>
              <a:rPr lang="cs-CZ" sz="2800" dirty="0"/>
              <a:t>´ &gt; y          |Z| &gt; 1</a:t>
            </a:r>
          </a:p>
          <a:p>
            <a:pPr lvl="0">
              <a:tabLst>
                <a:tab pos="2517775" algn="l"/>
              </a:tabLst>
            </a:pPr>
            <a:r>
              <a:rPr lang="cs-CZ" sz="2800" b="1" dirty="0"/>
              <a:t>zmenšený obraz</a:t>
            </a:r>
            <a:r>
              <a:rPr lang="cs-CZ" sz="2800" dirty="0"/>
              <a:t> – obraz je menší než předmět       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    	y</a:t>
            </a:r>
            <a:r>
              <a:rPr lang="cs-CZ" sz="2800" dirty="0"/>
              <a:t>´ &lt; y          |Z| &lt; 1</a:t>
            </a:r>
          </a:p>
          <a:p>
            <a:pPr lvl="0">
              <a:tabLst>
                <a:tab pos="2517775" algn="l"/>
              </a:tabLst>
            </a:pPr>
            <a:r>
              <a:rPr lang="cs-CZ" sz="2800" b="1" dirty="0" smtClean="0"/>
              <a:t>stejně velký                                                                           </a:t>
            </a:r>
            <a:br>
              <a:rPr lang="cs-CZ" sz="2800" b="1" dirty="0" smtClean="0"/>
            </a:br>
            <a:r>
              <a:rPr lang="cs-CZ" sz="2800" b="1" dirty="0" smtClean="0"/>
              <a:t>  	</a:t>
            </a:r>
            <a:r>
              <a:rPr lang="cs-CZ" sz="2800" dirty="0" smtClean="0"/>
              <a:t>y</a:t>
            </a:r>
            <a:r>
              <a:rPr lang="cs-CZ" sz="2800" dirty="0"/>
              <a:t>´ = y          |Z| = </a:t>
            </a:r>
            <a:r>
              <a:rPr lang="cs-CZ" sz="2800" dirty="0" smtClean="0"/>
              <a:t>1</a:t>
            </a:r>
            <a:endParaRPr lang="cs-CZ" sz="28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576645" y="2560638"/>
          <a:ext cx="2066925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Rovnice" r:id="rId4" imgW="838080" imgH="419040" progId="Equation.3">
                  <p:embed/>
                </p:oleObj>
              </mc:Choice>
              <mc:Fallback>
                <p:oleObj name="Rovnice" r:id="rId4" imgW="8380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6645" y="2560638"/>
                        <a:ext cx="2066925" cy="1011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3. 3. VLASTNOSTI OBRAZU</a:t>
            </a:r>
          </a:p>
        </p:txBody>
      </p:sp>
    </p:spTree>
    <p:extLst>
      <p:ext uri="{BB962C8B-B14F-4D97-AF65-F5344CB8AC3E}">
        <p14:creationId xmlns:p14="http://schemas.microsoft.com/office/powerpoint/2010/main" val="4137103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197888" y="6249662"/>
            <a:ext cx="2133600" cy="365125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14282" y="809227"/>
            <a:ext cx="86439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přímý</a:t>
            </a:r>
            <a:r>
              <a:rPr lang="cs-CZ" sz="2800" dirty="0" smtClean="0"/>
              <a:t> 	Z &gt; 0</a:t>
            </a:r>
            <a:br>
              <a:rPr lang="cs-CZ" sz="2800" dirty="0" smtClean="0"/>
            </a:br>
            <a:r>
              <a:rPr lang="cs-CZ" sz="2800" dirty="0" smtClean="0"/>
              <a:t>obraz </a:t>
            </a:r>
            <a:r>
              <a:rPr lang="cs-CZ" sz="2800" dirty="0"/>
              <a:t>je na stejné straně optické osy jako </a:t>
            </a:r>
            <a:r>
              <a:rPr lang="cs-CZ" sz="2800" dirty="0" smtClean="0"/>
              <a:t>předmět</a:t>
            </a:r>
            <a:br>
              <a:rPr lang="cs-CZ" sz="2800" dirty="0" smtClean="0"/>
            </a:br>
            <a:endParaRPr lang="cs-CZ" sz="2800" dirty="0"/>
          </a:p>
          <a:p>
            <a:pPr lvl="0"/>
            <a:r>
              <a:rPr lang="cs-CZ" sz="2800" b="1" dirty="0"/>
              <a:t>převrácený</a:t>
            </a:r>
            <a:r>
              <a:rPr lang="cs-CZ" sz="2800" dirty="0"/>
              <a:t> </a:t>
            </a:r>
            <a:r>
              <a:rPr lang="cs-CZ" sz="2800" dirty="0" smtClean="0"/>
              <a:t>	Z &lt; 0</a:t>
            </a:r>
            <a:br>
              <a:rPr lang="cs-CZ" sz="2800" dirty="0" smtClean="0"/>
            </a:br>
            <a:r>
              <a:rPr lang="cs-CZ" sz="2800" dirty="0" smtClean="0"/>
              <a:t>obraz </a:t>
            </a:r>
            <a:r>
              <a:rPr lang="cs-CZ" sz="2800" dirty="0"/>
              <a:t>je na opačné straně optické osy než </a:t>
            </a:r>
            <a:r>
              <a:rPr lang="cs-CZ" sz="2800" dirty="0" smtClean="0"/>
              <a:t>předmět</a:t>
            </a:r>
            <a:endParaRPr lang="cs-CZ" sz="2800" dirty="0"/>
          </a:p>
          <a:p>
            <a:r>
              <a:rPr lang="cs-CZ" sz="2800" dirty="0"/>
              <a:t> </a:t>
            </a:r>
          </a:p>
          <a:p>
            <a:pPr lvl="0"/>
            <a:r>
              <a:rPr lang="cs-CZ" sz="2800" b="1" dirty="0"/>
              <a:t>skutečný</a:t>
            </a:r>
            <a:r>
              <a:rPr lang="cs-CZ" sz="2800" dirty="0"/>
              <a:t> </a:t>
            </a:r>
            <a:r>
              <a:rPr lang="cs-CZ" sz="2800" dirty="0" smtClean="0"/>
              <a:t>	a‘ &gt; 0</a:t>
            </a:r>
            <a:br>
              <a:rPr lang="cs-CZ" sz="2800" dirty="0" smtClean="0"/>
            </a:br>
            <a:r>
              <a:rPr lang="cs-CZ" sz="2800" dirty="0" smtClean="0"/>
              <a:t>obraz </a:t>
            </a:r>
            <a:r>
              <a:rPr lang="cs-CZ" sz="2800" dirty="0"/>
              <a:t>leží v průsečíku odražených paprsků před zrcadlem  </a:t>
            </a:r>
            <a:r>
              <a:rPr lang="cs-CZ" sz="2800" i="1" dirty="0"/>
              <a:t> 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  <a:p>
            <a:pPr lvl="0"/>
            <a:r>
              <a:rPr lang="cs-CZ" sz="2800" b="1" dirty="0" smtClean="0"/>
              <a:t>zdánlivý	</a:t>
            </a:r>
            <a:r>
              <a:rPr lang="cs-CZ" sz="2800" dirty="0" smtClean="0"/>
              <a:t> a‘ &lt; 0</a:t>
            </a:r>
            <a:br>
              <a:rPr lang="cs-CZ" sz="2800" dirty="0" smtClean="0"/>
            </a:br>
            <a:r>
              <a:rPr lang="cs-CZ" sz="2800" dirty="0" smtClean="0"/>
              <a:t>obraz </a:t>
            </a:r>
            <a:r>
              <a:rPr lang="cs-CZ" sz="2800" dirty="0"/>
              <a:t>dostaneme jako průsečík při zpětném prodloužení </a:t>
            </a:r>
            <a:r>
              <a:rPr lang="cs-CZ" sz="2800" dirty="0" smtClean="0"/>
              <a:t> </a:t>
            </a:r>
            <a:r>
              <a:rPr lang="cs-CZ" sz="2800" dirty="0"/>
              <a:t>odražených paprsků za </a:t>
            </a:r>
            <a:r>
              <a:rPr lang="cs-CZ" sz="2800" dirty="0" smtClean="0"/>
              <a:t>zrcadlo</a:t>
            </a:r>
            <a:endParaRPr lang="cs-CZ" sz="2800" dirty="0"/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285720" y="3429000"/>
            <a:ext cx="835824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VLASTNOSTI OBRAZU</a:t>
            </a:r>
          </a:p>
        </p:txBody>
      </p:sp>
    </p:spTree>
    <p:extLst>
      <p:ext uri="{BB962C8B-B14F-4D97-AF65-F5344CB8AC3E}">
        <p14:creationId xmlns:p14="http://schemas.microsoft.com/office/powerpoint/2010/main" val="1057667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276166" y="6249662"/>
            <a:ext cx="2133600" cy="365125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42844" y="3429000"/>
            <a:ext cx="38576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Obraz:</a:t>
            </a:r>
          </a:p>
          <a:p>
            <a:pPr fontAlgn="ctr">
              <a:tabLst>
                <a:tab pos="2247900" algn="l"/>
              </a:tabLst>
            </a:pPr>
            <a:r>
              <a:rPr lang="cs-CZ" sz="3200" dirty="0" smtClean="0"/>
              <a:t>skutečný 	a´ &gt; 0</a:t>
            </a:r>
          </a:p>
          <a:p>
            <a:pPr fontAlgn="ctr">
              <a:tabLst>
                <a:tab pos="2247900" algn="l"/>
              </a:tabLst>
            </a:pPr>
            <a:r>
              <a:rPr lang="cs-CZ" sz="3200" dirty="0" smtClean="0"/>
              <a:t>převrácený	 Z &lt; 0</a:t>
            </a:r>
          </a:p>
          <a:p>
            <a:pPr fontAlgn="ctr">
              <a:tabLst>
                <a:tab pos="2247900" algn="l"/>
              </a:tabLst>
            </a:pPr>
            <a:r>
              <a:rPr lang="cs-CZ" sz="3200" dirty="0" smtClean="0"/>
              <a:t>zmenšený	y´ &lt; </a:t>
            </a:r>
            <a:r>
              <a:rPr lang="cs-CZ" sz="3200" dirty="0" err="1" smtClean="0"/>
              <a:t>y</a:t>
            </a:r>
            <a:endParaRPr lang="cs-CZ" sz="3200" dirty="0"/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ZOBRAZENÍ DUTÝM ZRCADLEM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4500562" y="2420888"/>
            <a:ext cx="3318068" cy="0"/>
          </a:xfrm>
          <a:prstGeom prst="line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4722286" y="2420888"/>
            <a:ext cx="3096344" cy="3527872"/>
          </a:xfrm>
          <a:prstGeom prst="line">
            <a:avLst/>
          </a:prstGeom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4500562" y="2420888"/>
            <a:ext cx="2525980" cy="3384376"/>
          </a:xfrm>
          <a:prstGeom prst="line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6018430" y="3608760"/>
            <a:ext cx="0" cy="90036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995906" y="1357298"/>
          <a:ext cx="1488066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Rovnice" r:id="rId4" imgW="355446" imgH="139639" progId="Equation.3">
                  <p:embed/>
                </p:oleObj>
              </mc:Choice>
              <mc:Fallback>
                <p:oleObj name="Rovnice" r:id="rId4" imgW="355446" imgH="1396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906" y="1357298"/>
                        <a:ext cx="1488066" cy="57150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668107" y="2071678"/>
          <a:ext cx="2189381" cy="71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Rovnice" r:id="rId6" imgW="609336" imgH="203112" progId="Equation.3">
                  <p:embed/>
                </p:oleObj>
              </mc:Choice>
              <mc:Fallback>
                <p:oleObj name="Rovnice" r:id="rId6" imgW="60933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07" y="2071678"/>
                        <a:ext cx="2189381" cy="7143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5786446" y="2714620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0070C0"/>
                </a:solidFill>
              </a:rPr>
              <a:t>y´</a:t>
            </a:r>
            <a:endParaRPr lang="cs-CZ" sz="4800" b="1" dirty="0">
              <a:solidFill>
                <a:srgbClr val="0070C0"/>
              </a:solidFill>
            </a:endParaRPr>
          </a:p>
        </p:txBody>
      </p:sp>
      <p:cxnSp>
        <p:nvCxnSpPr>
          <p:cNvPr id="15" name="Přímá spojovací čára 10"/>
          <p:cNvCxnSpPr/>
          <p:nvPr/>
        </p:nvCxnSpPr>
        <p:spPr>
          <a:xfrm>
            <a:off x="3500398" y="3643314"/>
            <a:ext cx="5643602" cy="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 rot="5400000" flipH="1" flipV="1">
            <a:off x="3889372" y="3036091"/>
            <a:ext cx="1218413" cy="55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Skupina 84"/>
          <p:cNvGrpSpPr/>
          <p:nvPr/>
        </p:nvGrpSpPr>
        <p:grpSpPr>
          <a:xfrm>
            <a:off x="2428860" y="785794"/>
            <a:ext cx="6118240" cy="5715008"/>
            <a:chOff x="2428860" y="785794"/>
            <a:chExt cx="6118240" cy="5715008"/>
          </a:xfrm>
        </p:grpSpPr>
        <p:sp>
          <p:nvSpPr>
            <p:cNvPr id="17" name="TextovéPole 16"/>
            <p:cNvSpPr txBox="1"/>
            <p:nvPr/>
          </p:nvSpPr>
          <p:spPr>
            <a:xfrm>
              <a:off x="5087936" y="3614732"/>
              <a:ext cx="6555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400" dirty="0" smtClean="0"/>
                <a:t>C</a:t>
              </a:r>
              <a:endParaRPr lang="cs-CZ" sz="4400" dirty="0"/>
            </a:p>
          </p:txBody>
        </p:sp>
        <p:grpSp>
          <p:nvGrpSpPr>
            <p:cNvPr id="80" name="Skupina 79"/>
            <p:cNvGrpSpPr/>
            <p:nvPr/>
          </p:nvGrpSpPr>
          <p:grpSpPr>
            <a:xfrm>
              <a:off x="2428860" y="785794"/>
              <a:ext cx="6118240" cy="5715008"/>
              <a:chOff x="2428860" y="785794"/>
              <a:chExt cx="6118240" cy="5715008"/>
            </a:xfrm>
          </p:grpSpPr>
          <p:sp>
            <p:nvSpPr>
              <p:cNvPr id="16" name="Oblouk 15"/>
              <p:cNvSpPr>
                <a:spLocks noChangeAspect="1"/>
              </p:cNvSpPr>
              <p:nvPr/>
            </p:nvSpPr>
            <p:spPr>
              <a:xfrm>
                <a:off x="2428860" y="785794"/>
                <a:ext cx="5715008" cy="5715008"/>
              </a:xfrm>
              <a:prstGeom prst="arc">
                <a:avLst>
                  <a:gd name="adj1" fmla="val 18438504"/>
                  <a:gd name="adj2" fmla="val 2807361"/>
                </a:avLst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79" name="Skupina 78"/>
              <p:cNvGrpSpPr/>
              <p:nvPr/>
            </p:nvGrpSpPr>
            <p:grpSpPr>
              <a:xfrm>
                <a:off x="6572264" y="1214422"/>
                <a:ext cx="1974836" cy="4643470"/>
                <a:chOff x="6572264" y="1214422"/>
                <a:chExt cx="1974836" cy="4643470"/>
              </a:xfrm>
            </p:grpSpPr>
            <p:sp>
              <p:nvSpPr>
                <p:cNvPr id="18" name="TextovéPole 17"/>
                <p:cNvSpPr txBox="1"/>
                <p:nvPr/>
              </p:nvSpPr>
              <p:spPr>
                <a:xfrm>
                  <a:off x="6572264" y="3643314"/>
                  <a:ext cx="512696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4400" dirty="0"/>
                    <a:t>F</a:t>
                  </a:r>
                </a:p>
              </p:txBody>
            </p:sp>
            <p:cxnSp>
              <p:nvCxnSpPr>
                <p:cNvPr id="28" name="Přímá spojovací čára 27"/>
                <p:cNvCxnSpPr/>
                <p:nvPr/>
              </p:nvCxnSpPr>
              <p:spPr>
                <a:xfrm rot="5400000" flipH="1" flipV="1">
                  <a:off x="7143768" y="1214422"/>
                  <a:ext cx="214314" cy="21431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Přímá spojovací čára 28"/>
                <p:cNvCxnSpPr/>
                <p:nvPr/>
              </p:nvCxnSpPr>
              <p:spPr>
                <a:xfrm rot="5400000" flipH="1" flipV="1">
                  <a:off x="7296168" y="1366822"/>
                  <a:ext cx="214314" cy="21431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Přímá spojovací čára 29"/>
                <p:cNvCxnSpPr/>
                <p:nvPr/>
              </p:nvCxnSpPr>
              <p:spPr>
                <a:xfrm rot="5400000" flipH="1" flipV="1">
                  <a:off x="7500958" y="1571612"/>
                  <a:ext cx="214314" cy="21431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Přímá spojovací čára 30"/>
                <p:cNvCxnSpPr/>
                <p:nvPr/>
              </p:nvCxnSpPr>
              <p:spPr>
                <a:xfrm flipV="1">
                  <a:off x="7643834" y="1857364"/>
                  <a:ext cx="285752" cy="1428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Přímá spojovací čára 31"/>
                <p:cNvCxnSpPr/>
                <p:nvPr/>
              </p:nvCxnSpPr>
              <p:spPr>
                <a:xfrm flipV="1">
                  <a:off x="7786710" y="2071678"/>
                  <a:ext cx="214314" cy="1428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Přímá spojovací čára 32"/>
                <p:cNvCxnSpPr/>
                <p:nvPr/>
              </p:nvCxnSpPr>
              <p:spPr>
                <a:xfrm flipV="1">
                  <a:off x="7929586" y="2285992"/>
                  <a:ext cx="214314" cy="1428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Přímá spojovací čára 33"/>
                <p:cNvCxnSpPr/>
                <p:nvPr/>
              </p:nvCxnSpPr>
              <p:spPr>
                <a:xfrm flipV="1">
                  <a:off x="8001024" y="2500306"/>
                  <a:ext cx="285752" cy="1428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Přímá spojovací čára 34"/>
                <p:cNvCxnSpPr/>
                <p:nvPr/>
              </p:nvCxnSpPr>
              <p:spPr>
                <a:xfrm flipV="1">
                  <a:off x="8072462" y="2714620"/>
                  <a:ext cx="285752" cy="1428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Přímá spojovací čára 35"/>
                <p:cNvCxnSpPr/>
                <p:nvPr/>
              </p:nvCxnSpPr>
              <p:spPr>
                <a:xfrm flipV="1">
                  <a:off x="8072462" y="2928934"/>
                  <a:ext cx="357190" cy="1428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Přímá spojovací čára 36"/>
                <p:cNvCxnSpPr/>
                <p:nvPr/>
              </p:nvCxnSpPr>
              <p:spPr>
                <a:xfrm flipV="1">
                  <a:off x="8143900" y="3225800"/>
                  <a:ext cx="365100" cy="6032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Přímá spojovací čára 37"/>
                <p:cNvCxnSpPr/>
                <p:nvPr/>
              </p:nvCxnSpPr>
              <p:spPr>
                <a:xfrm>
                  <a:off x="8143900" y="3500438"/>
                  <a:ext cx="35719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Přímá spojovací čára 38"/>
                <p:cNvCxnSpPr/>
                <p:nvPr/>
              </p:nvCxnSpPr>
              <p:spPr>
                <a:xfrm>
                  <a:off x="8143900" y="4000504"/>
                  <a:ext cx="403200" cy="5079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Přímá spojovací čára 39"/>
                <p:cNvCxnSpPr/>
                <p:nvPr/>
              </p:nvCxnSpPr>
              <p:spPr>
                <a:xfrm>
                  <a:off x="8143900" y="3786190"/>
                  <a:ext cx="35719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Přímá spojovací čára 40"/>
                <p:cNvCxnSpPr/>
                <p:nvPr/>
              </p:nvCxnSpPr>
              <p:spPr>
                <a:xfrm>
                  <a:off x="8108948" y="4183062"/>
                  <a:ext cx="357190" cy="7143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Přímá spojovací čára 41"/>
                <p:cNvCxnSpPr/>
                <p:nvPr/>
              </p:nvCxnSpPr>
              <p:spPr>
                <a:xfrm>
                  <a:off x="8072462" y="4500570"/>
                  <a:ext cx="334938" cy="10953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Přímá spojovací čára 42"/>
                <p:cNvCxnSpPr/>
                <p:nvPr/>
              </p:nvCxnSpPr>
              <p:spPr>
                <a:xfrm>
                  <a:off x="7929586" y="4786322"/>
                  <a:ext cx="357190" cy="14763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Přímá spojovací čára 43"/>
                <p:cNvCxnSpPr/>
                <p:nvPr/>
              </p:nvCxnSpPr>
              <p:spPr>
                <a:xfrm rot="16200000" flipH="1">
                  <a:off x="7358082" y="5643578"/>
                  <a:ext cx="214314" cy="21431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Přímá spojovací čára 45"/>
                <p:cNvCxnSpPr/>
                <p:nvPr/>
              </p:nvCxnSpPr>
              <p:spPr>
                <a:xfrm>
                  <a:off x="7786710" y="5072074"/>
                  <a:ext cx="285752" cy="1428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Přímá spojovací čára 46"/>
                <p:cNvCxnSpPr/>
                <p:nvPr/>
              </p:nvCxnSpPr>
              <p:spPr>
                <a:xfrm>
                  <a:off x="7643834" y="5286388"/>
                  <a:ext cx="285752" cy="21431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Přímá spojovací čára 47"/>
                <p:cNvCxnSpPr/>
                <p:nvPr/>
              </p:nvCxnSpPr>
              <p:spPr>
                <a:xfrm>
                  <a:off x="7500958" y="5500702"/>
                  <a:ext cx="285752" cy="21431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2" name="Přímá spojovací čára 81"/>
            <p:cNvCxnSpPr/>
            <p:nvPr/>
          </p:nvCxnSpPr>
          <p:spPr>
            <a:xfrm rot="5400000">
              <a:off x="5214942" y="3643314"/>
              <a:ext cx="28575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Přímá spojovací čára 83"/>
            <p:cNvCxnSpPr/>
            <p:nvPr/>
          </p:nvCxnSpPr>
          <p:spPr>
            <a:xfrm rot="5400000">
              <a:off x="6610364" y="3643314"/>
              <a:ext cx="28575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ovéPole 85"/>
          <p:cNvSpPr txBox="1"/>
          <p:nvPr/>
        </p:nvSpPr>
        <p:spPr>
          <a:xfrm>
            <a:off x="8501058" y="3429000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o</a:t>
            </a:r>
            <a:endParaRPr lang="cs-CZ" sz="4800" dirty="0"/>
          </a:p>
        </p:txBody>
      </p:sp>
      <p:sp>
        <p:nvSpPr>
          <p:cNvPr id="87" name="TextovéPole 86"/>
          <p:cNvSpPr txBox="1"/>
          <p:nvPr/>
        </p:nvSpPr>
        <p:spPr>
          <a:xfrm>
            <a:off x="3857620" y="2643182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FF0000"/>
                </a:solidFill>
              </a:rPr>
              <a:t>y</a:t>
            </a:r>
            <a:endParaRPr lang="cs-CZ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061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276166" y="6249662"/>
            <a:ext cx="2133600" cy="365125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ZOBRAZENÍ DUTÝM ZRCADLEM</a:t>
            </a:r>
          </a:p>
        </p:txBody>
      </p:sp>
      <p:cxnSp>
        <p:nvCxnSpPr>
          <p:cNvPr id="11" name="Přímá spojnice 10"/>
          <p:cNvCxnSpPr/>
          <p:nvPr/>
        </p:nvCxnSpPr>
        <p:spPr>
          <a:xfrm>
            <a:off x="5348298" y="2428868"/>
            <a:ext cx="2509850" cy="2428892"/>
          </a:xfrm>
          <a:prstGeom prst="line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rot="16200000" flipH="1">
            <a:off x="4745830" y="4241015"/>
            <a:ext cx="1228732" cy="4757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995906" y="1357298"/>
          <a:ext cx="1488066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Rovnice" r:id="rId4" imgW="355446" imgH="139639" progId="Equation.3">
                  <p:embed/>
                </p:oleObj>
              </mc:Choice>
              <mc:Fallback>
                <p:oleObj name="Rovnice" r:id="rId4" imgW="355446" imgH="1396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906" y="1357298"/>
                        <a:ext cx="1488066" cy="57150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1123950" y="2116138"/>
          <a:ext cx="12763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Rovnice" r:id="rId6" imgW="355138" imgH="177569" progId="Equation.3">
                  <p:embed/>
                </p:oleObj>
              </mc:Choice>
              <mc:Fallback>
                <p:oleObj name="Rovnice" r:id="rId6" imgW="355138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2116138"/>
                        <a:ext cx="1276350" cy="625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4643438" y="3786190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0070C0"/>
                </a:solidFill>
              </a:rPr>
              <a:t>y´</a:t>
            </a:r>
            <a:endParaRPr lang="cs-CZ" sz="4800" b="1" dirty="0">
              <a:solidFill>
                <a:srgbClr val="0070C0"/>
              </a:solidFill>
            </a:endParaRPr>
          </a:p>
        </p:txBody>
      </p:sp>
      <p:cxnSp>
        <p:nvCxnSpPr>
          <p:cNvPr id="15" name="Přímá spojovací čára 10"/>
          <p:cNvCxnSpPr/>
          <p:nvPr/>
        </p:nvCxnSpPr>
        <p:spPr>
          <a:xfrm>
            <a:off x="3500398" y="3643314"/>
            <a:ext cx="5643602" cy="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5286380" y="3571876"/>
            <a:ext cx="655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C</a:t>
            </a:r>
            <a:endParaRPr lang="cs-CZ" sz="4400" dirty="0"/>
          </a:p>
        </p:txBody>
      </p:sp>
      <p:grpSp>
        <p:nvGrpSpPr>
          <p:cNvPr id="6" name="Skupina 79"/>
          <p:cNvGrpSpPr/>
          <p:nvPr/>
        </p:nvGrpSpPr>
        <p:grpSpPr>
          <a:xfrm>
            <a:off x="2428860" y="785794"/>
            <a:ext cx="6118240" cy="5715008"/>
            <a:chOff x="2428860" y="785794"/>
            <a:chExt cx="6118240" cy="5715008"/>
          </a:xfrm>
        </p:grpSpPr>
        <p:sp>
          <p:nvSpPr>
            <p:cNvPr id="16" name="Oblouk 15"/>
            <p:cNvSpPr>
              <a:spLocks noChangeAspect="1"/>
            </p:cNvSpPr>
            <p:nvPr/>
          </p:nvSpPr>
          <p:spPr>
            <a:xfrm>
              <a:off x="2428860" y="785794"/>
              <a:ext cx="5715008" cy="5715008"/>
            </a:xfrm>
            <a:prstGeom prst="arc">
              <a:avLst>
                <a:gd name="adj1" fmla="val 18438504"/>
                <a:gd name="adj2" fmla="val 2807361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7" name="Skupina 78"/>
            <p:cNvGrpSpPr/>
            <p:nvPr/>
          </p:nvGrpSpPr>
          <p:grpSpPr>
            <a:xfrm>
              <a:off x="6429388" y="1214422"/>
              <a:ext cx="2117712" cy="4643470"/>
              <a:chOff x="6429388" y="1214422"/>
              <a:chExt cx="2117712" cy="4643470"/>
            </a:xfrm>
          </p:grpSpPr>
          <p:sp>
            <p:nvSpPr>
              <p:cNvPr id="18" name="TextovéPole 17"/>
              <p:cNvSpPr txBox="1"/>
              <p:nvPr/>
            </p:nvSpPr>
            <p:spPr>
              <a:xfrm>
                <a:off x="6429388" y="3643314"/>
                <a:ext cx="51269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4400" dirty="0"/>
                  <a:t>F</a:t>
                </a:r>
              </a:p>
            </p:txBody>
          </p:sp>
          <p:cxnSp>
            <p:nvCxnSpPr>
              <p:cNvPr id="28" name="Přímá spojovací čára 27"/>
              <p:cNvCxnSpPr/>
              <p:nvPr/>
            </p:nvCxnSpPr>
            <p:spPr>
              <a:xfrm rot="5400000" flipH="1" flipV="1">
                <a:off x="7143768" y="1214422"/>
                <a:ext cx="214314" cy="2143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Přímá spojovací čára 28"/>
              <p:cNvCxnSpPr/>
              <p:nvPr/>
            </p:nvCxnSpPr>
            <p:spPr>
              <a:xfrm rot="5400000" flipH="1" flipV="1">
                <a:off x="7296168" y="1366822"/>
                <a:ext cx="214314" cy="2143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ovací čára 29"/>
              <p:cNvCxnSpPr/>
              <p:nvPr/>
            </p:nvCxnSpPr>
            <p:spPr>
              <a:xfrm rot="5400000" flipH="1" flipV="1">
                <a:off x="7500958" y="1571612"/>
                <a:ext cx="214314" cy="2143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Přímá spojovací čára 30"/>
              <p:cNvCxnSpPr/>
              <p:nvPr/>
            </p:nvCxnSpPr>
            <p:spPr>
              <a:xfrm flipV="1">
                <a:off x="7643834" y="1857364"/>
                <a:ext cx="285752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ovací čára 31"/>
              <p:cNvCxnSpPr/>
              <p:nvPr/>
            </p:nvCxnSpPr>
            <p:spPr>
              <a:xfrm flipV="1">
                <a:off x="7786710" y="2071678"/>
                <a:ext cx="214314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ovací čára 32"/>
              <p:cNvCxnSpPr/>
              <p:nvPr/>
            </p:nvCxnSpPr>
            <p:spPr>
              <a:xfrm flipV="1">
                <a:off x="7929586" y="2285992"/>
                <a:ext cx="214314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Přímá spojovací čára 33"/>
              <p:cNvCxnSpPr/>
              <p:nvPr/>
            </p:nvCxnSpPr>
            <p:spPr>
              <a:xfrm flipV="1">
                <a:off x="8001024" y="2500306"/>
                <a:ext cx="285752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Přímá spojovací čára 34"/>
              <p:cNvCxnSpPr/>
              <p:nvPr/>
            </p:nvCxnSpPr>
            <p:spPr>
              <a:xfrm flipV="1">
                <a:off x="8072462" y="2714620"/>
                <a:ext cx="285752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Přímá spojovací čára 35"/>
              <p:cNvCxnSpPr/>
              <p:nvPr/>
            </p:nvCxnSpPr>
            <p:spPr>
              <a:xfrm flipV="1">
                <a:off x="8072462" y="2928934"/>
                <a:ext cx="357190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Přímá spojovací čára 36"/>
              <p:cNvCxnSpPr/>
              <p:nvPr/>
            </p:nvCxnSpPr>
            <p:spPr>
              <a:xfrm flipV="1">
                <a:off x="8143900" y="3225800"/>
                <a:ext cx="365100" cy="603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Přímá spojovací čára 37"/>
              <p:cNvCxnSpPr/>
              <p:nvPr/>
            </p:nvCxnSpPr>
            <p:spPr>
              <a:xfrm>
                <a:off x="8143900" y="3500438"/>
                <a:ext cx="35719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Přímá spojovací čára 38"/>
              <p:cNvCxnSpPr/>
              <p:nvPr/>
            </p:nvCxnSpPr>
            <p:spPr>
              <a:xfrm>
                <a:off x="8143900" y="4000504"/>
                <a:ext cx="403200" cy="507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Přímá spojovací čára 39"/>
              <p:cNvCxnSpPr/>
              <p:nvPr/>
            </p:nvCxnSpPr>
            <p:spPr>
              <a:xfrm>
                <a:off x="8143900" y="3786190"/>
                <a:ext cx="35719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Přímá spojovací čára 40"/>
              <p:cNvCxnSpPr/>
              <p:nvPr/>
            </p:nvCxnSpPr>
            <p:spPr>
              <a:xfrm>
                <a:off x="8108948" y="4183062"/>
                <a:ext cx="357190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Přímá spojovací čára 41"/>
              <p:cNvCxnSpPr/>
              <p:nvPr/>
            </p:nvCxnSpPr>
            <p:spPr>
              <a:xfrm>
                <a:off x="8072462" y="4500570"/>
                <a:ext cx="334938" cy="10953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Přímá spojovací čára 42"/>
              <p:cNvCxnSpPr/>
              <p:nvPr/>
            </p:nvCxnSpPr>
            <p:spPr>
              <a:xfrm>
                <a:off x="7929586" y="4786322"/>
                <a:ext cx="357190" cy="14763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Přímá spojovací čára 43"/>
              <p:cNvCxnSpPr/>
              <p:nvPr/>
            </p:nvCxnSpPr>
            <p:spPr>
              <a:xfrm rot="16200000" flipH="1">
                <a:off x="7358082" y="5643578"/>
                <a:ext cx="214314" cy="2143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Přímá spojovací čára 45"/>
              <p:cNvCxnSpPr/>
              <p:nvPr/>
            </p:nvCxnSpPr>
            <p:spPr>
              <a:xfrm>
                <a:off x="7786710" y="5072074"/>
                <a:ext cx="285752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Přímá spojovací čára 46"/>
              <p:cNvCxnSpPr/>
              <p:nvPr/>
            </p:nvCxnSpPr>
            <p:spPr>
              <a:xfrm>
                <a:off x="7643834" y="5286388"/>
                <a:ext cx="285752" cy="2143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Přímá spojovací čára 47"/>
              <p:cNvCxnSpPr/>
              <p:nvPr/>
            </p:nvCxnSpPr>
            <p:spPr>
              <a:xfrm>
                <a:off x="7500958" y="5500702"/>
                <a:ext cx="285752" cy="2143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2" name="Přímá spojovací čára 81"/>
          <p:cNvCxnSpPr/>
          <p:nvPr/>
        </p:nvCxnSpPr>
        <p:spPr>
          <a:xfrm rot="5400000">
            <a:off x="5214942" y="3643314"/>
            <a:ext cx="2857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ovací čára 83"/>
          <p:cNvCxnSpPr/>
          <p:nvPr/>
        </p:nvCxnSpPr>
        <p:spPr>
          <a:xfrm rot="5400000">
            <a:off x="6467474" y="3633788"/>
            <a:ext cx="2857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ovéPole 85"/>
          <p:cNvSpPr txBox="1"/>
          <p:nvPr/>
        </p:nvSpPr>
        <p:spPr>
          <a:xfrm>
            <a:off x="8501058" y="3429000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o</a:t>
            </a:r>
            <a:endParaRPr lang="cs-CZ" sz="4800" dirty="0"/>
          </a:p>
        </p:txBody>
      </p:sp>
      <p:sp>
        <p:nvSpPr>
          <p:cNvPr id="87" name="TextovéPole 86"/>
          <p:cNvSpPr txBox="1"/>
          <p:nvPr/>
        </p:nvSpPr>
        <p:spPr>
          <a:xfrm>
            <a:off x="4705356" y="2643182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FF0000"/>
                </a:solidFill>
              </a:rPr>
              <a:t>y</a:t>
            </a:r>
            <a:endParaRPr lang="cs-CZ" sz="4800" b="1" dirty="0">
              <a:solidFill>
                <a:srgbClr val="FF0000"/>
              </a:solidFill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142844" y="3429000"/>
            <a:ext cx="38576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Obraz:</a:t>
            </a:r>
          </a:p>
          <a:p>
            <a:pPr fontAlgn="ctr">
              <a:tabLst>
                <a:tab pos="2247900" algn="l"/>
              </a:tabLst>
            </a:pPr>
            <a:r>
              <a:rPr lang="cs-CZ" sz="3200" dirty="0" smtClean="0"/>
              <a:t>skutečný 	a´ &gt; 0</a:t>
            </a:r>
          </a:p>
          <a:p>
            <a:pPr fontAlgn="ctr">
              <a:tabLst>
                <a:tab pos="2247900" algn="l"/>
              </a:tabLst>
            </a:pPr>
            <a:r>
              <a:rPr lang="cs-CZ" sz="3200" dirty="0" smtClean="0"/>
              <a:t>převrácený	Z  &lt; 0</a:t>
            </a:r>
          </a:p>
          <a:p>
            <a:pPr fontAlgn="ctr">
              <a:tabLst>
                <a:tab pos="2247900" algn="l"/>
              </a:tabLst>
            </a:pPr>
            <a:r>
              <a:rPr lang="cs-CZ" sz="3200" dirty="0" smtClean="0"/>
              <a:t>stejně velký	y´ = </a:t>
            </a:r>
            <a:r>
              <a:rPr lang="cs-CZ" sz="3200" dirty="0" err="1" smtClean="0"/>
              <a:t>y</a:t>
            </a:r>
            <a:endParaRPr lang="cs-CZ" sz="3200" dirty="0" smtClean="0"/>
          </a:p>
        </p:txBody>
      </p:sp>
      <p:cxnSp>
        <p:nvCxnSpPr>
          <p:cNvPr id="26" name="Přímá spojovací šipka 25"/>
          <p:cNvCxnSpPr/>
          <p:nvPr/>
        </p:nvCxnSpPr>
        <p:spPr>
          <a:xfrm rot="16200000" flipV="1">
            <a:off x="4749011" y="3029743"/>
            <a:ext cx="1208888" cy="872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2"/>
          <p:cNvCxnSpPr/>
          <p:nvPr/>
        </p:nvCxnSpPr>
        <p:spPr>
          <a:xfrm>
            <a:off x="3779912" y="4857760"/>
            <a:ext cx="4032448" cy="0"/>
          </a:xfrm>
          <a:prstGeom prst="line">
            <a:avLst/>
          </a:prstGeom>
          <a:ln w="28575">
            <a:solidFill>
              <a:srgbClr val="FFFF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2"/>
          <p:cNvCxnSpPr/>
          <p:nvPr/>
        </p:nvCxnSpPr>
        <p:spPr>
          <a:xfrm>
            <a:off x="5353455" y="2420888"/>
            <a:ext cx="2576131" cy="7980"/>
          </a:xfrm>
          <a:prstGeom prst="line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4429124" y="2428868"/>
            <a:ext cx="3453534" cy="3286148"/>
          </a:xfrm>
          <a:prstGeom prst="line">
            <a:avLst/>
          </a:prstGeom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269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276166" y="6249662"/>
            <a:ext cx="2133600" cy="365125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ZOBRAZENÍ DUTÝM ZRCADLEM</a:t>
            </a:r>
          </a:p>
        </p:txBody>
      </p:sp>
      <p:cxnSp>
        <p:nvCxnSpPr>
          <p:cNvPr id="11" name="Přímá spojnice 10"/>
          <p:cNvCxnSpPr/>
          <p:nvPr/>
        </p:nvCxnSpPr>
        <p:spPr>
          <a:xfrm>
            <a:off x="5652296" y="2420888"/>
            <a:ext cx="2062976" cy="2651186"/>
          </a:xfrm>
          <a:prstGeom prst="line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rot="16200000" flipH="1">
            <a:off x="4381497" y="4348172"/>
            <a:ext cx="1443046" cy="475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642910" y="1228726"/>
          <a:ext cx="2230464" cy="725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Rovnice" r:id="rId4" imgW="609336" imgH="203112" progId="Equation.3">
                  <p:embed/>
                </p:oleObj>
              </mc:Choice>
              <mc:Fallback>
                <p:oleObj name="Rovnice" r:id="rId4" imgW="60933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1228726"/>
                        <a:ext cx="2230464" cy="72590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1123950" y="2116138"/>
          <a:ext cx="12763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Rovnice" r:id="rId6" imgW="355138" imgH="177569" progId="Equation.3">
                  <p:embed/>
                </p:oleObj>
              </mc:Choice>
              <mc:Fallback>
                <p:oleObj name="Rovnice" r:id="rId6" imgW="355138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2116138"/>
                        <a:ext cx="1276350" cy="625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4429124" y="3786190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0070C0"/>
                </a:solidFill>
              </a:rPr>
              <a:t>y´</a:t>
            </a:r>
            <a:endParaRPr lang="cs-CZ" sz="4800" b="1" dirty="0">
              <a:solidFill>
                <a:srgbClr val="0070C0"/>
              </a:solidFill>
            </a:endParaRPr>
          </a:p>
        </p:txBody>
      </p:sp>
      <p:cxnSp>
        <p:nvCxnSpPr>
          <p:cNvPr id="15" name="Přímá spojovací čára 10"/>
          <p:cNvCxnSpPr/>
          <p:nvPr/>
        </p:nvCxnSpPr>
        <p:spPr>
          <a:xfrm>
            <a:off x="3500398" y="3643314"/>
            <a:ext cx="5643602" cy="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5286380" y="3571876"/>
            <a:ext cx="655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C</a:t>
            </a:r>
            <a:endParaRPr lang="cs-CZ" sz="4400" dirty="0"/>
          </a:p>
        </p:txBody>
      </p:sp>
      <p:grpSp>
        <p:nvGrpSpPr>
          <p:cNvPr id="4" name="Skupina 79"/>
          <p:cNvGrpSpPr/>
          <p:nvPr/>
        </p:nvGrpSpPr>
        <p:grpSpPr>
          <a:xfrm>
            <a:off x="2428860" y="785794"/>
            <a:ext cx="6118240" cy="5715008"/>
            <a:chOff x="2428860" y="785794"/>
            <a:chExt cx="6118240" cy="5715008"/>
          </a:xfrm>
        </p:grpSpPr>
        <p:sp>
          <p:nvSpPr>
            <p:cNvPr id="16" name="Oblouk 15"/>
            <p:cNvSpPr>
              <a:spLocks noChangeAspect="1"/>
            </p:cNvSpPr>
            <p:nvPr/>
          </p:nvSpPr>
          <p:spPr>
            <a:xfrm>
              <a:off x="2428860" y="785794"/>
              <a:ext cx="5715008" cy="5715008"/>
            </a:xfrm>
            <a:prstGeom prst="arc">
              <a:avLst>
                <a:gd name="adj1" fmla="val 18438504"/>
                <a:gd name="adj2" fmla="val 2807361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6" name="Skupina 78"/>
            <p:cNvGrpSpPr/>
            <p:nvPr/>
          </p:nvGrpSpPr>
          <p:grpSpPr>
            <a:xfrm>
              <a:off x="6429388" y="1214422"/>
              <a:ext cx="2117712" cy="4643470"/>
              <a:chOff x="6429388" y="1214422"/>
              <a:chExt cx="2117712" cy="4643470"/>
            </a:xfrm>
          </p:grpSpPr>
          <p:sp>
            <p:nvSpPr>
              <p:cNvPr id="18" name="TextovéPole 17"/>
              <p:cNvSpPr txBox="1"/>
              <p:nvPr/>
            </p:nvSpPr>
            <p:spPr>
              <a:xfrm>
                <a:off x="6429388" y="3643314"/>
                <a:ext cx="51269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4400" dirty="0"/>
                  <a:t>F</a:t>
                </a:r>
              </a:p>
            </p:txBody>
          </p:sp>
          <p:cxnSp>
            <p:nvCxnSpPr>
              <p:cNvPr id="28" name="Přímá spojovací čára 27"/>
              <p:cNvCxnSpPr/>
              <p:nvPr/>
            </p:nvCxnSpPr>
            <p:spPr>
              <a:xfrm rot="5400000" flipH="1" flipV="1">
                <a:off x="7143768" y="1214422"/>
                <a:ext cx="214314" cy="2143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Přímá spojovací čára 28"/>
              <p:cNvCxnSpPr/>
              <p:nvPr/>
            </p:nvCxnSpPr>
            <p:spPr>
              <a:xfrm rot="5400000" flipH="1" flipV="1">
                <a:off x="7296168" y="1366822"/>
                <a:ext cx="214314" cy="2143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ovací čára 29"/>
              <p:cNvCxnSpPr/>
              <p:nvPr/>
            </p:nvCxnSpPr>
            <p:spPr>
              <a:xfrm rot="5400000" flipH="1" flipV="1">
                <a:off x="7500958" y="1571612"/>
                <a:ext cx="214314" cy="2143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Přímá spojovací čára 30"/>
              <p:cNvCxnSpPr/>
              <p:nvPr/>
            </p:nvCxnSpPr>
            <p:spPr>
              <a:xfrm flipV="1">
                <a:off x="7643834" y="1857364"/>
                <a:ext cx="285752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ovací čára 31"/>
              <p:cNvCxnSpPr/>
              <p:nvPr/>
            </p:nvCxnSpPr>
            <p:spPr>
              <a:xfrm flipV="1">
                <a:off x="7786710" y="2071678"/>
                <a:ext cx="214314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ovací čára 32"/>
              <p:cNvCxnSpPr/>
              <p:nvPr/>
            </p:nvCxnSpPr>
            <p:spPr>
              <a:xfrm flipV="1">
                <a:off x="7929586" y="2285992"/>
                <a:ext cx="214314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Přímá spojovací čára 33"/>
              <p:cNvCxnSpPr/>
              <p:nvPr/>
            </p:nvCxnSpPr>
            <p:spPr>
              <a:xfrm flipV="1">
                <a:off x="8001024" y="2500306"/>
                <a:ext cx="285752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Přímá spojovací čára 34"/>
              <p:cNvCxnSpPr/>
              <p:nvPr/>
            </p:nvCxnSpPr>
            <p:spPr>
              <a:xfrm flipV="1">
                <a:off x="8072462" y="2714620"/>
                <a:ext cx="285752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Přímá spojovací čára 35"/>
              <p:cNvCxnSpPr/>
              <p:nvPr/>
            </p:nvCxnSpPr>
            <p:spPr>
              <a:xfrm flipV="1">
                <a:off x="8072462" y="2928934"/>
                <a:ext cx="357190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Přímá spojovací čára 36"/>
              <p:cNvCxnSpPr/>
              <p:nvPr/>
            </p:nvCxnSpPr>
            <p:spPr>
              <a:xfrm flipV="1">
                <a:off x="8143900" y="3225800"/>
                <a:ext cx="365100" cy="603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Přímá spojovací čára 37"/>
              <p:cNvCxnSpPr/>
              <p:nvPr/>
            </p:nvCxnSpPr>
            <p:spPr>
              <a:xfrm>
                <a:off x="8143900" y="3500438"/>
                <a:ext cx="35719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Přímá spojovací čára 38"/>
              <p:cNvCxnSpPr/>
              <p:nvPr/>
            </p:nvCxnSpPr>
            <p:spPr>
              <a:xfrm>
                <a:off x="8143900" y="4000504"/>
                <a:ext cx="403200" cy="507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Přímá spojovací čára 39"/>
              <p:cNvCxnSpPr/>
              <p:nvPr/>
            </p:nvCxnSpPr>
            <p:spPr>
              <a:xfrm>
                <a:off x="8143900" y="3786190"/>
                <a:ext cx="35719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Přímá spojovací čára 40"/>
              <p:cNvCxnSpPr/>
              <p:nvPr/>
            </p:nvCxnSpPr>
            <p:spPr>
              <a:xfrm>
                <a:off x="8108948" y="4183062"/>
                <a:ext cx="357190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Přímá spojovací čára 41"/>
              <p:cNvCxnSpPr/>
              <p:nvPr/>
            </p:nvCxnSpPr>
            <p:spPr>
              <a:xfrm>
                <a:off x="8072462" y="4500570"/>
                <a:ext cx="334938" cy="10953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Přímá spojovací čára 42"/>
              <p:cNvCxnSpPr/>
              <p:nvPr/>
            </p:nvCxnSpPr>
            <p:spPr>
              <a:xfrm>
                <a:off x="7929586" y="4786322"/>
                <a:ext cx="357190" cy="14763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Přímá spojovací čára 43"/>
              <p:cNvCxnSpPr/>
              <p:nvPr/>
            </p:nvCxnSpPr>
            <p:spPr>
              <a:xfrm rot="16200000" flipH="1">
                <a:off x="7358082" y="5643578"/>
                <a:ext cx="214314" cy="2143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Přímá spojovací čára 45"/>
              <p:cNvCxnSpPr/>
              <p:nvPr/>
            </p:nvCxnSpPr>
            <p:spPr>
              <a:xfrm>
                <a:off x="7786710" y="5072074"/>
                <a:ext cx="285752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Přímá spojovací čára 46"/>
              <p:cNvCxnSpPr/>
              <p:nvPr/>
            </p:nvCxnSpPr>
            <p:spPr>
              <a:xfrm>
                <a:off x="7643834" y="5286388"/>
                <a:ext cx="285752" cy="2143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Přímá spojovací čára 47"/>
              <p:cNvCxnSpPr/>
              <p:nvPr/>
            </p:nvCxnSpPr>
            <p:spPr>
              <a:xfrm>
                <a:off x="7500958" y="5500702"/>
                <a:ext cx="285752" cy="2143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2" name="Přímá spojovací čára 81"/>
          <p:cNvCxnSpPr/>
          <p:nvPr/>
        </p:nvCxnSpPr>
        <p:spPr>
          <a:xfrm rot="5400000">
            <a:off x="5214942" y="3643314"/>
            <a:ext cx="2857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ovací čára 83"/>
          <p:cNvCxnSpPr/>
          <p:nvPr/>
        </p:nvCxnSpPr>
        <p:spPr>
          <a:xfrm rot="5400000">
            <a:off x="6467474" y="3633788"/>
            <a:ext cx="2857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ovéPole 85"/>
          <p:cNvSpPr txBox="1"/>
          <p:nvPr/>
        </p:nvSpPr>
        <p:spPr>
          <a:xfrm>
            <a:off x="8501058" y="3429000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o</a:t>
            </a:r>
            <a:endParaRPr lang="cs-CZ" sz="4800" dirty="0"/>
          </a:p>
        </p:txBody>
      </p:sp>
      <p:sp>
        <p:nvSpPr>
          <p:cNvPr id="87" name="TextovéPole 86"/>
          <p:cNvSpPr txBox="1"/>
          <p:nvPr/>
        </p:nvSpPr>
        <p:spPr>
          <a:xfrm>
            <a:off x="5000628" y="2643182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FF0000"/>
                </a:solidFill>
              </a:rPr>
              <a:t>y</a:t>
            </a:r>
            <a:endParaRPr lang="cs-CZ" sz="4800" b="1" dirty="0">
              <a:solidFill>
                <a:srgbClr val="FF0000"/>
              </a:solidFill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142844" y="3429000"/>
            <a:ext cx="38576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Obraz:</a:t>
            </a:r>
          </a:p>
          <a:p>
            <a:pPr fontAlgn="ctr">
              <a:tabLst>
                <a:tab pos="2247900" algn="l"/>
              </a:tabLst>
            </a:pPr>
            <a:r>
              <a:rPr lang="cs-CZ" sz="3200" dirty="0" smtClean="0"/>
              <a:t>skutečný 	a´ &gt; 0</a:t>
            </a:r>
          </a:p>
          <a:p>
            <a:pPr fontAlgn="ctr">
              <a:tabLst>
                <a:tab pos="2247900" algn="l"/>
              </a:tabLst>
            </a:pPr>
            <a:r>
              <a:rPr lang="cs-CZ" sz="3200" dirty="0" smtClean="0"/>
              <a:t>převrácený	Z  &lt; 0</a:t>
            </a:r>
          </a:p>
          <a:p>
            <a:pPr fontAlgn="ctr">
              <a:tabLst>
                <a:tab pos="2247900" algn="l"/>
              </a:tabLst>
            </a:pPr>
            <a:r>
              <a:rPr lang="cs-CZ" sz="3200" dirty="0" smtClean="0"/>
              <a:t>zvětšený	y´ &gt; </a:t>
            </a:r>
            <a:r>
              <a:rPr lang="cs-CZ" sz="3200" dirty="0" err="1" smtClean="0"/>
              <a:t>y</a:t>
            </a:r>
            <a:endParaRPr lang="cs-CZ" sz="3200" dirty="0"/>
          </a:p>
        </p:txBody>
      </p:sp>
      <p:cxnSp>
        <p:nvCxnSpPr>
          <p:cNvPr id="26" name="Přímá spojovací šipka 25"/>
          <p:cNvCxnSpPr/>
          <p:nvPr/>
        </p:nvCxnSpPr>
        <p:spPr>
          <a:xfrm rot="16200000" flipV="1">
            <a:off x="5043489" y="3028949"/>
            <a:ext cx="1208888" cy="872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2"/>
          <p:cNvCxnSpPr/>
          <p:nvPr/>
        </p:nvCxnSpPr>
        <p:spPr>
          <a:xfrm>
            <a:off x="3611386" y="5072074"/>
            <a:ext cx="4032448" cy="0"/>
          </a:xfrm>
          <a:prstGeom prst="line">
            <a:avLst/>
          </a:prstGeom>
          <a:ln w="28575">
            <a:solidFill>
              <a:srgbClr val="FFFF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2"/>
          <p:cNvCxnSpPr/>
          <p:nvPr/>
        </p:nvCxnSpPr>
        <p:spPr>
          <a:xfrm>
            <a:off x="5652120" y="2420888"/>
            <a:ext cx="2268000" cy="7980"/>
          </a:xfrm>
          <a:prstGeom prst="line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4429124" y="2428868"/>
            <a:ext cx="3453534" cy="3286148"/>
          </a:xfrm>
          <a:prstGeom prst="line">
            <a:avLst/>
          </a:prstGeom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782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276166" y="6249662"/>
            <a:ext cx="2133600" cy="365125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ZOBRAZENÍ DUTÝM ZRCADLEM</a:t>
            </a:r>
          </a:p>
        </p:txBody>
      </p:sp>
      <p:cxnSp>
        <p:nvCxnSpPr>
          <p:cNvPr id="11" name="Přímá spojnice 10"/>
          <p:cNvCxnSpPr/>
          <p:nvPr/>
        </p:nvCxnSpPr>
        <p:spPr>
          <a:xfrm flipV="1">
            <a:off x="2500298" y="2415050"/>
            <a:ext cx="4095374" cy="4014346"/>
          </a:xfrm>
          <a:prstGeom prst="line">
            <a:avLst/>
          </a:prstGeom>
          <a:ln w="28575">
            <a:solidFill>
              <a:srgbClr val="FFFF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1038225" y="1228725"/>
          <a:ext cx="1439863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Rovnice" r:id="rId4" imgW="393529" imgH="203112" progId="Equation.3">
                  <p:embed/>
                </p:oleObj>
              </mc:Choice>
              <mc:Fallback>
                <p:oleObj name="Rovnice" r:id="rId4" imgW="39352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1228725"/>
                        <a:ext cx="1439863" cy="7254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941388" y="2116138"/>
          <a:ext cx="16414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Rovnice" r:id="rId6" imgW="457002" imgH="177723" progId="Equation.3">
                  <p:embed/>
                </p:oleObj>
              </mc:Choice>
              <mc:Fallback>
                <p:oleObj name="Rovnice" r:id="rId6" imgW="457002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2116138"/>
                        <a:ext cx="1641475" cy="625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Přímá spojovací čára 10"/>
          <p:cNvCxnSpPr/>
          <p:nvPr/>
        </p:nvCxnSpPr>
        <p:spPr>
          <a:xfrm>
            <a:off x="3500398" y="3643314"/>
            <a:ext cx="5643602" cy="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5286380" y="3571876"/>
            <a:ext cx="655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C</a:t>
            </a:r>
            <a:endParaRPr lang="cs-CZ" sz="4400" dirty="0"/>
          </a:p>
        </p:txBody>
      </p:sp>
      <p:grpSp>
        <p:nvGrpSpPr>
          <p:cNvPr id="4" name="Skupina 79"/>
          <p:cNvGrpSpPr/>
          <p:nvPr/>
        </p:nvGrpSpPr>
        <p:grpSpPr>
          <a:xfrm>
            <a:off x="2428860" y="785794"/>
            <a:ext cx="6118240" cy="5715008"/>
            <a:chOff x="2428860" y="785794"/>
            <a:chExt cx="6118240" cy="5715008"/>
          </a:xfrm>
        </p:grpSpPr>
        <p:sp>
          <p:nvSpPr>
            <p:cNvPr id="16" name="Oblouk 15"/>
            <p:cNvSpPr>
              <a:spLocks noChangeAspect="1"/>
            </p:cNvSpPr>
            <p:nvPr/>
          </p:nvSpPr>
          <p:spPr>
            <a:xfrm>
              <a:off x="2428860" y="785794"/>
              <a:ext cx="5715008" cy="5715008"/>
            </a:xfrm>
            <a:prstGeom prst="arc">
              <a:avLst>
                <a:gd name="adj1" fmla="val 18438504"/>
                <a:gd name="adj2" fmla="val 2807361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6" name="Skupina 78"/>
            <p:cNvGrpSpPr/>
            <p:nvPr/>
          </p:nvGrpSpPr>
          <p:grpSpPr>
            <a:xfrm>
              <a:off x="6429388" y="1214422"/>
              <a:ext cx="2117712" cy="4643470"/>
              <a:chOff x="6429388" y="1214422"/>
              <a:chExt cx="2117712" cy="4643470"/>
            </a:xfrm>
          </p:grpSpPr>
          <p:sp>
            <p:nvSpPr>
              <p:cNvPr id="18" name="TextovéPole 17"/>
              <p:cNvSpPr txBox="1"/>
              <p:nvPr/>
            </p:nvSpPr>
            <p:spPr>
              <a:xfrm>
                <a:off x="6429388" y="3643314"/>
                <a:ext cx="51269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4400" dirty="0"/>
                  <a:t>F</a:t>
                </a:r>
              </a:p>
            </p:txBody>
          </p:sp>
          <p:cxnSp>
            <p:nvCxnSpPr>
              <p:cNvPr id="28" name="Přímá spojovací čára 27"/>
              <p:cNvCxnSpPr/>
              <p:nvPr/>
            </p:nvCxnSpPr>
            <p:spPr>
              <a:xfrm rot="5400000" flipH="1" flipV="1">
                <a:off x="7143768" y="1214422"/>
                <a:ext cx="214314" cy="2143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Přímá spojovací čára 28"/>
              <p:cNvCxnSpPr/>
              <p:nvPr/>
            </p:nvCxnSpPr>
            <p:spPr>
              <a:xfrm rot="5400000" flipH="1" flipV="1">
                <a:off x="7296168" y="1366822"/>
                <a:ext cx="214314" cy="2143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ovací čára 29"/>
              <p:cNvCxnSpPr/>
              <p:nvPr/>
            </p:nvCxnSpPr>
            <p:spPr>
              <a:xfrm rot="5400000" flipH="1" flipV="1">
                <a:off x="7500958" y="1571612"/>
                <a:ext cx="214314" cy="2143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Přímá spojovací čára 30"/>
              <p:cNvCxnSpPr/>
              <p:nvPr/>
            </p:nvCxnSpPr>
            <p:spPr>
              <a:xfrm flipV="1">
                <a:off x="7643834" y="1857364"/>
                <a:ext cx="285752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ovací čára 31"/>
              <p:cNvCxnSpPr/>
              <p:nvPr/>
            </p:nvCxnSpPr>
            <p:spPr>
              <a:xfrm flipV="1">
                <a:off x="7786710" y="2071678"/>
                <a:ext cx="214314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ovací čára 32"/>
              <p:cNvCxnSpPr/>
              <p:nvPr/>
            </p:nvCxnSpPr>
            <p:spPr>
              <a:xfrm flipV="1">
                <a:off x="7929586" y="2285992"/>
                <a:ext cx="214314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Přímá spojovací čára 33"/>
              <p:cNvCxnSpPr/>
              <p:nvPr/>
            </p:nvCxnSpPr>
            <p:spPr>
              <a:xfrm flipV="1">
                <a:off x="8001024" y="2500306"/>
                <a:ext cx="285752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Přímá spojovací čára 34"/>
              <p:cNvCxnSpPr/>
              <p:nvPr/>
            </p:nvCxnSpPr>
            <p:spPr>
              <a:xfrm flipV="1">
                <a:off x="8072462" y="2714620"/>
                <a:ext cx="285752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Přímá spojovací čára 35"/>
              <p:cNvCxnSpPr/>
              <p:nvPr/>
            </p:nvCxnSpPr>
            <p:spPr>
              <a:xfrm flipV="1">
                <a:off x="8072462" y="2928934"/>
                <a:ext cx="357190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Přímá spojovací čára 36"/>
              <p:cNvCxnSpPr/>
              <p:nvPr/>
            </p:nvCxnSpPr>
            <p:spPr>
              <a:xfrm flipV="1">
                <a:off x="8143900" y="3225800"/>
                <a:ext cx="365100" cy="603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Přímá spojovací čára 37"/>
              <p:cNvCxnSpPr/>
              <p:nvPr/>
            </p:nvCxnSpPr>
            <p:spPr>
              <a:xfrm>
                <a:off x="8143900" y="3500438"/>
                <a:ext cx="35719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Přímá spojovací čára 38"/>
              <p:cNvCxnSpPr/>
              <p:nvPr/>
            </p:nvCxnSpPr>
            <p:spPr>
              <a:xfrm>
                <a:off x="8143900" y="4000504"/>
                <a:ext cx="403200" cy="507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Přímá spojovací čára 39"/>
              <p:cNvCxnSpPr/>
              <p:nvPr/>
            </p:nvCxnSpPr>
            <p:spPr>
              <a:xfrm>
                <a:off x="8143900" y="3786190"/>
                <a:ext cx="35719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Přímá spojovací čára 40"/>
              <p:cNvCxnSpPr/>
              <p:nvPr/>
            </p:nvCxnSpPr>
            <p:spPr>
              <a:xfrm>
                <a:off x="8108948" y="4183062"/>
                <a:ext cx="357190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Přímá spojovací čára 41"/>
              <p:cNvCxnSpPr/>
              <p:nvPr/>
            </p:nvCxnSpPr>
            <p:spPr>
              <a:xfrm>
                <a:off x="8072462" y="4500570"/>
                <a:ext cx="334938" cy="10953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Přímá spojovací čára 42"/>
              <p:cNvCxnSpPr/>
              <p:nvPr/>
            </p:nvCxnSpPr>
            <p:spPr>
              <a:xfrm>
                <a:off x="7929586" y="4786322"/>
                <a:ext cx="357190" cy="14763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Přímá spojovací čára 43"/>
              <p:cNvCxnSpPr/>
              <p:nvPr/>
            </p:nvCxnSpPr>
            <p:spPr>
              <a:xfrm rot="16200000" flipH="1">
                <a:off x="7358082" y="5643578"/>
                <a:ext cx="214314" cy="2143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Přímá spojovací čára 45"/>
              <p:cNvCxnSpPr/>
              <p:nvPr/>
            </p:nvCxnSpPr>
            <p:spPr>
              <a:xfrm>
                <a:off x="7786710" y="5072074"/>
                <a:ext cx="285752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Přímá spojovací čára 46"/>
              <p:cNvCxnSpPr/>
              <p:nvPr/>
            </p:nvCxnSpPr>
            <p:spPr>
              <a:xfrm>
                <a:off x="7643834" y="5286388"/>
                <a:ext cx="285752" cy="2143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Přímá spojovací čára 47"/>
              <p:cNvCxnSpPr/>
              <p:nvPr/>
            </p:nvCxnSpPr>
            <p:spPr>
              <a:xfrm>
                <a:off x="7500958" y="5500702"/>
                <a:ext cx="285752" cy="2143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2" name="Přímá spojovací čára 81"/>
          <p:cNvCxnSpPr/>
          <p:nvPr/>
        </p:nvCxnSpPr>
        <p:spPr>
          <a:xfrm rot="5400000">
            <a:off x="5214942" y="3643314"/>
            <a:ext cx="2857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ovací čára 83"/>
          <p:cNvCxnSpPr/>
          <p:nvPr/>
        </p:nvCxnSpPr>
        <p:spPr>
          <a:xfrm rot="5400000">
            <a:off x="6467474" y="3633788"/>
            <a:ext cx="2857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ovéPole 85"/>
          <p:cNvSpPr txBox="1"/>
          <p:nvPr/>
        </p:nvSpPr>
        <p:spPr>
          <a:xfrm>
            <a:off x="8501058" y="3429000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o</a:t>
            </a:r>
            <a:endParaRPr lang="cs-CZ" sz="4800" dirty="0"/>
          </a:p>
        </p:txBody>
      </p:sp>
      <p:sp>
        <p:nvSpPr>
          <p:cNvPr id="87" name="TextovéPole 86"/>
          <p:cNvSpPr txBox="1"/>
          <p:nvPr/>
        </p:nvSpPr>
        <p:spPr>
          <a:xfrm>
            <a:off x="5000628" y="2643182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FF0000"/>
                </a:solidFill>
              </a:rPr>
              <a:t>y</a:t>
            </a:r>
            <a:endParaRPr lang="cs-CZ" sz="4800" b="1" dirty="0">
              <a:solidFill>
                <a:srgbClr val="FF0000"/>
              </a:solidFill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142844" y="3429000"/>
            <a:ext cx="3857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Obraz:</a:t>
            </a:r>
          </a:p>
          <a:p>
            <a:pPr fontAlgn="ctr">
              <a:tabLst>
                <a:tab pos="2247900" algn="l"/>
              </a:tabLst>
            </a:pPr>
            <a:r>
              <a:rPr lang="cs-CZ" sz="3200" dirty="0" smtClean="0"/>
              <a:t>leží v nekonečnu…</a:t>
            </a:r>
            <a:endParaRPr lang="cs-CZ" sz="3200" dirty="0"/>
          </a:p>
        </p:txBody>
      </p:sp>
      <p:cxnSp>
        <p:nvCxnSpPr>
          <p:cNvPr id="26" name="Přímá spojovací šipka 25"/>
          <p:cNvCxnSpPr/>
          <p:nvPr/>
        </p:nvCxnSpPr>
        <p:spPr>
          <a:xfrm rot="16200000" flipV="1">
            <a:off x="5995591" y="3015132"/>
            <a:ext cx="1208888" cy="872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2"/>
          <p:cNvCxnSpPr/>
          <p:nvPr/>
        </p:nvCxnSpPr>
        <p:spPr>
          <a:xfrm>
            <a:off x="6610350" y="2428868"/>
            <a:ext cx="1319236" cy="0"/>
          </a:xfrm>
          <a:prstGeom prst="line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3571868" y="2428868"/>
            <a:ext cx="4310790" cy="4214842"/>
          </a:xfrm>
          <a:prstGeom prst="line">
            <a:avLst/>
          </a:prstGeom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ovací čára 55"/>
          <p:cNvCxnSpPr/>
          <p:nvPr/>
        </p:nvCxnSpPr>
        <p:spPr>
          <a:xfrm rot="16200000" flipH="1">
            <a:off x="3428992" y="5214950"/>
            <a:ext cx="285752" cy="2857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ovací čára 56"/>
          <p:cNvCxnSpPr/>
          <p:nvPr/>
        </p:nvCxnSpPr>
        <p:spPr>
          <a:xfrm rot="16200000" flipH="1">
            <a:off x="3350421" y="5293521"/>
            <a:ext cx="295262" cy="2809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ovací čára 59"/>
          <p:cNvCxnSpPr/>
          <p:nvPr/>
        </p:nvCxnSpPr>
        <p:spPr>
          <a:xfrm rot="16200000" flipH="1">
            <a:off x="4071934" y="5857892"/>
            <a:ext cx="285752" cy="2857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čára 60"/>
          <p:cNvCxnSpPr/>
          <p:nvPr/>
        </p:nvCxnSpPr>
        <p:spPr>
          <a:xfrm rot="16200000" flipH="1">
            <a:off x="3993363" y="5936463"/>
            <a:ext cx="295262" cy="2809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/>
          <p:nvPr/>
        </p:nvCxnSpPr>
        <p:spPr>
          <a:xfrm flipV="1">
            <a:off x="6544616" y="1671965"/>
            <a:ext cx="794936" cy="799426"/>
          </a:xfrm>
          <a:prstGeom prst="line">
            <a:avLst/>
          </a:prstGeom>
          <a:ln w="28575">
            <a:solidFill>
              <a:srgbClr val="FFFF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921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5704662" y="6249662"/>
            <a:ext cx="2133600" cy="365125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ZOBRAZENÍ DUTÝM ZRCADLEM</a:t>
            </a: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1060450" y="1228725"/>
          <a:ext cx="139382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Rovnice" r:id="rId4" imgW="380835" imgH="203112" progId="Equation.3">
                  <p:embed/>
                </p:oleObj>
              </mc:Choice>
              <mc:Fallback>
                <p:oleObj name="Rovnice" r:id="rId4" imgW="38083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1228725"/>
                        <a:ext cx="1393825" cy="7254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1123950" y="2116138"/>
          <a:ext cx="12763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Rovnice" r:id="rId6" imgW="355138" imgH="177569" progId="Equation.3">
                  <p:embed/>
                </p:oleObj>
              </mc:Choice>
              <mc:Fallback>
                <p:oleObj name="Rovnice" r:id="rId6" imgW="355138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2116138"/>
                        <a:ext cx="1276350" cy="625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8358214" y="2000240"/>
            <a:ext cx="785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0070C0"/>
                </a:solidFill>
              </a:rPr>
              <a:t>y´</a:t>
            </a:r>
            <a:endParaRPr lang="cs-CZ" sz="4800" b="1" dirty="0">
              <a:solidFill>
                <a:srgbClr val="0070C0"/>
              </a:solidFill>
            </a:endParaRPr>
          </a:p>
        </p:txBody>
      </p:sp>
      <p:cxnSp>
        <p:nvCxnSpPr>
          <p:cNvPr id="15" name="Přímá spojovací čára 10"/>
          <p:cNvCxnSpPr/>
          <p:nvPr/>
        </p:nvCxnSpPr>
        <p:spPr>
          <a:xfrm>
            <a:off x="2857488" y="3643314"/>
            <a:ext cx="6286512" cy="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500562" y="3643314"/>
            <a:ext cx="655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C</a:t>
            </a:r>
            <a:endParaRPr lang="cs-CZ" sz="4400" dirty="0"/>
          </a:p>
        </p:txBody>
      </p:sp>
      <p:grpSp>
        <p:nvGrpSpPr>
          <p:cNvPr id="4" name="Skupina 79"/>
          <p:cNvGrpSpPr/>
          <p:nvPr/>
        </p:nvGrpSpPr>
        <p:grpSpPr>
          <a:xfrm>
            <a:off x="1857356" y="785794"/>
            <a:ext cx="6118240" cy="5715008"/>
            <a:chOff x="2428860" y="785794"/>
            <a:chExt cx="6118240" cy="5715008"/>
          </a:xfrm>
        </p:grpSpPr>
        <p:sp>
          <p:nvSpPr>
            <p:cNvPr id="16" name="Oblouk 15"/>
            <p:cNvSpPr>
              <a:spLocks noChangeAspect="1"/>
            </p:cNvSpPr>
            <p:nvPr/>
          </p:nvSpPr>
          <p:spPr>
            <a:xfrm>
              <a:off x="2428860" y="785794"/>
              <a:ext cx="5715008" cy="5715008"/>
            </a:xfrm>
            <a:prstGeom prst="arc">
              <a:avLst>
                <a:gd name="adj1" fmla="val 18438504"/>
                <a:gd name="adj2" fmla="val 2807361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6" name="Skupina 78"/>
            <p:cNvGrpSpPr/>
            <p:nvPr/>
          </p:nvGrpSpPr>
          <p:grpSpPr>
            <a:xfrm>
              <a:off x="6500826" y="1214422"/>
              <a:ext cx="2046274" cy="4643470"/>
              <a:chOff x="6500826" y="1214422"/>
              <a:chExt cx="2046274" cy="4643470"/>
            </a:xfrm>
          </p:grpSpPr>
          <p:sp>
            <p:nvSpPr>
              <p:cNvPr id="18" name="TextovéPole 17"/>
              <p:cNvSpPr txBox="1"/>
              <p:nvPr/>
            </p:nvSpPr>
            <p:spPr>
              <a:xfrm>
                <a:off x="6500826" y="3643314"/>
                <a:ext cx="51269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4400" dirty="0"/>
                  <a:t>F</a:t>
                </a:r>
              </a:p>
            </p:txBody>
          </p:sp>
          <p:cxnSp>
            <p:nvCxnSpPr>
              <p:cNvPr id="28" name="Přímá spojovací čára 27"/>
              <p:cNvCxnSpPr/>
              <p:nvPr/>
            </p:nvCxnSpPr>
            <p:spPr>
              <a:xfrm rot="5400000" flipH="1" flipV="1">
                <a:off x="7143768" y="1214422"/>
                <a:ext cx="214314" cy="2143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Přímá spojovací čára 28"/>
              <p:cNvCxnSpPr/>
              <p:nvPr/>
            </p:nvCxnSpPr>
            <p:spPr>
              <a:xfrm rot="5400000" flipH="1" flipV="1">
                <a:off x="7296168" y="1366822"/>
                <a:ext cx="214314" cy="2143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ovací čára 29"/>
              <p:cNvCxnSpPr/>
              <p:nvPr/>
            </p:nvCxnSpPr>
            <p:spPr>
              <a:xfrm rot="5400000" flipH="1" flipV="1">
                <a:off x="7500958" y="1571612"/>
                <a:ext cx="214314" cy="2143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Přímá spojovací čára 30"/>
              <p:cNvCxnSpPr/>
              <p:nvPr/>
            </p:nvCxnSpPr>
            <p:spPr>
              <a:xfrm flipV="1">
                <a:off x="7643834" y="1857364"/>
                <a:ext cx="285752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ovací čára 31"/>
              <p:cNvCxnSpPr/>
              <p:nvPr/>
            </p:nvCxnSpPr>
            <p:spPr>
              <a:xfrm flipV="1">
                <a:off x="7786710" y="2071678"/>
                <a:ext cx="214314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ovací čára 32"/>
              <p:cNvCxnSpPr/>
              <p:nvPr/>
            </p:nvCxnSpPr>
            <p:spPr>
              <a:xfrm flipV="1">
                <a:off x="7929586" y="2285992"/>
                <a:ext cx="214314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Přímá spojovací čára 33"/>
              <p:cNvCxnSpPr/>
              <p:nvPr/>
            </p:nvCxnSpPr>
            <p:spPr>
              <a:xfrm flipV="1">
                <a:off x="8001024" y="2500306"/>
                <a:ext cx="285752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Přímá spojovací čára 34"/>
              <p:cNvCxnSpPr/>
              <p:nvPr/>
            </p:nvCxnSpPr>
            <p:spPr>
              <a:xfrm flipV="1">
                <a:off x="8072462" y="2714620"/>
                <a:ext cx="285752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Přímá spojovací čára 35"/>
              <p:cNvCxnSpPr/>
              <p:nvPr/>
            </p:nvCxnSpPr>
            <p:spPr>
              <a:xfrm flipV="1">
                <a:off x="8072462" y="2928934"/>
                <a:ext cx="357190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Přímá spojovací čára 36"/>
              <p:cNvCxnSpPr/>
              <p:nvPr/>
            </p:nvCxnSpPr>
            <p:spPr>
              <a:xfrm flipV="1">
                <a:off x="8143900" y="3225800"/>
                <a:ext cx="365100" cy="603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Přímá spojovací čára 37"/>
              <p:cNvCxnSpPr/>
              <p:nvPr/>
            </p:nvCxnSpPr>
            <p:spPr>
              <a:xfrm>
                <a:off x="8143900" y="3500438"/>
                <a:ext cx="35719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Přímá spojovací čára 38"/>
              <p:cNvCxnSpPr/>
              <p:nvPr/>
            </p:nvCxnSpPr>
            <p:spPr>
              <a:xfrm>
                <a:off x="8143900" y="4000504"/>
                <a:ext cx="403200" cy="507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Přímá spojovací čára 39"/>
              <p:cNvCxnSpPr/>
              <p:nvPr/>
            </p:nvCxnSpPr>
            <p:spPr>
              <a:xfrm>
                <a:off x="8143900" y="3786190"/>
                <a:ext cx="35719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Přímá spojovací čára 40"/>
              <p:cNvCxnSpPr/>
              <p:nvPr/>
            </p:nvCxnSpPr>
            <p:spPr>
              <a:xfrm>
                <a:off x="8108948" y="4183062"/>
                <a:ext cx="357190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Přímá spojovací čára 41"/>
              <p:cNvCxnSpPr/>
              <p:nvPr/>
            </p:nvCxnSpPr>
            <p:spPr>
              <a:xfrm>
                <a:off x="8072462" y="4500570"/>
                <a:ext cx="334938" cy="10953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Přímá spojovací čára 42"/>
              <p:cNvCxnSpPr/>
              <p:nvPr/>
            </p:nvCxnSpPr>
            <p:spPr>
              <a:xfrm>
                <a:off x="7929586" y="4786322"/>
                <a:ext cx="357190" cy="14763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Přímá spojovací čára 43"/>
              <p:cNvCxnSpPr/>
              <p:nvPr/>
            </p:nvCxnSpPr>
            <p:spPr>
              <a:xfrm rot="16200000" flipH="1">
                <a:off x="7358082" y="5643578"/>
                <a:ext cx="214314" cy="2143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Přímá spojovací čára 45"/>
              <p:cNvCxnSpPr/>
              <p:nvPr/>
            </p:nvCxnSpPr>
            <p:spPr>
              <a:xfrm>
                <a:off x="7786710" y="5072074"/>
                <a:ext cx="285752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Přímá spojovací čára 46"/>
              <p:cNvCxnSpPr/>
              <p:nvPr/>
            </p:nvCxnSpPr>
            <p:spPr>
              <a:xfrm>
                <a:off x="7643834" y="5286388"/>
                <a:ext cx="285752" cy="2143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Přímá spojovací čára 47"/>
              <p:cNvCxnSpPr/>
              <p:nvPr/>
            </p:nvCxnSpPr>
            <p:spPr>
              <a:xfrm>
                <a:off x="7500958" y="5500702"/>
                <a:ext cx="285752" cy="2143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2" name="Přímá spojovací čára 81"/>
          <p:cNvCxnSpPr/>
          <p:nvPr/>
        </p:nvCxnSpPr>
        <p:spPr>
          <a:xfrm rot="5400000">
            <a:off x="4572032" y="3643314"/>
            <a:ext cx="2857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ovací čára 83"/>
          <p:cNvCxnSpPr/>
          <p:nvPr/>
        </p:nvCxnSpPr>
        <p:spPr>
          <a:xfrm rot="5400000">
            <a:off x="5929322" y="3633788"/>
            <a:ext cx="2857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ovéPole 85"/>
          <p:cNvSpPr txBox="1"/>
          <p:nvPr/>
        </p:nvSpPr>
        <p:spPr>
          <a:xfrm>
            <a:off x="8501058" y="3571876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o</a:t>
            </a:r>
            <a:endParaRPr lang="cs-CZ" sz="4800" dirty="0"/>
          </a:p>
        </p:txBody>
      </p:sp>
      <p:sp>
        <p:nvSpPr>
          <p:cNvPr id="87" name="TextovéPole 86"/>
          <p:cNvSpPr txBox="1"/>
          <p:nvPr/>
        </p:nvSpPr>
        <p:spPr>
          <a:xfrm>
            <a:off x="6143636" y="2428868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FF0000"/>
                </a:solidFill>
              </a:rPr>
              <a:t>y</a:t>
            </a:r>
            <a:endParaRPr lang="cs-CZ" sz="4800" b="1" dirty="0">
              <a:solidFill>
                <a:srgbClr val="FF0000"/>
              </a:solidFill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142844" y="3429000"/>
            <a:ext cx="38576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Obraz:</a:t>
            </a:r>
          </a:p>
          <a:p>
            <a:pPr fontAlgn="ctr">
              <a:tabLst>
                <a:tab pos="2247900" algn="l"/>
              </a:tabLst>
            </a:pPr>
            <a:r>
              <a:rPr lang="cs-CZ" sz="3200" dirty="0" smtClean="0"/>
              <a:t>zdánlivý	a´ &lt; 0</a:t>
            </a:r>
          </a:p>
          <a:p>
            <a:pPr fontAlgn="ctr">
              <a:tabLst>
                <a:tab pos="2247900" algn="l"/>
              </a:tabLst>
            </a:pPr>
            <a:r>
              <a:rPr lang="cs-CZ" sz="3200" dirty="0" smtClean="0"/>
              <a:t>přímý	Z  &gt; 0</a:t>
            </a:r>
          </a:p>
          <a:p>
            <a:pPr fontAlgn="ctr">
              <a:tabLst>
                <a:tab pos="2247900" algn="l"/>
              </a:tabLst>
            </a:pPr>
            <a:r>
              <a:rPr lang="cs-CZ" sz="3200" dirty="0" smtClean="0"/>
              <a:t>zvětšený	y´ &gt; </a:t>
            </a:r>
            <a:r>
              <a:rPr lang="cs-CZ" sz="3200" dirty="0" err="1" smtClean="0"/>
              <a:t>y</a:t>
            </a:r>
            <a:endParaRPr lang="cs-CZ" sz="3200" dirty="0"/>
          </a:p>
        </p:txBody>
      </p:sp>
      <p:cxnSp>
        <p:nvCxnSpPr>
          <p:cNvPr id="26" name="Přímá spojovací šipka 25"/>
          <p:cNvCxnSpPr/>
          <p:nvPr/>
        </p:nvCxnSpPr>
        <p:spPr>
          <a:xfrm rot="16200000" flipV="1">
            <a:off x="6034895" y="3028949"/>
            <a:ext cx="1208888" cy="872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2"/>
          <p:cNvCxnSpPr/>
          <p:nvPr/>
        </p:nvCxnSpPr>
        <p:spPr>
          <a:xfrm flipV="1">
            <a:off x="6643702" y="2428868"/>
            <a:ext cx="642974" cy="7937"/>
          </a:xfrm>
          <a:prstGeom prst="line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rot="5400000" flipH="1" flipV="1">
            <a:off x="3798453" y="2488035"/>
            <a:ext cx="3500462" cy="3382128"/>
          </a:xfrm>
          <a:prstGeom prst="line">
            <a:avLst/>
          </a:prstGeom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V="1">
            <a:off x="4180114" y="2071680"/>
            <a:ext cx="2963654" cy="1948777"/>
          </a:xfrm>
          <a:prstGeom prst="line">
            <a:avLst/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10"/>
          <p:cNvCxnSpPr/>
          <p:nvPr/>
        </p:nvCxnSpPr>
        <p:spPr>
          <a:xfrm flipV="1">
            <a:off x="7143768" y="857232"/>
            <a:ext cx="1785950" cy="1214446"/>
          </a:xfrm>
          <a:prstGeom prst="line">
            <a:avLst/>
          </a:prstGeom>
          <a:ln w="28575">
            <a:solidFill>
              <a:srgbClr val="FFFF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9"/>
          <p:cNvCxnSpPr/>
          <p:nvPr/>
        </p:nvCxnSpPr>
        <p:spPr>
          <a:xfrm rot="5400000" flipH="1" flipV="1">
            <a:off x="7191758" y="809242"/>
            <a:ext cx="1643074" cy="1596178"/>
          </a:xfrm>
          <a:prstGeom prst="line">
            <a:avLst/>
          </a:prstGeom>
          <a:ln w="28575">
            <a:solidFill>
              <a:srgbClr val="FF0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rot="5400000" flipH="1" flipV="1">
            <a:off x="7136625" y="2436011"/>
            <a:ext cx="2443178" cy="158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179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276166" y="6249662"/>
            <a:ext cx="2133600" cy="365125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57158" y="3938665"/>
            <a:ext cx="38576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Obraz:</a:t>
            </a:r>
          </a:p>
          <a:p>
            <a:pPr fontAlgn="ctr">
              <a:tabLst>
                <a:tab pos="2247900" algn="l"/>
              </a:tabLst>
            </a:pPr>
            <a:r>
              <a:rPr lang="cs-CZ" sz="3200" dirty="0" smtClean="0"/>
              <a:t>zdánlivý	a´ &lt; 0</a:t>
            </a:r>
          </a:p>
          <a:p>
            <a:pPr fontAlgn="ctr">
              <a:tabLst>
                <a:tab pos="2247900" algn="l"/>
              </a:tabLst>
            </a:pPr>
            <a:r>
              <a:rPr lang="cs-CZ" sz="3200" dirty="0" smtClean="0"/>
              <a:t>přímý	 Z &gt; 0</a:t>
            </a:r>
          </a:p>
          <a:p>
            <a:pPr fontAlgn="ctr">
              <a:tabLst>
                <a:tab pos="2247900" algn="l"/>
              </a:tabLst>
            </a:pPr>
            <a:r>
              <a:rPr lang="cs-CZ" sz="3200" dirty="0" smtClean="0"/>
              <a:t>zmenšený	y´ &lt; </a:t>
            </a:r>
            <a:r>
              <a:rPr lang="cs-CZ" sz="3200" dirty="0" err="1" smtClean="0"/>
              <a:t>y</a:t>
            </a:r>
            <a:endParaRPr lang="cs-CZ" sz="3200" dirty="0"/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ZOBRAZENÍ </a:t>
            </a: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VYPUKLÝM ZRCADLEM</a:t>
            </a:r>
            <a:endParaRPr lang="cs-CZ" sz="3400" b="1" dirty="0">
              <a:solidFill>
                <a:schemeClr val="bg2">
                  <a:lumMod val="20000"/>
                  <a:lumOff val="8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3" name="Přímá spojnice 2"/>
          <p:cNvCxnSpPr/>
          <p:nvPr/>
        </p:nvCxnSpPr>
        <p:spPr>
          <a:xfrm>
            <a:off x="3892376" y="2426009"/>
            <a:ext cx="1234760" cy="20588"/>
          </a:xfrm>
          <a:prstGeom prst="line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4286248" y="1714488"/>
            <a:ext cx="812802" cy="736612"/>
          </a:xfrm>
          <a:prstGeom prst="line">
            <a:avLst/>
          </a:prstGeom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3897933" y="2446597"/>
            <a:ext cx="1059803" cy="329937"/>
          </a:xfrm>
          <a:prstGeom prst="line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rot="5400000" flipH="1" flipV="1">
            <a:off x="5465769" y="3321843"/>
            <a:ext cx="642148" cy="79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428596" y="785794"/>
          <a:ext cx="2208711" cy="616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Rovnice" r:id="rId4" imgW="621760" imgH="177646" progId="Equation.3">
                  <p:embed/>
                </p:oleObj>
              </mc:Choice>
              <mc:Fallback>
                <p:oleObj name="Rovnice" r:id="rId4" imgW="621760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785794"/>
                        <a:ext cx="2208711" cy="61682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7358082" y="857232"/>
          <a:ext cx="10826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Rovnice" r:id="rId6" imgW="355138" imgH="177569" progId="Equation.3">
                  <p:embed/>
                </p:oleObj>
              </mc:Choice>
              <mc:Fallback>
                <p:oleObj name="Rovnice" r:id="rId6" imgW="355138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082" y="857232"/>
                        <a:ext cx="1082675" cy="530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5143504" y="2857496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0070C0"/>
                </a:solidFill>
              </a:rPr>
              <a:t>y´</a:t>
            </a:r>
            <a:endParaRPr lang="cs-CZ" sz="4800" b="1" dirty="0">
              <a:solidFill>
                <a:srgbClr val="0070C0"/>
              </a:solidFill>
            </a:endParaRPr>
          </a:p>
        </p:txBody>
      </p:sp>
      <p:cxnSp>
        <p:nvCxnSpPr>
          <p:cNvPr id="15" name="Přímá spojovací čára 10"/>
          <p:cNvCxnSpPr/>
          <p:nvPr/>
        </p:nvCxnSpPr>
        <p:spPr>
          <a:xfrm>
            <a:off x="3500398" y="3643314"/>
            <a:ext cx="5643602" cy="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 rot="5400000" flipH="1" flipV="1">
            <a:off x="3285948" y="3036091"/>
            <a:ext cx="1218413" cy="55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 flipH="1">
            <a:off x="7631204" y="3659691"/>
            <a:ext cx="655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C</a:t>
            </a:r>
            <a:endParaRPr lang="cs-CZ" sz="4400" dirty="0"/>
          </a:p>
        </p:txBody>
      </p:sp>
      <p:grpSp>
        <p:nvGrpSpPr>
          <p:cNvPr id="50" name="Skupina 49"/>
          <p:cNvGrpSpPr/>
          <p:nvPr/>
        </p:nvGrpSpPr>
        <p:grpSpPr>
          <a:xfrm>
            <a:off x="4857752" y="785794"/>
            <a:ext cx="5722950" cy="5715008"/>
            <a:chOff x="8396314" y="928670"/>
            <a:chExt cx="5722950" cy="5715008"/>
          </a:xfrm>
        </p:grpSpPr>
        <p:sp>
          <p:nvSpPr>
            <p:cNvPr id="16" name="Oblouk 15"/>
            <p:cNvSpPr>
              <a:spLocks noChangeAspect="1"/>
            </p:cNvSpPr>
            <p:nvPr/>
          </p:nvSpPr>
          <p:spPr>
            <a:xfrm flipH="1">
              <a:off x="8404256" y="928670"/>
              <a:ext cx="5715008" cy="5715008"/>
            </a:xfrm>
            <a:prstGeom prst="arc">
              <a:avLst>
                <a:gd name="adj1" fmla="val 18438504"/>
                <a:gd name="adj2" fmla="val 2807361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7" name="Skupina 78"/>
            <p:cNvGrpSpPr/>
            <p:nvPr/>
          </p:nvGrpSpPr>
          <p:grpSpPr>
            <a:xfrm flipH="1">
              <a:off x="8396314" y="1571612"/>
              <a:ext cx="1936736" cy="4214842"/>
              <a:chOff x="6572264" y="1366822"/>
              <a:chExt cx="1936736" cy="4214842"/>
            </a:xfrm>
          </p:grpSpPr>
          <p:sp>
            <p:nvSpPr>
              <p:cNvPr id="18" name="TextovéPole 17"/>
              <p:cNvSpPr txBox="1"/>
              <p:nvPr/>
            </p:nvSpPr>
            <p:spPr>
              <a:xfrm>
                <a:off x="6572264" y="3643314"/>
                <a:ext cx="51269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4400" dirty="0"/>
                  <a:t>F</a:t>
                </a:r>
              </a:p>
            </p:txBody>
          </p:sp>
          <p:cxnSp>
            <p:nvCxnSpPr>
              <p:cNvPr id="29" name="Přímá spojovací čára 28"/>
              <p:cNvCxnSpPr/>
              <p:nvPr/>
            </p:nvCxnSpPr>
            <p:spPr>
              <a:xfrm rot="5400000" flipH="1" flipV="1">
                <a:off x="7296168" y="1366822"/>
                <a:ext cx="214314" cy="2143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ovací čára 29"/>
              <p:cNvCxnSpPr/>
              <p:nvPr/>
            </p:nvCxnSpPr>
            <p:spPr>
              <a:xfrm rot="5400000" flipH="1" flipV="1">
                <a:off x="7500958" y="1571612"/>
                <a:ext cx="214314" cy="2143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Přímá spojovací čára 30"/>
              <p:cNvCxnSpPr/>
              <p:nvPr/>
            </p:nvCxnSpPr>
            <p:spPr>
              <a:xfrm rot="10800000" flipH="1">
                <a:off x="7643833" y="1824036"/>
                <a:ext cx="241305" cy="17620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ovací čára 31"/>
              <p:cNvCxnSpPr/>
              <p:nvPr/>
            </p:nvCxnSpPr>
            <p:spPr>
              <a:xfrm flipV="1">
                <a:off x="7828020" y="2047873"/>
                <a:ext cx="214314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ovací čára 32"/>
              <p:cNvCxnSpPr/>
              <p:nvPr/>
            </p:nvCxnSpPr>
            <p:spPr>
              <a:xfrm flipV="1">
                <a:off x="7962954" y="2266948"/>
                <a:ext cx="214314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Přímá spojovací čára 33"/>
              <p:cNvCxnSpPr/>
              <p:nvPr/>
            </p:nvCxnSpPr>
            <p:spPr>
              <a:xfrm flipV="1">
                <a:off x="8001024" y="2500306"/>
                <a:ext cx="285752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Přímá spojovací čára 34"/>
              <p:cNvCxnSpPr/>
              <p:nvPr/>
            </p:nvCxnSpPr>
            <p:spPr>
              <a:xfrm flipV="1">
                <a:off x="8072462" y="2714620"/>
                <a:ext cx="285752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Přímá spojovací čára 35"/>
              <p:cNvCxnSpPr/>
              <p:nvPr/>
            </p:nvCxnSpPr>
            <p:spPr>
              <a:xfrm flipV="1">
                <a:off x="8072462" y="2928934"/>
                <a:ext cx="357190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Přímá spojovací čára 36"/>
              <p:cNvCxnSpPr/>
              <p:nvPr/>
            </p:nvCxnSpPr>
            <p:spPr>
              <a:xfrm flipV="1">
                <a:off x="8143900" y="3225800"/>
                <a:ext cx="365100" cy="603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Přímá spojovací čára 37"/>
              <p:cNvCxnSpPr/>
              <p:nvPr/>
            </p:nvCxnSpPr>
            <p:spPr>
              <a:xfrm>
                <a:off x="8143900" y="3500438"/>
                <a:ext cx="35719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Přímá spojovací čára 38"/>
              <p:cNvCxnSpPr/>
              <p:nvPr/>
            </p:nvCxnSpPr>
            <p:spPr>
              <a:xfrm>
                <a:off x="8086750" y="4010029"/>
                <a:ext cx="403200" cy="507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Přímá spojovací čára 39"/>
              <p:cNvCxnSpPr/>
              <p:nvPr/>
            </p:nvCxnSpPr>
            <p:spPr>
              <a:xfrm>
                <a:off x="8143900" y="3786190"/>
                <a:ext cx="35719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Přímá spojovací čára 40"/>
              <p:cNvCxnSpPr/>
              <p:nvPr/>
            </p:nvCxnSpPr>
            <p:spPr>
              <a:xfrm>
                <a:off x="7994736" y="4378302"/>
                <a:ext cx="357190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Přímá spojovací čára 41"/>
              <p:cNvCxnSpPr/>
              <p:nvPr/>
            </p:nvCxnSpPr>
            <p:spPr>
              <a:xfrm>
                <a:off x="7920091" y="4576761"/>
                <a:ext cx="334938" cy="10953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Přímá spojovací čára 42"/>
              <p:cNvCxnSpPr/>
              <p:nvPr/>
            </p:nvCxnSpPr>
            <p:spPr>
              <a:xfrm>
                <a:off x="7805791" y="4776786"/>
                <a:ext cx="357190" cy="14763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Přímá spojovací čára 45"/>
              <p:cNvCxnSpPr/>
              <p:nvPr/>
            </p:nvCxnSpPr>
            <p:spPr>
              <a:xfrm>
                <a:off x="7681966" y="5033961"/>
                <a:ext cx="285752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Přímá spojovací čára 46"/>
              <p:cNvCxnSpPr/>
              <p:nvPr/>
            </p:nvCxnSpPr>
            <p:spPr>
              <a:xfrm>
                <a:off x="7475562" y="5224474"/>
                <a:ext cx="285752" cy="2143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Přímá spojovací čára 47"/>
              <p:cNvCxnSpPr/>
              <p:nvPr/>
            </p:nvCxnSpPr>
            <p:spPr>
              <a:xfrm>
                <a:off x="7332654" y="5367350"/>
                <a:ext cx="285752" cy="2143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Přímá spojovací čára 44"/>
              <p:cNvCxnSpPr/>
              <p:nvPr/>
            </p:nvCxnSpPr>
            <p:spPr>
              <a:xfrm>
                <a:off x="8051826" y="4195760"/>
                <a:ext cx="357190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2" name="Přímá spojovací čára 81"/>
          <p:cNvCxnSpPr/>
          <p:nvPr/>
        </p:nvCxnSpPr>
        <p:spPr>
          <a:xfrm rot="16200000" flipH="1">
            <a:off x="7731142" y="3643315"/>
            <a:ext cx="2857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ovací čára 83"/>
          <p:cNvCxnSpPr/>
          <p:nvPr/>
        </p:nvCxnSpPr>
        <p:spPr>
          <a:xfrm rot="16200000" flipH="1">
            <a:off x="6335720" y="3643315"/>
            <a:ext cx="2857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ovéPole 85"/>
          <p:cNvSpPr txBox="1"/>
          <p:nvPr/>
        </p:nvSpPr>
        <p:spPr>
          <a:xfrm>
            <a:off x="8562942" y="3452807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o</a:t>
            </a:r>
            <a:endParaRPr lang="cs-CZ" sz="4800" dirty="0"/>
          </a:p>
        </p:txBody>
      </p:sp>
      <p:sp>
        <p:nvSpPr>
          <p:cNvPr id="87" name="TextovéPole 86"/>
          <p:cNvSpPr txBox="1"/>
          <p:nvPr/>
        </p:nvSpPr>
        <p:spPr>
          <a:xfrm>
            <a:off x="3254196" y="2643182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FF0000"/>
                </a:solidFill>
              </a:rPr>
              <a:t>y</a:t>
            </a:r>
            <a:endParaRPr lang="cs-CZ" sz="4800" b="1" dirty="0">
              <a:solidFill>
                <a:srgbClr val="FF0000"/>
              </a:solidFill>
            </a:endParaRPr>
          </a:p>
        </p:txBody>
      </p:sp>
      <p:cxnSp>
        <p:nvCxnSpPr>
          <p:cNvPr id="57" name="Přímá spojnice 9"/>
          <p:cNvCxnSpPr/>
          <p:nvPr/>
        </p:nvCxnSpPr>
        <p:spPr>
          <a:xfrm rot="10800000">
            <a:off x="5130800" y="2470150"/>
            <a:ext cx="1370026" cy="1173164"/>
          </a:xfrm>
          <a:prstGeom prst="line">
            <a:avLst/>
          </a:prstGeom>
          <a:ln w="28575">
            <a:solidFill>
              <a:srgbClr val="FF0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9"/>
          <p:cNvCxnSpPr/>
          <p:nvPr/>
        </p:nvCxnSpPr>
        <p:spPr>
          <a:xfrm flipH="1" flipV="1">
            <a:off x="4998720" y="2788920"/>
            <a:ext cx="2839721" cy="833120"/>
          </a:xfrm>
          <a:prstGeom prst="line">
            <a:avLst/>
          </a:prstGeom>
          <a:ln w="28575">
            <a:solidFill>
              <a:srgbClr val="FFFF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3265626" y="2241233"/>
            <a:ext cx="1703540" cy="541652"/>
          </a:xfrm>
          <a:prstGeom prst="line">
            <a:avLst/>
          </a:prstGeom>
          <a:ln w="28575">
            <a:solidFill>
              <a:srgbClr val="FFFF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462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197888" y="6249662"/>
            <a:ext cx="2133600" cy="365125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116900"/>
              </p:ext>
            </p:extLst>
          </p:nvPr>
        </p:nvGraphicFramePr>
        <p:xfrm>
          <a:off x="107504" y="116632"/>
          <a:ext cx="8892000" cy="6410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3092"/>
                <a:gridCol w="1573092"/>
                <a:gridCol w="1573092"/>
                <a:gridCol w="1950570"/>
                <a:gridCol w="2222154"/>
              </a:tblGrid>
              <a:tr h="78733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4000" dirty="0">
                          <a:effectLst/>
                        </a:rPr>
                        <a:t>Duté zrcadlo f &gt; 0</a:t>
                      </a:r>
                      <a:endParaRPr lang="cs-CZ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0954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600" dirty="0">
                          <a:effectLst/>
                        </a:rPr>
                        <a:t>Vzdálenost předmětu</a:t>
                      </a:r>
                      <a:endParaRPr lang="cs-CZ" sz="2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600" dirty="0">
                          <a:effectLst/>
                        </a:rPr>
                        <a:t>Vzdálenost obrazu</a:t>
                      </a:r>
                      <a:endParaRPr lang="cs-CZ" sz="2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600" dirty="0">
                          <a:effectLst/>
                        </a:rPr>
                        <a:t>Velikost obrazu</a:t>
                      </a:r>
                      <a:endParaRPr lang="cs-CZ" sz="2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600" dirty="0">
                          <a:effectLst/>
                        </a:rPr>
                        <a:t>Obraz je</a:t>
                      </a:r>
                      <a:endParaRPr lang="cs-CZ" sz="2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477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smtClean="0">
                          <a:effectLst/>
                        </a:rPr>
                        <a:t>a </a:t>
                      </a:r>
                      <a:r>
                        <a:rPr lang="en-US" sz="2400" smtClean="0">
                          <a:effectLst/>
                        </a:rPr>
                        <a:t>&gt; r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r &gt; a‘ &gt; f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|Z|&lt;1    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skutečný  </a:t>
                      </a:r>
                      <a:r>
                        <a:rPr lang="cs-CZ" sz="2400" dirty="0" smtClean="0">
                          <a:effectLst/>
                        </a:rPr>
                        <a:t/>
                      </a:r>
                      <a:br>
                        <a:rPr lang="cs-CZ" sz="2400" dirty="0" smtClean="0">
                          <a:effectLst/>
                        </a:rPr>
                      </a:br>
                      <a:r>
                        <a:rPr lang="cs-CZ" sz="2400" dirty="0" smtClean="0">
                          <a:effectLst/>
                        </a:rPr>
                        <a:t>a</a:t>
                      </a:r>
                      <a:r>
                        <a:rPr lang="cs-CZ" sz="2400" dirty="0">
                          <a:effectLst/>
                        </a:rPr>
                        <a:t>´&gt; 0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převrácený   </a:t>
                      </a:r>
                      <a:r>
                        <a:rPr lang="cs-CZ" sz="2400" dirty="0" smtClean="0">
                          <a:effectLst/>
                        </a:rPr>
                        <a:t/>
                      </a:r>
                      <a:br>
                        <a:rPr lang="cs-CZ" sz="2400" dirty="0" smtClean="0">
                          <a:effectLst/>
                        </a:rPr>
                      </a:br>
                      <a:r>
                        <a:rPr lang="cs-CZ" sz="2400" dirty="0" smtClean="0">
                          <a:effectLst/>
                        </a:rPr>
                        <a:t>Z </a:t>
                      </a:r>
                      <a:r>
                        <a:rPr lang="cs-CZ" sz="2400" dirty="0">
                          <a:effectLst/>
                        </a:rPr>
                        <a:t>&lt; 0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477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a = r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a‘ = r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|Z|=1   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477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r </a:t>
                      </a:r>
                      <a:r>
                        <a:rPr lang="en-US" sz="2400">
                          <a:effectLst/>
                        </a:rPr>
                        <a:t>&gt; a &gt; f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a‘ &gt; r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|Z|&gt;1   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477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a = f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|Z|→</a:t>
                      </a:r>
                      <a:r>
                        <a:rPr lang="en-US" sz="2400">
                          <a:effectLst/>
                          <a:sym typeface="Symbol"/>
                        </a:rPr>
                        <a:t></a:t>
                      </a:r>
                      <a:r>
                        <a:rPr lang="en-US" sz="2400">
                          <a:effectLst/>
                        </a:rPr>
                        <a:t> 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v nekonečnu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28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a </a:t>
                      </a:r>
                      <a:r>
                        <a:rPr lang="en-US" sz="2400">
                          <a:effectLst/>
                        </a:rPr>
                        <a:t>&lt; </a:t>
                      </a:r>
                      <a:r>
                        <a:rPr lang="cs-CZ" sz="2400">
                          <a:effectLst/>
                        </a:rPr>
                        <a:t>f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0 </a:t>
                      </a:r>
                      <a:r>
                        <a:rPr lang="en-US" sz="2400">
                          <a:effectLst/>
                        </a:rPr>
                        <a:t>&gt;</a:t>
                      </a:r>
                      <a:r>
                        <a:rPr lang="cs-CZ" sz="2400">
                          <a:effectLst/>
                        </a:rPr>
                        <a:t>a‘ 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|Z|&gt;1    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zdánlivý   </a:t>
                      </a:r>
                      <a:r>
                        <a:rPr lang="cs-CZ" sz="2400" dirty="0" smtClean="0">
                          <a:effectLst/>
                        </a:rPr>
                        <a:t/>
                      </a:r>
                      <a:br>
                        <a:rPr lang="cs-CZ" sz="2400" dirty="0" smtClean="0">
                          <a:effectLst/>
                        </a:rPr>
                      </a:br>
                      <a:r>
                        <a:rPr lang="cs-CZ" sz="2400" dirty="0" smtClean="0">
                          <a:effectLst/>
                        </a:rPr>
                        <a:t>a</a:t>
                      </a:r>
                      <a:r>
                        <a:rPr lang="cs-CZ" sz="2400" dirty="0">
                          <a:effectLst/>
                        </a:rPr>
                        <a:t>´&lt; 0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přímý   </a:t>
                      </a:r>
                      <a:br>
                        <a:rPr lang="cs-CZ" sz="2400" dirty="0" smtClean="0">
                          <a:effectLst/>
                        </a:rPr>
                      </a:br>
                      <a:r>
                        <a:rPr lang="cs-CZ" sz="2400" dirty="0" smtClean="0">
                          <a:effectLst/>
                        </a:rPr>
                        <a:t>Z &gt; 0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74343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4000" dirty="0">
                          <a:effectLst/>
                        </a:rPr>
                        <a:t>Vypuklé zrcadlo  f &lt; 0</a:t>
                      </a:r>
                      <a:endParaRPr lang="cs-CZ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sym typeface="Symbol"/>
                        </a:rPr>
                        <a:t></a:t>
                      </a:r>
                      <a:r>
                        <a:rPr lang="en-US" sz="2400" dirty="0">
                          <a:effectLst/>
                        </a:rPr>
                        <a:t> &gt; a &gt; 0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a‘ &lt; 0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|Z|&lt;1  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zdánlivý   </a:t>
                      </a:r>
                      <a:r>
                        <a:rPr lang="cs-CZ" sz="2400" dirty="0" smtClean="0">
                          <a:effectLst/>
                        </a:rPr>
                        <a:t/>
                      </a:r>
                      <a:br>
                        <a:rPr lang="cs-CZ" sz="2400" dirty="0" smtClean="0">
                          <a:effectLst/>
                        </a:rPr>
                      </a:br>
                      <a:r>
                        <a:rPr lang="cs-CZ" sz="2400" dirty="0" smtClean="0">
                          <a:effectLst/>
                        </a:rPr>
                        <a:t>a</a:t>
                      </a:r>
                      <a:r>
                        <a:rPr lang="cs-CZ" sz="2400" dirty="0">
                          <a:effectLst/>
                        </a:rPr>
                        <a:t>´&lt; 0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přímý   </a:t>
                      </a:r>
                      <a:r>
                        <a:rPr lang="cs-CZ" sz="2400" dirty="0" smtClean="0">
                          <a:effectLst/>
                        </a:rPr>
                        <a:t/>
                      </a:r>
                      <a:br>
                        <a:rPr lang="cs-CZ" sz="2400" dirty="0" smtClean="0">
                          <a:effectLst/>
                        </a:rPr>
                      </a:br>
                      <a:r>
                        <a:rPr lang="cs-CZ" sz="2400" dirty="0" smtClean="0">
                          <a:effectLst/>
                        </a:rPr>
                        <a:t>Z </a:t>
                      </a:r>
                      <a:r>
                        <a:rPr lang="cs-CZ" sz="2400" dirty="0">
                          <a:effectLst/>
                        </a:rPr>
                        <a:t>&gt; 0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679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285720" y="357166"/>
            <a:ext cx="86439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cs-CZ" sz="2800" b="1" dirty="0" smtClean="0"/>
              <a:t>Přímé vidění okem:</a:t>
            </a:r>
          </a:p>
          <a:p>
            <a:endParaRPr lang="cs-CZ" sz="2800" dirty="0"/>
          </a:p>
        </p:txBody>
      </p:sp>
      <p:sp>
        <p:nvSpPr>
          <p:cNvPr id="7" name="Elipsa 6"/>
          <p:cNvSpPr/>
          <p:nvPr/>
        </p:nvSpPr>
        <p:spPr>
          <a:xfrm>
            <a:off x="5715008" y="2357430"/>
            <a:ext cx="2143140" cy="1643074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5929322" y="1785926"/>
            <a:ext cx="2786082" cy="2786082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ovací šipka 9"/>
          <p:cNvCxnSpPr>
            <a:stCxn id="12" idx="6"/>
          </p:cNvCxnSpPr>
          <p:nvPr/>
        </p:nvCxnSpPr>
        <p:spPr>
          <a:xfrm flipV="1">
            <a:off x="1460114" y="3143248"/>
            <a:ext cx="4469208" cy="67107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>
            <a:stCxn id="12" idx="6"/>
          </p:cNvCxnSpPr>
          <p:nvPr/>
        </p:nvCxnSpPr>
        <p:spPr>
          <a:xfrm>
            <a:off x="1460114" y="3210355"/>
            <a:ext cx="4540648" cy="290083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214282" y="4572008"/>
            <a:ext cx="235745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A</a:t>
            </a:r>
          </a:p>
          <a:p>
            <a:pPr algn="ctr"/>
            <a:r>
              <a:rPr lang="cs-CZ" sz="2800" dirty="0" smtClean="0"/>
              <a:t>předmět</a:t>
            </a:r>
            <a:endParaRPr lang="cs-CZ" sz="2800" dirty="0"/>
          </a:p>
        </p:txBody>
      </p:sp>
      <p:cxnSp>
        <p:nvCxnSpPr>
          <p:cNvPr id="21" name="Přímá spojovací šipka 20"/>
          <p:cNvCxnSpPr>
            <a:stCxn id="12" idx="0"/>
          </p:cNvCxnSpPr>
          <p:nvPr/>
        </p:nvCxnSpPr>
        <p:spPr>
          <a:xfrm rot="5400000" flipH="1" flipV="1">
            <a:off x="767926" y="2513833"/>
            <a:ext cx="1174396" cy="433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>
            <a:stCxn id="12" idx="7"/>
          </p:cNvCxnSpPr>
          <p:nvPr/>
        </p:nvCxnSpPr>
        <p:spPr>
          <a:xfrm rot="5400000" flipH="1" flipV="1">
            <a:off x="1504498" y="2281660"/>
            <a:ext cx="777154" cy="9286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>
            <a:stCxn id="12" idx="2"/>
          </p:cNvCxnSpPr>
          <p:nvPr/>
        </p:nvCxnSpPr>
        <p:spPr>
          <a:xfrm rot="10800000" flipV="1">
            <a:off x="285720" y="3210354"/>
            <a:ext cx="960080" cy="43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>
            <a:stCxn id="12" idx="1"/>
          </p:cNvCxnSpPr>
          <p:nvPr/>
        </p:nvCxnSpPr>
        <p:spPr>
          <a:xfrm rot="16200000" flipV="1">
            <a:off x="464314" y="2321712"/>
            <a:ext cx="920030" cy="7057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šipka 30"/>
          <p:cNvCxnSpPr>
            <a:stCxn id="12" idx="3"/>
          </p:cNvCxnSpPr>
          <p:nvPr/>
        </p:nvCxnSpPr>
        <p:spPr>
          <a:xfrm rot="5400000">
            <a:off x="582834" y="3203326"/>
            <a:ext cx="611552" cy="7771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>
            <a:stCxn id="12" idx="4"/>
          </p:cNvCxnSpPr>
          <p:nvPr/>
        </p:nvCxnSpPr>
        <p:spPr>
          <a:xfrm rot="16200000" flipH="1">
            <a:off x="763593" y="3906875"/>
            <a:ext cx="1183060" cy="43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>
            <a:stCxn id="12" idx="5"/>
          </p:cNvCxnSpPr>
          <p:nvPr/>
        </p:nvCxnSpPr>
        <p:spPr>
          <a:xfrm rot="16200000" flipH="1">
            <a:off x="1357291" y="3357563"/>
            <a:ext cx="857254" cy="7143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a 11"/>
          <p:cNvSpPr/>
          <p:nvPr/>
        </p:nvSpPr>
        <p:spPr>
          <a:xfrm>
            <a:off x="1245800" y="3103198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5" name="Přímá spojovací šipka 54"/>
          <p:cNvCxnSpPr>
            <a:endCxn id="6" idx="6"/>
          </p:cNvCxnSpPr>
          <p:nvPr/>
        </p:nvCxnSpPr>
        <p:spPr>
          <a:xfrm>
            <a:off x="6215074" y="2777394"/>
            <a:ext cx="2500330" cy="401573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ovací šipka 56"/>
          <p:cNvCxnSpPr>
            <a:endCxn id="6" idx="6"/>
          </p:cNvCxnSpPr>
          <p:nvPr/>
        </p:nvCxnSpPr>
        <p:spPr>
          <a:xfrm flipV="1">
            <a:off x="6215074" y="3178967"/>
            <a:ext cx="2500330" cy="321471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šipka 58"/>
          <p:cNvCxnSpPr>
            <a:endCxn id="6" idx="6"/>
          </p:cNvCxnSpPr>
          <p:nvPr/>
        </p:nvCxnSpPr>
        <p:spPr>
          <a:xfrm flipV="1">
            <a:off x="6286512" y="3178967"/>
            <a:ext cx="2428892" cy="1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>
            <a:stCxn id="12" idx="6"/>
          </p:cNvCxnSpPr>
          <p:nvPr/>
        </p:nvCxnSpPr>
        <p:spPr>
          <a:xfrm flipV="1">
            <a:off x="1460114" y="2786060"/>
            <a:ext cx="4612087" cy="424295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34"/>
          <p:cNvSpPr>
            <a:spLocks noChangeAspect="1"/>
          </p:cNvSpPr>
          <p:nvPr/>
        </p:nvSpPr>
        <p:spPr bwMode="auto">
          <a:xfrm>
            <a:off x="5929322" y="2643182"/>
            <a:ext cx="387743" cy="1071570"/>
          </a:xfrm>
          <a:custGeom>
            <a:avLst/>
            <a:gdLst/>
            <a:ahLst/>
            <a:cxnLst>
              <a:cxn ang="0">
                <a:pos x="67" y="0"/>
              </a:cxn>
              <a:cxn ang="0">
                <a:pos x="14" y="137"/>
              </a:cxn>
              <a:cxn ang="0">
                <a:pos x="0" y="278"/>
              </a:cxn>
              <a:cxn ang="0">
                <a:pos x="16" y="429"/>
              </a:cxn>
              <a:cxn ang="0">
                <a:pos x="67" y="542"/>
              </a:cxn>
              <a:cxn ang="0">
                <a:pos x="114" y="430"/>
              </a:cxn>
              <a:cxn ang="0">
                <a:pos x="131" y="277"/>
              </a:cxn>
              <a:cxn ang="0">
                <a:pos x="116" y="136"/>
              </a:cxn>
              <a:cxn ang="0">
                <a:pos x="67" y="0"/>
              </a:cxn>
            </a:cxnLst>
            <a:rect l="0" t="0" r="r" b="b"/>
            <a:pathLst>
              <a:path w="131" h="542">
                <a:moveTo>
                  <a:pt x="67" y="0"/>
                </a:moveTo>
                <a:cubicBezTo>
                  <a:pt x="44" y="14"/>
                  <a:pt x="25" y="91"/>
                  <a:pt x="14" y="137"/>
                </a:cubicBezTo>
                <a:cubicBezTo>
                  <a:pt x="3" y="183"/>
                  <a:pt x="0" y="229"/>
                  <a:pt x="0" y="278"/>
                </a:cubicBezTo>
                <a:cubicBezTo>
                  <a:pt x="0" y="327"/>
                  <a:pt x="5" y="385"/>
                  <a:pt x="16" y="429"/>
                </a:cubicBezTo>
                <a:cubicBezTo>
                  <a:pt x="27" y="473"/>
                  <a:pt x="51" y="542"/>
                  <a:pt x="67" y="542"/>
                </a:cubicBezTo>
                <a:cubicBezTo>
                  <a:pt x="80" y="533"/>
                  <a:pt x="103" y="474"/>
                  <a:pt x="114" y="430"/>
                </a:cubicBezTo>
                <a:cubicBezTo>
                  <a:pt x="125" y="386"/>
                  <a:pt x="131" y="326"/>
                  <a:pt x="131" y="277"/>
                </a:cubicBezTo>
                <a:cubicBezTo>
                  <a:pt x="131" y="228"/>
                  <a:pt x="127" y="182"/>
                  <a:pt x="116" y="136"/>
                </a:cubicBezTo>
                <a:cubicBezTo>
                  <a:pt x="105" y="90"/>
                  <a:pt x="89" y="19"/>
                  <a:pt x="67" y="0"/>
                </a:cubicBezTo>
                <a:close/>
              </a:path>
            </a:pathLst>
          </a:cu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>
            <a:solidFill>
              <a:srgbClr val="3366CC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4" name="Šipka doprava 63"/>
          <p:cNvSpPr/>
          <p:nvPr/>
        </p:nvSpPr>
        <p:spPr>
          <a:xfrm rot="21412417">
            <a:off x="4631955" y="2839737"/>
            <a:ext cx="291946" cy="123410"/>
          </a:xfrm>
          <a:prstGeom prst="rightArrow">
            <a:avLst>
              <a:gd name="adj1" fmla="val 0"/>
              <a:gd name="adj2" fmla="val 23285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Šipka doprava 64"/>
          <p:cNvSpPr/>
          <p:nvPr/>
        </p:nvSpPr>
        <p:spPr>
          <a:xfrm>
            <a:off x="4650002" y="3089069"/>
            <a:ext cx="286194" cy="123725"/>
          </a:xfrm>
          <a:prstGeom prst="rightArrow">
            <a:avLst>
              <a:gd name="adj1" fmla="val 0"/>
              <a:gd name="adj2" fmla="val 23285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Šipka doprava 65"/>
          <p:cNvSpPr/>
          <p:nvPr/>
        </p:nvSpPr>
        <p:spPr>
          <a:xfrm rot="284237">
            <a:off x="4643438" y="3357562"/>
            <a:ext cx="285752" cy="123725"/>
          </a:xfrm>
          <a:prstGeom prst="rightArrow">
            <a:avLst>
              <a:gd name="adj1" fmla="val 0"/>
              <a:gd name="adj2" fmla="val 23285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Šipka doprava 66"/>
          <p:cNvSpPr/>
          <p:nvPr/>
        </p:nvSpPr>
        <p:spPr>
          <a:xfrm rot="466230">
            <a:off x="6809773" y="2845100"/>
            <a:ext cx="291946" cy="123410"/>
          </a:xfrm>
          <a:prstGeom prst="rightArrow">
            <a:avLst>
              <a:gd name="adj1" fmla="val 0"/>
              <a:gd name="adj2" fmla="val 23285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Šipka doprava 67"/>
          <p:cNvSpPr/>
          <p:nvPr/>
        </p:nvSpPr>
        <p:spPr>
          <a:xfrm>
            <a:off x="6784974" y="3109912"/>
            <a:ext cx="286194" cy="123725"/>
          </a:xfrm>
          <a:prstGeom prst="rightArrow">
            <a:avLst>
              <a:gd name="adj1" fmla="val 0"/>
              <a:gd name="adj2" fmla="val 23285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Šipka doprava 68"/>
          <p:cNvSpPr/>
          <p:nvPr/>
        </p:nvSpPr>
        <p:spPr>
          <a:xfrm rot="20972193">
            <a:off x="6798033" y="3351794"/>
            <a:ext cx="285752" cy="123725"/>
          </a:xfrm>
          <a:prstGeom prst="rightArrow">
            <a:avLst>
              <a:gd name="adj1" fmla="val 0"/>
              <a:gd name="adj2" fmla="val 23285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TextovéPole 69"/>
          <p:cNvSpPr txBox="1"/>
          <p:nvPr/>
        </p:nvSpPr>
        <p:spPr>
          <a:xfrm>
            <a:off x="7000860" y="4643446"/>
            <a:ext cx="21431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A´</a:t>
            </a:r>
          </a:p>
          <a:p>
            <a:pPr algn="ctr"/>
            <a:r>
              <a:rPr lang="cs-CZ" sz="2800" dirty="0" smtClean="0"/>
              <a:t>obraz</a:t>
            </a:r>
            <a:endParaRPr lang="cs-CZ" sz="2800" dirty="0"/>
          </a:p>
        </p:txBody>
      </p:sp>
      <p:sp>
        <p:nvSpPr>
          <p:cNvPr id="71" name="Elipsa 70"/>
          <p:cNvSpPr/>
          <p:nvPr/>
        </p:nvSpPr>
        <p:spPr>
          <a:xfrm>
            <a:off x="8501090" y="3071810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/>
      <p:bldP spid="7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197888" y="6249662"/>
            <a:ext cx="2133600" cy="365125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14282" y="1000108"/>
            <a:ext cx="86439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DUTÝCH</a:t>
            </a:r>
            <a:r>
              <a:rPr lang="cs-CZ" sz="2800" dirty="0" smtClean="0"/>
              <a:t>  </a:t>
            </a:r>
            <a:br>
              <a:rPr lang="cs-CZ" sz="2800" dirty="0" smtClean="0"/>
            </a:br>
            <a:endParaRPr lang="cs-CZ" sz="2800" dirty="0" smtClean="0"/>
          </a:p>
          <a:p>
            <a:pPr marL="363538" indent="-363538">
              <a:buFont typeface="Arial" pitchFamily="34" charset="0"/>
              <a:buChar char="•"/>
            </a:pPr>
            <a:r>
              <a:rPr lang="cs-CZ" sz="2800" dirty="0" smtClean="0"/>
              <a:t>dalekohledy</a:t>
            </a:r>
            <a:endParaRPr lang="cs-CZ" sz="2800" dirty="0"/>
          </a:p>
          <a:p>
            <a:pPr marL="363538" indent="-363538">
              <a:buFont typeface="Arial" pitchFamily="34" charset="0"/>
              <a:buChar char="•"/>
            </a:pPr>
            <a:r>
              <a:rPr lang="cs-CZ" sz="2800" dirty="0" smtClean="0"/>
              <a:t>filmové </a:t>
            </a:r>
            <a:r>
              <a:rPr lang="cs-CZ" sz="2800" dirty="0"/>
              <a:t>projektory</a:t>
            </a:r>
          </a:p>
          <a:p>
            <a:pPr marL="363538" indent="-363538">
              <a:buFont typeface="Arial" pitchFamily="34" charset="0"/>
              <a:buChar char="•"/>
            </a:pPr>
            <a:r>
              <a:rPr lang="cs-CZ" sz="2800" dirty="0" smtClean="0"/>
              <a:t>osvětlovací </a:t>
            </a:r>
            <a:r>
              <a:rPr lang="cs-CZ" sz="2800" dirty="0"/>
              <a:t>technika 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	Př.: </a:t>
            </a:r>
            <a:r>
              <a:rPr lang="cs-CZ" sz="2800" dirty="0"/>
              <a:t>parabolické zrcadlo ve světlometu auta</a:t>
            </a:r>
            <a:r>
              <a:rPr lang="cs-CZ" sz="2800" dirty="0" smtClean="0"/>
              <a:t>.</a:t>
            </a:r>
          </a:p>
          <a:p>
            <a:endParaRPr lang="cs-CZ" sz="2800" dirty="0"/>
          </a:p>
          <a:p>
            <a:r>
              <a:rPr lang="cs-CZ" sz="2800" b="1" dirty="0" smtClean="0"/>
              <a:t>VYPUKLÝCH</a:t>
            </a:r>
            <a:br>
              <a:rPr lang="cs-CZ" sz="2800" b="1" dirty="0" smtClean="0"/>
            </a:br>
            <a:endParaRPr lang="cs-CZ" sz="2800" b="1" dirty="0" smtClean="0"/>
          </a:p>
          <a:p>
            <a:pPr marL="363538" indent="-363538">
              <a:buFont typeface="Arial" pitchFamily="34" charset="0"/>
              <a:buChar char="•"/>
            </a:pPr>
            <a:r>
              <a:rPr lang="cs-CZ" sz="2800" dirty="0" smtClean="0"/>
              <a:t>zrcadla </a:t>
            </a:r>
            <a:r>
              <a:rPr lang="cs-CZ" sz="2800" dirty="0"/>
              <a:t>na nepřehledných křižovatkách a v zatáčkách</a:t>
            </a:r>
          </a:p>
          <a:p>
            <a:pPr marL="363538" indent="-363538">
              <a:buFont typeface="Arial" pitchFamily="34" charset="0"/>
              <a:buChar char="•"/>
            </a:pPr>
            <a:r>
              <a:rPr lang="cs-CZ" sz="2800" dirty="0" smtClean="0"/>
              <a:t>zpětná </a:t>
            </a:r>
            <a:r>
              <a:rPr lang="cs-CZ" sz="2800" dirty="0"/>
              <a:t>zrcátka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0" y="-8777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VYUŽITÍ ZRCADEL</a:t>
            </a:r>
          </a:p>
        </p:txBody>
      </p:sp>
    </p:spTree>
    <p:extLst>
      <p:ext uri="{BB962C8B-B14F-4D97-AF65-F5344CB8AC3E}">
        <p14:creationId xmlns:p14="http://schemas.microsoft.com/office/powerpoint/2010/main" val="4240414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276166" y="6249662"/>
            <a:ext cx="2133600" cy="365125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3. 4. ODVOZENÍ </a:t>
            </a:r>
            <a:r>
              <a:rPr lang="cs-CZ" sz="3200" b="1" dirty="0" smtClean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ZOBRAZOVACÍ </a:t>
            </a: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ROVNICE</a:t>
            </a:r>
            <a:endParaRPr lang="cs-CZ" sz="3400" b="1" dirty="0">
              <a:solidFill>
                <a:schemeClr val="bg2">
                  <a:lumMod val="20000"/>
                  <a:lumOff val="8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15" name="Přímá spojovací čára 10"/>
          <p:cNvCxnSpPr/>
          <p:nvPr/>
        </p:nvCxnSpPr>
        <p:spPr>
          <a:xfrm>
            <a:off x="0" y="3643314"/>
            <a:ext cx="9144000" cy="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3929058" y="3571876"/>
            <a:ext cx="655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C</a:t>
            </a:r>
            <a:endParaRPr lang="cs-CZ" sz="4400" dirty="0"/>
          </a:p>
        </p:txBody>
      </p:sp>
      <p:grpSp>
        <p:nvGrpSpPr>
          <p:cNvPr id="6" name="Skupina 79"/>
          <p:cNvGrpSpPr/>
          <p:nvPr/>
        </p:nvGrpSpPr>
        <p:grpSpPr>
          <a:xfrm>
            <a:off x="2428860" y="-500090"/>
            <a:ext cx="6118240" cy="8715436"/>
            <a:chOff x="2428860" y="785794"/>
            <a:chExt cx="6118240" cy="5715008"/>
          </a:xfrm>
        </p:grpSpPr>
        <p:sp>
          <p:nvSpPr>
            <p:cNvPr id="16" name="Oblouk 15"/>
            <p:cNvSpPr>
              <a:spLocks noChangeAspect="1"/>
            </p:cNvSpPr>
            <p:nvPr/>
          </p:nvSpPr>
          <p:spPr>
            <a:xfrm>
              <a:off x="2428860" y="785794"/>
              <a:ext cx="5715008" cy="5715008"/>
            </a:xfrm>
            <a:prstGeom prst="arc">
              <a:avLst>
                <a:gd name="adj1" fmla="val 18438504"/>
                <a:gd name="adj2" fmla="val 2807361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7" name="Skupina 78"/>
            <p:cNvGrpSpPr/>
            <p:nvPr/>
          </p:nvGrpSpPr>
          <p:grpSpPr>
            <a:xfrm>
              <a:off x="7643834" y="1857364"/>
              <a:ext cx="903266" cy="3357586"/>
              <a:chOff x="7643834" y="1857364"/>
              <a:chExt cx="903266" cy="3357586"/>
            </a:xfrm>
          </p:grpSpPr>
          <p:cxnSp>
            <p:nvCxnSpPr>
              <p:cNvPr id="31" name="Přímá spojovací čára 30"/>
              <p:cNvCxnSpPr/>
              <p:nvPr/>
            </p:nvCxnSpPr>
            <p:spPr>
              <a:xfrm flipV="1">
                <a:off x="7643834" y="1857364"/>
                <a:ext cx="285752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ovací čára 31"/>
              <p:cNvCxnSpPr/>
              <p:nvPr/>
            </p:nvCxnSpPr>
            <p:spPr>
              <a:xfrm flipV="1">
                <a:off x="7786710" y="2071678"/>
                <a:ext cx="214314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ovací čára 32"/>
              <p:cNvCxnSpPr/>
              <p:nvPr/>
            </p:nvCxnSpPr>
            <p:spPr>
              <a:xfrm flipV="1">
                <a:off x="7929586" y="2285992"/>
                <a:ext cx="214314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Přímá spojovací čára 33"/>
              <p:cNvCxnSpPr/>
              <p:nvPr/>
            </p:nvCxnSpPr>
            <p:spPr>
              <a:xfrm flipV="1">
                <a:off x="8001024" y="2500306"/>
                <a:ext cx="285752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Přímá spojovací čára 34"/>
              <p:cNvCxnSpPr/>
              <p:nvPr/>
            </p:nvCxnSpPr>
            <p:spPr>
              <a:xfrm flipV="1">
                <a:off x="8072462" y="2714620"/>
                <a:ext cx="285752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Přímá spojovací čára 35"/>
              <p:cNvCxnSpPr/>
              <p:nvPr/>
            </p:nvCxnSpPr>
            <p:spPr>
              <a:xfrm flipV="1">
                <a:off x="8072462" y="2928934"/>
                <a:ext cx="357190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Přímá spojovací čára 36"/>
              <p:cNvCxnSpPr/>
              <p:nvPr/>
            </p:nvCxnSpPr>
            <p:spPr>
              <a:xfrm flipV="1">
                <a:off x="8143900" y="3225800"/>
                <a:ext cx="365100" cy="603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Přímá spojovací čára 37"/>
              <p:cNvCxnSpPr/>
              <p:nvPr/>
            </p:nvCxnSpPr>
            <p:spPr>
              <a:xfrm>
                <a:off x="8143900" y="3500438"/>
                <a:ext cx="35719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Přímá spojovací čára 38"/>
              <p:cNvCxnSpPr/>
              <p:nvPr/>
            </p:nvCxnSpPr>
            <p:spPr>
              <a:xfrm>
                <a:off x="8143900" y="4000504"/>
                <a:ext cx="403200" cy="507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Přímá spojovací čára 39"/>
              <p:cNvCxnSpPr/>
              <p:nvPr/>
            </p:nvCxnSpPr>
            <p:spPr>
              <a:xfrm>
                <a:off x="8143900" y="3786190"/>
                <a:ext cx="35719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Přímá spojovací čára 40"/>
              <p:cNvCxnSpPr/>
              <p:nvPr/>
            </p:nvCxnSpPr>
            <p:spPr>
              <a:xfrm>
                <a:off x="8108948" y="4183062"/>
                <a:ext cx="357190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Přímá spojovací čára 41"/>
              <p:cNvCxnSpPr/>
              <p:nvPr/>
            </p:nvCxnSpPr>
            <p:spPr>
              <a:xfrm>
                <a:off x="8072462" y="4500570"/>
                <a:ext cx="334938" cy="10953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Přímá spojovací čára 42"/>
              <p:cNvCxnSpPr/>
              <p:nvPr/>
            </p:nvCxnSpPr>
            <p:spPr>
              <a:xfrm>
                <a:off x="7929586" y="4786322"/>
                <a:ext cx="357190" cy="14763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Přímá spojovací čára 45"/>
              <p:cNvCxnSpPr/>
              <p:nvPr/>
            </p:nvCxnSpPr>
            <p:spPr>
              <a:xfrm>
                <a:off x="7786710" y="5072074"/>
                <a:ext cx="285752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2" name="Přímá spojovací čára 81"/>
          <p:cNvCxnSpPr/>
          <p:nvPr/>
        </p:nvCxnSpPr>
        <p:spPr>
          <a:xfrm rot="5400000">
            <a:off x="3857620" y="3643314"/>
            <a:ext cx="2857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ovéPole 85"/>
          <p:cNvSpPr txBox="1"/>
          <p:nvPr/>
        </p:nvSpPr>
        <p:spPr>
          <a:xfrm>
            <a:off x="8572528" y="3558605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o</a:t>
            </a:r>
            <a:endParaRPr lang="cs-CZ" sz="3200" dirty="0"/>
          </a:p>
        </p:txBody>
      </p:sp>
      <p:cxnSp>
        <p:nvCxnSpPr>
          <p:cNvPr id="51" name="Přímá spojnice 2"/>
          <p:cNvCxnSpPr/>
          <p:nvPr/>
        </p:nvCxnSpPr>
        <p:spPr>
          <a:xfrm>
            <a:off x="857224" y="6143644"/>
            <a:ext cx="7286676" cy="0"/>
          </a:xfrm>
          <a:prstGeom prst="line">
            <a:avLst/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2"/>
          <p:cNvCxnSpPr/>
          <p:nvPr/>
        </p:nvCxnSpPr>
        <p:spPr>
          <a:xfrm flipV="1">
            <a:off x="214282" y="1428736"/>
            <a:ext cx="7429552" cy="2428892"/>
          </a:xfrm>
          <a:prstGeom prst="line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rot="5400000" flipH="1" flipV="1">
            <a:off x="3643306" y="1500174"/>
            <a:ext cx="4071966" cy="3929090"/>
          </a:xfrm>
          <a:prstGeom prst="line">
            <a:avLst/>
          </a:prstGeom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ipsa 49"/>
          <p:cNvSpPr/>
          <p:nvPr/>
        </p:nvSpPr>
        <p:spPr>
          <a:xfrm>
            <a:off x="785786" y="3571876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TextovéPole 51"/>
          <p:cNvSpPr txBox="1"/>
          <p:nvPr/>
        </p:nvSpPr>
        <p:spPr>
          <a:xfrm>
            <a:off x="630280" y="3643314"/>
            <a:ext cx="655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A</a:t>
            </a:r>
            <a:endParaRPr lang="cs-CZ" sz="4400" dirty="0"/>
          </a:p>
        </p:txBody>
      </p:sp>
      <p:cxnSp>
        <p:nvCxnSpPr>
          <p:cNvPr id="58" name="Přímá spojovací čára 57"/>
          <p:cNvCxnSpPr/>
          <p:nvPr/>
        </p:nvCxnSpPr>
        <p:spPr>
          <a:xfrm rot="10800000" flipV="1">
            <a:off x="3571868" y="1500174"/>
            <a:ext cx="4000528" cy="2428892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Elipsa 59"/>
          <p:cNvSpPr/>
          <p:nvPr/>
        </p:nvSpPr>
        <p:spPr>
          <a:xfrm>
            <a:off x="5429256" y="3571876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TextovéPole 60"/>
          <p:cNvSpPr txBox="1"/>
          <p:nvPr/>
        </p:nvSpPr>
        <p:spPr>
          <a:xfrm>
            <a:off x="5500694" y="3643314"/>
            <a:ext cx="1000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A´</a:t>
            </a:r>
            <a:endParaRPr lang="cs-CZ" sz="4400" dirty="0"/>
          </a:p>
        </p:txBody>
      </p:sp>
      <p:cxnSp>
        <p:nvCxnSpPr>
          <p:cNvPr id="64" name="Přímá spojovací čára 63"/>
          <p:cNvCxnSpPr/>
          <p:nvPr/>
        </p:nvCxnSpPr>
        <p:spPr>
          <a:xfrm rot="5400000">
            <a:off x="-402776" y="4974752"/>
            <a:ext cx="252000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ovací čára 64"/>
          <p:cNvCxnSpPr/>
          <p:nvPr/>
        </p:nvCxnSpPr>
        <p:spPr>
          <a:xfrm rot="5400000">
            <a:off x="3107521" y="4536289"/>
            <a:ext cx="178595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ovací čára 65"/>
          <p:cNvCxnSpPr/>
          <p:nvPr/>
        </p:nvCxnSpPr>
        <p:spPr>
          <a:xfrm rot="5400000">
            <a:off x="4857752" y="4357694"/>
            <a:ext cx="1285884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ovací čára 66"/>
          <p:cNvCxnSpPr/>
          <p:nvPr/>
        </p:nvCxnSpPr>
        <p:spPr>
          <a:xfrm rot="5400000">
            <a:off x="6883900" y="4903314"/>
            <a:ext cx="252000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2"/>
          <p:cNvCxnSpPr/>
          <p:nvPr/>
        </p:nvCxnSpPr>
        <p:spPr>
          <a:xfrm>
            <a:off x="4000496" y="5429264"/>
            <a:ext cx="4143404" cy="0"/>
          </a:xfrm>
          <a:prstGeom prst="line">
            <a:avLst/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2"/>
          <p:cNvCxnSpPr/>
          <p:nvPr/>
        </p:nvCxnSpPr>
        <p:spPr>
          <a:xfrm>
            <a:off x="5500694" y="5000636"/>
            <a:ext cx="2643206" cy="0"/>
          </a:xfrm>
          <a:prstGeom prst="line">
            <a:avLst/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ovéPole 75"/>
          <p:cNvSpPr txBox="1"/>
          <p:nvPr/>
        </p:nvSpPr>
        <p:spPr>
          <a:xfrm>
            <a:off x="2500298" y="5517079"/>
            <a:ext cx="655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a</a:t>
            </a:r>
            <a:endParaRPr lang="cs-CZ" sz="4400" dirty="0"/>
          </a:p>
        </p:txBody>
      </p:sp>
      <p:sp>
        <p:nvSpPr>
          <p:cNvPr id="77" name="TextovéPole 76"/>
          <p:cNvSpPr txBox="1"/>
          <p:nvPr/>
        </p:nvSpPr>
        <p:spPr>
          <a:xfrm>
            <a:off x="6488196" y="4374071"/>
            <a:ext cx="655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a´</a:t>
            </a:r>
            <a:endParaRPr lang="cs-CZ" sz="4400" dirty="0"/>
          </a:p>
        </p:txBody>
      </p:sp>
      <p:sp>
        <p:nvSpPr>
          <p:cNvPr id="78" name="TextovéPole 77"/>
          <p:cNvSpPr txBox="1"/>
          <p:nvPr/>
        </p:nvSpPr>
        <p:spPr>
          <a:xfrm>
            <a:off x="4643438" y="4802699"/>
            <a:ext cx="655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r</a:t>
            </a:r>
            <a:endParaRPr lang="cs-CZ" sz="4400" dirty="0"/>
          </a:p>
        </p:txBody>
      </p:sp>
      <p:sp>
        <p:nvSpPr>
          <p:cNvPr id="79" name="Oblouk 78"/>
          <p:cNvSpPr>
            <a:spLocks noChangeAspect="1"/>
          </p:cNvSpPr>
          <p:nvPr/>
        </p:nvSpPr>
        <p:spPr>
          <a:xfrm rot="12207431">
            <a:off x="5202459" y="1987756"/>
            <a:ext cx="826781" cy="826781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Oblouk 79"/>
          <p:cNvSpPr>
            <a:spLocks noChangeAspect="1"/>
          </p:cNvSpPr>
          <p:nvPr/>
        </p:nvSpPr>
        <p:spPr>
          <a:xfrm rot="11202618">
            <a:off x="5475717" y="2403890"/>
            <a:ext cx="844756" cy="844756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5638812" y="2571744"/>
          <a:ext cx="576262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Rovnice" r:id="rId4" imgW="177492" imgH="177492" progId="Equation.3">
                  <p:embed/>
                </p:oleObj>
              </mc:Choice>
              <mc:Fallback>
                <p:oleObj name="Rovnice" r:id="rId4" imgW="177492" imgH="1774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12" y="2571744"/>
                        <a:ext cx="576262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4"/>
          <p:cNvGraphicFramePr>
            <a:graphicFrameLocks noChangeAspect="1"/>
          </p:cNvGraphicFramePr>
          <p:nvPr/>
        </p:nvGraphicFramePr>
        <p:xfrm>
          <a:off x="5357818" y="2209795"/>
          <a:ext cx="4937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Rovnice" r:id="rId6" imgW="152334" imgH="139639" progId="Equation.3">
                  <p:embed/>
                </p:oleObj>
              </mc:Choice>
              <mc:Fallback>
                <p:oleObj name="Rovnice" r:id="rId6" imgW="152334" imgH="1396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2209795"/>
                        <a:ext cx="49371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TextovéPole 92"/>
          <p:cNvSpPr txBox="1"/>
          <p:nvPr/>
        </p:nvSpPr>
        <p:spPr>
          <a:xfrm>
            <a:off x="7572396" y="3571876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V</a:t>
            </a:r>
            <a:endParaRPr lang="cs-CZ" sz="4400" dirty="0"/>
          </a:p>
        </p:txBody>
      </p:sp>
      <p:sp>
        <p:nvSpPr>
          <p:cNvPr id="94" name="TextovéPole 93"/>
          <p:cNvSpPr txBox="1"/>
          <p:nvPr/>
        </p:nvSpPr>
        <p:spPr>
          <a:xfrm>
            <a:off x="7929586" y="928670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M</a:t>
            </a:r>
            <a:endParaRPr lang="cs-CZ" sz="4400" dirty="0"/>
          </a:p>
        </p:txBody>
      </p:sp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5643570" y="857232"/>
          <a:ext cx="140017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Rovnice" r:id="rId8" imgW="431425" imgH="177646" progId="Equation.3">
                  <p:embed/>
                </p:oleObj>
              </mc:Choice>
              <mc:Fallback>
                <p:oleObj name="Rovnice" r:id="rId8" imgW="431425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70" y="857232"/>
                        <a:ext cx="1400175" cy="550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0397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76" grpId="0"/>
      <p:bldP spid="77" grpId="0"/>
      <p:bldP spid="78" grpId="0"/>
      <p:bldP spid="79" grpId="0" animBg="1"/>
      <p:bldP spid="80" grpId="0" animBg="1"/>
      <p:bldP spid="9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276166" y="6249662"/>
            <a:ext cx="2133600" cy="365125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Přímá spojovací čára 10"/>
          <p:cNvCxnSpPr/>
          <p:nvPr/>
        </p:nvCxnSpPr>
        <p:spPr>
          <a:xfrm>
            <a:off x="0" y="3643314"/>
            <a:ext cx="9144000" cy="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3929058" y="3571876"/>
            <a:ext cx="655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C</a:t>
            </a:r>
            <a:endParaRPr lang="cs-CZ" sz="4400" dirty="0"/>
          </a:p>
        </p:txBody>
      </p:sp>
      <p:grpSp>
        <p:nvGrpSpPr>
          <p:cNvPr id="2" name="Skupina 79"/>
          <p:cNvGrpSpPr/>
          <p:nvPr/>
        </p:nvGrpSpPr>
        <p:grpSpPr>
          <a:xfrm>
            <a:off x="2428860" y="-500090"/>
            <a:ext cx="6118240" cy="8715436"/>
            <a:chOff x="2428860" y="785794"/>
            <a:chExt cx="6118240" cy="5715008"/>
          </a:xfrm>
        </p:grpSpPr>
        <p:sp>
          <p:nvSpPr>
            <p:cNvPr id="16" name="Oblouk 15"/>
            <p:cNvSpPr>
              <a:spLocks noChangeAspect="1"/>
            </p:cNvSpPr>
            <p:nvPr/>
          </p:nvSpPr>
          <p:spPr>
            <a:xfrm>
              <a:off x="2428860" y="785794"/>
              <a:ext cx="5715008" cy="5715008"/>
            </a:xfrm>
            <a:prstGeom prst="arc">
              <a:avLst>
                <a:gd name="adj1" fmla="val 18438504"/>
                <a:gd name="adj2" fmla="val 2807361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" name="Skupina 78"/>
            <p:cNvGrpSpPr/>
            <p:nvPr/>
          </p:nvGrpSpPr>
          <p:grpSpPr>
            <a:xfrm>
              <a:off x="7643834" y="1857364"/>
              <a:ext cx="903266" cy="3357586"/>
              <a:chOff x="7643834" y="1857364"/>
              <a:chExt cx="903266" cy="3357586"/>
            </a:xfrm>
          </p:grpSpPr>
          <p:cxnSp>
            <p:nvCxnSpPr>
              <p:cNvPr id="31" name="Přímá spojovací čára 30"/>
              <p:cNvCxnSpPr/>
              <p:nvPr/>
            </p:nvCxnSpPr>
            <p:spPr>
              <a:xfrm flipV="1">
                <a:off x="7643834" y="1857364"/>
                <a:ext cx="285752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ovací čára 31"/>
              <p:cNvCxnSpPr/>
              <p:nvPr/>
            </p:nvCxnSpPr>
            <p:spPr>
              <a:xfrm flipV="1">
                <a:off x="7786710" y="2071678"/>
                <a:ext cx="214314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ovací čára 32"/>
              <p:cNvCxnSpPr/>
              <p:nvPr/>
            </p:nvCxnSpPr>
            <p:spPr>
              <a:xfrm flipV="1">
                <a:off x="7929586" y="2285992"/>
                <a:ext cx="214314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Přímá spojovací čára 33"/>
              <p:cNvCxnSpPr/>
              <p:nvPr/>
            </p:nvCxnSpPr>
            <p:spPr>
              <a:xfrm flipV="1">
                <a:off x="8001024" y="2500306"/>
                <a:ext cx="285752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Přímá spojovací čára 34"/>
              <p:cNvCxnSpPr/>
              <p:nvPr/>
            </p:nvCxnSpPr>
            <p:spPr>
              <a:xfrm flipV="1">
                <a:off x="8072462" y="2714620"/>
                <a:ext cx="285752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Přímá spojovací čára 35"/>
              <p:cNvCxnSpPr/>
              <p:nvPr/>
            </p:nvCxnSpPr>
            <p:spPr>
              <a:xfrm flipV="1">
                <a:off x="8072462" y="2928934"/>
                <a:ext cx="357190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Přímá spojovací čára 36"/>
              <p:cNvCxnSpPr/>
              <p:nvPr/>
            </p:nvCxnSpPr>
            <p:spPr>
              <a:xfrm flipV="1">
                <a:off x="8143900" y="3225800"/>
                <a:ext cx="365100" cy="603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Přímá spojovací čára 37"/>
              <p:cNvCxnSpPr/>
              <p:nvPr/>
            </p:nvCxnSpPr>
            <p:spPr>
              <a:xfrm>
                <a:off x="8143900" y="3500438"/>
                <a:ext cx="35719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Přímá spojovací čára 38"/>
              <p:cNvCxnSpPr/>
              <p:nvPr/>
            </p:nvCxnSpPr>
            <p:spPr>
              <a:xfrm>
                <a:off x="8143900" y="4000504"/>
                <a:ext cx="403200" cy="507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Přímá spojovací čára 39"/>
              <p:cNvCxnSpPr/>
              <p:nvPr/>
            </p:nvCxnSpPr>
            <p:spPr>
              <a:xfrm>
                <a:off x="8143900" y="3786190"/>
                <a:ext cx="35719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Přímá spojovací čára 40"/>
              <p:cNvCxnSpPr/>
              <p:nvPr/>
            </p:nvCxnSpPr>
            <p:spPr>
              <a:xfrm>
                <a:off x="8108948" y="4183062"/>
                <a:ext cx="357190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Přímá spojovací čára 41"/>
              <p:cNvCxnSpPr/>
              <p:nvPr/>
            </p:nvCxnSpPr>
            <p:spPr>
              <a:xfrm>
                <a:off x="8072462" y="4500570"/>
                <a:ext cx="334938" cy="10953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Přímá spojovací čára 42"/>
              <p:cNvCxnSpPr/>
              <p:nvPr/>
            </p:nvCxnSpPr>
            <p:spPr>
              <a:xfrm>
                <a:off x="7929586" y="4786322"/>
                <a:ext cx="357190" cy="14763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Přímá spojovací čára 45"/>
              <p:cNvCxnSpPr/>
              <p:nvPr/>
            </p:nvCxnSpPr>
            <p:spPr>
              <a:xfrm>
                <a:off x="7786710" y="5072074"/>
                <a:ext cx="285752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2" name="Přímá spojovací čára 81"/>
          <p:cNvCxnSpPr/>
          <p:nvPr/>
        </p:nvCxnSpPr>
        <p:spPr>
          <a:xfrm rot="5400000">
            <a:off x="3857620" y="3643314"/>
            <a:ext cx="2857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ovéPole 85"/>
          <p:cNvSpPr txBox="1"/>
          <p:nvPr/>
        </p:nvSpPr>
        <p:spPr>
          <a:xfrm>
            <a:off x="8572528" y="3558605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o</a:t>
            </a:r>
            <a:endParaRPr lang="cs-CZ" sz="3200" dirty="0"/>
          </a:p>
        </p:txBody>
      </p:sp>
      <p:cxnSp>
        <p:nvCxnSpPr>
          <p:cNvPr id="51" name="Přímá spojnice 2"/>
          <p:cNvCxnSpPr/>
          <p:nvPr/>
        </p:nvCxnSpPr>
        <p:spPr>
          <a:xfrm>
            <a:off x="857224" y="6143644"/>
            <a:ext cx="7286676" cy="0"/>
          </a:xfrm>
          <a:prstGeom prst="line">
            <a:avLst/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2"/>
          <p:cNvCxnSpPr/>
          <p:nvPr/>
        </p:nvCxnSpPr>
        <p:spPr>
          <a:xfrm flipV="1">
            <a:off x="214282" y="1428736"/>
            <a:ext cx="7429552" cy="2428892"/>
          </a:xfrm>
          <a:prstGeom prst="line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rot="5400000" flipH="1" flipV="1">
            <a:off x="3643306" y="1500174"/>
            <a:ext cx="4071966" cy="3929090"/>
          </a:xfrm>
          <a:prstGeom prst="line">
            <a:avLst/>
          </a:prstGeom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ipsa 49"/>
          <p:cNvSpPr/>
          <p:nvPr/>
        </p:nvSpPr>
        <p:spPr>
          <a:xfrm>
            <a:off x="785786" y="3571876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TextovéPole 51"/>
          <p:cNvSpPr txBox="1"/>
          <p:nvPr/>
        </p:nvSpPr>
        <p:spPr>
          <a:xfrm>
            <a:off x="630280" y="3643314"/>
            <a:ext cx="655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A</a:t>
            </a:r>
            <a:endParaRPr lang="cs-CZ" sz="4400" dirty="0"/>
          </a:p>
        </p:txBody>
      </p:sp>
      <p:cxnSp>
        <p:nvCxnSpPr>
          <p:cNvPr id="58" name="Přímá spojovací čára 57"/>
          <p:cNvCxnSpPr/>
          <p:nvPr/>
        </p:nvCxnSpPr>
        <p:spPr>
          <a:xfrm rot="10800000" flipV="1">
            <a:off x="3571868" y="1500174"/>
            <a:ext cx="4000528" cy="2428892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Elipsa 59"/>
          <p:cNvSpPr/>
          <p:nvPr/>
        </p:nvSpPr>
        <p:spPr>
          <a:xfrm>
            <a:off x="5429256" y="3571876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TextovéPole 60"/>
          <p:cNvSpPr txBox="1"/>
          <p:nvPr/>
        </p:nvSpPr>
        <p:spPr>
          <a:xfrm>
            <a:off x="5500694" y="3643314"/>
            <a:ext cx="1000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A´</a:t>
            </a:r>
            <a:endParaRPr lang="cs-CZ" sz="4400" dirty="0"/>
          </a:p>
        </p:txBody>
      </p:sp>
      <p:cxnSp>
        <p:nvCxnSpPr>
          <p:cNvPr id="64" name="Přímá spojovací čára 63"/>
          <p:cNvCxnSpPr/>
          <p:nvPr/>
        </p:nvCxnSpPr>
        <p:spPr>
          <a:xfrm rot="5400000">
            <a:off x="-402776" y="4974752"/>
            <a:ext cx="252000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ovací čára 64"/>
          <p:cNvCxnSpPr/>
          <p:nvPr/>
        </p:nvCxnSpPr>
        <p:spPr>
          <a:xfrm rot="5400000">
            <a:off x="3107521" y="4536289"/>
            <a:ext cx="178595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ovací čára 65"/>
          <p:cNvCxnSpPr/>
          <p:nvPr/>
        </p:nvCxnSpPr>
        <p:spPr>
          <a:xfrm rot="5400000">
            <a:off x="4857752" y="4357694"/>
            <a:ext cx="1285884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ovací čára 66"/>
          <p:cNvCxnSpPr/>
          <p:nvPr/>
        </p:nvCxnSpPr>
        <p:spPr>
          <a:xfrm rot="5400000">
            <a:off x="6883900" y="4903314"/>
            <a:ext cx="252000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2"/>
          <p:cNvCxnSpPr/>
          <p:nvPr/>
        </p:nvCxnSpPr>
        <p:spPr>
          <a:xfrm>
            <a:off x="4000496" y="5429264"/>
            <a:ext cx="4143404" cy="0"/>
          </a:xfrm>
          <a:prstGeom prst="line">
            <a:avLst/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2"/>
          <p:cNvCxnSpPr/>
          <p:nvPr/>
        </p:nvCxnSpPr>
        <p:spPr>
          <a:xfrm>
            <a:off x="5500694" y="5000636"/>
            <a:ext cx="2643206" cy="0"/>
          </a:xfrm>
          <a:prstGeom prst="line">
            <a:avLst/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ovéPole 75"/>
          <p:cNvSpPr txBox="1"/>
          <p:nvPr/>
        </p:nvSpPr>
        <p:spPr>
          <a:xfrm>
            <a:off x="2500298" y="5517079"/>
            <a:ext cx="655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a</a:t>
            </a:r>
            <a:endParaRPr lang="cs-CZ" sz="4400" dirty="0"/>
          </a:p>
        </p:txBody>
      </p:sp>
      <p:sp>
        <p:nvSpPr>
          <p:cNvPr id="77" name="TextovéPole 76"/>
          <p:cNvSpPr txBox="1"/>
          <p:nvPr/>
        </p:nvSpPr>
        <p:spPr>
          <a:xfrm>
            <a:off x="6488196" y="4374071"/>
            <a:ext cx="655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a´</a:t>
            </a:r>
            <a:endParaRPr lang="cs-CZ" sz="4400" dirty="0"/>
          </a:p>
        </p:txBody>
      </p:sp>
      <p:sp>
        <p:nvSpPr>
          <p:cNvPr id="78" name="TextovéPole 77"/>
          <p:cNvSpPr txBox="1"/>
          <p:nvPr/>
        </p:nvSpPr>
        <p:spPr>
          <a:xfrm>
            <a:off x="4643438" y="4802699"/>
            <a:ext cx="655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r</a:t>
            </a:r>
            <a:endParaRPr lang="cs-CZ" sz="4400" dirty="0"/>
          </a:p>
        </p:txBody>
      </p:sp>
      <p:sp>
        <p:nvSpPr>
          <p:cNvPr id="79" name="Oblouk 78"/>
          <p:cNvSpPr>
            <a:spLocks noChangeAspect="1"/>
          </p:cNvSpPr>
          <p:nvPr/>
        </p:nvSpPr>
        <p:spPr>
          <a:xfrm rot="12207431">
            <a:off x="5202459" y="1987756"/>
            <a:ext cx="826781" cy="826781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Oblouk 79"/>
          <p:cNvSpPr>
            <a:spLocks noChangeAspect="1"/>
          </p:cNvSpPr>
          <p:nvPr/>
        </p:nvSpPr>
        <p:spPr>
          <a:xfrm rot="11202618">
            <a:off x="5475717" y="2403890"/>
            <a:ext cx="844756" cy="844756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5638812" y="2571744"/>
          <a:ext cx="576262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name="Rovnice" r:id="rId4" imgW="177492" imgH="177492" progId="Equation.3">
                  <p:embed/>
                </p:oleObj>
              </mc:Choice>
              <mc:Fallback>
                <p:oleObj name="Rovnice" r:id="rId4" imgW="177492" imgH="1774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12" y="2571744"/>
                        <a:ext cx="576262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4"/>
          <p:cNvGraphicFramePr>
            <a:graphicFrameLocks noChangeAspect="1"/>
          </p:cNvGraphicFramePr>
          <p:nvPr/>
        </p:nvGraphicFramePr>
        <p:xfrm>
          <a:off x="5357818" y="2209795"/>
          <a:ext cx="4937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5" name="Rovnice" r:id="rId6" imgW="152334" imgH="139639" progId="Equation.3">
                  <p:embed/>
                </p:oleObj>
              </mc:Choice>
              <mc:Fallback>
                <p:oleObj name="Rovnice" r:id="rId6" imgW="152334" imgH="1396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2209795"/>
                        <a:ext cx="49371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4"/>
          <p:cNvGraphicFramePr>
            <a:graphicFrameLocks noChangeAspect="1"/>
          </p:cNvGraphicFramePr>
          <p:nvPr/>
        </p:nvGraphicFramePr>
        <p:xfrm>
          <a:off x="2285984" y="3143248"/>
          <a:ext cx="4937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6" name="Rovnice" r:id="rId8" imgW="152334" imgH="139639" progId="Equation.3">
                  <p:embed/>
                </p:oleObj>
              </mc:Choice>
              <mc:Fallback>
                <p:oleObj name="Rovnice" r:id="rId8" imgW="152334" imgH="1396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4" y="3143248"/>
                        <a:ext cx="49371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4"/>
          <p:cNvGraphicFramePr>
            <a:graphicFrameLocks noChangeAspect="1"/>
          </p:cNvGraphicFramePr>
          <p:nvPr/>
        </p:nvGraphicFramePr>
        <p:xfrm>
          <a:off x="5816600" y="3155950"/>
          <a:ext cx="57626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7" name="Rovnice" r:id="rId10" imgW="177492" imgH="177492" progId="Equation.3">
                  <p:embed/>
                </p:oleObj>
              </mc:Choice>
              <mc:Fallback>
                <p:oleObj name="Rovnice" r:id="rId10" imgW="177492" imgH="1774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0" y="3155950"/>
                        <a:ext cx="576263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Oblouk 88"/>
          <p:cNvSpPr>
            <a:spLocks noChangeAspect="1"/>
          </p:cNvSpPr>
          <p:nvPr/>
        </p:nvSpPr>
        <p:spPr>
          <a:xfrm rot="2233012">
            <a:off x="2166077" y="2951905"/>
            <a:ext cx="826781" cy="826781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" name="Oblouk 89"/>
          <p:cNvSpPr>
            <a:spLocks noChangeAspect="1"/>
          </p:cNvSpPr>
          <p:nvPr/>
        </p:nvSpPr>
        <p:spPr>
          <a:xfrm rot="2233012">
            <a:off x="5666540" y="2951904"/>
            <a:ext cx="826781" cy="826781"/>
          </a:xfrm>
          <a:prstGeom prst="arc">
            <a:avLst>
              <a:gd name="adj1" fmla="val 14815513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Oblouk 90"/>
          <p:cNvSpPr>
            <a:spLocks noChangeAspect="1"/>
          </p:cNvSpPr>
          <p:nvPr/>
        </p:nvSpPr>
        <p:spPr>
          <a:xfrm rot="1889866">
            <a:off x="4369883" y="3012571"/>
            <a:ext cx="826781" cy="826781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92" name="Object 4"/>
          <p:cNvGraphicFramePr>
            <a:graphicFrameLocks noChangeAspect="1"/>
          </p:cNvGraphicFramePr>
          <p:nvPr/>
        </p:nvGraphicFramePr>
        <p:xfrm>
          <a:off x="4643438" y="3103563"/>
          <a:ext cx="4937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" name="Rovnice" r:id="rId12" imgW="152268" imgH="164957" progId="Equation.3">
                  <p:embed/>
                </p:oleObj>
              </mc:Choice>
              <mc:Fallback>
                <p:oleObj name="Rovnice" r:id="rId12" imgW="152268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103563"/>
                        <a:ext cx="493712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TextovéPole 92"/>
          <p:cNvSpPr txBox="1"/>
          <p:nvPr/>
        </p:nvSpPr>
        <p:spPr>
          <a:xfrm>
            <a:off x="7572396" y="3571876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V</a:t>
            </a:r>
            <a:endParaRPr lang="cs-CZ" sz="4400" dirty="0"/>
          </a:p>
        </p:txBody>
      </p:sp>
      <p:sp>
        <p:nvSpPr>
          <p:cNvPr id="94" name="TextovéPole 93"/>
          <p:cNvSpPr txBox="1"/>
          <p:nvPr/>
        </p:nvSpPr>
        <p:spPr>
          <a:xfrm>
            <a:off x="7929586" y="928670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M</a:t>
            </a:r>
            <a:endParaRPr lang="cs-CZ" sz="4400" dirty="0"/>
          </a:p>
        </p:txBody>
      </p:sp>
      <p:graphicFrame>
        <p:nvGraphicFramePr>
          <p:cNvPr id="34825" name="Object 9"/>
          <p:cNvGraphicFramePr>
            <a:graphicFrameLocks noChangeAspect="1"/>
          </p:cNvGraphicFramePr>
          <p:nvPr/>
        </p:nvGraphicFramePr>
        <p:xfrm>
          <a:off x="5643563" y="500060"/>
          <a:ext cx="14001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9" name="Rovnice" r:id="rId14" imgW="431425" imgH="177646" progId="Equation.3">
                  <p:embed/>
                </p:oleObj>
              </mc:Choice>
              <mc:Fallback>
                <p:oleObj name="Rovnice" r:id="rId14" imgW="431425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63" y="500060"/>
                        <a:ext cx="1400175" cy="550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10"/>
          <p:cNvGraphicFramePr>
            <a:graphicFrameLocks noChangeAspect="1"/>
          </p:cNvGraphicFramePr>
          <p:nvPr/>
        </p:nvGraphicFramePr>
        <p:xfrm>
          <a:off x="214282" y="428604"/>
          <a:ext cx="2305050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0" name="Rovnice" r:id="rId16" imgW="1002865" imgH="863225" progId="Equation.3">
                  <p:embed/>
                </p:oleObj>
              </mc:Choice>
              <mc:Fallback>
                <p:oleObj name="Rovnice" r:id="rId16" imgW="1002865" imgH="863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428604"/>
                        <a:ext cx="2305050" cy="1816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10"/>
          <p:cNvGraphicFramePr>
            <a:graphicFrameLocks noChangeAspect="1"/>
          </p:cNvGraphicFramePr>
          <p:nvPr/>
        </p:nvGraphicFramePr>
        <p:xfrm>
          <a:off x="2714612" y="500042"/>
          <a:ext cx="2246313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1" name="Rovnice" r:id="rId18" imgW="977900" imgH="419100" progId="Equation.3">
                  <p:embed/>
                </p:oleObj>
              </mc:Choice>
              <mc:Fallback>
                <p:oleObj name="Rovnice" r:id="rId18" imgW="977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12" y="500042"/>
                        <a:ext cx="2246313" cy="8810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1044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276166" y="6249662"/>
            <a:ext cx="2133600" cy="365125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Přímá spojovací čára 10"/>
          <p:cNvCxnSpPr/>
          <p:nvPr/>
        </p:nvCxnSpPr>
        <p:spPr>
          <a:xfrm>
            <a:off x="0" y="3643314"/>
            <a:ext cx="9144000" cy="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3929058" y="3571876"/>
            <a:ext cx="655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C</a:t>
            </a:r>
            <a:endParaRPr lang="cs-CZ" sz="4400" dirty="0"/>
          </a:p>
        </p:txBody>
      </p:sp>
      <p:grpSp>
        <p:nvGrpSpPr>
          <p:cNvPr id="2" name="Skupina 79"/>
          <p:cNvGrpSpPr/>
          <p:nvPr/>
        </p:nvGrpSpPr>
        <p:grpSpPr>
          <a:xfrm>
            <a:off x="2428860" y="-500090"/>
            <a:ext cx="6118240" cy="8715436"/>
            <a:chOff x="2428860" y="785794"/>
            <a:chExt cx="6118240" cy="5715008"/>
          </a:xfrm>
        </p:grpSpPr>
        <p:sp>
          <p:nvSpPr>
            <p:cNvPr id="16" name="Oblouk 15"/>
            <p:cNvSpPr>
              <a:spLocks noChangeAspect="1"/>
            </p:cNvSpPr>
            <p:nvPr/>
          </p:nvSpPr>
          <p:spPr>
            <a:xfrm>
              <a:off x="2428860" y="785794"/>
              <a:ext cx="5715008" cy="5715008"/>
            </a:xfrm>
            <a:prstGeom prst="arc">
              <a:avLst>
                <a:gd name="adj1" fmla="val 18438504"/>
                <a:gd name="adj2" fmla="val 2807361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" name="Skupina 78"/>
            <p:cNvGrpSpPr/>
            <p:nvPr/>
          </p:nvGrpSpPr>
          <p:grpSpPr>
            <a:xfrm>
              <a:off x="7643834" y="1857364"/>
              <a:ext cx="903266" cy="3357586"/>
              <a:chOff x="7643834" y="1857364"/>
              <a:chExt cx="903266" cy="3357586"/>
            </a:xfrm>
          </p:grpSpPr>
          <p:cxnSp>
            <p:nvCxnSpPr>
              <p:cNvPr id="31" name="Přímá spojovací čára 30"/>
              <p:cNvCxnSpPr/>
              <p:nvPr/>
            </p:nvCxnSpPr>
            <p:spPr>
              <a:xfrm flipV="1">
                <a:off x="7643834" y="1857364"/>
                <a:ext cx="285752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ovací čára 31"/>
              <p:cNvCxnSpPr/>
              <p:nvPr/>
            </p:nvCxnSpPr>
            <p:spPr>
              <a:xfrm flipV="1">
                <a:off x="7786710" y="2071678"/>
                <a:ext cx="214314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ovací čára 32"/>
              <p:cNvCxnSpPr/>
              <p:nvPr/>
            </p:nvCxnSpPr>
            <p:spPr>
              <a:xfrm flipV="1">
                <a:off x="7929586" y="2285992"/>
                <a:ext cx="214314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Přímá spojovací čára 33"/>
              <p:cNvCxnSpPr/>
              <p:nvPr/>
            </p:nvCxnSpPr>
            <p:spPr>
              <a:xfrm flipV="1">
                <a:off x="8001024" y="2500306"/>
                <a:ext cx="285752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Přímá spojovací čára 34"/>
              <p:cNvCxnSpPr/>
              <p:nvPr/>
            </p:nvCxnSpPr>
            <p:spPr>
              <a:xfrm flipV="1">
                <a:off x="8072462" y="2714620"/>
                <a:ext cx="285752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Přímá spojovací čára 35"/>
              <p:cNvCxnSpPr/>
              <p:nvPr/>
            </p:nvCxnSpPr>
            <p:spPr>
              <a:xfrm flipV="1">
                <a:off x="8072462" y="2928934"/>
                <a:ext cx="357190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Přímá spojovací čára 36"/>
              <p:cNvCxnSpPr/>
              <p:nvPr/>
            </p:nvCxnSpPr>
            <p:spPr>
              <a:xfrm flipV="1">
                <a:off x="8143900" y="3225800"/>
                <a:ext cx="365100" cy="603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Přímá spojovací čára 37"/>
              <p:cNvCxnSpPr/>
              <p:nvPr/>
            </p:nvCxnSpPr>
            <p:spPr>
              <a:xfrm>
                <a:off x="8143900" y="3500438"/>
                <a:ext cx="35719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Přímá spojovací čára 38"/>
              <p:cNvCxnSpPr/>
              <p:nvPr/>
            </p:nvCxnSpPr>
            <p:spPr>
              <a:xfrm>
                <a:off x="8143900" y="4000504"/>
                <a:ext cx="403200" cy="507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Přímá spojovací čára 39"/>
              <p:cNvCxnSpPr/>
              <p:nvPr/>
            </p:nvCxnSpPr>
            <p:spPr>
              <a:xfrm>
                <a:off x="8143900" y="3786190"/>
                <a:ext cx="35719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Přímá spojovací čára 40"/>
              <p:cNvCxnSpPr/>
              <p:nvPr/>
            </p:nvCxnSpPr>
            <p:spPr>
              <a:xfrm>
                <a:off x="8108948" y="4183062"/>
                <a:ext cx="357190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Přímá spojovací čára 41"/>
              <p:cNvCxnSpPr/>
              <p:nvPr/>
            </p:nvCxnSpPr>
            <p:spPr>
              <a:xfrm>
                <a:off x="8072462" y="4500570"/>
                <a:ext cx="334938" cy="10953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Přímá spojovací čára 42"/>
              <p:cNvCxnSpPr/>
              <p:nvPr/>
            </p:nvCxnSpPr>
            <p:spPr>
              <a:xfrm>
                <a:off x="7929586" y="4786322"/>
                <a:ext cx="357190" cy="14763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Přímá spojovací čára 45"/>
              <p:cNvCxnSpPr/>
              <p:nvPr/>
            </p:nvCxnSpPr>
            <p:spPr>
              <a:xfrm>
                <a:off x="7786710" y="5072074"/>
                <a:ext cx="285752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2" name="Přímá spojovací čára 81"/>
          <p:cNvCxnSpPr/>
          <p:nvPr/>
        </p:nvCxnSpPr>
        <p:spPr>
          <a:xfrm rot="5400000">
            <a:off x="3857620" y="3643314"/>
            <a:ext cx="2857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ovéPole 85"/>
          <p:cNvSpPr txBox="1"/>
          <p:nvPr/>
        </p:nvSpPr>
        <p:spPr>
          <a:xfrm>
            <a:off x="8572528" y="3558605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o</a:t>
            </a:r>
            <a:endParaRPr lang="cs-CZ" sz="3200" dirty="0"/>
          </a:p>
        </p:txBody>
      </p:sp>
      <p:cxnSp>
        <p:nvCxnSpPr>
          <p:cNvPr id="51" name="Přímá spojnice 2"/>
          <p:cNvCxnSpPr/>
          <p:nvPr/>
        </p:nvCxnSpPr>
        <p:spPr>
          <a:xfrm>
            <a:off x="857224" y="6143644"/>
            <a:ext cx="7286676" cy="0"/>
          </a:xfrm>
          <a:prstGeom prst="line">
            <a:avLst/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2"/>
          <p:cNvCxnSpPr/>
          <p:nvPr/>
        </p:nvCxnSpPr>
        <p:spPr>
          <a:xfrm flipV="1">
            <a:off x="214282" y="1428736"/>
            <a:ext cx="7429552" cy="2428892"/>
          </a:xfrm>
          <a:prstGeom prst="line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rot="5400000" flipH="1" flipV="1">
            <a:off x="3643306" y="1500174"/>
            <a:ext cx="4071966" cy="3929090"/>
          </a:xfrm>
          <a:prstGeom prst="line">
            <a:avLst/>
          </a:prstGeom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ipsa 49"/>
          <p:cNvSpPr/>
          <p:nvPr/>
        </p:nvSpPr>
        <p:spPr>
          <a:xfrm>
            <a:off x="785786" y="3571876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TextovéPole 51"/>
          <p:cNvSpPr txBox="1"/>
          <p:nvPr/>
        </p:nvSpPr>
        <p:spPr>
          <a:xfrm>
            <a:off x="630280" y="3643314"/>
            <a:ext cx="655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A</a:t>
            </a:r>
            <a:endParaRPr lang="cs-CZ" sz="4400" dirty="0"/>
          </a:p>
        </p:txBody>
      </p:sp>
      <p:cxnSp>
        <p:nvCxnSpPr>
          <p:cNvPr id="58" name="Přímá spojovací čára 57"/>
          <p:cNvCxnSpPr/>
          <p:nvPr/>
        </p:nvCxnSpPr>
        <p:spPr>
          <a:xfrm rot="10800000" flipV="1">
            <a:off x="3571868" y="1500174"/>
            <a:ext cx="4000528" cy="2428892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Elipsa 59"/>
          <p:cNvSpPr/>
          <p:nvPr/>
        </p:nvSpPr>
        <p:spPr>
          <a:xfrm>
            <a:off x="5429256" y="3571876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TextovéPole 60"/>
          <p:cNvSpPr txBox="1"/>
          <p:nvPr/>
        </p:nvSpPr>
        <p:spPr>
          <a:xfrm>
            <a:off x="5500694" y="3643314"/>
            <a:ext cx="1000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A´</a:t>
            </a:r>
            <a:endParaRPr lang="cs-CZ" sz="4400" dirty="0"/>
          </a:p>
        </p:txBody>
      </p:sp>
      <p:cxnSp>
        <p:nvCxnSpPr>
          <p:cNvPr id="64" name="Přímá spojovací čára 63"/>
          <p:cNvCxnSpPr/>
          <p:nvPr/>
        </p:nvCxnSpPr>
        <p:spPr>
          <a:xfrm rot="5400000">
            <a:off x="-402776" y="4974752"/>
            <a:ext cx="252000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ovací čára 64"/>
          <p:cNvCxnSpPr/>
          <p:nvPr/>
        </p:nvCxnSpPr>
        <p:spPr>
          <a:xfrm rot="5400000">
            <a:off x="3107521" y="4536289"/>
            <a:ext cx="178595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ovací čára 65"/>
          <p:cNvCxnSpPr/>
          <p:nvPr/>
        </p:nvCxnSpPr>
        <p:spPr>
          <a:xfrm rot="5400000">
            <a:off x="4857752" y="4357694"/>
            <a:ext cx="1285884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ovací čára 66"/>
          <p:cNvCxnSpPr/>
          <p:nvPr/>
        </p:nvCxnSpPr>
        <p:spPr>
          <a:xfrm rot="5400000">
            <a:off x="6883900" y="4903314"/>
            <a:ext cx="252000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2"/>
          <p:cNvCxnSpPr/>
          <p:nvPr/>
        </p:nvCxnSpPr>
        <p:spPr>
          <a:xfrm>
            <a:off x="4000496" y="5429264"/>
            <a:ext cx="4143404" cy="0"/>
          </a:xfrm>
          <a:prstGeom prst="line">
            <a:avLst/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2"/>
          <p:cNvCxnSpPr/>
          <p:nvPr/>
        </p:nvCxnSpPr>
        <p:spPr>
          <a:xfrm>
            <a:off x="5500694" y="5000636"/>
            <a:ext cx="2643206" cy="0"/>
          </a:xfrm>
          <a:prstGeom prst="line">
            <a:avLst/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ovéPole 75"/>
          <p:cNvSpPr txBox="1"/>
          <p:nvPr/>
        </p:nvSpPr>
        <p:spPr>
          <a:xfrm>
            <a:off x="2500298" y="5517079"/>
            <a:ext cx="655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a</a:t>
            </a:r>
            <a:endParaRPr lang="cs-CZ" sz="4400" dirty="0"/>
          </a:p>
        </p:txBody>
      </p:sp>
      <p:sp>
        <p:nvSpPr>
          <p:cNvPr id="77" name="TextovéPole 76"/>
          <p:cNvSpPr txBox="1"/>
          <p:nvPr/>
        </p:nvSpPr>
        <p:spPr>
          <a:xfrm>
            <a:off x="6488196" y="4374071"/>
            <a:ext cx="655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a´</a:t>
            </a:r>
            <a:endParaRPr lang="cs-CZ" sz="4400" dirty="0"/>
          </a:p>
        </p:txBody>
      </p:sp>
      <p:sp>
        <p:nvSpPr>
          <p:cNvPr id="78" name="TextovéPole 77"/>
          <p:cNvSpPr txBox="1"/>
          <p:nvPr/>
        </p:nvSpPr>
        <p:spPr>
          <a:xfrm>
            <a:off x="4643438" y="4802699"/>
            <a:ext cx="655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r</a:t>
            </a:r>
            <a:endParaRPr lang="cs-CZ" sz="4400" dirty="0"/>
          </a:p>
        </p:txBody>
      </p:sp>
      <p:sp>
        <p:nvSpPr>
          <p:cNvPr id="79" name="Oblouk 78"/>
          <p:cNvSpPr>
            <a:spLocks noChangeAspect="1"/>
          </p:cNvSpPr>
          <p:nvPr/>
        </p:nvSpPr>
        <p:spPr>
          <a:xfrm rot="12207431">
            <a:off x="5202459" y="1987756"/>
            <a:ext cx="826781" cy="826781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Oblouk 79"/>
          <p:cNvSpPr>
            <a:spLocks noChangeAspect="1"/>
          </p:cNvSpPr>
          <p:nvPr/>
        </p:nvSpPr>
        <p:spPr>
          <a:xfrm rot="11202618">
            <a:off x="5475717" y="2403890"/>
            <a:ext cx="844756" cy="844756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5638812" y="2571744"/>
          <a:ext cx="576262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2" name="Rovnice" r:id="rId4" imgW="177492" imgH="177492" progId="Equation.3">
                  <p:embed/>
                </p:oleObj>
              </mc:Choice>
              <mc:Fallback>
                <p:oleObj name="Rovnice" r:id="rId4" imgW="177492" imgH="1774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12" y="2571744"/>
                        <a:ext cx="576262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4"/>
          <p:cNvGraphicFramePr>
            <a:graphicFrameLocks noChangeAspect="1"/>
          </p:cNvGraphicFramePr>
          <p:nvPr/>
        </p:nvGraphicFramePr>
        <p:xfrm>
          <a:off x="5357818" y="2209795"/>
          <a:ext cx="4937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3" name="Rovnice" r:id="rId6" imgW="152334" imgH="139639" progId="Equation.3">
                  <p:embed/>
                </p:oleObj>
              </mc:Choice>
              <mc:Fallback>
                <p:oleObj name="Rovnice" r:id="rId6" imgW="152334" imgH="1396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2209795"/>
                        <a:ext cx="49371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4"/>
          <p:cNvGraphicFramePr>
            <a:graphicFrameLocks noChangeAspect="1"/>
          </p:cNvGraphicFramePr>
          <p:nvPr/>
        </p:nvGraphicFramePr>
        <p:xfrm>
          <a:off x="2285984" y="3143248"/>
          <a:ext cx="4937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4" name="Rovnice" r:id="rId8" imgW="152334" imgH="139639" progId="Equation.3">
                  <p:embed/>
                </p:oleObj>
              </mc:Choice>
              <mc:Fallback>
                <p:oleObj name="Rovnice" r:id="rId8" imgW="152334" imgH="1396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4" y="3143248"/>
                        <a:ext cx="49371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4"/>
          <p:cNvGraphicFramePr>
            <a:graphicFrameLocks noChangeAspect="1"/>
          </p:cNvGraphicFramePr>
          <p:nvPr/>
        </p:nvGraphicFramePr>
        <p:xfrm>
          <a:off x="5816600" y="3155950"/>
          <a:ext cx="57626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name="Rovnice" r:id="rId10" imgW="177492" imgH="177492" progId="Equation.3">
                  <p:embed/>
                </p:oleObj>
              </mc:Choice>
              <mc:Fallback>
                <p:oleObj name="Rovnice" r:id="rId10" imgW="177492" imgH="1774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0" y="3155950"/>
                        <a:ext cx="576263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Oblouk 88"/>
          <p:cNvSpPr>
            <a:spLocks noChangeAspect="1"/>
          </p:cNvSpPr>
          <p:nvPr/>
        </p:nvSpPr>
        <p:spPr>
          <a:xfrm rot="2233012">
            <a:off x="2166077" y="2951905"/>
            <a:ext cx="826781" cy="826781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" name="Oblouk 89"/>
          <p:cNvSpPr>
            <a:spLocks noChangeAspect="1"/>
          </p:cNvSpPr>
          <p:nvPr/>
        </p:nvSpPr>
        <p:spPr>
          <a:xfrm rot="2233012">
            <a:off x="5666540" y="2951904"/>
            <a:ext cx="826781" cy="826781"/>
          </a:xfrm>
          <a:prstGeom prst="arc">
            <a:avLst>
              <a:gd name="adj1" fmla="val 14815513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Oblouk 90"/>
          <p:cNvSpPr>
            <a:spLocks noChangeAspect="1"/>
          </p:cNvSpPr>
          <p:nvPr/>
        </p:nvSpPr>
        <p:spPr>
          <a:xfrm rot="1889866">
            <a:off x="4369883" y="3012571"/>
            <a:ext cx="826781" cy="826781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92" name="Object 4"/>
          <p:cNvGraphicFramePr>
            <a:graphicFrameLocks noChangeAspect="1"/>
          </p:cNvGraphicFramePr>
          <p:nvPr/>
        </p:nvGraphicFramePr>
        <p:xfrm>
          <a:off x="4643438" y="3103563"/>
          <a:ext cx="4937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6" name="Rovnice" r:id="rId12" imgW="152268" imgH="164957" progId="Equation.3">
                  <p:embed/>
                </p:oleObj>
              </mc:Choice>
              <mc:Fallback>
                <p:oleObj name="Rovnice" r:id="rId12" imgW="152268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103563"/>
                        <a:ext cx="493712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TextovéPole 92"/>
          <p:cNvSpPr txBox="1"/>
          <p:nvPr/>
        </p:nvSpPr>
        <p:spPr>
          <a:xfrm>
            <a:off x="7572396" y="3571876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V</a:t>
            </a:r>
            <a:endParaRPr lang="cs-CZ" sz="4400" dirty="0"/>
          </a:p>
        </p:txBody>
      </p:sp>
      <p:sp>
        <p:nvSpPr>
          <p:cNvPr id="94" name="TextovéPole 93"/>
          <p:cNvSpPr txBox="1"/>
          <p:nvPr/>
        </p:nvSpPr>
        <p:spPr>
          <a:xfrm>
            <a:off x="7929586" y="928670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M</a:t>
            </a:r>
            <a:endParaRPr lang="cs-CZ" sz="4400" dirty="0"/>
          </a:p>
        </p:txBody>
      </p:sp>
      <p:sp>
        <p:nvSpPr>
          <p:cNvPr id="99" name="Oblouk 98"/>
          <p:cNvSpPr>
            <a:spLocks noChangeAspect="1"/>
          </p:cNvSpPr>
          <p:nvPr/>
        </p:nvSpPr>
        <p:spPr>
          <a:xfrm rot="14895212">
            <a:off x="3517646" y="2838862"/>
            <a:ext cx="1196830" cy="1196830"/>
          </a:xfrm>
          <a:prstGeom prst="arc">
            <a:avLst>
              <a:gd name="adj1" fmla="val 16200000"/>
              <a:gd name="adj2" fmla="val 546105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00" name="Object 4"/>
          <p:cNvGraphicFramePr>
            <a:graphicFrameLocks noChangeAspect="1"/>
          </p:cNvGraphicFramePr>
          <p:nvPr/>
        </p:nvGraphicFramePr>
        <p:xfrm>
          <a:off x="3756025" y="3067050"/>
          <a:ext cx="41116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" name="Rovnice" r:id="rId14" imgW="126835" imgH="139518" progId="Equation.3">
                  <p:embed/>
                </p:oleObj>
              </mc:Choice>
              <mc:Fallback>
                <p:oleObj name="Rovnice" r:id="rId14" imgW="126835" imgH="1395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6025" y="3067050"/>
                        <a:ext cx="411163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Oblouk 100"/>
          <p:cNvSpPr>
            <a:spLocks noChangeAspect="1"/>
          </p:cNvSpPr>
          <p:nvPr/>
        </p:nvSpPr>
        <p:spPr>
          <a:xfrm rot="14895212">
            <a:off x="5248363" y="3231897"/>
            <a:ext cx="592310" cy="592310"/>
          </a:xfrm>
          <a:prstGeom prst="arc">
            <a:avLst>
              <a:gd name="adj1" fmla="val 16200000"/>
              <a:gd name="adj2" fmla="val 415486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02" name="Object 4"/>
          <p:cNvGraphicFramePr>
            <a:graphicFrameLocks noChangeAspect="1"/>
          </p:cNvGraphicFramePr>
          <p:nvPr/>
        </p:nvGraphicFramePr>
        <p:xfrm>
          <a:off x="5265739" y="3259554"/>
          <a:ext cx="377831" cy="428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8" name="Rovnice" r:id="rId16" imgW="139579" imgH="164957" progId="Equation.3">
                  <p:embed/>
                </p:oleObj>
              </mc:Choice>
              <mc:Fallback>
                <p:oleObj name="Rovnice" r:id="rId16" imgW="139579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5739" y="3259554"/>
                        <a:ext cx="377831" cy="4282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1" name="Object 11"/>
          <p:cNvGraphicFramePr>
            <a:graphicFrameLocks noChangeAspect="1"/>
          </p:cNvGraphicFramePr>
          <p:nvPr/>
        </p:nvGraphicFramePr>
        <p:xfrm>
          <a:off x="785786" y="285728"/>
          <a:ext cx="3767138" cy="140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" name="Rovnice" r:id="rId18" imgW="1663700" imgH="711200" progId="Equation.3">
                  <p:embed/>
                </p:oleObj>
              </mc:Choice>
              <mc:Fallback>
                <p:oleObj name="Rovnice" r:id="rId18" imgW="16637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285728"/>
                        <a:ext cx="3767138" cy="14017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2" name="Object 12"/>
          <p:cNvGraphicFramePr>
            <a:graphicFrameLocks noChangeAspect="1"/>
          </p:cNvGraphicFramePr>
          <p:nvPr/>
        </p:nvGraphicFramePr>
        <p:xfrm>
          <a:off x="1285852" y="3965588"/>
          <a:ext cx="2325688" cy="139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0" name="Rovnice" r:id="rId20" imgW="1028254" imgH="710891" progId="Equation.3">
                  <p:embed/>
                </p:oleObj>
              </mc:Choice>
              <mc:Fallback>
                <p:oleObj name="Rovnice" r:id="rId20" imgW="1028254" imgH="7108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3965588"/>
                        <a:ext cx="2325688" cy="1392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7068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2928926" y="5072074"/>
          <a:ext cx="3282562" cy="1357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Rovnice" r:id="rId4" imgW="965200" imgH="419100" progId="Equation.3">
                  <p:embed/>
                </p:oleObj>
              </mc:Choice>
              <mc:Fallback>
                <p:oleObj name="Rovnice" r:id="rId4" imgW="965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26" y="5072074"/>
                        <a:ext cx="3282562" cy="135732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214282" y="534108"/>
          <a:ext cx="2305679" cy="2723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name="Rovnice" r:id="rId6" imgW="1003300" imgH="1295400" progId="Equation.3">
                  <p:embed/>
                </p:oleObj>
              </mc:Choice>
              <mc:Fallback>
                <p:oleObj name="Rovnice" r:id="rId6" imgW="1003300" imgH="1295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534108"/>
                        <a:ext cx="2305679" cy="272375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2714612" y="500042"/>
          <a:ext cx="3767695" cy="1401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name="Rovnice" r:id="rId8" imgW="1663700" imgH="711200" progId="Equation.3">
                  <p:embed/>
                </p:oleObj>
              </mc:Choice>
              <mc:Fallback>
                <p:oleObj name="Rovnice" r:id="rId8" imgW="16637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12" y="500042"/>
                        <a:ext cx="3767695" cy="140193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2714612" y="2214554"/>
          <a:ext cx="3787723" cy="2543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7" name="Rovnice" r:id="rId10" imgW="1371600" imgH="1066800" progId="Equation.3">
                  <p:embed/>
                </p:oleObj>
              </mc:Choice>
              <mc:Fallback>
                <p:oleObj name="Rovnice" r:id="rId10" imgW="13716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12" y="2214554"/>
                        <a:ext cx="3787723" cy="254350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6643702" y="508623"/>
          <a:ext cx="2325708" cy="1391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8" name="Rovnice" r:id="rId12" imgW="1028254" imgH="710891" progId="Equation.3">
                  <p:embed/>
                </p:oleObj>
              </mc:Choice>
              <mc:Fallback>
                <p:oleObj name="Rovnice" r:id="rId12" imgW="1028254" imgH="7108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702" y="508623"/>
                        <a:ext cx="2325708" cy="139191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6858016" y="2643182"/>
          <a:ext cx="1399431" cy="550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" name="Rovnice" r:id="rId14" imgW="431425" imgH="177646" progId="Equation.3">
                  <p:embed/>
                </p:oleObj>
              </mc:Choice>
              <mc:Fallback>
                <p:oleObj name="Rovnice" r:id="rId14" imgW="431425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16" y="2643182"/>
                        <a:ext cx="1399431" cy="5507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2920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PŘÍČNÉ ZVĚTŠENÍ</a:t>
            </a:r>
          </a:p>
        </p:txBody>
      </p:sp>
      <p:cxnSp>
        <p:nvCxnSpPr>
          <p:cNvPr id="11" name="Přímá spojnice 2"/>
          <p:cNvCxnSpPr/>
          <p:nvPr/>
        </p:nvCxnSpPr>
        <p:spPr>
          <a:xfrm>
            <a:off x="4495800" y="2491314"/>
            <a:ext cx="3569022" cy="426"/>
          </a:xfrm>
          <a:prstGeom prst="line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0"/>
          <p:cNvCxnSpPr/>
          <p:nvPr/>
        </p:nvCxnSpPr>
        <p:spPr>
          <a:xfrm>
            <a:off x="4495802" y="2491316"/>
            <a:ext cx="2586037" cy="3318933"/>
          </a:xfrm>
          <a:prstGeom prst="line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5715008" y="4286256"/>
            <a:ext cx="785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0070C0"/>
                </a:solidFill>
              </a:rPr>
              <a:t>y´</a:t>
            </a:r>
            <a:endParaRPr lang="cs-CZ" sz="4800" b="1" dirty="0">
              <a:solidFill>
                <a:srgbClr val="0070C0"/>
              </a:solidFill>
            </a:endParaRPr>
          </a:p>
        </p:txBody>
      </p:sp>
      <p:grpSp>
        <p:nvGrpSpPr>
          <p:cNvPr id="2" name="Skupina 17"/>
          <p:cNvGrpSpPr/>
          <p:nvPr/>
        </p:nvGrpSpPr>
        <p:grpSpPr>
          <a:xfrm>
            <a:off x="4214810" y="-1000156"/>
            <a:ext cx="4189414" cy="9501230"/>
            <a:chOff x="2428860" y="785794"/>
            <a:chExt cx="6118240" cy="5715008"/>
          </a:xfrm>
        </p:grpSpPr>
        <p:sp>
          <p:nvSpPr>
            <p:cNvPr id="19" name="TextovéPole 18"/>
            <p:cNvSpPr txBox="1"/>
            <p:nvPr/>
          </p:nvSpPr>
          <p:spPr>
            <a:xfrm>
              <a:off x="3576472" y="3535880"/>
              <a:ext cx="6555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400" dirty="0" smtClean="0"/>
                <a:t>C</a:t>
              </a:r>
              <a:endParaRPr lang="cs-CZ" sz="4400" dirty="0"/>
            </a:p>
          </p:txBody>
        </p:sp>
        <p:grpSp>
          <p:nvGrpSpPr>
            <p:cNvPr id="3" name="Skupina 79"/>
            <p:cNvGrpSpPr/>
            <p:nvPr/>
          </p:nvGrpSpPr>
          <p:grpSpPr>
            <a:xfrm>
              <a:off x="2428860" y="785794"/>
              <a:ext cx="6118240" cy="5715008"/>
              <a:chOff x="2428860" y="785794"/>
              <a:chExt cx="6118240" cy="5715008"/>
            </a:xfrm>
          </p:grpSpPr>
          <p:sp>
            <p:nvSpPr>
              <p:cNvPr id="23" name="Oblouk 22"/>
              <p:cNvSpPr>
                <a:spLocks noChangeAspect="1"/>
              </p:cNvSpPr>
              <p:nvPr/>
            </p:nvSpPr>
            <p:spPr>
              <a:xfrm>
                <a:off x="2428860" y="785794"/>
                <a:ext cx="5715008" cy="5715008"/>
              </a:xfrm>
              <a:prstGeom prst="arc">
                <a:avLst>
                  <a:gd name="adj1" fmla="val 18438504"/>
                  <a:gd name="adj2" fmla="val 2807361"/>
                </a:avLst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4" name="Skupina 78"/>
              <p:cNvGrpSpPr/>
              <p:nvPr/>
            </p:nvGrpSpPr>
            <p:grpSpPr>
              <a:xfrm>
                <a:off x="5871698" y="2285992"/>
                <a:ext cx="2675402" cy="2647968"/>
                <a:chOff x="5871698" y="2285992"/>
                <a:chExt cx="2675402" cy="2647968"/>
              </a:xfrm>
            </p:grpSpPr>
            <p:sp>
              <p:nvSpPr>
                <p:cNvPr id="25" name="TextovéPole 17"/>
                <p:cNvSpPr txBox="1"/>
                <p:nvPr/>
              </p:nvSpPr>
              <p:spPr>
                <a:xfrm>
                  <a:off x="5871698" y="3578850"/>
                  <a:ext cx="51269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4400" dirty="0"/>
                    <a:t>F</a:t>
                  </a:r>
                </a:p>
              </p:txBody>
            </p:sp>
            <p:cxnSp>
              <p:nvCxnSpPr>
                <p:cNvPr id="31" name="Přímá spojovací čára 30"/>
                <p:cNvCxnSpPr/>
                <p:nvPr/>
              </p:nvCxnSpPr>
              <p:spPr>
                <a:xfrm flipV="1">
                  <a:off x="7929586" y="2285992"/>
                  <a:ext cx="214314" cy="1428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Přímá spojovací čára 31"/>
                <p:cNvCxnSpPr/>
                <p:nvPr/>
              </p:nvCxnSpPr>
              <p:spPr>
                <a:xfrm flipV="1">
                  <a:off x="8001024" y="2500306"/>
                  <a:ext cx="285752" cy="1428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Přímá spojovací čára 32"/>
                <p:cNvCxnSpPr/>
                <p:nvPr/>
              </p:nvCxnSpPr>
              <p:spPr>
                <a:xfrm flipV="1">
                  <a:off x="8072462" y="2714620"/>
                  <a:ext cx="285752" cy="1428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Přímá spojovací čára 33"/>
                <p:cNvCxnSpPr/>
                <p:nvPr/>
              </p:nvCxnSpPr>
              <p:spPr>
                <a:xfrm flipV="1">
                  <a:off x="8072462" y="2928934"/>
                  <a:ext cx="357190" cy="1428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Přímá spojovací čára 34"/>
                <p:cNvCxnSpPr/>
                <p:nvPr/>
              </p:nvCxnSpPr>
              <p:spPr>
                <a:xfrm flipV="1">
                  <a:off x="8143900" y="3225800"/>
                  <a:ext cx="365100" cy="6032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Přímá spojovací čára 35"/>
                <p:cNvCxnSpPr/>
                <p:nvPr/>
              </p:nvCxnSpPr>
              <p:spPr>
                <a:xfrm>
                  <a:off x="8143900" y="3500438"/>
                  <a:ext cx="35719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Přímá spojovací čára 36"/>
                <p:cNvCxnSpPr/>
                <p:nvPr/>
              </p:nvCxnSpPr>
              <p:spPr>
                <a:xfrm>
                  <a:off x="8143900" y="4000504"/>
                  <a:ext cx="403200" cy="5079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Přímá spojovací čára 37"/>
                <p:cNvCxnSpPr/>
                <p:nvPr/>
              </p:nvCxnSpPr>
              <p:spPr>
                <a:xfrm>
                  <a:off x="8143900" y="3786190"/>
                  <a:ext cx="35719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Přímá spojovací čára 38"/>
                <p:cNvCxnSpPr/>
                <p:nvPr/>
              </p:nvCxnSpPr>
              <p:spPr>
                <a:xfrm>
                  <a:off x="8108948" y="4183062"/>
                  <a:ext cx="357190" cy="7143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Přímá spojovací čára 39"/>
                <p:cNvCxnSpPr/>
                <p:nvPr/>
              </p:nvCxnSpPr>
              <p:spPr>
                <a:xfrm>
                  <a:off x="8072462" y="4500570"/>
                  <a:ext cx="334938" cy="10953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Přímá spojovací čára 40"/>
                <p:cNvCxnSpPr/>
                <p:nvPr/>
              </p:nvCxnSpPr>
              <p:spPr>
                <a:xfrm>
                  <a:off x="7929586" y="4786322"/>
                  <a:ext cx="357190" cy="14763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1" name="Přímá spojovací čára 20"/>
            <p:cNvCxnSpPr/>
            <p:nvPr/>
          </p:nvCxnSpPr>
          <p:spPr>
            <a:xfrm rot="16200000" flipH="1">
              <a:off x="4137990" y="3600333"/>
              <a:ext cx="128911" cy="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ovéPole 45"/>
          <p:cNvSpPr txBox="1"/>
          <p:nvPr/>
        </p:nvSpPr>
        <p:spPr>
          <a:xfrm>
            <a:off x="8429652" y="2883755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o</a:t>
            </a:r>
            <a:endParaRPr lang="cs-CZ" sz="4800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3857620" y="2643182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FF0000"/>
                </a:solidFill>
              </a:rPr>
              <a:t>y</a:t>
            </a:r>
            <a:endParaRPr lang="cs-CZ" sz="4800" b="1" dirty="0">
              <a:solidFill>
                <a:srgbClr val="FF0000"/>
              </a:solidFill>
            </a:endParaRPr>
          </a:p>
        </p:txBody>
      </p:sp>
      <p:cxnSp>
        <p:nvCxnSpPr>
          <p:cNvPr id="57" name="Přímá spojnice 9"/>
          <p:cNvCxnSpPr/>
          <p:nvPr/>
        </p:nvCxnSpPr>
        <p:spPr>
          <a:xfrm>
            <a:off x="2744462" y="4381500"/>
            <a:ext cx="5328000" cy="0"/>
          </a:xfrm>
          <a:prstGeom prst="line">
            <a:avLst/>
          </a:prstGeom>
          <a:ln w="28575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ravoúhlý trojúhelník 58"/>
          <p:cNvSpPr/>
          <p:nvPr/>
        </p:nvSpPr>
        <p:spPr>
          <a:xfrm>
            <a:off x="4519140" y="2491314"/>
            <a:ext cx="2196000" cy="1152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Pravoúhlý trojúhelník 65"/>
          <p:cNvSpPr/>
          <p:nvPr/>
        </p:nvSpPr>
        <p:spPr>
          <a:xfrm rot="10800000">
            <a:off x="6715141" y="3649317"/>
            <a:ext cx="1332000" cy="756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Pravoúhlý trojúhelník 66"/>
          <p:cNvSpPr/>
          <p:nvPr/>
        </p:nvSpPr>
        <p:spPr>
          <a:xfrm flipV="1">
            <a:off x="5975528" y="3643314"/>
            <a:ext cx="792000" cy="756000"/>
          </a:xfrm>
          <a:prstGeom prst="rt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Pravoúhlý trojúhelník 67"/>
          <p:cNvSpPr/>
          <p:nvPr/>
        </p:nvSpPr>
        <p:spPr>
          <a:xfrm rot="10800000" flipV="1">
            <a:off x="6786578" y="2491314"/>
            <a:ext cx="1260000" cy="1152000"/>
          </a:xfrm>
          <a:prstGeom prst="rt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Obdélník 73"/>
          <p:cNvSpPr/>
          <p:nvPr/>
        </p:nvSpPr>
        <p:spPr>
          <a:xfrm>
            <a:off x="357158" y="714356"/>
            <a:ext cx="2381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 smtClean="0"/>
              <a:t>Z podobnosti ∆</a:t>
            </a:r>
            <a:endParaRPr lang="cs-CZ" sz="2800" dirty="0"/>
          </a:p>
        </p:txBody>
      </p:sp>
      <p:cxnSp>
        <p:nvCxnSpPr>
          <p:cNvPr id="54" name="Přímá spojnice 10"/>
          <p:cNvCxnSpPr>
            <a:stCxn id="59" idx="0"/>
          </p:cNvCxnSpPr>
          <p:nvPr/>
        </p:nvCxnSpPr>
        <p:spPr>
          <a:xfrm>
            <a:off x="4519140" y="2491314"/>
            <a:ext cx="3553322" cy="1866380"/>
          </a:xfrm>
          <a:prstGeom prst="line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9"/>
          <p:cNvCxnSpPr/>
          <p:nvPr/>
        </p:nvCxnSpPr>
        <p:spPr>
          <a:xfrm flipV="1">
            <a:off x="5214942" y="2500306"/>
            <a:ext cx="2813620" cy="2571768"/>
          </a:xfrm>
          <a:prstGeom prst="line">
            <a:avLst/>
          </a:prstGeom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0"/>
          <p:cNvCxnSpPr/>
          <p:nvPr/>
        </p:nvCxnSpPr>
        <p:spPr>
          <a:xfrm>
            <a:off x="3500398" y="3643314"/>
            <a:ext cx="5643602" cy="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rot="5400000" flipH="1" flipV="1">
            <a:off x="3924297" y="3071810"/>
            <a:ext cx="1147770" cy="47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8"/>
          <p:cNvCxnSpPr/>
          <p:nvPr/>
        </p:nvCxnSpPr>
        <p:spPr>
          <a:xfrm rot="5400000">
            <a:off x="5602990" y="3978982"/>
            <a:ext cx="752640" cy="11113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ovací čára 68"/>
          <p:cNvCxnSpPr/>
          <p:nvPr/>
        </p:nvCxnSpPr>
        <p:spPr>
          <a:xfrm rot="16200000" flipH="1">
            <a:off x="6624615" y="3665528"/>
            <a:ext cx="263526" cy="95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500083"/>
              </p:ext>
            </p:extLst>
          </p:nvPr>
        </p:nvGraphicFramePr>
        <p:xfrm>
          <a:off x="179512" y="1285860"/>
          <a:ext cx="1611312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Rovnice" r:id="rId4" imgW="685800" imgH="419100" progId="Equation.3">
                  <p:embed/>
                </p:oleObj>
              </mc:Choice>
              <mc:Fallback>
                <p:oleObj name="Rovnice" r:id="rId4" imgW="6858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285860"/>
                        <a:ext cx="1611312" cy="9477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490847"/>
              </p:ext>
            </p:extLst>
          </p:nvPr>
        </p:nvGraphicFramePr>
        <p:xfrm>
          <a:off x="179512" y="2625278"/>
          <a:ext cx="1579562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" name="Rovnice" r:id="rId6" imgW="672808" imgH="418918" progId="Equation.3">
                  <p:embed/>
                </p:oleObj>
              </mc:Choice>
              <mc:Fallback>
                <p:oleObj name="Rovnice" r:id="rId6" imgW="672808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625278"/>
                        <a:ext cx="1579562" cy="9477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956023"/>
              </p:ext>
            </p:extLst>
          </p:nvPr>
        </p:nvGraphicFramePr>
        <p:xfrm>
          <a:off x="1952575" y="1285860"/>
          <a:ext cx="1611313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name="Rovnice" r:id="rId8" imgW="685800" imgH="419100" progId="Equation.3">
                  <p:embed/>
                </p:oleObj>
              </mc:Choice>
              <mc:Fallback>
                <p:oleObj name="Rovnice" r:id="rId8" imgW="6858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575" y="1285860"/>
                        <a:ext cx="1611313" cy="9477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208744"/>
              </p:ext>
            </p:extLst>
          </p:nvPr>
        </p:nvGraphicFramePr>
        <p:xfrm>
          <a:off x="1982738" y="2625278"/>
          <a:ext cx="1581150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Rovnice" r:id="rId10" imgW="672808" imgH="418918" progId="Equation.3">
                  <p:embed/>
                </p:oleObj>
              </mc:Choice>
              <mc:Fallback>
                <p:oleObj name="Rovnice" r:id="rId10" imgW="672808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738" y="2625278"/>
                        <a:ext cx="1581150" cy="9477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57158" y="5143512"/>
          <a:ext cx="5792870" cy="1143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Rovnice" r:id="rId12" imgW="2044700" imgH="419100" progId="Equation.3">
                  <p:embed/>
                </p:oleObj>
              </mc:Choice>
              <mc:Fallback>
                <p:oleObj name="Rovnice" r:id="rId12" imgW="2044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5143512"/>
                        <a:ext cx="5792870" cy="114300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5588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7" grpId="0"/>
      <p:bldP spid="59" grpId="0" animBg="1"/>
      <p:bldP spid="66" grpId="0" animBg="1"/>
      <p:bldP spid="67" grpId="0" animBg="1"/>
      <p:bldP spid="6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71406" y="1249590"/>
            <a:ext cx="892971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dirty="0" smtClean="0"/>
              <a:t>U zrcadel nastává pouze odraz světla.</a:t>
            </a:r>
          </a:p>
          <a:p>
            <a:pPr algn="ctr"/>
            <a:endParaRPr lang="cs-CZ" sz="3000" dirty="0" smtClean="0"/>
          </a:p>
          <a:p>
            <a:pPr algn="ctr"/>
            <a:r>
              <a:rPr lang="cs-CZ" sz="3200" dirty="0" smtClean="0"/>
              <a:t>Při zobrazování pomocí čoček </a:t>
            </a:r>
            <a:br>
              <a:rPr lang="cs-CZ" sz="3200" dirty="0" smtClean="0"/>
            </a:br>
            <a:r>
              <a:rPr lang="cs-CZ" sz="3200" dirty="0" smtClean="0"/>
              <a:t>se uplatňuje lom světelných paprsků.</a:t>
            </a:r>
          </a:p>
          <a:p>
            <a:r>
              <a:rPr lang="cs-CZ" sz="3200" dirty="0" smtClean="0"/>
              <a:t> </a:t>
            </a:r>
          </a:p>
          <a:p>
            <a:pPr algn="ctr"/>
            <a:r>
              <a:rPr lang="cs-CZ" sz="3000" b="1" dirty="0" smtClean="0"/>
              <a:t>Čočky</a:t>
            </a:r>
            <a:r>
              <a:rPr lang="cs-CZ" sz="3000" dirty="0" smtClean="0"/>
              <a:t> </a:t>
            </a:r>
            <a:br>
              <a:rPr lang="cs-CZ" sz="3000" dirty="0" smtClean="0"/>
            </a:br>
            <a:r>
              <a:rPr lang="cs-CZ" sz="3000" dirty="0" smtClean="0"/>
              <a:t>jsou obvykle vyrobeny ze skla nebo z materiálu, </a:t>
            </a:r>
            <a:br>
              <a:rPr lang="cs-CZ" sz="3000" dirty="0" smtClean="0"/>
            </a:br>
            <a:r>
              <a:rPr lang="cs-CZ" sz="3000" dirty="0" smtClean="0"/>
              <a:t>který má větší index lomu než okolní prostředí.</a:t>
            </a:r>
          </a:p>
          <a:p>
            <a:r>
              <a:rPr lang="cs-CZ" sz="3000" dirty="0" smtClean="0"/>
              <a:t> 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3. 5. ČOČKY</a:t>
            </a:r>
          </a:p>
        </p:txBody>
      </p:sp>
    </p:spTree>
    <p:extLst>
      <p:ext uri="{BB962C8B-B14F-4D97-AF65-F5344CB8AC3E}">
        <p14:creationId xmlns:p14="http://schemas.microsoft.com/office/powerpoint/2010/main" val="1363388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285720" y="785794"/>
            <a:ext cx="8715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800" b="1" dirty="0" smtClean="0"/>
              <a:t>Spojné čočky (spojky)</a:t>
            </a:r>
            <a:r>
              <a:rPr lang="cs-CZ" sz="2800" dirty="0" smtClean="0"/>
              <a:t> </a:t>
            </a:r>
          </a:p>
          <a:p>
            <a:pPr lvl="0"/>
            <a:r>
              <a:rPr lang="cs-CZ" sz="2800" dirty="0" smtClean="0"/>
              <a:t>mění rovnoběžný svazek paprsků po průchodu </a:t>
            </a:r>
            <a:br>
              <a:rPr lang="cs-CZ" sz="2800" dirty="0" smtClean="0"/>
            </a:br>
            <a:r>
              <a:rPr lang="cs-CZ" sz="2800" dirty="0" smtClean="0"/>
              <a:t>na svazek sbíhavý (jsou ve středu tlustější).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285720" y="5929330"/>
            <a:ext cx="114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Obr.: 1</a:t>
            </a:r>
            <a:endParaRPr lang="cs-CZ" sz="2400" dirty="0"/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ROZDĚLENÍ ČOČEK</a:t>
            </a:r>
          </a:p>
        </p:txBody>
      </p:sp>
      <p:pic>
        <p:nvPicPr>
          <p:cNvPr id="13" name="Picture 3" descr="http://upload.wikimedia.org/wikipedia/commons/f/f1/Lens_types.png"/>
          <p:cNvPicPr>
            <a:picLocks noChangeAspect="1" noChangeArrowheads="1"/>
          </p:cNvPicPr>
          <p:nvPr/>
        </p:nvPicPr>
        <p:blipFill>
          <a:blip r:embed="rId3" cstate="print"/>
          <a:srcRect r="52375"/>
          <a:stretch>
            <a:fillRect/>
          </a:stretch>
        </p:blipFill>
        <p:spPr bwMode="auto">
          <a:xfrm>
            <a:off x="285720" y="2357430"/>
            <a:ext cx="3806401" cy="3528000"/>
          </a:xfrm>
          <a:prstGeom prst="rect">
            <a:avLst/>
          </a:prstGeom>
          <a:noFill/>
        </p:spPr>
      </p:pic>
      <p:sp>
        <p:nvSpPr>
          <p:cNvPr id="17" name="TextovéPole 16"/>
          <p:cNvSpPr txBox="1"/>
          <p:nvPr/>
        </p:nvSpPr>
        <p:spPr>
          <a:xfrm>
            <a:off x="4572000" y="2643182"/>
            <a:ext cx="3071834" cy="3418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cs-CZ" sz="2800" b="1" dirty="0" smtClean="0"/>
              <a:t>dvojvypuklé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cs-CZ" sz="2800" b="1" dirty="0" smtClean="0"/>
              <a:t>ploskovypuklé</a:t>
            </a:r>
            <a:r>
              <a:rPr lang="cs-CZ" sz="2800" dirty="0" smtClean="0"/>
              <a:t> 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cs-CZ" sz="2800" b="1" dirty="0" smtClean="0"/>
              <a:t>dutovypuklé</a:t>
            </a:r>
            <a:r>
              <a:rPr lang="cs-CZ" sz="2800" dirty="0" smtClean="0"/>
              <a:t> </a:t>
            </a:r>
          </a:p>
          <a:p>
            <a:pPr marL="514350" lvl="0" indent="-514350">
              <a:lnSpc>
                <a:spcPct val="200000"/>
              </a:lnSpc>
              <a:buFont typeface="+mj-lt"/>
              <a:buAutoNum type="arabicPeriod"/>
            </a:pPr>
            <a:endParaRPr lang="cs-CZ" sz="2800" b="1" dirty="0" smtClean="0"/>
          </a:p>
        </p:txBody>
      </p:sp>
      <p:grpSp>
        <p:nvGrpSpPr>
          <p:cNvPr id="22" name="Skupina 21"/>
          <p:cNvGrpSpPr/>
          <p:nvPr/>
        </p:nvGrpSpPr>
        <p:grpSpPr>
          <a:xfrm>
            <a:off x="8069580" y="2215348"/>
            <a:ext cx="414362" cy="3564000"/>
            <a:chOff x="8069580" y="2215348"/>
            <a:chExt cx="414362" cy="3564000"/>
          </a:xfrm>
        </p:grpSpPr>
        <p:cxnSp>
          <p:nvCxnSpPr>
            <p:cNvPr id="19" name="Přímá spojovací šipka 18"/>
            <p:cNvCxnSpPr/>
            <p:nvPr/>
          </p:nvCxnSpPr>
          <p:spPr>
            <a:xfrm rot="5400000">
              <a:off x="6504776" y="3996554"/>
              <a:ext cx="3564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Volný tvar 19"/>
            <p:cNvSpPr/>
            <p:nvPr/>
          </p:nvSpPr>
          <p:spPr>
            <a:xfrm flipV="1">
              <a:off x="8069580" y="2225986"/>
              <a:ext cx="411480" cy="274320"/>
            </a:xfrm>
            <a:custGeom>
              <a:avLst/>
              <a:gdLst>
                <a:gd name="connsiteX0" fmla="*/ 0 w 411480"/>
                <a:gd name="connsiteY0" fmla="*/ 7620 h 274320"/>
                <a:gd name="connsiteX1" fmla="*/ 213360 w 411480"/>
                <a:gd name="connsiteY1" fmla="*/ 274320 h 274320"/>
                <a:gd name="connsiteX2" fmla="*/ 411480 w 411480"/>
                <a:gd name="connsiteY2" fmla="*/ 0 h 274320"/>
                <a:gd name="connsiteX3" fmla="*/ 411480 w 411480"/>
                <a:gd name="connsiteY3" fmla="*/ 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480" h="274320">
                  <a:moveTo>
                    <a:pt x="0" y="7620"/>
                  </a:moveTo>
                  <a:lnTo>
                    <a:pt x="213360" y="274320"/>
                  </a:lnTo>
                  <a:lnTo>
                    <a:pt x="411480" y="0"/>
                  </a:lnTo>
                  <a:lnTo>
                    <a:pt x="411480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8072462" y="5500702"/>
              <a:ext cx="411480" cy="274320"/>
            </a:xfrm>
            <a:custGeom>
              <a:avLst/>
              <a:gdLst>
                <a:gd name="connsiteX0" fmla="*/ 0 w 411480"/>
                <a:gd name="connsiteY0" fmla="*/ 7620 h 274320"/>
                <a:gd name="connsiteX1" fmla="*/ 213360 w 411480"/>
                <a:gd name="connsiteY1" fmla="*/ 274320 h 274320"/>
                <a:gd name="connsiteX2" fmla="*/ 411480 w 411480"/>
                <a:gd name="connsiteY2" fmla="*/ 0 h 274320"/>
                <a:gd name="connsiteX3" fmla="*/ 411480 w 411480"/>
                <a:gd name="connsiteY3" fmla="*/ 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480" h="274320">
                  <a:moveTo>
                    <a:pt x="0" y="7620"/>
                  </a:moveTo>
                  <a:lnTo>
                    <a:pt x="213360" y="274320"/>
                  </a:lnTo>
                  <a:lnTo>
                    <a:pt x="411480" y="0"/>
                  </a:lnTo>
                  <a:lnTo>
                    <a:pt x="411480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091997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285720" y="785794"/>
            <a:ext cx="8715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800" b="1" dirty="0" smtClean="0"/>
              <a:t>Rozptylné čočky (rozptylky)</a:t>
            </a:r>
            <a:r>
              <a:rPr lang="cs-CZ" sz="2800" dirty="0" smtClean="0"/>
              <a:t> </a:t>
            </a:r>
          </a:p>
          <a:p>
            <a:pPr lvl="0"/>
            <a:r>
              <a:rPr lang="cs-CZ" sz="2800" dirty="0" smtClean="0"/>
              <a:t>mění rovnoběžný svazek paprsků po průchodu                                                    na svazek rozbíhavý (jsou ve středu tenčí).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285720" y="5857892"/>
            <a:ext cx="114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Obr.: 1</a:t>
            </a:r>
            <a:endParaRPr lang="cs-CZ" sz="2400" dirty="0"/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ROZDĚLENÍ ČOČEK</a:t>
            </a:r>
          </a:p>
        </p:txBody>
      </p:sp>
      <p:pic>
        <p:nvPicPr>
          <p:cNvPr id="13" name="Picture 3" descr="http://upload.wikimedia.org/wikipedia/commons/f/f1/Lens_types.png"/>
          <p:cNvPicPr>
            <a:picLocks noChangeAspect="1" noChangeArrowheads="1"/>
          </p:cNvPicPr>
          <p:nvPr/>
        </p:nvPicPr>
        <p:blipFill>
          <a:blip r:embed="rId3" cstate="print"/>
          <a:srcRect l="52129"/>
          <a:stretch>
            <a:fillRect/>
          </a:stretch>
        </p:blipFill>
        <p:spPr bwMode="auto">
          <a:xfrm>
            <a:off x="285720" y="2357430"/>
            <a:ext cx="3826038" cy="3528000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4572000" y="2643182"/>
            <a:ext cx="3071834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lnSpc>
                <a:spcPct val="200000"/>
              </a:lnSpc>
              <a:buFont typeface="+mj-lt"/>
              <a:buAutoNum type="arabicPeriod" startAt="4"/>
            </a:pPr>
            <a:r>
              <a:rPr lang="cs-CZ" sz="2800" b="1" dirty="0" smtClean="0"/>
              <a:t>dvojduté </a:t>
            </a:r>
          </a:p>
          <a:p>
            <a:pPr marL="514350" lvl="0" indent="-514350">
              <a:lnSpc>
                <a:spcPct val="200000"/>
              </a:lnSpc>
              <a:buFont typeface="+mj-lt"/>
              <a:buAutoNum type="arabicPeriod" startAt="4"/>
            </a:pPr>
            <a:r>
              <a:rPr lang="cs-CZ" sz="2800" b="1" dirty="0" smtClean="0"/>
              <a:t>ploskoduté </a:t>
            </a:r>
          </a:p>
          <a:p>
            <a:pPr marL="514350" lvl="0" indent="-514350">
              <a:lnSpc>
                <a:spcPct val="200000"/>
              </a:lnSpc>
              <a:buFont typeface="+mj-lt"/>
              <a:buAutoNum type="arabicPeriod" startAt="4"/>
            </a:pPr>
            <a:r>
              <a:rPr lang="cs-CZ" sz="2800" b="1" dirty="0" smtClean="0"/>
              <a:t>vypukloduté</a:t>
            </a:r>
          </a:p>
        </p:txBody>
      </p:sp>
      <p:grpSp>
        <p:nvGrpSpPr>
          <p:cNvPr id="17" name="Skupina 16"/>
          <p:cNvGrpSpPr/>
          <p:nvPr/>
        </p:nvGrpSpPr>
        <p:grpSpPr>
          <a:xfrm>
            <a:off x="8069580" y="1935480"/>
            <a:ext cx="414362" cy="4065288"/>
            <a:chOff x="8069580" y="1935480"/>
            <a:chExt cx="414362" cy="4065288"/>
          </a:xfrm>
        </p:grpSpPr>
        <p:cxnSp>
          <p:nvCxnSpPr>
            <p:cNvPr id="14" name="Přímá spojovací šipka 13"/>
            <p:cNvCxnSpPr/>
            <p:nvPr/>
          </p:nvCxnSpPr>
          <p:spPr>
            <a:xfrm rot="5400000">
              <a:off x="6504776" y="3996554"/>
              <a:ext cx="3564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Volný tvar 14"/>
            <p:cNvSpPr/>
            <p:nvPr/>
          </p:nvSpPr>
          <p:spPr>
            <a:xfrm>
              <a:off x="8069580" y="1935480"/>
              <a:ext cx="411480" cy="274320"/>
            </a:xfrm>
            <a:custGeom>
              <a:avLst/>
              <a:gdLst>
                <a:gd name="connsiteX0" fmla="*/ 0 w 411480"/>
                <a:gd name="connsiteY0" fmla="*/ 7620 h 274320"/>
                <a:gd name="connsiteX1" fmla="*/ 213360 w 411480"/>
                <a:gd name="connsiteY1" fmla="*/ 274320 h 274320"/>
                <a:gd name="connsiteX2" fmla="*/ 411480 w 411480"/>
                <a:gd name="connsiteY2" fmla="*/ 0 h 274320"/>
                <a:gd name="connsiteX3" fmla="*/ 411480 w 411480"/>
                <a:gd name="connsiteY3" fmla="*/ 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480" h="274320">
                  <a:moveTo>
                    <a:pt x="0" y="7620"/>
                  </a:moveTo>
                  <a:lnTo>
                    <a:pt x="213360" y="274320"/>
                  </a:lnTo>
                  <a:lnTo>
                    <a:pt x="411480" y="0"/>
                  </a:lnTo>
                  <a:lnTo>
                    <a:pt x="411480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Volný tvar 15"/>
            <p:cNvSpPr/>
            <p:nvPr/>
          </p:nvSpPr>
          <p:spPr>
            <a:xfrm flipV="1">
              <a:off x="8072462" y="5726448"/>
              <a:ext cx="411480" cy="274320"/>
            </a:xfrm>
            <a:custGeom>
              <a:avLst/>
              <a:gdLst>
                <a:gd name="connsiteX0" fmla="*/ 0 w 411480"/>
                <a:gd name="connsiteY0" fmla="*/ 7620 h 274320"/>
                <a:gd name="connsiteX1" fmla="*/ 213360 w 411480"/>
                <a:gd name="connsiteY1" fmla="*/ 274320 h 274320"/>
                <a:gd name="connsiteX2" fmla="*/ 411480 w 411480"/>
                <a:gd name="connsiteY2" fmla="*/ 0 h 274320"/>
                <a:gd name="connsiteX3" fmla="*/ 411480 w 411480"/>
                <a:gd name="connsiteY3" fmla="*/ 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480" h="274320">
                  <a:moveTo>
                    <a:pt x="0" y="7620"/>
                  </a:moveTo>
                  <a:lnTo>
                    <a:pt x="213360" y="274320"/>
                  </a:lnTo>
                  <a:lnTo>
                    <a:pt x="411480" y="0"/>
                  </a:lnTo>
                  <a:lnTo>
                    <a:pt x="411480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107874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ýseč 4"/>
          <p:cNvSpPr/>
          <p:nvPr/>
        </p:nvSpPr>
        <p:spPr>
          <a:xfrm rot="3271679">
            <a:off x="-2877973" y="64553"/>
            <a:ext cx="8390567" cy="8484367"/>
          </a:xfrm>
          <a:prstGeom prst="pie">
            <a:avLst>
              <a:gd name="adj1" fmla="val 16424589"/>
              <a:gd name="adj2" fmla="val 2018601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Výseč 5"/>
          <p:cNvSpPr/>
          <p:nvPr/>
        </p:nvSpPr>
        <p:spPr>
          <a:xfrm rot="18328321" flipH="1">
            <a:off x="4337265" y="64553"/>
            <a:ext cx="8390567" cy="8484367"/>
          </a:xfrm>
          <a:prstGeom prst="pie">
            <a:avLst>
              <a:gd name="adj1" fmla="val 16424589"/>
              <a:gd name="adj2" fmla="val 201860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7" name="Přímá spojovací čára 6"/>
          <p:cNvCxnSpPr/>
          <p:nvPr/>
        </p:nvCxnSpPr>
        <p:spPr>
          <a:xfrm flipV="1">
            <a:off x="242857" y="4296532"/>
            <a:ext cx="8640000" cy="32587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Volný tvar 10"/>
          <p:cNvSpPr/>
          <p:nvPr/>
        </p:nvSpPr>
        <p:spPr>
          <a:xfrm>
            <a:off x="4292600" y="2074863"/>
            <a:ext cx="1266825" cy="4384675"/>
          </a:xfrm>
          <a:custGeom>
            <a:avLst/>
            <a:gdLst>
              <a:gd name="connsiteX0" fmla="*/ 631825 w 1266825"/>
              <a:gd name="connsiteY0" fmla="*/ 1587 h 4384675"/>
              <a:gd name="connsiteX1" fmla="*/ 3175 w 1266825"/>
              <a:gd name="connsiteY1" fmla="*/ 2230437 h 4384675"/>
              <a:gd name="connsiteX2" fmla="*/ 612775 w 1266825"/>
              <a:gd name="connsiteY2" fmla="*/ 4383087 h 4384675"/>
              <a:gd name="connsiteX3" fmla="*/ 1260475 w 1266825"/>
              <a:gd name="connsiteY3" fmla="*/ 2239962 h 4384675"/>
              <a:gd name="connsiteX4" fmla="*/ 631825 w 1266825"/>
              <a:gd name="connsiteY4" fmla="*/ 1587 h 438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6825" h="4384675">
                <a:moveTo>
                  <a:pt x="631825" y="1587"/>
                </a:moveTo>
                <a:cubicBezTo>
                  <a:pt x="422275" y="0"/>
                  <a:pt x="6350" y="1500187"/>
                  <a:pt x="3175" y="2230437"/>
                </a:cubicBezTo>
                <a:cubicBezTo>
                  <a:pt x="0" y="2960687"/>
                  <a:pt x="403225" y="4381500"/>
                  <a:pt x="612775" y="4383087"/>
                </a:cubicBezTo>
                <a:cubicBezTo>
                  <a:pt x="822325" y="4384675"/>
                  <a:pt x="1254125" y="2968624"/>
                  <a:pt x="1260475" y="2239962"/>
                </a:cubicBezTo>
                <a:cubicBezTo>
                  <a:pt x="1266825" y="1511300"/>
                  <a:pt x="841375" y="3175"/>
                  <a:pt x="631825" y="1587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SPOJKA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42844" y="4221312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397138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285720" y="357166"/>
            <a:ext cx="864399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cs-CZ" sz="2800" b="1" dirty="0" smtClean="0"/>
              <a:t>Optická soustava (zobrazovací soustava)</a:t>
            </a:r>
            <a:endParaRPr lang="cs-CZ" sz="2800" dirty="0" smtClean="0"/>
          </a:p>
          <a:p>
            <a:r>
              <a:rPr lang="cs-CZ" sz="2800" dirty="0" smtClean="0"/>
              <a:t>je jakékoli zařízení, které mění chod paprsků, přičemž je jím vytvářen obraz předmětu. </a:t>
            </a:r>
            <a:br>
              <a:rPr lang="cs-CZ" sz="2800" dirty="0" smtClean="0"/>
            </a:br>
            <a:r>
              <a:rPr lang="cs-CZ" sz="2800" dirty="0" smtClean="0"/>
              <a:t>Ke změně směru paprsku může dojít na optické ploše </a:t>
            </a:r>
          </a:p>
          <a:p>
            <a:pPr marL="900113" indent="-269875">
              <a:buFont typeface="Arial" pitchFamily="34" charset="0"/>
              <a:buChar char="•"/>
            </a:pPr>
            <a:r>
              <a:rPr lang="cs-CZ" sz="2800" dirty="0" smtClean="0"/>
              <a:t>odrazem (zrcadla)</a:t>
            </a:r>
          </a:p>
          <a:p>
            <a:pPr marL="900113" indent="-269875">
              <a:buFont typeface="Arial" pitchFamily="34" charset="0"/>
              <a:buChar char="•"/>
            </a:pPr>
            <a:r>
              <a:rPr lang="cs-CZ" sz="2800" dirty="0" smtClean="0"/>
              <a:t>lomem (čočky).</a:t>
            </a:r>
            <a:r>
              <a:rPr lang="cs-CZ" sz="2800" b="1" dirty="0" smtClean="0"/>
              <a:t> </a:t>
            </a:r>
          </a:p>
          <a:p>
            <a:endParaRPr lang="cs-CZ" sz="2800" b="1" dirty="0" smtClean="0"/>
          </a:p>
          <a:p>
            <a:pPr>
              <a:lnSpc>
                <a:spcPct val="200000"/>
              </a:lnSpc>
            </a:pPr>
            <a:r>
              <a:rPr lang="cs-CZ" sz="2800" b="1" dirty="0" smtClean="0"/>
              <a:t>Optické zobrazení </a:t>
            </a:r>
          </a:p>
          <a:p>
            <a:r>
              <a:rPr lang="cs-CZ" sz="2800" dirty="0" smtClean="0"/>
              <a:t>je postup, kterým se získávají obrazy bodů nebo předmětů pomocí optické soustavy.</a:t>
            </a:r>
          </a:p>
          <a:p>
            <a:endParaRPr lang="cs-CZ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délník 38"/>
          <p:cNvSpPr/>
          <p:nvPr/>
        </p:nvSpPr>
        <p:spPr>
          <a:xfrm>
            <a:off x="214282" y="620688"/>
            <a:ext cx="88222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258888" algn="l"/>
              </a:tabLst>
            </a:pPr>
            <a:r>
              <a:rPr lang="cs-CZ" sz="2800" b="1" dirty="0" smtClean="0"/>
              <a:t>C</a:t>
            </a:r>
            <a:r>
              <a:rPr lang="cs-CZ" sz="2800" b="1" baseline="-25000" dirty="0" smtClean="0"/>
              <a:t>1</a:t>
            </a:r>
            <a:r>
              <a:rPr lang="cs-CZ" sz="2800" b="1" dirty="0" smtClean="0"/>
              <a:t>, C</a:t>
            </a:r>
            <a:r>
              <a:rPr lang="cs-CZ" sz="2800" b="1" baseline="-25000" dirty="0" smtClean="0"/>
              <a:t>2</a:t>
            </a:r>
            <a:r>
              <a:rPr lang="cs-CZ" sz="2800" b="1" dirty="0" smtClean="0"/>
              <a:t> </a:t>
            </a:r>
            <a:r>
              <a:rPr lang="cs-CZ" sz="2800" dirty="0" smtClean="0"/>
              <a:t>	</a:t>
            </a:r>
            <a:r>
              <a:rPr lang="cs-CZ" sz="2800" b="1" dirty="0" smtClean="0"/>
              <a:t>středy křivosti</a:t>
            </a:r>
          </a:p>
          <a:p>
            <a:pPr>
              <a:tabLst>
                <a:tab pos="1258888" algn="l"/>
              </a:tabLst>
            </a:pPr>
            <a:r>
              <a:rPr lang="cs-CZ" sz="2800" b="1" dirty="0" smtClean="0"/>
              <a:t>V</a:t>
            </a:r>
            <a:r>
              <a:rPr lang="cs-CZ" sz="2800" b="1" baseline="-25000" dirty="0" smtClean="0"/>
              <a:t>1</a:t>
            </a:r>
            <a:r>
              <a:rPr lang="cs-CZ" sz="2800" b="1" dirty="0"/>
              <a:t>,</a:t>
            </a:r>
            <a:r>
              <a:rPr lang="cs-CZ" sz="2800" b="1" baseline="-25000" dirty="0" smtClean="0"/>
              <a:t> </a:t>
            </a:r>
            <a:r>
              <a:rPr lang="cs-CZ" sz="2800" b="1" dirty="0" smtClean="0"/>
              <a:t>V</a:t>
            </a:r>
            <a:r>
              <a:rPr lang="cs-CZ" sz="2800" b="1" baseline="-25000" dirty="0" smtClean="0"/>
              <a:t>2</a:t>
            </a:r>
            <a:r>
              <a:rPr lang="cs-CZ" sz="2800" b="1" dirty="0" smtClean="0"/>
              <a:t> </a:t>
            </a:r>
            <a:r>
              <a:rPr lang="cs-CZ" sz="2800" dirty="0" smtClean="0"/>
              <a:t>	</a:t>
            </a:r>
            <a:r>
              <a:rPr lang="cs-CZ" sz="2800" b="1" dirty="0" smtClean="0"/>
              <a:t>vrcholy</a:t>
            </a:r>
            <a:r>
              <a:rPr lang="cs-CZ" sz="2800" dirty="0" smtClean="0"/>
              <a:t> </a:t>
            </a:r>
            <a:r>
              <a:rPr lang="cs-CZ" sz="2800" b="1" dirty="0" smtClean="0"/>
              <a:t>čočky </a:t>
            </a:r>
            <a:r>
              <a:rPr lang="cs-CZ" sz="2800" dirty="0" smtClean="0"/>
              <a:t>u tenké čočky splývají a tvoří </a:t>
            </a:r>
            <a:br>
              <a:rPr lang="cs-CZ" sz="2800" dirty="0" smtClean="0"/>
            </a:br>
            <a:r>
              <a:rPr lang="cs-CZ" sz="2800" dirty="0" smtClean="0"/>
              <a:t>	</a:t>
            </a:r>
            <a:r>
              <a:rPr lang="cs-CZ" sz="2800" b="1" dirty="0" smtClean="0"/>
              <a:t>optický střed 0</a:t>
            </a:r>
          </a:p>
          <a:p>
            <a:pPr>
              <a:tabLst>
                <a:tab pos="1258888" algn="l"/>
              </a:tabLst>
            </a:pPr>
            <a:r>
              <a:rPr lang="cs-CZ" sz="2800" b="1" dirty="0" smtClean="0"/>
              <a:t>r</a:t>
            </a:r>
            <a:r>
              <a:rPr lang="cs-CZ" sz="2800" b="1" baseline="-25000" dirty="0" smtClean="0"/>
              <a:t>1</a:t>
            </a:r>
            <a:r>
              <a:rPr lang="cs-CZ" sz="2800" b="1" dirty="0" smtClean="0"/>
              <a:t>, r</a:t>
            </a:r>
            <a:r>
              <a:rPr lang="cs-CZ" sz="2800" b="1" baseline="-25000" dirty="0" smtClean="0"/>
              <a:t>2</a:t>
            </a:r>
            <a:r>
              <a:rPr lang="cs-CZ" sz="2800" b="1" dirty="0" smtClean="0"/>
              <a:t> </a:t>
            </a:r>
            <a:r>
              <a:rPr lang="cs-CZ" sz="2800" dirty="0" smtClean="0"/>
              <a:t>	</a:t>
            </a:r>
            <a:r>
              <a:rPr lang="cs-CZ" sz="2800" b="1" dirty="0" smtClean="0"/>
              <a:t>poloměry křivosti		</a:t>
            </a:r>
            <a:endParaRPr lang="cs-CZ" sz="2800" dirty="0" smtClean="0"/>
          </a:p>
          <a:p>
            <a:pPr>
              <a:tabLst>
                <a:tab pos="1258888" algn="l"/>
              </a:tabLst>
            </a:pPr>
            <a:r>
              <a:rPr lang="cs-CZ" sz="2800" b="1" dirty="0" smtClean="0"/>
              <a:t>F, F’ </a:t>
            </a:r>
            <a:r>
              <a:rPr lang="cs-CZ" sz="2800" dirty="0" smtClean="0"/>
              <a:t>	</a:t>
            </a:r>
            <a:r>
              <a:rPr lang="cs-CZ" sz="2800" b="1" dirty="0" smtClean="0"/>
              <a:t>ohniska</a:t>
            </a:r>
            <a:endParaRPr lang="cs-CZ" sz="2800" dirty="0" smtClean="0"/>
          </a:p>
        </p:txBody>
      </p:sp>
      <p:sp>
        <p:nvSpPr>
          <p:cNvPr id="36" name="Výseč 35"/>
          <p:cNvSpPr/>
          <p:nvPr/>
        </p:nvSpPr>
        <p:spPr>
          <a:xfrm rot="3271679">
            <a:off x="-2877973" y="64553"/>
            <a:ext cx="8390567" cy="8484367"/>
          </a:xfrm>
          <a:prstGeom prst="pie">
            <a:avLst>
              <a:gd name="adj1" fmla="val 16424589"/>
              <a:gd name="adj2" fmla="val 2018601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8" name="Výseč 37"/>
          <p:cNvSpPr/>
          <p:nvPr/>
        </p:nvSpPr>
        <p:spPr>
          <a:xfrm rot="18328321" flipH="1">
            <a:off x="4337265" y="64553"/>
            <a:ext cx="8390567" cy="8484367"/>
          </a:xfrm>
          <a:prstGeom prst="pie">
            <a:avLst>
              <a:gd name="adj1" fmla="val 16424589"/>
              <a:gd name="adj2" fmla="val 201860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42844" y="4221312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o</a:t>
            </a:r>
          </a:p>
        </p:txBody>
      </p:sp>
      <p:sp>
        <p:nvSpPr>
          <p:cNvPr id="28" name="Zástupný symbol pro číslo snímku 7"/>
          <p:cNvSpPr txBox="1">
            <a:spLocks/>
          </p:cNvSpPr>
          <p:nvPr/>
        </p:nvSpPr>
        <p:spPr>
          <a:xfrm>
            <a:off x="6197888" y="62496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211C8D-81EC-47C6-945D-F6BAD6CA8A1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Volný tvar 30"/>
          <p:cNvSpPr/>
          <p:nvPr/>
        </p:nvSpPr>
        <p:spPr>
          <a:xfrm>
            <a:off x="4292600" y="2074863"/>
            <a:ext cx="1266825" cy="4384675"/>
          </a:xfrm>
          <a:custGeom>
            <a:avLst/>
            <a:gdLst>
              <a:gd name="connsiteX0" fmla="*/ 631825 w 1266825"/>
              <a:gd name="connsiteY0" fmla="*/ 1587 h 4384675"/>
              <a:gd name="connsiteX1" fmla="*/ 3175 w 1266825"/>
              <a:gd name="connsiteY1" fmla="*/ 2230437 h 4384675"/>
              <a:gd name="connsiteX2" fmla="*/ 612775 w 1266825"/>
              <a:gd name="connsiteY2" fmla="*/ 4383087 h 4384675"/>
              <a:gd name="connsiteX3" fmla="*/ 1260475 w 1266825"/>
              <a:gd name="connsiteY3" fmla="*/ 2239962 h 4384675"/>
              <a:gd name="connsiteX4" fmla="*/ 631825 w 1266825"/>
              <a:gd name="connsiteY4" fmla="*/ 1587 h 438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6825" h="4384675">
                <a:moveTo>
                  <a:pt x="631825" y="1587"/>
                </a:moveTo>
                <a:cubicBezTo>
                  <a:pt x="422275" y="0"/>
                  <a:pt x="6350" y="1500187"/>
                  <a:pt x="3175" y="2230437"/>
                </a:cubicBezTo>
                <a:cubicBezTo>
                  <a:pt x="0" y="2960687"/>
                  <a:pt x="403225" y="4381500"/>
                  <a:pt x="612775" y="4383087"/>
                </a:cubicBezTo>
                <a:cubicBezTo>
                  <a:pt x="822325" y="4384675"/>
                  <a:pt x="1254125" y="2968624"/>
                  <a:pt x="1260475" y="2239962"/>
                </a:cubicBezTo>
                <a:cubicBezTo>
                  <a:pt x="1266825" y="1511300"/>
                  <a:pt x="841375" y="3175"/>
                  <a:pt x="631825" y="1587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857224" y="4337030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C</a:t>
            </a:r>
            <a:r>
              <a:rPr lang="cs-CZ" sz="4000" baseline="-25000" dirty="0" smtClean="0"/>
              <a:t>2</a:t>
            </a:r>
            <a:endParaRPr lang="cs-CZ" sz="4000" dirty="0"/>
          </a:p>
        </p:txBody>
      </p:sp>
      <p:cxnSp>
        <p:nvCxnSpPr>
          <p:cNvPr id="17" name="Přímá spojnice 16"/>
          <p:cNvCxnSpPr/>
          <p:nvPr/>
        </p:nvCxnSpPr>
        <p:spPr>
          <a:xfrm>
            <a:off x="1253754" y="4206663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1214414" y="2065599"/>
            <a:ext cx="3710011" cy="2293303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2571736" y="4337030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F</a:t>
            </a:r>
            <a:endParaRPr lang="cs-CZ" sz="4000" dirty="0"/>
          </a:p>
        </p:txBody>
      </p:sp>
      <p:cxnSp>
        <p:nvCxnSpPr>
          <p:cNvPr id="12" name="Přímá spojnice 11"/>
          <p:cNvCxnSpPr/>
          <p:nvPr/>
        </p:nvCxnSpPr>
        <p:spPr>
          <a:xfrm>
            <a:off x="6929454" y="4206663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5357818" y="4337030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V</a:t>
            </a:r>
            <a:r>
              <a:rPr lang="cs-CZ" sz="4000" baseline="-25000" dirty="0" smtClean="0"/>
              <a:t>2</a:t>
            </a:r>
            <a:endParaRPr lang="cs-CZ" sz="40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7358082" y="2896462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r</a:t>
            </a:r>
            <a:r>
              <a:rPr lang="cs-CZ" sz="4000" baseline="-25000" dirty="0" smtClean="0"/>
              <a:t>1</a:t>
            </a:r>
            <a:r>
              <a:rPr lang="cs-CZ" sz="4000" dirty="0" smtClean="0"/>
              <a:t>&gt; 0</a:t>
            </a:r>
            <a:endParaRPr lang="cs-CZ" sz="4000" dirty="0"/>
          </a:p>
        </p:txBody>
      </p:sp>
      <p:cxnSp>
        <p:nvCxnSpPr>
          <p:cNvPr id="32" name="Přímá spojnice 31"/>
          <p:cNvCxnSpPr/>
          <p:nvPr/>
        </p:nvCxnSpPr>
        <p:spPr>
          <a:xfrm>
            <a:off x="5572132" y="4206663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20"/>
          <p:cNvCxnSpPr/>
          <p:nvPr/>
        </p:nvCxnSpPr>
        <p:spPr>
          <a:xfrm>
            <a:off x="4924425" y="2065599"/>
            <a:ext cx="3648103" cy="225076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8143900" y="4337030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C</a:t>
            </a:r>
            <a:r>
              <a:rPr lang="cs-CZ" sz="4000" baseline="-25000" dirty="0" smtClean="0"/>
              <a:t>1</a:t>
            </a:r>
            <a:endParaRPr lang="cs-CZ" sz="4000" dirty="0"/>
          </a:p>
        </p:txBody>
      </p:sp>
      <p:cxnSp>
        <p:nvCxnSpPr>
          <p:cNvPr id="44" name="Přímá spojnice 16"/>
          <p:cNvCxnSpPr/>
          <p:nvPr/>
        </p:nvCxnSpPr>
        <p:spPr>
          <a:xfrm>
            <a:off x="8540430" y="4206663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ovéPole 45"/>
          <p:cNvSpPr txBox="1"/>
          <p:nvPr/>
        </p:nvSpPr>
        <p:spPr>
          <a:xfrm>
            <a:off x="4000496" y="4337030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V</a:t>
            </a:r>
            <a:r>
              <a:rPr lang="cs-CZ" sz="4000" baseline="-25000" dirty="0" smtClean="0"/>
              <a:t>1</a:t>
            </a:r>
            <a:endParaRPr lang="cs-CZ" sz="4000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1214414" y="2896462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r</a:t>
            </a:r>
            <a:r>
              <a:rPr lang="cs-CZ" sz="4000" baseline="-25000" dirty="0" smtClean="0"/>
              <a:t>2</a:t>
            </a:r>
            <a:r>
              <a:rPr lang="cs-CZ" sz="4000" dirty="0" smtClean="0"/>
              <a:t>&gt; 0</a:t>
            </a:r>
            <a:endParaRPr lang="cs-CZ" sz="4000" dirty="0"/>
          </a:p>
        </p:txBody>
      </p:sp>
      <p:cxnSp>
        <p:nvCxnSpPr>
          <p:cNvPr id="48" name="Přímá spojnice 11"/>
          <p:cNvCxnSpPr/>
          <p:nvPr/>
        </p:nvCxnSpPr>
        <p:spPr>
          <a:xfrm>
            <a:off x="2857488" y="4206663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11"/>
          <p:cNvCxnSpPr/>
          <p:nvPr/>
        </p:nvCxnSpPr>
        <p:spPr>
          <a:xfrm>
            <a:off x="4286248" y="4206663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SPOJKA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6643702" y="4337030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F´</a:t>
            </a:r>
            <a:endParaRPr lang="cs-CZ" sz="4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683568" y="5441624"/>
            <a:ext cx="2650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</a:t>
            </a:r>
            <a:r>
              <a:rPr lang="cs-CZ" sz="2800" dirty="0" smtClean="0"/>
              <a:t>ředmětový </a:t>
            </a:r>
            <a:br>
              <a:rPr lang="cs-CZ" sz="2800" dirty="0" smtClean="0"/>
            </a:br>
            <a:r>
              <a:rPr lang="cs-CZ" sz="2800" dirty="0" smtClean="0"/>
              <a:t>prostor</a:t>
            </a:r>
            <a:endParaRPr lang="cs-CZ" sz="28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6129588" y="5441625"/>
            <a:ext cx="2650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dirty="0" smtClean="0"/>
              <a:t>obrazový </a:t>
            </a:r>
            <a:br>
              <a:rPr lang="cs-CZ" sz="2800" dirty="0" smtClean="0"/>
            </a:br>
            <a:r>
              <a:rPr lang="cs-CZ" sz="2800" dirty="0" smtClean="0"/>
              <a:t>prostor</a:t>
            </a:r>
            <a:endParaRPr lang="cs-CZ" sz="2800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4644008" y="4358902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O</a:t>
            </a:r>
            <a:endParaRPr lang="cs-CZ" sz="4000" dirty="0"/>
          </a:p>
        </p:txBody>
      </p:sp>
      <p:cxnSp>
        <p:nvCxnSpPr>
          <p:cNvPr id="29" name="Přímá spojovací čára 28"/>
          <p:cNvCxnSpPr/>
          <p:nvPr/>
        </p:nvCxnSpPr>
        <p:spPr>
          <a:xfrm flipV="1">
            <a:off x="242857" y="4296532"/>
            <a:ext cx="8640000" cy="32587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11"/>
          <p:cNvCxnSpPr/>
          <p:nvPr/>
        </p:nvCxnSpPr>
        <p:spPr>
          <a:xfrm>
            <a:off x="4926012" y="4193565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281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  <p:bldP spid="14" grpId="0"/>
      <p:bldP spid="13" grpId="0"/>
      <p:bldP spid="19" grpId="0"/>
      <p:bldP spid="20" grpId="0"/>
      <p:bldP spid="43" grpId="0"/>
      <p:bldP spid="46" grpId="0"/>
      <p:bldP spid="47" grpId="0"/>
      <p:bldP spid="42" grpId="0"/>
      <p:bldP spid="3" grpId="0"/>
      <p:bldP spid="30" grpId="0"/>
      <p:bldP spid="3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ýseč 4"/>
          <p:cNvSpPr/>
          <p:nvPr/>
        </p:nvSpPr>
        <p:spPr>
          <a:xfrm rot="3271679">
            <a:off x="-4083899" y="64553"/>
            <a:ext cx="8390567" cy="8484367"/>
          </a:xfrm>
          <a:prstGeom prst="pie">
            <a:avLst>
              <a:gd name="adj1" fmla="val 16424589"/>
              <a:gd name="adj2" fmla="val 2018601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Výseč 5"/>
          <p:cNvSpPr/>
          <p:nvPr/>
        </p:nvSpPr>
        <p:spPr>
          <a:xfrm rot="18328321" flipH="1">
            <a:off x="4774413" y="64553"/>
            <a:ext cx="8390567" cy="8484367"/>
          </a:xfrm>
          <a:prstGeom prst="pie">
            <a:avLst>
              <a:gd name="adj1" fmla="val 16424589"/>
              <a:gd name="adj2" fmla="val 201860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7" name="Přímá spojovací čára 6"/>
          <p:cNvCxnSpPr/>
          <p:nvPr/>
        </p:nvCxnSpPr>
        <p:spPr>
          <a:xfrm flipV="1">
            <a:off x="242857" y="4296532"/>
            <a:ext cx="8640000" cy="32587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ROZPTYLKA</a:t>
            </a:r>
          </a:p>
        </p:txBody>
      </p:sp>
      <p:sp>
        <p:nvSpPr>
          <p:cNvPr id="9" name="Volný tvar 8"/>
          <p:cNvSpPr/>
          <p:nvPr/>
        </p:nvSpPr>
        <p:spPr>
          <a:xfrm>
            <a:off x="3714744" y="2071678"/>
            <a:ext cx="1647830" cy="4405322"/>
          </a:xfrm>
          <a:custGeom>
            <a:avLst/>
            <a:gdLst>
              <a:gd name="connsiteX0" fmla="*/ 169862 w 1984375"/>
              <a:gd name="connsiteY0" fmla="*/ 0 h 4745037"/>
              <a:gd name="connsiteX1" fmla="*/ 1827212 w 1984375"/>
              <a:gd name="connsiteY1" fmla="*/ 0 h 4745037"/>
              <a:gd name="connsiteX2" fmla="*/ 1827212 w 1984375"/>
              <a:gd name="connsiteY2" fmla="*/ 0 h 4745037"/>
              <a:gd name="connsiteX3" fmla="*/ 1169987 w 1984375"/>
              <a:gd name="connsiteY3" fmla="*/ 2228850 h 4745037"/>
              <a:gd name="connsiteX4" fmla="*/ 1817687 w 1984375"/>
              <a:gd name="connsiteY4" fmla="*/ 4381500 h 4745037"/>
              <a:gd name="connsiteX5" fmla="*/ 169862 w 1984375"/>
              <a:gd name="connsiteY5" fmla="*/ 4381500 h 4745037"/>
              <a:gd name="connsiteX6" fmla="*/ 798512 w 1984375"/>
              <a:gd name="connsiteY6" fmla="*/ 2200275 h 4745037"/>
              <a:gd name="connsiteX7" fmla="*/ 169862 w 1984375"/>
              <a:gd name="connsiteY7" fmla="*/ 0 h 4745037"/>
              <a:gd name="connsiteX0" fmla="*/ 169862 w 1984375"/>
              <a:gd name="connsiteY0" fmla="*/ 0 h 4745037"/>
              <a:gd name="connsiteX1" fmla="*/ 1827212 w 1984375"/>
              <a:gd name="connsiteY1" fmla="*/ 0 h 4745037"/>
              <a:gd name="connsiteX2" fmla="*/ 1827212 w 1984375"/>
              <a:gd name="connsiteY2" fmla="*/ 0 h 4745037"/>
              <a:gd name="connsiteX3" fmla="*/ 1169987 w 1984375"/>
              <a:gd name="connsiteY3" fmla="*/ 2228850 h 4745037"/>
              <a:gd name="connsiteX4" fmla="*/ 1817687 w 1984375"/>
              <a:gd name="connsiteY4" fmla="*/ 4381500 h 4745037"/>
              <a:gd name="connsiteX5" fmla="*/ 169862 w 1984375"/>
              <a:gd name="connsiteY5" fmla="*/ 4381500 h 4745037"/>
              <a:gd name="connsiteX6" fmla="*/ 798512 w 1984375"/>
              <a:gd name="connsiteY6" fmla="*/ 2200275 h 4745037"/>
              <a:gd name="connsiteX7" fmla="*/ 169862 w 1984375"/>
              <a:gd name="connsiteY7" fmla="*/ 0 h 4745037"/>
              <a:gd name="connsiteX0" fmla="*/ 169862 w 1984375"/>
              <a:gd name="connsiteY0" fmla="*/ 0 h 4745037"/>
              <a:gd name="connsiteX1" fmla="*/ 1827212 w 1984375"/>
              <a:gd name="connsiteY1" fmla="*/ 0 h 4745037"/>
              <a:gd name="connsiteX2" fmla="*/ 1827212 w 1984375"/>
              <a:gd name="connsiteY2" fmla="*/ 0 h 4745037"/>
              <a:gd name="connsiteX3" fmla="*/ 1169987 w 1984375"/>
              <a:gd name="connsiteY3" fmla="*/ 2228850 h 4745037"/>
              <a:gd name="connsiteX4" fmla="*/ 1817687 w 1984375"/>
              <a:gd name="connsiteY4" fmla="*/ 4381500 h 4745037"/>
              <a:gd name="connsiteX5" fmla="*/ 169862 w 1984375"/>
              <a:gd name="connsiteY5" fmla="*/ 4381500 h 4745037"/>
              <a:gd name="connsiteX6" fmla="*/ 798512 w 1984375"/>
              <a:gd name="connsiteY6" fmla="*/ 2200275 h 4745037"/>
              <a:gd name="connsiteX7" fmla="*/ 169862 w 1984375"/>
              <a:gd name="connsiteY7" fmla="*/ 0 h 4745037"/>
              <a:gd name="connsiteX0" fmla="*/ 169862 w 1827212"/>
              <a:gd name="connsiteY0" fmla="*/ 0 h 4745037"/>
              <a:gd name="connsiteX1" fmla="*/ 1827212 w 1827212"/>
              <a:gd name="connsiteY1" fmla="*/ 0 h 4745037"/>
              <a:gd name="connsiteX2" fmla="*/ 1827212 w 1827212"/>
              <a:gd name="connsiteY2" fmla="*/ 0 h 4745037"/>
              <a:gd name="connsiteX3" fmla="*/ 1169987 w 1827212"/>
              <a:gd name="connsiteY3" fmla="*/ 2228850 h 4745037"/>
              <a:gd name="connsiteX4" fmla="*/ 1817687 w 1827212"/>
              <a:gd name="connsiteY4" fmla="*/ 4381500 h 4745037"/>
              <a:gd name="connsiteX5" fmla="*/ 169862 w 1827212"/>
              <a:gd name="connsiteY5" fmla="*/ 4381500 h 4745037"/>
              <a:gd name="connsiteX6" fmla="*/ 798512 w 1827212"/>
              <a:gd name="connsiteY6" fmla="*/ 2200275 h 4745037"/>
              <a:gd name="connsiteX7" fmla="*/ 169862 w 1827212"/>
              <a:gd name="connsiteY7" fmla="*/ 0 h 4745037"/>
              <a:gd name="connsiteX0" fmla="*/ 169862 w 1827212"/>
              <a:gd name="connsiteY0" fmla="*/ 0 h 4745037"/>
              <a:gd name="connsiteX1" fmla="*/ 1827212 w 1827212"/>
              <a:gd name="connsiteY1" fmla="*/ 0 h 4745037"/>
              <a:gd name="connsiteX2" fmla="*/ 1827212 w 1827212"/>
              <a:gd name="connsiteY2" fmla="*/ 0 h 4745037"/>
              <a:gd name="connsiteX3" fmla="*/ 1169987 w 1827212"/>
              <a:gd name="connsiteY3" fmla="*/ 2228850 h 4745037"/>
              <a:gd name="connsiteX4" fmla="*/ 1817687 w 1827212"/>
              <a:gd name="connsiteY4" fmla="*/ 4381500 h 4745037"/>
              <a:gd name="connsiteX5" fmla="*/ 169862 w 1827212"/>
              <a:gd name="connsiteY5" fmla="*/ 4381500 h 4745037"/>
              <a:gd name="connsiteX6" fmla="*/ 798512 w 1827212"/>
              <a:gd name="connsiteY6" fmla="*/ 2200275 h 4745037"/>
              <a:gd name="connsiteX7" fmla="*/ 169862 w 1827212"/>
              <a:gd name="connsiteY7" fmla="*/ 0 h 4745037"/>
              <a:gd name="connsiteX0" fmla="*/ 169862 w 1827212"/>
              <a:gd name="connsiteY0" fmla="*/ 0 h 4745037"/>
              <a:gd name="connsiteX1" fmla="*/ 1827212 w 1827212"/>
              <a:gd name="connsiteY1" fmla="*/ 0 h 4745037"/>
              <a:gd name="connsiteX2" fmla="*/ 1827212 w 1827212"/>
              <a:gd name="connsiteY2" fmla="*/ 0 h 4745037"/>
              <a:gd name="connsiteX3" fmla="*/ 1169987 w 1827212"/>
              <a:gd name="connsiteY3" fmla="*/ 2228850 h 4745037"/>
              <a:gd name="connsiteX4" fmla="*/ 1817687 w 1827212"/>
              <a:gd name="connsiteY4" fmla="*/ 4381500 h 4745037"/>
              <a:gd name="connsiteX5" fmla="*/ 169862 w 1827212"/>
              <a:gd name="connsiteY5" fmla="*/ 4381500 h 4745037"/>
              <a:gd name="connsiteX6" fmla="*/ 798512 w 1827212"/>
              <a:gd name="connsiteY6" fmla="*/ 2200275 h 4745037"/>
              <a:gd name="connsiteX7" fmla="*/ 169862 w 1827212"/>
              <a:gd name="connsiteY7" fmla="*/ 0 h 4745037"/>
              <a:gd name="connsiteX0" fmla="*/ 169862 w 1827212"/>
              <a:gd name="connsiteY0" fmla="*/ 0 h 4381500"/>
              <a:gd name="connsiteX1" fmla="*/ 1827212 w 1827212"/>
              <a:gd name="connsiteY1" fmla="*/ 0 h 4381500"/>
              <a:gd name="connsiteX2" fmla="*/ 1827212 w 1827212"/>
              <a:gd name="connsiteY2" fmla="*/ 0 h 4381500"/>
              <a:gd name="connsiteX3" fmla="*/ 1169987 w 1827212"/>
              <a:gd name="connsiteY3" fmla="*/ 2228850 h 4381500"/>
              <a:gd name="connsiteX4" fmla="*/ 1817687 w 1827212"/>
              <a:gd name="connsiteY4" fmla="*/ 4381500 h 4381500"/>
              <a:gd name="connsiteX5" fmla="*/ 169862 w 1827212"/>
              <a:gd name="connsiteY5" fmla="*/ 4381500 h 4381500"/>
              <a:gd name="connsiteX6" fmla="*/ 798512 w 1827212"/>
              <a:gd name="connsiteY6" fmla="*/ 2200275 h 4381500"/>
              <a:gd name="connsiteX7" fmla="*/ 169862 w 1827212"/>
              <a:gd name="connsiteY7" fmla="*/ 0 h 4381500"/>
              <a:gd name="connsiteX0" fmla="*/ 0 w 1657350"/>
              <a:gd name="connsiteY0" fmla="*/ 0 h 4381500"/>
              <a:gd name="connsiteX1" fmla="*/ 1657350 w 1657350"/>
              <a:gd name="connsiteY1" fmla="*/ 0 h 4381500"/>
              <a:gd name="connsiteX2" fmla="*/ 1657350 w 1657350"/>
              <a:gd name="connsiteY2" fmla="*/ 0 h 4381500"/>
              <a:gd name="connsiteX3" fmla="*/ 1000125 w 1657350"/>
              <a:gd name="connsiteY3" fmla="*/ 2228850 h 4381500"/>
              <a:gd name="connsiteX4" fmla="*/ 1647825 w 1657350"/>
              <a:gd name="connsiteY4" fmla="*/ 4381500 h 4381500"/>
              <a:gd name="connsiteX5" fmla="*/ 0 w 1657350"/>
              <a:gd name="connsiteY5" fmla="*/ 4381500 h 4381500"/>
              <a:gd name="connsiteX6" fmla="*/ 628650 w 1657350"/>
              <a:gd name="connsiteY6" fmla="*/ 2200275 h 4381500"/>
              <a:gd name="connsiteX7" fmla="*/ 0 w 1657350"/>
              <a:gd name="connsiteY7" fmla="*/ 0 h 4381500"/>
              <a:gd name="connsiteX0" fmla="*/ 0 w 1657350"/>
              <a:gd name="connsiteY0" fmla="*/ 0 h 4381500"/>
              <a:gd name="connsiteX1" fmla="*/ 1657350 w 1657350"/>
              <a:gd name="connsiteY1" fmla="*/ 0 h 4381500"/>
              <a:gd name="connsiteX2" fmla="*/ 1657350 w 1657350"/>
              <a:gd name="connsiteY2" fmla="*/ 0 h 4381500"/>
              <a:gd name="connsiteX3" fmla="*/ 1000125 w 1657350"/>
              <a:gd name="connsiteY3" fmla="*/ 2228850 h 4381500"/>
              <a:gd name="connsiteX4" fmla="*/ 1647825 w 1657350"/>
              <a:gd name="connsiteY4" fmla="*/ 4381500 h 4381500"/>
              <a:gd name="connsiteX5" fmla="*/ 0 w 1657350"/>
              <a:gd name="connsiteY5" fmla="*/ 4381500 h 4381500"/>
              <a:gd name="connsiteX6" fmla="*/ 628650 w 1657350"/>
              <a:gd name="connsiteY6" fmla="*/ 2200275 h 4381500"/>
              <a:gd name="connsiteX7" fmla="*/ 0 w 1657350"/>
              <a:gd name="connsiteY7" fmla="*/ 0 h 4381500"/>
              <a:gd name="connsiteX0" fmla="*/ 0 w 1657350"/>
              <a:gd name="connsiteY0" fmla="*/ 0 h 4381500"/>
              <a:gd name="connsiteX1" fmla="*/ 1657350 w 1657350"/>
              <a:gd name="connsiteY1" fmla="*/ 0 h 4381500"/>
              <a:gd name="connsiteX2" fmla="*/ 1657350 w 1657350"/>
              <a:gd name="connsiteY2" fmla="*/ 0 h 4381500"/>
              <a:gd name="connsiteX3" fmla="*/ 1000125 w 1657350"/>
              <a:gd name="connsiteY3" fmla="*/ 2228850 h 4381500"/>
              <a:gd name="connsiteX4" fmla="*/ 1647825 w 1657350"/>
              <a:gd name="connsiteY4" fmla="*/ 4381500 h 4381500"/>
              <a:gd name="connsiteX5" fmla="*/ 0 w 1657350"/>
              <a:gd name="connsiteY5" fmla="*/ 4381500 h 4381500"/>
              <a:gd name="connsiteX6" fmla="*/ 628650 w 1657350"/>
              <a:gd name="connsiteY6" fmla="*/ 2200275 h 4381500"/>
              <a:gd name="connsiteX7" fmla="*/ 0 w 1657350"/>
              <a:gd name="connsiteY7" fmla="*/ 0 h 4381500"/>
              <a:gd name="connsiteX0" fmla="*/ 0 w 1657350"/>
              <a:gd name="connsiteY0" fmla="*/ 23822 h 4405322"/>
              <a:gd name="connsiteX1" fmla="*/ 1657350 w 1657350"/>
              <a:gd name="connsiteY1" fmla="*/ 23822 h 4405322"/>
              <a:gd name="connsiteX2" fmla="*/ 1643068 w 1657350"/>
              <a:gd name="connsiteY2" fmla="*/ 0 h 4405322"/>
              <a:gd name="connsiteX3" fmla="*/ 1000125 w 1657350"/>
              <a:gd name="connsiteY3" fmla="*/ 2252672 h 4405322"/>
              <a:gd name="connsiteX4" fmla="*/ 1647825 w 1657350"/>
              <a:gd name="connsiteY4" fmla="*/ 4405322 h 4405322"/>
              <a:gd name="connsiteX5" fmla="*/ 0 w 1657350"/>
              <a:gd name="connsiteY5" fmla="*/ 4405322 h 4405322"/>
              <a:gd name="connsiteX6" fmla="*/ 628650 w 1657350"/>
              <a:gd name="connsiteY6" fmla="*/ 2224097 h 4405322"/>
              <a:gd name="connsiteX7" fmla="*/ 0 w 1657350"/>
              <a:gd name="connsiteY7" fmla="*/ 23822 h 4405322"/>
              <a:gd name="connsiteX0" fmla="*/ 0 w 1647825"/>
              <a:gd name="connsiteY0" fmla="*/ 23822 h 4405322"/>
              <a:gd name="connsiteX1" fmla="*/ 1643068 w 1647825"/>
              <a:gd name="connsiteY1" fmla="*/ 0 h 4405322"/>
              <a:gd name="connsiteX2" fmla="*/ 1643068 w 1647825"/>
              <a:gd name="connsiteY2" fmla="*/ 0 h 4405322"/>
              <a:gd name="connsiteX3" fmla="*/ 1000125 w 1647825"/>
              <a:gd name="connsiteY3" fmla="*/ 2252672 h 4405322"/>
              <a:gd name="connsiteX4" fmla="*/ 1647825 w 1647825"/>
              <a:gd name="connsiteY4" fmla="*/ 4405322 h 4405322"/>
              <a:gd name="connsiteX5" fmla="*/ 0 w 1647825"/>
              <a:gd name="connsiteY5" fmla="*/ 4405322 h 4405322"/>
              <a:gd name="connsiteX6" fmla="*/ 628650 w 1647825"/>
              <a:gd name="connsiteY6" fmla="*/ 2224097 h 4405322"/>
              <a:gd name="connsiteX7" fmla="*/ 0 w 1647825"/>
              <a:gd name="connsiteY7" fmla="*/ 23822 h 4405322"/>
              <a:gd name="connsiteX0" fmla="*/ 0 w 1647830"/>
              <a:gd name="connsiteY0" fmla="*/ 0 h 4405322"/>
              <a:gd name="connsiteX1" fmla="*/ 1643073 w 1647830"/>
              <a:gd name="connsiteY1" fmla="*/ 0 h 4405322"/>
              <a:gd name="connsiteX2" fmla="*/ 1643073 w 1647830"/>
              <a:gd name="connsiteY2" fmla="*/ 0 h 4405322"/>
              <a:gd name="connsiteX3" fmla="*/ 1000130 w 1647830"/>
              <a:gd name="connsiteY3" fmla="*/ 2252672 h 4405322"/>
              <a:gd name="connsiteX4" fmla="*/ 1647830 w 1647830"/>
              <a:gd name="connsiteY4" fmla="*/ 4405322 h 4405322"/>
              <a:gd name="connsiteX5" fmla="*/ 5 w 1647830"/>
              <a:gd name="connsiteY5" fmla="*/ 4405322 h 4405322"/>
              <a:gd name="connsiteX6" fmla="*/ 628655 w 1647830"/>
              <a:gd name="connsiteY6" fmla="*/ 2224097 h 4405322"/>
              <a:gd name="connsiteX7" fmla="*/ 0 w 1647830"/>
              <a:gd name="connsiteY7" fmla="*/ 0 h 4405322"/>
              <a:gd name="connsiteX0" fmla="*/ 0 w 1647830"/>
              <a:gd name="connsiteY0" fmla="*/ 0 h 4405322"/>
              <a:gd name="connsiteX1" fmla="*/ 1643073 w 1647830"/>
              <a:gd name="connsiteY1" fmla="*/ 0 h 4405322"/>
              <a:gd name="connsiteX2" fmla="*/ 1643073 w 1647830"/>
              <a:gd name="connsiteY2" fmla="*/ 0 h 4405322"/>
              <a:gd name="connsiteX3" fmla="*/ 1025529 w 1647830"/>
              <a:gd name="connsiteY3" fmla="*/ 2278066 h 4405322"/>
              <a:gd name="connsiteX4" fmla="*/ 1647830 w 1647830"/>
              <a:gd name="connsiteY4" fmla="*/ 4405322 h 4405322"/>
              <a:gd name="connsiteX5" fmla="*/ 5 w 1647830"/>
              <a:gd name="connsiteY5" fmla="*/ 4405322 h 4405322"/>
              <a:gd name="connsiteX6" fmla="*/ 628655 w 1647830"/>
              <a:gd name="connsiteY6" fmla="*/ 2224097 h 4405322"/>
              <a:gd name="connsiteX7" fmla="*/ 0 w 1647830"/>
              <a:gd name="connsiteY7" fmla="*/ 0 h 4405322"/>
              <a:gd name="connsiteX0" fmla="*/ 0 w 1647830"/>
              <a:gd name="connsiteY0" fmla="*/ 0 h 4405322"/>
              <a:gd name="connsiteX1" fmla="*/ 1643073 w 1647830"/>
              <a:gd name="connsiteY1" fmla="*/ 0 h 4405322"/>
              <a:gd name="connsiteX2" fmla="*/ 1643073 w 1647830"/>
              <a:gd name="connsiteY2" fmla="*/ 0 h 4405322"/>
              <a:gd name="connsiteX3" fmla="*/ 1047753 w 1647830"/>
              <a:gd name="connsiteY3" fmla="*/ 2209797 h 4405322"/>
              <a:gd name="connsiteX4" fmla="*/ 1647830 w 1647830"/>
              <a:gd name="connsiteY4" fmla="*/ 4405322 h 4405322"/>
              <a:gd name="connsiteX5" fmla="*/ 5 w 1647830"/>
              <a:gd name="connsiteY5" fmla="*/ 4405322 h 4405322"/>
              <a:gd name="connsiteX6" fmla="*/ 628655 w 1647830"/>
              <a:gd name="connsiteY6" fmla="*/ 2224097 h 4405322"/>
              <a:gd name="connsiteX7" fmla="*/ 0 w 1647830"/>
              <a:gd name="connsiteY7" fmla="*/ 0 h 4405322"/>
              <a:gd name="connsiteX0" fmla="*/ 0 w 1647830"/>
              <a:gd name="connsiteY0" fmla="*/ 0 h 4405322"/>
              <a:gd name="connsiteX1" fmla="*/ 1643073 w 1647830"/>
              <a:gd name="connsiteY1" fmla="*/ 0 h 4405322"/>
              <a:gd name="connsiteX2" fmla="*/ 1643073 w 1647830"/>
              <a:gd name="connsiteY2" fmla="*/ 0 h 4405322"/>
              <a:gd name="connsiteX3" fmla="*/ 1044578 w 1647830"/>
              <a:gd name="connsiteY3" fmla="*/ 2241547 h 4405322"/>
              <a:gd name="connsiteX4" fmla="*/ 1647830 w 1647830"/>
              <a:gd name="connsiteY4" fmla="*/ 4405322 h 4405322"/>
              <a:gd name="connsiteX5" fmla="*/ 5 w 1647830"/>
              <a:gd name="connsiteY5" fmla="*/ 4405322 h 4405322"/>
              <a:gd name="connsiteX6" fmla="*/ 628655 w 1647830"/>
              <a:gd name="connsiteY6" fmla="*/ 2224097 h 4405322"/>
              <a:gd name="connsiteX7" fmla="*/ 0 w 1647830"/>
              <a:gd name="connsiteY7" fmla="*/ 0 h 440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7830" h="4405322">
                <a:moveTo>
                  <a:pt x="0" y="0"/>
                </a:moveTo>
                <a:lnTo>
                  <a:pt x="1643073" y="0"/>
                </a:lnTo>
                <a:lnTo>
                  <a:pt x="1643073" y="0"/>
                </a:lnTo>
                <a:cubicBezTo>
                  <a:pt x="1533536" y="371475"/>
                  <a:pt x="1046166" y="1511297"/>
                  <a:pt x="1044578" y="2241547"/>
                </a:cubicBezTo>
                <a:cubicBezTo>
                  <a:pt x="1042991" y="2971797"/>
                  <a:pt x="1495414" y="4035378"/>
                  <a:pt x="1647830" y="4405322"/>
                </a:cubicBezTo>
                <a:lnTo>
                  <a:pt x="5" y="4405322"/>
                </a:lnTo>
                <a:cubicBezTo>
                  <a:pt x="163525" y="4038591"/>
                  <a:pt x="623893" y="2949585"/>
                  <a:pt x="628655" y="2224097"/>
                </a:cubicBezTo>
                <a:cubicBezTo>
                  <a:pt x="633418" y="1498610"/>
                  <a:pt x="330994" y="751681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789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ýseč 4"/>
          <p:cNvSpPr/>
          <p:nvPr/>
        </p:nvSpPr>
        <p:spPr>
          <a:xfrm rot="3271679">
            <a:off x="-4083899" y="64553"/>
            <a:ext cx="8390567" cy="8484367"/>
          </a:xfrm>
          <a:prstGeom prst="pie">
            <a:avLst>
              <a:gd name="adj1" fmla="val 16424589"/>
              <a:gd name="adj2" fmla="val 2018601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Výseč 5"/>
          <p:cNvSpPr/>
          <p:nvPr/>
        </p:nvSpPr>
        <p:spPr>
          <a:xfrm rot="18328321" flipH="1">
            <a:off x="4774413" y="64553"/>
            <a:ext cx="8390567" cy="8484367"/>
          </a:xfrm>
          <a:prstGeom prst="pie">
            <a:avLst>
              <a:gd name="adj1" fmla="val 16424589"/>
              <a:gd name="adj2" fmla="val 201860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ROZPTYLKA</a:t>
            </a:r>
          </a:p>
        </p:txBody>
      </p:sp>
      <p:sp>
        <p:nvSpPr>
          <p:cNvPr id="9" name="Volný tvar 8"/>
          <p:cNvSpPr/>
          <p:nvPr/>
        </p:nvSpPr>
        <p:spPr>
          <a:xfrm>
            <a:off x="3714744" y="2071678"/>
            <a:ext cx="1647830" cy="4405322"/>
          </a:xfrm>
          <a:custGeom>
            <a:avLst/>
            <a:gdLst>
              <a:gd name="connsiteX0" fmla="*/ 169862 w 1984375"/>
              <a:gd name="connsiteY0" fmla="*/ 0 h 4745037"/>
              <a:gd name="connsiteX1" fmla="*/ 1827212 w 1984375"/>
              <a:gd name="connsiteY1" fmla="*/ 0 h 4745037"/>
              <a:gd name="connsiteX2" fmla="*/ 1827212 w 1984375"/>
              <a:gd name="connsiteY2" fmla="*/ 0 h 4745037"/>
              <a:gd name="connsiteX3" fmla="*/ 1169987 w 1984375"/>
              <a:gd name="connsiteY3" fmla="*/ 2228850 h 4745037"/>
              <a:gd name="connsiteX4" fmla="*/ 1817687 w 1984375"/>
              <a:gd name="connsiteY4" fmla="*/ 4381500 h 4745037"/>
              <a:gd name="connsiteX5" fmla="*/ 169862 w 1984375"/>
              <a:gd name="connsiteY5" fmla="*/ 4381500 h 4745037"/>
              <a:gd name="connsiteX6" fmla="*/ 798512 w 1984375"/>
              <a:gd name="connsiteY6" fmla="*/ 2200275 h 4745037"/>
              <a:gd name="connsiteX7" fmla="*/ 169862 w 1984375"/>
              <a:gd name="connsiteY7" fmla="*/ 0 h 4745037"/>
              <a:gd name="connsiteX0" fmla="*/ 169862 w 1984375"/>
              <a:gd name="connsiteY0" fmla="*/ 0 h 4745037"/>
              <a:gd name="connsiteX1" fmla="*/ 1827212 w 1984375"/>
              <a:gd name="connsiteY1" fmla="*/ 0 h 4745037"/>
              <a:gd name="connsiteX2" fmla="*/ 1827212 w 1984375"/>
              <a:gd name="connsiteY2" fmla="*/ 0 h 4745037"/>
              <a:gd name="connsiteX3" fmla="*/ 1169987 w 1984375"/>
              <a:gd name="connsiteY3" fmla="*/ 2228850 h 4745037"/>
              <a:gd name="connsiteX4" fmla="*/ 1817687 w 1984375"/>
              <a:gd name="connsiteY4" fmla="*/ 4381500 h 4745037"/>
              <a:gd name="connsiteX5" fmla="*/ 169862 w 1984375"/>
              <a:gd name="connsiteY5" fmla="*/ 4381500 h 4745037"/>
              <a:gd name="connsiteX6" fmla="*/ 798512 w 1984375"/>
              <a:gd name="connsiteY6" fmla="*/ 2200275 h 4745037"/>
              <a:gd name="connsiteX7" fmla="*/ 169862 w 1984375"/>
              <a:gd name="connsiteY7" fmla="*/ 0 h 4745037"/>
              <a:gd name="connsiteX0" fmla="*/ 169862 w 1984375"/>
              <a:gd name="connsiteY0" fmla="*/ 0 h 4745037"/>
              <a:gd name="connsiteX1" fmla="*/ 1827212 w 1984375"/>
              <a:gd name="connsiteY1" fmla="*/ 0 h 4745037"/>
              <a:gd name="connsiteX2" fmla="*/ 1827212 w 1984375"/>
              <a:gd name="connsiteY2" fmla="*/ 0 h 4745037"/>
              <a:gd name="connsiteX3" fmla="*/ 1169987 w 1984375"/>
              <a:gd name="connsiteY3" fmla="*/ 2228850 h 4745037"/>
              <a:gd name="connsiteX4" fmla="*/ 1817687 w 1984375"/>
              <a:gd name="connsiteY4" fmla="*/ 4381500 h 4745037"/>
              <a:gd name="connsiteX5" fmla="*/ 169862 w 1984375"/>
              <a:gd name="connsiteY5" fmla="*/ 4381500 h 4745037"/>
              <a:gd name="connsiteX6" fmla="*/ 798512 w 1984375"/>
              <a:gd name="connsiteY6" fmla="*/ 2200275 h 4745037"/>
              <a:gd name="connsiteX7" fmla="*/ 169862 w 1984375"/>
              <a:gd name="connsiteY7" fmla="*/ 0 h 4745037"/>
              <a:gd name="connsiteX0" fmla="*/ 169862 w 1827212"/>
              <a:gd name="connsiteY0" fmla="*/ 0 h 4745037"/>
              <a:gd name="connsiteX1" fmla="*/ 1827212 w 1827212"/>
              <a:gd name="connsiteY1" fmla="*/ 0 h 4745037"/>
              <a:gd name="connsiteX2" fmla="*/ 1827212 w 1827212"/>
              <a:gd name="connsiteY2" fmla="*/ 0 h 4745037"/>
              <a:gd name="connsiteX3" fmla="*/ 1169987 w 1827212"/>
              <a:gd name="connsiteY3" fmla="*/ 2228850 h 4745037"/>
              <a:gd name="connsiteX4" fmla="*/ 1817687 w 1827212"/>
              <a:gd name="connsiteY4" fmla="*/ 4381500 h 4745037"/>
              <a:gd name="connsiteX5" fmla="*/ 169862 w 1827212"/>
              <a:gd name="connsiteY5" fmla="*/ 4381500 h 4745037"/>
              <a:gd name="connsiteX6" fmla="*/ 798512 w 1827212"/>
              <a:gd name="connsiteY6" fmla="*/ 2200275 h 4745037"/>
              <a:gd name="connsiteX7" fmla="*/ 169862 w 1827212"/>
              <a:gd name="connsiteY7" fmla="*/ 0 h 4745037"/>
              <a:gd name="connsiteX0" fmla="*/ 169862 w 1827212"/>
              <a:gd name="connsiteY0" fmla="*/ 0 h 4745037"/>
              <a:gd name="connsiteX1" fmla="*/ 1827212 w 1827212"/>
              <a:gd name="connsiteY1" fmla="*/ 0 h 4745037"/>
              <a:gd name="connsiteX2" fmla="*/ 1827212 w 1827212"/>
              <a:gd name="connsiteY2" fmla="*/ 0 h 4745037"/>
              <a:gd name="connsiteX3" fmla="*/ 1169987 w 1827212"/>
              <a:gd name="connsiteY3" fmla="*/ 2228850 h 4745037"/>
              <a:gd name="connsiteX4" fmla="*/ 1817687 w 1827212"/>
              <a:gd name="connsiteY4" fmla="*/ 4381500 h 4745037"/>
              <a:gd name="connsiteX5" fmla="*/ 169862 w 1827212"/>
              <a:gd name="connsiteY5" fmla="*/ 4381500 h 4745037"/>
              <a:gd name="connsiteX6" fmla="*/ 798512 w 1827212"/>
              <a:gd name="connsiteY6" fmla="*/ 2200275 h 4745037"/>
              <a:gd name="connsiteX7" fmla="*/ 169862 w 1827212"/>
              <a:gd name="connsiteY7" fmla="*/ 0 h 4745037"/>
              <a:gd name="connsiteX0" fmla="*/ 169862 w 1827212"/>
              <a:gd name="connsiteY0" fmla="*/ 0 h 4745037"/>
              <a:gd name="connsiteX1" fmla="*/ 1827212 w 1827212"/>
              <a:gd name="connsiteY1" fmla="*/ 0 h 4745037"/>
              <a:gd name="connsiteX2" fmla="*/ 1827212 w 1827212"/>
              <a:gd name="connsiteY2" fmla="*/ 0 h 4745037"/>
              <a:gd name="connsiteX3" fmla="*/ 1169987 w 1827212"/>
              <a:gd name="connsiteY3" fmla="*/ 2228850 h 4745037"/>
              <a:gd name="connsiteX4" fmla="*/ 1817687 w 1827212"/>
              <a:gd name="connsiteY4" fmla="*/ 4381500 h 4745037"/>
              <a:gd name="connsiteX5" fmla="*/ 169862 w 1827212"/>
              <a:gd name="connsiteY5" fmla="*/ 4381500 h 4745037"/>
              <a:gd name="connsiteX6" fmla="*/ 798512 w 1827212"/>
              <a:gd name="connsiteY6" fmla="*/ 2200275 h 4745037"/>
              <a:gd name="connsiteX7" fmla="*/ 169862 w 1827212"/>
              <a:gd name="connsiteY7" fmla="*/ 0 h 4745037"/>
              <a:gd name="connsiteX0" fmla="*/ 169862 w 1827212"/>
              <a:gd name="connsiteY0" fmla="*/ 0 h 4381500"/>
              <a:gd name="connsiteX1" fmla="*/ 1827212 w 1827212"/>
              <a:gd name="connsiteY1" fmla="*/ 0 h 4381500"/>
              <a:gd name="connsiteX2" fmla="*/ 1827212 w 1827212"/>
              <a:gd name="connsiteY2" fmla="*/ 0 h 4381500"/>
              <a:gd name="connsiteX3" fmla="*/ 1169987 w 1827212"/>
              <a:gd name="connsiteY3" fmla="*/ 2228850 h 4381500"/>
              <a:gd name="connsiteX4" fmla="*/ 1817687 w 1827212"/>
              <a:gd name="connsiteY4" fmla="*/ 4381500 h 4381500"/>
              <a:gd name="connsiteX5" fmla="*/ 169862 w 1827212"/>
              <a:gd name="connsiteY5" fmla="*/ 4381500 h 4381500"/>
              <a:gd name="connsiteX6" fmla="*/ 798512 w 1827212"/>
              <a:gd name="connsiteY6" fmla="*/ 2200275 h 4381500"/>
              <a:gd name="connsiteX7" fmla="*/ 169862 w 1827212"/>
              <a:gd name="connsiteY7" fmla="*/ 0 h 4381500"/>
              <a:gd name="connsiteX0" fmla="*/ 0 w 1657350"/>
              <a:gd name="connsiteY0" fmla="*/ 0 h 4381500"/>
              <a:gd name="connsiteX1" fmla="*/ 1657350 w 1657350"/>
              <a:gd name="connsiteY1" fmla="*/ 0 h 4381500"/>
              <a:gd name="connsiteX2" fmla="*/ 1657350 w 1657350"/>
              <a:gd name="connsiteY2" fmla="*/ 0 h 4381500"/>
              <a:gd name="connsiteX3" fmla="*/ 1000125 w 1657350"/>
              <a:gd name="connsiteY3" fmla="*/ 2228850 h 4381500"/>
              <a:gd name="connsiteX4" fmla="*/ 1647825 w 1657350"/>
              <a:gd name="connsiteY4" fmla="*/ 4381500 h 4381500"/>
              <a:gd name="connsiteX5" fmla="*/ 0 w 1657350"/>
              <a:gd name="connsiteY5" fmla="*/ 4381500 h 4381500"/>
              <a:gd name="connsiteX6" fmla="*/ 628650 w 1657350"/>
              <a:gd name="connsiteY6" fmla="*/ 2200275 h 4381500"/>
              <a:gd name="connsiteX7" fmla="*/ 0 w 1657350"/>
              <a:gd name="connsiteY7" fmla="*/ 0 h 4381500"/>
              <a:gd name="connsiteX0" fmla="*/ 0 w 1657350"/>
              <a:gd name="connsiteY0" fmla="*/ 0 h 4381500"/>
              <a:gd name="connsiteX1" fmla="*/ 1657350 w 1657350"/>
              <a:gd name="connsiteY1" fmla="*/ 0 h 4381500"/>
              <a:gd name="connsiteX2" fmla="*/ 1657350 w 1657350"/>
              <a:gd name="connsiteY2" fmla="*/ 0 h 4381500"/>
              <a:gd name="connsiteX3" fmla="*/ 1000125 w 1657350"/>
              <a:gd name="connsiteY3" fmla="*/ 2228850 h 4381500"/>
              <a:gd name="connsiteX4" fmla="*/ 1647825 w 1657350"/>
              <a:gd name="connsiteY4" fmla="*/ 4381500 h 4381500"/>
              <a:gd name="connsiteX5" fmla="*/ 0 w 1657350"/>
              <a:gd name="connsiteY5" fmla="*/ 4381500 h 4381500"/>
              <a:gd name="connsiteX6" fmla="*/ 628650 w 1657350"/>
              <a:gd name="connsiteY6" fmla="*/ 2200275 h 4381500"/>
              <a:gd name="connsiteX7" fmla="*/ 0 w 1657350"/>
              <a:gd name="connsiteY7" fmla="*/ 0 h 4381500"/>
              <a:gd name="connsiteX0" fmla="*/ 0 w 1657350"/>
              <a:gd name="connsiteY0" fmla="*/ 0 h 4381500"/>
              <a:gd name="connsiteX1" fmla="*/ 1657350 w 1657350"/>
              <a:gd name="connsiteY1" fmla="*/ 0 h 4381500"/>
              <a:gd name="connsiteX2" fmla="*/ 1657350 w 1657350"/>
              <a:gd name="connsiteY2" fmla="*/ 0 h 4381500"/>
              <a:gd name="connsiteX3" fmla="*/ 1000125 w 1657350"/>
              <a:gd name="connsiteY3" fmla="*/ 2228850 h 4381500"/>
              <a:gd name="connsiteX4" fmla="*/ 1647825 w 1657350"/>
              <a:gd name="connsiteY4" fmla="*/ 4381500 h 4381500"/>
              <a:gd name="connsiteX5" fmla="*/ 0 w 1657350"/>
              <a:gd name="connsiteY5" fmla="*/ 4381500 h 4381500"/>
              <a:gd name="connsiteX6" fmla="*/ 628650 w 1657350"/>
              <a:gd name="connsiteY6" fmla="*/ 2200275 h 4381500"/>
              <a:gd name="connsiteX7" fmla="*/ 0 w 1657350"/>
              <a:gd name="connsiteY7" fmla="*/ 0 h 4381500"/>
              <a:gd name="connsiteX0" fmla="*/ 0 w 1657350"/>
              <a:gd name="connsiteY0" fmla="*/ 23822 h 4405322"/>
              <a:gd name="connsiteX1" fmla="*/ 1657350 w 1657350"/>
              <a:gd name="connsiteY1" fmla="*/ 23822 h 4405322"/>
              <a:gd name="connsiteX2" fmla="*/ 1643068 w 1657350"/>
              <a:gd name="connsiteY2" fmla="*/ 0 h 4405322"/>
              <a:gd name="connsiteX3" fmla="*/ 1000125 w 1657350"/>
              <a:gd name="connsiteY3" fmla="*/ 2252672 h 4405322"/>
              <a:gd name="connsiteX4" fmla="*/ 1647825 w 1657350"/>
              <a:gd name="connsiteY4" fmla="*/ 4405322 h 4405322"/>
              <a:gd name="connsiteX5" fmla="*/ 0 w 1657350"/>
              <a:gd name="connsiteY5" fmla="*/ 4405322 h 4405322"/>
              <a:gd name="connsiteX6" fmla="*/ 628650 w 1657350"/>
              <a:gd name="connsiteY6" fmla="*/ 2224097 h 4405322"/>
              <a:gd name="connsiteX7" fmla="*/ 0 w 1657350"/>
              <a:gd name="connsiteY7" fmla="*/ 23822 h 4405322"/>
              <a:gd name="connsiteX0" fmla="*/ 0 w 1647825"/>
              <a:gd name="connsiteY0" fmla="*/ 23822 h 4405322"/>
              <a:gd name="connsiteX1" fmla="*/ 1643068 w 1647825"/>
              <a:gd name="connsiteY1" fmla="*/ 0 h 4405322"/>
              <a:gd name="connsiteX2" fmla="*/ 1643068 w 1647825"/>
              <a:gd name="connsiteY2" fmla="*/ 0 h 4405322"/>
              <a:gd name="connsiteX3" fmla="*/ 1000125 w 1647825"/>
              <a:gd name="connsiteY3" fmla="*/ 2252672 h 4405322"/>
              <a:gd name="connsiteX4" fmla="*/ 1647825 w 1647825"/>
              <a:gd name="connsiteY4" fmla="*/ 4405322 h 4405322"/>
              <a:gd name="connsiteX5" fmla="*/ 0 w 1647825"/>
              <a:gd name="connsiteY5" fmla="*/ 4405322 h 4405322"/>
              <a:gd name="connsiteX6" fmla="*/ 628650 w 1647825"/>
              <a:gd name="connsiteY6" fmla="*/ 2224097 h 4405322"/>
              <a:gd name="connsiteX7" fmla="*/ 0 w 1647825"/>
              <a:gd name="connsiteY7" fmla="*/ 23822 h 4405322"/>
              <a:gd name="connsiteX0" fmla="*/ 0 w 1647830"/>
              <a:gd name="connsiteY0" fmla="*/ 0 h 4405322"/>
              <a:gd name="connsiteX1" fmla="*/ 1643073 w 1647830"/>
              <a:gd name="connsiteY1" fmla="*/ 0 h 4405322"/>
              <a:gd name="connsiteX2" fmla="*/ 1643073 w 1647830"/>
              <a:gd name="connsiteY2" fmla="*/ 0 h 4405322"/>
              <a:gd name="connsiteX3" fmla="*/ 1000130 w 1647830"/>
              <a:gd name="connsiteY3" fmla="*/ 2252672 h 4405322"/>
              <a:gd name="connsiteX4" fmla="*/ 1647830 w 1647830"/>
              <a:gd name="connsiteY4" fmla="*/ 4405322 h 4405322"/>
              <a:gd name="connsiteX5" fmla="*/ 5 w 1647830"/>
              <a:gd name="connsiteY5" fmla="*/ 4405322 h 4405322"/>
              <a:gd name="connsiteX6" fmla="*/ 628655 w 1647830"/>
              <a:gd name="connsiteY6" fmla="*/ 2224097 h 4405322"/>
              <a:gd name="connsiteX7" fmla="*/ 0 w 1647830"/>
              <a:gd name="connsiteY7" fmla="*/ 0 h 4405322"/>
              <a:gd name="connsiteX0" fmla="*/ 0 w 1647830"/>
              <a:gd name="connsiteY0" fmla="*/ 0 h 4405322"/>
              <a:gd name="connsiteX1" fmla="*/ 1643073 w 1647830"/>
              <a:gd name="connsiteY1" fmla="*/ 0 h 4405322"/>
              <a:gd name="connsiteX2" fmla="*/ 1643073 w 1647830"/>
              <a:gd name="connsiteY2" fmla="*/ 0 h 4405322"/>
              <a:gd name="connsiteX3" fmla="*/ 1025529 w 1647830"/>
              <a:gd name="connsiteY3" fmla="*/ 2278066 h 4405322"/>
              <a:gd name="connsiteX4" fmla="*/ 1647830 w 1647830"/>
              <a:gd name="connsiteY4" fmla="*/ 4405322 h 4405322"/>
              <a:gd name="connsiteX5" fmla="*/ 5 w 1647830"/>
              <a:gd name="connsiteY5" fmla="*/ 4405322 h 4405322"/>
              <a:gd name="connsiteX6" fmla="*/ 628655 w 1647830"/>
              <a:gd name="connsiteY6" fmla="*/ 2224097 h 4405322"/>
              <a:gd name="connsiteX7" fmla="*/ 0 w 1647830"/>
              <a:gd name="connsiteY7" fmla="*/ 0 h 4405322"/>
              <a:gd name="connsiteX0" fmla="*/ 0 w 1647830"/>
              <a:gd name="connsiteY0" fmla="*/ 0 h 4405322"/>
              <a:gd name="connsiteX1" fmla="*/ 1643073 w 1647830"/>
              <a:gd name="connsiteY1" fmla="*/ 0 h 4405322"/>
              <a:gd name="connsiteX2" fmla="*/ 1643073 w 1647830"/>
              <a:gd name="connsiteY2" fmla="*/ 0 h 4405322"/>
              <a:gd name="connsiteX3" fmla="*/ 1047753 w 1647830"/>
              <a:gd name="connsiteY3" fmla="*/ 2209797 h 4405322"/>
              <a:gd name="connsiteX4" fmla="*/ 1647830 w 1647830"/>
              <a:gd name="connsiteY4" fmla="*/ 4405322 h 4405322"/>
              <a:gd name="connsiteX5" fmla="*/ 5 w 1647830"/>
              <a:gd name="connsiteY5" fmla="*/ 4405322 h 4405322"/>
              <a:gd name="connsiteX6" fmla="*/ 628655 w 1647830"/>
              <a:gd name="connsiteY6" fmla="*/ 2224097 h 4405322"/>
              <a:gd name="connsiteX7" fmla="*/ 0 w 1647830"/>
              <a:gd name="connsiteY7" fmla="*/ 0 h 4405322"/>
              <a:gd name="connsiteX0" fmla="*/ 0 w 1647830"/>
              <a:gd name="connsiteY0" fmla="*/ 0 h 4405322"/>
              <a:gd name="connsiteX1" fmla="*/ 1643073 w 1647830"/>
              <a:gd name="connsiteY1" fmla="*/ 0 h 4405322"/>
              <a:gd name="connsiteX2" fmla="*/ 1643073 w 1647830"/>
              <a:gd name="connsiteY2" fmla="*/ 0 h 4405322"/>
              <a:gd name="connsiteX3" fmla="*/ 1044578 w 1647830"/>
              <a:gd name="connsiteY3" fmla="*/ 2241547 h 4405322"/>
              <a:gd name="connsiteX4" fmla="*/ 1647830 w 1647830"/>
              <a:gd name="connsiteY4" fmla="*/ 4405322 h 4405322"/>
              <a:gd name="connsiteX5" fmla="*/ 5 w 1647830"/>
              <a:gd name="connsiteY5" fmla="*/ 4405322 h 4405322"/>
              <a:gd name="connsiteX6" fmla="*/ 628655 w 1647830"/>
              <a:gd name="connsiteY6" fmla="*/ 2224097 h 4405322"/>
              <a:gd name="connsiteX7" fmla="*/ 0 w 1647830"/>
              <a:gd name="connsiteY7" fmla="*/ 0 h 440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7830" h="4405322">
                <a:moveTo>
                  <a:pt x="0" y="0"/>
                </a:moveTo>
                <a:lnTo>
                  <a:pt x="1643073" y="0"/>
                </a:lnTo>
                <a:lnTo>
                  <a:pt x="1643073" y="0"/>
                </a:lnTo>
                <a:cubicBezTo>
                  <a:pt x="1533536" y="371475"/>
                  <a:pt x="1046166" y="1511297"/>
                  <a:pt x="1044578" y="2241547"/>
                </a:cubicBezTo>
                <a:cubicBezTo>
                  <a:pt x="1042991" y="2971797"/>
                  <a:pt x="1495414" y="4035378"/>
                  <a:pt x="1647830" y="4405322"/>
                </a:cubicBezTo>
                <a:lnTo>
                  <a:pt x="5" y="4405322"/>
                </a:lnTo>
                <a:cubicBezTo>
                  <a:pt x="163525" y="4038591"/>
                  <a:pt x="623893" y="2949585"/>
                  <a:pt x="628655" y="2224097"/>
                </a:cubicBezTo>
                <a:cubicBezTo>
                  <a:pt x="633418" y="1498610"/>
                  <a:pt x="330994" y="751681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214282" y="714356"/>
            <a:ext cx="89297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258888" algn="l"/>
              </a:tabLst>
            </a:pPr>
            <a:r>
              <a:rPr lang="cs-CZ" sz="2800" dirty="0" smtClean="0"/>
              <a:t>C</a:t>
            </a:r>
            <a:r>
              <a:rPr lang="cs-CZ" sz="2800" baseline="-25000" dirty="0" smtClean="0"/>
              <a:t>1</a:t>
            </a:r>
            <a:r>
              <a:rPr lang="cs-CZ" sz="2800" dirty="0" smtClean="0"/>
              <a:t>, C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 	</a:t>
            </a:r>
            <a:r>
              <a:rPr lang="cs-CZ" sz="2800" b="1" dirty="0" smtClean="0"/>
              <a:t>středy křivosti</a:t>
            </a:r>
          </a:p>
          <a:p>
            <a:pPr>
              <a:tabLst>
                <a:tab pos="1258888" algn="l"/>
              </a:tabLst>
            </a:pPr>
            <a:r>
              <a:rPr lang="cs-CZ" sz="2800" dirty="0" smtClean="0"/>
              <a:t>V</a:t>
            </a:r>
            <a:r>
              <a:rPr lang="cs-CZ" sz="2800" baseline="-25000" dirty="0" smtClean="0"/>
              <a:t>1</a:t>
            </a:r>
            <a:r>
              <a:rPr lang="cs-CZ" sz="2800" dirty="0" smtClean="0"/>
              <a:t> a</a:t>
            </a:r>
            <a:r>
              <a:rPr lang="cs-CZ" sz="2800" baseline="-25000" dirty="0" smtClean="0"/>
              <a:t> </a:t>
            </a:r>
            <a:r>
              <a:rPr lang="cs-CZ" sz="2800" dirty="0" smtClean="0"/>
              <a:t>V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 	</a:t>
            </a:r>
            <a:r>
              <a:rPr lang="cs-CZ" sz="2800" b="1" dirty="0" smtClean="0"/>
              <a:t>vrcholy</a:t>
            </a:r>
            <a:r>
              <a:rPr lang="cs-CZ" sz="2800" dirty="0" smtClean="0"/>
              <a:t> </a:t>
            </a:r>
            <a:r>
              <a:rPr lang="cs-CZ" sz="2800" b="1" dirty="0" smtClean="0"/>
              <a:t>čočky </a:t>
            </a:r>
            <a:r>
              <a:rPr lang="cs-CZ" sz="2800" dirty="0" smtClean="0"/>
              <a:t>u tenké čočky splývají a tvoří </a:t>
            </a:r>
            <a:r>
              <a:rPr lang="cs-CZ" sz="2800" b="1" dirty="0" smtClean="0"/>
              <a:t>střed 0 </a:t>
            </a:r>
            <a:endParaRPr lang="cs-CZ" sz="2800" dirty="0" smtClean="0"/>
          </a:p>
          <a:p>
            <a:pPr>
              <a:tabLst>
                <a:tab pos="1258888" algn="l"/>
              </a:tabLst>
            </a:pPr>
            <a:r>
              <a:rPr lang="cs-CZ" sz="2800" dirty="0" smtClean="0"/>
              <a:t>r</a:t>
            </a:r>
            <a:r>
              <a:rPr lang="cs-CZ" sz="2800" baseline="-25000" dirty="0" smtClean="0"/>
              <a:t>1</a:t>
            </a:r>
            <a:r>
              <a:rPr lang="cs-CZ" sz="2800" dirty="0" smtClean="0"/>
              <a:t>, r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 	</a:t>
            </a:r>
            <a:r>
              <a:rPr lang="cs-CZ" sz="2800" b="1" dirty="0" smtClean="0"/>
              <a:t>poloměry křivosti		</a:t>
            </a:r>
            <a:endParaRPr lang="cs-CZ" sz="2800" dirty="0" smtClean="0"/>
          </a:p>
          <a:p>
            <a:pPr>
              <a:tabLst>
                <a:tab pos="1258888" algn="l"/>
              </a:tabLst>
            </a:pPr>
            <a:r>
              <a:rPr lang="cs-CZ" sz="2800" dirty="0" smtClean="0"/>
              <a:t>F, F’ 	</a:t>
            </a:r>
            <a:r>
              <a:rPr lang="cs-CZ" sz="2800" b="1" dirty="0" smtClean="0"/>
              <a:t>ohniska</a:t>
            </a:r>
            <a:endParaRPr lang="cs-CZ" sz="2800" dirty="0" smtClean="0"/>
          </a:p>
        </p:txBody>
      </p:sp>
      <p:sp>
        <p:nvSpPr>
          <p:cNvPr id="14" name="Zástupný symbol pro číslo snímku 7"/>
          <p:cNvSpPr txBox="1">
            <a:spLocks/>
          </p:cNvSpPr>
          <p:nvPr/>
        </p:nvSpPr>
        <p:spPr>
          <a:xfrm>
            <a:off x="6197888" y="62496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211C8D-81EC-47C6-945D-F6BAD6CA8A1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Zástupný symbol pro číslo snímku 7"/>
          <p:cNvSpPr txBox="1">
            <a:spLocks/>
          </p:cNvSpPr>
          <p:nvPr/>
        </p:nvSpPr>
        <p:spPr>
          <a:xfrm>
            <a:off x="6197888" y="62496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211C8D-81EC-47C6-945D-F6BAD6CA8A1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-32" y="4337030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C</a:t>
            </a:r>
            <a:r>
              <a:rPr lang="cs-CZ" sz="4000" baseline="-25000" dirty="0" smtClean="0"/>
              <a:t>1</a:t>
            </a:r>
            <a:endParaRPr lang="cs-CZ" sz="4000" dirty="0"/>
          </a:p>
        </p:txBody>
      </p:sp>
      <p:cxnSp>
        <p:nvCxnSpPr>
          <p:cNvPr id="20" name="Přímá spojnice 16"/>
          <p:cNvCxnSpPr/>
          <p:nvPr/>
        </p:nvCxnSpPr>
        <p:spPr>
          <a:xfrm>
            <a:off x="110746" y="4206663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46354" y="2040547"/>
            <a:ext cx="3710011" cy="2293303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2000232" y="4337030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F</a:t>
            </a:r>
            <a:endParaRPr lang="cs-CZ" sz="40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4857752" y="4337030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V</a:t>
            </a:r>
            <a:r>
              <a:rPr lang="cs-CZ" sz="4000" baseline="-25000" dirty="0" smtClean="0"/>
              <a:t>2</a:t>
            </a:r>
            <a:endParaRPr lang="cs-CZ" sz="40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5572132" y="2896462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r</a:t>
            </a:r>
            <a:r>
              <a:rPr lang="cs-CZ" sz="4000" baseline="-25000" dirty="0" smtClean="0"/>
              <a:t>2</a:t>
            </a:r>
            <a:r>
              <a:rPr lang="cs-CZ" sz="4000" dirty="0" smtClean="0"/>
              <a:t>&lt; 0</a:t>
            </a:r>
            <a:endParaRPr lang="cs-CZ" sz="4000" dirty="0"/>
          </a:p>
        </p:txBody>
      </p:sp>
      <p:cxnSp>
        <p:nvCxnSpPr>
          <p:cNvPr id="27" name="Přímá spojnice se šipkou 20"/>
          <p:cNvCxnSpPr/>
          <p:nvPr/>
        </p:nvCxnSpPr>
        <p:spPr>
          <a:xfrm>
            <a:off x="5353053" y="2065599"/>
            <a:ext cx="3648103" cy="225076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8501090" y="4337030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C</a:t>
            </a:r>
            <a:r>
              <a:rPr lang="cs-CZ" sz="4000" baseline="-25000" dirty="0" smtClean="0"/>
              <a:t>2</a:t>
            </a:r>
            <a:endParaRPr lang="cs-CZ" sz="4000" dirty="0"/>
          </a:p>
        </p:txBody>
      </p:sp>
      <p:cxnSp>
        <p:nvCxnSpPr>
          <p:cNvPr id="29" name="Přímá spojnice 16"/>
          <p:cNvCxnSpPr/>
          <p:nvPr/>
        </p:nvCxnSpPr>
        <p:spPr>
          <a:xfrm>
            <a:off x="9001156" y="4206663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3714744" y="4337030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V</a:t>
            </a:r>
            <a:r>
              <a:rPr lang="cs-CZ" sz="4000" baseline="-25000" dirty="0" smtClean="0"/>
              <a:t>1</a:t>
            </a:r>
            <a:endParaRPr lang="cs-CZ" sz="4000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2143108" y="2896462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r</a:t>
            </a:r>
            <a:r>
              <a:rPr lang="cs-CZ" sz="4000" baseline="-25000" dirty="0" smtClean="0"/>
              <a:t>1</a:t>
            </a:r>
            <a:r>
              <a:rPr lang="cs-CZ" sz="4000" dirty="0" smtClean="0"/>
              <a:t>&lt; 0</a:t>
            </a:r>
            <a:endParaRPr lang="cs-CZ" sz="4000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6643702" y="4337030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F´</a:t>
            </a:r>
            <a:endParaRPr lang="cs-CZ" sz="4000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71406" y="5441624"/>
            <a:ext cx="2650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</a:t>
            </a:r>
            <a:r>
              <a:rPr lang="cs-CZ" sz="2800" dirty="0" smtClean="0"/>
              <a:t>ředmětový </a:t>
            </a:r>
            <a:br>
              <a:rPr lang="cs-CZ" sz="2800" dirty="0" smtClean="0"/>
            </a:br>
            <a:r>
              <a:rPr lang="cs-CZ" sz="2800" dirty="0" smtClean="0"/>
              <a:t>prostor</a:t>
            </a:r>
            <a:endParaRPr lang="cs-CZ" sz="2800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6350806" y="5441624"/>
            <a:ext cx="2650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dirty="0" smtClean="0"/>
              <a:t>obrazový </a:t>
            </a:r>
            <a:br>
              <a:rPr lang="cs-CZ" sz="2800" dirty="0" smtClean="0"/>
            </a:br>
            <a:r>
              <a:rPr lang="cs-CZ" sz="2800" dirty="0" smtClean="0"/>
              <a:t>prostor</a:t>
            </a:r>
            <a:endParaRPr lang="cs-CZ" sz="2800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4278628" y="4389370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O</a:t>
            </a:r>
            <a:endParaRPr lang="cs-CZ" sz="4000" dirty="0"/>
          </a:p>
        </p:txBody>
      </p:sp>
      <p:cxnSp>
        <p:nvCxnSpPr>
          <p:cNvPr id="35" name="Přímá spojovací čára 6"/>
          <p:cNvCxnSpPr/>
          <p:nvPr/>
        </p:nvCxnSpPr>
        <p:spPr>
          <a:xfrm flipV="1">
            <a:off x="242857" y="4296532"/>
            <a:ext cx="8640000" cy="32587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11"/>
          <p:cNvCxnSpPr/>
          <p:nvPr/>
        </p:nvCxnSpPr>
        <p:spPr>
          <a:xfrm>
            <a:off x="6929454" y="4206663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31"/>
          <p:cNvCxnSpPr/>
          <p:nvPr/>
        </p:nvCxnSpPr>
        <p:spPr>
          <a:xfrm>
            <a:off x="4786314" y="4214818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11"/>
          <p:cNvCxnSpPr/>
          <p:nvPr/>
        </p:nvCxnSpPr>
        <p:spPr>
          <a:xfrm>
            <a:off x="2285984" y="4206663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11"/>
          <p:cNvCxnSpPr/>
          <p:nvPr/>
        </p:nvCxnSpPr>
        <p:spPr>
          <a:xfrm>
            <a:off x="4319588" y="4192369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11"/>
          <p:cNvCxnSpPr/>
          <p:nvPr/>
        </p:nvCxnSpPr>
        <p:spPr>
          <a:xfrm>
            <a:off x="4560632" y="4214818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659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9" grpId="0"/>
      <p:bldP spid="22" grpId="0"/>
      <p:bldP spid="24" grpId="0"/>
      <p:bldP spid="25" grpId="0"/>
      <p:bldP spid="28" grpId="0"/>
      <p:bldP spid="30" grpId="0"/>
      <p:bldP spid="31" grpId="0"/>
      <p:bldP spid="34" grpId="0"/>
      <p:bldP spid="36" grpId="0"/>
      <p:bldP spid="37" grpId="0"/>
      <p:bldP spid="3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135865" y="116632"/>
            <a:ext cx="892971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Tenká čočka</a:t>
            </a:r>
            <a:r>
              <a:rPr lang="cs-CZ" sz="2800" dirty="0"/>
              <a:t> </a:t>
            </a:r>
            <a:br>
              <a:rPr lang="cs-CZ" sz="2800" dirty="0"/>
            </a:br>
            <a:r>
              <a:rPr lang="cs-CZ" sz="2800" dirty="0"/>
              <a:t>je čočka, jejíž tloušťka je </a:t>
            </a:r>
            <a:r>
              <a:rPr lang="cs-CZ" sz="2800" dirty="0" smtClean="0"/>
              <a:t>zanedbatelná oproti </a:t>
            </a:r>
            <a:r>
              <a:rPr lang="cs-CZ" sz="2800" dirty="0"/>
              <a:t>ohniskové vzdálenosti.</a:t>
            </a:r>
          </a:p>
          <a:p>
            <a:r>
              <a:rPr lang="cs-CZ" sz="2800" dirty="0"/>
              <a:t>Budeme se zabývat jen optickým zobrazením tenkou čočkou</a:t>
            </a:r>
            <a:r>
              <a:rPr lang="cs-CZ" sz="2800" dirty="0" smtClean="0"/>
              <a:t>.</a:t>
            </a:r>
          </a:p>
          <a:p>
            <a:endParaRPr lang="cs-CZ" sz="2800" dirty="0"/>
          </a:p>
          <a:p>
            <a:r>
              <a:rPr lang="cs-CZ" sz="2800" b="1" dirty="0" smtClean="0"/>
              <a:t>Předmětový</a:t>
            </a:r>
            <a:r>
              <a:rPr lang="cs-CZ" sz="2800" dirty="0" smtClean="0"/>
              <a:t> </a:t>
            </a:r>
            <a:r>
              <a:rPr lang="cs-CZ" sz="2800" b="1" dirty="0" smtClean="0"/>
              <a:t>prostor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cs-CZ" sz="2800" dirty="0" smtClean="0"/>
              <a:t>je prostor, ve kterém je umístěn předmět;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cs-CZ" sz="2800" dirty="0" smtClean="0"/>
              <a:t>z tohoto prostoru vstupují do čočky paprsky (vlevo)</a:t>
            </a:r>
          </a:p>
          <a:p>
            <a:pPr marL="360363" indent="-360363">
              <a:buFont typeface="Arial" pitchFamily="34" charset="0"/>
              <a:buChar char="•"/>
            </a:pPr>
            <a:endParaRPr lang="cs-CZ" sz="2800" dirty="0" smtClean="0"/>
          </a:p>
          <a:p>
            <a:r>
              <a:rPr lang="cs-CZ" sz="2800" b="1" dirty="0" smtClean="0"/>
              <a:t>Obrazový</a:t>
            </a:r>
            <a:r>
              <a:rPr lang="cs-CZ" sz="2800" dirty="0" smtClean="0"/>
              <a:t> </a:t>
            </a:r>
            <a:r>
              <a:rPr lang="cs-CZ" sz="2800" b="1" dirty="0" smtClean="0"/>
              <a:t>prostor</a:t>
            </a:r>
            <a:r>
              <a:rPr lang="cs-CZ" sz="2800" dirty="0" smtClean="0"/>
              <a:t> 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cs-CZ" sz="2800" dirty="0" smtClean="0"/>
              <a:t>je prostor, do kterého vstupují světelné paprsky po průchodu čočkou (vpravo)</a:t>
            </a:r>
          </a:p>
          <a:p>
            <a:endParaRPr lang="cs-CZ" sz="2800" dirty="0" smtClean="0"/>
          </a:p>
          <a:p>
            <a:r>
              <a:rPr lang="cs-CZ" sz="2800" b="1" dirty="0" smtClean="0"/>
              <a:t>Předmětová ohnisková vzdálenost</a:t>
            </a:r>
            <a:r>
              <a:rPr lang="cs-CZ" sz="2800" dirty="0" smtClean="0"/>
              <a:t>   f = |OF|</a:t>
            </a:r>
          </a:p>
          <a:p>
            <a:r>
              <a:rPr lang="cs-CZ" sz="2800" b="1" dirty="0" smtClean="0"/>
              <a:t>Obrazová ohnisková vzdálenost</a:t>
            </a:r>
            <a:r>
              <a:rPr lang="cs-CZ" sz="2800" dirty="0" smtClean="0"/>
              <a:t>        f’ = |OF’| </a:t>
            </a:r>
          </a:p>
        </p:txBody>
      </p:sp>
    </p:spTree>
    <p:extLst>
      <p:ext uri="{BB962C8B-B14F-4D97-AF65-F5344CB8AC3E}">
        <p14:creationId xmlns:p14="http://schemas.microsoft.com/office/powerpoint/2010/main" val="3505837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106778" y="642918"/>
            <a:ext cx="892971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Je-li před a za čočkou stejné prostředí, pak</a:t>
            </a:r>
          </a:p>
          <a:p>
            <a:r>
              <a:rPr lang="cs-CZ" sz="2800" b="1" dirty="0" smtClean="0"/>
              <a:t> </a:t>
            </a:r>
            <a:endParaRPr lang="cs-CZ" sz="2800" dirty="0" smtClean="0"/>
          </a:p>
          <a:p>
            <a:r>
              <a:rPr lang="cs-CZ" sz="2800" dirty="0" smtClean="0"/>
              <a:t>n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 – je index lomu čočky </a:t>
            </a:r>
          </a:p>
          <a:p>
            <a:r>
              <a:rPr lang="cs-CZ" sz="2800" dirty="0" smtClean="0"/>
              <a:t>n</a:t>
            </a:r>
            <a:r>
              <a:rPr lang="cs-CZ" sz="2800" baseline="-25000" dirty="0" smtClean="0"/>
              <a:t>1</a:t>
            </a:r>
            <a:r>
              <a:rPr lang="cs-CZ" sz="2800" dirty="0" smtClean="0"/>
              <a:t> – index lomu okolí</a:t>
            </a:r>
          </a:p>
          <a:p>
            <a:r>
              <a:rPr lang="cs-CZ" sz="2800" dirty="0" smtClean="0"/>
              <a:t>    </a:t>
            </a:r>
          </a:p>
          <a:p>
            <a:r>
              <a:rPr lang="cs-CZ" sz="2800" b="1" dirty="0" smtClean="0"/>
              <a:t>OPTICKÁ MOHUTNOST </a:t>
            </a:r>
            <a:br>
              <a:rPr lang="cs-CZ" sz="2800" b="1" dirty="0" smtClean="0"/>
            </a:br>
            <a:r>
              <a:rPr lang="cs-CZ" sz="2800" dirty="0" smtClean="0"/>
              <a:t>Převrácená hodnota ohniskové vzdálenosti čočky.</a:t>
            </a:r>
          </a:p>
          <a:p>
            <a:endParaRPr lang="cs-CZ" sz="10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pPr algn="ctr"/>
            <a:r>
              <a:rPr lang="cs-CZ" sz="2800" dirty="0" smtClean="0"/>
              <a:t>Optickou mohutnost 1 D má čočka </a:t>
            </a:r>
            <a:br>
              <a:rPr lang="cs-CZ" sz="2800" dirty="0" smtClean="0"/>
            </a:br>
            <a:r>
              <a:rPr lang="cs-CZ" sz="2800" dirty="0" smtClean="0"/>
              <a:t>s ohniskovou vzdáleností 1 m.</a:t>
            </a:r>
          </a:p>
          <a:p>
            <a:endParaRPr lang="cs-CZ" dirty="0" smtClean="0"/>
          </a:p>
          <a:p>
            <a:pPr marL="896938" lvl="0" indent="-360363">
              <a:buFont typeface="Arial" pitchFamily="34" charset="0"/>
              <a:buChar char="•"/>
            </a:pPr>
            <a:r>
              <a:rPr lang="cs-CZ" sz="2800" b="1" dirty="0" smtClean="0"/>
              <a:t>spojky</a:t>
            </a:r>
            <a:r>
              <a:rPr lang="cs-CZ" sz="2800" dirty="0" smtClean="0"/>
              <a:t> mají kladnou hodnotu optické mohutnosti	</a:t>
            </a:r>
          </a:p>
          <a:p>
            <a:pPr marL="896938" lvl="0" indent="-360363">
              <a:buFont typeface="Arial" pitchFamily="34" charset="0"/>
              <a:buChar char="•"/>
            </a:pPr>
            <a:r>
              <a:rPr lang="cs-CZ" sz="2800" b="1" dirty="0" smtClean="0"/>
              <a:t>rozptylky</a:t>
            </a:r>
            <a:r>
              <a:rPr lang="cs-CZ" sz="2800" dirty="0" smtClean="0"/>
              <a:t>  zápornou hodnotu                        </a:t>
            </a: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4829460" y="1357298"/>
          <a:ext cx="3457316" cy="1187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Rovnice" r:id="rId4" imgW="1346200" imgH="482600" progId="Equation.3">
                  <p:embed/>
                </p:oleObj>
              </mc:Choice>
              <mc:Fallback>
                <p:oleObj name="Rovnice" r:id="rId4" imgW="13462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9460" y="1357298"/>
                        <a:ext cx="3457316" cy="118771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0" y="1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OPTICKÁ MOHUTNOST</a:t>
            </a:r>
          </a:p>
        </p:txBody>
      </p:sp>
      <p:graphicFrame>
        <p:nvGraphicFramePr>
          <p:cNvPr id="89095" name="Object 7"/>
          <p:cNvGraphicFramePr>
            <a:graphicFrameLocks noChangeAspect="1"/>
          </p:cNvGraphicFramePr>
          <p:nvPr/>
        </p:nvGraphicFramePr>
        <p:xfrm>
          <a:off x="7044038" y="714356"/>
          <a:ext cx="1231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Rovnice" r:id="rId6" imgW="444307" imgH="203112" progId="Equation.3">
                  <p:embed/>
                </p:oleObj>
              </mc:Choice>
              <mc:Fallback>
                <p:oleObj name="Rovnice" r:id="rId6" imgW="44430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4038" y="714356"/>
                        <a:ext cx="12319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7500958" y="2786058"/>
          <a:ext cx="1303029" cy="1143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Rovnice" r:id="rId8" imgW="457200" imgH="419100" progId="Equation.3">
                  <p:embed/>
                </p:oleObj>
              </mc:Choice>
              <mc:Fallback>
                <p:oleObj name="Rovnice" r:id="rId8" imgW="457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0958" y="2786058"/>
                        <a:ext cx="1303029" cy="114300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2357422" y="3857628"/>
          <a:ext cx="4500593" cy="673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Rovnice" r:id="rId10" imgW="1460500" imgH="228600" progId="Equation.3">
                  <p:embed/>
                </p:oleObj>
              </mc:Choice>
              <mc:Fallback>
                <p:oleObj name="Rovnice" r:id="rId10" imgW="1460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22" y="3857628"/>
                        <a:ext cx="4500593" cy="67392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2139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02760"/>
              </p:ext>
            </p:extLst>
          </p:nvPr>
        </p:nvGraphicFramePr>
        <p:xfrm>
          <a:off x="70953" y="692696"/>
          <a:ext cx="8964000" cy="6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000"/>
                <a:gridCol w="2988000"/>
                <a:gridCol w="2988000"/>
              </a:tblGrid>
              <a:tr h="100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dirty="0" smtClean="0"/>
                        <a:t>veličina</a:t>
                      </a:r>
                      <a:endParaRPr lang="cs-CZ" sz="2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dirty="0"/>
                        <a:t>…+ hodnota</a:t>
                      </a:r>
                      <a:endParaRPr lang="cs-CZ" sz="2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dirty="0"/>
                        <a:t>…– hodnota</a:t>
                      </a:r>
                      <a:endParaRPr lang="cs-CZ" sz="2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00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3600" dirty="0"/>
                        <a:t>a</a:t>
                      </a:r>
                      <a:endParaRPr lang="cs-CZ" sz="3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dirty="0"/>
                        <a:t>je-li předmět </a:t>
                      </a:r>
                      <a:r>
                        <a:rPr lang="cs-CZ" sz="2800" dirty="0" smtClean="0"/>
                        <a:t/>
                      </a:r>
                      <a:br>
                        <a:rPr lang="cs-CZ" sz="2800" dirty="0" smtClean="0"/>
                      </a:br>
                      <a:r>
                        <a:rPr lang="cs-CZ" sz="2800" dirty="0" smtClean="0"/>
                        <a:t>před </a:t>
                      </a:r>
                      <a:r>
                        <a:rPr lang="cs-CZ" sz="2800" dirty="0"/>
                        <a:t>čočkou</a:t>
                      </a:r>
                      <a:endParaRPr lang="cs-CZ" sz="2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dirty="0"/>
                        <a:t>je-li předmět </a:t>
                      </a:r>
                      <a:r>
                        <a:rPr lang="cs-CZ" sz="2800" dirty="0" smtClean="0"/>
                        <a:t/>
                      </a:r>
                      <a:br>
                        <a:rPr lang="cs-CZ" sz="2800" dirty="0" smtClean="0"/>
                      </a:br>
                      <a:r>
                        <a:rPr lang="cs-CZ" sz="2800" dirty="0" smtClean="0"/>
                        <a:t>za </a:t>
                      </a:r>
                      <a:r>
                        <a:rPr lang="cs-CZ" sz="2800" dirty="0"/>
                        <a:t>čočkou</a:t>
                      </a:r>
                      <a:endParaRPr lang="cs-CZ" sz="2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100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3600" dirty="0"/>
                        <a:t>a</a:t>
                      </a:r>
                      <a:r>
                        <a:rPr lang="en-US" sz="3600" dirty="0"/>
                        <a:t>’</a:t>
                      </a:r>
                      <a:endParaRPr lang="cs-CZ" sz="3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dirty="0"/>
                        <a:t>je-li obraz </a:t>
                      </a:r>
                      <a:r>
                        <a:rPr lang="cs-CZ" sz="2800" dirty="0" smtClean="0"/>
                        <a:t/>
                      </a:r>
                      <a:br>
                        <a:rPr lang="cs-CZ" sz="2800" dirty="0" smtClean="0"/>
                      </a:br>
                      <a:r>
                        <a:rPr lang="cs-CZ" sz="2800" dirty="0" smtClean="0"/>
                        <a:t>za </a:t>
                      </a:r>
                      <a:r>
                        <a:rPr lang="cs-CZ" sz="2800" dirty="0"/>
                        <a:t>čočkou</a:t>
                      </a:r>
                      <a:endParaRPr lang="cs-CZ" sz="2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dirty="0"/>
                        <a:t>je-li obraz </a:t>
                      </a:r>
                      <a:r>
                        <a:rPr lang="cs-CZ" sz="2800" dirty="0" smtClean="0"/>
                        <a:t/>
                      </a:r>
                      <a:br>
                        <a:rPr lang="cs-CZ" sz="2800" dirty="0" smtClean="0"/>
                      </a:br>
                      <a:r>
                        <a:rPr lang="cs-CZ" sz="2800" dirty="0" smtClean="0"/>
                        <a:t>před </a:t>
                      </a:r>
                      <a:r>
                        <a:rPr lang="cs-CZ" sz="2800" dirty="0"/>
                        <a:t>čočkou</a:t>
                      </a:r>
                      <a:endParaRPr lang="cs-CZ" sz="2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100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3600" dirty="0" smtClean="0"/>
                        <a:t>y, y</a:t>
                      </a:r>
                      <a:r>
                        <a:rPr lang="en-US" sz="3600" dirty="0"/>
                        <a:t>’</a:t>
                      </a:r>
                      <a:endParaRPr lang="cs-CZ" sz="3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dirty="0"/>
                        <a:t>nad optickou osou</a:t>
                      </a:r>
                      <a:endParaRPr lang="cs-CZ" sz="2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dirty="0"/>
                        <a:t>pod optickou osou</a:t>
                      </a:r>
                      <a:endParaRPr lang="cs-CZ" sz="2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100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3600" dirty="0"/>
                        <a:t>f</a:t>
                      </a:r>
                      <a:endParaRPr lang="cs-CZ" sz="3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dirty="0"/>
                        <a:t>spojky</a:t>
                      </a:r>
                      <a:endParaRPr lang="cs-CZ" sz="2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dirty="0"/>
                        <a:t>rozptylky</a:t>
                      </a:r>
                      <a:endParaRPr lang="cs-CZ" sz="2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100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3600" dirty="0"/>
                        <a:t>r</a:t>
                      </a:r>
                      <a:r>
                        <a:rPr lang="cs-CZ" sz="3600" baseline="-25000" dirty="0"/>
                        <a:t>1</a:t>
                      </a:r>
                      <a:r>
                        <a:rPr lang="cs-CZ" sz="3600" dirty="0"/>
                        <a:t>, r</a:t>
                      </a:r>
                      <a:r>
                        <a:rPr lang="cs-CZ" sz="3600" baseline="-25000" dirty="0"/>
                        <a:t>2</a:t>
                      </a:r>
                      <a:endParaRPr lang="cs-CZ" sz="3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/>
                        <a:t>spojky</a:t>
                      </a:r>
                      <a:endParaRPr lang="cs-CZ" sz="2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dirty="0"/>
                        <a:t>rozptylky</a:t>
                      </a:r>
                      <a:endParaRPr lang="cs-CZ" sz="2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ZNAMÉNKOVÁ KONVENCE</a:t>
            </a:r>
          </a:p>
        </p:txBody>
      </p:sp>
    </p:spTree>
    <p:extLst>
      <p:ext uri="{BB962C8B-B14F-4D97-AF65-F5344CB8AC3E}">
        <p14:creationId xmlns:p14="http://schemas.microsoft.com/office/powerpoint/2010/main" val="3576292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214282" y="1787902"/>
            <a:ext cx="87154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Ke geometrické konstrukci obrazu tenkou čočkou </a:t>
            </a:r>
            <a:br>
              <a:rPr lang="cs-CZ" sz="3200" b="1" dirty="0" smtClean="0"/>
            </a:br>
            <a:r>
              <a:rPr lang="cs-CZ" sz="3200" b="1" dirty="0" smtClean="0"/>
              <a:t>používáme tři význačné paprsky. </a:t>
            </a:r>
          </a:p>
          <a:p>
            <a:pPr algn="ctr"/>
            <a:endParaRPr lang="cs-CZ" sz="3200" dirty="0" smtClean="0"/>
          </a:p>
          <a:p>
            <a:pPr algn="ctr"/>
            <a:r>
              <a:rPr lang="cs-CZ" sz="3200" dirty="0" smtClean="0"/>
              <a:t>(Postačí dva, třetí ke kontrole.)</a:t>
            </a:r>
          </a:p>
          <a:p>
            <a:pPr algn="ctr"/>
            <a:endParaRPr lang="cs-CZ" sz="3200" dirty="0" smtClean="0"/>
          </a:p>
          <a:p>
            <a:pPr algn="ctr"/>
            <a:r>
              <a:rPr lang="cs-CZ" sz="3200" dirty="0" smtClean="0"/>
              <a:t>Bod ležící na optické ose </a:t>
            </a:r>
            <a:br>
              <a:rPr lang="cs-CZ" sz="3200" dirty="0" smtClean="0"/>
            </a:br>
            <a:r>
              <a:rPr lang="cs-CZ" sz="3200" dirty="0" smtClean="0"/>
              <a:t>se zobrazí opět na optickou osu.</a:t>
            </a:r>
          </a:p>
          <a:p>
            <a:pPr algn="ctr"/>
            <a:endParaRPr lang="cs-CZ" sz="3200" dirty="0"/>
          </a:p>
        </p:txBody>
      </p:sp>
      <p:sp>
        <p:nvSpPr>
          <p:cNvPr id="15" name="TextovéPole 1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GEOMETRICKÁ KONSTRUKCE OBRAZU</a:t>
            </a:r>
          </a:p>
        </p:txBody>
      </p:sp>
    </p:spTree>
    <p:extLst>
      <p:ext uri="{BB962C8B-B14F-4D97-AF65-F5344CB8AC3E}">
        <p14:creationId xmlns:p14="http://schemas.microsoft.com/office/powerpoint/2010/main" val="2341799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ulka 18"/>
          <p:cNvGraphicFramePr>
            <a:graphicFrameLocks noGrp="1"/>
          </p:cNvGraphicFramePr>
          <p:nvPr/>
        </p:nvGraphicFramePr>
        <p:xfrm>
          <a:off x="32" y="0"/>
          <a:ext cx="9144000" cy="68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Spojka</a:t>
                      </a:r>
                      <a:endParaRPr lang="cs-CZ" sz="3600" dirty="0"/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600" b="1" dirty="0" smtClean="0">
                          <a:solidFill>
                            <a:schemeClr val="bg1"/>
                          </a:solidFill>
                          <a:cs typeface="Arial" charset="0"/>
                        </a:rPr>
                        <a:t>Rozptylka</a:t>
                      </a:r>
                      <a:endParaRPr lang="cs-CZ" sz="3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2000">
                <a:tc>
                  <a:txBody>
                    <a:bodyPr/>
                    <a:lstStyle/>
                    <a:p>
                      <a:r>
                        <a:rPr lang="cs-CZ" sz="3600" dirty="0" smtClean="0"/>
                        <a:t>1)</a:t>
                      </a:r>
                      <a:endParaRPr lang="cs-CZ" sz="3600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3600" dirty="0" smtClean="0"/>
                        <a:t>1)</a:t>
                      </a:r>
                      <a:endParaRPr lang="cs-CZ" sz="36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2000">
                <a:tc>
                  <a:txBody>
                    <a:bodyPr/>
                    <a:lstStyle/>
                    <a:p>
                      <a:r>
                        <a:rPr lang="cs-CZ" sz="3600" dirty="0" smtClean="0"/>
                        <a:t>2)</a:t>
                      </a:r>
                      <a:endParaRPr lang="cs-CZ" sz="3600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3600" dirty="0" smtClean="0"/>
                        <a:t>2)</a:t>
                      </a:r>
                      <a:endParaRPr lang="cs-CZ" sz="36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2000">
                <a:tc>
                  <a:txBody>
                    <a:bodyPr/>
                    <a:lstStyle/>
                    <a:p>
                      <a:r>
                        <a:rPr lang="cs-CZ" sz="3600" dirty="0" smtClean="0"/>
                        <a:t>3)</a:t>
                      </a:r>
                      <a:endParaRPr lang="cs-CZ" sz="3600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sz="3600" dirty="0" smtClean="0"/>
                        <a:t>3)</a:t>
                      </a:r>
                      <a:endParaRPr lang="cs-CZ" sz="36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21" name="Přímá spojovací čára 10"/>
          <p:cNvCxnSpPr/>
          <p:nvPr/>
        </p:nvCxnSpPr>
        <p:spPr>
          <a:xfrm flipV="1">
            <a:off x="160164" y="3756168"/>
            <a:ext cx="8983836" cy="30022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10"/>
          <p:cNvCxnSpPr/>
          <p:nvPr/>
        </p:nvCxnSpPr>
        <p:spPr>
          <a:xfrm flipV="1">
            <a:off x="0" y="5857892"/>
            <a:ext cx="9144000" cy="50808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10"/>
          <p:cNvCxnSpPr/>
          <p:nvPr/>
        </p:nvCxnSpPr>
        <p:spPr>
          <a:xfrm>
            <a:off x="0" y="1739892"/>
            <a:ext cx="9144000" cy="2063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rot="5400000">
            <a:off x="1393406" y="1785926"/>
            <a:ext cx="1714512" cy="158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rot="5400000">
            <a:off x="1393406" y="3785396"/>
            <a:ext cx="1714512" cy="158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rot="5400000">
            <a:off x="1393406" y="5785660"/>
            <a:ext cx="1714512" cy="158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Skupina 23"/>
          <p:cNvGrpSpPr/>
          <p:nvPr/>
        </p:nvGrpSpPr>
        <p:grpSpPr>
          <a:xfrm>
            <a:off x="6679421" y="857232"/>
            <a:ext cx="285752" cy="1785950"/>
            <a:chOff x="6572264" y="714356"/>
            <a:chExt cx="285752" cy="2000264"/>
          </a:xfrm>
        </p:grpSpPr>
        <p:cxnSp>
          <p:nvCxnSpPr>
            <p:cNvPr id="17" name="Přímá spojovací šipka 16"/>
            <p:cNvCxnSpPr/>
            <p:nvPr/>
          </p:nvCxnSpPr>
          <p:spPr>
            <a:xfrm rot="5400000">
              <a:off x="5923934" y="1719876"/>
              <a:ext cx="1584000" cy="1588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Volný tvar 17"/>
            <p:cNvSpPr/>
            <p:nvPr/>
          </p:nvSpPr>
          <p:spPr>
            <a:xfrm>
              <a:off x="6572264" y="2500306"/>
              <a:ext cx="285752" cy="214314"/>
            </a:xfrm>
            <a:custGeom>
              <a:avLst/>
              <a:gdLst>
                <a:gd name="connsiteX0" fmla="*/ 0 w 298450"/>
                <a:gd name="connsiteY0" fmla="*/ 222250 h 222250"/>
                <a:gd name="connsiteX1" fmla="*/ 139700 w 298450"/>
                <a:gd name="connsiteY1" fmla="*/ 0 h 222250"/>
                <a:gd name="connsiteX2" fmla="*/ 298450 w 298450"/>
                <a:gd name="connsiteY2" fmla="*/ 190500 h 222250"/>
                <a:gd name="connsiteX0" fmla="*/ 0 w 298450"/>
                <a:gd name="connsiteY0" fmla="*/ 222250 h 222250"/>
                <a:gd name="connsiteX1" fmla="*/ 139700 w 298450"/>
                <a:gd name="connsiteY1" fmla="*/ 0 h 222250"/>
                <a:gd name="connsiteX2" fmla="*/ 298450 w 298450"/>
                <a:gd name="connsiteY2" fmla="*/ 222250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450" h="222250">
                  <a:moveTo>
                    <a:pt x="0" y="222250"/>
                  </a:moveTo>
                  <a:lnTo>
                    <a:pt x="139700" y="0"/>
                  </a:lnTo>
                  <a:lnTo>
                    <a:pt x="298450" y="222250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 flipV="1">
              <a:off x="6572264" y="714356"/>
              <a:ext cx="285752" cy="222250"/>
            </a:xfrm>
            <a:custGeom>
              <a:avLst/>
              <a:gdLst>
                <a:gd name="connsiteX0" fmla="*/ 0 w 298450"/>
                <a:gd name="connsiteY0" fmla="*/ 222250 h 222250"/>
                <a:gd name="connsiteX1" fmla="*/ 139700 w 298450"/>
                <a:gd name="connsiteY1" fmla="*/ 0 h 222250"/>
                <a:gd name="connsiteX2" fmla="*/ 298450 w 298450"/>
                <a:gd name="connsiteY2" fmla="*/ 190500 h 222250"/>
                <a:gd name="connsiteX0" fmla="*/ 0 w 285752"/>
                <a:gd name="connsiteY0" fmla="*/ 222250 h 222250"/>
                <a:gd name="connsiteX1" fmla="*/ 139700 w 285752"/>
                <a:gd name="connsiteY1" fmla="*/ 0 h 222250"/>
                <a:gd name="connsiteX2" fmla="*/ 285752 w 285752"/>
                <a:gd name="connsiteY2" fmla="*/ 222250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2" h="222250">
                  <a:moveTo>
                    <a:pt x="0" y="222250"/>
                  </a:moveTo>
                  <a:lnTo>
                    <a:pt x="139700" y="0"/>
                  </a:lnTo>
                  <a:lnTo>
                    <a:pt x="285752" y="222250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6679421" y="2857496"/>
            <a:ext cx="285752" cy="1785950"/>
            <a:chOff x="6572264" y="714356"/>
            <a:chExt cx="285752" cy="2000264"/>
          </a:xfrm>
        </p:grpSpPr>
        <p:cxnSp>
          <p:nvCxnSpPr>
            <p:cNvPr id="26" name="Přímá spojovací šipka 25"/>
            <p:cNvCxnSpPr/>
            <p:nvPr/>
          </p:nvCxnSpPr>
          <p:spPr>
            <a:xfrm rot="5400000">
              <a:off x="5923934" y="1719876"/>
              <a:ext cx="1584000" cy="1588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Volný tvar 26"/>
            <p:cNvSpPr/>
            <p:nvPr/>
          </p:nvSpPr>
          <p:spPr>
            <a:xfrm>
              <a:off x="6572264" y="2500306"/>
              <a:ext cx="285752" cy="214314"/>
            </a:xfrm>
            <a:custGeom>
              <a:avLst/>
              <a:gdLst>
                <a:gd name="connsiteX0" fmla="*/ 0 w 298450"/>
                <a:gd name="connsiteY0" fmla="*/ 222250 h 222250"/>
                <a:gd name="connsiteX1" fmla="*/ 139700 w 298450"/>
                <a:gd name="connsiteY1" fmla="*/ 0 h 222250"/>
                <a:gd name="connsiteX2" fmla="*/ 298450 w 298450"/>
                <a:gd name="connsiteY2" fmla="*/ 190500 h 222250"/>
                <a:gd name="connsiteX0" fmla="*/ 0 w 298450"/>
                <a:gd name="connsiteY0" fmla="*/ 222250 h 222250"/>
                <a:gd name="connsiteX1" fmla="*/ 139700 w 298450"/>
                <a:gd name="connsiteY1" fmla="*/ 0 h 222250"/>
                <a:gd name="connsiteX2" fmla="*/ 298450 w 298450"/>
                <a:gd name="connsiteY2" fmla="*/ 222250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450" h="222250">
                  <a:moveTo>
                    <a:pt x="0" y="222250"/>
                  </a:moveTo>
                  <a:lnTo>
                    <a:pt x="139700" y="0"/>
                  </a:lnTo>
                  <a:lnTo>
                    <a:pt x="298450" y="222250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Volný tvar 27"/>
            <p:cNvSpPr/>
            <p:nvPr/>
          </p:nvSpPr>
          <p:spPr>
            <a:xfrm flipV="1">
              <a:off x="6572264" y="714356"/>
              <a:ext cx="285752" cy="222250"/>
            </a:xfrm>
            <a:custGeom>
              <a:avLst/>
              <a:gdLst>
                <a:gd name="connsiteX0" fmla="*/ 0 w 298450"/>
                <a:gd name="connsiteY0" fmla="*/ 222250 h 222250"/>
                <a:gd name="connsiteX1" fmla="*/ 139700 w 298450"/>
                <a:gd name="connsiteY1" fmla="*/ 0 h 222250"/>
                <a:gd name="connsiteX2" fmla="*/ 298450 w 298450"/>
                <a:gd name="connsiteY2" fmla="*/ 190500 h 222250"/>
                <a:gd name="connsiteX0" fmla="*/ 0 w 285752"/>
                <a:gd name="connsiteY0" fmla="*/ 222250 h 222250"/>
                <a:gd name="connsiteX1" fmla="*/ 139700 w 285752"/>
                <a:gd name="connsiteY1" fmla="*/ 0 h 222250"/>
                <a:gd name="connsiteX2" fmla="*/ 285752 w 285752"/>
                <a:gd name="connsiteY2" fmla="*/ 222250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2" h="222250">
                  <a:moveTo>
                    <a:pt x="0" y="222250"/>
                  </a:moveTo>
                  <a:lnTo>
                    <a:pt x="139700" y="0"/>
                  </a:lnTo>
                  <a:lnTo>
                    <a:pt x="285752" y="222250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6679421" y="5072050"/>
            <a:ext cx="285752" cy="1785950"/>
            <a:chOff x="6572264" y="714356"/>
            <a:chExt cx="285752" cy="2000264"/>
          </a:xfrm>
        </p:grpSpPr>
        <p:cxnSp>
          <p:nvCxnSpPr>
            <p:cNvPr id="30" name="Přímá spojovací šipka 29"/>
            <p:cNvCxnSpPr/>
            <p:nvPr/>
          </p:nvCxnSpPr>
          <p:spPr>
            <a:xfrm rot="5400000">
              <a:off x="5923934" y="1719876"/>
              <a:ext cx="1584000" cy="1588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Volný tvar 30"/>
            <p:cNvSpPr/>
            <p:nvPr/>
          </p:nvSpPr>
          <p:spPr>
            <a:xfrm>
              <a:off x="6572264" y="2500306"/>
              <a:ext cx="285752" cy="214314"/>
            </a:xfrm>
            <a:custGeom>
              <a:avLst/>
              <a:gdLst>
                <a:gd name="connsiteX0" fmla="*/ 0 w 298450"/>
                <a:gd name="connsiteY0" fmla="*/ 222250 h 222250"/>
                <a:gd name="connsiteX1" fmla="*/ 139700 w 298450"/>
                <a:gd name="connsiteY1" fmla="*/ 0 h 222250"/>
                <a:gd name="connsiteX2" fmla="*/ 298450 w 298450"/>
                <a:gd name="connsiteY2" fmla="*/ 190500 h 222250"/>
                <a:gd name="connsiteX0" fmla="*/ 0 w 298450"/>
                <a:gd name="connsiteY0" fmla="*/ 222250 h 222250"/>
                <a:gd name="connsiteX1" fmla="*/ 139700 w 298450"/>
                <a:gd name="connsiteY1" fmla="*/ 0 h 222250"/>
                <a:gd name="connsiteX2" fmla="*/ 298450 w 298450"/>
                <a:gd name="connsiteY2" fmla="*/ 222250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450" h="222250">
                  <a:moveTo>
                    <a:pt x="0" y="222250"/>
                  </a:moveTo>
                  <a:lnTo>
                    <a:pt x="139700" y="0"/>
                  </a:lnTo>
                  <a:lnTo>
                    <a:pt x="298450" y="222250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Volný tvar 31"/>
            <p:cNvSpPr/>
            <p:nvPr/>
          </p:nvSpPr>
          <p:spPr>
            <a:xfrm flipV="1">
              <a:off x="6572264" y="714356"/>
              <a:ext cx="285752" cy="222250"/>
            </a:xfrm>
            <a:custGeom>
              <a:avLst/>
              <a:gdLst>
                <a:gd name="connsiteX0" fmla="*/ 0 w 298450"/>
                <a:gd name="connsiteY0" fmla="*/ 222250 h 222250"/>
                <a:gd name="connsiteX1" fmla="*/ 139700 w 298450"/>
                <a:gd name="connsiteY1" fmla="*/ 0 h 222250"/>
                <a:gd name="connsiteX2" fmla="*/ 298450 w 298450"/>
                <a:gd name="connsiteY2" fmla="*/ 190500 h 222250"/>
                <a:gd name="connsiteX0" fmla="*/ 0 w 285752"/>
                <a:gd name="connsiteY0" fmla="*/ 222250 h 222250"/>
                <a:gd name="connsiteX1" fmla="*/ 139700 w 285752"/>
                <a:gd name="connsiteY1" fmla="*/ 0 h 222250"/>
                <a:gd name="connsiteX2" fmla="*/ 285752 w 285752"/>
                <a:gd name="connsiteY2" fmla="*/ 222250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2" h="222250">
                  <a:moveTo>
                    <a:pt x="0" y="222250"/>
                  </a:moveTo>
                  <a:lnTo>
                    <a:pt x="139700" y="0"/>
                  </a:lnTo>
                  <a:lnTo>
                    <a:pt x="285752" y="222250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865265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SPOJKA</a:t>
            </a:r>
          </a:p>
        </p:txBody>
      </p:sp>
      <p:grpSp>
        <p:nvGrpSpPr>
          <p:cNvPr id="2" name="Skupina 22"/>
          <p:cNvGrpSpPr/>
          <p:nvPr/>
        </p:nvGrpSpPr>
        <p:grpSpPr>
          <a:xfrm>
            <a:off x="142844" y="2215348"/>
            <a:ext cx="8740013" cy="3564000"/>
            <a:chOff x="142844" y="2215348"/>
            <a:chExt cx="8740013" cy="3564000"/>
          </a:xfrm>
        </p:grpSpPr>
        <p:cxnSp>
          <p:nvCxnSpPr>
            <p:cNvPr id="7" name="Přímá spojovací čára 6"/>
            <p:cNvCxnSpPr/>
            <p:nvPr/>
          </p:nvCxnSpPr>
          <p:spPr>
            <a:xfrm flipV="1">
              <a:off x="242857" y="4110793"/>
              <a:ext cx="8640000" cy="32587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Skupina 9"/>
            <p:cNvGrpSpPr/>
            <p:nvPr/>
          </p:nvGrpSpPr>
          <p:grpSpPr>
            <a:xfrm>
              <a:off x="4364819" y="2215348"/>
              <a:ext cx="414362" cy="3564000"/>
              <a:chOff x="8069580" y="2215348"/>
              <a:chExt cx="414362" cy="3564000"/>
            </a:xfrm>
          </p:grpSpPr>
          <p:cxnSp>
            <p:nvCxnSpPr>
              <p:cNvPr id="12" name="Přímá spojovací šipka 11"/>
              <p:cNvCxnSpPr/>
              <p:nvPr/>
            </p:nvCxnSpPr>
            <p:spPr>
              <a:xfrm rot="5400000">
                <a:off x="6504776" y="3996554"/>
                <a:ext cx="3564000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Volný tvar 12"/>
              <p:cNvSpPr/>
              <p:nvPr/>
            </p:nvSpPr>
            <p:spPr>
              <a:xfrm flipV="1">
                <a:off x="8069580" y="2225986"/>
                <a:ext cx="411480" cy="274320"/>
              </a:xfrm>
              <a:custGeom>
                <a:avLst/>
                <a:gdLst>
                  <a:gd name="connsiteX0" fmla="*/ 0 w 411480"/>
                  <a:gd name="connsiteY0" fmla="*/ 7620 h 274320"/>
                  <a:gd name="connsiteX1" fmla="*/ 213360 w 411480"/>
                  <a:gd name="connsiteY1" fmla="*/ 274320 h 274320"/>
                  <a:gd name="connsiteX2" fmla="*/ 411480 w 411480"/>
                  <a:gd name="connsiteY2" fmla="*/ 0 h 274320"/>
                  <a:gd name="connsiteX3" fmla="*/ 411480 w 411480"/>
                  <a:gd name="connsiteY3" fmla="*/ 0 h 274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1480" h="274320">
                    <a:moveTo>
                      <a:pt x="0" y="7620"/>
                    </a:moveTo>
                    <a:lnTo>
                      <a:pt x="213360" y="274320"/>
                    </a:lnTo>
                    <a:lnTo>
                      <a:pt x="411480" y="0"/>
                    </a:lnTo>
                    <a:lnTo>
                      <a:pt x="411480" y="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" name="Volný tvar 13"/>
              <p:cNvSpPr/>
              <p:nvPr/>
            </p:nvSpPr>
            <p:spPr>
              <a:xfrm>
                <a:off x="8072462" y="5500702"/>
                <a:ext cx="411480" cy="274320"/>
              </a:xfrm>
              <a:custGeom>
                <a:avLst/>
                <a:gdLst>
                  <a:gd name="connsiteX0" fmla="*/ 0 w 411480"/>
                  <a:gd name="connsiteY0" fmla="*/ 7620 h 274320"/>
                  <a:gd name="connsiteX1" fmla="*/ 213360 w 411480"/>
                  <a:gd name="connsiteY1" fmla="*/ 274320 h 274320"/>
                  <a:gd name="connsiteX2" fmla="*/ 411480 w 411480"/>
                  <a:gd name="connsiteY2" fmla="*/ 0 h 274320"/>
                  <a:gd name="connsiteX3" fmla="*/ 411480 w 411480"/>
                  <a:gd name="connsiteY3" fmla="*/ 0 h 274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1480" h="274320">
                    <a:moveTo>
                      <a:pt x="0" y="7620"/>
                    </a:moveTo>
                    <a:lnTo>
                      <a:pt x="213360" y="274320"/>
                    </a:lnTo>
                    <a:lnTo>
                      <a:pt x="411480" y="0"/>
                    </a:lnTo>
                    <a:lnTo>
                      <a:pt x="411480" y="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1" name="TextovéPole 10"/>
            <p:cNvSpPr txBox="1"/>
            <p:nvPr/>
          </p:nvSpPr>
          <p:spPr>
            <a:xfrm>
              <a:off x="2928926" y="4143380"/>
              <a:ext cx="6429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/>
                <a:t>F</a:t>
              </a:r>
              <a:endParaRPr lang="cs-CZ" sz="4000" dirty="0"/>
            </a:p>
          </p:txBody>
        </p:sp>
        <p:cxnSp>
          <p:nvCxnSpPr>
            <p:cNvPr id="15" name="Přímá spojnice 11"/>
            <p:cNvCxnSpPr/>
            <p:nvPr/>
          </p:nvCxnSpPr>
          <p:spPr>
            <a:xfrm>
              <a:off x="6000760" y="4000504"/>
              <a:ext cx="0" cy="2385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1"/>
            <p:cNvCxnSpPr/>
            <p:nvPr/>
          </p:nvCxnSpPr>
          <p:spPr>
            <a:xfrm>
              <a:off x="3143240" y="4000504"/>
              <a:ext cx="0" cy="2385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ovéPole 16"/>
            <p:cNvSpPr txBox="1"/>
            <p:nvPr/>
          </p:nvSpPr>
          <p:spPr>
            <a:xfrm>
              <a:off x="5786446" y="4143380"/>
              <a:ext cx="6429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/>
                <a:t>F´</a:t>
              </a:r>
              <a:endParaRPr lang="cs-CZ" sz="4000" dirty="0"/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142844" y="4000504"/>
              <a:ext cx="1000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/>
                <a:t>o</a:t>
              </a:r>
              <a:endParaRPr lang="cs-CZ" sz="4000" dirty="0"/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4071934" y="4214818"/>
              <a:ext cx="1000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/>
                <a:t>O</a:t>
              </a:r>
              <a:endParaRPr lang="cs-CZ" sz="4000" dirty="0"/>
            </a:p>
          </p:txBody>
        </p:sp>
      </p:grpSp>
      <p:sp>
        <p:nvSpPr>
          <p:cNvPr id="24" name="TextovéPole 23"/>
          <p:cNvSpPr txBox="1"/>
          <p:nvPr/>
        </p:nvSpPr>
        <p:spPr>
          <a:xfrm>
            <a:off x="214282" y="642918"/>
            <a:ext cx="89297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3000" dirty="0" smtClean="0"/>
              <a:t>1) Paprsky procházející optickým středem nemění směr.</a:t>
            </a:r>
            <a:endParaRPr lang="cs-CZ" sz="3000" dirty="0"/>
          </a:p>
        </p:txBody>
      </p:sp>
      <p:cxnSp>
        <p:nvCxnSpPr>
          <p:cNvPr id="29" name="Přímá spojovací šipka 28"/>
          <p:cNvCxnSpPr/>
          <p:nvPr/>
        </p:nvCxnSpPr>
        <p:spPr>
          <a:xfrm flipV="1">
            <a:off x="2162156" y="2393622"/>
            <a:ext cx="5072098" cy="32861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/>
          <p:nvPr/>
        </p:nvCxnSpPr>
        <p:spPr>
          <a:xfrm rot="16200000" flipH="1">
            <a:off x="2438384" y="2006902"/>
            <a:ext cx="4214842" cy="40719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587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ROZPTYLKA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214282" y="642918"/>
            <a:ext cx="89297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3000" dirty="0" smtClean="0"/>
              <a:t>1) Paprsky procházející optickým středem nemění směr.</a:t>
            </a:r>
            <a:endParaRPr lang="cs-CZ" sz="3000" dirty="0"/>
          </a:p>
        </p:txBody>
      </p:sp>
      <p:grpSp>
        <p:nvGrpSpPr>
          <p:cNvPr id="30" name="Skupina 29"/>
          <p:cNvGrpSpPr/>
          <p:nvPr/>
        </p:nvGrpSpPr>
        <p:grpSpPr>
          <a:xfrm>
            <a:off x="142844" y="2078356"/>
            <a:ext cx="8740013" cy="4065288"/>
            <a:chOff x="142844" y="2078356"/>
            <a:chExt cx="8740013" cy="4065288"/>
          </a:xfrm>
        </p:grpSpPr>
        <p:grpSp>
          <p:nvGrpSpPr>
            <p:cNvPr id="29" name="Skupina 28"/>
            <p:cNvGrpSpPr/>
            <p:nvPr/>
          </p:nvGrpSpPr>
          <p:grpSpPr>
            <a:xfrm>
              <a:off x="142844" y="4000504"/>
              <a:ext cx="8740013" cy="850762"/>
              <a:chOff x="142844" y="4000504"/>
              <a:chExt cx="8740013" cy="850762"/>
            </a:xfrm>
          </p:grpSpPr>
          <p:cxnSp>
            <p:nvCxnSpPr>
              <p:cNvPr id="7" name="Přímá spojovací čára 6"/>
              <p:cNvCxnSpPr/>
              <p:nvPr/>
            </p:nvCxnSpPr>
            <p:spPr>
              <a:xfrm flipV="1">
                <a:off x="242857" y="4094707"/>
                <a:ext cx="8640000" cy="32587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ovéPole 10"/>
              <p:cNvSpPr txBox="1"/>
              <p:nvPr/>
            </p:nvSpPr>
            <p:spPr>
              <a:xfrm>
                <a:off x="2928926" y="4143380"/>
                <a:ext cx="6429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4000" dirty="0" smtClean="0"/>
                  <a:t>F</a:t>
                </a:r>
                <a:endParaRPr lang="cs-CZ" sz="4000" dirty="0"/>
              </a:p>
            </p:txBody>
          </p:sp>
          <p:cxnSp>
            <p:nvCxnSpPr>
              <p:cNvPr id="15" name="Přímá spojnice 11"/>
              <p:cNvCxnSpPr/>
              <p:nvPr/>
            </p:nvCxnSpPr>
            <p:spPr>
              <a:xfrm>
                <a:off x="6000760" y="4000504"/>
                <a:ext cx="0" cy="23852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1"/>
              <p:cNvCxnSpPr/>
              <p:nvPr/>
            </p:nvCxnSpPr>
            <p:spPr>
              <a:xfrm>
                <a:off x="3143240" y="4000504"/>
                <a:ext cx="0" cy="23852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ovéPole 16"/>
              <p:cNvSpPr txBox="1"/>
              <p:nvPr/>
            </p:nvSpPr>
            <p:spPr>
              <a:xfrm>
                <a:off x="5786446" y="4143380"/>
                <a:ext cx="6429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4000" dirty="0" smtClean="0"/>
                  <a:t>F´</a:t>
                </a:r>
                <a:endParaRPr lang="cs-CZ" sz="4000" dirty="0"/>
              </a:p>
            </p:txBody>
          </p:sp>
          <p:sp>
            <p:nvSpPr>
              <p:cNvPr id="22" name="TextovéPole 21"/>
              <p:cNvSpPr txBox="1"/>
              <p:nvPr/>
            </p:nvSpPr>
            <p:spPr>
              <a:xfrm>
                <a:off x="142844" y="4000504"/>
                <a:ext cx="100013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4000" dirty="0" smtClean="0"/>
                  <a:t>o</a:t>
                </a:r>
                <a:endParaRPr lang="cs-CZ" sz="4000" dirty="0"/>
              </a:p>
            </p:txBody>
          </p:sp>
        </p:grpSp>
        <p:grpSp>
          <p:nvGrpSpPr>
            <p:cNvPr id="23" name="Skupina 22"/>
            <p:cNvGrpSpPr/>
            <p:nvPr/>
          </p:nvGrpSpPr>
          <p:grpSpPr>
            <a:xfrm>
              <a:off x="4355676" y="2078356"/>
              <a:ext cx="414362" cy="4065288"/>
              <a:chOff x="8069580" y="1935480"/>
              <a:chExt cx="414362" cy="4065288"/>
            </a:xfrm>
          </p:grpSpPr>
          <p:cxnSp>
            <p:nvCxnSpPr>
              <p:cNvPr id="25" name="Přímá spojovací šipka 24"/>
              <p:cNvCxnSpPr/>
              <p:nvPr/>
            </p:nvCxnSpPr>
            <p:spPr>
              <a:xfrm rot="5400000">
                <a:off x="6504776" y="3996554"/>
                <a:ext cx="3564000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Volný tvar 25"/>
              <p:cNvSpPr/>
              <p:nvPr/>
            </p:nvSpPr>
            <p:spPr>
              <a:xfrm>
                <a:off x="8069580" y="1935480"/>
                <a:ext cx="411480" cy="274320"/>
              </a:xfrm>
              <a:custGeom>
                <a:avLst/>
                <a:gdLst>
                  <a:gd name="connsiteX0" fmla="*/ 0 w 411480"/>
                  <a:gd name="connsiteY0" fmla="*/ 7620 h 274320"/>
                  <a:gd name="connsiteX1" fmla="*/ 213360 w 411480"/>
                  <a:gd name="connsiteY1" fmla="*/ 274320 h 274320"/>
                  <a:gd name="connsiteX2" fmla="*/ 411480 w 411480"/>
                  <a:gd name="connsiteY2" fmla="*/ 0 h 274320"/>
                  <a:gd name="connsiteX3" fmla="*/ 411480 w 411480"/>
                  <a:gd name="connsiteY3" fmla="*/ 0 h 274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1480" h="274320">
                    <a:moveTo>
                      <a:pt x="0" y="7620"/>
                    </a:moveTo>
                    <a:lnTo>
                      <a:pt x="213360" y="274320"/>
                    </a:lnTo>
                    <a:lnTo>
                      <a:pt x="411480" y="0"/>
                    </a:lnTo>
                    <a:lnTo>
                      <a:pt x="411480" y="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" name="Volný tvar 26"/>
              <p:cNvSpPr/>
              <p:nvPr/>
            </p:nvSpPr>
            <p:spPr>
              <a:xfrm flipV="1">
                <a:off x="8072462" y="5726448"/>
                <a:ext cx="411480" cy="274320"/>
              </a:xfrm>
              <a:custGeom>
                <a:avLst/>
                <a:gdLst>
                  <a:gd name="connsiteX0" fmla="*/ 0 w 411480"/>
                  <a:gd name="connsiteY0" fmla="*/ 7620 h 274320"/>
                  <a:gd name="connsiteX1" fmla="*/ 213360 w 411480"/>
                  <a:gd name="connsiteY1" fmla="*/ 274320 h 274320"/>
                  <a:gd name="connsiteX2" fmla="*/ 411480 w 411480"/>
                  <a:gd name="connsiteY2" fmla="*/ 0 h 274320"/>
                  <a:gd name="connsiteX3" fmla="*/ 411480 w 411480"/>
                  <a:gd name="connsiteY3" fmla="*/ 0 h 274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1480" h="274320">
                    <a:moveTo>
                      <a:pt x="0" y="7620"/>
                    </a:moveTo>
                    <a:lnTo>
                      <a:pt x="213360" y="274320"/>
                    </a:lnTo>
                    <a:lnTo>
                      <a:pt x="411480" y="0"/>
                    </a:lnTo>
                    <a:lnTo>
                      <a:pt x="411480" y="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31" name="Přímá spojovací šipka 30"/>
          <p:cNvCxnSpPr/>
          <p:nvPr/>
        </p:nvCxnSpPr>
        <p:spPr>
          <a:xfrm flipV="1">
            <a:off x="2162156" y="2393622"/>
            <a:ext cx="5072098" cy="32861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/>
          <p:nvPr/>
        </p:nvCxnSpPr>
        <p:spPr>
          <a:xfrm rot="16200000" flipH="1">
            <a:off x="2438384" y="2006902"/>
            <a:ext cx="4214842" cy="40719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493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Kosoúhelník 34"/>
          <p:cNvSpPr/>
          <p:nvPr/>
        </p:nvSpPr>
        <p:spPr>
          <a:xfrm>
            <a:off x="6643702" y="3071810"/>
            <a:ext cx="2071702" cy="2143140"/>
          </a:xfrm>
          <a:prstGeom prst="parallelogram">
            <a:avLst>
              <a:gd name="adj" fmla="val 144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2800" dirty="0" smtClean="0">
              <a:solidFill>
                <a:schemeClr val="tx1"/>
              </a:solidFill>
            </a:endParaRPr>
          </a:p>
          <a:p>
            <a:endParaRPr lang="cs-CZ" sz="2800" dirty="0" smtClean="0">
              <a:solidFill>
                <a:schemeClr val="tx1"/>
              </a:solidFill>
            </a:endParaRPr>
          </a:p>
          <a:p>
            <a:endParaRPr lang="cs-CZ" sz="2800" dirty="0" smtClean="0">
              <a:solidFill>
                <a:schemeClr val="tx1"/>
              </a:solidFill>
            </a:endParaRPr>
          </a:p>
          <a:p>
            <a:r>
              <a:rPr lang="cs-CZ" sz="2800" dirty="0" smtClean="0">
                <a:solidFill>
                  <a:schemeClr val="tx1"/>
                </a:solidFill>
              </a:rPr>
              <a:t>Stínítko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14282" y="744566"/>
            <a:ext cx="86439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800" b="1" dirty="0" smtClean="0"/>
              <a:t>Skutečný (reálný) obraz</a:t>
            </a:r>
            <a:r>
              <a:rPr lang="cs-CZ" sz="2800" dirty="0" smtClean="0"/>
              <a:t> vzniká, </a:t>
            </a:r>
            <a:br>
              <a:rPr lang="cs-CZ" sz="2800" dirty="0" smtClean="0"/>
            </a:br>
            <a:endParaRPr lang="cs-CZ" sz="2800" dirty="0" smtClean="0"/>
          </a:p>
          <a:p>
            <a:pPr lvl="0"/>
            <a:r>
              <a:rPr lang="cs-CZ" sz="2800" dirty="0" smtClean="0"/>
              <a:t>pokud optická soustava vytvoří sbíhavý svazek paprsků (paprsky se za soustavou protínají),</a:t>
            </a:r>
            <a:br>
              <a:rPr lang="cs-CZ" sz="2800" dirty="0" smtClean="0"/>
            </a:br>
            <a:r>
              <a:rPr lang="cs-CZ" sz="2800" dirty="0" smtClean="0"/>
              <a:t> </a:t>
            </a:r>
            <a:br>
              <a:rPr lang="cs-CZ" sz="2800" dirty="0" smtClean="0"/>
            </a:br>
            <a:r>
              <a:rPr lang="cs-CZ" sz="2800" dirty="0" smtClean="0"/>
              <a:t>a tento obraz </a:t>
            </a:r>
            <a:r>
              <a:rPr lang="cs-CZ" sz="2800" b="1" dirty="0" smtClean="0"/>
              <a:t>lze</a:t>
            </a:r>
            <a:r>
              <a:rPr lang="cs-CZ" sz="2800" dirty="0" smtClean="0"/>
              <a:t> zachytit na stínítku.</a:t>
            </a:r>
          </a:p>
          <a:p>
            <a:r>
              <a:rPr lang="cs-CZ" sz="2800" dirty="0" smtClean="0"/>
              <a:t> </a:t>
            </a:r>
          </a:p>
          <a:p>
            <a:r>
              <a:rPr lang="cs-CZ" sz="2800" dirty="0" smtClean="0"/>
              <a:t> </a:t>
            </a:r>
          </a:p>
          <a:p>
            <a:endParaRPr lang="cs-CZ" sz="2800" dirty="0" smtClean="0"/>
          </a:p>
          <a:p>
            <a:r>
              <a:rPr lang="cs-CZ" sz="2800" dirty="0" smtClean="0"/>
              <a:t> </a:t>
            </a:r>
          </a:p>
          <a:p>
            <a:r>
              <a:rPr lang="cs-CZ" sz="2800" dirty="0" smtClean="0"/>
              <a:t> </a:t>
            </a:r>
          </a:p>
        </p:txBody>
      </p:sp>
      <p:cxnSp>
        <p:nvCxnSpPr>
          <p:cNvPr id="6" name="Přímá spojovací šipka 5"/>
          <p:cNvCxnSpPr>
            <a:stCxn id="18" idx="7"/>
          </p:cNvCxnSpPr>
          <p:nvPr/>
        </p:nvCxnSpPr>
        <p:spPr>
          <a:xfrm rot="5400000" flipH="1" flipV="1">
            <a:off x="1772392" y="3053951"/>
            <a:ext cx="781485" cy="25317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>
            <a:stCxn id="18" idx="6"/>
            <a:endCxn id="20" idx="1"/>
          </p:cNvCxnSpPr>
          <p:nvPr/>
        </p:nvCxnSpPr>
        <p:spPr>
          <a:xfrm flipV="1">
            <a:off x="928662" y="4464851"/>
            <a:ext cx="2500330" cy="3214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aoblený obdélník 19"/>
          <p:cNvSpPr/>
          <p:nvPr/>
        </p:nvSpPr>
        <p:spPr>
          <a:xfrm>
            <a:off x="3428992" y="3643314"/>
            <a:ext cx="2214578" cy="164307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Optická</a:t>
            </a:r>
            <a:r>
              <a:rPr lang="cs-CZ" dirty="0" smtClean="0"/>
              <a:t> </a:t>
            </a:r>
            <a:r>
              <a:rPr lang="cs-CZ" sz="2800" dirty="0" smtClean="0"/>
              <a:t>soustava</a:t>
            </a:r>
            <a:endParaRPr lang="cs-CZ" sz="2800" dirty="0"/>
          </a:p>
        </p:txBody>
      </p:sp>
      <p:cxnSp>
        <p:nvCxnSpPr>
          <p:cNvPr id="23" name="Přímá spojovací šipka 22"/>
          <p:cNvCxnSpPr>
            <a:stCxn id="18" idx="5"/>
          </p:cNvCxnSpPr>
          <p:nvPr/>
        </p:nvCxnSpPr>
        <p:spPr>
          <a:xfrm rot="16200000" flipH="1">
            <a:off x="2093864" y="3665505"/>
            <a:ext cx="138543" cy="25317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a 17"/>
          <p:cNvSpPr/>
          <p:nvPr/>
        </p:nvSpPr>
        <p:spPr>
          <a:xfrm>
            <a:off x="714348" y="4679165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285720" y="4500570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A</a:t>
            </a:r>
            <a:endParaRPr lang="cs-CZ" sz="32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7858148" y="3500438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A´</a:t>
            </a:r>
            <a:endParaRPr lang="cs-CZ" sz="3200" dirty="0"/>
          </a:p>
        </p:txBody>
      </p:sp>
      <p:cxnSp>
        <p:nvCxnSpPr>
          <p:cNvPr id="29" name="Přímá spojovací šipka 28"/>
          <p:cNvCxnSpPr>
            <a:stCxn id="5" idx="1"/>
          </p:cNvCxnSpPr>
          <p:nvPr/>
        </p:nvCxnSpPr>
        <p:spPr>
          <a:xfrm rot="16200000" flipV="1">
            <a:off x="6572264" y="2928934"/>
            <a:ext cx="174262" cy="203165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šipka 29"/>
          <p:cNvCxnSpPr>
            <a:stCxn id="5" idx="2"/>
            <a:endCxn id="20" idx="3"/>
          </p:cNvCxnSpPr>
          <p:nvPr/>
        </p:nvCxnSpPr>
        <p:spPr>
          <a:xfrm rot="10800000" flipV="1">
            <a:off x="5643570" y="4107661"/>
            <a:ext cx="2000264" cy="35719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šipka 30"/>
          <p:cNvCxnSpPr>
            <a:stCxn id="5" idx="3"/>
          </p:cNvCxnSpPr>
          <p:nvPr/>
        </p:nvCxnSpPr>
        <p:spPr>
          <a:xfrm rot="5400000">
            <a:off x="6250793" y="3576209"/>
            <a:ext cx="817204" cy="203165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a 4"/>
          <p:cNvSpPr/>
          <p:nvPr/>
        </p:nvSpPr>
        <p:spPr>
          <a:xfrm>
            <a:off x="7643834" y="4000504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28" grpId="0"/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SPOJKA</a:t>
            </a:r>
          </a:p>
        </p:txBody>
      </p:sp>
      <p:grpSp>
        <p:nvGrpSpPr>
          <p:cNvPr id="2" name="Skupina 22"/>
          <p:cNvGrpSpPr/>
          <p:nvPr/>
        </p:nvGrpSpPr>
        <p:grpSpPr>
          <a:xfrm>
            <a:off x="142844" y="2215348"/>
            <a:ext cx="8740013" cy="3564000"/>
            <a:chOff x="142844" y="2215348"/>
            <a:chExt cx="8740013" cy="3564000"/>
          </a:xfrm>
        </p:grpSpPr>
        <p:cxnSp>
          <p:nvCxnSpPr>
            <p:cNvPr id="7" name="Přímá spojovací čára 6"/>
            <p:cNvCxnSpPr/>
            <p:nvPr/>
          </p:nvCxnSpPr>
          <p:spPr>
            <a:xfrm flipV="1">
              <a:off x="242857" y="4110793"/>
              <a:ext cx="8640000" cy="32587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Skupina 9"/>
            <p:cNvGrpSpPr/>
            <p:nvPr/>
          </p:nvGrpSpPr>
          <p:grpSpPr>
            <a:xfrm>
              <a:off x="4364819" y="2215348"/>
              <a:ext cx="414362" cy="3564000"/>
              <a:chOff x="8069580" y="2215348"/>
              <a:chExt cx="414362" cy="3564000"/>
            </a:xfrm>
          </p:grpSpPr>
          <p:cxnSp>
            <p:nvCxnSpPr>
              <p:cNvPr id="12" name="Přímá spojovací šipka 11"/>
              <p:cNvCxnSpPr/>
              <p:nvPr/>
            </p:nvCxnSpPr>
            <p:spPr>
              <a:xfrm rot="5400000">
                <a:off x="6504776" y="3996554"/>
                <a:ext cx="3564000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Volný tvar 12"/>
              <p:cNvSpPr/>
              <p:nvPr/>
            </p:nvSpPr>
            <p:spPr>
              <a:xfrm flipV="1">
                <a:off x="8069580" y="2225986"/>
                <a:ext cx="411480" cy="274320"/>
              </a:xfrm>
              <a:custGeom>
                <a:avLst/>
                <a:gdLst>
                  <a:gd name="connsiteX0" fmla="*/ 0 w 411480"/>
                  <a:gd name="connsiteY0" fmla="*/ 7620 h 274320"/>
                  <a:gd name="connsiteX1" fmla="*/ 213360 w 411480"/>
                  <a:gd name="connsiteY1" fmla="*/ 274320 h 274320"/>
                  <a:gd name="connsiteX2" fmla="*/ 411480 w 411480"/>
                  <a:gd name="connsiteY2" fmla="*/ 0 h 274320"/>
                  <a:gd name="connsiteX3" fmla="*/ 411480 w 411480"/>
                  <a:gd name="connsiteY3" fmla="*/ 0 h 274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1480" h="274320">
                    <a:moveTo>
                      <a:pt x="0" y="7620"/>
                    </a:moveTo>
                    <a:lnTo>
                      <a:pt x="213360" y="274320"/>
                    </a:lnTo>
                    <a:lnTo>
                      <a:pt x="411480" y="0"/>
                    </a:lnTo>
                    <a:lnTo>
                      <a:pt x="411480" y="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" name="Volný tvar 13"/>
              <p:cNvSpPr/>
              <p:nvPr/>
            </p:nvSpPr>
            <p:spPr>
              <a:xfrm>
                <a:off x="8072462" y="5500702"/>
                <a:ext cx="411480" cy="274320"/>
              </a:xfrm>
              <a:custGeom>
                <a:avLst/>
                <a:gdLst>
                  <a:gd name="connsiteX0" fmla="*/ 0 w 411480"/>
                  <a:gd name="connsiteY0" fmla="*/ 7620 h 274320"/>
                  <a:gd name="connsiteX1" fmla="*/ 213360 w 411480"/>
                  <a:gd name="connsiteY1" fmla="*/ 274320 h 274320"/>
                  <a:gd name="connsiteX2" fmla="*/ 411480 w 411480"/>
                  <a:gd name="connsiteY2" fmla="*/ 0 h 274320"/>
                  <a:gd name="connsiteX3" fmla="*/ 411480 w 411480"/>
                  <a:gd name="connsiteY3" fmla="*/ 0 h 274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1480" h="274320">
                    <a:moveTo>
                      <a:pt x="0" y="7620"/>
                    </a:moveTo>
                    <a:lnTo>
                      <a:pt x="213360" y="274320"/>
                    </a:lnTo>
                    <a:lnTo>
                      <a:pt x="411480" y="0"/>
                    </a:lnTo>
                    <a:lnTo>
                      <a:pt x="411480" y="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1" name="TextovéPole 10"/>
            <p:cNvSpPr txBox="1"/>
            <p:nvPr/>
          </p:nvSpPr>
          <p:spPr>
            <a:xfrm>
              <a:off x="2928926" y="4143380"/>
              <a:ext cx="6429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/>
                <a:t>F</a:t>
              </a:r>
              <a:endParaRPr lang="cs-CZ" sz="4000" dirty="0"/>
            </a:p>
          </p:txBody>
        </p:sp>
        <p:cxnSp>
          <p:nvCxnSpPr>
            <p:cNvPr id="15" name="Přímá spojnice 11"/>
            <p:cNvCxnSpPr/>
            <p:nvPr/>
          </p:nvCxnSpPr>
          <p:spPr>
            <a:xfrm>
              <a:off x="6000760" y="4000504"/>
              <a:ext cx="0" cy="2385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1"/>
            <p:cNvCxnSpPr/>
            <p:nvPr/>
          </p:nvCxnSpPr>
          <p:spPr>
            <a:xfrm>
              <a:off x="3143240" y="4000504"/>
              <a:ext cx="0" cy="2385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ovéPole 16"/>
            <p:cNvSpPr txBox="1"/>
            <p:nvPr/>
          </p:nvSpPr>
          <p:spPr>
            <a:xfrm>
              <a:off x="5786446" y="4143380"/>
              <a:ext cx="6429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/>
                <a:t>F´</a:t>
              </a:r>
              <a:endParaRPr lang="cs-CZ" sz="4000" dirty="0"/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142844" y="4000504"/>
              <a:ext cx="1000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/>
                <a:t>o</a:t>
              </a:r>
              <a:endParaRPr lang="cs-CZ" sz="4000" dirty="0"/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4071934" y="4214818"/>
              <a:ext cx="1000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/>
                <a:t>O</a:t>
              </a:r>
              <a:endParaRPr lang="cs-CZ" sz="4000" dirty="0"/>
            </a:p>
          </p:txBody>
        </p:sp>
      </p:grpSp>
      <p:sp>
        <p:nvSpPr>
          <p:cNvPr id="24" name="TextovéPole 23"/>
          <p:cNvSpPr txBox="1"/>
          <p:nvPr/>
        </p:nvSpPr>
        <p:spPr>
          <a:xfrm>
            <a:off x="214282" y="642918"/>
            <a:ext cx="8929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lvl="0" indent="-363538"/>
            <a:r>
              <a:rPr lang="cs-CZ" sz="3000" dirty="0" smtClean="0"/>
              <a:t>2) Paprsky v předmětovém prostoru rovnoběžné s optickou osou se při průchodu čočkou lámou tak, </a:t>
            </a:r>
            <a:br>
              <a:rPr lang="cs-CZ" sz="3000" dirty="0" smtClean="0"/>
            </a:br>
            <a:r>
              <a:rPr lang="cs-CZ" sz="3000" dirty="0" smtClean="0"/>
              <a:t>že u spojky směřují do obrazového ohniska F’ v obrazovém prostoru.</a:t>
            </a:r>
          </a:p>
        </p:txBody>
      </p:sp>
      <p:cxnSp>
        <p:nvCxnSpPr>
          <p:cNvPr id="29" name="Přímá spojovací šipka 28"/>
          <p:cNvCxnSpPr/>
          <p:nvPr/>
        </p:nvCxnSpPr>
        <p:spPr>
          <a:xfrm>
            <a:off x="285720" y="3429000"/>
            <a:ext cx="428628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/>
          <p:nvPr/>
        </p:nvCxnSpPr>
        <p:spPr>
          <a:xfrm>
            <a:off x="357158" y="4857760"/>
            <a:ext cx="4214842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>
            <a:off x="4572000" y="3429000"/>
            <a:ext cx="3587750" cy="17335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 flipV="1">
            <a:off x="4572000" y="3000372"/>
            <a:ext cx="3571900" cy="18573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3492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ROZPTYLKA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214282" y="642918"/>
            <a:ext cx="8929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lvl="0" indent="-363538"/>
            <a:r>
              <a:rPr lang="cs-CZ" sz="3000" dirty="0" smtClean="0"/>
              <a:t>2) … u rozptylky směřuje jejich zpětné prodloužení do obrazového ohniska F’ v předmětovém prostoru</a:t>
            </a:r>
          </a:p>
        </p:txBody>
      </p:sp>
      <p:grpSp>
        <p:nvGrpSpPr>
          <p:cNvPr id="3" name="Skupina 28"/>
          <p:cNvGrpSpPr/>
          <p:nvPr/>
        </p:nvGrpSpPr>
        <p:grpSpPr>
          <a:xfrm>
            <a:off x="142844" y="4000504"/>
            <a:ext cx="8740013" cy="850762"/>
            <a:chOff x="142844" y="4000504"/>
            <a:chExt cx="8740013" cy="850762"/>
          </a:xfrm>
        </p:grpSpPr>
        <p:cxnSp>
          <p:nvCxnSpPr>
            <p:cNvPr id="7" name="Přímá spojovací čára 6"/>
            <p:cNvCxnSpPr/>
            <p:nvPr/>
          </p:nvCxnSpPr>
          <p:spPr>
            <a:xfrm flipV="1">
              <a:off x="242857" y="4094707"/>
              <a:ext cx="8640000" cy="32587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ovéPole 10"/>
            <p:cNvSpPr txBox="1"/>
            <p:nvPr/>
          </p:nvSpPr>
          <p:spPr>
            <a:xfrm>
              <a:off x="2928926" y="4143380"/>
              <a:ext cx="6429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/>
                <a:t>F</a:t>
              </a:r>
              <a:endParaRPr lang="cs-CZ" sz="4000" dirty="0"/>
            </a:p>
          </p:txBody>
        </p:sp>
        <p:cxnSp>
          <p:nvCxnSpPr>
            <p:cNvPr id="15" name="Přímá spojnice 11"/>
            <p:cNvCxnSpPr/>
            <p:nvPr/>
          </p:nvCxnSpPr>
          <p:spPr>
            <a:xfrm>
              <a:off x="6000760" y="4000504"/>
              <a:ext cx="0" cy="2385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1"/>
            <p:cNvCxnSpPr/>
            <p:nvPr/>
          </p:nvCxnSpPr>
          <p:spPr>
            <a:xfrm>
              <a:off x="3143240" y="4000504"/>
              <a:ext cx="0" cy="2385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ovéPole 16"/>
            <p:cNvSpPr txBox="1"/>
            <p:nvPr/>
          </p:nvSpPr>
          <p:spPr>
            <a:xfrm>
              <a:off x="5786446" y="4143380"/>
              <a:ext cx="6429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/>
                <a:t>F´</a:t>
              </a:r>
              <a:endParaRPr lang="cs-CZ" sz="4000" dirty="0"/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142844" y="4000504"/>
              <a:ext cx="1000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/>
                <a:t>o</a:t>
              </a:r>
              <a:endParaRPr lang="cs-CZ" sz="4000" dirty="0"/>
            </a:p>
          </p:txBody>
        </p:sp>
      </p:grpSp>
      <p:grpSp>
        <p:nvGrpSpPr>
          <p:cNvPr id="4" name="Skupina 22"/>
          <p:cNvGrpSpPr/>
          <p:nvPr/>
        </p:nvGrpSpPr>
        <p:grpSpPr>
          <a:xfrm>
            <a:off x="4355676" y="2078356"/>
            <a:ext cx="414362" cy="4065288"/>
            <a:chOff x="8069580" y="1935480"/>
            <a:chExt cx="414362" cy="4065288"/>
          </a:xfrm>
        </p:grpSpPr>
        <p:cxnSp>
          <p:nvCxnSpPr>
            <p:cNvPr id="25" name="Přímá spojovací šipka 24"/>
            <p:cNvCxnSpPr/>
            <p:nvPr/>
          </p:nvCxnSpPr>
          <p:spPr>
            <a:xfrm rot="5400000">
              <a:off x="6504776" y="3996554"/>
              <a:ext cx="3564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Volný tvar 25"/>
            <p:cNvSpPr/>
            <p:nvPr/>
          </p:nvSpPr>
          <p:spPr>
            <a:xfrm>
              <a:off x="8069580" y="1935480"/>
              <a:ext cx="411480" cy="274320"/>
            </a:xfrm>
            <a:custGeom>
              <a:avLst/>
              <a:gdLst>
                <a:gd name="connsiteX0" fmla="*/ 0 w 411480"/>
                <a:gd name="connsiteY0" fmla="*/ 7620 h 274320"/>
                <a:gd name="connsiteX1" fmla="*/ 213360 w 411480"/>
                <a:gd name="connsiteY1" fmla="*/ 274320 h 274320"/>
                <a:gd name="connsiteX2" fmla="*/ 411480 w 411480"/>
                <a:gd name="connsiteY2" fmla="*/ 0 h 274320"/>
                <a:gd name="connsiteX3" fmla="*/ 411480 w 411480"/>
                <a:gd name="connsiteY3" fmla="*/ 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480" h="274320">
                  <a:moveTo>
                    <a:pt x="0" y="7620"/>
                  </a:moveTo>
                  <a:lnTo>
                    <a:pt x="213360" y="274320"/>
                  </a:lnTo>
                  <a:lnTo>
                    <a:pt x="411480" y="0"/>
                  </a:lnTo>
                  <a:lnTo>
                    <a:pt x="411480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Volný tvar 26"/>
            <p:cNvSpPr/>
            <p:nvPr/>
          </p:nvSpPr>
          <p:spPr>
            <a:xfrm flipV="1">
              <a:off x="8072462" y="5726448"/>
              <a:ext cx="411480" cy="274320"/>
            </a:xfrm>
            <a:custGeom>
              <a:avLst/>
              <a:gdLst>
                <a:gd name="connsiteX0" fmla="*/ 0 w 411480"/>
                <a:gd name="connsiteY0" fmla="*/ 7620 h 274320"/>
                <a:gd name="connsiteX1" fmla="*/ 213360 w 411480"/>
                <a:gd name="connsiteY1" fmla="*/ 274320 h 274320"/>
                <a:gd name="connsiteX2" fmla="*/ 411480 w 411480"/>
                <a:gd name="connsiteY2" fmla="*/ 0 h 274320"/>
                <a:gd name="connsiteX3" fmla="*/ 411480 w 411480"/>
                <a:gd name="connsiteY3" fmla="*/ 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480" h="274320">
                  <a:moveTo>
                    <a:pt x="0" y="7620"/>
                  </a:moveTo>
                  <a:lnTo>
                    <a:pt x="213360" y="274320"/>
                  </a:lnTo>
                  <a:lnTo>
                    <a:pt x="411480" y="0"/>
                  </a:lnTo>
                  <a:lnTo>
                    <a:pt x="411480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9" name="Přímá spojovací šipka 18"/>
          <p:cNvCxnSpPr/>
          <p:nvPr/>
        </p:nvCxnSpPr>
        <p:spPr>
          <a:xfrm>
            <a:off x="285720" y="3429000"/>
            <a:ext cx="428628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>
            <a:off x="357158" y="4857760"/>
            <a:ext cx="4214842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V="1">
            <a:off x="4572000" y="2000240"/>
            <a:ext cx="3000396" cy="14287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>
            <a:off x="4572000" y="4857760"/>
            <a:ext cx="3000396" cy="14287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/>
          <p:nvPr/>
        </p:nvCxnSpPr>
        <p:spPr>
          <a:xfrm flipV="1">
            <a:off x="3136892" y="3429000"/>
            <a:ext cx="1435108" cy="67945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/>
          <p:nvPr/>
        </p:nvCxnSpPr>
        <p:spPr>
          <a:xfrm>
            <a:off x="3143240" y="4143380"/>
            <a:ext cx="1428760" cy="71438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694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SPOJKA</a:t>
            </a:r>
          </a:p>
        </p:txBody>
      </p:sp>
      <p:grpSp>
        <p:nvGrpSpPr>
          <p:cNvPr id="2" name="Skupina 22"/>
          <p:cNvGrpSpPr/>
          <p:nvPr/>
        </p:nvGrpSpPr>
        <p:grpSpPr>
          <a:xfrm>
            <a:off x="142844" y="2215348"/>
            <a:ext cx="8740013" cy="3564000"/>
            <a:chOff x="142844" y="2215348"/>
            <a:chExt cx="8740013" cy="3564000"/>
          </a:xfrm>
        </p:grpSpPr>
        <p:cxnSp>
          <p:nvCxnSpPr>
            <p:cNvPr id="7" name="Přímá spojovací čára 6"/>
            <p:cNvCxnSpPr/>
            <p:nvPr/>
          </p:nvCxnSpPr>
          <p:spPr>
            <a:xfrm flipV="1">
              <a:off x="242857" y="4110793"/>
              <a:ext cx="8640000" cy="32587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Skupina 9"/>
            <p:cNvGrpSpPr/>
            <p:nvPr/>
          </p:nvGrpSpPr>
          <p:grpSpPr>
            <a:xfrm>
              <a:off x="4364819" y="2215348"/>
              <a:ext cx="414362" cy="3564000"/>
              <a:chOff x="8069580" y="2215348"/>
              <a:chExt cx="414362" cy="3564000"/>
            </a:xfrm>
          </p:grpSpPr>
          <p:cxnSp>
            <p:nvCxnSpPr>
              <p:cNvPr id="12" name="Přímá spojovací šipka 11"/>
              <p:cNvCxnSpPr/>
              <p:nvPr/>
            </p:nvCxnSpPr>
            <p:spPr>
              <a:xfrm rot="5400000">
                <a:off x="6504776" y="3996554"/>
                <a:ext cx="3564000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Volný tvar 12"/>
              <p:cNvSpPr/>
              <p:nvPr/>
            </p:nvSpPr>
            <p:spPr>
              <a:xfrm flipV="1">
                <a:off x="8069580" y="2225986"/>
                <a:ext cx="411480" cy="274320"/>
              </a:xfrm>
              <a:custGeom>
                <a:avLst/>
                <a:gdLst>
                  <a:gd name="connsiteX0" fmla="*/ 0 w 411480"/>
                  <a:gd name="connsiteY0" fmla="*/ 7620 h 274320"/>
                  <a:gd name="connsiteX1" fmla="*/ 213360 w 411480"/>
                  <a:gd name="connsiteY1" fmla="*/ 274320 h 274320"/>
                  <a:gd name="connsiteX2" fmla="*/ 411480 w 411480"/>
                  <a:gd name="connsiteY2" fmla="*/ 0 h 274320"/>
                  <a:gd name="connsiteX3" fmla="*/ 411480 w 411480"/>
                  <a:gd name="connsiteY3" fmla="*/ 0 h 274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1480" h="274320">
                    <a:moveTo>
                      <a:pt x="0" y="7620"/>
                    </a:moveTo>
                    <a:lnTo>
                      <a:pt x="213360" y="274320"/>
                    </a:lnTo>
                    <a:lnTo>
                      <a:pt x="411480" y="0"/>
                    </a:lnTo>
                    <a:lnTo>
                      <a:pt x="411480" y="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" name="Volný tvar 13"/>
              <p:cNvSpPr/>
              <p:nvPr/>
            </p:nvSpPr>
            <p:spPr>
              <a:xfrm>
                <a:off x="8072462" y="5500702"/>
                <a:ext cx="411480" cy="274320"/>
              </a:xfrm>
              <a:custGeom>
                <a:avLst/>
                <a:gdLst>
                  <a:gd name="connsiteX0" fmla="*/ 0 w 411480"/>
                  <a:gd name="connsiteY0" fmla="*/ 7620 h 274320"/>
                  <a:gd name="connsiteX1" fmla="*/ 213360 w 411480"/>
                  <a:gd name="connsiteY1" fmla="*/ 274320 h 274320"/>
                  <a:gd name="connsiteX2" fmla="*/ 411480 w 411480"/>
                  <a:gd name="connsiteY2" fmla="*/ 0 h 274320"/>
                  <a:gd name="connsiteX3" fmla="*/ 411480 w 411480"/>
                  <a:gd name="connsiteY3" fmla="*/ 0 h 274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1480" h="274320">
                    <a:moveTo>
                      <a:pt x="0" y="7620"/>
                    </a:moveTo>
                    <a:lnTo>
                      <a:pt x="213360" y="274320"/>
                    </a:lnTo>
                    <a:lnTo>
                      <a:pt x="411480" y="0"/>
                    </a:lnTo>
                    <a:lnTo>
                      <a:pt x="411480" y="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1" name="TextovéPole 10"/>
            <p:cNvSpPr txBox="1"/>
            <p:nvPr/>
          </p:nvSpPr>
          <p:spPr>
            <a:xfrm>
              <a:off x="2928926" y="4143380"/>
              <a:ext cx="6429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/>
                <a:t>F</a:t>
              </a:r>
              <a:endParaRPr lang="cs-CZ" sz="4000" dirty="0"/>
            </a:p>
          </p:txBody>
        </p:sp>
        <p:cxnSp>
          <p:nvCxnSpPr>
            <p:cNvPr id="15" name="Přímá spojnice 11"/>
            <p:cNvCxnSpPr/>
            <p:nvPr/>
          </p:nvCxnSpPr>
          <p:spPr>
            <a:xfrm>
              <a:off x="6000760" y="4000504"/>
              <a:ext cx="0" cy="2385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1"/>
            <p:cNvCxnSpPr/>
            <p:nvPr/>
          </p:nvCxnSpPr>
          <p:spPr>
            <a:xfrm>
              <a:off x="3143240" y="4000504"/>
              <a:ext cx="0" cy="2385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ovéPole 16"/>
            <p:cNvSpPr txBox="1"/>
            <p:nvPr/>
          </p:nvSpPr>
          <p:spPr>
            <a:xfrm>
              <a:off x="5786446" y="4143380"/>
              <a:ext cx="6429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/>
                <a:t>F´</a:t>
              </a:r>
              <a:endParaRPr lang="cs-CZ" sz="4000" dirty="0"/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142844" y="4000504"/>
              <a:ext cx="1000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/>
                <a:t>o</a:t>
              </a:r>
              <a:endParaRPr lang="cs-CZ" sz="4000" dirty="0"/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4071934" y="4214818"/>
              <a:ext cx="1000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/>
                <a:t>O</a:t>
              </a:r>
              <a:endParaRPr lang="cs-CZ" sz="4000" dirty="0"/>
            </a:p>
          </p:txBody>
        </p:sp>
      </p:grpSp>
      <p:sp>
        <p:nvSpPr>
          <p:cNvPr id="24" name="TextovéPole 23"/>
          <p:cNvSpPr txBox="1"/>
          <p:nvPr/>
        </p:nvSpPr>
        <p:spPr>
          <a:xfrm>
            <a:off x="214282" y="642918"/>
            <a:ext cx="8929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/>
            <a:r>
              <a:rPr lang="cs-CZ" sz="3000" dirty="0" smtClean="0"/>
              <a:t>3) U spojky se paprsky procházející předmětovým ohniskem F lámou rovnoběžně s optickou osou.</a:t>
            </a:r>
            <a:br>
              <a:rPr lang="cs-CZ" sz="3000" dirty="0" smtClean="0"/>
            </a:br>
            <a:endParaRPr lang="cs-CZ" sz="3000" dirty="0" smtClean="0"/>
          </a:p>
        </p:txBody>
      </p:sp>
      <p:cxnSp>
        <p:nvCxnSpPr>
          <p:cNvPr id="29" name="Přímá spojovací šipka 28"/>
          <p:cNvCxnSpPr/>
          <p:nvPr/>
        </p:nvCxnSpPr>
        <p:spPr>
          <a:xfrm>
            <a:off x="4572000" y="3429000"/>
            <a:ext cx="428628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/>
          <p:nvPr/>
        </p:nvCxnSpPr>
        <p:spPr>
          <a:xfrm>
            <a:off x="4572000" y="4857760"/>
            <a:ext cx="4214842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>
            <a:off x="714348" y="2928934"/>
            <a:ext cx="3873502" cy="19478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 flipV="1">
            <a:off x="714348" y="3429000"/>
            <a:ext cx="3857652" cy="192882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157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ROZPTYLKA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214282" y="642918"/>
            <a:ext cx="8929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3</a:t>
            </a:r>
            <a:r>
              <a:rPr lang="cs-CZ" sz="3000" dirty="0" smtClean="0"/>
              <a:t>) U rozptylky se paprsky mířící do ohniska lámou rovnoběžně s optickou osou.</a:t>
            </a:r>
          </a:p>
        </p:txBody>
      </p:sp>
      <p:grpSp>
        <p:nvGrpSpPr>
          <p:cNvPr id="2" name="Skupina 29"/>
          <p:cNvGrpSpPr/>
          <p:nvPr/>
        </p:nvGrpSpPr>
        <p:grpSpPr>
          <a:xfrm>
            <a:off x="142844" y="2078356"/>
            <a:ext cx="8740013" cy="4065288"/>
            <a:chOff x="142844" y="2078356"/>
            <a:chExt cx="8740013" cy="4065288"/>
          </a:xfrm>
        </p:grpSpPr>
        <p:grpSp>
          <p:nvGrpSpPr>
            <p:cNvPr id="3" name="Skupina 28"/>
            <p:cNvGrpSpPr/>
            <p:nvPr/>
          </p:nvGrpSpPr>
          <p:grpSpPr>
            <a:xfrm>
              <a:off x="142844" y="4000504"/>
              <a:ext cx="8740013" cy="850762"/>
              <a:chOff x="142844" y="4000504"/>
              <a:chExt cx="8740013" cy="850762"/>
            </a:xfrm>
          </p:grpSpPr>
          <p:cxnSp>
            <p:nvCxnSpPr>
              <p:cNvPr id="7" name="Přímá spojovací čára 6"/>
              <p:cNvCxnSpPr/>
              <p:nvPr/>
            </p:nvCxnSpPr>
            <p:spPr>
              <a:xfrm flipV="1">
                <a:off x="242857" y="4094707"/>
                <a:ext cx="8640000" cy="32587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ovéPole 10"/>
              <p:cNvSpPr txBox="1"/>
              <p:nvPr/>
            </p:nvSpPr>
            <p:spPr>
              <a:xfrm>
                <a:off x="2928926" y="4143380"/>
                <a:ext cx="6429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4000" dirty="0" smtClean="0"/>
                  <a:t>F</a:t>
                </a:r>
                <a:endParaRPr lang="cs-CZ" sz="4000" dirty="0"/>
              </a:p>
            </p:txBody>
          </p:sp>
          <p:cxnSp>
            <p:nvCxnSpPr>
              <p:cNvPr id="15" name="Přímá spojnice 11"/>
              <p:cNvCxnSpPr/>
              <p:nvPr/>
            </p:nvCxnSpPr>
            <p:spPr>
              <a:xfrm>
                <a:off x="6000760" y="4000504"/>
                <a:ext cx="0" cy="23852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1"/>
              <p:cNvCxnSpPr/>
              <p:nvPr/>
            </p:nvCxnSpPr>
            <p:spPr>
              <a:xfrm>
                <a:off x="3143240" y="4000504"/>
                <a:ext cx="0" cy="23852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ovéPole 16"/>
              <p:cNvSpPr txBox="1"/>
              <p:nvPr/>
            </p:nvSpPr>
            <p:spPr>
              <a:xfrm>
                <a:off x="5786446" y="4143380"/>
                <a:ext cx="6429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4000" dirty="0" smtClean="0"/>
                  <a:t>F´</a:t>
                </a:r>
                <a:endParaRPr lang="cs-CZ" sz="4000" dirty="0"/>
              </a:p>
            </p:txBody>
          </p:sp>
          <p:sp>
            <p:nvSpPr>
              <p:cNvPr id="22" name="TextovéPole 21"/>
              <p:cNvSpPr txBox="1"/>
              <p:nvPr/>
            </p:nvSpPr>
            <p:spPr>
              <a:xfrm>
                <a:off x="142844" y="4000504"/>
                <a:ext cx="100013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4000" dirty="0" smtClean="0"/>
                  <a:t>o</a:t>
                </a:r>
                <a:endParaRPr lang="cs-CZ" sz="4000" dirty="0"/>
              </a:p>
            </p:txBody>
          </p:sp>
        </p:grpSp>
        <p:grpSp>
          <p:nvGrpSpPr>
            <p:cNvPr id="4" name="Skupina 22"/>
            <p:cNvGrpSpPr/>
            <p:nvPr/>
          </p:nvGrpSpPr>
          <p:grpSpPr>
            <a:xfrm>
              <a:off x="4355676" y="2078356"/>
              <a:ext cx="414362" cy="4065288"/>
              <a:chOff x="8069580" y="1935480"/>
              <a:chExt cx="414362" cy="4065288"/>
            </a:xfrm>
          </p:grpSpPr>
          <p:cxnSp>
            <p:nvCxnSpPr>
              <p:cNvPr id="25" name="Přímá spojovací šipka 24"/>
              <p:cNvCxnSpPr/>
              <p:nvPr/>
            </p:nvCxnSpPr>
            <p:spPr>
              <a:xfrm rot="5400000">
                <a:off x="6504776" y="3996554"/>
                <a:ext cx="3564000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Volný tvar 25"/>
              <p:cNvSpPr/>
              <p:nvPr/>
            </p:nvSpPr>
            <p:spPr>
              <a:xfrm>
                <a:off x="8069580" y="1935480"/>
                <a:ext cx="411480" cy="274320"/>
              </a:xfrm>
              <a:custGeom>
                <a:avLst/>
                <a:gdLst>
                  <a:gd name="connsiteX0" fmla="*/ 0 w 411480"/>
                  <a:gd name="connsiteY0" fmla="*/ 7620 h 274320"/>
                  <a:gd name="connsiteX1" fmla="*/ 213360 w 411480"/>
                  <a:gd name="connsiteY1" fmla="*/ 274320 h 274320"/>
                  <a:gd name="connsiteX2" fmla="*/ 411480 w 411480"/>
                  <a:gd name="connsiteY2" fmla="*/ 0 h 274320"/>
                  <a:gd name="connsiteX3" fmla="*/ 411480 w 411480"/>
                  <a:gd name="connsiteY3" fmla="*/ 0 h 274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1480" h="274320">
                    <a:moveTo>
                      <a:pt x="0" y="7620"/>
                    </a:moveTo>
                    <a:lnTo>
                      <a:pt x="213360" y="274320"/>
                    </a:lnTo>
                    <a:lnTo>
                      <a:pt x="411480" y="0"/>
                    </a:lnTo>
                    <a:lnTo>
                      <a:pt x="411480" y="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" name="Volný tvar 26"/>
              <p:cNvSpPr/>
              <p:nvPr/>
            </p:nvSpPr>
            <p:spPr>
              <a:xfrm flipV="1">
                <a:off x="8072462" y="5726448"/>
                <a:ext cx="411480" cy="274320"/>
              </a:xfrm>
              <a:custGeom>
                <a:avLst/>
                <a:gdLst>
                  <a:gd name="connsiteX0" fmla="*/ 0 w 411480"/>
                  <a:gd name="connsiteY0" fmla="*/ 7620 h 274320"/>
                  <a:gd name="connsiteX1" fmla="*/ 213360 w 411480"/>
                  <a:gd name="connsiteY1" fmla="*/ 274320 h 274320"/>
                  <a:gd name="connsiteX2" fmla="*/ 411480 w 411480"/>
                  <a:gd name="connsiteY2" fmla="*/ 0 h 274320"/>
                  <a:gd name="connsiteX3" fmla="*/ 411480 w 411480"/>
                  <a:gd name="connsiteY3" fmla="*/ 0 h 274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1480" h="274320">
                    <a:moveTo>
                      <a:pt x="0" y="7620"/>
                    </a:moveTo>
                    <a:lnTo>
                      <a:pt x="213360" y="274320"/>
                    </a:lnTo>
                    <a:lnTo>
                      <a:pt x="411480" y="0"/>
                    </a:lnTo>
                    <a:lnTo>
                      <a:pt x="411480" y="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19" name="Přímá spojovací šipka 18"/>
          <p:cNvCxnSpPr/>
          <p:nvPr/>
        </p:nvCxnSpPr>
        <p:spPr>
          <a:xfrm>
            <a:off x="4572000" y="3429000"/>
            <a:ext cx="428628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>
            <a:off x="4572000" y="4857760"/>
            <a:ext cx="4214842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V="1">
            <a:off x="1643042" y="4857760"/>
            <a:ext cx="2928958" cy="14287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>
            <a:off x="1714480" y="2071678"/>
            <a:ext cx="2857520" cy="13573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/>
          <p:nvPr/>
        </p:nvCxnSpPr>
        <p:spPr>
          <a:xfrm flipV="1">
            <a:off x="4643438" y="4121150"/>
            <a:ext cx="1344612" cy="70168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/>
          <p:nvPr/>
        </p:nvCxnSpPr>
        <p:spPr>
          <a:xfrm>
            <a:off x="4572000" y="3429000"/>
            <a:ext cx="1422400" cy="66040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0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SPOJKA</a:t>
            </a:r>
          </a:p>
        </p:txBody>
      </p:sp>
      <p:grpSp>
        <p:nvGrpSpPr>
          <p:cNvPr id="23" name="Skupina 22"/>
          <p:cNvGrpSpPr/>
          <p:nvPr/>
        </p:nvGrpSpPr>
        <p:grpSpPr>
          <a:xfrm>
            <a:off x="142844" y="1422868"/>
            <a:ext cx="8740013" cy="3564000"/>
            <a:chOff x="142844" y="2215348"/>
            <a:chExt cx="8740013" cy="3564000"/>
          </a:xfrm>
        </p:grpSpPr>
        <p:cxnSp>
          <p:nvCxnSpPr>
            <p:cNvPr id="7" name="Přímá spojovací čára 6"/>
            <p:cNvCxnSpPr/>
            <p:nvPr/>
          </p:nvCxnSpPr>
          <p:spPr>
            <a:xfrm flipV="1">
              <a:off x="242857" y="4110793"/>
              <a:ext cx="8640000" cy="32587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Skupina 9"/>
            <p:cNvGrpSpPr/>
            <p:nvPr/>
          </p:nvGrpSpPr>
          <p:grpSpPr>
            <a:xfrm>
              <a:off x="4364819" y="2215348"/>
              <a:ext cx="414362" cy="3564000"/>
              <a:chOff x="8069580" y="2215348"/>
              <a:chExt cx="414362" cy="3564000"/>
            </a:xfrm>
          </p:grpSpPr>
          <p:cxnSp>
            <p:nvCxnSpPr>
              <p:cNvPr id="12" name="Přímá spojovací šipka 11"/>
              <p:cNvCxnSpPr/>
              <p:nvPr/>
            </p:nvCxnSpPr>
            <p:spPr>
              <a:xfrm rot="5400000">
                <a:off x="6504776" y="3996554"/>
                <a:ext cx="3564000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Volný tvar 12"/>
              <p:cNvSpPr/>
              <p:nvPr/>
            </p:nvSpPr>
            <p:spPr>
              <a:xfrm flipV="1">
                <a:off x="8069580" y="2225986"/>
                <a:ext cx="411480" cy="274320"/>
              </a:xfrm>
              <a:custGeom>
                <a:avLst/>
                <a:gdLst>
                  <a:gd name="connsiteX0" fmla="*/ 0 w 411480"/>
                  <a:gd name="connsiteY0" fmla="*/ 7620 h 274320"/>
                  <a:gd name="connsiteX1" fmla="*/ 213360 w 411480"/>
                  <a:gd name="connsiteY1" fmla="*/ 274320 h 274320"/>
                  <a:gd name="connsiteX2" fmla="*/ 411480 w 411480"/>
                  <a:gd name="connsiteY2" fmla="*/ 0 h 274320"/>
                  <a:gd name="connsiteX3" fmla="*/ 411480 w 411480"/>
                  <a:gd name="connsiteY3" fmla="*/ 0 h 274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1480" h="274320">
                    <a:moveTo>
                      <a:pt x="0" y="7620"/>
                    </a:moveTo>
                    <a:lnTo>
                      <a:pt x="213360" y="274320"/>
                    </a:lnTo>
                    <a:lnTo>
                      <a:pt x="411480" y="0"/>
                    </a:lnTo>
                    <a:lnTo>
                      <a:pt x="411480" y="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" name="Volný tvar 13"/>
              <p:cNvSpPr/>
              <p:nvPr/>
            </p:nvSpPr>
            <p:spPr>
              <a:xfrm>
                <a:off x="8072462" y="5500702"/>
                <a:ext cx="411480" cy="274320"/>
              </a:xfrm>
              <a:custGeom>
                <a:avLst/>
                <a:gdLst>
                  <a:gd name="connsiteX0" fmla="*/ 0 w 411480"/>
                  <a:gd name="connsiteY0" fmla="*/ 7620 h 274320"/>
                  <a:gd name="connsiteX1" fmla="*/ 213360 w 411480"/>
                  <a:gd name="connsiteY1" fmla="*/ 274320 h 274320"/>
                  <a:gd name="connsiteX2" fmla="*/ 411480 w 411480"/>
                  <a:gd name="connsiteY2" fmla="*/ 0 h 274320"/>
                  <a:gd name="connsiteX3" fmla="*/ 411480 w 411480"/>
                  <a:gd name="connsiteY3" fmla="*/ 0 h 274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1480" h="274320">
                    <a:moveTo>
                      <a:pt x="0" y="7620"/>
                    </a:moveTo>
                    <a:lnTo>
                      <a:pt x="213360" y="274320"/>
                    </a:lnTo>
                    <a:lnTo>
                      <a:pt x="411480" y="0"/>
                    </a:lnTo>
                    <a:lnTo>
                      <a:pt x="411480" y="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1" name="TextovéPole 10"/>
            <p:cNvSpPr txBox="1"/>
            <p:nvPr/>
          </p:nvSpPr>
          <p:spPr>
            <a:xfrm>
              <a:off x="2928926" y="4143380"/>
              <a:ext cx="6429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/>
                <a:t>F</a:t>
              </a:r>
              <a:endParaRPr lang="cs-CZ" sz="4000" dirty="0"/>
            </a:p>
          </p:txBody>
        </p:sp>
        <p:cxnSp>
          <p:nvCxnSpPr>
            <p:cNvPr id="15" name="Přímá spojnice 11"/>
            <p:cNvCxnSpPr/>
            <p:nvPr/>
          </p:nvCxnSpPr>
          <p:spPr>
            <a:xfrm>
              <a:off x="6000760" y="4000504"/>
              <a:ext cx="0" cy="2385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1"/>
            <p:cNvCxnSpPr/>
            <p:nvPr/>
          </p:nvCxnSpPr>
          <p:spPr>
            <a:xfrm>
              <a:off x="3143240" y="4000504"/>
              <a:ext cx="0" cy="2385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ovéPole 16"/>
            <p:cNvSpPr txBox="1"/>
            <p:nvPr/>
          </p:nvSpPr>
          <p:spPr>
            <a:xfrm>
              <a:off x="5786446" y="4143380"/>
              <a:ext cx="6429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/>
                <a:t>F´</a:t>
              </a:r>
              <a:endParaRPr lang="cs-CZ" sz="4000" dirty="0"/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142844" y="4000504"/>
              <a:ext cx="1000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/>
                <a:t>o</a:t>
              </a:r>
              <a:endParaRPr lang="cs-CZ" sz="4000" dirty="0"/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4071934" y="4214818"/>
              <a:ext cx="1000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/>
                <a:t>O</a:t>
              </a:r>
              <a:endParaRPr lang="cs-CZ" sz="4000" dirty="0"/>
            </a:p>
          </p:txBody>
        </p:sp>
      </p:grpSp>
      <p:cxnSp>
        <p:nvCxnSpPr>
          <p:cNvPr id="29" name="Přímá spojovací šipka 28"/>
          <p:cNvCxnSpPr/>
          <p:nvPr/>
        </p:nvCxnSpPr>
        <p:spPr>
          <a:xfrm flipV="1">
            <a:off x="2162156" y="1601142"/>
            <a:ext cx="5072098" cy="32861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/>
          <p:nvPr/>
        </p:nvCxnSpPr>
        <p:spPr>
          <a:xfrm rot="16200000" flipH="1">
            <a:off x="2438384" y="1214422"/>
            <a:ext cx="4214842" cy="40719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>
            <a:off x="4572000" y="2636520"/>
            <a:ext cx="4286280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>
            <a:off x="4572000" y="4065280"/>
            <a:ext cx="4214842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>
            <a:off x="714348" y="2136454"/>
            <a:ext cx="3873502" cy="194786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 flipV="1">
            <a:off x="714348" y="2636520"/>
            <a:ext cx="3857652" cy="192882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>
            <a:off x="285720" y="2636520"/>
            <a:ext cx="428628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>
            <a:off x="357158" y="4065280"/>
            <a:ext cx="4214842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/>
          <p:nvPr/>
        </p:nvCxnSpPr>
        <p:spPr>
          <a:xfrm>
            <a:off x="4572000" y="2636520"/>
            <a:ext cx="3587750" cy="173355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šipka 29"/>
          <p:cNvCxnSpPr/>
          <p:nvPr/>
        </p:nvCxnSpPr>
        <p:spPr>
          <a:xfrm flipV="1">
            <a:off x="4572000" y="2207892"/>
            <a:ext cx="3571900" cy="18573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860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ROZPTYLKA</a:t>
            </a:r>
          </a:p>
        </p:txBody>
      </p:sp>
      <p:grpSp>
        <p:nvGrpSpPr>
          <p:cNvPr id="2" name="Skupina 29"/>
          <p:cNvGrpSpPr/>
          <p:nvPr/>
        </p:nvGrpSpPr>
        <p:grpSpPr>
          <a:xfrm>
            <a:off x="142844" y="1357314"/>
            <a:ext cx="8740013" cy="4065288"/>
            <a:chOff x="142844" y="2078356"/>
            <a:chExt cx="8740013" cy="4065288"/>
          </a:xfrm>
        </p:grpSpPr>
        <p:grpSp>
          <p:nvGrpSpPr>
            <p:cNvPr id="3" name="Skupina 28"/>
            <p:cNvGrpSpPr/>
            <p:nvPr/>
          </p:nvGrpSpPr>
          <p:grpSpPr>
            <a:xfrm>
              <a:off x="142844" y="4000504"/>
              <a:ext cx="8740013" cy="850762"/>
              <a:chOff x="142844" y="4000504"/>
              <a:chExt cx="8740013" cy="850762"/>
            </a:xfrm>
          </p:grpSpPr>
          <p:cxnSp>
            <p:nvCxnSpPr>
              <p:cNvPr id="7" name="Přímá spojovací čára 6"/>
              <p:cNvCxnSpPr/>
              <p:nvPr/>
            </p:nvCxnSpPr>
            <p:spPr>
              <a:xfrm flipV="1">
                <a:off x="242857" y="4094707"/>
                <a:ext cx="8640000" cy="32587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ovéPole 10"/>
              <p:cNvSpPr txBox="1"/>
              <p:nvPr/>
            </p:nvSpPr>
            <p:spPr>
              <a:xfrm>
                <a:off x="2928926" y="4143380"/>
                <a:ext cx="6429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4000" dirty="0" smtClean="0"/>
                  <a:t>F</a:t>
                </a:r>
                <a:endParaRPr lang="cs-CZ" sz="4000" dirty="0"/>
              </a:p>
            </p:txBody>
          </p:sp>
          <p:cxnSp>
            <p:nvCxnSpPr>
              <p:cNvPr id="15" name="Přímá spojnice 11"/>
              <p:cNvCxnSpPr/>
              <p:nvPr/>
            </p:nvCxnSpPr>
            <p:spPr>
              <a:xfrm>
                <a:off x="6000760" y="4000504"/>
                <a:ext cx="0" cy="23852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1"/>
              <p:cNvCxnSpPr/>
              <p:nvPr/>
            </p:nvCxnSpPr>
            <p:spPr>
              <a:xfrm>
                <a:off x="3143240" y="4000504"/>
                <a:ext cx="0" cy="23852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ovéPole 16"/>
              <p:cNvSpPr txBox="1"/>
              <p:nvPr/>
            </p:nvSpPr>
            <p:spPr>
              <a:xfrm>
                <a:off x="5786446" y="4143380"/>
                <a:ext cx="6429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4000" dirty="0" smtClean="0"/>
                  <a:t>F´</a:t>
                </a:r>
                <a:endParaRPr lang="cs-CZ" sz="4000" dirty="0"/>
              </a:p>
            </p:txBody>
          </p:sp>
          <p:sp>
            <p:nvSpPr>
              <p:cNvPr id="22" name="TextovéPole 21"/>
              <p:cNvSpPr txBox="1"/>
              <p:nvPr/>
            </p:nvSpPr>
            <p:spPr>
              <a:xfrm>
                <a:off x="142844" y="4000504"/>
                <a:ext cx="100013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4000" dirty="0" smtClean="0"/>
                  <a:t>o</a:t>
                </a:r>
                <a:endParaRPr lang="cs-CZ" sz="4000" dirty="0"/>
              </a:p>
            </p:txBody>
          </p:sp>
        </p:grpSp>
        <p:grpSp>
          <p:nvGrpSpPr>
            <p:cNvPr id="4" name="Skupina 22"/>
            <p:cNvGrpSpPr/>
            <p:nvPr/>
          </p:nvGrpSpPr>
          <p:grpSpPr>
            <a:xfrm>
              <a:off x="4355676" y="2078356"/>
              <a:ext cx="414362" cy="4065288"/>
              <a:chOff x="8069580" y="1935480"/>
              <a:chExt cx="414362" cy="4065288"/>
            </a:xfrm>
          </p:grpSpPr>
          <p:cxnSp>
            <p:nvCxnSpPr>
              <p:cNvPr id="25" name="Přímá spojovací šipka 24"/>
              <p:cNvCxnSpPr/>
              <p:nvPr/>
            </p:nvCxnSpPr>
            <p:spPr>
              <a:xfrm rot="5400000">
                <a:off x="6504776" y="3996554"/>
                <a:ext cx="3564000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Volný tvar 25"/>
              <p:cNvSpPr/>
              <p:nvPr/>
            </p:nvSpPr>
            <p:spPr>
              <a:xfrm>
                <a:off x="8069580" y="1935480"/>
                <a:ext cx="411480" cy="274320"/>
              </a:xfrm>
              <a:custGeom>
                <a:avLst/>
                <a:gdLst>
                  <a:gd name="connsiteX0" fmla="*/ 0 w 411480"/>
                  <a:gd name="connsiteY0" fmla="*/ 7620 h 274320"/>
                  <a:gd name="connsiteX1" fmla="*/ 213360 w 411480"/>
                  <a:gd name="connsiteY1" fmla="*/ 274320 h 274320"/>
                  <a:gd name="connsiteX2" fmla="*/ 411480 w 411480"/>
                  <a:gd name="connsiteY2" fmla="*/ 0 h 274320"/>
                  <a:gd name="connsiteX3" fmla="*/ 411480 w 411480"/>
                  <a:gd name="connsiteY3" fmla="*/ 0 h 274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1480" h="274320">
                    <a:moveTo>
                      <a:pt x="0" y="7620"/>
                    </a:moveTo>
                    <a:lnTo>
                      <a:pt x="213360" y="274320"/>
                    </a:lnTo>
                    <a:lnTo>
                      <a:pt x="411480" y="0"/>
                    </a:lnTo>
                    <a:lnTo>
                      <a:pt x="411480" y="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" name="Volný tvar 26"/>
              <p:cNvSpPr/>
              <p:nvPr/>
            </p:nvSpPr>
            <p:spPr>
              <a:xfrm flipV="1">
                <a:off x="8072462" y="5726448"/>
                <a:ext cx="411480" cy="274320"/>
              </a:xfrm>
              <a:custGeom>
                <a:avLst/>
                <a:gdLst>
                  <a:gd name="connsiteX0" fmla="*/ 0 w 411480"/>
                  <a:gd name="connsiteY0" fmla="*/ 7620 h 274320"/>
                  <a:gd name="connsiteX1" fmla="*/ 213360 w 411480"/>
                  <a:gd name="connsiteY1" fmla="*/ 274320 h 274320"/>
                  <a:gd name="connsiteX2" fmla="*/ 411480 w 411480"/>
                  <a:gd name="connsiteY2" fmla="*/ 0 h 274320"/>
                  <a:gd name="connsiteX3" fmla="*/ 411480 w 411480"/>
                  <a:gd name="connsiteY3" fmla="*/ 0 h 274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1480" h="274320">
                    <a:moveTo>
                      <a:pt x="0" y="7620"/>
                    </a:moveTo>
                    <a:lnTo>
                      <a:pt x="213360" y="274320"/>
                    </a:lnTo>
                    <a:lnTo>
                      <a:pt x="411480" y="0"/>
                    </a:lnTo>
                    <a:lnTo>
                      <a:pt x="411480" y="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31" name="Přímá spojovací šipka 30"/>
          <p:cNvCxnSpPr/>
          <p:nvPr/>
        </p:nvCxnSpPr>
        <p:spPr>
          <a:xfrm flipV="1">
            <a:off x="2162156" y="1672580"/>
            <a:ext cx="5072098" cy="32861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/>
          <p:nvPr/>
        </p:nvCxnSpPr>
        <p:spPr>
          <a:xfrm rot="16200000" flipH="1">
            <a:off x="2438384" y="1285860"/>
            <a:ext cx="4214842" cy="40719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>
            <a:off x="285720" y="2707958"/>
            <a:ext cx="4286280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>
            <a:off x="357158" y="4136718"/>
            <a:ext cx="4214842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V="1">
            <a:off x="4572000" y="1279198"/>
            <a:ext cx="3000396" cy="142876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>
            <a:off x="4572000" y="4136718"/>
            <a:ext cx="3000396" cy="142876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/>
          <p:nvPr/>
        </p:nvCxnSpPr>
        <p:spPr>
          <a:xfrm flipV="1">
            <a:off x="3136892" y="2707958"/>
            <a:ext cx="1435108" cy="679454"/>
          </a:xfrm>
          <a:prstGeom prst="straightConnector1">
            <a:avLst/>
          </a:prstGeom>
          <a:ln w="28575">
            <a:solidFill>
              <a:srgbClr val="FFFF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/>
          <p:nvPr/>
        </p:nvCxnSpPr>
        <p:spPr>
          <a:xfrm>
            <a:off x="3143240" y="3422338"/>
            <a:ext cx="1428760" cy="714380"/>
          </a:xfrm>
          <a:prstGeom prst="straightConnector1">
            <a:avLst/>
          </a:prstGeom>
          <a:ln w="28575">
            <a:solidFill>
              <a:srgbClr val="FFFF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šipka 29"/>
          <p:cNvCxnSpPr/>
          <p:nvPr/>
        </p:nvCxnSpPr>
        <p:spPr>
          <a:xfrm>
            <a:off x="4572000" y="2707958"/>
            <a:ext cx="428628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/>
          <p:nvPr/>
        </p:nvCxnSpPr>
        <p:spPr>
          <a:xfrm>
            <a:off x="4572000" y="4136718"/>
            <a:ext cx="4214842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/>
          <p:nvPr/>
        </p:nvCxnSpPr>
        <p:spPr>
          <a:xfrm flipV="1">
            <a:off x="1643042" y="4136718"/>
            <a:ext cx="2928958" cy="142876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/>
          <p:nvPr/>
        </p:nvCxnSpPr>
        <p:spPr>
          <a:xfrm>
            <a:off x="1714480" y="1350636"/>
            <a:ext cx="2857520" cy="135732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šipka 35"/>
          <p:cNvCxnSpPr/>
          <p:nvPr/>
        </p:nvCxnSpPr>
        <p:spPr>
          <a:xfrm flipV="1">
            <a:off x="4643438" y="3400108"/>
            <a:ext cx="1344612" cy="701684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šipka 36"/>
          <p:cNvCxnSpPr/>
          <p:nvPr/>
        </p:nvCxnSpPr>
        <p:spPr>
          <a:xfrm>
            <a:off x="4572000" y="2707958"/>
            <a:ext cx="1422400" cy="660400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980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0" y="682165"/>
            <a:ext cx="9127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400" b="1" dirty="0" smtClean="0"/>
              <a:t>1)  OTVOROVÁ VADA</a:t>
            </a:r>
          </a:p>
          <a:p>
            <a:pPr marL="449263" lvl="0" indent="-274638">
              <a:buFont typeface="Arial" pitchFamily="34" charset="0"/>
              <a:buChar char="•"/>
            </a:pPr>
            <a:r>
              <a:rPr lang="cs-CZ" sz="2400" dirty="0" smtClean="0"/>
              <a:t>projevuje se tím, že bod se nezobrazí jako bod, ale jako plošinka </a:t>
            </a:r>
          </a:p>
          <a:p>
            <a:pPr marL="449263" lvl="0" indent="-274638">
              <a:buFont typeface="Arial" pitchFamily="34" charset="0"/>
              <a:buChar char="•"/>
            </a:pPr>
            <a:r>
              <a:rPr lang="cs-CZ" sz="2400" dirty="0" smtClean="0"/>
              <a:t>je způsobena tím, že reálné svazky paprsků nejsou paraxiální</a:t>
            </a:r>
          </a:p>
        </p:txBody>
      </p:sp>
      <p:sp>
        <p:nvSpPr>
          <p:cNvPr id="2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VADY ČOČEK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 flipV="1">
            <a:off x="361156" y="4123137"/>
            <a:ext cx="8640000" cy="32587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Skupina 9"/>
          <p:cNvGrpSpPr/>
          <p:nvPr/>
        </p:nvGrpSpPr>
        <p:grpSpPr>
          <a:xfrm>
            <a:off x="4473975" y="2357430"/>
            <a:ext cx="414362" cy="3564000"/>
            <a:chOff x="8069580" y="2215348"/>
            <a:chExt cx="414362" cy="3564000"/>
          </a:xfrm>
        </p:grpSpPr>
        <p:cxnSp>
          <p:nvCxnSpPr>
            <p:cNvPr id="18" name="Přímá spojovací šipka 17"/>
            <p:cNvCxnSpPr/>
            <p:nvPr/>
          </p:nvCxnSpPr>
          <p:spPr>
            <a:xfrm rot="5400000">
              <a:off x="6504776" y="3996554"/>
              <a:ext cx="3564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Volný tvar 18"/>
            <p:cNvSpPr/>
            <p:nvPr/>
          </p:nvSpPr>
          <p:spPr>
            <a:xfrm flipV="1">
              <a:off x="8069580" y="2225986"/>
              <a:ext cx="411480" cy="274320"/>
            </a:xfrm>
            <a:custGeom>
              <a:avLst/>
              <a:gdLst>
                <a:gd name="connsiteX0" fmla="*/ 0 w 411480"/>
                <a:gd name="connsiteY0" fmla="*/ 7620 h 274320"/>
                <a:gd name="connsiteX1" fmla="*/ 213360 w 411480"/>
                <a:gd name="connsiteY1" fmla="*/ 274320 h 274320"/>
                <a:gd name="connsiteX2" fmla="*/ 411480 w 411480"/>
                <a:gd name="connsiteY2" fmla="*/ 0 h 274320"/>
                <a:gd name="connsiteX3" fmla="*/ 411480 w 411480"/>
                <a:gd name="connsiteY3" fmla="*/ 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480" h="274320">
                  <a:moveTo>
                    <a:pt x="0" y="7620"/>
                  </a:moveTo>
                  <a:lnTo>
                    <a:pt x="213360" y="274320"/>
                  </a:lnTo>
                  <a:lnTo>
                    <a:pt x="411480" y="0"/>
                  </a:lnTo>
                  <a:lnTo>
                    <a:pt x="411480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8072462" y="5500702"/>
              <a:ext cx="411480" cy="274320"/>
            </a:xfrm>
            <a:custGeom>
              <a:avLst/>
              <a:gdLst>
                <a:gd name="connsiteX0" fmla="*/ 0 w 411480"/>
                <a:gd name="connsiteY0" fmla="*/ 7620 h 274320"/>
                <a:gd name="connsiteX1" fmla="*/ 213360 w 411480"/>
                <a:gd name="connsiteY1" fmla="*/ 274320 h 274320"/>
                <a:gd name="connsiteX2" fmla="*/ 411480 w 411480"/>
                <a:gd name="connsiteY2" fmla="*/ 0 h 274320"/>
                <a:gd name="connsiteX3" fmla="*/ 411480 w 411480"/>
                <a:gd name="connsiteY3" fmla="*/ 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480" h="274320">
                  <a:moveTo>
                    <a:pt x="0" y="7620"/>
                  </a:moveTo>
                  <a:lnTo>
                    <a:pt x="213360" y="274320"/>
                  </a:lnTo>
                  <a:lnTo>
                    <a:pt x="411480" y="0"/>
                  </a:lnTo>
                  <a:lnTo>
                    <a:pt x="411480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2" name="TextovéPole 11"/>
          <p:cNvSpPr txBox="1"/>
          <p:nvPr/>
        </p:nvSpPr>
        <p:spPr>
          <a:xfrm>
            <a:off x="3047225" y="4134686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F</a:t>
            </a:r>
            <a:endParaRPr lang="cs-CZ" sz="4000" dirty="0"/>
          </a:p>
        </p:txBody>
      </p:sp>
      <p:cxnSp>
        <p:nvCxnSpPr>
          <p:cNvPr id="13" name="Přímá spojnice 11"/>
          <p:cNvCxnSpPr/>
          <p:nvPr/>
        </p:nvCxnSpPr>
        <p:spPr>
          <a:xfrm>
            <a:off x="6119059" y="3991810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1"/>
          <p:cNvCxnSpPr/>
          <p:nvPr/>
        </p:nvCxnSpPr>
        <p:spPr>
          <a:xfrm>
            <a:off x="3261539" y="3991810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5904745" y="4134686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F´</a:t>
            </a:r>
            <a:endParaRPr lang="cs-CZ" sz="4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61143" y="3991810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o</a:t>
            </a:r>
            <a:endParaRPr lang="cs-CZ" sz="4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190233" y="4206124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O</a:t>
            </a:r>
            <a:endParaRPr lang="cs-CZ" sz="4000" dirty="0"/>
          </a:p>
        </p:txBody>
      </p:sp>
      <p:cxnSp>
        <p:nvCxnSpPr>
          <p:cNvPr id="22" name="Přímá spojovací šipka 21"/>
          <p:cNvCxnSpPr/>
          <p:nvPr/>
        </p:nvCxnSpPr>
        <p:spPr>
          <a:xfrm>
            <a:off x="404019" y="3428206"/>
            <a:ext cx="428628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>
            <a:off x="475457" y="4856966"/>
            <a:ext cx="4214842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>
            <a:off x="4690299" y="3428206"/>
            <a:ext cx="3214710" cy="15645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 flipV="1">
            <a:off x="4690299" y="3206786"/>
            <a:ext cx="3286148" cy="16501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>
            <a:off x="404019" y="2990884"/>
            <a:ext cx="4286280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>
            <a:off x="475457" y="5278488"/>
            <a:ext cx="4214842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/>
          <p:nvPr/>
        </p:nvCxnSpPr>
        <p:spPr>
          <a:xfrm rot="16200000" flipH="1">
            <a:off x="4690299" y="2992472"/>
            <a:ext cx="2643206" cy="264320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/>
          <p:nvPr/>
        </p:nvCxnSpPr>
        <p:spPr>
          <a:xfrm rot="5400000" flipH="1" flipV="1">
            <a:off x="4654580" y="2599563"/>
            <a:ext cx="2714644" cy="264320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šipka 42"/>
          <p:cNvCxnSpPr/>
          <p:nvPr/>
        </p:nvCxnSpPr>
        <p:spPr>
          <a:xfrm>
            <a:off x="404019" y="3206786"/>
            <a:ext cx="428628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šipka 43"/>
          <p:cNvCxnSpPr/>
          <p:nvPr/>
        </p:nvCxnSpPr>
        <p:spPr>
          <a:xfrm>
            <a:off x="475457" y="5064174"/>
            <a:ext cx="4214842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šipka 44"/>
          <p:cNvCxnSpPr/>
          <p:nvPr/>
        </p:nvCxnSpPr>
        <p:spPr>
          <a:xfrm>
            <a:off x="4690299" y="3206786"/>
            <a:ext cx="2928958" cy="221457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šipka 45"/>
          <p:cNvCxnSpPr/>
          <p:nvPr/>
        </p:nvCxnSpPr>
        <p:spPr>
          <a:xfrm flipV="1">
            <a:off x="4690299" y="2778158"/>
            <a:ext cx="3000396" cy="228601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341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0" y="682165"/>
            <a:ext cx="91276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 startAt="2"/>
            </a:pPr>
            <a:r>
              <a:rPr lang="cs-CZ" sz="2400" b="1" dirty="0" smtClean="0"/>
              <a:t>BAREVNÁ VADA</a:t>
            </a:r>
          </a:p>
          <a:p>
            <a:pPr marL="536575" lvl="0" indent="-361950">
              <a:buFont typeface="Arial" pitchFamily="34" charset="0"/>
              <a:buChar char="•"/>
            </a:pPr>
            <a:r>
              <a:rPr lang="cs-CZ" sz="2400" dirty="0" smtClean="0"/>
              <a:t>bod se zobrazuje jako různobarevná ploška</a:t>
            </a:r>
          </a:p>
          <a:p>
            <a:pPr marL="536575" lvl="0" indent="-361950">
              <a:buFont typeface="Arial" pitchFamily="34" charset="0"/>
              <a:buChar char="•"/>
            </a:pPr>
            <a:r>
              <a:rPr lang="cs-CZ" sz="2400" dirty="0" smtClean="0"/>
              <a:t>je důsledkem závislosti </a:t>
            </a:r>
            <a:r>
              <a:rPr lang="cs-CZ" sz="2400" b="1" dirty="0" smtClean="0"/>
              <a:t>n</a:t>
            </a:r>
            <a:r>
              <a:rPr lang="cs-CZ" sz="2400" dirty="0" smtClean="0"/>
              <a:t> na</a:t>
            </a:r>
            <a:r>
              <a:rPr lang="cs-CZ" sz="2400" b="1" dirty="0" smtClean="0"/>
              <a:t> </a:t>
            </a:r>
            <a:r>
              <a:rPr lang="el-GR" sz="2400" b="1" dirty="0" smtClean="0"/>
              <a:t>λ</a:t>
            </a:r>
            <a:r>
              <a:rPr lang="el-GR" sz="2400" dirty="0" smtClean="0"/>
              <a:t>, </a:t>
            </a:r>
            <a:r>
              <a:rPr lang="cs-CZ" sz="2400" dirty="0" smtClean="0"/>
              <a:t>proto je poloha ohniska pro každou barvu jiná; nejblíže čočky je  </a:t>
            </a:r>
            <a:r>
              <a:rPr lang="cs-CZ" sz="2400" b="1" dirty="0" err="1" smtClean="0"/>
              <a:t>F</a:t>
            </a:r>
            <a:r>
              <a:rPr lang="cs-CZ" sz="2400" b="1" baseline="-25000" dirty="0" err="1" smtClean="0"/>
              <a:t>fialová</a:t>
            </a:r>
            <a:r>
              <a:rPr lang="cs-CZ" sz="2400" dirty="0" smtClean="0"/>
              <a:t>, nejdále </a:t>
            </a:r>
            <a:r>
              <a:rPr lang="cs-CZ" sz="2400" b="1" dirty="0" err="1" smtClean="0"/>
              <a:t>F</a:t>
            </a:r>
            <a:r>
              <a:rPr lang="cs-CZ" sz="2400" b="1" baseline="-25000" dirty="0" err="1" smtClean="0"/>
              <a:t>červená</a:t>
            </a:r>
            <a:endParaRPr lang="cs-CZ" sz="2400" b="1" baseline="-25000" dirty="0" smtClean="0"/>
          </a:p>
          <a:p>
            <a:pPr marL="536575" lvl="0" indent="-361950">
              <a:buFont typeface="Arial" pitchFamily="34" charset="0"/>
              <a:buChar char="•"/>
            </a:pPr>
            <a:r>
              <a:rPr lang="cs-CZ" sz="2400" dirty="0" smtClean="0"/>
              <a:t>projevuje se barevným lemováním kontrastních hran </a:t>
            </a:r>
            <a:endParaRPr lang="cs-CZ" sz="2400" b="1" baseline="-25000" dirty="0" smtClean="0"/>
          </a:p>
        </p:txBody>
      </p:sp>
      <p:sp>
        <p:nvSpPr>
          <p:cNvPr id="2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VADY ČOČEK</a:t>
            </a:r>
          </a:p>
        </p:txBody>
      </p:sp>
      <p:cxnSp>
        <p:nvCxnSpPr>
          <p:cNvPr id="6" name="Přímá spojovací čára 5"/>
          <p:cNvCxnSpPr/>
          <p:nvPr/>
        </p:nvCxnSpPr>
        <p:spPr>
          <a:xfrm flipV="1">
            <a:off x="600047" y="4643446"/>
            <a:ext cx="7115225" cy="20245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Skupina 9"/>
          <p:cNvGrpSpPr/>
          <p:nvPr/>
        </p:nvGrpSpPr>
        <p:grpSpPr>
          <a:xfrm>
            <a:off x="4712866" y="2865396"/>
            <a:ext cx="414362" cy="3564000"/>
            <a:chOff x="8069580" y="2215348"/>
            <a:chExt cx="414362" cy="3564000"/>
          </a:xfrm>
        </p:grpSpPr>
        <p:cxnSp>
          <p:nvCxnSpPr>
            <p:cNvPr id="10" name="Přímá spojovací šipka 9"/>
            <p:cNvCxnSpPr/>
            <p:nvPr/>
          </p:nvCxnSpPr>
          <p:spPr>
            <a:xfrm rot="5400000">
              <a:off x="6504776" y="3996554"/>
              <a:ext cx="3564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Volný tvar 10"/>
            <p:cNvSpPr/>
            <p:nvPr/>
          </p:nvSpPr>
          <p:spPr>
            <a:xfrm flipV="1">
              <a:off x="8069580" y="2225986"/>
              <a:ext cx="411480" cy="274320"/>
            </a:xfrm>
            <a:custGeom>
              <a:avLst/>
              <a:gdLst>
                <a:gd name="connsiteX0" fmla="*/ 0 w 411480"/>
                <a:gd name="connsiteY0" fmla="*/ 7620 h 274320"/>
                <a:gd name="connsiteX1" fmla="*/ 213360 w 411480"/>
                <a:gd name="connsiteY1" fmla="*/ 274320 h 274320"/>
                <a:gd name="connsiteX2" fmla="*/ 411480 w 411480"/>
                <a:gd name="connsiteY2" fmla="*/ 0 h 274320"/>
                <a:gd name="connsiteX3" fmla="*/ 411480 w 411480"/>
                <a:gd name="connsiteY3" fmla="*/ 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480" h="274320">
                  <a:moveTo>
                    <a:pt x="0" y="7620"/>
                  </a:moveTo>
                  <a:lnTo>
                    <a:pt x="213360" y="274320"/>
                  </a:lnTo>
                  <a:lnTo>
                    <a:pt x="411480" y="0"/>
                  </a:lnTo>
                  <a:lnTo>
                    <a:pt x="411480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8072462" y="5500702"/>
              <a:ext cx="411480" cy="274320"/>
            </a:xfrm>
            <a:custGeom>
              <a:avLst/>
              <a:gdLst>
                <a:gd name="connsiteX0" fmla="*/ 0 w 411480"/>
                <a:gd name="connsiteY0" fmla="*/ 7620 h 274320"/>
                <a:gd name="connsiteX1" fmla="*/ 213360 w 411480"/>
                <a:gd name="connsiteY1" fmla="*/ 274320 h 274320"/>
                <a:gd name="connsiteX2" fmla="*/ 411480 w 411480"/>
                <a:gd name="connsiteY2" fmla="*/ 0 h 274320"/>
                <a:gd name="connsiteX3" fmla="*/ 411480 w 411480"/>
                <a:gd name="connsiteY3" fmla="*/ 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480" h="274320">
                  <a:moveTo>
                    <a:pt x="0" y="7620"/>
                  </a:moveTo>
                  <a:lnTo>
                    <a:pt x="213360" y="274320"/>
                  </a:lnTo>
                  <a:lnTo>
                    <a:pt x="411480" y="0"/>
                  </a:lnTo>
                  <a:lnTo>
                    <a:pt x="411480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3" name="TextovéPole 12"/>
          <p:cNvSpPr txBox="1"/>
          <p:nvPr/>
        </p:nvSpPr>
        <p:spPr>
          <a:xfrm>
            <a:off x="3286116" y="4642652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F</a:t>
            </a:r>
            <a:endParaRPr lang="cs-CZ" sz="4000" dirty="0"/>
          </a:p>
        </p:txBody>
      </p:sp>
      <p:cxnSp>
        <p:nvCxnSpPr>
          <p:cNvPr id="14" name="Přímá spojnice 11"/>
          <p:cNvCxnSpPr/>
          <p:nvPr/>
        </p:nvCxnSpPr>
        <p:spPr>
          <a:xfrm>
            <a:off x="6357950" y="4499776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1"/>
          <p:cNvCxnSpPr/>
          <p:nvPr/>
        </p:nvCxnSpPr>
        <p:spPr>
          <a:xfrm>
            <a:off x="3500430" y="4499776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6143636" y="4642652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F´</a:t>
            </a:r>
            <a:endParaRPr lang="cs-CZ" sz="4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00034" y="4499776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o</a:t>
            </a:r>
            <a:endParaRPr lang="cs-CZ" sz="40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429124" y="4714090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O</a:t>
            </a:r>
            <a:endParaRPr lang="cs-CZ" sz="4000" dirty="0"/>
          </a:p>
        </p:txBody>
      </p:sp>
      <p:cxnSp>
        <p:nvCxnSpPr>
          <p:cNvPr id="19" name="Přímá spojovací šipka 18"/>
          <p:cNvCxnSpPr/>
          <p:nvPr/>
        </p:nvCxnSpPr>
        <p:spPr>
          <a:xfrm>
            <a:off x="642910" y="3936172"/>
            <a:ext cx="4286280" cy="158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>
            <a:off x="714348" y="5364932"/>
            <a:ext cx="4214842" cy="158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4929190" y="3936172"/>
            <a:ext cx="1428760" cy="70727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flipV="1">
            <a:off x="4929190" y="4643446"/>
            <a:ext cx="1428760" cy="72148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>
            <a:off x="4929190" y="3929066"/>
            <a:ext cx="928694" cy="714380"/>
          </a:xfrm>
          <a:prstGeom prst="straightConnector1">
            <a:avLst/>
          </a:prstGeom>
          <a:ln w="28575"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flipV="1">
            <a:off x="4929190" y="4643446"/>
            <a:ext cx="928694" cy="714380"/>
          </a:xfrm>
          <a:prstGeom prst="straightConnector1">
            <a:avLst/>
          </a:prstGeom>
          <a:ln w="28575"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721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0" y="682165"/>
            <a:ext cx="912762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 startAt="3"/>
            </a:pPr>
            <a:r>
              <a:rPr lang="cs-CZ" sz="2400" b="1" dirty="0" smtClean="0"/>
              <a:t>ASTIGMATISMUS</a:t>
            </a:r>
          </a:p>
          <a:p>
            <a:pPr marL="449263" lvl="0" indent="-187325">
              <a:buFont typeface="Arial" pitchFamily="34" charset="0"/>
              <a:buChar char="•"/>
            </a:pPr>
            <a:r>
              <a:rPr lang="cs-CZ" sz="2400" dirty="0" smtClean="0"/>
              <a:t>se projevuje zkreslením obdélníku tak, že jeho vrcholy změní polohu, protáhnou se nebo potlačí</a:t>
            </a:r>
          </a:p>
          <a:p>
            <a:pPr marL="449263" lvl="0" indent="-187325">
              <a:buFont typeface="Arial" pitchFamily="34" charset="0"/>
              <a:buChar char="•"/>
            </a:pPr>
            <a:r>
              <a:rPr lang="cs-CZ" sz="2400" dirty="0" smtClean="0"/>
              <a:t>vzniká při úzkém neosovém svazku paprsků</a:t>
            </a:r>
          </a:p>
          <a:p>
            <a:pPr marL="449263" lvl="0" indent="-449263">
              <a:buFont typeface="Arial" pitchFamily="34" charset="0"/>
              <a:buChar char="•"/>
            </a:pPr>
            <a:endParaRPr lang="cs-CZ" sz="2400" dirty="0" smtClean="0"/>
          </a:p>
          <a:p>
            <a:pPr marL="449263" lvl="0" indent="-449263">
              <a:buFont typeface="Arial" pitchFamily="34" charset="0"/>
              <a:buChar char="•"/>
            </a:pPr>
            <a:endParaRPr lang="cs-CZ" sz="2400" dirty="0" smtClean="0"/>
          </a:p>
          <a:p>
            <a:pPr marL="449263" lvl="0" indent="-449263">
              <a:buFont typeface="Arial" pitchFamily="34" charset="0"/>
              <a:buChar char="•"/>
            </a:pPr>
            <a:endParaRPr lang="cs-CZ" sz="2400" dirty="0" smtClean="0"/>
          </a:p>
          <a:p>
            <a:pPr marL="449263" lvl="0" indent="-449263">
              <a:buFont typeface="Arial" pitchFamily="34" charset="0"/>
              <a:buChar char="•"/>
            </a:pPr>
            <a:endParaRPr lang="cs-CZ" sz="2400" dirty="0" smtClean="0"/>
          </a:p>
          <a:p>
            <a:pPr marL="449263" lvl="0" indent="-449263">
              <a:buFont typeface="Arial" pitchFamily="34" charset="0"/>
              <a:buChar char="•"/>
            </a:pPr>
            <a:endParaRPr lang="cs-CZ" sz="2400" dirty="0" smtClean="0"/>
          </a:p>
          <a:p>
            <a:pPr marL="449263" lvl="0" indent="-449263">
              <a:buFont typeface="Arial" pitchFamily="34" charset="0"/>
              <a:buChar char="•"/>
            </a:pPr>
            <a:endParaRPr lang="cs-CZ" sz="2400" dirty="0" smtClean="0"/>
          </a:p>
          <a:p>
            <a:pPr marL="449263" lvl="0" indent="-449263">
              <a:buFont typeface="Arial" pitchFamily="34" charset="0"/>
              <a:buChar char="•"/>
            </a:pPr>
            <a:endParaRPr lang="cs-CZ" sz="2400" dirty="0" smtClean="0"/>
          </a:p>
          <a:p>
            <a:pPr>
              <a:tabLst>
                <a:tab pos="5472113" algn="l"/>
              </a:tabLst>
            </a:pPr>
            <a:r>
              <a:rPr lang="cs-CZ" sz="2400" dirty="0" smtClean="0"/>
              <a:t>	Vady zobrazení se korigují 	pomocí čočkových soustav, 	které se skládají z čoček 	odlišných vlastností. </a:t>
            </a:r>
          </a:p>
          <a:p>
            <a:pPr marL="449263" lvl="0" indent="-449263">
              <a:buFont typeface="Arial" pitchFamily="34" charset="0"/>
              <a:buChar char="•"/>
            </a:pPr>
            <a:endParaRPr lang="cs-CZ" sz="2400" dirty="0" smtClean="0"/>
          </a:p>
        </p:txBody>
      </p:sp>
      <p:sp>
        <p:nvSpPr>
          <p:cNvPr id="2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charset="0"/>
              </a:rPr>
              <a:t>VADY ČOČEK</a:t>
            </a:r>
          </a:p>
        </p:txBody>
      </p:sp>
      <p:pic>
        <p:nvPicPr>
          <p:cNvPr id="104452" name="Picture 4" descr="Soubor:Astigmatism text blu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000" y="2714620"/>
            <a:ext cx="5238787" cy="392909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14068" y="629920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1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072198" y="2857496"/>
            <a:ext cx="2214578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 6"/>
          <p:cNvSpPr/>
          <p:nvPr/>
        </p:nvSpPr>
        <p:spPr>
          <a:xfrm>
            <a:off x="6072198" y="2857496"/>
            <a:ext cx="2214578" cy="1500932"/>
          </a:xfrm>
          <a:custGeom>
            <a:avLst/>
            <a:gdLst>
              <a:gd name="connsiteX0" fmla="*/ 319314 w 2612571"/>
              <a:gd name="connsiteY0" fmla="*/ 292705 h 1785257"/>
              <a:gd name="connsiteX1" fmla="*/ 391886 w 2612571"/>
              <a:gd name="connsiteY1" fmla="*/ 1511905 h 1785257"/>
              <a:gd name="connsiteX2" fmla="*/ 2133600 w 2612571"/>
              <a:gd name="connsiteY2" fmla="*/ 1569962 h 1785257"/>
              <a:gd name="connsiteX3" fmla="*/ 2307771 w 2612571"/>
              <a:gd name="connsiteY3" fmla="*/ 220133 h 1785257"/>
              <a:gd name="connsiteX4" fmla="*/ 319314 w 2612571"/>
              <a:gd name="connsiteY4" fmla="*/ 292705 h 1785257"/>
              <a:gd name="connsiteX0" fmla="*/ 319314 w 2612571"/>
              <a:gd name="connsiteY0" fmla="*/ 292705 h 1785257"/>
              <a:gd name="connsiteX1" fmla="*/ 391886 w 2612571"/>
              <a:gd name="connsiteY1" fmla="*/ 1511905 h 1785257"/>
              <a:gd name="connsiteX2" fmla="*/ 2133600 w 2612571"/>
              <a:gd name="connsiteY2" fmla="*/ 1569962 h 1785257"/>
              <a:gd name="connsiteX3" fmla="*/ 2307771 w 2612571"/>
              <a:gd name="connsiteY3" fmla="*/ 220133 h 1785257"/>
              <a:gd name="connsiteX4" fmla="*/ 319314 w 2612571"/>
              <a:gd name="connsiteY4" fmla="*/ 292705 h 1785257"/>
              <a:gd name="connsiteX0" fmla="*/ 319314 w 2612571"/>
              <a:gd name="connsiteY0" fmla="*/ 292705 h 1785257"/>
              <a:gd name="connsiteX1" fmla="*/ 391886 w 2612571"/>
              <a:gd name="connsiteY1" fmla="*/ 1511905 h 1785257"/>
              <a:gd name="connsiteX2" fmla="*/ 2133600 w 2612571"/>
              <a:gd name="connsiteY2" fmla="*/ 1569962 h 1785257"/>
              <a:gd name="connsiteX3" fmla="*/ 2307771 w 2612571"/>
              <a:gd name="connsiteY3" fmla="*/ 220133 h 1785257"/>
              <a:gd name="connsiteX4" fmla="*/ 319314 w 2612571"/>
              <a:gd name="connsiteY4" fmla="*/ 292705 h 1785257"/>
              <a:gd name="connsiteX0" fmla="*/ 319314 w 2612571"/>
              <a:gd name="connsiteY0" fmla="*/ 292705 h 1785257"/>
              <a:gd name="connsiteX1" fmla="*/ 391886 w 2612571"/>
              <a:gd name="connsiteY1" fmla="*/ 1511905 h 1785257"/>
              <a:gd name="connsiteX2" fmla="*/ 2133600 w 2612571"/>
              <a:gd name="connsiteY2" fmla="*/ 1569962 h 1785257"/>
              <a:gd name="connsiteX3" fmla="*/ 2307771 w 2612571"/>
              <a:gd name="connsiteY3" fmla="*/ 220133 h 1785257"/>
              <a:gd name="connsiteX4" fmla="*/ 319314 w 2612571"/>
              <a:gd name="connsiteY4" fmla="*/ 292705 h 1785257"/>
              <a:gd name="connsiteX0" fmla="*/ 319314 w 2612571"/>
              <a:gd name="connsiteY0" fmla="*/ 292705 h 1785257"/>
              <a:gd name="connsiteX1" fmla="*/ 391886 w 2612571"/>
              <a:gd name="connsiteY1" fmla="*/ 1511905 h 1785257"/>
              <a:gd name="connsiteX2" fmla="*/ 2133600 w 2612571"/>
              <a:gd name="connsiteY2" fmla="*/ 1569962 h 1785257"/>
              <a:gd name="connsiteX3" fmla="*/ 2307771 w 2612571"/>
              <a:gd name="connsiteY3" fmla="*/ 220133 h 1785257"/>
              <a:gd name="connsiteX4" fmla="*/ 319314 w 2612571"/>
              <a:gd name="connsiteY4" fmla="*/ 292705 h 1785257"/>
              <a:gd name="connsiteX0" fmla="*/ 319314 w 2612571"/>
              <a:gd name="connsiteY0" fmla="*/ 292705 h 1569962"/>
              <a:gd name="connsiteX1" fmla="*/ 391886 w 2612571"/>
              <a:gd name="connsiteY1" fmla="*/ 1511905 h 1569962"/>
              <a:gd name="connsiteX2" fmla="*/ 2133600 w 2612571"/>
              <a:gd name="connsiteY2" fmla="*/ 1569962 h 1569962"/>
              <a:gd name="connsiteX3" fmla="*/ 2307771 w 2612571"/>
              <a:gd name="connsiteY3" fmla="*/ 220133 h 1569962"/>
              <a:gd name="connsiteX4" fmla="*/ 319314 w 2612571"/>
              <a:gd name="connsiteY4" fmla="*/ 292705 h 1569962"/>
              <a:gd name="connsiteX0" fmla="*/ 319314 w 2612571"/>
              <a:gd name="connsiteY0" fmla="*/ 292705 h 1569962"/>
              <a:gd name="connsiteX1" fmla="*/ 391886 w 2612571"/>
              <a:gd name="connsiteY1" fmla="*/ 1511905 h 1569962"/>
              <a:gd name="connsiteX2" fmla="*/ 2133600 w 2612571"/>
              <a:gd name="connsiteY2" fmla="*/ 1569962 h 1569962"/>
              <a:gd name="connsiteX3" fmla="*/ 2307771 w 2612571"/>
              <a:gd name="connsiteY3" fmla="*/ 220133 h 1569962"/>
              <a:gd name="connsiteX4" fmla="*/ 319314 w 2612571"/>
              <a:gd name="connsiteY4" fmla="*/ 292705 h 1569962"/>
              <a:gd name="connsiteX0" fmla="*/ 319314 w 2307771"/>
              <a:gd name="connsiteY0" fmla="*/ 292705 h 1569962"/>
              <a:gd name="connsiteX1" fmla="*/ 391886 w 2307771"/>
              <a:gd name="connsiteY1" fmla="*/ 1511905 h 1569962"/>
              <a:gd name="connsiteX2" fmla="*/ 2133600 w 2307771"/>
              <a:gd name="connsiteY2" fmla="*/ 1569962 h 1569962"/>
              <a:gd name="connsiteX3" fmla="*/ 2307771 w 2307771"/>
              <a:gd name="connsiteY3" fmla="*/ 220133 h 1569962"/>
              <a:gd name="connsiteX4" fmla="*/ 319314 w 2307771"/>
              <a:gd name="connsiteY4" fmla="*/ 292705 h 1569962"/>
              <a:gd name="connsiteX0" fmla="*/ 319314 w 2307771"/>
              <a:gd name="connsiteY0" fmla="*/ 215295 h 1492552"/>
              <a:gd name="connsiteX1" fmla="*/ 391886 w 2307771"/>
              <a:gd name="connsiteY1" fmla="*/ 1434495 h 1492552"/>
              <a:gd name="connsiteX2" fmla="*/ 2133600 w 2307771"/>
              <a:gd name="connsiteY2" fmla="*/ 1492552 h 1492552"/>
              <a:gd name="connsiteX3" fmla="*/ 2307771 w 2307771"/>
              <a:gd name="connsiteY3" fmla="*/ 142723 h 1492552"/>
              <a:gd name="connsiteX4" fmla="*/ 319314 w 2307771"/>
              <a:gd name="connsiteY4" fmla="*/ 215295 h 1492552"/>
              <a:gd name="connsiteX0" fmla="*/ 319314 w 2307771"/>
              <a:gd name="connsiteY0" fmla="*/ 72572 h 1349829"/>
              <a:gd name="connsiteX1" fmla="*/ 391886 w 2307771"/>
              <a:gd name="connsiteY1" fmla="*/ 1291772 h 1349829"/>
              <a:gd name="connsiteX2" fmla="*/ 2133600 w 2307771"/>
              <a:gd name="connsiteY2" fmla="*/ 1349829 h 1349829"/>
              <a:gd name="connsiteX3" fmla="*/ 2307771 w 2307771"/>
              <a:gd name="connsiteY3" fmla="*/ 0 h 1349829"/>
              <a:gd name="connsiteX4" fmla="*/ 319314 w 2307771"/>
              <a:gd name="connsiteY4" fmla="*/ 72572 h 1349829"/>
              <a:gd name="connsiteX0" fmla="*/ 0 w 1988457"/>
              <a:gd name="connsiteY0" fmla="*/ 72572 h 1349829"/>
              <a:gd name="connsiteX1" fmla="*/ 72572 w 1988457"/>
              <a:gd name="connsiteY1" fmla="*/ 1291772 h 1349829"/>
              <a:gd name="connsiteX2" fmla="*/ 1814286 w 1988457"/>
              <a:gd name="connsiteY2" fmla="*/ 1349829 h 1349829"/>
              <a:gd name="connsiteX3" fmla="*/ 1988457 w 1988457"/>
              <a:gd name="connsiteY3" fmla="*/ 0 h 1349829"/>
              <a:gd name="connsiteX4" fmla="*/ 0 w 1988457"/>
              <a:gd name="connsiteY4" fmla="*/ 72572 h 1349829"/>
              <a:gd name="connsiteX0" fmla="*/ 0 w 2070316"/>
              <a:gd name="connsiteY0" fmla="*/ 16317 h 1349829"/>
              <a:gd name="connsiteX1" fmla="*/ 154431 w 2070316"/>
              <a:gd name="connsiteY1" fmla="*/ 1291772 h 1349829"/>
              <a:gd name="connsiteX2" fmla="*/ 1896145 w 2070316"/>
              <a:gd name="connsiteY2" fmla="*/ 1349829 h 1349829"/>
              <a:gd name="connsiteX3" fmla="*/ 2070316 w 2070316"/>
              <a:gd name="connsiteY3" fmla="*/ 0 h 1349829"/>
              <a:gd name="connsiteX4" fmla="*/ 0 w 2070316"/>
              <a:gd name="connsiteY4" fmla="*/ 16317 h 1349829"/>
              <a:gd name="connsiteX0" fmla="*/ 71438 w 2141754"/>
              <a:gd name="connsiteY0" fmla="*/ 16317 h 1516515"/>
              <a:gd name="connsiteX1" fmla="*/ 0 w 2141754"/>
              <a:gd name="connsiteY1" fmla="*/ 1516515 h 1516515"/>
              <a:gd name="connsiteX2" fmla="*/ 1967583 w 2141754"/>
              <a:gd name="connsiteY2" fmla="*/ 1349829 h 1516515"/>
              <a:gd name="connsiteX3" fmla="*/ 2141754 w 2141754"/>
              <a:gd name="connsiteY3" fmla="*/ 0 h 1516515"/>
              <a:gd name="connsiteX4" fmla="*/ 71438 w 2141754"/>
              <a:gd name="connsiteY4" fmla="*/ 16317 h 1516515"/>
              <a:gd name="connsiteX0" fmla="*/ 71438 w 2143140"/>
              <a:gd name="connsiteY0" fmla="*/ 16317 h 1587953"/>
              <a:gd name="connsiteX1" fmla="*/ 0 w 2143140"/>
              <a:gd name="connsiteY1" fmla="*/ 1516515 h 1587953"/>
              <a:gd name="connsiteX2" fmla="*/ 2143140 w 2143140"/>
              <a:gd name="connsiteY2" fmla="*/ 1587953 h 1587953"/>
              <a:gd name="connsiteX3" fmla="*/ 2141754 w 2143140"/>
              <a:gd name="connsiteY3" fmla="*/ 0 h 1587953"/>
              <a:gd name="connsiteX4" fmla="*/ 71438 w 2143140"/>
              <a:gd name="connsiteY4" fmla="*/ 16317 h 1587953"/>
              <a:gd name="connsiteX0" fmla="*/ 0 w 2143140"/>
              <a:gd name="connsiteY0" fmla="*/ 0 h 1587953"/>
              <a:gd name="connsiteX1" fmla="*/ 0 w 2143140"/>
              <a:gd name="connsiteY1" fmla="*/ 1516515 h 1587953"/>
              <a:gd name="connsiteX2" fmla="*/ 2143140 w 2143140"/>
              <a:gd name="connsiteY2" fmla="*/ 1587953 h 1587953"/>
              <a:gd name="connsiteX3" fmla="*/ 2141754 w 2143140"/>
              <a:gd name="connsiteY3" fmla="*/ 0 h 1587953"/>
              <a:gd name="connsiteX4" fmla="*/ 0 w 2143140"/>
              <a:gd name="connsiteY4" fmla="*/ 0 h 1587953"/>
              <a:gd name="connsiteX0" fmla="*/ 0 w 2143140"/>
              <a:gd name="connsiteY0" fmla="*/ 0 h 1587953"/>
              <a:gd name="connsiteX1" fmla="*/ 0 w 2143140"/>
              <a:gd name="connsiteY1" fmla="*/ 1516515 h 1587953"/>
              <a:gd name="connsiteX2" fmla="*/ 2143140 w 2143140"/>
              <a:gd name="connsiteY2" fmla="*/ 1587953 h 1587953"/>
              <a:gd name="connsiteX3" fmla="*/ 2141754 w 2143140"/>
              <a:gd name="connsiteY3" fmla="*/ 0 h 1587953"/>
              <a:gd name="connsiteX4" fmla="*/ 0 w 2143140"/>
              <a:gd name="connsiteY4" fmla="*/ 0 h 1587953"/>
              <a:gd name="connsiteX0" fmla="*/ 0 w 2143140"/>
              <a:gd name="connsiteY0" fmla="*/ 0 h 1516515"/>
              <a:gd name="connsiteX1" fmla="*/ 0 w 2143140"/>
              <a:gd name="connsiteY1" fmla="*/ 1516515 h 1516515"/>
              <a:gd name="connsiteX2" fmla="*/ 2143140 w 2143140"/>
              <a:gd name="connsiteY2" fmla="*/ 1515773 h 1516515"/>
              <a:gd name="connsiteX3" fmla="*/ 2141754 w 2143140"/>
              <a:gd name="connsiteY3" fmla="*/ 0 h 1516515"/>
              <a:gd name="connsiteX4" fmla="*/ 0 w 2143140"/>
              <a:gd name="connsiteY4" fmla="*/ 0 h 1516515"/>
              <a:gd name="connsiteX0" fmla="*/ 0 w 2143140"/>
              <a:gd name="connsiteY0" fmla="*/ 0 h 1516515"/>
              <a:gd name="connsiteX1" fmla="*/ 0 w 2143140"/>
              <a:gd name="connsiteY1" fmla="*/ 1516515 h 1516515"/>
              <a:gd name="connsiteX2" fmla="*/ 2143140 w 2143140"/>
              <a:gd name="connsiteY2" fmla="*/ 1515773 h 1516515"/>
              <a:gd name="connsiteX3" fmla="*/ 2141754 w 2143140"/>
              <a:gd name="connsiteY3" fmla="*/ 0 h 1516515"/>
              <a:gd name="connsiteX4" fmla="*/ 0 w 2143140"/>
              <a:gd name="connsiteY4" fmla="*/ 0 h 1516515"/>
              <a:gd name="connsiteX0" fmla="*/ 0 w 2143140"/>
              <a:gd name="connsiteY0" fmla="*/ 0 h 1516515"/>
              <a:gd name="connsiteX1" fmla="*/ 0 w 2143140"/>
              <a:gd name="connsiteY1" fmla="*/ 1516515 h 1516515"/>
              <a:gd name="connsiteX2" fmla="*/ 2143140 w 2143140"/>
              <a:gd name="connsiteY2" fmla="*/ 1515773 h 1516515"/>
              <a:gd name="connsiteX3" fmla="*/ 2141754 w 2143140"/>
              <a:gd name="connsiteY3" fmla="*/ 0 h 1516515"/>
              <a:gd name="connsiteX4" fmla="*/ 0 w 2143140"/>
              <a:gd name="connsiteY4" fmla="*/ 0 h 1516515"/>
              <a:gd name="connsiteX0" fmla="*/ 0 w 2143140"/>
              <a:gd name="connsiteY0" fmla="*/ 0 h 1516515"/>
              <a:gd name="connsiteX1" fmla="*/ 0 w 2143140"/>
              <a:gd name="connsiteY1" fmla="*/ 1516515 h 1516515"/>
              <a:gd name="connsiteX2" fmla="*/ 2143140 w 2143140"/>
              <a:gd name="connsiteY2" fmla="*/ 1515773 h 1516515"/>
              <a:gd name="connsiteX3" fmla="*/ 2141754 w 2143140"/>
              <a:gd name="connsiteY3" fmla="*/ 0 h 1516515"/>
              <a:gd name="connsiteX4" fmla="*/ 0 w 2143140"/>
              <a:gd name="connsiteY4" fmla="*/ 0 h 151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3140" h="1516515">
                <a:moveTo>
                  <a:pt x="0" y="0"/>
                </a:moveTo>
                <a:cubicBezTo>
                  <a:pt x="164411" y="348655"/>
                  <a:pt x="169097" y="1115638"/>
                  <a:pt x="0" y="1516515"/>
                </a:cubicBezTo>
                <a:cubicBezTo>
                  <a:pt x="521669" y="1214362"/>
                  <a:pt x="1798798" y="1302254"/>
                  <a:pt x="2143140" y="1515773"/>
                </a:cubicBezTo>
                <a:cubicBezTo>
                  <a:pt x="2008071" y="1149048"/>
                  <a:pt x="1974509" y="403842"/>
                  <a:pt x="2141754" y="0"/>
                </a:cubicBezTo>
                <a:cubicBezTo>
                  <a:pt x="1772977" y="166550"/>
                  <a:pt x="344973" y="133947"/>
                  <a:pt x="0" y="0"/>
                </a:cubicBez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6072198" y="2857496"/>
            <a:ext cx="2214578" cy="1500198"/>
          </a:xfrm>
          <a:prstGeom prst="roundRect">
            <a:avLst>
              <a:gd name="adj" fmla="val 261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7034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7" grpId="1" animBg="1"/>
      <p:bldP spid="1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715140" y="6215082"/>
            <a:ext cx="2133600" cy="365125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3. 6. ZOBRAZENÍ TENKOU ČOČKOU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 flipV="1">
            <a:off x="242857" y="3353898"/>
            <a:ext cx="8640000" cy="32587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>
            <a:off x="4364819" y="1458453"/>
            <a:ext cx="414362" cy="3564000"/>
            <a:chOff x="8069580" y="2215348"/>
            <a:chExt cx="414362" cy="3564000"/>
          </a:xfrm>
        </p:grpSpPr>
        <p:cxnSp>
          <p:nvCxnSpPr>
            <p:cNvPr id="17" name="Přímá spojovací šipka 16"/>
            <p:cNvCxnSpPr/>
            <p:nvPr/>
          </p:nvCxnSpPr>
          <p:spPr>
            <a:xfrm rot="5400000">
              <a:off x="6504776" y="3996554"/>
              <a:ext cx="3564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Volný tvar 17"/>
            <p:cNvSpPr/>
            <p:nvPr/>
          </p:nvSpPr>
          <p:spPr>
            <a:xfrm flipV="1">
              <a:off x="8069580" y="2225986"/>
              <a:ext cx="411480" cy="274320"/>
            </a:xfrm>
            <a:custGeom>
              <a:avLst/>
              <a:gdLst>
                <a:gd name="connsiteX0" fmla="*/ 0 w 411480"/>
                <a:gd name="connsiteY0" fmla="*/ 7620 h 274320"/>
                <a:gd name="connsiteX1" fmla="*/ 213360 w 411480"/>
                <a:gd name="connsiteY1" fmla="*/ 274320 h 274320"/>
                <a:gd name="connsiteX2" fmla="*/ 411480 w 411480"/>
                <a:gd name="connsiteY2" fmla="*/ 0 h 274320"/>
                <a:gd name="connsiteX3" fmla="*/ 411480 w 411480"/>
                <a:gd name="connsiteY3" fmla="*/ 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480" h="274320">
                  <a:moveTo>
                    <a:pt x="0" y="7620"/>
                  </a:moveTo>
                  <a:lnTo>
                    <a:pt x="213360" y="274320"/>
                  </a:lnTo>
                  <a:lnTo>
                    <a:pt x="411480" y="0"/>
                  </a:lnTo>
                  <a:lnTo>
                    <a:pt x="411480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8072462" y="5500702"/>
              <a:ext cx="411480" cy="274320"/>
            </a:xfrm>
            <a:custGeom>
              <a:avLst/>
              <a:gdLst>
                <a:gd name="connsiteX0" fmla="*/ 0 w 411480"/>
                <a:gd name="connsiteY0" fmla="*/ 7620 h 274320"/>
                <a:gd name="connsiteX1" fmla="*/ 213360 w 411480"/>
                <a:gd name="connsiteY1" fmla="*/ 274320 h 274320"/>
                <a:gd name="connsiteX2" fmla="*/ 411480 w 411480"/>
                <a:gd name="connsiteY2" fmla="*/ 0 h 274320"/>
                <a:gd name="connsiteX3" fmla="*/ 411480 w 411480"/>
                <a:gd name="connsiteY3" fmla="*/ 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480" h="274320">
                  <a:moveTo>
                    <a:pt x="0" y="7620"/>
                  </a:moveTo>
                  <a:lnTo>
                    <a:pt x="213360" y="274320"/>
                  </a:lnTo>
                  <a:lnTo>
                    <a:pt x="411480" y="0"/>
                  </a:lnTo>
                  <a:lnTo>
                    <a:pt x="411480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1" name="TextovéPole 10"/>
          <p:cNvSpPr txBox="1"/>
          <p:nvPr/>
        </p:nvSpPr>
        <p:spPr>
          <a:xfrm>
            <a:off x="2928926" y="3386485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F</a:t>
            </a:r>
            <a:endParaRPr lang="cs-CZ" sz="4000" dirty="0"/>
          </a:p>
        </p:txBody>
      </p:sp>
      <p:cxnSp>
        <p:nvCxnSpPr>
          <p:cNvPr id="12" name="Přímá spojnice 11"/>
          <p:cNvCxnSpPr/>
          <p:nvPr/>
        </p:nvCxnSpPr>
        <p:spPr>
          <a:xfrm>
            <a:off x="6000760" y="3243609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1"/>
          <p:cNvCxnSpPr/>
          <p:nvPr/>
        </p:nvCxnSpPr>
        <p:spPr>
          <a:xfrm>
            <a:off x="3143240" y="3243609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5786446" y="2643182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F´</a:t>
            </a:r>
            <a:endParaRPr lang="cs-CZ" sz="4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42844" y="3243609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o</a:t>
            </a:r>
            <a:endParaRPr lang="cs-CZ" sz="4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071934" y="2714620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O</a:t>
            </a:r>
            <a:endParaRPr lang="cs-CZ" sz="40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500034" y="2600667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y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6786578" y="2643182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y´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68" name="TextovéPole 67"/>
          <p:cNvSpPr txBox="1"/>
          <p:nvPr/>
        </p:nvSpPr>
        <p:spPr>
          <a:xfrm>
            <a:off x="1357290" y="3429000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C</a:t>
            </a:r>
            <a:endParaRPr lang="cs-CZ" sz="4000" dirty="0"/>
          </a:p>
        </p:txBody>
      </p:sp>
      <p:sp>
        <p:nvSpPr>
          <p:cNvPr id="69" name="TextovéPole 68"/>
          <p:cNvSpPr txBox="1"/>
          <p:nvPr/>
        </p:nvSpPr>
        <p:spPr>
          <a:xfrm>
            <a:off x="7429520" y="3286124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C´</a:t>
            </a:r>
            <a:endParaRPr lang="cs-CZ" sz="4000" dirty="0"/>
          </a:p>
        </p:txBody>
      </p:sp>
      <p:cxnSp>
        <p:nvCxnSpPr>
          <p:cNvPr id="20" name="Přímá spojovací šipka 19"/>
          <p:cNvCxnSpPr/>
          <p:nvPr/>
        </p:nvCxnSpPr>
        <p:spPr>
          <a:xfrm>
            <a:off x="928662" y="2672105"/>
            <a:ext cx="3624288" cy="63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>
            <a:off x="928662" y="2672105"/>
            <a:ext cx="7929618" cy="150019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4591050" y="2691155"/>
            <a:ext cx="3562350" cy="16827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rot="5400000" flipH="1" flipV="1">
            <a:off x="571472" y="3029295"/>
            <a:ext cx="71438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/>
          <p:nvPr/>
        </p:nvCxnSpPr>
        <p:spPr>
          <a:xfrm>
            <a:off x="928662" y="2672105"/>
            <a:ext cx="3643338" cy="107315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/>
          <p:nvPr/>
        </p:nvCxnSpPr>
        <p:spPr>
          <a:xfrm>
            <a:off x="4572000" y="3743675"/>
            <a:ext cx="3657600" cy="11588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šipka 36"/>
          <p:cNvCxnSpPr/>
          <p:nvPr/>
        </p:nvCxnSpPr>
        <p:spPr>
          <a:xfrm rot="5400000" flipH="1" flipV="1">
            <a:off x="6757447" y="3593473"/>
            <a:ext cx="475776" cy="3017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28"/>
          <p:cNvCxnSpPr/>
          <p:nvPr/>
        </p:nvCxnSpPr>
        <p:spPr>
          <a:xfrm rot="5400000" flipH="1" flipV="1">
            <a:off x="6586726" y="4229280"/>
            <a:ext cx="828333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30"/>
          <p:cNvCxnSpPr/>
          <p:nvPr/>
        </p:nvCxnSpPr>
        <p:spPr>
          <a:xfrm rot="5400000" flipH="1" flipV="1">
            <a:off x="575300" y="2288842"/>
            <a:ext cx="707702" cy="97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35"/>
          <p:cNvCxnSpPr/>
          <p:nvPr/>
        </p:nvCxnSpPr>
        <p:spPr>
          <a:xfrm>
            <a:off x="928662" y="1928802"/>
            <a:ext cx="3643338" cy="158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se šipkou 35"/>
          <p:cNvCxnSpPr/>
          <p:nvPr/>
        </p:nvCxnSpPr>
        <p:spPr>
          <a:xfrm>
            <a:off x="4572000" y="4639654"/>
            <a:ext cx="2428892" cy="3792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64291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Zobrazení předmětu tenkou spojkou</a:t>
            </a:r>
            <a:endParaRPr kumimoji="0" lang="cs-CZ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1" name="TextovéPole 60"/>
          <p:cNvSpPr txBox="1"/>
          <p:nvPr/>
        </p:nvSpPr>
        <p:spPr>
          <a:xfrm>
            <a:off x="214282" y="4214818"/>
            <a:ext cx="41433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Obraz:	</a:t>
            </a:r>
          </a:p>
          <a:p>
            <a:r>
              <a:rPr lang="cs-CZ" sz="3200" dirty="0" smtClean="0"/>
              <a:t>skutečný 	     a´ &gt; 0</a:t>
            </a:r>
          </a:p>
          <a:p>
            <a:pPr fontAlgn="ctr">
              <a:tabLst>
                <a:tab pos="2247900" algn="l"/>
              </a:tabLst>
            </a:pPr>
            <a:r>
              <a:rPr lang="cs-CZ" sz="3200" dirty="0" smtClean="0"/>
              <a:t>převrácený	 Z  &lt; 0</a:t>
            </a:r>
          </a:p>
          <a:p>
            <a:pPr fontAlgn="ctr">
              <a:tabLst>
                <a:tab pos="2247900" algn="l"/>
              </a:tabLst>
            </a:pPr>
            <a:r>
              <a:rPr lang="cs-CZ" sz="3200" dirty="0" smtClean="0"/>
              <a:t>zmenšený	 y´ &lt; </a:t>
            </a:r>
            <a:r>
              <a:rPr lang="cs-CZ" sz="3200" dirty="0" err="1" smtClean="0"/>
              <a:t>y</a:t>
            </a:r>
            <a:endParaRPr lang="cs-CZ" sz="3200" dirty="0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1857356" y="1357298"/>
          <a:ext cx="1296988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Rovnice" r:id="rId4" imgW="355446" imgH="139639" progId="Equation.3">
                  <p:embed/>
                </p:oleObj>
              </mc:Choice>
              <mc:Fallback>
                <p:oleObj name="Rovnice" r:id="rId4" imgW="355446" imgH="1396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56" y="1357298"/>
                        <a:ext cx="1296988" cy="4968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4786314" y="3929066"/>
          <a:ext cx="1938335" cy="632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Rovnice" r:id="rId6" imgW="609336" imgH="203112" progId="Equation.3">
                  <p:embed/>
                </p:oleObj>
              </mc:Choice>
              <mc:Fallback>
                <p:oleObj name="Rovnice" r:id="rId6" imgW="60933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3929066"/>
                        <a:ext cx="1938335" cy="63292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Přímá spojnice 11"/>
          <p:cNvCxnSpPr/>
          <p:nvPr/>
        </p:nvCxnSpPr>
        <p:spPr>
          <a:xfrm>
            <a:off x="1714480" y="3286124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11"/>
          <p:cNvCxnSpPr/>
          <p:nvPr/>
        </p:nvCxnSpPr>
        <p:spPr>
          <a:xfrm>
            <a:off x="7500958" y="3286124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498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60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Kosoúhelník 34"/>
          <p:cNvSpPr/>
          <p:nvPr/>
        </p:nvSpPr>
        <p:spPr>
          <a:xfrm>
            <a:off x="6643702" y="3071810"/>
            <a:ext cx="2071702" cy="2143140"/>
          </a:xfrm>
          <a:prstGeom prst="parallelogram">
            <a:avLst>
              <a:gd name="adj" fmla="val 144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2800" dirty="0" smtClean="0">
              <a:solidFill>
                <a:schemeClr val="tx1"/>
              </a:solidFill>
            </a:endParaRPr>
          </a:p>
          <a:p>
            <a:endParaRPr lang="cs-CZ" sz="2800" dirty="0" smtClean="0">
              <a:solidFill>
                <a:schemeClr val="tx1"/>
              </a:solidFill>
            </a:endParaRPr>
          </a:p>
          <a:p>
            <a:endParaRPr lang="cs-CZ" sz="2800" dirty="0" smtClean="0">
              <a:solidFill>
                <a:schemeClr val="tx1"/>
              </a:solidFill>
            </a:endParaRPr>
          </a:p>
          <a:p>
            <a:r>
              <a:rPr lang="cs-CZ" sz="2800" dirty="0" smtClean="0">
                <a:solidFill>
                  <a:schemeClr val="tx1"/>
                </a:solidFill>
              </a:rPr>
              <a:t>Stínítko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14282" y="744566"/>
            <a:ext cx="86439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Zdánlivý (virtuální) obraz</a:t>
            </a:r>
            <a:r>
              <a:rPr lang="cs-CZ" sz="2800" dirty="0" smtClean="0"/>
              <a:t> vzniká,</a:t>
            </a:r>
            <a:br>
              <a:rPr lang="cs-CZ" sz="2800" dirty="0" smtClean="0"/>
            </a:br>
            <a:endParaRPr lang="cs-CZ" sz="2800" dirty="0" smtClean="0"/>
          </a:p>
          <a:p>
            <a:r>
              <a:rPr lang="cs-CZ" sz="2800" dirty="0" smtClean="0"/>
              <a:t>pokud optická soustava vytváří rozbíhavý svazek paprsků, které se zdánlivě protínají před soustavou a zde vytvářejí </a:t>
            </a:r>
            <a:r>
              <a:rPr lang="cs-CZ" sz="2800" b="1" dirty="0" smtClean="0"/>
              <a:t>neskutečný</a:t>
            </a:r>
            <a:r>
              <a:rPr lang="cs-CZ" sz="2800" dirty="0" smtClean="0"/>
              <a:t> obraz, který nelze zachytit na stínítku.</a:t>
            </a:r>
          </a:p>
          <a:p>
            <a:r>
              <a:rPr lang="cs-CZ" sz="2800" dirty="0" smtClean="0"/>
              <a:t> </a:t>
            </a:r>
          </a:p>
          <a:p>
            <a:r>
              <a:rPr lang="cs-CZ" sz="2800" dirty="0" smtClean="0"/>
              <a:t> </a:t>
            </a:r>
          </a:p>
          <a:p>
            <a:endParaRPr lang="cs-CZ" sz="2800" dirty="0" smtClean="0"/>
          </a:p>
          <a:p>
            <a:r>
              <a:rPr lang="cs-CZ" sz="2800" dirty="0" smtClean="0"/>
              <a:t> </a:t>
            </a:r>
          </a:p>
          <a:p>
            <a:r>
              <a:rPr lang="cs-CZ" sz="2800" dirty="0" smtClean="0"/>
              <a:t> </a:t>
            </a:r>
          </a:p>
        </p:txBody>
      </p:sp>
      <p:cxnSp>
        <p:nvCxnSpPr>
          <p:cNvPr id="6" name="Přímá spojovací šipka 5"/>
          <p:cNvCxnSpPr>
            <a:stCxn id="18" idx="7"/>
          </p:cNvCxnSpPr>
          <p:nvPr/>
        </p:nvCxnSpPr>
        <p:spPr>
          <a:xfrm rot="5400000" flipH="1" flipV="1">
            <a:off x="1772392" y="3053951"/>
            <a:ext cx="781485" cy="25317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>
            <a:stCxn id="18" idx="6"/>
            <a:endCxn id="20" idx="1"/>
          </p:cNvCxnSpPr>
          <p:nvPr/>
        </p:nvCxnSpPr>
        <p:spPr>
          <a:xfrm flipV="1">
            <a:off x="928662" y="4464851"/>
            <a:ext cx="2500330" cy="3214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aoblený obdélník 19"/>
          <p:cNvSpPr/>
          <p:nvPr/>
        </p:nvSpPr>
        <p:spPr>
          <a:xfrm>
            <a:off x="3428992" y="3643314"/>
            <a:ext cx="2214578" cy="164307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dirty="0"/>
          </a:p>
        </p:txBody>
      </p:sp>
      <p:cxnSp>
        <p:nvCxnSpPr>
          <p:cNvPr id="23" name="Přímá spojovací šipka 22"/>
          <p:cNvCxnSpPr>
            <a:stCxn id="18" idx="5"/>
          </p:cNvCxnSpPr>
          <p:nvPr/>
        </p:nvCxnSpPr>
        <p:spPr>
          <a:xfrm rot="16200000" flipH="1">
            <a:off x="2093864" y="3665505"/>
            <a:ext cx="138543" cy="25317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a 17"/>
          <p:cNvSpPr/>
          <p:nvPr/>
        </p:nvSpPr>
        <p:spPr>
          <a:xfrm>
            <a:off x="714348" y="4679165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285720" y="4500570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A</a:t>
            </a:r>
            <a:endParaRPr lang="cs-CZ" sz="32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3643306" y="4286256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A´</a:t>
            </a:r>
            <a:endParaRPr lang="cs-CZ" sz="3200" dirty="0"/>
          </a:p>
        </p:txBody>
      </p:sp>
      <p:cxnSp>
        <p:nvCxnSpPr>
          <p:cNvPr id="29" name="Přímá spojovací šipka 28"/>
          <p:cNvCxnSpPr/>
          <p:nvPr/>
        </p:nvCxnSpPr>
        <p:spPr>
          <a:xfrm rot="10800000" flipV="1">
            <a:off x="5643570" y="2857496"/>
            <a:ext cx="1928826" cy="1000132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šipka 29"/>
          <p:cNvCxnSpPr/>
          <p:nvPr/>
        </p:nvCxnSpPr>
        <p:spPr>
          <a:xfrm rot="10800000" flipV="1">
            <a:off x="5643571" y="4393397"/>
            <a:ext cx="2143140" cy="107157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šipka 30"/>
          <p:cNvCxnSpPr/>
          <p:nvPr/>
        </p:nvCxnSpPr>
        <p:spPr>
          <a:xfrm rot="10800000">
            <a:off x="5643570" y="5000636"/>
            <a:ext cx="2000264" cy="71438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 rot="10800000" flipV="1">
            <a:off x="4448175" y="3863975"/>
            <a:ext cx="1188674" cy="660400"/>
          </a:xfrm>
          <a:prstGeom prst="line">
            <a:avLst/>
          </a:prstGeom>
          <a:ln w="28575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 rot="10800000">
            <a:off x="4429124" y="4572008"/>
            <a:ext cx="1214446" cy="428628"/>
          </a:xfrm>
          <a:prstGeom prst="line">
            <a:avLst/>
          </a:prstGeom>
          <a:ln w="28575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čára 25"/>
          <p:cNvCxnSpPr/>
          <p:nvPr/>
        </p:nvCxnSpPr>
        <p:spPr>
          <a:xfrm rot="10800000" flipV="1">
            <a:off x="4445000" y="4500570"/>
            <a:ext cx="1198562" cy="46030"/>
          </a:xfrm>
          <a:prstGeom prst="line">
            <a:avLst/>
          </a:prstGeom>
          <a:ln w="28575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a 4"/>
          <p:cNvSpPr/>
          <p:nvPr/>
        </p:nvSpPr>
        <p:spPr>
          <a:xfrm>
            <a:off x="4286248" y="4429132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28" grpId="0"/>
      <p:bldP spid="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715140" y="6215082"/>
            <a:ext cx="2133600" cy="365125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3. 6. ZOBRAZENÍ TENKOU ČOČKOU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 flipV="1">
            <a:off x="242857" y="3353898"/>
            <a:ext cx="8640000" cy="32587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9"/>
          <p:cNvGrpSpPr/>
          <p:nvPr/>
        </p:nvGrpSpPr>
        <p:grpSpPr>
          <a:xfrm>
            <a:off x="4364819" y="1458453"/>
            <a:ext cx="414362" cy="3564000"/>
            <a:chOff x="8069580" y="2215348"/>
            <a:chExt cx="414362" cy="3564000"/>
          </a:xfrm>
        </p:grpSpPr>
        <p:cxnSp>
          <p:nvCxnSpPr>
            <p:cNvPr id="17" name="Přímá spojovací šipka 16"/>
            <p:cNvCxnSpPr/>
            <p:nvPr/>
          </p:nvCxnSpPr>
          <p:spPr>
            <a:xfrm rot="5400000">
              <a:off x="6504776" y="3996554"/>
              <a:ext cx="3564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Volný tvar 17"/>
            <p:cNvSpPr/>
            <p:nvPr/>
          </p:nvSpPr>
          <p:spPr>
            <a:xfrm flipV="1">
              <a:off x="8069580" y="2225986"/>
              <a:ext cx="411480" cy="274320"/>
            </a:xfrm>
            <a:custGeom>
              <a:avLst/>
              <a:gdLst>
                <a:gd name="connsiteX0" fmla="*/ 0 w 411480"/>
                <a:gd name="connsiteY0" fmla="*/ 7620 h 274320"/>
                <a:gd name="connsiteX1" fmla="*/ 213360 w 411480"/>
                <a:gd name="connsiteY1" fmla="*/ 274320 h 274320"/>
                <a:gd name="connsiteX2" fmla="*/ 411480 w 411480"/>
                <a:gd name="connsiteY2" fmla="*/ 0 h 274320"/>
                <a:gd name="connsiteX3" fmla="*/ 411480 w 411480"/>
                <a:gd name="connsiteY3" fmla="*/ 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480" h="274320">
                  <a:moveTo>
                    <a:pt x="0" y="7620"/>
                  </a:moveTo>
                  <a:lnTo>
                    <a:pt x="213360" y="274320"/>
                  </a:lnTo>
                  <a:lnTo>
                    <a:pt x="411480" y="0"/>
                  </a:lnTo>
                  <a:lnTo>
                    <a:pt x="411480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8072462" y="5500702"/>
              <a:ext cx="411480" cy="274320"/>
            </a:xfrm>
            <a:custGeom>
              <a:avLst/>
              <a:gdLst>
                <a:gd name="connsiteX0" fmla="*/ 0 w 411480"/>
                <a:gd name="connsiteY0" fmla="*/ 7620 h 274320"/>
                <a:gd name="connsiteX1" fmla="*/ 213360 w 411480"/>
                <a:gd name="connsiteY1" fmla="*/ 274320 h 274320"/>
                <a:gd name="connsiteX2" fmla="*/ 411480 w 411480"/>
                <a:gd name="connsiteY2" fmla="*/ 0 h 274320"/>
                <a:gd name="connsiteX3" fmla="*/ 411480 w 411480"/>
                <a:gd name="connsiteY3" fmla="*/ 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480" h="274320">
                  <a:moveTo>
                    <a:pt x="0" y="7620"/>
                  </a:moveTo>
                  <a:lnTo>
                    <a:pt x="213360" y="274320"/>
                  </a:lnTo>
                  <a:lnTo>
                    <a:pt x="411480" y="0"/>
                  </a:lnTo>
                  <a:lnTo>
                    <a:pt x="411480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1" name="TextovéPole 10"/>
          <p:cNvSpPr txBox="1"/>
          <p:nvPr/>
        </p:nvSpPr>
        <p:spPr>
          <a:xfrm>
            <a:off x="2928926" y="3386485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F</a:t>
            </a:r>
            <a:endParaRPr lang="cs-CZ" sz="4000" dirty="0"/>
          </a:p>
        </p:txBody>
      </p:sp>
      <p:cxnSp>
        <p:nvCxnSpPr>
          <p:cNvPr id="12" name="Přímá spojnice 11"/>
          <p:cNvCxnSpPr/>
          <p:nvPr/>
        </p:nvCxnSpPr>
        <p:spPr>
          <a:xfrm>
            <a:off x="6000760" y="3243609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1"/>
          <p:cNvCxnSpPr/>
          <p:nvPr/>
        </p:nvCxnSpPr>
        <p:spPr>
          <a:xfrm>
            <a:off x="3150880" y="3281362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5786446" y="2643182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F´</a:t>
            </a:r>
            <a:endParaRPr lang="cs-CZ" sz="4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42844" y="3243609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o</a:t>
            </a:r>
            <a:endParaRPr lang="cs-CZ" sz="4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071934" y="2714620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O</a:t>
            </a:r>
            <a:endParaRPr lang="cs-CZ" sz="40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1142976" y="2600667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y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7572396" y="3429000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y´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1428728" y="3364056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C</a:t>
            </a:r>
            <a:endParaRPr lang="cs-CZ" sz="4000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7286644" y="2571744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C´</a:t>
            </a:r>
            <a:endParaRPr lang="cs-CZ" sz="4000" dirty="0"/>
          </a:p>
        </p:txBody>
      </p:sp>
      <p:cxnSp>
        <p:nvCxnSpPr>
          <p:cNvPr id="20" name="Přímá spojovací šipka 19"/>
          <p:cNvCxnSpPr/>
          <p:nvPr/>
        </p:nvCxnSpPr>
        <p:spPr>
          <a:xfrm>
            <a:off x="1708150" y="2673350"/>
            <a:ext cx="2844800" cy="51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>
            <a:off x="1701800" y="2673350"/>
            <a:ext cx="6513538" cy="161290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4591050" y="2691155"/>
            <a:ext cx="3552850" cy="173797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/>
          <p:nvPr/>
        </p:nvCxnSpPr>
        <p:spPr>
          <a:xfrm>
            <a:off x="1682750" y="2673350"/>
            <a:ext cx="2894013" cy="142716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/>
          <p:nvPr/>
        </p:nvCxnSpPr>
        <p:spPr>
          <a:xfrm>
            <a:off x="4586288" y="4114800"/>
            <a:ext cx="3643312" cy="2858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28"/>
          <p:cNvCxnSpPr/>
          <p:nvPr/>
        </p:nvCxnSpPr>
        <p:spPr>
          <a:xfrm rot="5400000" flipH="1" flipV="1">
            <a:off x="6893735" y="4393413"/>
            <a:ext cx="1214446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30"/>
          <p:cNvCxnSpPr/>
          <p:nvPr/>
        </p:nvCxnSpPr>
        <p:spPr>
          <a:xfrm rot="5400000" flipH="1" flipV="1">
            <a:off x="1321571" y="2250273"/>
            <a:ext cx="785818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35"/>
          <p:cNvCxnSpPr/>
          <p:nvPr/>
        </p:nvCxnSpPr>
        <p:spPr>
          <a:xfrm>
            <a:off x="1714480" y="1883502"/>
            <a:ext cx="2857520" cy="30511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se šipkou 35"/>
          <p:cNvCxnSpPr/>
          <p:nvPr/>
        </p:nvCxnSpPr>
        <p:spPr>
          <a:xfrm>
            <a:off x="4572000" y="5000636"/>
            <a:ext cx="2952750" cy="23452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64291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Zobrazení předmětu tenkou spojkou</a:t>
            </a:r>
            <a:endParaRPr kumimoji="0" lang="cs-CZ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33" name="Přímá spojnice 11"/>
          <p:cNvCxnSpPr/>
          <p:nvPr/>
        </p:nvCxnSpPr>
        <p:spPr>
          <a:xfrm>
            <a:off x="1722120" y="3281362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11"/>
          <p:cNvCxnSpPr/>
          <p:nvPr/>
        </p:nvCxnSpPr>
        <p:spPr>
          <a:xfrm>
            <a:off x="7508598" y="3281362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ovéPole 57"/>
          <p:cNvSpPr txBox="1"/>
          <p:nvPr/>
        </p:nvSpPr>
        <p:spPr>
          <a:xfrm>
            <a:off x="214282" y="4214818"/>
            <a:ext cx="41433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Obraz:	</a:t>
            </a:r>
          </a:p>
          <a:p>
            <a:r>
              <a:rPr lang="cs-CZ" sz="3200" dirty="0" smtClean="0"/>
              <a:t>skutečný 	     a´ &gt; 0</a:t>
            </a:r>
          </a:p>
          <a:p>
            <a:pPr fontAlgn="ctr">
              <a:tabLst>
                <a:tab pos="2247900" algn="l"/>
              </a:tabLst>
            </a:pPr>
            <a:r>
              <a:rPr lang="cs-CZ" sz="3200" dirty="0" smtClean="0"/>
              <a:t>převrácený	 Z  &lt; 0</a:t>
            </a:r>
          </a:p>
          <a:p>
            <a:pPr fontAlgn="ctr">
              <a:tabLst>
                <a:tab pos="2247900" algn="l"/>
              </a:tabLst>
            </a:pPr>
            <a:r>
              <a:rPr lang="cs-CZ" sz="3200" dirty="0" smtClean="0"/>
              <a:t>stejně velký	 y´ = </a:t>
            </a:r>
            <a:r>
              <a:rPr lang="cs-CZ" sz="3200" dirty="0" err="1" smtClean="0"/>
              <a:t>y</a:t>
            </a:r>
            <a:endParaRPr lang="cs-CZ" sz="3200" dirty="0"/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2428860" y="1285860"/>
          <a:ext cx="1296988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Rovnice" r:id="rId4" imgW="355446" imgH="139639" progId="Equation.3">
                  <p:embed/>
                </p:oleObj>
              </mc:Choice>
              <mc:Fallback>
                <p:oleObj name="Rovnice" r:id="rId4" imgW="355446" imgH="1396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60" y="1285860"/>
                        <a:ext cx="1296988" cy="4968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5429256" y="4357694"/>
          <a:ext cx="113030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Rovnice" r:id="rId6" imgW="355138" imgH="177569" progId="Equation.3">
                  <p:embed/>
                </p:oleObj>
              </mc:Choice>
              <mc:Fallback>
                <p:oleObj name="Rovnice" r:id="rId6" imgW="355138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4357694"/>
                        <a:ext cx="1130300" cy="5540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Přímá spojovací šipka 26"/>
          <p:cNvCxnSpPr/>
          <p:nvPr/>
        </p:nvCxnSpPr>
        <p:spPr>
          <a:xfrm rot="5400000" flipH="1" flipV="1">
            <a:off x="1356496" y="3029295"/>
            <a:ext cx="71438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šipka 36"/>
          <p:cNvCxnSpPr/>
          <p:nvPr/>
        </p:nvCxnSpPr>
        <p:spPr>
          <a:xfrm rot="5400000" flipH="1" flipV="1">
            <a:off x="7109557" y="3748963"/>
            <a:ext cx="785818" cy="3015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193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60" grpId="0"/>
      <p:bldP spid="5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715140" y="6215082"/>
            <a:ext cx="2133600" cy="365125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3. 6. ZOBRAZENÍ TENKOU ČOČKOU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 flipV="1">
            <a:off x="242857" y="3353898"/>
            <a:ext cx="8640000" cy="32587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9"/>
          <p:cNvGrpSpPr/>
          <p:nvPr/>
        </p:nvGrpSpPr>
        <p:grpSpPr>
          <a:xfrm>
            <a:off x="4364819" y="1458453"/>
            <a:ext cx="414362" cy="3564000"/>
            <a:chOff x="8069580" y="2215348"/>
            <a:chExt cx="414362" cy="3564000"/>
          </a:xfrm>
        </p:grpSpPr>
        <p:cxnSp>
          <p:nvCxnSpPr>
            <p:cNvPr id="17" name="Přímá spojovací šipka 16"/>
            <p:cNvCxnSpPr/>
            <p:nvPr/>
          </p:nvCxnSpPr>
          <p:spPr>
            <a:xfrm rot="5400000">
              <a:off x="6504776" y="3996554"/>
              <a:ext cx="3564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Volný tvar 17"/>
            <p:cNvSpPr/>
            <p:nvPr/>
          </p:nvSpPr>
          <p:spPr>
            <a:xfrm flipV="1">
              <a:off x="8069580" y="2225986"/>
              <a:ext cx="411480" cy="274320"/>
            </a:xfrm>
            <a:custGeom>
              <a:avLst/>
              <a:gdLst>
                <a:gd name="connsiteX0" fmla="*/ 0 w 411480"/>
                <a:gd name="connsiteY0" fmla="*/ 7620 h 274320"/>
                <a:gd name="connsiteX1" fmla="*/ 213360 w 411480"/>
                <a:gd name="connsiteY1" fmla="*/ 274320 h 274320"/>
                <a:gd name="connsiteX2" fmla="*/ 411480 w 411480"/>
                <a:gd name="connsiteY2" fmla="*/ 0 h 274320"/>
                <a:gd name="connsiteX3" fmla="*/ 411480 w 411480"/>
                <a:gd name="connsiteY3" fmla="*/ 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480" h="274320">
                  <a:moveTo>
                    <a:pt x="0" y="7620"/>
                  </a:moveTo>
                  <a:lnTo>
                    <a:pt x="213360" y="274320"/>
                  </a:lnTo>
                  <a:lnTo>
                    <a:pt x="411480" y="0"/>
                  </a:lnTo>
                  <a:lnTo>
                    <a:pt x="411480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8072462" y="5500702"/>
              <a:ext cx="411480" cy="274320"/>
            </a:xfrm>
            <a:custGeom>
              <a:avLst/>
              <a:gdLst>
                <a:gd name="connsiteX0" fmla="*/ 0 w 411480"/>
                <a:gd name="connsiteY0" fmla="*/ 7620 h 274320"/>
                <a:gd name="connsiteX1" fmla="*/ 213360 w 411480"/>
                <a:gd name="connsiteY1" fmla="*/ 274320 h 274320"/>
                <a:gd name="connsiteX2" fmla="*/ 411480 w 411480"/>
                <a:gd name="connsiteY2" fmla="*/ 0 h 274320"/>
                <a:gd name="connsiteX3" fmla="*/ 411480 w 411480"/>
                <a:gd name="connsiteY3" fmla="*/ 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480" h="274320">
                  <a:moveTo>
                    <a:pt x="0" y="7620"/>
                  </a:moveTo>
                  <a:lnTo>
                    <a:pt x="213360" y="274320"/>
                  </a:lnTo>
                  <a:lnTo>
                    <a:pt x="411480" y="0"/>
                  </a:lnTo>
                  <a:lnTo>
                    <a:pt x="411480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1" name="TextovéPole 10"/>
          <p:cNvSpPr txBox="1"/>
          <p:nvPr/>
        </p:nvSpPr>
        <p:spPr>
          <a:xfrm>
            <a:off x="2928926" y="3386485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F</a:t>
            </a:r>
            <a:endParaRPr lang="cs-CZ" sz="4000" dirty="0"/>
          </a:p>
        </p:txBody>
      </p:sp>
      <p:cxnSp>
        <p:nvCxnSpPr>
          <p:cNvPr id="12" name="Přímá spojnice 11"/>
          <p:cNvCxnSpPr/>
          <p:nvPr/>
        </p:nvCxnSpPr>
        <p:spPr>
          <a:xfrm>
            <a:off x="6000760" y="3243609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1"/>
          <p:cNvCxnSpPr/>
          <p:nvPr/>
        </p:nvCxnSpPr>
        <p:spPr>
          <a:xfrm>
            <a:off x="3150880" y="3281362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5786446" y="2643182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F´</a:t>
            </a:r>
            <a:endParaRPr lang="cs-CZ" sz="4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42844" y="3243609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o</a:t>
            </a:r>
            <a:endParaRPr lang="cs-CZ" sz="4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071934" y="2714620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O</a:t>
            </a:r>
            <a:endParaRPr lang="cs-CZ" sz="40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1928794" y="2600667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y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8001024" y="3429000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y´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1428728" y="3364056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C</a:t>
            </a:r>
            <a:endParaRPr lang="cs-CZ" sz="4000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7286644" y="2571744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C´</a:t>
            </a:r>
            <a:endParaRPr lang="cs-CZ" sz="4000" dirty="0"/>
          </a:p>
        </p:txBody>
      </p:sp>
      <p:cxnSp>
        <p:nvCxnSpPr>
          <p:cNvPr id="20" name="Přímá spojovací šipka 19"/>
          <p:cNvCxnSpPr/>
          <p:nvPr/>
        </p:nvCxnSpPr>
        <p:spPr>
          <a:xfrm>
            <a:off x="2362200" y="2676525"/>
            <a:ext cx="2190750" cy="193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>
            <a:off x="2365375" y="2692400"/>
            <a:ext cx="6635781" cy="202248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4591050" y="2691155"/>
            <a:ext cx="4552950" cy="21666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rot="5400000" flipH="1" flipV="1">
            <a:off x="1999438" y="3029295"/>
            <a:ext cx="71438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/>
          <p:nvPr/>
        </p:nvCxnSpPr>
        <p:spPr>
          <a:xfrm>
            <a:off x="2346325" y="2679700"/>
            <a:ext cx="2197100" cy="18923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/>
          <p:nvPr/>
        </p:nvCxnSpPr>
        <p:spPr>
          <a:xfrm>
            <a:off x="4586288" y="4543428"/>
            <a:ext cx="4200554" cy="2858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šipka 36"/>
          <p:cNvCxnSpPr/>
          <p:nvPr/>
        </p:nvCxnSpPr>
        <p:spPr>
          <a:xfrm rot="16200000" flipV="1">
            <a:off x="7893868" y="3964783"/>
            <a:ext cx="1214446" cy="3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28"/>
          <p:cNvCxnSpPr/>
          <p:nvPr/>
        </p:nvCxnSpPr>
        <p:spPr>
          <a:xfrm rot="5400000" flipH="1" flipV="1">
            <a:off x="8286776" y="4786322"/>
            <a:ext cx="428628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30"/>
          <p:cNvCxnSpPr/>
          <p:nvPr/>
        </p:nvCxnSpPr>
        <p:spPr>
          <a:xfrm rot="5400000" flipH="1" flipV="1">
            <a:off x="1964513" y="2250273"/>
            <a:ext cx="785818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35"/>
          <p:cNvCxnSpPr/>
          <p:nvPr/>
        </p:nvCxnSpPr>
        <p:spPr>
          <a:xfrm flipV="1">
            <a:off x="2357422" y="1914013"/>
            <a:ext cx="2214578" cy="14789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se šipkou 35"/>
          <p:cNvCxnSpPr/>
          <p:nvPr/>
        </p:nvCxnSpPr>
        <p:spPr>
          <a:xfrm>
            <a:off x="4572000" y="5000636"/>
            <a:ext cx="3929090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64291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Zobrazení předmětu tenkou spojkou</a:t>
            </a:r>
            <a:endParaRPr kumimoji="0" lang="cs-CZ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33" name="Přímá spojnice 11"/>
          <p:cNvCxnSpPr/>
          <p:nvPr/>
        </p:nvCxnSpPr>
        <p:spPr>
          <a:xfrm>
            <a:off x="1722120" y="3281362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11"/>
          <p:cNvCxnSpPr/>
          <p:nvPr/>
        </p:nvCxnSpPr>
        <p:spPr>
          <a:xfrm>
            <a:off x="7508598" y="3281362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ovéPole 57"/>
          <p:cNvSpPr txBox="1"/>
          <p:nvPr/>
        </p:nvSpPr>
        <p:spPr>
          <a:xfrm>
            <a:off x="214282" y="4214818"/>
            <a:ext cx="41433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Obraz:	</a:t>
            </a:r>
          </a:p>
          <a:p>
            <a:r>
              <a:rPr lang="cs-CZ" sz="3200" dirty="0" smtClean="0"/>
              <a:t>skutečný 	     a´ &gt; 0</a:t>
            </a:r>
          </a:p>
          <a:p>
            <a:pPr fontAlgn="ctr">
              <a:tabLst>
                <a:tab pos="2247900" algn="l"/>
              </a:tabLst>
            </a:pPr>
            <a:r>
              <a:rPr lang="cs-CZ" sz="3200" dirty="0" smtClean="0"/>
              <a:t>převrácený	 Z  &lt; 0</a:t>
            </a:r>
          </a:p>
          <a:p>
            <a:pPr fontAlgn="ctr">
              <a:tabLst>
                <a:tab pos="2247900" algn="l"/>
              </a:tabLst>
            </a:pPr>
            <a:r>
              <a:rPr lang="cs-CZ" sz="3200" dirty="0" smtClean="0"/>
              <a:t>zvětšený	 y´ &gt; </a:t>
            </a:r>
            <a:r>
              <a:rPr lang="cs-CZ" sz="3200" dirty="0" err="1" smtClean="0"/>
              <a:t>y</a:t>
            </a:r>
            <a:endParaRPr lang="cs-CZ" sz="3200" dirty="0"/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2538414" y="1214422"/>
          <a:ext cx="1676396" cy="544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Rovnice" r:id="rId4" imgW="609336" imgH="203112" progId="Equation.3">
                  <p:embed/>
                </p:oleObj>
              </mc:Choice>
              <mc:Fallback>
                <p:oleObj name="Rovnice" r:id="rId4" imgW="60933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8414" y="1214422"/>
                        <a:ext cx="1676396" cy="54482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5857884" y="5143512"/>
          <a:ext cx="113030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Rovnice" r:id="rId6" imgW="355138" imgH="177569" progId="Equation.3">
                  <p:embed/>
                </p:oleObj>
              </mc:Choice>
              <mc:Fallback>
                <p:oleObj name="Rovnice" r:id="rId6" imgW="355138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4" y="5143512"/>
                        <a:ext cx="1130300" cy="5540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6206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60" grpId="0"/>
      <p:bldP spid="5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715140" y="6215082"/>
            <a:ext cx="2133600" cy="365125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3. 6. ZOBRAZENÍ TENKOU ČOČKOU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 flipV="1">
            <a:off x="242857" y="3353898"/>
            <a:ext cx="8640000" cy="32587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9"/>
          <p:cNvGrpSpPr/>
          <p:nvPr/>
        </p:nvGrpSpPr>
        <p:grpSpPr>
          <a:xfrm>
            <a:off x="4364819" y="1458453"/>
            <a:ext cx="414362" cy="3564000"/>
            <a:chOff x="8069580" y="2215348"/>
            <a:chExt cx="414362" cy="3564000"/>
          </a:xfrm>
        </p:grpSpPr>
        <p:cxnSp>
          <p:nvCxnSpPr>
            <p:cNvPr id="17" name="Přímá spojovací šipka 16"/>
            <p:cNvCxnSpPr/>
            <p:nvPr/>
          </p:nvCxnSpPr>
          <p:spPr>
            <a:xfrm rot="5400000">
              <a:off x="6504776" y="3996554"/>
              <a:ext cx="3564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Volný tvar 17"/>
            <p:cNvSpPr/>
            <p:nvPr/>
          </p:nvSpPr>
          <p:spPr>
            <a:xfrm flipV="1">
              <a:off x="8069580" y="2225986"/>
              <a:ext cx="411480" cy="274320"/>
            </a:xfrm>
            <a:custGeom>
              <a:avLst/>
              <a:gdLst>
                <a:gd name="connsiteX0" fmla="*/ 0 w 411480"/>
                <a:gd name="connsiteY0" fmla="*/ 7620 h 274320"/>
                <a:gd name="connsiteX1" fmla="*/ 213360 w 411480"/>
                <a:gd name="connsiteY1" fmla="*/ 274320 h 274320"/>
                <a:gd name="connsiteX2" fmla="*/ 411480 w 411480"/>
                <a:gd name="connsiteY2" fmla="*/ 0 h 274320"/>
                <a:gd name="connsiteX3" fmla="*/ 411480 w 411480"/>
                <a:gd name="connsiteY3" fmla="*/ 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480" h="274320">
                  <a:moveTo>
                    <a:pt x="0" y="7620"/>
                  </a:moveTo>
                  <a:lnTo>
                    <a:pt x="213360" y="274320"/>
                  </a:lnTo>
                  <a:lnTo>
                    <a:pt x="411480" y="0"/>
                  </a:lnTo>
                  <a:lnTo>
                    <a:pt x="411480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8072462" y="5500702"/>
              <a:ext cx="411480" cy="274320"/>
            </a:xfrm>
            <a:custGeom>
              <a:avLst/>
              <a:gdLst>
                <a:gd name="connsiteX0" fmla="*/ 0 w 411480"/>
                <a:gd name="connsiteY0" fmla="*/ 7620 h 274320"/>
                <a:gd name="connsiteX1" fmla="*/ 213360 w 411480"/>
                <a:gd name="connsiteY1" fmla="*/ 274320 h 274320"/>
                <a:gd name="connsiteX2" fmla="*/ 411480 w 411480"/>
                <a:gd name="connsiteY2" fmla="*/ 0 h 274320"/>
                <a:gd name="connsiteX3" fmla="*/ 411480 w 411480"/>
                <a:gd name="connsiteY3" fmla="*/ 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480" h="274320">
                  <a:moveTo>
                    <a:pt x="0" y="7620"/>
                  </a:moveTo>
                  <a:lnTo>
                    <a:pt x="213360" y="274320"/>
                  </a:lnTo>
                  <a:lnTo>
                    <a:pt x="411480" y="0"/>
                  </a:lnTo>
                  <a:lnTo>
                    <a:pt x="411480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1" name="TextovéPole 10"/>
          <p:cNvSpPr txBox="1"/>
          <p:nvPr/>
        </p:nvSpPr>
        <p:spPr>
          <a:xfrm>
            <a:off x="2928926" y="3386485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F</a:t>
            </a:r>
            <a:endParaRPr lang="cs-CZ" sz="4000" dirty="0"/>
          </a:p>
        </p:txBody>
      </p:sp>
      <p:cxnSp>
        <p:nvCxnSpPr>
          <p:cNvPr id="12" name="Přímá spojnice 11"/>
          <p:cNvCxnSpPr/>
          <p:nvPr/>
        </p:nvCxnSpPr>
        <p:spPr>
          <a:xfrm>
            <a:off x="6000760" y="3243609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1"/>
          <p:cNvCxnSpPr/>
          <p:nvPr/>
        </p:nvCxnSpPr>
        <p:spPr>
          <a:xfrm>
            <a:off x="3150880" y="3281362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5786446" y="2643182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F´</a:t>
            </a:r>
            <a:endParaRPr lang="cs-CZ" sz="4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42844" y="3243609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o</a:t>
            </a:r>
            <a:endParaRPr lang="cs-CZ" sz="4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071934" y="2714620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O</a:t>
            </a:r>
            <a:endParaRPr lang="cs-CZ" sz="40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2643174" y="2600667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y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1428728" y="3364056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C</a:t>
            </a:r>
            <a:endParaRPr lang="cs-CZ" sz="4000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7286644" y="2571744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C´</a:t>
            </a:r>
            <a:endParaRPr lang="cs-CZ" sz="4000" dirty="0"/>
          </a:p>
        </p:txBody>
      </p:sp>
      <p:cxnSp>
        <p:nvCxnSpPr>
          <p:cNvPr id="20" name="Přímá spojovací šipka 19"/>
          <p:cNvCxnSpPr/>
          <p:nvPr/>
        </p:nvCxnSpPr>
        <p:spPr>
          <a:xfrm flipV="1">
            <a:off x="3136900" y="2678458"/>
            <a:ext cx="1416050" cy="124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>
            <a:off x="3133725" y="2679700"/>
            <a:ext cx="4938737" cy="239237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4591050" y="2691155"/>
            <a:ext cx="3838602" cy="1809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30"/>
          <p:cNvCxnSpPr/>
          <p:nvPr/>
        </p:nvCxnSpPr>
        <p:spPr>
          <a:xfrm rot="5400000" flipH="1" flipV="1">
            <a:off x="2786050" y="2285992"/>
            <a:ext cx="71438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35"/>
          <p:cNvCxnSpPr/>
          <p:nvPr/>
        </p:nvCxnSpPr>
        <p:spPr>
          <a:xfrm flipV="1">
            <a:off x="3143240" y="1914014"/>
            <a:ext cx="1428760" cy="147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64291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Zobrazení předmětu tenkou spojkou</a:t>
            </a:r>
            <a:endParaRPr kumimoji="0" lang="cs-CZ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33" name="Přímá spojnice 11"/>
          <p:cNvCxnSpPr/>
          <p:nvPr/>
        </p:nvCxnSpPr>
        <p:spPr>
          <a:xfrm>
            <a:off x="1722120" y="3281362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11"/>
          <p:cNvCxnSpPr/>
          <p:nvPr/>
        </p:nvCxnSpPr>
        <p:spPr>
          <a:xfrm>
            <a:off x="7508598" y="3281362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ovéPole 57"/>
          <p:cNvSpPr txBox="1"/>
          <p:nvPr/>
        </p:nvSpPr>
        <p:spPr>
          <a:xfrm>
            <a:off x="214282" y="4637798"/>
            <a:ext cx="4143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Obraz:	</a:t>
            </a:r>
          </a:p>
          <a:p>
            <a:r>
              <a:rPr lang="cs-CZ" sz="3200" dirty="0" smtClean="0"/>
              <a:t>leží v nekonečnu</a:t>
            </a:r>
            <a:endParaRPr lang="cs-CZ" sz="3200" dirty="0"/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125612"/>
              </p:ext>
            </p:extLst>
          </p:nvPr>
        </p:nvGraphicFramePr>
        <p:xfrm>
          <a:off x="2817813" y="1214438"/>
          <a:ext cx="111760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Rovnice" r:id="rId4" imgW="406080" imgH="203040" progId="Equation.3">
                  <p:embed/>
                </p:oleObj>
              </mc:Choice>
              <mc:Fallback>
                <p:oleObj name="Rovnice" r:id="rId4" imgW="406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13" y="1214438"/>
                        <a:ext cx="1117600" cy="5445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5286380" y="4714884"/>
          <a:ext cx="145415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Rovnice" r:id="rId6" imgW="457002" imgH="177723" progId="Equation.3">
                  <p:embed/>
                </p:oleObj>
              </mc:Choice>
              <mc:Fallback>
                <p:oleObj name="Rovnice" r:id="rId6" imgW="457002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0" y="4714884"/>
                        <a:ext cx="1454150" cy="554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Přímá spojovací čára 60"/>
          <p:cNvCxnSpPr/>
          <p:nvPr/>
        </p:nvCxnSpPr>
        <p:spPr>
          <a:xfrm rot="5400000">
            <a:off x="7465239" y="4822041"/>
            <a:ext cx="2143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ovací čára 61"/>
          <p:cNvCxnSpPr/>
          <p:nvPr/>
        </p:nvCxnSpPr>
        <p:spPr>
          <a:xfrm rot="5400000">
            <a:off x="7536677" y="4893479"/>
            <a:ext cx="2143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ovací čára 62"/>
          <p:cNvCxnSpPr/>
          <p:nvPr/>
        </p:nvCxnSpPr>
        <p:spPr>
          <a:xfrm rot="5400000">
            <a:off x="7905315" y="4268643"/>
            <a:ext cx="2143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ovací čára 63"/>
          <p:cNvCxnSpPr/>
          <p:nvPr/>
        </p:nvCxnSpPr>
        <p:spPr>
          <a:xfrm rot="5400000">
            <a:off x="7976753" y="4340081"/>
            <a:ext cx="2143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rot="5400000" flipH="1" flipV="1">
            <a:off x="2783699" y="3064674"/>
            <a:ext cx="71438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673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715140" y="6215082"/>
            <a:ext cx="2133600" cy="365125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3. 6. ZOBRAZENÍ TENKOU ČOČKOU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 flipV="1">
            <a:off x="242857" y="3353898"/>
            <a:ext cx="8640000" cy="32587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9"/>
          <p:cNvGrpSpPr/>
          <p:nvPr/>
        </p:nvGrpSpPr>
        <p:grpSpPr>
          <a:xfrm>
            <a:off x="4364819" y="1458453"/>
            <a:ext cx="414362" cy="3564000"/>
            <a:chOff x="8069580" y="2215348"/>
            <a:chExt cx="414362" cy="3564000"/>
          </a:xfrm>
        </p:grpSpPr>
        <p:cxnSp>
          <p:nvCxnSpPr>
            <p:cNvPr id="17" name="Přímá spojovací šipka 16"/>
            <p:cNvCxnSpPr/>
            <p:nvPr/>
          </p:nvCxnSpPr>
          <p:spPr>
            <a:xfrm rot="5400000">
              <a:off x="6504776" y="3996554"/>
              <a:ext cx="3564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Volný tvar 17"/>
            <p:cNvSpPr/>
            <p:nvPr/>
          </p:nvSpPr>
          <p:spPr>
            <a:xfrm flipV="1">
              <a:off x="8069580" y="2225986"/>
              <a:ext cx="411480" cy="274320"/>
            </a:xfrm>
            <a:custGeom>
              <a:avLst/>
              <a:gdLst>
                <a:gd name="connsiteX0" fmla="*/ 0 w 411480"/>
                <a:gd name="connsiteY0" fmla="*/ 7620 h 274320"/>
                <a:gd name="connsiteX1" fmla="*/ 213360 w 411480"/>
                <a:gd name="connsiteY1" fmla="*/ 274320 h 274320"/>
                <a:gd name="connsiteX2" fmla="*/ 411480 w 411480"/>
                <a:gd name="connsiteY2" fmla="*/ 0 h 274320"/>
                <a:gd name="connsiteX3" fmla="*/ 411480 w 411480"/>
                <a:gd name="connsiteY3" fmla="*/ 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480" h="274320">
                  <a:moveTo>
                    <a:pt x="0" y="7620"/>
                  </a:moveTo>
                  <a:lnTo>
                    <a:pt x="213360" y="274320"/>
                  </a:lnTo>
                  <a:lnTo>
                    <a:pt x="411480" y="0"/>
                  </a:lnTo>
                  <a:lnTo>
                    <a:pt x="411480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8072462" y="5500702"/>
              <a:ext cx="411480" cy="274320"/>
            </a:xfrm>
            <a:custGeom>
              <a:avLst/>
              <a:gdLst>
                <a:gd name="connsiteX0" fmla="*/ 0 w 411480"/>
                <a:gd name="connsiteY0" fmla="*/ 7620 h 274320"/>
                <a:gd name="connsiteX1" fmla="*/ 213360 w 411480"/>
                <a:gd name="connsiteY1" fmla="*/ 274320 h 274320"/>
                <a:gd name="connsiteX2" fmla="*/ 411480 w 411480"/>
                <a:gd name="connsiteY2" fmla="*/ 0 h 274320"/>
                <a:gd name="connsiteX3" fmla="*/ 411480 w 411480"/>
                <a:gd name="connsiteY3" fmla="*/ 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480" h="274320">
                  <a:moveTo>
                    <a:pt x="0" y="7620"/>
                  </a:moveTo>
                  <a:lnTo>
                    <a:pt x="213360" y="274320"/>
                  </a:lnTo>
                  <a:lnTo>
                    <a:pt x="411480" y="0"/>
                  </a:lnTo>
                  <a:lnTo>
                    <a:pt x="411480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1" name="TextovéPole 10"/>
          <p:cNvSpPr txBox="1"/>
          <p:nvPr/>
        </p:nvSpPr>
        <p:spPr>
          <a:xfrm>
            <a:off x="2928926" y="3386485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F</a:t>
            </a:r>
            <a:endParaRPr lang="cs-CZ" sz="4000" dirty="0"/>
          </a:p>
        </p:txBody>
      </p:sp>
      <p:cxnSp>
        <p:nvCxnSpPr>
          <p:cNvPr id="12" name="Přímá spojnice 11"/>
          <p:cNvCxnSpPr/>
          <p:nvPr/>
        </p:nvCxnSpPr>
        <p:spPr>
          <a:xfrm>
            <a:off x="6000760" y="3243609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1"/>
          <p:cNvCxnSpPr/>
          <p:nvPr/>
        </p:nvCxnSpPr>
        <p:spPr>
          <a:xfrm>
            <a:off x="3150880" y="3281362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5786446" y="2643182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F´</a:t>
            </a:r>
            <a:endParaRPr lang="cs-CZ" sz="4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42844" y="3243609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o</a:t>
            </a:r>
            <a:endParaRPr lang="cs-CZ" sz="4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071934" y="3286124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O</a:t>
            </a:r>
            <a:endParaRPr lang="cs-CZ" sz="40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3571868" y="2714620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y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2786050" y="221455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y´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1428728" y="3364056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C</a:t>
            </a:r>
            <a:endParaRPr lang="cs-CZ" sz="4000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7286644" y="2571744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C´</a:t>
            </a:r>
            <a:endParaRPr lang="cs-CZ" sz="4000" dirty="0"/>
          </a:p>
        </p:txBody>
      </p:sp>
      <p:cxnSp>
        <p:nvCxnSpPr>
          <p:cNvPr id="20" name="Přímá spojovací šipka 19"/>
          <p:cNvCxnSpPr/>
          <p:nvPr/>
        </p:nvCxnSpPr>
        <p:spPr>
          <a:xfrm>
            <a:off x="3929063" y="2667000"/>
            <a:ext cx="623887" cy="114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4591050" y="2691155"/>
            <a:ext cx="2624156" cy="123791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/>
          <p:nvPr/>
        </p:nvCxnSpPr>
        <p:spPr>
          <a:xfrm flipV="1">
            <a:off x="3154680" y="2098675"/>
            <a:ext cx="1430020" cy="126174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/>
          <p:nvPr/>
        </p:nvCxnSpPr>
        <p:spPr>
          <a:xfrm>
            <a:off x="4594222" y="2117720"/>
            <a:ext cx="4200554" cy="2858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28"/>
          <p:cNvCxnSpPr/>
          <p:nvPr/>
        </p:nvCxnSpPr>
        <p:spPr>
          <a:xfrm rot="5400000" flipH="1" flipV="1">
            <a:off x="3000374" y="3714749"/>
            <a:ext cx="685802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30"/>
          <p:cNvCxnSpPr/>
          <p:nvPr/>
        </p:nvCxnSpPr>
        <p:spPr>
          <a:xfrm rot="16200000" flipV="1">
            <a:off x="3564727" y="2275681"/>
            <a:ext cx="731832" cy="3169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35"/>
          <p:cNvCxnSpPr/>
          <p:nvPr/>
        </p:nvCxnSpPr>
        <p:spPr>
          <a:xfrm flipV="1">
            <a:off x="3917950" y="1912620"/>
            <a:ext cx="661670" cy="1778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se šipkou 35"/>
          <p:cNvCxnSpPr/>
          <p:nvPr/>
        </p:nvCxnSpPr>
        <p:spPr>
          <a:xfrm>
            <a:off x="3328988" y="4062413"/>
            <a:ext cx="1243012" cy="11117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64291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Zobrazení předmětu tenkou spojkou</a:t>
            </a:r>
            <a:endParaRPr kumimoji="0" lang="cs-CZ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33" name="Přímá spojnice 11"/>
          <p:cNvCxnSpPr/>
          <p:nvPr/>
        </p:nvCxnSpPr>
        <p:spPr>
          <a:xfrm>
            <a:off x="1722120" y="3281362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11"/>
          <p:cNvCxnSpPr/>
          <p:nvPr/>
        </p:nvCxnSpPr>
        <p:spPr>
          <a:xfrm>
            <a:off x="7508598" y="3281362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ovéPole 57"/>
          <p:cNvSpPr txBox="1"/>
          <p:nvPr/>
        </p:nvSpPr>
        <p:spPr>
          <a:xfrm>
            <a:off x="5000628" y="4429132"/>
            <a:ext cx="41433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Obraz:	</a:t>
            </a:r>
          </a:p>
          <a:p>
            <a:r>
              <a:rPr lang="cs-CZ" sz="3200" dirty="0" smtClean="0"/>
              <a:t>zdánlivý	     a´ &lt; 0</a:t>
            </a:r>
          </a:p>
          <a:p>
            <a:pPr fontAlgn="ctr">
              <a:tabLst>
                <a:tab pos="2247900" algn="l"/>
              </a:tabLst>
            </a:pPr>
            <a:r>
              <a:rPr lang="cs-CZ" sz="3200" dirty="0" smtClean="0"/>
              <a:t>přímý	 Z  &gt; 0</a:t>
            </a:r>
          </a:p>
          <a:p>
            <a:pPr fontAlgn="ctr">
              <a:tabLst>
                <a:tab pos="2247900" algn="l"/>
              </a:tabLst>
            </a:pPr>
            <a:r>
              <a:rPr lang="cs-CZ" sz="3200" dirty="0" smtClean="0"/>
              <a:t>zvětšený	 y´ &gt; </a:t>
            </a:r>
            <a:r>
              <a:rPr lang="cs-CZ" sz="3200" dirty="0" err="1" smtClean="0"/>
              <a:t>y</a:t>
            </a:r>
            <a:endParaRPr lang="cs-CZ" sz="3200" dirty="0"/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3071802" y="1214422"/>
          <a:ext cx="1143008" cy="594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Rovnice" r:id="rId4" imgW="380835" imgH="203112" progId="Equation.3">
                  <p:embed/>
                </p:oleObj>
              </mc:Choice>
              <mc:Fallback>
                <p:oleObj name="Rovnice" r:id="rId4" imgW="38083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02" y="1214422"/>
                        <a:ext cx="1143008" cy="5940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3000364" y="4214818"/>
          <a:ext cx="113030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Rovnice" r:id="rId6" imgW="355138" imgH="177569" progId="Equation.3">
                  <p:embed/>
                </p:oleObj>
              </mc:Choice>
              <mc:Fallback>
                <p:oleObj name="Rovnice" r:id="rId6" imgW="355138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64" y="4214818"/>
                        <a:ext cx="1130300" cy="5540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Přímá spojovací šipka 20"/>
          <p:cNvCxnSpPr/>
          <p:nvPr/>
        </p:nvCxnSpPr>
        <p:spPr>
          <a:xfrm>
            <a:off x="3827196" y="2598850"/>
            <a:ext cx="1816375" cy="175884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30"/>
          <p:cNvCxnSpPr/>
          <p:nvPr/>
        </p:nvCxnSpPr>
        <p:spPr>
          <a:xfrm rot="10800000">
            <a:off x="2786051" y="1571612"/>
            <a:ext cx="1083052" cy="1057310"/>
          </a:xfrm>
          <a:prstGeom prst="line">
            <a:avLst/>
          </a:prstGeom>
          <a:ln w="28575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30"/>
          <p:cNvCxnSpPr/>
          <p:nvPr/>
        </p:nvCxnSpPr>
        <p:spPr>
          <a:xfrm rot="10800000">
            <a:off x="2786066" y="1833569"/>
            <a:ext cx="1776415" cy="8382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30"/>
          <p:cNvCxnSpPr/>
          <p:nvPr/>
        </p:nvCxnSpPr>
        <p:spPr>
          <a:xfrm rot="10800000">
            <a:off x="2962275" y="2098675"/>
            <a:ext cx="1619254" cy="6354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rot="5400000" flipH="1" flipV="1">
            <a:off x="3571073" y="3029295"/>
            <a:ext cx="71438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šipka 36"/>
          <p:cNvCxnSpPr/>
          <p:nvPr/>
        </p:nvCxnSpPr>
        <p:spPr>
          <a:xfrm rot="16200000" flipV="1">
            <a:off x="2701140" y="2724952"/>
            <a:ext cx="1282693" cy="1579"/>
          </a:xfrm>
          <a:prstGeom prst="straightConnector1">
            <a:avLst/>
          </a:prstGeom>
          <a:ln w="3810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432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60" grpId="0"/>
      <p:bldP spid="5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715140" y="6215082"/>
            <a:ext cx="2133600" cy="365125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3. 6. ZOBRAZENÍ TENKOU ČOČKOU</a:t>
            </a:r>
          </a:p>
        </p:txBody>
      </p:sp>
      <p:cxnSp>
        <p:nvCxnSpPr>
          <p:cNvPr id="20" name="Přímá spojovací šipka 19"/>
          <p:cNvCxnSpPr/>
          <p:nvPr/>
        </p:nvCxnSpPr>
        <p:spPr>
          <a:xfrm>
            <a:off x="928662" y="2357430"/>
            <a:ext cx="3624288" cy="63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>
            <a:off x="928662" y="2357430"/>
            <a:ext cx="4500594" cy="135732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V="1">
            <a:off x="4536420" y="1500174"/>
            <a:ext cx="1178588" cy="88748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rot="16200000" flipV="1">
            <a:off x="338349" y="2910122"/>
            <a:ext cx="1172717" cy="791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/>
          <p:nvPr/>
        </p:nvCxnSpPr>
        <p:spPr>
          <a:xfrm>
            <a:off x="928662" y="2357430"/>
            <a:ext cx="3643338" cy="78581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/>
          <p:nvPr/>
        </p:nvCxnSpPr>
        <p:spPr>
          <a:xfrm>
            <a:off x="4572000" y="3143248"/>
            <a:ext cx="3714776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28"/>
          <p:cNvCxnSpPr/>
          <p:nvPr/>
        </p:nvCxnSpPr>
        <p:spPr>
          <a:xfrm rot="5400000" flipH="1" flipV="1">
            <a:off x="2857488" y="4214818"/>
            <a:ext cx="142876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30"/>
          <p:cNvCxnSpPr/>
          <p:nvPr/>
        </p:nvCxnSpPr>
        <p:spPr>
          <a:xfrm rot="16200000" flipV="1">
            <a:off x="55550" y="4373550"/>
            <a:ext cx="1757362" cy="1113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28"/>
          <p:cNvCxnSpPr/>
          <p:nvPr/>
        </p:nvCxnSpPr>
        <p:spPr>
          <a:xfrm rot="5400000" flipH="1" flipV="1">
            <a:off x="4464859" y="5132416"/>
            <a:ext cx="230491" cy="191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se šipkou 35"/>
          <p:cNvCxnSpPr/>
          <p:nvPr/>
        </p:nvCxnSpPr>
        <p:spPr>
          <a:xfrm>
            <a:off x="3571868" y="4857760"/>
            <a:ext cx="1000132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64291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cs-CZ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Zobrazení předmětu tenkou </a:t>
            </a:r>
            <a:r>
              <a:rPr lang="cs-CZ" sz="3200" b="1" dirty="0" smtClean="0"/>
              <a:t>rozptylkou</a:t>
            </a:r>
            <a:endParaRPr kumimoji="0" lang="cs-CZ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61" name="Přímá spojovací čára 60"/>
          <p:cNvCxnSpPr/>
          <p:nvPr/>
        </p:nvCxnSpPr>
        <p:spPr>
          <a:xfrm flipV="1">
            <a:off x="242857" y="3445087"/>
            <a:ext cx="8640000" cy="32587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ovéPole 61"/>
          <p:cNvSpPr txBox="1"/>
          <p:nvPr/>
        </p:nvSpPr>
        <p:spPr>
          <a:xfrm>
            <a:off x="2928926" y="3493760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F</a:t>
            </a:r>
            <a:endParaRPr lang="cs-CZ" sz="4000" dirty="0"/>
          </a:p>
        </p:txBody>
      </p:sp>
      <p:cxnSp>
        <p:nvCxnSpPr>
          <p:cNvPr id="63" name="Přímá spojnice 11"/>
          <p:cNvCxnSpPr/>
          <p:nvPr/>
        </p:nvCxnSpPr>
        <p:spPr>
          <a:xfrm>
            <a:off x="6000760" y="3350884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11"/>
          <p:cNvCxnSpPr/>
          <p:nvPr/>
        </p:nvCxnSpPr>
        <p:spPr>
          <a:xfrm>
            <a:off x="3143240" y="3350884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ovéPole 64"/>
          <p:cNvSpPr txBox="1"/>
          <p:nvPr/>
        </p:nvSpPr>
        <p:spPr>
          <a:xfrm>
            <a:off x="5857884" y="350043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F´</a:t>
            </a:r>
            <a:endParaRPr lang="cs-CZ" sz="4000" dirty="0"/>
          </a:p>
        </p:txBody>
      </p:sp>
      <p:sp>
        <p:nvSpPr>
          <p:cNvPr id="66" name="TextovéPole 65"/>
          <p:cNvSpPr txBox="1"/>
          <p:nvPr/>
        </p:nvSpPr>
        <p:spPr>
          <a:xfrm>
            <a:off x="142844" y="3350884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o</a:t>
            </a:r>
            <a:endParaRPr lang="cs-CZ" sz="4000" dirty="0"/>
          </a:p>
        </p:txBody>
      </p:sp>
      <p:grpSp>
        <p:nvGrpSpPr>
          <p:cNvPr id="67" name="Skupina 22"/>
          <p:cNvGrpSpPr/>
          <p:nvPr/>
        </p:nvGrpSpPr>
        <p:grpSpPr>
          <a:xfrm>
            <a:off x="4355676" y="1428736"/>
            <a:ext cx="414362" cy="4065288"/>
            <a:chOff x="8069580" y="1935480"/>
            <a:chExt cx="414362" cy="4065288"/>
          </a:xfrm>
        </p:grpSpPr>
        <p:cxnSp>
          <p:nvCxnSpPr>
            <p:cNvPr id="68" name="Přímá spojovací šipka 67"/>
            <p:cNvCxnSpPr/>
            <p:nvPr/>
          </p:nvCxnSpPr>
          <p:spPr>
            <a:xfrm rot="5400000">
              <a:off x="6504776" y="3996554"/>
              <a:ext cx="3564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Volný tvar 68"/>
            <p:cNvSpPr/>
            <p:nvPr/>
          </p:nvSpPr>
          <p:spPr>
            <a:xfrm>
              <a:off x="8069580" y="1935480"/>
              <a:ext cx="411480" cy="274320"/>
            </a:xfrm>
            <a:custGeom>
              <a:avLst/>
              <a:gdLst>
                <a:gd name="connsiteX0" fmla="*/ 0 w 411480"/>
                <a:gd name="connsiteY0" fmla="*/ 7620 h 274320"/>
                <a:gd name="connsiteX1" fmla="*/ 213360 w 411480"/>
                <a:gd name="connsiteY1" fmla="*/ 274320 h 274320"/>
                <a:gd name="connsiteX2" fmla="*/ 411480 w 411480"/>
                <a:gd name="connsiteY2" fmla="*/ 0 h 274320"/>
                <a:gd name="connsiteX3" fmla="*/ 411480 w 411480"/>
                <a:gd name="connsiteY3" fmla="*/ 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480" h="274320">
                  <a:moveTo>
                    <a:pt x="0" y="7620"/>
                  </a:moveTo>
                  <a:lnTo>
                    <a:pt x="213360" y="274320"/>
                  </a:lnTo>
                  <a:lnTo>
                    <a:pt x="411480" y="0"/>
                  </a:lnTo>
                  <a:lnTo>
                    <a:pt x="411480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" name="Volný tvar 69"/>
            <p:cNvSpPr/>
            <p:nvPr/>
          </p:nvSpPr>
          <p:spPr>
            <a:xfrm flipV="1">
              <a:off x="8072462" y="5726448"/>
              <a:ext cx="411480" cy="274320"/>
            </a:xfrm>
            <a:custGeom>
              <a:avLst/>
              <a:gdLst>
                <a:gd name="connsiteX0" fmla="*/ 0 w 411480"/>
                <a:gd name="connsiteY0" fmla="*/ 7620 h 274320"/>
                <a:gd name="connsiteX1" fmla="*/ 213360 w 411480"/>
                <a:gd name="connsiteY1" fmla="*/ 274320 h 274320"/>
                <a:gd name="connsiteX2" fmla="*/ 411480 w 411480"/>
                <a:gd name="connsiteY2" fmla="*/ 0 h 274320"/>
                <a:gd name="connsiteX3" fmla="*/ 411480 w 411480"/>
                <a:gd name="connsiteY3" fmla="*/ 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480" h="274320">
                  <a:moveTo>
                    <a:pt x="0" y="7620"/>
                  </a:moveTo>
                  <a:lnTo>
                    <a:pt x="213360" y="274320"/>
                  </a:lnTo>
                  <a:lnTo>
                    <a:pt x="411480" y="0"/>
                  </a:lnTo>
                  <a:lnTo>
                    <a:pt x="411480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71" name="Přímá spojovací šipka 70"/>
          <p:cNvCxnSpPr/>
          <p:nvPr/>
        </p:nvCxnSpPr>
        <p:spPr>
          <a:xfrm flipV="1">
            <a:off x="3143240" y="2371725"/>
            <a:ext cx="1403360" cy="1093787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ovací šipka 71"/>
          <p:cNvCxnSpPr/>
          <p:nvPr/>
        </p:nvCxnSpPr>
        <p:spPr>
          <a:xfrm>
            <a:off x="3571868" y="3141660"/>
            <a:ext cx="1000132" cy="1588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šipka 36"/>
          <p:cNvCxnSpPr/>
          <p:nvPr/>
        </p:nvCxnSpPr>
        <p:spPr>
          <a:xfrm rot="16200000" flipV="1">
            <a:off x="3394377" y="3308649"/>
            <a:ext cx="327491" cy="2112"/>
          </a:xfrm>
          <a:prstGeom prst="straightConnector1">
            <a:avLst/>
          </a:prstGeom>
          <a:ln w="3810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ovéPole 99"/>
          <p:cNvSpPr txBox="1"/>
          <p:nvPr/>
        </p:nvSpPr>
        <p:spPr>
          <a:xfrm>
            <a:off x="500034" y="2600667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y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101" name="TextovéPole 100"/>
          <p:cNvSpPr txBox="1"/>
          <p:nvPr/>
        </p:nvSpPr>
        <p:spPr>
          <a:xfrm>
            <a:off x="3643306" y="3425611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y´</a:t>
            </a:r>
            <a:endParaRPr lang="cs-CZ" sz="3600" b="1" dirty="0">
              <a:solidFill>
                <a:srgbClr val="0070C0"/>
              </a:solidFill>
            </a:endParaRPr>
          </a:p>
        </p:txBody>
      </p:sp>
      <p:cxnSp>
        <p:nvCxnSpPr>
          <p:cNvPr id="47" name="Přímá spojnice se šipkou 35"/>
          <p:cNvCxnSpPr/>
          <p:nvPr/>
        </p:nvCxnSpPr>
        <p:spPr>
          <a:xfrm>
            <a:off x="914400" y="5238750"/>
            <a:ext cx="3657600" cy="6711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ovéPole 105"/>
          <p:cNvSpPr txBox="1"/>
          <p:nvPr/>
        </p:nvSpPr>
        <p:spPr>
          <a:xfrm>
            <a:off x="5286348" y="4143380"/>
            <a:ext cx="38576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Obraz:</a:t>
            </a:r>
          </a:p>
          <a:p>
            <a:pPr fontAlgn="ctr">
              <a:tabLst>
                <a:tab pos="2247900" algn="l"/>
              </a:tabLst>
            </a:pPr>
            <a:r>
              <a:rPr lang="cs-CZ" sz="3200" dirty="0" smtClean="0"/>
              <a:t>zdánlivý	a´ &lt; 0</a:t>
            </a:r>
          </a:p>
          <a:p>
            <a:pPr fontAlgn="ctr">
              <a:tabLst>
                <a:tab pos="2247900" algn="l"/>
              </a:tabLst>
            </a:pPr>
            <a:r>
              <a:rPr lang="cs-CZ" sz="3200" dirty="0" smtClean="0"/>
              <a:t>přímý	 Z &gt; 0</a:t>
            </a:r>
          </a:p>
          <a:p>
            <a:pPr fontAlgn="ctr">
              <a:tabLst>
                <a:tab pos="2247900" algn="l"/>
              </a:tabLst>
            </a:pPr>
            <a:r>
              <a:rPr lang="cs-CZ" sz="3200" dirty="0" smtClean="0"/>
              <a:t>zmenšený	y´ &lt; </a:t>
            </a:r>
            <a:r>
              <a:rPr lang="cs-CZ" sz="3200" dirty="0" err="1" smtClean="0"/>
              <a:t>y</a:t>
            </a:r>
            <a:endParaRPr lang="cs-CZ" sz="3200" dirty="0"/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1428729" y="4572009"/>
          <a:ext cx="1143008" cy="556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Rovnice" r:id="rId4" imgW="355138" imgH="177569" progId="Equation.3">
                  <p:embed/>
                </p:oleObj>
              </mc:Choice>
              <mc:Fallback>
                <p:oleObj name="Rovnice" r:id="rId4" imgW="355138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9" y="4572009"/>
                        <a:ext cx="1143008" cy="5568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3500430" y="4214818"/>
          <a:ext cx="11303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Rovnice" r:id="rId6" imgW="355138" imgH="177569" progId="Equation.3">
                  <p:embed/>
                </p:oleObj>
              </mc:Choice>
              <mc:Fallback>
                <p:oleObj name="Rovnice" r:id="rId6" imgW="355138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0" y="4214818"/>
                        <a:ext cx="1130300" cy="554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Přímá spojovací šipka 35"/>
          <p:cNvCxnSpPr/>
          <p:nvPr/>
        </p:nvCxnSpPr>
        <p:spPr>
          <a:xfrm>
            <a:off x="4572000" y="3143248"/>
            <a:ext cx="1428760" cy="285752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567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197888" y="6249662"/>
            <a:ext cx="2133600" cy="365125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55309"/>
              </p:ext>
            </p:extLst>
          </p:nvPr>
        </p:nvGraphicFramePr>
        <p:xfrm>
          <a:off x="71406" y="142852"/>
          <a:ext cx="8892000" cy="65332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3092"/>
                <a:gridCol w="1573092"/>
                <a:gridCol w="1573092"/>
                <a:gridCol w="1950570"/>
                <a:gridCol w="2222154"/>
              </a:tblGrid>
              <a:tr h="806789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4000" b="0" dirty="0" smtClean="0">
                          <a:latin typeface="+mn-lt"/>
                          <a:ea typeface="Times New Roman"/>
                        </a:rPr>
                        <a:t>Zobrazení spojkou f </a:t>
                      </a:r>
                      <a:r>
                        <a:rPr lang="cs-CZ" sz="4000" b="0" dirty="0">
                          <a:latin typeface="+mn-lt"/>
                          <a:ea typeface="Times New Roman"/>
                        </a:rPr>
                        <a:t>&gt; 0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122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latin typeface="+mn-lt"/>
                          <a:ea typeface="Times New Roman"/>
                        </a:rPr>
                        <a:t>Vzdálenost předmětu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Times New Roman"/>
                        </a:rPr>
                        <a:t>Vzdálenost obrazu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latin typeface="+mn-lt"/>
                          <a:ea typeface="Times New Roman"/>
                        </a:rPr>
                        <a:t>Velikost obrazu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latin typeface="+mn-lt"/>
                          <a:ea typeface="Times New Roman"/>
                        </a:rPr>
                        <a:t>Obraz je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61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latin typeface="+mn-lt"/>
                          <a:ea typeface="Times New Roman"/>
                        </a:rPr>
                        <a:t>a </a:t>
                      </a:r>
                      <a:r>
                        <a:rPr lang="en-US" sz="2400">
                          <a:latin typeface="+mn-lt"/>
                          <a:ea typeface="Times New Roman"/>
                        </a:rPr>
                        <a:t>&gt; </a:t>
                      </a:r>
                      <a:r>
                        <a:rPr lang="cs-CZ" sz="2400">
                          <a:latin typeface="+mn-lt"/>
                          <a:ea typeface="Times New Roman"/>
                        </a:rPr>
                        <a:t>r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latin typeface="+mn-lt"/>
                          <a:ea typeface="Times New Roman"/>
                        </a:rPr>
                        <a:t>r </a:t>
                      </a:r>
                      <a:r>
                        <a:rPr lang="en-US" sz="2400">
                          <a:latin typeface="+mn-lt"/>
                          <a:ea typeface="Times New Roman"/>
                        </a:rPr>
                        <a:t>&gt; </a:t>
                      </a:r>
                      <a:r>
                        <a:rPr lang="cs-CZ" sz="2400">
                          <a:latin typeface="+mn-lt"/>
                          <a:ea typeface="Times New Roman"/>
                        </a:rPr>
                        <a:t>a‘ </a:t>
                      </a:r>
                      <a:r>
                        <a:rPr lang="en-US" sz="2400">
                          <a:latin typeface="+mn-lt"/>
                          <a:ea typeface="Times New Roman"/>
                        </a:rPr>
                        <a:t>&gt; </a:t>
                      </a:r>
                      <a:r>
                        <a:rPr lang="cs-CZ" sz="2400">
                          <a:latin typeface="+mn-lt"/>
                          <a:ea typeface="Times New Roman"/>
                        </a:rPr>
                        <a:t>f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latin typeface="+mn-lt"/>
                          <a:ea typeface="Times New Roman"/>
                        </a:rPr>
                        <a:t>|Z| &lt; 1    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Times New Roman"/>
                        </a:rPr>
                        <a:t>skutečný </a:t>
                      </a:r>
                      <a:r>
                        <a:rPr lang="cs-CZ" sz="2400" dirty="0" smtClean="0">
                          <a:latin typeface="+mn-lt"/>
                          <a:ea typeface="Times New Roman"/>
                        </a:rPr>
                        <a:t/>
                      </a:r>
                      <a:br>
                        <a:rPr lang="cs-CZ" sz="2400" dirty="0" smtClean="0">
                          <a:latin typeface="+mn-lt"/>
                          <a:ea typeface="Times New Roman"/>
                        </a:rPr>
                      </a:br>
                      <a:r>
                        <a:rPr lang="cs-CZ" sz="2400" dirty="0" smtClean="0"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cs-CZ" sz="2400" dirty="0">
                          <a:latin typeface="+mn-lt"/>
                          <a:ea typeface="Times New Roman"/>
                        </a:rPr>
                        <a:t>‘&gt;0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Times New Roman"/>
                        </a:rPr>
                        <a:t>převrácený </a:t>
                      </a:r>
                      <a:r>
                        <a:rPr lang="cs-CZ" sz="2400" dirty="0" smtClean="0">
                          <a:latin typeface="+mn-lt"/>
                          <a:ea typeface="Times New Roman"/>
                        </a:rPr>
                        <a:t/>
                      </a:r>
                      <a:br>
                        <a:rPr lang="cs-CZ" sz="2400" dirty="0" smtClean="0">
                          <a:latin typeface="+mn-lt"/>
                          <a:ea typeface="Times New Roman"/>
                        </a:rPr>
                      </a:br>
                      <a:r>
                        <a:rPr lang="cs-CZ" sz="2400" dirty="0" smtClean="0">
                          <a:latin typeface="+mn-lt"/>
                          <a:ea typeface="Times New Roman"/>
                        </a:rPr>
                        <a:t>Z&lt;0</a:t>
                      </a:r>
                      <a:endParaRPr lang="cs-CZ" sz="24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61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latin typeface="+mn-lt"/>
                          <a:ea typeface="Times New Roman"/>
                        </a:rPr>
                        <a:t>a = r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Times New Roman"/>
                        </a:rPr>
                        <a:t>a‘ = r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latin typeface="+mn-lt"/>
                          <a:ea typeface="Times New Roman"/>
                        </a:rPr>
                        <a:t>|Z| = 1    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61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latin typeface="+mn-lt"/>
                          <a:ea typeface="Times New Roman"/>
                        </a:rPr>
                        <a:t>r </a:t>
                      </a:r>
                      <a:r>
                        <a:rPr lang="en-US" sz="2400">
                          <a:latin typeface="+mn-lt"/>
                          <a:ea typeface="Times New Roman"/>
                        </a:rPr>
                        <a:t>&gt; </a:t>
                      </a:r>
                      <a:r>
                        <a:rPr lang="cs-CZ" sz="2400">
                          <a:latin typeface="+mn-lt"/>
                          <a:ea typeface="Times New Roman"/>
                        </a:rPr>
                        <a:t>a </a:t>
                      </a:r>
                      <a:r>
                        <a:rPr lang="en-US" sz="2400">
                          <a:latin typeface="+mn-lt"/>
                          <a:ea typeface="Times New Roman"/>
                        </a:rPr>
                        <a:t>&gt; </a:t>
                      </a:r>
                      <a:r>
                        <a:rPr lang="cs-CZ" sz="2400">
                          <a:latin typeface="+mn-lt"/>
                          <a:ea typeface="Times New Roman"/>
                        </a:rPr>
                        <a:t>f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latin typeface="+mn-lt"/>
                          <a:ea typeface="Times New Roman"/>
                        </a:rPr>
                        <a:t>a‘ </a:t>
                      </a:r>
                      <a:r>
                        <a:rPr lang="en-US" sz="2400">
                          <a:latin typeface="+mn-lt"/>
                          <a:ea typeface="Times New Roman"/>
                        </a:rPr>
                        <a:t>&gt; r</a:t>
                      </a:r>
                      <a:endParaRPr lang="cs-CZ" sz="240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latin typeface="+mn-lt"/>
                          <a:ea typeface="Times New Roman"/>
                        </a:rPr>
                        <a:t>|Z| &gt; 1    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61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latin typeface="+mn-lt"/>
                          <a:ea typeface="Times New Roman"/>
                        </a:rPr>
                        <a:t>a = f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40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latin typeface="+mn-lt"/>
                          <a:ea typeface="Times New Roman"/>
                        </a:rPr>
                        <a:t>|Z|→∞   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latin typeface="+mn-lt"/>
                          <a:ea typeface="Times New Roman"/>
                        </a:rPr>
                        <a:t>v nekonečnu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61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latin typeface="+mn-lt"/>
                          <a:ea typeface="Times New Roman"/>
                        </a:rPr>
                        <a:t>f &gt; a &gt; 0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latin typeface="+mn-lt"/>
                          <a:ea typeface="Times New Roman"/>
                        </a:rPr>
                        <a:t>a‘ &lt; 0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latin typeface="+mn-lt"/>
                          <a:ea typeface="Times New Roman"/>
                        </a:rPr>
                        <a:t>  Z &gt;1    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Times New Roman"/>
                        </a:rPr>
                        <a:t>zdánlivý </a:t>
                      </a:r>
                      <a:r>
                        <a:rPr lang="cs-CZ" sz="2400" dirty="0" smtClean="0">
                          <a:latin typeface="+mn-lt"/>
                          <a:ea typeface="Times New Roman"/>
                        </a:rPr>
                        <a:t/>
                      </a:r>
                      <a:br>
                        <a:rPr lang="cs-CZ" sz="2400" dirty="0" smtClean="0">
                          <a:latin typeface="+mn-lt"/>
                          <a:ea typeface="Times New Roman"/>
                        </a:rPr>
                      </a:br>
                      <a:r>
                        <a:rPr lang="cs-CZ" sz="2400" dirty="0" smtClean="0"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cs-CZ" sz="2400" dirty="0">
                          <a:latin typeface="+mn-lt"/>
                          <a:ea typeface="Times New Roman"/>
                        </a:rPr>
                        <a:t>‘&lt;0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Times New Roman"/>
                        </a:rPr>
                        <a:t>vzpřímený </a:t>
                      </a:r>
                      <a:r>
                        <a:rPr lang="cs-CZ" sz="2400" dirty="0" smtClean="0">
                          <a:latin typeface="+mn-lt"/>
                          <a:ea typeface="Times New Roman"/>
                        </a:rPr>
                        <a:t/>
                      </a:r>
                      <a:br>
                        <a:rPr lang="cs-CZ" sz="2400" dirty="0" smtClean="0">
                          <a:latin typeface="+mn-lt"/>
                          <a:ea typeface="Times New Roman"/>
                        </a:rPr>
                      </a:br>
                      <a:r>
                        <a:rPr lang="cs-CZ" sz="2400" dirty="0" smtClean="0">
                          <a:latin typeface="+mn-lt"/>
                          <a:ea typeface="Times New Roman"/>
                        </a:rPr>
                        <a:t>Z&gt;0</a:t>
                      </a:r>
                      <a:endParaRPr lang="cs-CZ" sz="24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95945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4000" b="0" dirty="0" smtClean="0">
                          <a:latin typeface="+mn-lt"/>
                          <a:ea typeface="Times New Roman"/>
                        </a:rPr>
                        <a:t>Zobrazení rozptylkou f </a:t>
                      </a:r>
                      <a:r>
                        <a:rPr lang="cs-CZ" sz="4000" b="0" dirty="0">
                          <a:latin typeface="+mn-lt"/>
                          <a:ea typeface="Times New Roman"/>
                        </a:rPr>
                        <a:t>&lt;0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61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latin typeface="+mn-lt"/>
                          <a:ea typeface="Times New Roman"/>
                        </a:rPr>
                        <a:t>a &gt; 0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en-US" sz="2400">
                          <a:latin typeface="+mn-lt"/>
                          <a:ea typeface="Times New Roman"/>
                        </a:rPr>
                        <a:t>’</a:t>
                      </a:r>
                      <a:r>
                        <a:rPr lang="cs-CZ" sz="2400">
                          <a:latin typeface="+mn-lt"/>
                          <a:ea typeface="Times New Roman"/>
                        </a:rPr>
                        <a:t> &lt; 0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latin typeface="+mn-lt"/>
                          <a:ea typeface="Times New Roman"/>
                        </a:rPr>
                        <a:t> Z &lt; 1    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Times New Roman"/>
                        </a:rPr>
                        <a:t>zdánlivý </a:t>
                      </a:r>
                      <a:r>
                        <a:rPr lang="cs-CZ" sz="2400" dirty="0" smtClean="0">
                          <a:latin typeface="+mn-lt"/>
                          <a:ea typeface="Times New Roman"/>
                        </a:rPr>
                        <a:t/>
                      </a:r>
                      <a:br>
                        <a:rPr lang="cs-CZ" sz="2400" dirty="0" smtClean="0">
                          <a:latin typeface="+mn-lt"/>
                          <a:ea typeface="Times New Roman"/>
                        </a:rPr>
                      </a:br>
                      <a:r>
                        <a:rPr lang="cs-CZ" sz="2400" dirty="0" smtClean="0"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cs-CZ" sz="2400" dirty="0">
                          <a:latin typeface="+mn-lt"/>
                          <a:ea typeface="Times New Roman"/>
                        </a:rPr>
                        <a:t>‘&lt;0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Times New Roman"/>
                        </a:rPr>
                        <a:t>vzpřímený </a:t>
                      </a:r>
                      <a:r>
                        <a:rPr lang="cs-CZ" sz="2400" dirty="0" smtClean="0">
                          <a:latin typeface="+mn-lt"/>
                          <a:ea typeface="Times New Roman"/>
                        </a:rPr>
                        <a:t/>
                      </a:r>
                      <a:br>
                        <a:rPr lang="cs-CZ" sz="2400" dirty="0" smtClean="0">
                          <a:latin typeface="+mn-lt"/>
                          <a:ea typeface="Times New Roman"/>
                        </a:rPr>
                      </a:br>
                      <a:r>
                        <a:rPr lang="cs-CZ" sz="2400" dirty="0" smtClean="0">
                          <a:latin typeface="+mn-lt"/>
                          <a:ea typeface="Times New Roman"/>
                        </a:rPr>
                        <a:t>Z&gt;0</a:t>
                      </a:r>
                      <a:endParaRPr lang="cs-CZ" sz="24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762405"/>
              </p:ext>
            </p:extLst>
          </p:nvPr>
        </p:nvGraphicFramePr>
        <p:xfrm>
          <a:off x="1979712" y="3789040"/>
          <a:ext cx="936848" cy="38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Rovnice" r:id="rId4" imgW="457002" imgH="177723" progId="Equation.3">
                  <p:embed/>
                </p:oleObj>
              </mc:Choice>
              <mc:Fallback>
                <p:oleObj name="Rovnice" r:id="rId4" imgW="457002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3789040"/>
                        <a:ext cx="936848" cy="380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4465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ravoúhlý trojúhelník 53"/>
          <p:cNvSpPr/>
          <p:nvPr/>
        </p:nvSpPr>
        <p:spPr>
          <a:xfrm>
            <a:off x="942961" y="1756219"/>
            <a:ext cx="2249819" cy="1381127"/>
          </a:xfrm>
          <a:prstGeom prst="rt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Pravoúhlý trojúhelník 56"/>
          <p:cNvSpPr/>
          <p:nvPr/>
        </p:nvSpPr>
        <p:spPr>
          <a:xfrm rot="10800000">
            <a:off x="3162300" y="3143246"/>
            <a:ext cx="1409700" cy="838204"/>
          </a:xfrm>
          <a:prstGeom prst="rt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715140" y="6215082"/>
            <a:ext cx="2133600" cy="365125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ZOBRAZOVACÍ ROVNICE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928926" y="3142454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F</a:t>
            </a:r>
            <a:endParaRPr lang="cs-CZ" sz="4000" dirty="0"/>
          </a:p>
        </p:txBody>
      </p:sp>
      <p:cxnSp>
        <p:nvCxnSpPr>
          <p:cNvPr id="12" name="Přímá spojnice 11"/>
          <p:cNvCxnSpPr/>
          <p:nvPr/>
        </p:nvCxnSpPr>
        <p:spPr>
          <a:xfrm>
            <a:off x="6000760" y="2999578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5786446" y="2399151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F´</a:t>
            </a:r>
            <a:endParaRPr lang="cs-CZ" sz="4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42844" y="2999578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o</a:t>
            </a:r>
            <a:endParaRPr lang="cs-CZ" sz="4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071934" y="2470589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O</a:t>
            </a:r>
            <a:endParaRPr lang="cs-CZ" sz="40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500034" y="2356636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y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6786578" y="2399151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y´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68" name="TextovéPole 67"/>
          <p:cNvSpPr txBox="1"/>
          <p:nvPr/>
        </p:nvSpPr>
        <p:spPr>
          <a:xfrm>
            <a:off x="1357290" y="3184969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C</a:t>
            </a:r>
            <a:endParaRPr lang="cs-CZ" sz="4000" dirty="0"/>
          </a:p>
        </p:txBody>
      </p:sp>
      <p:sp>
        <p:nvSpPr>
          <p:cNvPr id="69" name="TextovéPole 68"/>
          <p:cNvSpPr txBox="1"/>
          <p:nvPr/>
        </p:nvSpPr>
        <p:spPr>
          <a:xfrm>
            <a:off x="7429520" y="3042093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C´</a:t>
            </a:r>
            <a:endParaRPr lang="cs-CZ" sz="4000" dirty="0"/>
          </a:p>
        </p:txBody>
      </p:sp>
      <p:cxnSp>
        <p:nvCxnSpPr>
          <p:cNvPr id="20" name="Přímá spojovací šipka 19"/>
          <p:cNvCxnSpPr/>
          <p:nvPr/>
        </p:nvCxnSpPr>
        <p:spPr>
          <a:xfrm>
            <a:off x="928662" y="1756209"/>
            <a:ext cx="3633813" cy="318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>
            <a:off x="928662" y="1756209"/>
            <a:ext cx="7715304" cy="285752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/>
          <p:nvPr/>
        </p:nvCxnSpPr>
        <p:spPr>
          <a:xfrm>
            <a:off x="4572000" y="3970787"/>
            <a:ext cx="3748101" cy="4757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11"/>
          <p:cNvCxnSpPr/>
          <p:nvPr/>
        </p:nvCxnSpPr>
        <p:spPr>
          <a:xfrm>
            <a:off x="1714480" y="3042093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11"/>
          <p:cNvCxnSpPr/>
          <p:nvPr/>
        </p:nvCxnSpPr>
        <p:spPr>
          <a:xfrm>
            <a:off x="7500958" y="3042093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Pravoúhlý trojúhelník 57"/>
          <p:cNvSpPr/>
          <p:nvPr/>
        </p:nvSpPr>
        <p:spPr>
          <a:xfrm>
            <a:off x="4591050" y="1776400"/>
            <a:ext cx="1390656" cy="1354150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Pravoúhlý trojúhelník 58"/>
          <p:cNvSpPr/>
          <p:nvPr/>
        </p:nvSpPr>
        <p:spPr>
          <a:xfrm rot="10800000">
            <a:off x="6005505" y="3143248"/>
            <a:ext cx="882974" cy="811532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1789113" y="5240338"/>
          <a:ext cx="561657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Rovnice" r:id="rId4" imgW="2044700" imgH="419100" progId="Equation.3">
                  <p:embed/>
                </p:oleObj>
              </mc:Choice>
              <mc:Fallback>
                <p:oleObj name="Rovnice" r:id="rId4" imgW="2044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5240338"/>
                        <a:ext cx="5616575" cy="1101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6" name="Object 6"/>
          <p:cNvGraphicFramePr>
            <a:graphicFrameLocks noChangeAspect="1"/>
          </p:cNvGraphicFramePr>
          <p:nvPr/>
        </p:nvGraphicFramePr>
        <p:xfrm>
          <a:off x="5643570" y="857232"/>
          <a:ext cx="3129793" cy="1285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" name="Rovnice" r:id="rId6" imgW="965200" imgH="419100" progId="Equation.3">
                  <p:embed/>
                </p:oleObj>
              </mc:Choice>
              <mc:Fallback>
                <p:oleObj name="Rovnice" r:id="rId6" imgW="965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70" y="857232"/>
                        <a:ext cx="3129793" cy="128588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Přímá spojnice 11"/>
          <p:cNvCxnSpPr/>
          <p:nvPr/>
        </p:nvCxnSpPr>
        <p:spPr>
          <a:xfrm>
            <a:off x="3143240" y="2999578"/>
            <a:ext cx="0" cy="2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/>
          <p:nvPr/>
        </p:nvCxnSpPr>
        <p:spPr>
          <a:xfrm flipV="1">
            <a:off x="242857" y="3109867"/>
            <a:ext cx="8640000" cy="32587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9"/>
          <p:cNvGrpSpPr/>
          <p:nvPr/>
        </p:nvGrpSpPr>
        <p:grpSpPr>
          <a:xfrm>
            <a:off x="4364819" y="1214422"/>
            <a:ext cx="414362" cy="3564000"/>
            <a:chOff x="8069580" y="2215348"/>
            <a:chExt cx="414362" cy="3564000"/>
          </a:xfrm>
        </p:grpSpPr>
        <p:cxnSp>
          <p:nvCxnSpPr>
            <p:cNvPr id="17" name="Přímá spojovací šipka 16"/>
            <p:cNvCxnSpPr/>
            <p:nvPr/>
          </p:nvCxnSpPr>
          <p:spPr>
            <a:xfrm rot="5400000">
              <a:off x="6504776" y="3996554"/>
              <a:ext cx="3564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Volný tvar 17"/>
            <p:cNvSpPr/>
            <p:nvPr/>
          </p:nvSpPr>
          <p:spPr>
            <a:xfrm flipV="1">
              <a:off x="8069580" y="2225986"/>
              <a:ext cx="411480" cy="274320"/>
            </a:xfrm>
            <a:custGeom>
              <a:avLst/>
              <a:gdLst>
                <a:gd name="connsiteX0" fmla="*/ 0 w 411480"/>
                <a:gd name="connsiteY0" fmla="*/ 7620 h 274320"/>
                <a:gd name="connsiteX1" fmla="*/ 213360 w 411480"/>
                <a:gd name="connsiteY1" fmla="*/ 274320 h 274320"/>
                <a:gd name="connsiteX2" fmla="*/ 411480 w 411480"/>
                <a:gd name="connsiteY2" fmla="*/ 0 h 274320"/>
                <a:gd name="connsiteX3" fmla="*/ 411480 w 411480"/>
                <a:gd name="connsiteY3" fmla="*/ 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480" h="274320">
                  <a:moveTo>
                    <a:pt x="0" y="7620"/>
                  </a:moveTo>
                  <a:lnTo>
                    <a:pt x="213360" y="274320"/>
                  </a:lnTo>
                  <a:lnTo>
                    <a:pt x="411480" y="0"/>
                  </a:lnTo>
                  <a:lnTo>
                    <a:pt x="411480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8072462" y="5500702"/>
              <a:ext cx="411480" cy="274320"/>
            </a:xfrm>
            <a:custGeom>
              <a:avLst/>
              <a:gdLst>
                <a:gd name="connsiteX0" fmla="*/ 0 w 411480"/>
                <a:gd name="connsiteY0" fmla="*/ 7620 h 274320"/>
                <a:gd name="connsiteX1" fmla="*/ 213360 w 411480"/>
                <a:gd name="connsiteY1" fmla="*/ 274320 h 274320"/>
                <a:gd name="connsiteX2" fmla="*/ 411480 w 411480"/>
                <a:gd name="connsiteY2" fmla="*/ 0 h 274320"/>
                <a:gd name="connsiteX3" fmla="*/ 411480 w 411480"/>
                <a:gd name="connsiteY3" fmla="*/ 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480" h="274320">
                  <a:moveTo>
                    <a:pt x="0" y="7620"/>
                  </a:moveTo>
                  <a:lnTo>
                    <a:pt x="213360" y="274320"/>
                  </a:lnTo>
                  <a:lnTo>
                    <a:pt x="411480" y="0"/>
                  </a:lnTo>
                  <a:lnTo>
                    <a:pt x="411480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37" name="Přímá spojovací šipka 36"/>
          <p:cNvCxnSpPr/>
          <p:nvPr/>
        </p:nvCxnSpPr>
        <p:spPr>
          <a:xfrm rot="5400000" flipH="1" flipV="1">
            <a:off x="6470728" y="3559699"/>
            <a:ext cx="857256" cy="3015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4559300" y="1753044"/>
            <a:ext cx="2798782" cy="264637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/>
          <p:nvPr/>
        </p:nvCxnSpPr>
        <p:spPr>
          <a:xfrm>
            <a:off x="927100" y="1762569"/>
            <a:ext cx="3644900" cy="220821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rot="5400000" flipH="1" flipV="1">
            <a:off x="250795" y="2434870"/>
            <a:ext cx="1356528" cy="79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35"/>
          <p:cNvCxnSpPr/>
          <p:nvPr/>
        </p:nvCxnSpPr>
        <p:spPr>
          <a:xfrm>
            <a:off x="936000" y="4424015"/>
            <a:ext cx="3636000" cy="5117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35"/>
          <p:cNvCxnSpPr/>
          <p:nvPr/>
        </p:nvCxnSpPr>
        <p:spPr>
          <a:xfrm>
            <a:off x="4572000" y="4429132"/>
            <a:ext cx="2357454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2"/>
          <p:cNvGraphicFramePr>
            <a:graphicFrameLocks noChangeAspect="1"/>
          </p:cNvGraphicFramePr>
          <p:nvPr/>
        </p:nvGraphicFramePr>
        <p:xfrm>
          <a:off x="1714480" y="4500570"/>
          <a:ext cx="785818" cy="424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4" name="Rovnice" r:id="rId8" imgW="368280" imgH="203040" progId="Equation.3">
                  <p:embed/>
                </p:oleObj>
              </mc:Choice>
              <mc:Fallback>
                <p:oleObj name="Rovnice" r:id="rId8" imgW="368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4500570"/>
                        <a:ext cx="785818" cy="42447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Přímá spojnice 30"/>
          <p:cNvCxnSpPr/>
          <p:nvPr/>
        </p:nvCxnSpPr>
        <p:spPr>
          <a:xfrm rot="5400000" flipH="1" flipV="1">
            <a:off x="285720" y="3786190"/>
            <a:ext cx="1285884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30"/>
          <p:cNvCxnSpPr/>
          <p:nvPr/>
        </p:nvCxnSpPr>
        <p:spPr>
          <a:xfrm rot="5400000" flipH="1" flipV="1">
            <a:off x="2643174" y="3643314"/>
            <a:ext cx="1000132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se šipkou 35"/>
          <p:cNvCxnSpPr/>
          <p:nvPr/>
        </p:nvCxnSpPr>
        <p:spPr>
          <a:xfrm flipV="1">
            <a:off x="3124200" y="4148497"/>
            <a:ext cx="1440462" cy="4403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30"/>
          <p:cNvCxnSpPr/>
          <p:nvPr/>
        </p:nvCxnSpPr>
        <p:spPr>
          <a:xfrm rot="16200000" flipV="1">
            <a:off x="6674644" y="4215606"/>
            <a:ext cx="481014" cy="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se šipkou 35"/>
          <p:cNvCxnSpPr/>
          <p:nvPr/>
        </p:nvCxnSpPr>
        <p:spPr>
          <a:xfrm>
            <a:off x="4572000" y="4143380"/>
            <a:ext cx="1428760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30"/>
          <p:cNvCxnSpPr/>
          <p:nvPr/>
        </p:nvCxnSpPr>
        <p:spPr>
          <a:xfrm rot="5400000" flipH="1" flipV="1">
            <a:off x="5500694" y="3643314"/>
            <a:ext cx="1000132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Object 2"/>
          <p:cNvGraphicFramePr>
            <a:graphicFrameLocks noChangeAspect="1"/>
          </p:cNvGraphicFramePr>
          <p:nvPr/>
        </p:nvGraphicFramePr>
        <p:xfrm>
          <a:off x="6072198" y="4572008"/>
          <a:ext cx="756656" cy="425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5" name="Rovnice" r:id="rId10" imgW="355320" imgH="203040" progId="Equation.3">
                  <p:embed/>
                </p:oleObj>
              </mc:Choice>
              <mc:Fallback>
                <p:oleObj name="Rovnice" r:id="rId10" imgW="355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98" y="4572008"/>
                        <a:ext cx="756656" cy="4254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Přímá spojnice se šipkou 35"/>
          <p:cNvCxnSpPr/>
          <p:nvPr/>
        </p:nvCxnSpPr>
        <p:spPr>
          <a:xfrm flipV="1">
            <a:off x="928662" y="4143380"/>
            <a:ext cx="2214578" cy="4404"/>
          </a:xfrm>
          <a:prstGeom prst="straightConnector1">
            <a:avLst/>
          </a:prstGeom>
          <a:ln w="2857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se šipkou 35"/>
          <p:cNvCxnSpPr/>
          <p:nvPr/>
        </p:nvCxnSpPr>
        <p:spPr>
          <a:xfrm>
            <a:off x="6000760" y="4143380"/>
            <a:ext cx="928694" cy="1588"/>
          </a:xfrm>
          <a:prstGeom prst="straightConnector1">
            <a:avLst/>
          </a:prstGeom>
          <a:ln w="2857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121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7" grpId="0" animBg="1"/>
      <p:bldP spid="58" grpId="0" animBg="1"/>
      <p:bldP spid="5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bdélník 91"/>
          <p:cNvSpPr/>
          <p:nvPr/>
        </p:nvSpPr>
        <p:spPr>
          <a:xfrm>
            <a:off x="71438" y="376080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cs-CZ" sz="3200" b="1" dirty="0" smtClean="0">
                <a:ea typeface="Times New Roman"/>
              </a:rPr>
              <a:t>Paprsky světla prochází </a:t>
            </a:r>
            <a:endParaRPr lang="cs-CZ" sz="3200" dirty="0" smtClean="0">
              <a:ea typeface="Times New Roman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  <a:tabLst>
                <a:tab pos="408940" algn="l"/>
              </a:tabLst>
            </a:pPr>
            <a:r>
              <a:rPr lang="cs-CZ" sz="2800" dirty="0" smtClean="0">
                <a:ea typeface="Times New Roman"/>
              </a:rPr>
              <a:t>rohovkou</a:t>
            </a: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  <a:tabLst>
                <a:tab pos="408940" algn="l"/>
              </a:tabLst>
            </a:pPr>
            <a:r>
              <a:rPr lang="cs-CZ" sz="2800" dirty="0" smtClean="0">
                <a:ea typeface="Times New Roman"/>
              </a:rPr>
              <a:t>očním mokem</a:t>
            </a:r>
          </a:p>
          <a:p>
            <a:pPr marL="360363" lvl="0" indent="-360363">
              <a:spcAft>
                <a:spcPts val="0"/>
              </a:spcAft>
              <a:buFont typeface="+mj-lt"/>
              <a:buAutoNum type="arabicPeriod"/>
            </a:pPr>
            <a:r>
              <a:rPr lang="cs-CZ" sz="2800" dirty="0" smtClean="0">
                <a:ea typeface="Times New Roman"/>
              </a:rPr>
              <a:t>zornicí </a:t>
            </a:r>
            <a:br>
              <a:rPr lang="cs-CZ" sz="2800" dirty="0" smtClean="0">
                <a:ea typeface="Times New Roman"/>
              </a:rPr>
            </a:br>
            <a:r>
              <a:rPr lang="cs-CZ" sz="2800" dirty="0" smtClean="0">
                <a:ea typeface="Times New Roman"/>
              </a:rPr>
              <a:t>(duhovkou)</a:t>
            </a: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  <a:tabLst>
                <a:tab pos="408940" algn="l"/>
              </a:tabLst>
            </a:pPr>
            <a:r>
              <a:rPr lang="cs-CZ" sz="2800" dirty="0" smtClean="0">
                <a:ea typeface="Times New Roman"/>
              </a:rPr>
              <a:t>čočkou</a:t>
            </a: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  <a:tabLst>
                <a:tab pos="408940" algn="l"/>
              </a:tabLst>
            </a:pPr>
            <a:r>
              <a:rPr lang="cs-CZ" sz="2800" dirty="0" smtClean="0">
                <a:ea typeface="Times New Roman"/>
              </a:rPr>
              <a:t>sklivcem</a:t>
            </a: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  <a:tabLst>
                <a:tab pos="408940" algn="l"/>
              </a:tabLst>
            </a:pPr>
            <a:r>
              <a:rPr lang="cs-CZ" sz="2800" dirty="0" smtClean="0">
                <a:ea typeface="Times New Roman"/>
              </a:rPr>
              <a:t>… a dopadají na sítnici</a:t>
            </a:r>
            <a:endParaRPr lang="cs-CZ" sz="2800" dirty="0">
              <a:ea typeface="Times New Roman"/>
            </a:endParaRPr>
          </a:p>
        </p:txBody>
      </p:sp>
      <p:sp>
        <p:nvSpPr>
          <p:cNvPr id="60" name="Volný tvar 59"/>
          <p:cNvSpPr/>
          <p:nvPr/>
        </p:nvSpPr>
        <p:spPr>
          <a:xfrm>
            <a:off x="6833149" y="4007430"/>
            <a:ext cx="524933" cy="1016000"/>
          </a:xfrm>
          <a:custGeom>
            <a:avLst/>
            <a:gdLst>
              <a:gd name="connsiteX0" fmla="*/ 118533 w 524933"/>
              <a:gd name="connsiteY0" fmla="*/ 0 h 1016000"/>
              <a:gd name="connsiteX1" fmla="*/ 67733 w 524933"/>
              <a:gd name="connsiteY1" fmla="*/ 444500 h 1016000"/>
              <a:gd name="connsiteX2" fmla="*/ 524933 w 524933"/>
              <a:gd name="connsiteY2" fmla="*/ 10160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4933" h="1016000">
                <a:moveTo>
                  <a:pt x="118533" y="0"/>
                </a:moveTo>
                <a:cubicBezTo>
                  <a:pt x="59266" y="137583"/>
                  <a:pt x="0" y="275167"/>
                  <a:pt x="67733" y="444500"/>
                </a:cubicBezTo>
                <a:cubicBezTo>
                  <a:pt x="135466" y="613833"/>
                  <a:pt x="330199" y="814916"/>
                  <a:pt x="524933" y="10160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Volný tvar 60"/>
          <p:cNvSpPr/>
          <p:nvPr/>
        </p:nvSpPr>
        <p:spPr>
          <a:xfrm rot="16853485" flipH="1">
            <a:off x="6478850" y="4353225"/>
            <a:ext cx="524933" cy="1016000"/>
          </a:xfrm>
          <a:custGeom>
            <a:avLst/>
            <a:gdLst>
              <a:gd name="connsiteX0" fmla="*/ 118533 w 524933"/>
              <a:gd name="connsiteY0" fmla="*/ 0 h 1016000"/>
              <a:gd name="connsiteX1" fmla="*/ 67733 w 524933"/>
              <a:gd name="connsiteY1" fmla="*/ 444500 h 1016000"/>
              <a:gd name="connsiteX2" fmla="*/ 524933 w 524933"/>
              <a:gd name="connsiteY2" fmla="*/ 10160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4933" h="1016000">
                <a:moveTo>
                  <a:pt x="118533" y="0"/>
                </a:moveTo>
                <a:cubicBezTo>
                  <a:pt x="59266" y="137583"/>
                  <a:pt x="0" y="275167"/>
                  <a:pt x="67733" y="444500"/>
                </a:cubicBezTo>
                <a:cubicBezTo>
                  <a:pt x="135466" y="613833"/>
                  <a:pt x="330199" y="814916"/>
                  <a:pt x="524933" y="10160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Elipsa 37"/>
          <p:cNvSpPr/>
          <p:nvPr/>
        </p:nvSpPr>
        <p:spPr>
          <a:xfrm>
            <a:off x="4368238" y="1476361"/>
            <a:ext cx="2846968" cy="323852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Elipsa 61"/>
          <p:cNvSpPr/>
          <p:nvPr/>
        </p:nvSpPr>
        <p:spPr>
          <a:xfrm>
            <a:off x="3286116" y="2060688"/>
            <a:ext cx="2623379" cy="2022245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Elipsa 62"/>
          <p:cNvSpPr/>
          <p:nvPr/>
        </p:nvSpPr>
        <p:spPr>
          <a:xfrm>
            <a:off x="3691330" y="1357298"/>
            <a:ext cx="3410392" cy="3429024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TextovéPole 44"/>
          <p:cNvSpPr txBox="1"/>
          <p:nvPr/>
        </p:nvSpPr>
        <p:spPr>
          <a:xfrm>
            <a:off x="7286644" y="2571744"/>
            <a:ext cx="1357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žlutá skvrna</a:t>
            </a:r>
            <a:endParaRPr lang="cs-CZ" sz="2800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5500694" y="5286388"/>
            <a:ext cx="3141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dirty="0" smtClean="0"/>
              <a:t>oční nerv</a:t>
            </a:r>
            <a:endParaRPr lang="cs-CZ" sz="2800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5786446" y="4000504"/>
            <a:ext cx="3141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dirty="0" smtClean="0"/>
              <a:t>slepá skvrna</a:t>
            </a:r>
            <a:endParaRPr lang="cs-CZ" sz="2800" dirty="0"/>
          </a:p>
        </p:txBody>
      </p:sp>
      <p:cxnSp>
        <p:nvCxnSpPr>
          <p:cNvPr id="59" name="Přímá spojovací šipka 58"/>
          <p:cNvCxnSpPr/>
          <p:nvPr/>
        </p:nvCxnSpPr>
        <p:spPr>
          <a:xfrm>
            <a:off x="2071670" y="2071678"/>
            <a:ext cx="1357322" cy="5000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ovací čára 53"/>
          <p:cNvCxnSpPr/>
          <p:nvPr/>
        </p:nvCxnSpPr>
        <p:spPr>
          <a:xfrm>
            <a:off x="2571736" y="3071810"/>
            <a:ext cx="5214974" cy="0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ovéPole 54"/>
          <p:cNvSpPr txBox="1"/>
          <p:nvPr/>
        </p:nvSpPr>
        <p:spPr>
          <a:xfrm>
            <a:off x="3786182" y="2571744"/>
            <a:ext cx="2999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dirty="0" smtClean="0"/>
              <a:t>optická osa oka</a:t>
            </a:r>
          </a:p>
          <a:p>
            <a:pPr algn="r"/>
            <a:endParaRPr lang="cs-CZ" sz="2800" dirty="0"/>
          </a:p>
        </p:txBody>
      </p:sp>
      <p:sp>
        <p:nvSpPr>
          <p:cNvPr id="72" name="Volný tvar 71"/>
          <p:cNvSpPr/>
          <p:nvPr/>
        </p:nvSpPr>
        <p:spPr>
          <a:xfrm>
            <a:off x="6643702" y="4357694"/>
            <a:ext cx="714380" cy="857256"/>
          </a:xfrm>
          <a:custGeom>
            <a:avLst/>
            <a:gdLst>
              <a:gd name="connsiteX0" fmla="*/ 0 w 749300"/>
              <a:gd name="connsiteY0" fmla="*/ 0 h 838200"/>
              <a:gd name="connsiteX1" fmla="*/ 749300 w 749300"/>
              <a:gd name="connsiteY1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9300" h="838200">
                <a:moveTo>
                  <a:pt x="0" y="0"/>
                </a:moveTo>
                <a:lnTo>
                  <a:pt x="749300" y="838200"/>
                </a:lnTo>
              </a:path>
            </a:pathLst>
          </a:custGeom>
          <a:ln w="76200">
            <a:solidFill>
              <a:schemeClr val="tx1"/>
            </a:solidFill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Volný tvar 83"/>
          <p:cNvSpPr/>
          <p:nvPr/>
        </p:nvSpPr>
        <p:spPr>
          <a:xfrm rot="245094">
            <a:off x="3622279" y="2314915"/>
            <a:ext cx="239458" cy="517107"/>
          </a:xfrm>
          <a:custGeom>
            <a:avLst/>
            <a:gdLst>
              <a:gd name="connsiteX0" fmla="*/ 151606 w 151606"/>
              <a:gd name="connsiteY0" fmla="*/ 0 h 419100"/>
              <a:gd name="connsiteX1" fmla="*/ 123031 w 151606"/>
              <a:gd name="connsiteY1" fmla="*/ 176212 h 419100"/>
              <a:gd name="connsiteX2" fmla="*/ 18256 w 151606"/>
              <a:gd name="connsiteY2" fmla="*/ 328612 h 419100"/>
              <a:gd name="connsiteX3" fmla="*/ 13493 w 151606"/>
              <a:gd name="connsiteY3" fmla="*/ 419100 h 419100"/>
              <a:gd name="connsiteX0" fmla="*/ 162133 w 162133"/>
              <a:gd name="connsiteY0" fmla="*/ 0 h 353668"/>
              <a:gd name="connsiteX1" fmla="*/ 123031 w 162133"/>
              <a:gd name="connsiteY1" fmla="*/ 110780 h 353668"/>
              <a:gd name="connsiteX2" fmla="*/ 18256 w 162133"/>
              <a:gd name="connsiteY2" fmla="*/ 263180 h 353668"/>
              <a:gd name="connsiteX3" fmla="*/ 13493 w 162133"/>
              <a:gd name="connsiteY3" fmla="*/ 353668 h 353668"/>
              <a:gd name="connsiteX0" fmla="*/ 162133 w 162133"/>
              <a:gd name="connsiteY0" fmla="*/ 0 h 353668"/>
              <a:gd name="connsiteX1" fmla="*/ 123031 w 162133"/>
              <a:gd name="connsiteY1" fmla="*/ 110780 h 353668"/>
              <a:gd name="connsiteX2" fmla="*/ 18256 w 162133"/>
              <a:gd name="connsiteY2" fmla="*/ 263180 h 353668"/>
              <a:gd name="connsiteX3" fmla="*/ 13493 w 162133"/>
              <a:gd name="connsiteY3" fmla="*/ 353668 h 353668"/>
              <a:gd name="connsiteX0" fmla="*/ 155387 w 155387"/>
              <a:gd name="connsiteY0" fmla="*/ 0 h 353668"/>
              <a:gd name="connsiteX1" fmla="*/ 61772 w 155387"/>
              <a:gd name="connsiteY1" fmla="*/ 111972 h 353668"/>
              <a:gd name="connsiteX2" fmla="*/ 11510 w 155387"/>
              <a:gd name="connsiteY2" fmla="*/ 263180 h 353668"/>
              <a:gd name="connsiteX3" fmla="*/ 6747 w 155387"/>
              <a:gd name="connsiteY3" fmla="*/ 353668 h 353668"/>
              <a:gd name="connsiteX0" fmla="*/ 169393 w 169393"/>
              <a:gd name="connsiteY0" fmla="*/ 0 h 379209"/>
              <a:gd name="connsiteX1" fmla="*/ 61772 w 169393"/>
              <a:gd name="connsiteY1" fmla="*/ 137513 h 379209"/>
              <a:gd name="connsiteX2" fmla="*/ 11510 w 169393"/>
              <a:gd name="connsiteY2" fmla="*/ 288721 h 379209"/>
              <a:gd name="connsiteX3" fmla="*/ 6747 w 169393"/>
              <a:gd name="connsiteY3" fmla="*/ 379209 h 37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393" h="379209">
                <a:moveTo>
                  <a:pt x="169393" y="0"/>
                </a:moveTo>
                <a:cubicBezTo>
                  <a:pt x="86052" y="40985"/>
                  <a:pt x="88086" y="89393"/>
                  <a:pt x="61772" y="137513"/>
                </a:cubicBezTo>
                <a:cubicBezTo>
                  <a:pt x="35458" y="185633"/>
                  <a:pt x="20681" y="248438"/>
                  <a:pt x="11510" y="288721"/>
                </a:cubicBezTo>
                <a:cubicBezTo>
                  <a:pt x="2339" y="329004"/>
                  <a:pt x="0" y="354205"/>
                  <a:pt x="6747" y="379209"/>
                </a:cubicBezTo>
              </a:path>
            </a:pathLst>
          </a:custGeom>
          <a:ln w="114300" cap="rnd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Volný tvar 84"/>
          <p:cNvSpPr/>
          <p:nvPr/>
        </p:nvSpPr>
        <p:spPr>
          <a:xfrm rot="10800000" flipV="1">
            <a:off x="3643306" y="3433235"/>
            <a:ext cx="225833" cy="389465"/>
          </a:xfrm>
          <a:custGeom>
            <a:avLst/>
            <a:gdLst>
              <a:gd name="connsiteX0" fmla="*/ 151606 w 151606"/>
              <a:gd name="connsiteY0" fmla="*/ 0 h 419100"/>
              <a:gd name="connsiteX1" fmla="*/ 123031 w 151606"/>
              <a:gd name="connsiteY1" fmla="*/ 176212 h 419100"/>
              <a:gd name="connsiteX2" fmla="*/ 18256 w 151606"/>
              <a:gd name="connsiteY2" fmla="*/ 328612 h 419100"/>
              <a:gd name="connsiteX3" fmla="*/ 13493 w 151606"/>
              <a:gd name="connsiteY3" fmla="*/ 419100 h 419100"/>
              <a:gd name="connsiteX0" fmla="*/ 180144 w 180144"/>
              <a:gd name="connsiteY0" fmla="*/ 0 h 419101"/>
              <a:gd name="connsiteX1" fmla="*/ 151569 w 180144"/>
              <a:gd name="connsiteY1" fmla="*/ 176212 h 419101"/>
              <a:gd name="connsiteX2" fmla="*/ 46794 w 180144"/>
              <a:gd name="connsiteY2" fmla="*/ 328612 h 419101"/>
              <a:gd name="connsiteX3" fmla="*/ 6747 w 180144"/>
              <a:gd name="connsiteY3" fmla="*/ 419101 h 419101"/>
              <a:gd name="connsiteX0" fmla="*/ 180144 w 180144"/>
              <a:gd name="connsiteY0" fmla="*/ 0 h 419101"/>
              <a:gd name="connsiteX1" fmla="*/ 151569 w 180144"/>
              <a:gd name="connsiteY1" fmla="*/ 176212 h 419101"/>
              <a:gd name="connsiteX2" fmla="*/ 64546 w 180144"/>
              <a:gd name="connsiteY2" fmla="*/ 348553 h 419101"/>
              <a:gd name="connsiteX3" fmla="*/ 6747 w 180144"/>
              <a:gd name="connsiteY3" fmla="*/ 419101 h 419101"/>
              <a:gd name="connsiteX0" fmla="*/ 180144 w 180144"/>
              <a:gd name="connsiteY0" fmla="*/ 0 h 377277"/>
              <a:gd name="connsiteX1" fmla="*/ 151569 w 180144"/>
              <a:gd name="connsiteY1" fmla="*/ 176212 h 377277"/>
              <a:gd name="connsiteX2" fmla="*/ 64546 w 180144"/>
              <a:gd name="connsiteY2" fmla="*/ 348553 h 377277"/>
              <a:gd name="connsiteX3" fmla="*/ 6747 w 180144"/>
              <a:gd name="connsiteY3" fmla="*/ 348553 h 377277"/>
              <a:gd name="connsiteX0" fmla="*/ 182717 w 182717"/>
              <a:gd name="connsiteY0" fmla="*/ 0 h 384607"/>
              <a:gd name="connsiteX1" fmla="*/ 154142 w 182717"/>
              <a:gd name="connsiteY1" fmla="*/ 176212 h 384607"/>
              <a:gd name="connsiteX2" fmla="*/ 67119 w 182717"/>
              <a:gd name="connsiteY2" fmla="*/ 348553 h 384607"/>
              <a:gd name="connsiteX3" fmla="*/ 6747 w 182717"/>
              <a:gd name="connsiteY3" fmla="*/ 384607 h 38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717" h="384607">
                <a:moveTo>
                  <a:pt x="182717" y="0"/>
                </a:moveTo>
                <a:cubicBezTo>
                  <a:pt x="179542" y="60721"/>
                  <a:pt x="173408" y="118120"/>
                  <a:pt x="154142" y="176212"/>
                </a:cubicBezTo>
                <a:cubicBezTo>
                  <a:pt x="134876" y="234304"/>
                  <a:pt x="91685" y="313821"/>
                  <a:pt x="67119" y="348553"/>
                </a:cubicBezTo>
                <a:cubicBezTo>
                  <a:pt x="42553" y="383285"/>
                  <a:pt x="0" y="359603"/>
                  <a:pt x="6747" y="384607"/>
                </a:cubicBezTo>
              </a:path>
            </a:pathLst>
          </a:custGeom>
          <a:ln w="114300" cap="rnd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Freeform 34"/>
          <p:cNvSpPr>
            <a:spLocks noChangeAspect="1"/>
          </p:cNvSpPr>
          <p:nvPr/>
        </p:nvSpPr>
        <p:spPr bwMode="auto">
          <a:xfrm>
            <a:off x="3643306" y="2357430"/>
            <a:ext cx="474628" cy="1428760"/>
          </a:xfrm>
          <a:custGeom>
            <a:avLst/>
            <a:gdLst/>
            <a:ahLst/>
            <a:cxnLst>
              <a:cxn ang="0">
                <a:pos x="67" y="0"/>
              </a:cxn>
              <a:cxn ang="0">
                <a:pos x="14" y="137"/>
              </a:cxn>
              <a:cxn ang="0">
                <a:pos x="0" y="278"/>
              </a:cxn>
              <a:cxn ang="0">
                <a:pos x="16" y="429"/>
              </a:cxn>
              <a:cxn ang="0">
                <a:pos x="67" y="542"/>
              </a:cxn>
              <a:cxn ang="0">
                <a:pos x="114" y="430"/>
              </a:cxn>
              <a:cxn ang="0">
                <a:pos x="131" y="277"/>
              </a:cxn>
              <a:cxn ang="0">
                <a:pos x="116" y="136"/>
              </a:cxn>
              <a:cxn ang="0">
                <a:pos x="67" y="0"/>
              </a:cxn>
            </a:cxnLst>
            <a:rect l="0" t="0" r="r" b="b"/>
            <a:pathLst>
              <a:path w="131" h="542">
                <a:moveTo>
                  <a:pt x="67" y="0"/>
                </a:moveTo>
                <a:cubicBezTo>
                  <a:pt x="44" y="14"/>
                  <a:pt x="25" y="91"/>
                  <a:pt x="14" y="137"/>
                </a:cubicBezTo>
                <a:cubicBezTo>
                  <a:pt x="3" y="183"/>
                  <a:pt x="0" y="229"/>
                  <a:pt x="0" y="278"/>
                </a:cubicBezTo>
                <a:cubicBezTo>
                  <a:pt x="0" y="327"/>
                  <a:pt x="5" y="385"/>
                  <a:pt x="16" y="429"/>
                </a:cubicBezTo>
                <a:cubicBezTo>
                  <a:pt x="27" y="473"/>
                  <a:pt x="51" y="542"/>
                  <a:pt x="67" y="542"/>
                </a:cubicBezTo>
                <a:cubicBezTo>
                  <a:pt x="80" y="533"/>
                  <a:pt x="103" y="474"/>
                  <a:pt x="114" y="430"/>
                </a:cubicBezTo>
                <a:cubicBezTo>
                  <a:pt x="125" y="386"/>
                  <a:pt x="131" y="326"/>
                  <a:pt x="131" y="277"/>
                </a:cubicBezTo>
                <a:cubicBezTo>
                  <a:pt x="131" y="228"/>
                  <a:pt x="127" y="182"/>
                  <a:pt x="116" y="136"/>
                </a:cubicBezTo>
                <a:cubicBezTo>
                  <a:pt x="105" y="90"/>
                  <a:pt x="89" y="19"/>
                  <a:pt x="67" y="0"/>
                </a:cubicBezTo>
                <a:close/>
              </a:path>
            </a:pathLst>
          </a:cu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56" name="Přímá spojovací šipka 55"/>
          <p:cNvCxnSpPr>
            <a:endCxn id="85" idx="0"/>
          </p:cNvCxnSpPr>
          <p:nvPr/>
        </p:nvCxnSpPr>
        <p:spPr>
          <a:xfrm>
            <a:off x="1714480" y="3357562"/>
            <a:ext cx="1928826" cy="756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ovací šipka 56"/>
          <p:cNvCxnSpPr/>
          <p:nvPr/>
        </p:nvCxnSpPr>
        <p:spPr>
          <a:xfrm>
            <a:off x="1785918" y="2928934"/>
            <a:ext cx="1676810" cy="91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ovací šipka 73"/>
          <p:cNvCxnSpPr/>
          <p:nvPr/>
        </p:nvCxnSpPr>
        <p:spPr>
          <a:xfrm flipV="1">
            <a:off x="1643042" y="3429000"/>
            <a:ext cx="2286016" cy="10715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Přímá spojovací šipka 105"/>
          <p:cNvCxnSpPr/>
          <p:nvPr/>
        </p:nvCxnSpPr>
        <p:spPr>
          <a:xfrm flipV="1">
            <a:off x="2000232" y="3857628"/>
            <a:ext cx="2857520" cy="15001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Přímá spojovací šipka 107"/>
          <p:cNvCxnSpPr/>
          <p:nvPr/>
        </p:nvCxnSpPr>
        <p:spPr>
          <a:xfrm flipV="1">
            <a:off x="3929058" y="3357562"/>
            <a:ext cx="3214710" cy="27146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Elipsa 118"/>
          <p:cNvSpPr/>
          <p:nvPr/>
        </p:nvSpPr>
        <p:spPr>
          <a:xfrm>
            <a:off x="7000892" y="2928934"/>
            <a:ext cx="214314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0" name="Elipsa 119"/>
          <p:cNvSpPr/>
          <p:nvPr/>
        </p:nvSpPr>
        <p:spPr>
          <a:xfrm>
            <a:off x="6500826" y="4214818"/>
            <a:ext cx="285752" cy="2857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1" name="TextovéPole 120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3. 7. OKO</a:t>
            </a:r>
            <a:endParaRPr lang="cs-CZ" sz="3400" b="1" dirty="0">
              <a:solidFill>
                <a:schemeClr val="bg2">
                  <a:lumMod val="20000"/>
                  <a:lumOff val="8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382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build="p"/>
      <p:bldP spid="45" grpId="0"/>
      <p:bldP spid="46" grpId="0"/>
      <p:bldP spid="47" grpId="0"/>
      <p:bldP spid="119" grpId="0" animBg="1"/>
      <p:bldP spid="12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3. 7. OKO</a:t>
            </a:r>
            <a:endParaRPr lang="cs-CZ" sz="3400" b="1" dirty="0">
              <a:solidFill>
                <a:schemeClr val="bg2">
                  <a:lumMod val="20000"/>
                  <a:lumOff val="8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14282" y="777320"/>
            <a:ext cx="85725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Na sítnici jsou dva druhy světlocitlivých buněk. </a:t>
            </a:r>
          </a:p>
          <a:p>
            <a:pPr marL="449263" lvl="0" indent="360363">
              <a:buFont typeface="Arial" pitchFamily="34" charset="0"/>
              <a:buChar char="•"/>
            </a:pPr>
            <a:r>
              <a:rPr lang="cs-CZ" sz="3200" b="1" dirty="0" smtClean="0"/>
              <a:t>tyčinky</a:t>
            </a:r>
            <a:r>
              <a:rPr lang="cs-CZ" sz="3200" dirty="0" smtClean="0"/>
              <a:t> 	jsou citlivé na světlo </a:t>
            </a:r>
          </a:p>
          <a:p>
            <a:pPr marL="449263" lvl="0" indent="360363">
              <a:buFont typeface="Arial" pitchFamily="34" charset="0"/>
              <a:buChar char="•"/>
            </a:pPr>
            <a:r>
              <a:rPr lang="cs-CZ" sz="3200" b="1" dirty="0" smtClean="0"/>
              <a:t>čípky		„</a:t>
            </a:r>
            <a:r>
              <a:rPr lang="cs-CZ" sz="3200" dirty="0" smtClean="0"/>
              <a:t>rozeznávají“ barvy</a:t>
            </a:r>
          </a:p>
          <a:p>
            <a:r>
              <a:rPr lang="cs-CZ" sz="3200" dirty="0" smtClean="0"/>
              <a:t> </a:t>
            </a:r>
          </a:p>
          <a:p>
            <a:r>
              <a:rPr lang="cs-CZ" sz="3200" b="1" dirty="0" smtClean="0"/>
              <a:t>Žlutá skvrna</a:t>
            </a:r>
          </a:p>
          <a:p>
            <a:pPr marL="809625" indent="-360363">
              <a:buFont typeface="Arial" pitchFamily="34" charset="0"/>
              <a:buChar char="•"/>
            </a:pPr>
            <a:r>
              <a:rPr lang="cs-CZ" sz="3200" dirty="0" smtClean="0"/>
              <a:t>nachází se na sítnici na optické ose oka</a:t>
            </a:r>
          </a:p>
          <a:p>
            <a:pPr marL="809625" indent="-360363">
              <a:buFont typeface="Arial" pitchFamily="34" charset="0"/>
              <a:buChar char="•"/>
            </a:pPr>
            <a:r>
              <a:rPr lang="cs-CZ" sz="3200" dirty="0" smtClean="0"/>
              <a:t>místo, kde je sítnice nejcitlivější</a:t>
            </a:r>
          </a:p>
          <a:p>
            <a:pPr marL="809625" indent="-360363">
              <a:buFont typeface="Arial" pitchFamily="34" charset="0"/>
              <a:buChar char="•"/>
            </a:pPr>
            <a:r>
              <a:rPr lang="cs-CZ" sz="3200" dirty="0" smtClean="0"/>
              <a:t>(nejvíce tyčinek a čípků) </a:t>
            </a:r>
          </a:p>
          <a:p>
            <a:r>
              <a:rPr lang="cs-CZ" sz="3200" b="1" dirty="0" smtClean="0"/>
              <a:t>Slepá skvrna </a:t>
            </a:r>
          </a:p>
          <a:p>
            <a:pPr marL="809625" indent="-360363">
              <a:buFont typeface="Arial" pitchFamily="34" charset="0"/>
              <a:buChar char="•"/>
            </a:pPr>
            <a:r>
              <a:rPr lang="cs-CZ" sz="3200" dirty="0" smtClean="0"/>
              <a:t>leží v místě, kde sítnici opouští oční nerv </a:t>
            </a:r>
          </a:p>
          <a:p>
            <a:pPr marL="809625" indent="-360363">
              <a:buFont typeface="Arial" pitchFamily="34" charset="0"/>
              <a:buChar char="•"/>
            </a:pPr>
            <a:r>
              <a:rPr lang="cs-CZ" sz="3200" dirty="0" smtClean="0"/>
              <a:t>(nejsou tu tyčinky ani čípky) </a:t>
            </a:r>
            <a:endParaRPr lang="cs-CZ" sz="3200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089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ovéPole 78"/>
          <p:cNvSpPr txBox="1"/>
          <p:nvPr/>
        </p:nvSpPr>
        <p:spPr>
          <a:xfrm>
            <a:off x="0" y="742307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800" dirty="0" smtClean="0">
                <a:ea typeface="Times New Roman"/>
              </a:rPr>
              <a:t>spojná optická soustava s měnitelnou ohniskovou vzdáleností</a:t>
            </a:r>
          </a:p>
          <a:p>
            <a:pPr>
              <a:spcAft>
                <a:spcPts val="0"/>
              </a:spcAft>
            </a:pPr>
            <a:r>
              <a:rPr lang="cs-CZ" sz="2800" dirty="0" smtClean="0"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endParaRPr lang="cs-CZ" sz="2800" dirty="0" smtClean="0">
              <a:ea typeface="Times New Roman"/>
            </a:endParaRPr>
          </a:p>
          <a:p>
            <a:pPr>
              <a:spcAft>
                <a:spcPts val="0"/>
              </a:spcAft>
            </a:pPr>
            <a:endParaRPr lang="cs-CZ" sz="2800" dirty="0" smtClean="0">
              <a:ea typeface="Times New Roman"/>
            </a:endParaRPr>
          </a:p>
          <a:p>
            <a:pPr>
              <a:spcAft>
                <a:spcPts val="0"/>
              </a:spcAft>
            </a:pPr>
            <a:endParaRPr lang="cs-CZ" sz="2800" dirty="0" smtClean="0">
              <a:ea typeface="Times New Roman"/>
            </a:endParaRPr>
          </a:p>
          <a:p>
            <a:pPr>
              <a:spcAft>
                <a:spcPts val="0"/>
              </a:spcAft>
            </a:pPr>
            <a:endParaRPr lang="cs-CZ" sz="2800" dirty="0" smtClean="0">
              <a:ea typeface="Times New Roman"/>
            </a:endParaRPr>
          </a:p>
          <a:p>
            <a:pPr>
              <a:spcAft>
                <a:spcPts val="0"/>
              </a:spcAft>
            </a:pPr>
            <a:endParaRPr lang="cs-CZ" sz="2800" dirty="0" smtClean="0">
              <a:ea typeface="Times New Roman"/>
            </a:endParaRPr>
          </a:p>
          <a:p>
            <a:pPr>
              <a:spcAft>
                <a:spcPts val="0"/>
              </a:spcAft>
            </a:pPr>
            <a:endParaRPr lang="cs-CZ" sz="2800" dirty="0" smtClean="0">
              <a:ea typeface="Times New Roman"/>
            </a:endParaRPr>
          </a:p>
          <a:p>
            <a:pPr>
              <a:spcAft>
                <a:spcPts val="0"/>
              </a:spcAft>
            </a:pPr>
            <a:endParaRPr lang="cs-CZ" sz="2800" dirty="0" smtClean="0">
              <a:ea typeface="Times New Roman"/>
            </a:endParaRPr>
          </a:p>
          <a:p>
            <a:pPr>
              <a:spcAft>
                <a:spcPts val="0"/>
              </a:spcAft>
            </a:pPr>
            <a:endParaRPr lang="cs-CZ" sz="2800" dirty="0" smtClean="0">
              <a:ea typeface="Times New Roman"/>
            </a:endParaRPr>
          </a:p>
        </p:txBody>
      </p:sp>
      <p:sp>
        <p:nvSpPr>
          <p:cNvPr id="62" name="Elipsa 61"/>
          <p:cNvSpPr/>
          <p:nvPr/>
        </p:nvSpPr>
        <p:spPr>
          <a:xfrm>
            <a:off x="4899798" y="2060688"/>
            <a:ext cx="2623379" cy="2022245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Elipsa 62"/>
          <p:cNvSpPr/>
          <p:nvPr/>
        </p:nvSpPr>
        <p:spPr>
          <a:xfrm>
            <a:off x="5162136" y="1357298"/>
            <a:ext cx="3410392" cy="3429024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4" name="Přímá spojovací šipka 63"/>
          <p:cNvCxnSpPr>
            <a:endCxn id="63" idx="6"/>
          </p:cNvCxnSpPr>
          <p:nvPr/>
        </p:nvCxnSpPr>
        <p:spPr>
          <a:xfrm>
            <a:off x="5530038" y="2622550"/>
            <a:ext cx="3042490" cy="449260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ovací šipka 64"/>
          <p:cNvCxnSpPr>
            <a:endCxn id="63" idx="6"/>
          </p:cNvCxnSpPr>
          <p:nvPr/>
        </p:nvCxnSpPr>
        <p:spPr>
          <a:xfrm flipV="1">
            <a:off x="5511920" y="3071810"/>
            <a:ext cx="3060608" cy="395657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ovací šipka 65"/>
          <p:cNvCxnSpPr>
            <a:endCxn id="63" idx="6"/>
          </p:cNvCxnSpPr>
          <p:nvPr/>
        </p:nvCxnSpPr>
        <p:spPr>
          <a:xfrm flipV="1">
            <a:off x="5599366" y="3071810"/>
            <a:ext cx="2973162" cy="1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Šipka doprava 67"/>
          <p:cNvSpPr/>
          <p:nvPr/>
        </p:nvSpPr>
        <p:spPr>
          <a:xfrm rot="466230">
            <a:off x="6241460" y="2689477"/>
            <a:ext cx="357366" cy="151889"/>
          </a:xfrm>
          <a:prstGeom prst="rightArrow">
            <a:avLst>
              <a:gd name="adj1" fmla="val 0"/>
              <a:gd name="adj2" fmla="val 23285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Šipka doprava 68"/>
          <p:cNvSpPr/>
          <p:nvPr/>
        </p:nvSpPr>
        <p:spPr>
          <a:xfrm>
            <a:off x="6209524" y="2986819"/>
            <a:ext cx="350325" cy="152277"/>
          </a:xfrm>
          <a:prstGeom prst="rightArrow">
            <a:avLst>
              <a:gd name="adj1" fmla="val 0"/>
              <a:gd name="adj2" fmla="val 23285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Šipka doprava 69"/>
          <p:cNvSpPr/>
          <p:nvPr/>
        </p:nvSpPr>
        <p:spPr>
          <a:xfrm rot="20972193">
            <a:off x="6225509" y="3284520"/>
            <a:ext cx="349784" cy="152277"/>
          </a:xfrm>
          <a:prstGeom prst="rightArrow">
            <a:avLst>
              <a:gd name="adj1" fmla="val 0"/>
              <a:gd name="adj2" fmla="val 23285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Elipsa 70"/>
          <p:cNvSpPr/>
          <p:nvPr/>
        </p:nvSpPr>
        <p:spPr>
          <a:xfrm>
            <a:off x="8310190" y="2939924"/>
            <a:ext cx="262338" cy="26377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TextovéPole 80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3. 7. OKO</a:t>
            </a:r>
            <a:endParaRPr lang="cs-CZ" sz="3400" b="1" dirty="0">
              <a:solidFill>
                <a:schemeClr val="bg2">
                  <a:lumMod val="20000"/>
                  <a:lumOff val="8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15" name="Přímá spojovací čára 14"/>
          <p:cNvCxnSpPr/>
          <p:nvPr/>
        </p:nvCxnSpPr>
        <p:spPr>
          <a:xfrm rot="10800000">
            <a:off x="-144136" y="3071809"/>
            <a:ext cx="55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 rot="10800000">
            <a:off x="-215576" y="2643181"/>
            <a:ext cx="55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rot="10800000">
            <a:off x="-215574" y="3500437"/>
            <a:ext cx="55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reeform 34"/>
          <p:cNvSpPr>
            <a:spLocks noChangeAspect="1"/>
          </p:cNvSpPr>
          <p:nvPr/>
        </p:nvSpPr>
        <p:spPr bwMode="auto">
          <a:xfrm>
            <a:off x="5162136" y="2412382"/>
            <a:ext cx="474628" cy="1318857"/>
          </a:xfrm>
          <a:custGeom>
            <a:avLst/>
            <a:gdLst/>
            <a:ahLst/>
            <a:cxnLst>
              <a:cxn ang="0">
                <a:pos x="67" y="0"/>
              </a:cxn>
              <a:cxn ang="0">
                <a:pos x="14" y="137"/>
              </a:cxn>
              <a:cxn ang="0">
                <a:pos x="0" y="278"/>
              </a:cxn>
              <a:cxn ang="0">
                <a:pos x="16" y="429"/>
              </a:cxn>
              <a:cxn ang="0">
                <a:pos x="67" y="542"/>
              </a:cxn>
              <a:cxn ang="0">
                <a:pos x="114" y="430"/>
              </a:cxn>
              <a:cxn ang="0">
                <a:pos x="131" y="277"/>
              </a:cxn>
              <a:cxn ang="0">
                <a:pos x="116" y="136"/>
              </a:cxn>
              <a:cxn ang="0">
                <a:pos x="67" y="0"/>
              </a:cxn>
            </a:cxnLst>
            <a:rect l="0" t="0" r="r" b="b"/>
            <a:pathLst>
              <a:path w="131" h="542">
                <a:moveTo>
                  <a:pt x="67" y="0"/>
                </a:moveTo>
                <a:cubicBezTo>
                  <a:pt x="44" y="14"/>
                  <a:pt x="25" y="91"/>
                  <a:pt x="14" y="137"/>
                </a:cubicBezTo>
                <a:cubicBezTo>
                  <a:pt x="3" y="183"/>
                  <a:pt x="0" y="229"/>
                  <a:pt x="0" y="278"/>
                </a:cubicBezTo>
                <a:cubicBezTo>
                  <a:pt x="0" y="327"/>
                  <a:pt x="5" y="385"/>
                  <a:pt x="16" y="429"/>
                </a:cubicBezTo>
                <a:cubicBezTo>
                  <a:pt x="27" y="473"/>
                  <a:pt x="51" y="542"/>
                  <a:pt x="67" y="542"/>
                </a:cubicBezTo>
                <a:cubicBezTo>
                  <a:pt x="80" y="533"/>
                  <a:pt x="103" y="474"/>
                  <a:pt x="114" y="430"/>
                </a:cubicBezTo>
                <a:cubicBezTo>
                  <a:pt x="125" y="386"/>
                  <a:pt x="131" y="326"/>
                  <a:pt x="131" y="277"/>
                </a:cubicBezTo>
                <a:cubicBezTo>
                  <a:pt x="131" y="228"/>
                  <a:pt x="127" y="182"/>
                  <a:pt x="116" y="136"/>
                </a:cubicBezTo>
                <a:cubicBezTo>
                  <a:pt x="105" y="90"/>
                  <a:pt x="89" y="19"/>
                  <a:pt x="67" y="0"/>
                </a:cubicBezTo>
                <a:close/>
              </a:path>
            </a:pathLst>
          </a:cu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937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5649330" y="1558844"/>
            <a:ext cx="3143272" cy="432048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285720" y="404664"/>
            <a:ext cx="3143272" cy="432048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214282" y="642918"/>
            <a:ext cx="86439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Předmětový prostor</a:t>
            </a:r>
            <a:r>
              <a:rPr lang="cs-CZ" sz="2800" dirty="0" smtClean="0"/>
              <a:t>   prostor před optickou soustavou, </a:t>
            </a:r>
            <a:br>
              <a:rPr lang="cs-CZ" sz="2800" dirty="0" smtClean="0"/>
            </a:br>
            <a:r>
              <a:rPr lang="cs-CZ" sz="2800" dirty="0" smtClean="0"/>
              <a:t>                                         ve kterém se nachází předmět.</a:t>
            </a:r>
          </a:p>
          <a:p>
            <a:r>
              <a:rPr lang="cs-CZ" sz="2800" dirty="0" smtClean="0"/>
              <a:t> </a:t>
            </a:r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r>
              <a:rPr lang="cs-CZ" sz="2800" dirty="0" smtClean="0"/>
              <a:t>prostor za optickou soustavou, 		</a:t>
            </a:r>
            <a:r>
              <a:rPr lang="cs-CZ" sz="2800" b="1" dirty="0" smtClean="0"/>
              <a:t>Obrazový </a:t>
            </a:r>
            <a:r>
              <a:rPr lang="cs-CZ" sz="2800" b="1" dirty="0"/>
              <a:t>prostor</a:t>
            </a:r>
            <a:r>
              <a:rPr lang="cs-CZ" sz="2800" dirty="0"/>
              <a:t> </a:t>
            </a:r>
            <a:br>
              <a:rPr lang="cs-CZ" sz="2800" dirty="0"/>
            </a:br>
            <a:r>
              <a:rPr lang="cs-CZ" sz="2800" dirty="0"/>
              <a:t>v</a:t>
            </a:r>
            <a:r>
              <a:rPr lang="cs-CZ" sz="2800" dirty="0" smtClean="0"/>
              <a:t> němž </a:t>
            </a:r>
            <a:r>
              <a:rPr lang="cs-CZ" sz="2800" b="1" dirty="0" smtClean="0"/>
              <a:t>může</a:t>
            </a:r>
            <a:r>
              <a:rPr lang="cs-CZ" sz="2800" dirty="0" smtClean="0"/>
              <a:t> ležet obraz předmětu.</a:t>
            </a:r>
            <a:endParaRPr lang="cs-CZ" sz="2800" dirty="0"/>
          </a:p>
        </p:txBody>
      </p:sp>
      <p:cxnSp>
        <p:nvCxnSpPr>
          <p:cNvPr id="41" name="Přímá spojovací šipka 40"/>
          <p:cNvCxnSpPr>
            <a:stCxn id="45" idx="7"/>
          </p:cNvCxnSpPr>
          <p:nvPr/>
        </p:nvCxnSpPr>
        <p:spPr>
          <a:xfrm rot="5400000" flipH="1" flipV="1">
            <a:off x="1772392" y="1910943"/>
            <a:ext cx="781485" cy="25317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šipka 41"/>
          <p:cNvCxnSpPr>
            <a:stCxn id="45" idx="6"/>
            <a:endCxn id="43" idx="1"/>
          </p:cNvCxnSpPr>
          <p:nvPr/>
        </p:nvCxnSpPr>
        <p:spPr>
          <a:xfrm flipV="1">
            <a:off x="928662" y="3321843"/>
            <a:ext cx="2500330" cy="3214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aoblený obdélník 42"/>
          <p:cNvSpPr/>
          <p:nvPr/>
        </p:nvSpPr>
        <p:spPr>
          <a:xfrm>
            <a:off x="3428992" y="2500306"/>
            <a:ext cx="2214578" cy="164307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Optická</a:t>
            </a:r>
            <a:r>
              <a:rPr lang="cs-CZ" dirty="0" smtClean="0"/>
              <a:t> </a:t>
            </a:r>
            <a:r>
              <a:rPr lang="cs-CZ" sz="2800" dirty="0" smtClean="0"/>
              <a:t>soustava</a:t>
            </a:r>
            <a:endParaRPr lang="cs-CZ" sz="2800" dirty="0"/>
          </a:p>
        </p:txBody>
      </p:sp>
      <p:cxnSp>
        <p:nvCxnSpPr>
          <p:cNvPr id="44" name="Přímá spojovací šipka 43"/>
          <p:cNvCxnSpPr>
            <a:stCxn id="45" idx="5"/>
          </p:cNvCxnSpPr>
          <p:nvPr/>
        </p:nvCxnSpPr>
        <p:spPr>
          <a:xfrm rot="16200000" flipH="1">
            <a:off x="2093864" y="2522497"/>
            <a:ext cx="138543" cy="25317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ipsa 44"/>
          <p:cNvSpPr/>
          <p:nvPr/>
        </p:nvSpPr>
        <p:spPr>
          <a:xfrm>
            <a:off x="714348" y="3536157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TextovéPole 45"/>
          <p:cNvSpPr txBox="1"/>
          <p:nvPr/>
        </p:nvSpPr>
        <p:spPr>
          <a:xfrm>
            <a:off x="285720" y="3357562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A</a:t>
            </a:r>
            <a:endParaRPr lang="cs-CZ" sz="3200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7858148" y="2357430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A´</a:t>
            </a:r>
            <a:endParaRPr lang="cs-CZ" sz="3200" dirty="0"/>
          </a:p>
        </p:txBody>
      </p:sp>
      <p:cxnSp>
        <p:nvCxnSpPr>
          <p:cNvPr id="48" name="Přímá spojovací šipka 47"/>
          <p:cNvCxnSpPr>
            <a:stCxn id="51" idx="1"/>
          </p:cNvCxnSpPr>
          <p:nvPr/>
        </p:nvCxnSpPr>
        <p:spPr>
          <a:xfrm rot="16200000" flipV="1">
            <a:off x="6572264" y="1785926"/>
            <a:ext cx="174262" cy="203165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šipka 48"/>
          <p:cNvCxnSpPr>
            <a:stCxn id="51" idx="2"/>
            <a:endCxn id="43" idx="3"/>
          </p:cNvCxnSpPr>
          <p:nvPr/>
        </p:nvCxnSpPr>
        <p:spPr>
          <a:xfrm rot="10800000" flipV="1">
            <a:off x="5643570" y="2964653"/>
            <a:ext cx="2000264" cy="35719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šipka 49"/>
          <p:cNvCxnSpPr>
            <a:stCxn id="51" idx="3"/>
          </p:cNvCxnSpPr>
          <p:nvPr/>
        </p:nvCxnSpPr>
        <p:spPr>
          <a:xfrm rot="5400000">
            <a:off x="6250793" y="2433201"/>
            <a:ext cx="817204" cy="203165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ipsa 50"/>
          <p:cNvSpPr/>
          <p:nvPr/>
        </p:nvSpPr>
        <p:spPr>
          <a:xfrm>
            <a:off x="7643834" y="2857496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ovéPole 78"/>
          <p:cNvSpPr txBox="1"/>
          <p:nvPr/>
        </p:nvSpPr>
        <p:spPr>
          <a:xfrm>
            <a:off x="0" y="737789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800" dirty="0" smtClean="0">
                <a:ea typeface="Times New Roman"/>
              </a:rPr>
              <a:t>spojná optická soustava s měnitelnou ohniskovou vzdáleností</a:t>
            </a:r>
          </a:p>
          <a:p>
            <a:pPr>
              <a:spcAft>
                <a:spcPts val="0"/>
              </a:spcAft>
            </a:pPr>
            <a:r>
              <a:rPr lang="cs-CZ" sz="2800" dirty="0" smtClean="0"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endParaRPr lang="cs-CZ" sz="2800" dirty="0" smtClean="0">
              <a:ea typeface="Times New Roman"/>
            </a:endParaRPr>
          </a:p>
          <a:p>
            <a:pPr>
              <a:spcAft>
                <a:spcPts val="0"/>
              </a:spcAft>
            </a:pPr>
            <a:endParaRPr lang="cs-CZ" sz="2800" dirty="0" smtClean="0">
              <a:ea typeface="Times New Roman"/>
            </a:endParaRPr>
          </a:p>
          <a:p>
            <a:pPr>
              <a:spcAft>
                <a:spcPts val="0"/>
              </a:spcAft>
            </a:pPr>
            <a:endParaRPr lang="cs-CZ" sz="2800" dirty="0" smtClean="0">
              <a:ea typeface="Times New Roman"/>
            </a:endParaRPr>
          </a:p>
          <a:p>
            <a:pPr>
              <a:spcAft>
                <a:spcPts val="0"/>
              </a:spcAft>
            </a:pPr>
            <a:endParaRPr lang="cs-CZ" sz="2800" dirty="0" smtClean="0">
              <a:ea typeface="Times New Roman"/>
            </a:endParaRPr>
          </a:p>
          <a:p>
            <a:pPr>
              <a:spcAft>
                <a:spcPts val="0"/>
              </a:spcAft>
            </a:pPr>
            <a:endParaRPr lang="cs-CZ" sz="2800" dirty="0" smtClean="0">
              <a:ea typeface="Times New Roman"/>
            </a:endParaRPr>
          </a:p>
          <a:p>
            <a:pPr>
              <a:spcAft>
                <a:spcPts val="0"/>
              </a:spcAft>
            </a:pPr>
            <a:endParaRPr lang="cs-CZ" sz="2800" dirty="0" smtClean="0">
              <a:ea typeface="Times New Roman"/>
            </a:endParaRPr>
          </a:p>
          <a:p>
            <a:pPr marL="706438" indent="-342900">
              <a:spcAft>
                <a:spcPts val="0"/>
              </a:spcAft>
              <a:tabLst>
                <a:tab pos="711200" algn="l"/>
              </a:tabLst>
            </a:pPr>
            <a:r>
              <a:rPr lang="cs-CZ" sz="2800" b="1" dirty="0" smtClean="0">
                <a:ea typeface="Times New Roman"/>
              </a:rPr>
              <a:t>Vznikající obraz je</a:t>
            </a:r>
            <a:endParaRPr lang="cs-CZ" sz="2800" dirty="0" smtClean="0">
              <a:ea typeface="Times New Roman"/>
            </a:endParaRPr>
          </a:p>
          <a:p>
            <a:pPr marL="706438" lvl="0" indent="-342900">
              <a:spcAft>
                <a:spcPts val="0"/>
              </a:spcAft>
              <a:buFont typeface="Wingdings"/>
              <a:buChar char=""/>
              <a:tabLst>
                <a:tab pos="711200" algn="l"/>
              </a:tabLst>
            </a:pPr>
            <a:r>
              <a:rPr lang="cs-CZ" sz="2800" dirty="0" smtClean="0">
                <a:ea typeface="Times New Roman"/>
              </a:rPr>
              <a:t>skutečný</a:t>
            </a:r>
          </a:p>
          <a:p>
            <a:pPr marL="706438" lvl="0" indent="-342900">
              <a:spcAft>
                <a:spcPts val="0"/>
              </a:spcAft>
              <a:buFont typeface="Wingdings"/>
              <a:buChar char=""/>
              <a:tabLst>
                <a:tab pos="711200" algn="l"/>
              </a:tabLst>
            </a:pPr>
            <a:r>
              <a:rPr lang="cs-CZ" sz="2800" dirty="0" smtClean="0">
                <a:ea typeface="Times New Roman"/>
              </a:rPr>
              <a:t>převrácený</a:t>
            </a:r>
          </a:p>
          <a:p>
            <a:pPr marL="706438" lvl="0" indent="-342900">
              <a:spcAft>
                <a:spcPts val="0"/>
              </a:spcAft>
              <a:buFont typeface="Wingdings"/>
              <a:buChar char=""/>
              <a:tabLst>
                <a:tab pos="711200" algn="l"/>
              </a:tabLst>
            </a:pPr>
            <a:r>
              <a:rPr lang="cs-CZ" sz="2800" dirty="0" smtClean="0">
                <a:ea typeface="Times New Roman"/>
              </a:rPr>
              <a:t>zmenšený</a:t>
            </a:r>
          </a:p>
        </p:txBody>
      </p:sp>
      <p:sp>
        <p:nvSpPr>
          <p:cNvPr id="81" name="TextovéPole 80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3. 7. OKO</a:t>
            </a:r>
            <a:endParaRPr lang="cs-CZ" sz="3400" b="1" dirty="0">
              <a:solidFill>
                <a:schemeClr val="bg2">
                  <a:lumMod val="20000"/>
                  <a:lumOff val="8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25" name="Přímá spojovací šipka 24"/>
          <p:cNvCxnSpPr/>
          <p:nvPr/>
        </p:nvCxnSpPr>
        <p:spPr>
          <a:xfrm rot="5400000" flipH="1" flipV="1">
            <a:off x="-320709" y="2820983"/>
            <a:ext cx="121444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ipsa 30"/>
          <p:cNvSpPr/>
          <p:nvPr/>
        </p:nvSpPr>
        <p:spPr>
          <a:xfrm>
            <a:off x="4899798" y="2060688"/>
            <a:ext cx="2623379" cy="2022245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Elipsa 31"/>
          <p:cNvSpPr/>
          <p:nvPr/>
        </p:nvSpPr>
        <p:spPr>
          <a:xfrm>
            <a:off x="5162136" y="1357298"/>
            <a:ext cx="3410392" cy="3429024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Freeform 34"/>
          <p:cNvSpPr>
            <a:spLocks noChangeAspect="1"/>
          </p:cNvSpPr>
          <p:nvPr/>
        </p:nvSpPr>
        <p:spPr bwMode="auto">
          <a:xfrm>
            <a:off x="5162136" y="2412382"/>
            <a:ext cx="474628" cy="1318857"/>
          </a:xfrm>
          <a:custGeom>
            <a:avLst/>
            <a:gdLst/>
            <a:ahLst/>
            <a:cxnLst>
              <a:cxn ang="0">
                <a:pos x="67" y="0"/>
              </a:cxn>
              <a:cxn ang="0">
                <a:pos x="14" y="137"/>
              </a:cxn>
              <a:cxn ang="0">
                <a:pos x="0" y="278"/>
              </a:cxn>
              <a:cxn ang="0">
                <a:pos x="16" y="429"/>
              </a:cxn>
              <a:cxn ang="0">
                <a:pos x="67" y="542"/>
              </a:cxn>
              <a:cxn ang="0">
                <a:pos x="114" y="430"/>
              </a:cxn>
              <a:cxn ang="0">
                <a:pos x="131" y="277"/>
              </a:cxn>
              <a:cxn ang="0">
                <a:pos x="116" y="136"/>
              </a:cxn>
              <a:cxn ang="0">
                <a:pos x="67" y="0"/>
              </a:cxn>
            </a:cxnLst>
            <a:rect l="0" t="0" r="r" b="b"/>
            <a:pathLst>
              <a:path w="131" h="542">
                <a:moveTo>
                  <a:pt x="67" y="0"/>
                </a:moveTo>
                <a:cubicBezTo>
                  <a:pt x="44" y="14"/>
                  <a:pt x="25" y="91"/>
                  <a:pt x="14" y="137"/>
                </a:cubicBezTo>
                <a:cubicBezTo>
                  <a:pt x="3" y="183"/>
                  <a:pt x="0" y="229"/>
                  <a:pt x="0" y="278"/>
                </a:cubicBezTo>
                <a:cubicBezTo>
                  <a:pt x="0" y="327"/>
                  <a:pt x="5" y="385"/>
                  <a:pt x="16" y="429"/>
                </a:cubicBezTo>
                <a:cubicBezTo>
                  <a:pt x="27" y="473"/>
                  <a:pt x="51" y="542"/>
                  <a:pt x="67" y="542"/>
                </a:cubicBezTo>
                <a:cubicBezTo>
                  <a:pt x="80" y="533"/>
                  <a:pt x="103" y="474"/>
                  <a:pt x="114" y="430"/>
                </a:cubicBezTo>
                <a:cubicBezTo>
                  <a:pt x="125" y="386"/>
                  <a:pt x="131" y="326"/>
                  <a:pt x="131" y="277"/>
                </a:cubicBezTo>
                <a:cubicBezTo>
                  <a:pt x="131" y="228"/>
                  <a:pt x="127" y="182"/>
                  <a:pt x="116" y="136"/>
                </a:cubicBezTo>
                <a:cubicBezTo>
                  <a:pt x="105" y="90"/>
                  <a:pt x="89" y="19"/>
                  <a:pt x="67" y="0"/>
                </a:cubicBezTo>
                <a:close/>
              </a:path>
            </a:pathLst>
          </a:cu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21" name="Přímá spojovací čára 20"/>
          <p:cNvCxnSpPr/>
          <p:nvPr/>
        </p:nvCxnSpPr>
        <p:spPr>
          <a:xfrm>
            <a:off x="285720" y="3071810"/>
            <a:ext cx="8429684" cy="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>
            <a:off x="285720" y="2214554"/>
            <a:ext cx="8215370" cy="13573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šipka 39"/>
          <p:cNvCxnSpPr/>
          <p:nvPr/>
        </p:nvCxnSpPr>
        <p:spPr>
          <a:xfrm rot="5400000">
            <a:off x="8141507" y="3178983"/>
            <a:ext cx="752476" cy="3331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čára 45"/>
          <p:cNvCxnSpPr/>
          <p:nvPr/>
        </p:nvCxnSpPr>
        <p:spPr>
          <a:xfrm flipV="1">
            <a:off x="285720" y="2811780"/>
            <a:ext cx="8256300" cy="6172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032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0" y="71414"/>
            <a:ext cx="9144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>
              <a:tabLst>
                <a:tab pos="179388" algn="l"/>
              </a:tabLst>
            </a:pPr>
            <a:r>
              <a:rPr lang="cs-CZ" sz="3000" b="1" dirty="0" smtClean="0"/>
              <a:t>Akomodace oka</a:t>
            </a:r>
          </a:p>
          <a:p>
            <a:pPr marL="179388">
              <a:tabLst>
                <a:tab pos="179388" algn="l"/>
              </a:tabLst>
            </a:pPr>
            <a:r>
              <a:rPr lang="cs-CZ" sz="3000" dirty="0" smtClean="0"/>
              <a:t>umožňuje vznik ostrého obrazu.</a:t>
            </a:r>
          </a:p>
          <a:p>
            <a:pPr algn="ctr"/>
            <a:r>
              <a:rPr lang="cs-CZ" sz="3000" dirty="0" smtClean="0"/>
              <a:t>Oční čočka je držena kruhovým svalem, který podle potřeby mění zakřivení optických ploch čočky. </a:t>
            </a:r>
            <a:br>
              <a:rPr lang="cs-CZ" sz="3000" dirty="0" smtClean="0"/>
            </a:br>
            <a:r>
              <a:rPr lang="cs-CZ" sz="3000" dirty="0" smtClean="0"/>
              <a:t>(Oko mění svou ohniskovou vzdálenost).</a:t>
            </a:r>
          </a:p>
          <a:p>
            <a:endParaRPr lang="cs-CZ" sz="1600" dirty="0" smtClean="0"/>
          </a:p>
          <a:p>
            <a:pPr marL="539750" lvl="0" indent="-269875">
              <a:buFont typeface="Arial" pitchFamily="34" charset="0"/>
              <a:buChar char="•"/>
            </a:pPr>
            <a:r>
              <a:rPr lang="cs-CZ" sz="3000" dirty="0" smtClean="0"/>
              <a:t>velká vzdálenost předmětu = velké zakřivení, </a:t>
            </a:r>
          </a:p>
          <a:p>
            <a:pPr marL="539750" lvl="0" indent="-269875"/>
            <a:r>
              <a:rPr lang="cs-CZ" sz="3000" dirty="0" smtClean="0"/>
              <a:t>	malá mohutnost čočky (</a:t>
            </a:r>
            <a:r>
              <a:rPr lang="cs-CZ" sz="3000" b="1" dirty="0" smtClean="0"/>
              <a:t>akomodace nulová</a:t>
            </a:r>
            <a:r>
              <a:rPr lang="cs-CZ" sz="3000" dirty="0" smtClean="0"/>
              <a:t>)</a:t>
            </a:r>
          </a:p>
        </p:txBody>
      </p:sp>
      <p:cxnSp>
        <p:nvCxnSpPr>
          <p:cNvPr id="4" name="Přímá spojovací čára 3"/>
          <p:cNvCxnSpPr/>
          <p:nvPr/>
        </p:nvCxnSpPr>
        <p:spPr>
          <a:xfrm>
            <a:off x="428596" y="2571744"/>
            <a:ext cx="84296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ovací šipka 4"/>
          <p:cNvCxnSpPr/>
          <p:nvPr/>
        </p:nvCxnSpPr>
        <p:spPr>
          <a:xfrm rot="5400000" flipH="1" flipV="1">
            <a:off x="-320709" y="4678371"/>
            <a:ext cx="121444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a 7"/>
          <p:cNvSpPr/>
          <p:nvPr/>
        </p:nvSpPr>
        <p:spPr>
          <a:xfrm>
            <a:off x="6391844" y="4324723"/>
            <a:ext cx="1475651" cy="113751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6654182" y="3929066"/>
            <a:ext cx="1918346" cy="1928826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285720" y="4929198"/>
            <a:ext cx="8429684" cy="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34"/>
          <p:cNvSpPr>
            <a:spLocks noChangeAspect="1"/>
          </p:cNvSpPr>
          <p:nvPr/>
        </p:nvSpPr>
        <p:spPr bwMode="auto">
          <a:xfrm>
            <a:off x="6572264" y="4522551"/>
            <a:ext cx="348896" cy="741857"/>
          </a:xfrm>
          <a:custGeom>
            <a:avLst/>
            <a:gdLst/>
            <a:ahLst/>
            <a:cxnLst>
              <a:cxn ang="0">
                <a:pos x="67" y="0"/>
              </a:cxn>
              <a:cxn ang="0">
                <a:pos x="14" y="137"/>
              </a:cxn>
              <a:cxn ang="0">
                <a:pos x="0" y="278"/>
              </a:cxn>
              <a:cxn ang="0">
                <a:pos x="16" y="429"/>
              </a:cxn>
              <a:cxn ang="0">
                <a:pos x="67" y="542"/>
              </a:cxn>
              <a:cxn ang="0">
                <a:pos x="114" y="430"/>
              </a:cxn>
              <a:cxn ang="0">
                <a:pos x="131" y="277"/>
              </a:cxn>
              <a:cxn ang="0">
                <a:pos x="116" y="136"/>
              </a:cxn>
              <a:cxn ang="0">
                <a:pos x="67" y="0"/>
              </a:cxn>
            </a:cxnLst>
            <a:rect l="0" t="0" r="r" b="b"/>
            <a:pathLst>
              <a:path w="131" h="542">
                <a:moveTo>
                  <a:pt x="67" y="0"/>
                </a:moveTo>
                <a:cubicBezTo>
                  <a:pt x="44" y="14"/>
                  <a:pt x="25" y="91"/>
                  <a:pt x="14" y="137"/>
                </a:cubicBezTo>
                <a:cubicBezTo>
                  <a:pt x="3" y="183"/>
                  <a:pt x="0" y="229"/>
                  <a:pt x="0" y="278"/>
                </a:cubicBezTo>
                <a:cubicBezTo>
                  <a:pt x="0" y="327"/>
                  <a:pt x="5" y="385"/>
                  <a:pt x="16" y="429"/>
                </a:cubicBezTo>
                <a:cubicBezTo>
                  <a:pt x="27" y="473"/>
                  <a:pt x="51" y="542"/>
                  <a:pt x="67" y="542"/>
                </a:cubicBezTo>
                <a:cubicBezTo>
                  <a:pt x="80" y="533"/>
                  <a:pt x="103" y="474"/>
                  <a:pt x="114" y="430"/>
                </a:cubicBezTo>
                <a:cubicBezTo>
                  <a:pt x="125" y="386"/>
                  <a:pt x="131" y="326"/>
                  <a:pt x="131" y="277"/>
                </a:cubicBezTo>
                <a:cubicBezTo>
                  <a:pt x="131" y="228"/>
                  <a:pt x="127" y="182"/>
                  <a:pt x="116" y="136"/>
                </a:cubicBezTo>
                <a:cubicBezTo>
                  <a:pt x="105" y="90"/>
                  <a:pt x="89" y="19"/>
                  <a:pt x="67" y="0"/>
                </a:cubicBezTo>
                <a:close/>
              </a:path>
            </a:pathLst>
          </a:cu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12" name="Přímá spojovací čára 11"/>
          <p:cNvCxnSpPr/>
          <p:nvPr/>
        </p:nvCxnSpPr>
        <p:spPr>
          <a:xfrm>
            <a:off x="285720" y="4071942"/>
            <a:ext cx="8245505" cy="10906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 flipV="1">
            <a:off x="285720" y="4819650"/>
            <a:ext cx="8296305" cy="466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Volný tvar 24"/>
          <p:cNvSpPr/>
          <p:nvPr/>
        </p:nvSpPr>
        <p:spPr>
          <a:xfrm rot="19166830">
            <a:off x="8404333" y="4874684"/>
            <a:ext cx="245758" cy="232664"/>
          </a:xfrm>
          <a:custGeom>
            <a:avLst/>
            <a:gdLst>
              <a:gd name="connsiteX0" fmla="*/ 302419 w 302419"/>
              <a:gd name="connsiteY0" fmla="*/ 0 h 807243"/>
              <a:gd name="connsiteX1" fmla="*/ 216694 w 302419"/>
              <a:gd name="connsiteY1" fmla="*/ 469106 h 807243"/>
              <a:gd name="connsiteX2" fmla="*/ 0 w 302419"/>
              <a:gd name="connsiteY2" fmla="*/ 807243 h 807243"/>
              <a:gd name="connsiteX0" fmla="*/ 302419 w 319064"/>
              <a:gd name="connsiteY0" fmla="*/ 0 h 807243"/>
              <a:gd name="connsiteX1" fmla="*/ 304776 w 319064"/>
              <a:gd name="connsiteY1" fmla="*/ 173830 h 807243"/>
              <a:gd name="connsiteX2" fmla="*/ 216694 w 319064"/>
              <a:gd name="connsiteY2" fmla="*/ 469106 h 807243"/>
              <a:gd name="connsiteX3" fmla="*/ 0 w 319064"/>
              <a:gd name="connsiteY3" fmla="*/ 807243 h 807243"/>
              <a:gd name="connsiteX0" fmla="*/ 302419 w 302419"/>
              <a:gd name="connsiteY0" fmla="*/ 0 h 807243"/>
              <a:gd name="connsiteX1" fmla="*/ 216694 w 302419"/>
              <a:gd name="connsiteY1" fmla="*/ 469106 h 807243"/>
              <a:gd name="connsiteX2" fmla="*/ 0 w 302419"/>
              <a:gd name="connsiteY2" fmla="*/ 807243 h 807243"/>
              <a:gd name="connsiteX0" fmla="*/ 302419 w 302792"/>
              <a:gd name="connsiteY0" fmla="*/ 0 h 807243"/>
              <a:gd name="connsiteX1" fmla="*/ 216694 w 302792"/>
              <a:gd name="connsiteY1" fmla="*/ 469106 h 807243"/>
              <a:gd name="connsiteX2" fmla="*/ 0 w 302792"/>
              <a:gd name="connsiteY2" fmla="*/ 807243 h 807243"/>
              <a:gd name="connsiteX0" fmla="*/ 302419 w 302792"/>
              <a:gd name="connsiteY0" fmla="*/ 0 h 807243"/>
              <a:gd name="connsiteX1" fmla="*/ 216694 w 302792"/>
              <a:gd name="connsiteY1" fmla="*/ 469106 h 807243"/>
              <a:gd name="connsiteX2" fmla="*/ 0 w 302792"/>
              <a:gd name="connsiteY2" fmla="*/ 807243 h 807243"/>
              <a:gd name="connsiteX0" fmla="*/ 302419 w 303586"/>
              <a:gd name="connsiteY0" fmla="*/ 0 h 807243"/>
              <a:gd name="connsiteX1" fmla="*/ 216694 w 303586"/>
              <a:gd name="connsiteY1" fmla="*/ 469106 h 807243"/>
              <a:gd name="connsiteX2" fmla="*/ 0 w 303586"/>
              <a:gd name="connsiteY2" fmla="*/ 807243 h 807243"/>
              <a:gd name="connsiteX0" fmla="*/ 302419 w 433391"/>
              <a:gd name="connsiteY0" fmla="*/ 0 h 807243"/>
              <a:gd name="connsiteX1" fmla="*/ 419103 w 433391"/>
              <a:gd name="connsiteY1" fmla="*/ 109538 h 807243"/>
              <a:gd name="connsiteX2" fmla="*/ 216694 w 433391"/>
              <a:gd name="connsiteY2" fmla="*/ 469106 h 807243"/>
              <a:gd name="connsiteX3" fmla="*/ 0 w 433391"/>
              <a:gd name="connsiteY3" fmla="*/ 807243 h 807243"/>
              <a:gd name="connsiteX0" fmla="*/ 302419 w 302419"/>
              <a:gd name="connsiteY0" fmla="*/ 0 h 807243"/>
              <a:gd name="connsiteX1" fmla="*/ 216694 w 302419"/>
              <a:gd name="connsiteY1" fmla="*/ 469106 h 807243"/>
              <a:gd name="connsiteX2" fmla="*/ 0 w 302419"/>
              <a:gd name="connsiteY2" fmla="*/ 807243 h 807243"/>
              <a:gd name="connsiteX0" fmla="*/ 302419 w 407149"/>
              <a:gd name="connsiteY0" fmla="*/ 0 h 807243"/>
              <a:gd name="connsiteX1" fmla="*/ 392861 w 407149"/>
              <a:gd name="connsiteY1" fmla="*/ 169067 h 807243"/>
              <a:gd name="connsiteX2" fmla="*/ 216694 w 407149"/>
              <a:gd name="connsiteY2" fmla="*/ 469106 h 807243"/>
              <a:gd name="connsiteX3" fmla="*/ 0 w 407149"/>
              <a:gd name="connsiteY3" fmla="*/ 807243 h 807243"/>
              <a:gd name="connsiteX0" fmla="*/ 302419 w 505615"/>
              <a:gd name="connsiteY0" fmla="*/ 0 h 807243"/>
              <a:gd name="connsiteX1" fmla="*/ 490541 w 505615"/>
              <a:gd name="connsiteY1" fmla="*/ 180976 h 807243"/>
              <a:gd name="connsiteX2" fmla="*/ 392861 w 505615"/>
              <a:gd name="connsiteY2" fmla="*/ 169067 h 807243"/>
              <a:gd name="connsiteX3" fmla="*/ 216694 w 505615"/>
              <a:gd name="connsiteY3" fmla="*/ 469106 h 807243"/>
              <a:gd name="connsiteX4" fmla="*/ 0 w 505615"/>
              <a:gd name="connsiteY4" fmla="*/ 807243 h 807243"/>
              <a:gd name="connsiteX0" fmla="*/ 302419 w 407149"/>
              <a:gd name="connsiteY0" fmla="*/ 0 h 807243"/>
              <a:gd name="connsiteX1" fmla="*/ 392861 w 407149"/>
              <a:gd name="connsiteY1" fmla="*/ 169067 h 807243"/>
              <a:gd name="connsiteX2" fmla="*/ 216694 w 407149"/>
              <a:gd name="connsiteY2" fmla="*/ 469106 h 807243"/>
              <a:gd name="connsiteX3" fmla="*/ 0 w 407149"/>
              <a:gd name="connsiteY3" fmla="*/ 807243 h 807243"/>
              <a:gd name="connsiteX0" fmla="*/ 302419 w 302419"/>
              <a:gd name="connsiteY0" fmla="*/ 0 h 807243"/>
              <a:gd name="connsiteX1" fmla="*/ 216694 w 302419"/>
              <a:gd name="connsiteY1" fmla="*/ 469106 h 807243"/>
              <a:gd name="connsiteX2" fmla="*/ 0 w 302419"/>
              <a:gd name="connsiteY2" fmla="*/ 807243 h 807243"/>
              <a:gd name="connsiteX0" fmla="*/ 302419 w 302419"/>
              <a:gd name="connsiteY0" fmla="*/ 0 h 807243"/>
              <a:gd name="connsiteX1" fmla="*/ 216694 w 302419"/>
              <a:gd name="connsiteY1" fmla="*/ 469106 h 807243"/>
              <a:gd name="connsiteX2" fmla="*/ 0 w 302419"/>
              <a:gd name="connsiteY2" fmla="*/ 807243 h 807243"/>
              <a:gd name="connsiteX0" fmla="*/ 302419 w 326581"/>
              <a:gd name="connsiteY0" fmla="*/ 0 h 807243"/>
              <a:gd name="connsiteX1" fmla="*/ 242864 w 326581"/>
              <a:gd name="connsiteY1" fmla="*/ 426239 h 807243"/>
              <a:gd name="connsiteX2" fmla="*/ 0 w 326581"/>
              <a:gd name="connsiteY2" fmla="*/ 807243 h 807243"/>
              <a:gd name="connsiteX0" fmla="*/ 347665 w 347665"/>
              <a:gd name="connsiteY0" fmla="*/ 0 h 769143"/>
              <a:gd name="connsiteX1" fmla="*/ 242864 w 347665"/>
              <a:gd name="connsiteY1" fmla="*/ 388139 h 769143"/>
              <a:gd name="connsiteX2" fmla="*/ 0 w 347665"/>
              <a:gd name="connsiteY2" fmla="*/ 769143 h 769143"/>
              <a:gd name="connsiteX0" fmla="*/ 347665 w 347665"/>
              <a:gd name="connsiteY0" fmla="*/ 0 h 769143"/>
              <a:gd name="connsiteX1" fmla="*/ 316660 w 347665"/>
              <a:gd name="connsiteY1" fmla="*/ 114297 h 769143"/>
              <a:gd name="connsiteX2" fmla="*/ 242864 w 347665"/>
              <a:gd name="connsiteY2" fmla="*/ 388139 h 769143"/>
              <a:gd name="connsiteX3" fmla="*/ 0 w 347665"/>
              <a:gd name="connsiteY3" fmla="*/ 769143 h 769143"/>
              <a:gd name="connsiteX0" fmla="*/ 323828 w 330154"/>
              <a:gd name="connsiteY0" fmla="*/ 0 h 800101"/>
              <a:gd name="connsiteX1" fmla="*/ 316660 w 330154"/>
              <a:gd name="connsiteY1" fmla="*/ 145255 h 800101"/>
              <a:gd name="connsiteX2" fmla="*/ 242864 w 330154"/>
              <a:gd name="connsiteY2" fmla="*/ 419097 h 800101"/>
              <a:gd name="connsiteX3" fmla="*/ 0 w 330154"/>
              <a:gd name="connsiteY3" fmla="*/ 800101 h 80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154" h="800101">
                <a:moveTo>
                  <a:pt x="323828" y="0"/>
                </a:moveTo>
                <a:cubicBezTo>
                  <a:pt x="323030" y="793"/>
                  <a:pt x="330154" y="75406"/>
                  <a:pt x="316660" y="145255"/>
                </a:cubicBezTo>
                <a:cubicBezTo>
                  <a:pt x="303166" y="215104"/>
                  <a:pt x="300010" y="291700"/>
                  <a:pt x="242864" y="419097"/>
                </a:cubicBezTo>
                <a:cubicBezTo>
                  <a:pt x="153945" y="622292"/>
                  <a:pt x="83145" y="698303"/>
                  <a:pt x="0" y="800101"/>
                </a:cubicBezTo>
              </a:path>
            </a:pathLst>
          </a:cu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722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5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0" y="71414"/>
            <a:ext cx="9144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>
              <a:tabLst>
                <a:tab pos="179388" algn="l"/>
              </a:tabLst>
            </a:pPr>
            <a:r>
              <a:rPr lang="cs-CZ" sz="3000" b="1" dirty="0" smtClean="0"/>
              <a:t>Akomodace oka</a:t>
            </a:r>
          </a:p>
          <a:p>
            <a:pPr marL="179388">
              <a:tabLst>
                <a:tab pos="179388" algn="l"/>
              </a:tabLst>
            </a:pPr>
            <a:r>
              <a:rPr lang="cs-CZ" sz="3000" dirty="0" smtClean="0"/>
              <a:t>umožňuje vznik ostrého obrazu.</a:t>
            </a:r>
          </a:p>
          <a:p>
            <a:pPr algn="ctr"/>
            <a:r>
              <a:rPr lang="cs-CZ" sz="3000" dirty="0" smtClean="0"/>
              <a:t>Oční čočka je držena kruhovým svalem, který podle potřeby mění zakřivení optických ploch čočky. </a:t>
            </a:r>
            <a:br>
              <a:rPr lang="cs-CZ" sz="3000" dirty="0" smtClean="0"/>
            </a:br>
            <a:r>
              <a:rPr lang="cs-CZ" sz="3000" dirty="0" smtClean="0"/>
              <a:t>(Oko mění svou ohniskovou vzdálenost).</a:t>
            </a:r>
          </a:p>
          <a:p>
            <a:endParaRPr lang="cs-CZ" sz="1600" dirty="0" smtClean="0"/>
          </a:p>
          <a:p>
            <a:pPr marL="539750" lvl="0" indent="-269875">
              <a:buFont typeface="Arial" pitchFamily="34" charset="0"/>
              <a:buChar char="•"/>
            </a:pPr>
            <a:r>
              <a:rPr lang="cs-CZ" sz="3000" dirty="0" smtClean="0"/>
              <a:t>blízký předmět (obraz by vznikl za sítnicí),</a:t>
            </a:r>
          </a:p>
          <a:p>
            <a:pPr marL="539750" lvl="0" indent="-269875"/>
            <a:r>
              <a:rPr lang="cs-CZ" sz="3000" dirty="0" smtClean="0"/>
              <a:t>	je třeba menší ohniskové vzdálenosti = menší zakřivení</a:t>
            </a:r>
            <a:endParaRPr lang="cs-CZ" sz="3000" dirty="0"/>
          </a:p>
        </p:txBody>
      </p:sp>
      <p:cxnSp>
        <p:nvCxnSpPr>
          <p:cNvPr id="4" name="Přímá spojovací čára 3"/>
          <p:cNvCxnSpPr/>
          <p:nvPr/>
        </p:nvCxnSpPr>
        <p:spPr>
          <a:xfrm>
            <a:off x="428596" y="2571744"/>
            <a:ext cx="84296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ovací šipka 4"/>
          <p:cNvCxnSpPr/>
          <p:nvPr/>
        </p:nvCxnSpPr>
        <p:spPr>
          <a:xfrm rot="5400000" flipH="1" flipV="1">
            <a:off x="4106859" y="4678371"/>
            <a:ext cx="121444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5"/>
          <p:cNvSpPr/>
          <p:nvPr/>
        </p:nvSpPr>
        <p:spPr>
          <a:xfrm>
            <a:off x="6391844" y="4324723"/>
            <a:ext cx="1475651" cy="113751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6654182" y="3929066"/>
            <a:ext cx="1918346" cy="1928826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Freeform 34"/>
          <p:cNvSpPr>
            <a:spLocks noChangeAspect="1"/>
          </p:cNvSpPr>
          <p:nvPr/>
        </p:nvSpPr>
        <p:spPr bwMode="auto">
          <a:xfrm>
            <a:off x="6643702" y="4522551"/>
            <a:ext cx="132396" cy="741857"/>
          </a:xfrm>
          <a:custGeom>
            <a:avLst/>
            <a:gdLst/>
            <a:ahLst/>
            <a:cxnLst>
              <a:cxn ang="0">
                <a:pos x="67" y="0"/>
              </a:cxn>
              <a:cxn ang="0">
                <a:pos x="14" y="137"/>
              </a:cxn>
              <a:cxn ang="0">
                <a:pos x="0" y="278"/>
              </a:cxn>
              <a:cxn ang="0">
                <a:pos x="16" y="429"/>
              </a:cxn>
              <a:cxn ang="0">
                <a:pos x="67" y="542"/>
              </a:cxn>
              <a:cxn ang="0">
                <a:pos x="114" y="430"/>
              </a:cxn>
              <a:cxn ang="0">
                <a:pos x="131" y="277"/>
              </a:cxn>
              <a:cxn ang="0">
                <a:pos x="116" y="136"/>
              </a:cxn>
              <a:cxn ang="0">
                <a:pos x="67" y="0"/>
              </a:cxn>
            </a:cxnLst>
            <a:rect l="0" t="0" r="r" b="b"/>
            <a:pathLst>
              <a:path w="131" h="542">
                <a:moveTo>
                  <a:pt x="67" y="0"/>
                </a:moveTo>
                <a:cubicBezTo>
                  <a:pt x="44" y="14"/>
                  <a:pt x="25" y="91"/>
                  <a:pt x="14" y="137"/>
                </a:cubicBezTo>
                <a:cubicBezTo>
                  <a:pt x="3" y="183"/>
                  <a:pt x="0" y="229"/>
                  <a:pt x="0" y="278"/>
                </a:cubicBezTo>
                <a:cubicBezTo>
                  <a:pt x="0" y="327"/>
                  <a:pt x="5" y="385"/>
                  <a:pt x="16" y="429"/>
                </a:cubicBezTo>
                <a:cubicBezTo>
                  <a:pt x="27" y="473"/>
                  <a:pt x="51" y="542"/>
                  <a:pt x="67" y="542"/>
                </a:cubicBezTo>
                <a:cubicBezTo>
                  <a:pt x="80" y="533"/>
                  <a:pt x="103" y="474"/>
                  <a:pt x="114" y="430"/>
                </a:cubicBezTo>
                <a:cubicBezTo>
                  <a:pt x="125" y="386"/>
                  <a:pt x="131" y="326"/>
                  <a:pt x="131" y="277"/>
                </a:cubicBezTo>
                <a:cubicBezTo>
                  <a:pt x="131" y="228"/>
                  <a:pt x="127" y="182"/>
                  <a:pt x="116" y="136"/>
                </a:cubicBezTo>
                <a:cubicBezTo>
                  <a:pt x="105" y="90"/>
                  <a:pt x="89" y="19"/>
                  <a:pt x="67" y="0"/>
                </a:cubicBezTo>
                <a:close/>
              </a:path>
            </a:pathLst>
          </a:cu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4215966" y="4929198"/>
            <a:ext cx="4428000" cy="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4714876" y="4143380"/>
            <a:ext cx="3609974" cy="1409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 flipV="1">
            <a:off x="4714876" y="4622006"/>
            <a:ext cx="3807618" cy="6643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Volný tvar 20"/>
          <p:cNvSpPr/>
          <p:nvPr/>
        </p:nvSpPr>
        <p:spPr>
          <a:xfrm rot="20581952">
            <a:off x="8193501" y="4681311"/>
            <a:ext cx="462723" cy="814837"/>
          </a:xfrm>
          <a:custGeom>
            <a:avLst/>
            <a:gdLst>
              <a:gd name="connsiteX0" fmla="*/ 302419 w 302419"/>
              <a:gd name="connsiteY0" fmla="*/ 0 h 807243"/>
              <a:gd name="connsiteX1" fmla="*/ 216694 w 302419"/>
              <a:gd name="connsiteY1" fmla="*/ 469106 h 807243"/>
              <a:gd name="connsiteX2" fmla="*/ 0 w 302419"/>
              <a:gd name="connsiteY2" fmla="*/ 807243 h 807243"/>
              <a:gd name="connsiteX0" fmla="*/ 302419 w 319064"/>
              <a:gd name="connsiteY0" fmla="*/ 0 h 807243"/>
              <a:gd name="connsiteX1" fmla="*/ 304776 w 319064"/>
              <a:gd name="connsiteY1" fmla="*/ 173830 h 807243"/>
              <a:gd name="connsiteX2" fmla="*/ 216694 w 319064"/>
              <a:gd name="connsiteY2" fmla="*/ 469106 h 807243"/>
              <a:gd name="connsiteX3" fmla="*/ 0 w 319064"/>
              <a:gd name="connsiteY3" fmla="*/ 807243 h 807243"/>
              <a:gd name="connsiteX0" fmla="*/ 302419 w 302419"/>
              <a:gd name="connsiteY0" fmla="*/ 0 h 807243"/>
              <a:gd name="connsiteX1" fmla="*/ 216694 w 302419"/>
              <a:gd name="connsiteY1" fmla="*/ 469106 h 807243"/>
              <a:gd name="connsiteX2" fmla="*/ 0 w 302419"/>
              <a:gd name="connsiteY2" fmla="*/ 807243 h 807243"/>
              <a:gd name="connsiteX0" fmla="*/ 302419 w 302792"/>
              <a:gd name="connsiteY0" fmla="*/ 0 h 807243"/>
              <a:gd name="connsiteX1" fmla="*/ 216694 w 302792"/>
              <a:gd name="connsiteY1" fmla="*/ 469106 h 807243"/>
              <a:gd name="connsiteX2" fmla="*/ 0 w 302792"/>
              <a:gd name="connsiteY2" fmla="*/ 807243 h 807243"/>
              <a:gd name="connsiteX0" fmla="*/ 302419 w 302792"/>
              <a:gd name="connsiteY0" fmla="*/ 0 h 807243"/>
              <a:gd name="connsiteX1" fmla="*/ 216694 w 302792"/>
              <a:gd name="connsiteY1" fmla="*/ 469106 h 807243"/>
              <a:gd name="connsiteX2" fmla="*/ 0 w 302792"/>
              <a:gd name="connsiteY2" fmla="*/ 807243 h 807243"/>
              <a:gd name="connsiteX0" fmla="*/ 302419 w 303586"/>
              <a:gd name="connsiteY0" fmla="*/ 0 h 807243"/>
              <a:gd name="connsiteX1" fmla="*/ 216694 w 303586"/>
              <a:gd name="connsiteY1" fmla="*/ 469106 h 807243"/>
              <a:gd name="connsiteX2" fmla="*/ 0 w 303586"/>
              <a:gd name="connsiteY2" fmla="*/ 807243 h 807243"/>
              <a:gd name="connsiteX0" fmla="*/ 302419 w 433391"/>
              <a:gd name="connsiteY0" fmla="*/ 0 h 807243"/>
              <a:gd name="connsiteX1" fmla="*/ 419103 w 433391"/>
              <a:gd name="connsiteY1" fmla="*/ 109538 h 807243"/>
              <a:gd name="connsiteX2" fmla="*/ 216694 w 433391"/>
              <a:gd name="connsiteY2" fmla="*/ 469106 h 807243"/>
              <a:gd name="connsiteX3" fmla="*/ 0 w 433391"/>
              <a:gd name="connsiteY3" fmla="*/ 807243 h 807243"/>
              <a:gd name="connsiteX0" fmla="*/ 302419 w 302419"/>
              <a:gd name="connsiteY0" fmla="*/ 0 h 807243"/>
              <a:gd name="connsiteX1" fmla="*/ 216694 w 302419"/>
              <a:gd name="connsiteY1" fmla="*/ 469106 h 807243"/>
              <a:gd name="connsiteX2" fmla="*/ 0 w 302419"/>
              <a:gd name="connsiteY2" fmla="*/ 807243 h 807243"/>
              <a:gd name="connsiteX0" fmla="*/ 302419 w 407149"/>
              <a:gd name="connsiteY0" fmla="*/ 0 h 807243"/>
              <a:gd name="connsiteX1" fmla="*/ 392861 w 407149"/>
              <a:gd name="connsiteY1" fmla="*/ 169067 h 807243"/>
              <a:gd name="connsiteX2" fmla="*/ 216694 w 407149"/>
              <a:gd name="connsiteY2" fmla="*/ 469106 h 807243"/>
              <a:gd name="connsiteX3" fmla="*/ 0 w 407149"/>
              <a:gd name="connsiteY3" fmla="*/ 807243 h 807243"/>
              <a:gd name="connsiteX0" fmla="*/ 302419 w 505615"/>
              <a:gd name="connsiteY0" fmla="*/ 0 h 807243"/>
              <a:gd name="connsiteX1" fmla="*/ 490541 w 505615"/>
              <a:gd name="connsiteY1" fmla="*/ 180976 h 807243"/>
              <a:gd name="connsiteX2" fmla="*/ 392861 w 505615"/>
              <a:gd name="connsiteY2" fmla="*/ 169067 h 807243"/>
              <a:gd name="connsiteX3" fmla="*/ 216694 w 505615"/>
              <a:gd name="connsiteY3" fmla="*/ 469106 h 807243"/>
              <a:gd name="connsiteX4" fmla="*/ 0 w 505615"/>
              <a:gd name="connsiteY4" fmla="*/ 807243 h 807243"/>
              <a:gd name="connsiteX0" fmla="*/ 302419 w 407149"/>
              <a:gd name="connsiteY0" fmla="*/ 0 h 807243"/>
              <a:gd name="connsiteX1" fmla="*/ 392861 w 407149"/>
              <a:gd name="connsiteY1" fmla="*/ 169067 h 807243"/>
              <a:gd name="connsiteX2" fmla="*/ 216694 w 407149"/>
              <a:gd name="connsiteY2" fmla="*/ 469106 h 807243"/>
              <a:gd name="connsiteX3" fmla="*/ 0 w 407149"/>
              <a:gd name="connsiteY3" fmla="*/ 807243 h 807243"/>
              <a:gd name="connsiteX0" fmla="*/ 302419 w 302419"/>
              <a:gd name="connsiteY0" fmla="*/ 0 h 807243"/>
              <a:gd name="connsiteX1" fmla="*/ 216694 w 302419"/>
              <a:gd name="connsiteY1" fmla="*/ 469106 h 807243"/>
              <a:gd name="connsiteX2" fmla="*/ 0 w 302419"/>
              <a:gd name="connsiteY2" fmla="*/ 807243 h 807243"/>
              <a:gd name="connsiteX0" fmla="*/ 302419 w 302419"/>
              <a:gd name="connsiteY0" fmla="*/ 0 h 807243"/>
              <a:gd name="connsiteX1" fmla="*/ 216694 w 302419"/>
              <a:gd name="connsiteY1" fmla="*/ 469106 h 807243"/>
              <a:gd name="connsiteX2" fmla="*/ 0 w 302419"/>
              <a:gd name="connsiteY2" fmla="*/ 807243 h 807243"/>
              <a:gd name="connsiteX0" fmla="*/ 302419 w 326581"/>
              <a:gd name="connsiteY0" fmla="*/ 0 h 807243"/>
              <a:gd name="connsiteX1" fmla="*/ 242864 w 326581"/>
              <a:gd name="connsiteY1" fmla="*/ 426239 h 807243"/>
              <a:gd name="connsiteX2" fmla="*/ 0 w 326581"/>
              <a:gd name="connsiteY2" fmla="*/ 807243 h 807243"/>
              <a:gd name="connsiteX0" fmla="*/ 347665 w 347665"/>
              <a:gd name="connsiteY0" fmla="*/ 0 h 769143"/>
              <a:gd name="connsiteX1" fmla="*/ 242864 w 347665"/>
              <a:gd name="connsiteY1" fmla="*/ 388139 h 769143"/>
              <a:gd name="connsiteX2" fmla="*/ 0 w 347665"/>
              <a:gd name="connsiteY2" fmla="*/ 769143 h 769143"/>
              <a:gd name="connsiteX0" fmla="*/ 347665 w 347665"/>
              <a:gd name="connsiteY0" fmla="*/ 0 h 769143"/>
              <a:gd name="connsiteX1" fmla="*/ 316660 w 347665"/>
              <a:gd name="connsiteY1" fmla="*/ 114297 h 769143"/>
              <a:gd name="connsiteX2" fmla="*/ 242864 w 347665"/>
              <a:gd name="connsiteY2" fmla="*/ 388139 h 769143"/>
              <a:gd name="connsiteX3" fmla="*/ 0 w 347665"/>
              <a:gd name="connsiteY3" fmla="*/ 769143 h 769143"/>
              <a:gd name="connsiteX0" fmla="*/ 323828 w 330154"/>
              <a:gd name="connsiteY0" fmla="*/ 0 h 800101"/>
              <a:gd name="connsiteX1" fmla="*/ 316660 w 330154"/>
              <a:gd name="connsiteY1" fmla="*/ 145255 h 800101"/>
              <a:gd name="connsiteX2" fmla="*/ 242864 w 330154"/>
              <a:gd name="connsiteY2" fmla="*/ 419097 h 800101"/>
              <a:gd name="connsiteX3" fmla="*/ 0 w 330154"/>
              <a:gd name="connsiteY3" fmla="*/ 800101 h 80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154" h="800101">
                <a:moveTo>
                  <a:pt x="323828" y="0"/>
                </a:moveTo>
                <a:cubicBezTo>
                  <a:pt x="323030" y="793"/>
                  <a:pt x="330154" y="75406"/>
                  <a:pt x="316660" y="145255"/>
                </a:cubicBezTo>
                <a:cubicBezTo>
                  <a:pt x="303166" y="215104"/>
                  <a:pt x="300010" y="291700"/>
                  <a:pt x="242864" y="419097"/>
                </a:cubicBezTo>
                <a:cubicBezTo>
                  <a:pt x="153945" y="622292"/>
                  <a:pt x="83145" y="698303"/>
                  <a:pt x="0" y="800101"/>
                </a:cubicBezTo>
              </a:path>
            </a:pathLst>
          </a:cu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4504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1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0" y="357166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/>
              <a:t>Obrazová vzdálenost </a:t>
            </a:r>
          </a:p>
          <a:p>
            <a:r>
              <a:rPr lang="cs-CZ" sz="3000" dirty="0" smtClean="0"/>
              <a:t>vzdálenost oční čočky od sítnice (přibližně 1,6 cm). </a:t>
            </a:r>
          </a:p>
          <a:p>
            <a:endParaRPr lang="cs-CZ" sz="3000" dirty="0" smtClean="0"/>
          </a:p>
          <a:p>
            <a:r>
              <a:rPr lang="cs-CZ" sz="3000" b="1" dirty="0" smtClean="0"/>
              <a:t>Předmětová vzdálenost </a:t>
            </a:r>
            <a:r>
              <a:rPr lang="cs-CZ" sz="3000" dirty="0" smtClean="0"/>
              <a:t>se mění.</a:t>
            </a:r>
          </a:p>
          <a:p>
            <a:r>
              <a:rPr lang="cs-CZ" sz="3000" dirty="0" smtClean="0"/>
              <a:t> </a:t>
            </a:r>
          </a:p>
          <a:p>
            <a:r>
              <a:rPr lang="cs-CZ" sz="3000" dirty="0" smtClean="0"/>
              <a:t>Rozsah vzdáleností, na které může oko akomodovat (zaostřit) je dán dvěma body </a:t>
            </a:r>
          </a:p>
          <a:p>
            <a:pPr marL="449263" lvl="0" indent="-269875">
              <a:buFont typeface="Arial" pitchFamily="34" charset="0"/>
              <a:buChar char="•"/>
            </a:pPr>
            <a:r>
              <a:rPr lang="cs-CZ" sz="3000" b="1" dirty="0" smtClean="0"/>
              <a:t>vzdáleným bodem	</a:t>
            </a:r>
            <a:r>
              <a:rPr lang="cs-CZ" sz="3000" dirty="0" smtClean="0"/>
              <a:t>(</a:t>
            </a:r>
            <a:r>
              <a:rPr lang="cs-CZ" sz="3000" dirty="0" smtClean="0">
                <a:sym typeface="Symbol"/>
              </a:rPr>
              <a:t></a:t>
            </a:r>
            <a:r>
              <a:rPr lang="cs-CZ" sz="3000" dirty="0" smtClean="0"/>
              <a:t>) </a:t>
            </a:r>
          </a:p>
          <a:p>
            <a:pPr marL="449263" lvl="0" indent="-269875">
              <a:buFont typeface="Arial" pitchFamily="34" charset="0"/>
              <a:buChar char="•"/>
            </a:pPr>
            <a:r>
              <a:rPr lang="cs-CZ" sz="3000" b="1" dirty="0" smtClean="0"/>
              <a:t>blízkým bodem</a:t>
            </a:r>
            <a:r>
              <a:rPr lang="cs-CZ" sz="3000" dirty="0" smtClean="0"/>
              <a:t> 	(15 cm) – mění se s věkem</a:t>
            </a:r>
          </a:p>
          <a:p>
            <a:r>
              <a:rPr lang="cs-CZ" sz="3000" dirty="0" smtClean="0"/>
              <a:t> </a:t>
            </a:r>
          </a:p>
          <a:p>
            <a:r>
              <a:rPr lang="cs-CZ" sz="3000" b="1" dirty="0" smtClean="0"/>
              <a:t>Konvenční zraková vzdálenost</a:t>
            </a:r>
            <a:r>
              <a:rPr lang="cs-CZ" sz="3000" dirty="0" smtClean="0"/>
              <a:t> </a:t>
            </a:r>
          </a:p>
          <a:p>
            <a:r>
              <a:rPr lang="cs-CZ" sz="3000" dirty="0" smtClean="0"/>
              <a:t>(můžeme číst, aniž by se oko namáhalo) je asi 25 cm.</a:t>
            </a:r>
            <a:endParaRPr lang="cs-CZ" sz="3000" dirty="0"/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214282" y="2428868"/>
            <a:ext cx="84296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285720" y="4786322"/>
            <a:ext cx="84296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819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71470" y="142852"/>
            <a:ext cx="900112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/>
              <a:t>Zorný úhel τ</a:t>
            </a:r>
            <a:r>
              <a:rPr lang="cs-CZ" sz="3000" dirty="0" smtClean="0"/>
              <a:t> </a:t>
            </a:r>
          </a:p>
          <a:p>
            <a:r>
              <a:rPr lang="cs-CZ" sz="3000" dirty="0" smtClean="0"/>
              <a:t>svírají paprsky vycházející z okrajových bodů předmětu procházející optickým středem oční čočky s optickou osou oka.</a:t>
            </a:r>
          </a:p>
          <a:p>
            <a:endParaRPr lang="cs-CZ" sz="3000" dirty="0" smtClean="0"/>
          </a:p>
          <a:p>
            <a:endParaRPr lang="cs-CZ" sz="3000" dirty="0" smtClean="0"/>
          </a:p>
          <a:p>
            <a:r>
              <a:rPr lang="cs-CZ" sz="3000" b="1" dirty="0" smtClean="0"/>
              <a:t>                            </a:t>
            </a:r>
            <a:r>
              <a:rPr lang="cs-CZ" sz="4800" b="1" dirty="0" smtClean="0"/>
              <a:t>              </a:t>
            </a:r>
          </a:p>
          <a:p>
            <a:r>
              <a:rPr lang="cs-CZ" sz="4800" b="1" dirty="0" smtClean="0"/>
              <a:t>		     		</a:t>
            </a:r>
            <a:endParaRPr lang="cs-CZ" sz="4800" dirty="0" smtClean="0"/>
          </a:p>
          <a:p>
            <a:endParaRPr lang="cs-CZ" sz="3000" dirty="0" smtClean="0"/>
          </a:p>
          <a:p>
            <a:endParaRPr lang="cs-CZ" sz="3000" dirty="0" smtClean="0"/>
          </a:p>
          <a:p>
            <a:pPr lvl="0" algn="ctr"/>
            <a:r>
              <a:rPr lang="cs-CZ" sz="3000" dirty="0" smtClean="0"/>
              <a:t>Čím je </a:t>
            </a:r>
            <a:r>
              <a:rPr lang="cs-CZ" sz="3000" b="1" dirty="0" smtClean="0"/>
              <a:t>τ</a:t>
            </a:r>
            <a:r>
              <a:rPr lang="cs-CZ" sz="3000" dirty="0" smtClean="0"/>
              <a:t> větší, tím zřetelněji vidíme detaily předmětu.</a:t>
            </a:r>
            <a:endParaRPr lang="cs-CZ" sz="3000" dirty="0"/>
          </a:p>
        </p:txBody>
      </p:sp>
      <p:sp>
        <p:nvSpPr>
          <p:cNvPr id="6" name="Elipsa 5"/>
          <p:cNvSpPr/>
          <p:nvPr/>
        </p:nvSpPr>
        <p:spPr>
          <a:xfrm>
            <a:off x="5357818" y="2813534"/>
            <a:ext cx="1939031" cy="1516684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5551721" y="2285992"/>
            <a:ext cx="2520741" cy="2571768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Přímá spojovací čára 16"/>
          <p:cNvCxnSpPr/>
          <p:nvPr/>
        </p:nvCxnSpPr>
        <p:spPr>
          <a:xfrm rot="10800000">
            <a:off x="3867151" y="2800353"/>
            <a:ext cx="3852863" cy="16240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>
            <a:off x="547639" y="3605213"/>
            <a:ext cx="8215370" cy="0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 rot="16200000" flipV="1">
            <a:off x="521878" y="3193638"/>
            <a:ext cx="819154" cy="39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Šipka doprava 27"/>
          <p:cNvSpPr/>
          <p:nvPr/>
        </p:nvSpPr>
        <p:spPr>
          <a:xfrm rot="1047238" flipV="1">
            <a:off x="6610349" y="3948112"/>
            <a:ext cx="258937" cy="157500"/>
          </a:xfrm>
          <a:prstGeom prst="rightArrow">
            <a:avLst>
              <a:gd name="adj1" fmla="val 0"/>
              <a:gd name="adj2" fmla="val 23285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louk 38"/>
          <p:cNvSpPr/>
          <p:nvPr/>
        </p:nvSpPr>
        <p:spPr>
          <a:xfrm rot="14028000">
            <a:off x="2375303" y="2721792"/>
            <a:ext cx="1390924" cy="1322878"/>
          </a:xfrm>
          <a:prstGeom prst="arc">
            <a:avLst>
              <a:gd name="adj1" fmla="val 17234458"/>
              <a:gd name="adj2" fmla="val 20128598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Freeform 34"/>
          <p:cNvSpPr>
            <a:spLocks noChangeAspect="1"/>
          </p:cNvSpPr>
          <p:nvPr/>
        </p:nvSpPr>
        <p:spPr bwMode="auto">
          <a:xfrm>
            <a:off x="5551721" y="3077305"/>
            <a:ext cx="350814" cy="989142"/>
          </a:xfrm>
          <a:custGeom>
            <a:avLst/>
            <a:gdLst/>
            <a:ahLst/>
            <a:cxnLst>
              <a:cxn ang="0">
                <a:pos x="67" y="0"/>
              </a:cxn>
              <a:cxn ang="0">
                <a:pos x="14" y="137"/>
              </a:cxn>
              <a:cxn ang="0">
                <a:pos x="0" y="278"/>
              </a:cxn>
              <a:cxn ang="0">
                <a:pos x="16" y="429"/>
              </a:cxn>
              <a:cxn ang="0">
                <a:pos x="67" y="542"/>
              </a:cxn>
              <a:cxn ang="0">
                <a:pos x="114" y="430"/>
              </a:cxn>
              <a:cxn ang="0">
                <a:pos x="131" y="277"/>
              </a:cxn>
              <a:cxn ang="0">
                <a:pos x="116" y="136"/>
              </a:cxn>
              <a:cxn ang="0">
                <a:pos x="67" y="0"/>
              </a:cxn>
            </a:cxnLst>
            <a:rect l="0" t="0" r="r" b="b"/>
            <a:pathLst>
              <a:path w="131" h="542">
                <a:moveTo>
                  <a:pt x="67" y="0"/>
                </a:moveTo>
                <a:cubicBezTo>
                  <a:pt x="44" y="14"/>
                  <a:pt x="25" y="91"/>
                  <a:pt x="14" y="137"/>
                </a:cubicBezTo>
                <a:cubicBezTo>
                  <a:pt x="3" y="183"/>
                  <a:pt x="0" y="229"/>
                  <a:pt x="0" y="278"/>
                </a:cubicBezTo>
                <a:cubicBezTo>
                  <a:pt x="0" y="327"/>
                  <a:pt x="5" y="385"/>
                  <a:pt x="16" y="429"/>
                </a:cubicBezTo>
                <a:cubicBezTo>
                  <a:pt x="27" y="473"/>
                  <a:pt x="51" y="542"/>
                  <a:pt x="67" y="542"/>
                </a:cubicBezTo>
                <a:cubicBezTo>
                  <a:pt x="80" y="533"/>
                  <a:pt x="103" y="474"/>
                  <a:pt x="114" y="430"/>
                </a:cubicBezTo>
                <a:cubicBezTo>
                  <a:pt x="125" y="386"/>
                  <a:pt x="131" y="326"/>
                  <a:pt x="131" y="277"/>
                </a:cubicBezTo>
                <a:cubicBezTo>
                  <a:pt x="131" y="228"/>
                  <a:pt x="127" y="182"/>
                  <a:pt x="116" y="136"/>
                </a:cubicBezTo>
                <a:cubicBezTo>
                  <a:pt x="105" y="90"/>
                  <a:pt x="89" y="19"/>
                  <a:pt x="67" y="0"/>
                </a:cubicBezTo>
                <a:close/>
              </a:path>
            </a:pathLst>
          </a:cu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2423044" y="3714752"/>
          <a:ext cx="588429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Rovnice" r:id="rId4" imgW="126720" imgH="139680" progId="Equation.3">
                  <p:embed/>
                </p:oleObj>
              </mc:Choice>
              <mc:Fallback>
                <p:oleObj name="Rovnice" r:id="rId4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044" y="3714752"/>
                        <a:ext cx="588429" cy="64294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"/>
          <p:cNvGraphicFramePr>
            <a:graphicFrameLocks noChangeAspect="1"/>
          </p:cNvGraphicFramePr>
          <p:nvPr/>
        </p:nvGraphicFramePr>
        <p:xfrm>
          <a:off x="4654172" y="3643315"/>
          <a:ext cx="616328" cy="71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Rovnice" r:id="rId6" imgW="152280" imgH="177480" progId="Equation.3">
                  <p:embed/>
                </p:oleObj>
              </mc:Choice>
              <mc:Fallback>
                <p:oleObj name="Rovnice" r:id="rId6" imgW="152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172" y="3643315"/>
                        <a:ext cx="616328" cy="7143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Přímá spojovací čára 19"/>
          <p:cNvCxnSpPr/>
          <p:nvPr/>
        </p:nvCxnSpPr>
        <p:spPr>
          <a:xfrm rot="10800000">
            <a:off x="928665" y="2786060"/>
            <a:ext cx="7093767" cy="11906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/>
          <p:nvPr/>
        </p:nvCxnSpPr>
        <p:spPr>
          <a:xfrm rot="16200000" flipV="1">
            <a:off x="3450426" y="3193251"/>
            <a:ext cx="814392" cy="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blouk 39"/>
          <p:cNvSpPr/>
          <p:nvPr/>
        </p:nvSpPr>
        <p:spPr>
          <a:xfrm rot="14028000">
            <a:off x="4463846" y="2719288"/>
            <a:ext cx="1390924" cy="1322878"/>
          </a:xfrm>
          <a:prstGeom prst="arc">
            <a:avLst>
              <a:gd name="adj1" fmla="val 17281059"/>
              <a:gd name="adj2" fmla="val 19852993"/>
            </a:avLst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 rot="745291" flipV="1">
            <a:off x="6724304" y="3695360"/>
            <a:ext cx="258937" cy="157500"/>
          </a:xfrm>
          <a:prstGeom prst="rightArrow">
            <a:avLst>
              <a:gd name="adj1" fmla="val 0"/>
              <a:gd name="adj2" fmla="val 23285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Volný tvar 37"/>
          <p:cNvSpPr/>
          <p:nvPr/>
        </p:nvSpPr>
        <p:spPr>
          <a:xfrm>
            <a:off x="7715272" y="3612356"/>
            <a:ext cx="330154" cy="800101"/>
          </a:xfrm>
          <a:custGeom>
            <a:avLst/>
            <a:gdLst>
              <a:gd name="connsiteX0" fmla="*/ 302419 w 302419"/>
              <a:gd name="connsiteY0" fmla="*/ 0 h 807243"/>
              <a:gd name="connsiteX1" fmla="*/ 216694 w 302419"/>
              <a:gd name="connsiteY1" fmla="*/ 469106 h 807243"/>
              <a:gd name="connsiteX2" fmla="*/ 0 w 302419"/>
              <a:gd name="connsiteY2" fmla="*/ 807243 h 807243"/>
              <a:gd name="connsiteX0" fmla="*/ 302419 w 319064"/>
              <a:gd name="connsiteY0" fmla="*/ 0 h 807243"/>
              <a:gd name="connsiteX1" fmla="*/ 304776 w 319064"/>
              <a:gd name="connsiteY1" fmla="*/ 173830 h 807243"/>
              <a:gd name="connsiteX2" fmla="*/ 216694 w 319064"/>
              <a:gd name="connsiteY2" fmla="*/ 469106 h 807243"/>
              <a:gd name="connsiteX3" fmla="*/ 0 w 319064"/>
              <a:gd name="connsiteY3" fmla="*/ 807243 h 807243"/>
              <a:gd name="connsiteX0" fmla="*/ 302419 w 302419"/>
              <a:gd name="connsiteY0" fmla="*/ 0 h 807243"/>
              <a:gd name="connsiteX1" fmla="*/ 216694 w 302419"/>
              <a:gd name="connsiteY1" fmla="*/ 469106 h 807243"/>
              <a:gd name="connsiteX2" fmla="*/ 0 w 302419"/>
              <a:gd name="connsiteY2" fmla="*/ 807243 h 807243"/>
              <a:gd name="connsiteX0" fmla="*/ 302419 w 302792"/>
              <a:gd name="connsiteY0" fmla="*/ 0 h 807243"/>
              <a:gd name="connsiteX1" fmla="*/ 216694 w 302792"/>
              <a:gd name="connsiteY1" fmla="*/ 469106 h 807243"/>
              <a:gd name="connsiteX2" fmla="*/ 0 w 302792"/>
              <a:gd name="connsiteY2" fmla="*/ 807243 h 807243"/>
              <a:gd name="connsiteX0" fmla="*/ 302419 w 302792"/>
              <a:gd name="connsiteY0" fmla="*/ 0 h 807243"/>
              <a:gd name="connsiteX1" fmla="*/ 216694 w 302792"/>
              <a:gd name="connsiteY1" fmla="*/ 469106 h 807243"/>
              <a:gd name="connsiteX2" fmla="*/ 0 w 302792"/>
              <a:gd name="connsiteY2" fmla="*/ 807243 h 807243"/>
              <a:gd name="connsiteX0" fmla="*/ 302419 w 303586"/>
              <a:gd name="connsiteY0" fmla="*/ 0 h 807243"/>
              <a:gd name="connsiteX1" fmla="*/ 216694 w 303586"/>
              <a:gd name="connsiteY1" fmla="*/ 469106 h 807243"/>
              <a:gd name="connsiteX2" fmla="*/ 0 w 303586"/>
              <a:gd name="connsiteY2" fmla="*/ 807243 h 807243"/>
              <a:gd name="connsiteX0" fmla="*/ 302419 w 433391"/>
              <a:gd name="connsiteY0" fmla="*/ 0 h 807243"/>
              <a:gd name="connsiteX1" fmla="*/ 419103 w 433391"/>
              <a:gd name="connsiteY1" fmla="*/ 109538 h 807243"/>
              <a:gd name="connsiteX2" fmla="*/ 216694 w 433391"/>
              <a:gd name="connsiteY2" fmla="*/ 469106 h 807243"/>
              <a:gd name="connsiteX3" fmla="*/ 0 w 433391"/>
              <a:gd name="connsiteY3" fmla="*/ 807243 h 807243"/>
              <a:gd name="connsiteX0" fmla="*/ 302419 w 302419"/>
              <a:gd name="connsiteY0" fmla="*/ 0 h 807243"/>
              <a:gd name="connsiteX1" fmla="*/ 216694 w 302419"/>
              <a:gd name="connsiteY1" fmla="*/ 469106 h 807243"/>
              <a:gd name="connsiteX2" fmla="*/ 0 w 302419"/>
              <a:gd name="connsiteY2" fmla="*/ 807243 h 807243"/>
              <a:gd name="connsiteX0" fmla="*/ 302419 w 407149"/>
              <a:gd name="connsiteY0" fmla="*/ 0 h 807243"/>
              <a:gd name="connsiteX1" fmla="*/ 392861 w 407149"/>
              <a:gd name="connsiteY1" fmla="*/ 169067 h 807243"/>
              <a:gd name="connsiteX2" fmla="*/ 216694 w 407149"/>
              <a:gd name="connsiteY2" fmla="*/ 469106 h 807243"/>
              <a:gd name="connsiteX3" fmla="*/ 0 w 407149"/>
              <a:gd name="connsiteY3" fmla="*/ 807243 h 807243"/>
              <a:gd name="connsiteX0" fmla="*/ 302419 w 505615"/>
              <a:gd name="connsiteY0" fmla="*/ 0 h 807243"/>
              <a:gd name="connsiteX1" fmla="*/ 490541 w 505615"/>
              <a:gd name="connsiteY1" fmla="*/ 180976 h 807243"/>
              <a:gd name="connsiteX2" fmla="*/ 392861 w 505615"/>
              <a:gd name="connsiteY2" fmla="*/ 169067 h 807243"/>
              <a:gd name="connsiteX3" fmla="*/ 216694 w 505615"/>
              <a:gd name="connsiteY3" fmla="*/ 469106 h 807243"/>
              <a:gd name="connsiteX4" fmla="*/ 0 w 505615"/>
              <a:gd name="connsiteY4" fmla="*/ 807243 h 807243"/>
              <a:gd name="connsiteX0" fmla="*/ 302419 w 407149"/>
              <a:gd name="connsiteY0" fmla="*/ 0 h 807243"/>
              <a:gd name="connsiteX1" fmla="*/ 392861 w 407149"/>
              <a:gd name="connsiteY1" fmla="*/ 169067 h 807243"/>
              <a:gd name="connsiteX2" fmla="*/ 216694 w 407149"/>
              <a:gd name="connsiteY2" fmla="*/ 469106 h 807243"/>
              <a:gd name="connsiteX3" fmla="*/ 0 w 407149"/>
              <a:gd name="connsiteY3" fmla="*/ 807243 h 807243"/>
              <a:gd name="connsiteX0" fmla="*/ 302419 w 302419"/>
              <a:gd name="connsiteY0" fmla="*/ 0 h 807243"/>
              <a:gd name="connsiteX1" fmla="*/ 216694 w 302419"/>
              <a:gd name="connsiteY1" fmla="*/ 469106 h 807243"/>
              <a:gd name="connsiteX2" fmla="*/ 0 w 302419"/>
              <a:gd name="connsiteY2" fmla="*/ 807243 h 807243"/>
              <a:gd name="connsiteX0" fmla="*/ 302419 w 302419"/>
              <a:gd name="connsiteY0" fmla="*/ 0 h 807243"/>
              <a:gd name="connsiteX1" fmla="*/ 216694 w 302419"/>
              <a:gd name="connsiteY1" fmla="*/ 469106 h 807243"/>
              <a:gd name="connsiteX2" fmla="*/ 0 w 302419"/>
              <a:gd name="connsiteY2" fmla="*/ 807243 h 807243"/>
              <a:gd name="connsiteX0" fmla="*/ 302419 w 326581"/>
              <a:gd name="connsiteY0" fmla="*/ 0 h 807243"/>
              <a:gd name="connsiteX1" fmla="*/ 242864 w 326581"/>
              <a:gd name="connsiteY1" fmla="*/ 426239 h 807243"/>
              <a:gd name="connsiteX2" fmla="*/ 0 w 326581"/>
              <a:gd name="connsiteY2" fmla="*/ 807243 h 807243"/>
              <a:gd name="connsiteX0" fmla="*/ 347665 w 347665"/>
              <a:gd name="connsiteY0" fmla="*/ 0 h 769143"/>
              <a:gd name="connsiteX1" fmla="*/ 242864 w 347665"/>
              <a:gd name="connsiteY1" fmla="*/ 388139 h 769143"/>
              <a:gd name="connsiteX2" fmla="*/ 0 w 347665"/>
              <a:gd name="connsiteY2" fmla="*/ 769143 h 769143"/>
              <a:gd name="connsiteX0" fmla="*/ 347665 w 347665"/>
              <a:gd name="connsiteY0" fmla="*/ 0 h 769143"/>
              <a:gd name="connsiteX1" fmla="*/ 316660 w 347665"/>
              <a:gd name="connsiteY1" fmla="*/ 114297 h 769143"/>
              <a:gd name="connsiteX2" fmla="*/ 242864 w 347665"/>
              <a:gd name="connsiteY2" fmla="*/ 388139 h 769143"/>
              <a:gd name="connsiteX3" fmla="*/ 0 w 347665"/>
              <a:gd name="connsiteY3" fmla="*/ 769143 h 769143"/>
              <a:gd name="connsiteX0" fmla="*/ 323828 w 330154"/>
              <a:gd name="connsiteY0" fmla="*/ 0 h 800101"/>
              <a:gd name="connsiteX1" fmla="*/ 316660 w 330154"/>
              <a:gd name="connsiteY1" fmla="*/ 145255 h 800101"/>
              <a:gd name="connsiteX2" fmla="*/ 242864 w 330154"/>
              <a:gd name="connsiteY2" fmla="*/ 419097 h 800101"/>
              <a:gd name="connsiteX3" fmla="*/ 0 w 330154"/>
              <a:gd name="connsiteY3" fmla="*/ 800101 h 80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154" h="800101">
                <a:moveTo>
                  <a:pt x="323828" y="0"/>
                </a:moveTo>
                <a:cubicBezTo>
                  <a:pt x="323030" y="793"/>
                  <a:pt x="330154" y="75406"/>
                  <a:pt x="316660" y="145255"/>
                </a:cubicBezTo>
                <a:cubicBezTo>
                  <a:pt x="303166" y="215104"/>
                  <a:pt x="300010" y="291700"/>
                  <a:pt x="242864" y="419097"/>
                </a:cubicBezTo>
                <a:cubicBezTo>
                  <a:pt x="153945" y="622292"/>
                  <a:pt x="83145" y="698303"/>
                  <a:pt x="0" y="800101"/>
                </a:cubicBezTo>
              </a:path>
            </a:pathLst>
          </a:cu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Volný tvar 35"/>
          <p:cNvSpPr/>
          <p:nvPr/>
        </p:nvSpPr>
        <p:spPr>
          <a:xfrm>
            <a:off x="8001025" y="3607592"/>
            <a:ext cx="71438" cy="392912"/>
          </a:xfrm>
          <a:custGeom>
            <a:avLst/>
            <a:gdLst>
              <a:gd name="connsiteX0" fmla="*/ 47625 w 69850"/>
              <a:gd name="connsiteY0" fmla="*/ 0 h 357188"/>
              <a:gd name="connsiteX1" fmla="*/ 61913 w 69850"/>
              <a:gd name="connsiteY1" fmla="*/ 180975 h 357188"/>
              <a:gd name="connsiteX2" fmla="*/ 0 w 69850"/>
              <a:gd name="connsiteY2" fmla="*/ 357188 h 357188"/>
              <a:gd name="connsiteX0" fmla="*/ 47625 w 69874"/>
              <a:gd name="connsiteY0" fmla="*/ 0 h 357188"/>
              <a:gd name="connsiteX1" fmla="*/ 61937 w 69874"/>
              <a:gd name="connsiteY1" fmla="*/ 185740 h 357188"/>
              <a:gd name="connsiteX2" fmla="*/ 0 w 69874"/>
              <a:gd name="connsiteY2" fmla="*/ 357188 h 357188"/>
              <a:gd name="connsiteX0" fmla="*/ 47625 w 58737"/>
              <a:gd name="connsiteY0" fmla="*/ 0 h 357188"/>
              <a:gd name="connsiteX1" fmla="*/ 50006 w 58737"/>
              <a:gd name="connsiteY1" fmla="*/ 188119 h 357188"/>
              <a:gd name="connsiteX2" fmla="*/ 0 w 58737"/>
              <a:gd name="connsiteY2" fmla="*/ 357188 h 357188"/>
              <a:gd name="connsiteX0" fmla="*/ 47625 w 58737"/>
              <a:gd name="connsiteY0" fmla="*/ 0 h 357188"/>
              <a:gd name="connsiteX1" fmla="*/ 38100 w 58737"/>
              <a:gd name="connsiteY1" fmla="*/ 185737 h 357188"/>
              <a:gd name="connsiteX2" fmla="*/ 0 w 58737"/>
              <a:gd name="connsiteY2" fmla="*/ 357188 h 357188"/>
              <a:gd name="connsiteX0" fmla="*/ 47625 w 58737"/>
              <a:gd name="connsiteY0" fmla="*/ 0 h 357188"/>
              <a:gd name="connsiteX1" fmla="*/ 45219 w 58737"/>
              <a:gd name="connsiteY1" fmla="*/ 190497 h 357188"/>
              <a:gd name="connsiteX2" fmla="*/ 0 w 58737"/>
              <a:gd name="connsiteY2" fmla="*/ 357188 h 35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737" h="357188">
                <a:moveTo>
                  <a:pt x="47625" y="0"/>
                </a:moveTo>
                <a:cubicBezTo>
                  <a:pt x="58737" y="60722"/>
                  <a:pt x="53156" y="130966"/>
                  <a:pt x="45219" y="190497"/>
                </a:cubicBezTo>
                <a:cubicBezTo>
                  <a:pt x="37282" y="250028"/>
                  <a:pt x="26988" y="298847"/>
                  <a:pt x="0" y="357188"/>
                </a:cubicBezTo>
              </a:path>
            </a:pathLst>
          </a:cu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4" name="Přímá spojovací čára 23"/>
          <p:cNvCxnSpPr/>
          <p:nvPr/>
        </p:nvCxnSpPr>
        <p:spPr>
          <a:xfrm>
            <a:off x="947738" y="2781300"/>
            <a:ext cx="2909882" cy="475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845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9" grpId="0" animBg="1"/>
      <p:bldP spid="40" grpId="0" animBg="1"/>
      <p:bldP spid="13" grpId="0" animBg="1"/>
      <p:bldP spid="38" grpId="0" animBg="1"/>
      <p:bldP spid="36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t2.gstatic.com/images?q=tbn:ANd9GcQorSMxNMTKRrzzu8jYMUTFQZXc9iD0uPaLAs6zmtSCTRTsCx8Anle842F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619340"/>
            <a:ext cx="3204000" cy="3139920"/>
          </a:xfrm>
          <a:prstGeom prst="rect">
            <a:avLst/>
          </a:prstGeom>
          <a:noFill/>
        </p:spPr>
      </p:pic>
      <p:pic>
        <p:nvPicPr>
          <p:cNvPr id="43012" name="Picture 4" descr="Ilustra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19340"/>
            <a:ext cx="3204000" cy="3063024"/>
          </a:xfrm>
          <a:prstGeom prst="rect">
            <a:avLst/>
          </a:prstGeom>
          <a:noFill/>
        </p:spPr>
      </p:pic>
      <p:pic>
        <p:nvPicPr>
          <p:cNvPr id="10" name="Picture 6" descr="Ilustra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43314"/>
            <a:ext cx="3204000" cy="3191184"/>
          </a:xfrm>
          <a:prstGeom prst="rect">
            <a:avLst/>
          </a:prstGeom>
          <a:noFill/>
        </p:spPr>
      </p:pic>
      <p:pic>
        <p:nvPicPr>
          <p:cNvPr id="11" name="Picture 8" descr="Ilustra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3679656"/>
            <a:ext cx="3204000" cy="3178368"/>
          </a:xfrm>
          <a:prstGeom prst="rect">
            <a:avLst/>
          </a:prstGeom>
          <a:noFill/>
        </p:spPr>
      </p:pic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TEST NA BARVOCIT</a:t>
            </a:r>
            <a:endParaRPr lang="cs-CZ" sz="3400" b="1" dirty="0">
              <a:solidFill>
                <a:schemeClr val="bg2">
                  <a:lumMod val="20000"/>
                  <a:lumOff val="8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715240" y="648866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2141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VADY OKA - krátkozrakost</a:t>
            </a:r>
            <a:endParaRPr lang="cs-CZ" sz="3400" b="1" dirty="0">
              <a:solidFill>
                <a:schemeClr val="bg2">
                  <a:lumMod val="20000"/>
                  <a:lumOff val="8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1208774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269875">
              <a:buFont typeface="Arial" pitchFamily="34" charset="0"/>
              <a:buChar char="•"/>
            </a:pPr>
            <a:r>
              <a:rPr lang="cs-CZ" sz="3200" dirty="0" smtClean="0"/>
              <a:t>blízký bod je posunut směrem k oku, </a:t>
            </a:r>
          </a:p>
          <a:p>
            <a:pPr marL="360363" indent="-269875">
              <a:buFont typeface="Arial" pitchFamily="34" charset="0"/>
              <a:buChar char="•"/>
            </a:pPr>
            <a:r>
              <a:rPr lang="cs-CZ" sz="3200" dirty="0" smtClean="0"/>
              <a:t>paprsky se protínají </a:t>
            </a:r>
            <a:r>
              <a:rPr lang="cs-CZ" sz="3200" b="1" dirty="0" smtClean="0"/>
              <a:t>před</a:t>
            </a:r>
            <a:r>
              <a:rPr lang="cs-CZ" sz="3200" dirty="0" smtClean="0"/>
              <a:t> sítnicí </a:t>
            </a:r>
          </a:p>
          <a:p>
            <a:pPr marL="360363" indent="-269875">
              <a:buFont typeface="Arial" pitchFamily="34" charset="0"/>
              <a:buChar char="•"/>
            </a:pPr>
            <a:endParaRPr lang="cs-CZ" sz="3200" dirty="0" smtClean="0"/>
          </a:p>
          <a:p>
            <a:pPr marL="360363" indent="-269875">
              <a:buFont typeface="Arial" pitchFamily="34" charset="0"/>
              <a:buChar char="•"/>
            </a:pPr>
            <a:endParaRPr lang="cs-CZ" sz="3200" dirty="0" smtClean="0"/>
          </a:p>
          <a:p>
            <a:pPr marL="360363" indent="-269875">
              <a:buFont typeface="Arial" pitchFamily="34" charset="0"/>
              <a:buChar char="•"/>
            </a:pPr>
            <a:endParaRPr lang="cs-CZ" sz="3200" dirty="0" smtClean="0"/>
          </a:p>
          <a:p>
            <a:pPr marL="360363" indent="-269875">
              <a:buFont typeface="Arial" pitchFamily="34" charset="0"/>
              <a:buChar char="•"/>
            </a:pPr>
            <a:endParaRPr lang="cs-CZ" sz="3200" dirty="0" smtClean="0"/>
          </a:p>
          <a:p>
            <a:pPr marL="360363" indent="-269875">
              <a:buFont typeface="Arial" pitchFamily="34" charset="0"/>
              <a:buChar char="•"/>
            </a:pPr>
            <a:endParaRPr lang="cs-CZ" sz="3200" dirty="0" smtClean="0"/>
          </a:p>
          <a:p>
            <a:pPr marL="360363" indent="-269875">
              <a:buFont typeface="Arial" pitchFamily="34" charset="0"/>
              <a:buChar char="•"/>
            </a:pPr>
            <a:endParaRPr lang="cs-CZ" sz="3200" dirty="0" smtClean="0"/>
          </a:p>
          <a:p>
            <a:pPr marL="360363" indent="-269875">
              <a:buFont typeface="Arial" pitchFamily="34" charset="0"/>
              <a:buChar char="•"/>
            </a:pPr>
            <a:r>
              <a:rPr lang="cs-CZ" sz="3200" dirty="0" smtClean="0"/>
              <a:t>myopie</a:t>
            </a:r>
          </a:p>
        </p:txBody>
      </p:sp>
      <p:sp>
        <p:nvSpPr>
          <p:cNvPr id="6" name="Elipsa 5"/>
          <p:cNvSpPr/>
          <p:nvPr/>
        </p:nvSpPr>
        <p:spPr>
          <a:xfrm>
            <a:off x="5357818" y="2813534"/>
            <a:ext cx="1939031" cy="1516684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5551721" y="2285992"/>
            <a:ext cx="2520741" cy="2571768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5857884" y="3286124"/>
            <a:ext cx="1714512" cy="285752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V="1">
            <a:off x="5857884" y="3571876"/>
            <a:ext cx="1643074" cy="285752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flipV="1">
            <a:off x="5874893" y="3571876"/>
            <a:ext cx="1626065" cy="2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Šipka doprava 12"/>
          <p:cNvSpPr/>
          <p:nvPr/>
        </p:nvSpPr>
        <p:spPr>
          <a:xfrm rot="720073">
            <a:off x="6345898" y="3327987"/>
            <a:ext cx="264142" cy="113917"/>
          </a:xfrm>
          <a:prstGeom prst="rightArrow">
            <a:avLst>
              <a:gd name="adj1" fmla="val 0"/>
              <a:gd name="adj2" fmla="val 23285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>
            <a:off x="6338569" y="3514482"/>
            <a:ext cx="258937" cy="114208"/>
          </a:xfrm>
          <a:prstGeom prst="rightArrow">
            <a:avLst>
              <a:gd name="adj1" fmla="val 0"/>
              <a:gd name="adj2" fmla="val 23285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 rot="20972193">
            <a:off x="6345596" y="3694094"/>
            <a:ext cx="258538" cy="114208"/>
          </a:xfrm>
          <a:prstGeom prst="rightArrow">
            <a:avLst>
              <a:gd name="adj1" fmla="val 0"/>
              <a:gd name="adj2" fmla="val 23285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7378493" y="3472962"/>
            <a:ext cx="193903" cy="19782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ovací čára 17"/>
          <p:cNvCxnSpPr/>
          <p:nvPr/>
        </p:nvCxnSpPr>
        <p:spPr>
          <a:xfrm rot="10800000">
            <a:off x="2357422" y="3571876"/>
            <a:ext cx="35719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 rot="10800000">
            <a:off x="2357422" y="3286123"/>
            <a:ext cx="35004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 rot="10800000">
            <a:off x="2357422" y="3857628"/>
            <a:ext cx="35004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34"/>
          <p:cNvSpPr>
            <a:spLocks noChangeAspect="1"/>
          </p:cNvSpPr>
          <p:nvPr/>
        </p:nvSpPr>
        <p:spPr bwMode="auto">
          <a:xfrm>
            <a:off x="5551721" y="3077305"/>
            <a:ext cx="350814" cy="989142"/>
          </a:xfrm>
          <a:custGeom>
            <a:avLst/>
            <a:gdLst/>
            <a:ahLst/>
            <a:cxnLst>
              <a:cxn ang="0">
                <a:pos x="67" y="0"/>
              </a:cxn>
              <a:cxn ang="0">
                <a:pos x="14" y="137"/>
              </a:cxn>
              <a:cxn ang="0">
                <a:pos x="0" y="278"/>
              </a:cxn>
              <a:cxn ang="0">
                <a:pos x="16" y="429"/>
              </a:cxn>
              <a:cxn ang="0">
                <a:pos x="67" y="542"/>
              </a:cxn>
              <a:cxn ang="0">
                <a:pos x="114" y="430"/>
              </a:cxn>
              <a:cxn ang="0">
                <a:pos x="131" y="277"/>
              </a:cxn>
              <a:cxn ang="0">
                <a:pos x="116" y="136"/>
              </a:cxn>
              <a:cxn ang="0">
                <a:pos x="67" y="0"/>
              </a:cxn>
            </a:cxnLst>
            <a:rect l="0" t="0" r="r" b="b"/>
            <a:pathLst>
              <a:path w="131" h="542">
                <a:moveTo>
                  <a:pt x="67" y="0"/>
                </a:moveTo>
                <a:cubicBezTo>
                  <a:pt x="44" y="14"/>
                  <a:pt x="25" y="91"/>
                  <a:pt x="14" y="137"/>
                </a:cubicBezTo>
                <a:cubicBezTo>
                  <a:pt x="3" y="183"/>
                  <a:pt x="0" y="229"/>
                  <a:pt x="0" y="278"/>
                </a:cubicBezTo>
                <a:cubicBezTo>
                  <a:pt x="0" y="327"/>
                  <a:pt x="5" y="385"/>
                  <a:pt x="16" y="429"/>
                </a:cubicBezTo>
                <a:cubicBezTo>
                  <a:pt x="27" y="473"/>
                  <a:pt x="51" y="542"/>
                  <a:pt x="67" y="542"/>
                </a:cubicBezTo>
                <a:cubicBezTo>
                  <a:pt x="80" y="533"/>
                  <a:pt x="103" y="474"/>
                  <a:pt x="114" y="430"/>
                </a:cubicBezTo>
                <a:cubicBezTo>
                  <a:pt x="125" y="386"/>
                  <a:pt x="131" y="326"/>
                  <a:pt x="131" y="277"/>
                </a:cubicBezTo>
                <a:cubicBezTo>
                  <a:pt x="131" y="228"/>
                  <a:pt x="127" y="182"/>
                  <a:pt x="116" y="136"/>
                </a:cubicBezTo>
                <a:cubicBezTo>
                  <a:pt x="105" y="90"/>
                  <a:pt x="89" y="19"/>
                  <a:pt x="67" y="0"/>
                </a:cubicBezTo>
                <a:close/>
              </a:path>
            </a:pathLst>
          </a:cu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32203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0" y="112971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269875">
              <a:buFont typeface="Arial" pitchFamily="34" charset="0"/>
              <a:buChar char="•"/>
            </a:pPr>
            <a:r>
              <a:rPr lang="cs-CZ" sz="3200" dirty="0" smtClean="0"/>
              <a:t>odstranění vady </a:t>
            </a:r>
            <a:r>
              <a:rPr lang="cs-CZ" sz="3200" b="1" dirty="0" smtClean="0"/>
              <a:t>rozptylkou</a:t>
            </a:r>
            <a:r>
              <a:rPr lang="cs-CZ" sz="3200" dirty="0" smtClean="0"/>
              <a:t>.</a:t>
            </a:r>
            <a:endParaRPr lang="cs-CZ" sz="3200" dirty="0"/>
          </a:p>
        </p:txBody>
      </p:sp>
      <p:sp>
        <p:nvSpPr>
          <p:cNvPr id="6" name="Elipsa 5"/>
          <p:cNvSpPr/>
          <p:nvPr/>
        </p:nvSpPr>
        <p:spPr>
          <a:xfrm>
            <a:off x="5357818" y="2813534"/>
            <a:ext cx="1939031" cy="1516684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5551721" y="2285992"/>
            <a:ext cx="2520741" cy="2571768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ovací šipka 8"/>
          <p:cNvCxnSpPr>
            <a:endCxn id="8" idx="6"/>
          </p:cNvCxnSpPr>
          <p:nvPr/>
        </p:nvCxnSpPr>
        <p:spPr>
          <a:xfrm>
            <a:off x="5729288" y="3124200"/>
            <a:ext cx="2343174" cy="447676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>
            <a:endCxn id="8" idx="6"/>
          </p:cNvCxnSpPr>
          <p:nvPr/>
        </p:nvCxnSpPr>
        <p:spPr>
          <a:xfrm flipV="1">
            <a:off x="5800725" y="3571876"/>
            <a:ext cx="2271737" cy="404812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>
            <a:endCxn id="8" idx="6"/>
          </p:cNvCxnSpPr>
          <p:nvPr/>
        </p:nvCxnSpPr>
        <p:spPr>
          <a:xfrm flipV="1">
            <a:off x="5874893" y="3571876"/>
            <a:ext cx="2197569" cy="1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Šipka doprava 12"/>
          <p:cNvSpPr/>
          <p:nvPr/>
        </p:nvSpPr>
        <p:spPr>
          <a:xfrm rot="466230">
            <a:off x="6348307" y="3220830"/>
            <a:ext cx="264142" cy="113917"/>
          </a:xfrm>
          <a:prstGeom prst="rightArrow">
            <a:avLst>
              <a:gd name="adj1" fmla="val 0"/>
              <a:gd name="adj2" fmla="val 23285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>
            <a:off x="6325882" y="3508133"/>
            <a:ext cx="258937" cy="114208"/>
          </a:xfrm>
          <a:prstGeom prst="rightArrow">
            <a:avLst>
              <a:gd name="adj1" fmla="val 0"/>
              <a:gd name="adj2" fmla="val 23285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 rot="20972193">
            <a:off x="6371010" y="3809191"/>
            <a:ext cx="258538" cy="114208"/>
          </a:xfrm>
          <a:prstGeom prst="rightArrow">
            <a:avLst>
              <a:gd name="adj1" fmla="val 0"/>
              <a:gd name="adj2" fmla="val 23285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7878559" y="3472962"/>
            <a:ext cx="193903" cy="19782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ovací čára 17"/>
          <p:cNvCxnSpPr>
            <a:stCxn id="19" idx="6"/>
          </p:cNvCxnSpPr>
          <p:nvPr/>
        </p:nvCxnSpPr>
        <p:spPr>
          <a:xfrm flipH="1">
            <a:off x="2357422" y="3568186"/>
            <a:ext cx="2333918" cy="36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 rot="10800000">
            <a:off x="2357422" y="3286123"/>
            <a:ext cx="23574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 rot="10800000">
            <a:off x="2357422" y="3857628"/>
            <a:ext cx="23574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VADY OKA - krátkozrakost</a:t>
            </a:r>
            <a:endParaRPr lang="cs-CZ" sz="3400" b="1" dirty="0">
              <a:solidFill>
                <a:schemeClr val="bg2">
                  <a:lumMod val="20000"/>
                  <a:lumOff val="8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27" name="Přímá spojovací čára 26"/>
          <p:cNvCxnSpPr/>
          <p:nvPr/>
        </p:nvCxnSpPr>
        <p:spPr>
          <a:xfrm rot="10800000" flipV="1">
            <a:off x="4786314" y="3143248"/>
            <a:ext cx="928694" cy="142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/>
          <p:nvPr/>
        </p:nvCxnSpPr>
        <p:spPr>
          <a:xfrm rot="10800000">
            <a:off x="4786314" y="3857628"/>
            <a:ext cx="928694" cy="142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čára 40"/>
          <p:cNvCxnSpPr>
            <a:endCxn id="19" idx="3"/>
          </p:cNvCxnSpPr>
          <p:nvPr/>
        </p:nvCxnSpPr>
        <p:spPr>
          <a:xfrm rot="10800000" flipV="1">
            <a:off x="4817560" y="3571875"/>
            <a:ext cx="802475" cy="30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Volný tvar 18"/>
          <p:cNvSpPr/>
          <p:nvPr/>
        </p:nvSpPr>
        <p:spPr>
          <a:xfrm>
            <a:off x="4500562" y="2714620"/>
            <a:ext cx="500066" cy="1690678"/>
          </a:xfrm>
          <a:custGeom>
            <a:avLst/>
            <a:gdLst>
              <a:gd name="connsiteX0" fmla="*/ 169862 w 1984375"/>
              <a:gd name="connsiteY0" fmla="*/ 0 h 4745037"/>
              <a:gd name="connsiteX1" fmla="*/ 1827212 w 1984375"/>
              <a:gd name="connsiteY1" fmla="*/ 0 h 4745037"/>
              <a:gd name="connsiteX2" fmla="*/ 1827212 w 1984375"/>
              <a:gd name="connsiteY2" fmla="*/ 0 h 4745037"/>
              <a:gd name="connsiteX3" fmla="*/ 1169987 w 1984375"/>
              <a:gd name="connsiteY3" fmla="*/ 2228850 h 4745037"/>
              <a:gd name="connsiteX4" fmla="*/ 1817687 w 1984375"/>
              <a:gd name="connsiteY4" fmla="*/ 4381500 h 4745037"/>
              <a:gd name="connsiteX5" fmla="*/ 169862 w 1984375"/>
              <a:gd name="connsiteY5" fmla="*/ 4381500 h 4745037"/>
              <a:gd name="connsiteX6" fmla="*/ 798512 w 1984375"/>
              <a:gd name="connsiteY6" fmla="*/ 2200275 h 4745037"/>
              <a:gd name="connsiteX7" fmla="*/ 169862 w 1984375"/>
              <a:gd name="connsiteY7" fmla="*/ 0 h 4745037"/>
              <a:gd name="connsiteX0" fmla="*/ 169862 w 1984375"/>
              <a:gd name="connsiteY0" fmla="*/ 0 h 4745037"/>
              <a:gd name="connsiteX1" fmla="*/ 1827212 w 1984375"/>
              <a:gd name="connsiteY1" fmla="*/ 0 h 4745037"/>
              <a:gd name="connsiteX2" fmla="*/ 1827212 w 1984375"/>
              <a:gd name="connsiteY2" fmla="*/ 0 h 4745037"/>
              <a:gd name="connsiteX3" fmla="*/ 1169987 w 1984375"/>
              <a:gd name="connsiteY3" fmla="*/ 2228850 h 4745037"/>
              <a:gd name="connsiteX4" fmla="*/ 1817687 w 1984375"/>
              <a:gd name="connsiteY4" fmla="*/ 4381500 h 4745037"/>
              <a:gd name="connsiteX5" fmla="*/ 169862 w 1984375"/>
              <a:gd name="connsiteY5" fmla="*/ 4381500 h 4745037"/>
              <a:gd name="connsiteX6" fmla="*/ 798512 w 1984375"/>
              <a:gd name="connsiteY6" fmla="*/ 2200275 h 4745037"/>
              <a:gd name="connsiteX7" fmla="*/ 169862 w 1984375"/>
              <a:gd name="connsiteY7" fmla="*/ 0 h 4745037"/>
              <a:gd name="connsiteX0" fmla="*/ 169862 w 1984375"/>
              <a:gd name="connsiteY0" fmla="*/ 0 h 4745037"/>
              <a:gd name="connsiteX1" fmla="*/ 1827212 w 1984375"/>
              <a:gd name="connsiteY1" fmla="*/ 0 h 4745037"/>
              <a:gd name="connsiteX2" fmla="*/ 1827212 w 1984375"/>
              <a:gd name="connsiteY2" fmla="*/ 0 h 4745037"/>
              <a:gd name="connsiteX3" fmla="*/ 1169987 w 1984375"/>
              <a:gd name="connsiteY3" fmla="*/ 2228850 h 4745037"/>
              <a:gd name="connsiteX4" fmla="*/ 1817687 w 1984375"/>
              <a:gd name="connsiteY4" fmla="*/ 4381500 h 4745037"/>
              <a:gd name="connsiteX5" fmla="*/ 169862 w 1984375"/>
              <a:gd name="connsiteY5" fmla="*/ 4381500 h 4745037"/>
              <a:gd name="connsiteX6" fmla="*/ 798512 w 1984375"/>
              <a:gd name="connsiteY6" fmla="*/ 2200275 h 4745037"/>
              <a:gd name="connsiteX7" fmla="*/ 169862 w 1984375"/>
              <a:gd name="connsiteY7" fmla="*/ 0 h 4745037"/>
              <a:gd name="connsiteX0" fmla="*/ 169862 w 1827212"/>
              <a:gd name="connsiteY0" fmla="*/ 0 h 4745037"/>
              <a:gd name="connsiteX1" fmla="*/ 1827212 w 1827212"/>
              <a:gd name="connsiteY1" fmla="*/ 0 h 4745037"/>
              <a:gd name="connsiteX2" fmla="*/ 1827212 w 1827212"/>
              <a:gd name="connsiteY2" fmla="*/ 0 h 4745037"/>
              <a:gd name="connsiteX3" fmla="*/ 1169987 w 1827212"/>
              <a:gd name="connsiteY3" fmla="*/ 2228850 h 4745037"/>
              <a:gd name="connsiteX4" fmla="*/ 1817687 w 1827212"/>
              <a:gd name="connsiteY4" fmla="*/ 4381500 h 4745037"/>
              <a:gd name="connsiteX5" fmla="*/ 169862 w 1827212"/>
              <a:gd name="connsiteY5" fmla="*/ 4381500 h 4745037"/>
              <a:gd name="connsiteX6" fmla="*/ 798512 w 1827212"/>
              <a:gd name="connsiteY6" fmla="*/ 2200275 h 4745037"/>
              <a:gd name="connsiteX7" fmla="*/ 169862 w 1827212"/>
              <a:gd name="connsiteY7" fmla="*/ 0 h 4745037"/>
              <a:gd name="connsiteX0" fmla="*/ 169862 w 1827212"/>
              <a:gd name="connsiteY0" fmla="*/ 0 h 4745037"/>
              <a:gd name="connsiteX1" fmla="*/ 1827212 w 1827212"/>
              <a:gd name="connsiteY1" fmla="*/ 0 h 4745037"/>
              <a:gd name="connsiteX2" fmla="*/ 1827212 w 1827212"/>
              <a:gd name="connsiteY2" fmla="*/ 0 h 4745037"/>
              <a:gd name="connsiteX3" fmla="*/ 1169987 w 1827212"/>
              <a:gd name="connsiteY3" fmla="*/ 2228850 h 4745037"/>
              <a:gd name="connsiteX4" fmla="*/ 1817687 w 1827212"/>
              <a:gd name="connsiteY4" fmla="*/ 4381500 h 4745037"/>
              <a:gd name="connsiteX5" fmla="*/ 169862 w 1827212"/>
              <a:gd name="connsiteY5" fmla="*/ 4381500 h 4745037"/>
              <a:gd name="connsiteX6" fmla="*/ 798512 w 1827212"/>
              <a:gd name="connsiteY6" fmla="*/ 2200275 h 4745037"/>
              <a:gd name="connsiteX7" fmla="*/ 169862 w 1827212"/>
              <a:gd name="connsiteY7" fmla="*/ 0 h 4745037"/>
              <a:gd name="connsiteX0" fmla="*/ 169862 w 1827212"/>
              <a:gd name="connsiteY0" fmla="*/ 0 h 4745037"/>
              <a:gd name="connsiteX1" fmla="*/ 1827212 w 1827212"/>
              <a:gd name="connsiteY1" fmla="*/ 0 h 4745037"/>
              <a:gd name="connsiteX2" fmla="*/ 1827212 w 1827212"/>
              <a:gd name="connsiteY2" fmla="*/ 0 h 4745037"/>
              <a:gd name="connsiteX3" fmla="*/ 1169987 w 1827212"/>
              <a:gd name="connsiteY3" fmla="*/ 2228850 h 4745037"/>
              <a:gd name="connsiteX4" fmla="*/ 1817687 w 1827212"/>
              <a:gd name="connsiteY4" fmla="*/ 4381500 h 4745037"/>
              <a:gd name="connsiteX5" fmla="*/ 169862 w 1827212"/>
              <a:gd name="connsiteY5" fmla="*/ 4381500 h 4745037"/>
              <a:gd name="connsiteX6" fmla="*/ 798512 w 1827212"/>
              <a:gd name="connsiteY6" fmla="*/ 2200275 h 4745037"/>
              <a:gd name="connsiteX7" fmla="*/ 169862 w 1827212"/>
              <a:gd name="connsiteY7" fmla="*/ 0 h 4745037"/>
              <a:gd name="connsiteX0" fmla="*/ 169862 w 1827212"/>
              <a:gd name="connsiteY0" fmla="*/ 0 h 4381500"/>
              <a:gd name="connsiteX1" fmla="*/ 1827212 w 1827212"/>
              <a:gd name="connsiteY1" fmla="*/ 0 h 4381500"/>
              <a:gd name="connsiteX2" fmla="*/ 1827212 w 1827212"/>
              <a:gd name="connsiteY2" fmla="*/ 0 h 4381500"/>
              <a:gd name="connsiteX3" fmla="*/ 1169987 w 1827212"/>
              <a:gd name="connsiteY3" fmla="*/ 2228850 h 4381500"/>
              <a:gd name="connsiteX4" fmla="*/ 1817687 w 1827212"/>
              <a:gd name="connsiteY4" fmla="*/ 4381500 h 4381500"/>
              <a:gd name="connsiteX5" fmla="*/ 169862 w 1827212"/>
              <a:gd name="connsiteY5" fmla="*/ 4381500 h 4381500"/>
              <a:gd name="connsiteX6" fmla="*/ 798512 w 1827212"/>
              <a:gd name="connsiteY6" fmla="*/ 2200275 h 4381500"/>
              <a:gd name="connsiteX7" fmla="*/ 169862 w 1827212"/>
              <a:gd name="connsiteY7" fmla="*/ 0 h 4381500"/>
              <a:gd name="connsiteX0" fmla="*/ 0 w 1657350"/>
              <a:gd name="connsiteY0" fmla="*/ 0 h 4381500"/>
              <a:gd name="connsiteX1" fmla="*/ 1657350 w 1657350"/>
              <a:gd name="connsiteY1" fmla="*/ 0 h 4381500"/>
              <a:gd name="connsiteX2" fmla="*/ 1657350 w 1657350"/>
              <a:gd name="connsiteY2" fmla="*/ 0 h 4381500"/>
              <a:gd name="connsiteX3" fmla="*/ 1000125 w 1657350"/>
              <a:gd name="connsiteY3" fmla="*/ 2228850 h 4381500"/>
              <a:gd name="connsiteX4" fmla="*/ 1647825 w 1657350"/>
              <a:gd name="connsiteY4" fmla="*/ 4381500 h 4381500"/>
              <a:gd name="connsiteX5" fmla="*/ 0 w 1657350"/>
              <a:gd name="connsiteY5" fmla="*/ 4381500 h 4381500"/>
              <a:gd name="connsiteX6" fmla="*/ 628650 w 1657350"/>
              <a:gd name="connsiteY6" fmla="*/ 2200275 h 4381500"/>
              <a:gd name="connsiteX7" fmla="*/ 0 w 1657350"/>
              <a:gd name="connsiteY7" fmla="*/ 0 h 4381500"/>
              <a:gd name="connsiteX0" fmla="*/ 0 w 1657350"/>
              <a:gd name="connsiteY0" fmla="*/ 0 h 4381500"/>
              <a:gd name="connsiteX1" fmla="*/ 1657350 w 1657350"/>
              <a:gd name="connsiteY1" fmla="*/ 0 h 4381500"/>
              <a:gd name="connsiteX2" fmla="*/ 1657350 w 1657350"/>
              <a:gd name="connsiteY2" fmla="*/ 0 h 4381500"/>
              <a:gd name="connsiteX3" fmla="*/ 1000125 w 1657350"/>
              <a:gd name="connsiteY3" fmla="*/ 2228850 h 4381500"/>
              <a:gd name="connsiteX4" fmla="*/ 1647825 w 1657350"/>
              <a:gd name="connsiteY4" fmla="*/ 4381500 h 4381500"/>
              <a:gd name="connsiteX5" fmla="*/ 0 w 1657350"/>
              <a:gd name="connsiteY5" fmla="*/ 4381500 h 4381500"/>
              <a:gd name="connsiteX6" fmla="*/ 628650 w 1657350"/>
              <a:gd name="connsiteY6" fmla="*/ 2200275 h 4381500"/>
              <a:gd name="connsiteX7" fmla="*/ 0 w 1657350"/>
              <a:gd name="connsiteY7" fmla="*/ 0 h 4381500"/>
              <a:gd name="connsiteX0" fmla="*/ 0 w 1657350"/>
              <a:gd name="connsiteY0" fmla="*/ 0 h 4381500"/>
              <a:gd name="connsiteX1" fmla="*/ 1657350 w 1657350"/>
              <a:gd name="connsiteY1" fmla="*/ 0 h 4381500"/>
              <a:gd name="connsiteX2" fmla="*/ 1657350 w 1657350"/>
              <a:gd name="connsiteY2" fmla="*/ 0 h 4381500"/>
              <a:gd name="connsiteX3" fmla="*/ 1000125 w 1657350"/>
              <a:gd name="connsiteY3" fmla="*/ 2228850 h 4381500"/>
              <a:gd name="connsiteX4" fmla="*/ 1647825 w 1657350"/>
              <a:gd name="connsiteY4" fmla="*/ 4381500 h 4381500"/>
              <a:gd name="connsiteX5" fmla="*/ 0 w 1657350"/>
              <a:gd name="connsiteY5" fmla="*/ 4381500 h 4381500"/>
              <a:gd name="connsiteX6" fmla="*/ 628650 w 1657350"/>
              <a:gd name="connsiteY6" fmla="*/ 2200275 h 4381500"/>
              <a:gd name="connsiteX7" fmla="*/ 0 w 1657350"/>
              <a:gd name="connsiteY7" fmla="*/ 0 h 4381500"/>
              <a:gd name="connsiteX0" fmla="*/ 0 w 1657350"/>
              <a:gd name="connsiteY0" fmla="*/ 23822 h 4405322"/>
              <a:gd name="connsiteX1" fmla="*/ 1657350 w 1657350"/>
              <a:gd name="connsiteY1" fmla="*/ 23822 h 4405322"/>
              <a:gd name="connsiteX2" fmla="*/ 1643068 w 1657350"/>
              <a:gd name="connsiteY2" fmla="*/ 0 h 4405322"/>
              <a:gd name="connsiteX3" fmla="*/ 1000125 w 1657350"/>
              <a:gd name="connsiteY3" fmla="*/ 2252672 h 4405322"/>
              <a:gd name="connsiteX4" fmla="*/ 1647825 w 1657350"/>
              <a:gd name="connsiteY4" fmla="*/ 4405322 h 4405322"/>
              <a:gd name="connsiteX5" fmla="*/ 0 w 1657350"/>
              <a:gd name="connsiteY5" fmla="*/ 4405322 h 4405322"/>
              <a:gd name="connsiteX6" fmla="*/ 628650 w 1657350"/>
              <a:gd name="connsiteY6" fmla="*/ 2224097 h 4405322"/>
              <a:gd name="connsiteX7" fmla="*/ 0 w 1657350"/>
              <a:gd name="connsiteY7" fmla="*/ 23822 h 4405322"/>
              <a:gd name="connsiteX0" fmla="*/ 0 w 1647825"/>
              <a:gd name="connsiteY0" fmla="*/ 23822 h 4405322"/>
              <a:gd name="connsiteX1" fmla="*/ 1643068 w 1647825"/>
              <a:gd name="connsiteY1" fmla="*/ 0 h 4405322"/>
              <a:gd name="connsiteX2" fmla="*/ 1643068 w 1647825"/>
              <a:gd name="connsiteY2" fmla="*/ 0 h 4405322"/>
              <a:gd name="connsiteX3" fmla="*/ 1000125 w 1647825"/>
              <a:gd name="connsiteY3" fmla="*/ 2252672 h 4405322"/>
              <a:gd name="connsiteX4" fmla="*/ 1647825 w 1647825"/>
              <a:gd name="connsiteY4" fmla="*/ 4405322 h 4405322"/>
              <a:gd name="connsiteX5" fmla="*/ 0 w 1647825"/>
              <a:gd name="connsiteY5" fmla="*/ 4405322 h 4405322"/>
              <a:gd name="connsiteX6" fmla="*/ 628650 w 1647825"/>
              <a:gd name="connsiteY6" fmla="*/ 2224097 h 4405322"/>
              <a:gd name="connsiteX7" fmla="*/ 0 w 1647825"/>
              <a:gd name="connsiteY7" fmla="*/ 23822 h 4405322"/>
              <a:gd name="connsiteX0" fmla="*/ 0 w 1647830"/>
              <a:gd name="connsiteY0" fmla="*/ 0 h 4405322"/>
              <a:gd name="connsiteX1" fmla="*/ 1643073 w 1647830"/>
              <a:gd name="connsiteY1" fmla="*/ 0 h 4405322"/>
              <a:gd name="connsiteX2" fmla="*/ 1643073 w 1647830"/>
              <a:gd name="connsiteY2" fmla="*/ 0 h 4405322"/>
              <a:gd name="connsiteX3" fmla="*/ 1000130 w 1647830"/>
              <a:gd name="connsiteY3" fmla="*/ 2252672 h 4405322"/>
              <a:gd name="connsiteX4" fmla="*/ 1647830 w 1647830"/>
              <a:gd name="connsiteY4" fmla="*/ 4405322 h 4405322"/>
              <a:gd name="connsiteX5" fmla="*/ 5 w 1647830"/>
              <a:gd name="connsiteY5" fmla="*/ 4405322 h 4405322"/>
              <a:gd name="connsiteX6" fmla="*/ 628655 w 1647830"/>
              <a:gd name="connsiteY6" fmla="*/ 2224097 h 4405322"/>
              <a:gd name="connsiteX7" fmla="*/ 0 w 1647830"/>
              <a:gd name="connsiteY7" fmla="*/ 0 h 4405322"/>
              <a:gd name="connsiteX0" fmla="*/ 0 w 1647830"/>
              <a:gd name="connsiteY0" fmla="*/ 0 h 4405322"/>
              <a:gd name="connsiteX1" fmla="*/ 1643073 w 1647830"/>
              <a:gd name="connsiteY1" fmla="*/ 0 h 4405322"/>
              <a:gd name="connsiteX2" fmla="*/ 1643073 w 1647830"/>
              <a:gd name="connsiteY2" fmla="*/ 0 h 4405322"/>
              <a:gd name="connsiteX3" fmla="*/ 1025529 w 1647830"/>
              <a:gd name="connsiteY3" fmla="*/ 2278066 h 4405322"/>
              <a:gd name="connsiteX4" fmla="*/ 1647830 w 1647830"/>
              <a:gd name="connsiteY4" fmla="*/ 4405322 h 4405322"/>
              <a:gd name="connsiteX5" fmla="*/ 5 w 1647830"/>
              <a:gd name="connsiteY5" fmla="*/ 4405322 h 4405322"/>
              <a:gd name="connsiteX6" fmla="*/ 628655 w 1647830"/>
              <a:gd name="connsiteY6" fmla="*/ 2224097 h 4405322"/>
              <a:gd name="connsiteX7" fmla="*/ 0 w 1647830"/>
              <a:gd name="connsiteY7" fmla="*/ 0 h 4405322"/>
              <a:gd name="connsiteX0" fmla="*/ 0 w 1647830"/>
              <a:gd name="connsiteY0" fmla="*/ 0 h 4405322"/>
              <a:gd name="connsiteX1" fmla="*/ 1643073 w 1647830"/>
              <a:gd name="connsiteY1" fmla="*/ 0 h 4405322"/>
              <a:gd name="connsiteX2" fmla="*/ 1643073 w 1647830"/>
              <a:gd name="connsiteY2" fmla="*/ 0 h 4405322"/>
              <a:gd name="connsiteX3" fmla="*/ 1047753 w 1647830"/>
              <a:gd name="connsiteY3" fmla="*/ 2209797 h 4405322"/>
              <a:gd name="connsiteX4" fmla="*/ 1647830 w 1647830"/>
              <a:gd name="connsiteY4" fmla="*/ 4405322 h 4405322"/>
              <a:gd name="connsiteX5" fmla="*/ 5 w 1647830"/>
              <a:gd name="connsiteY5" fmla="*/ 4405322 h 4405322"/>
              <a:gd name="connsiteX6" fmla="*/ 628655 w 1647830"/>
              <a:gd name="connsiteY6" fmla="*/ 2224097 h 4405322"/>
              <a:gd name="connsiteX7" fmla="*/ 0 w 1647830"/>
              <a:gd name="connsiteY7" fmla="*/ 0 h 4405322"/>
              <a:gd name="connsiteX0" fmla="*/ 0 w 1647830"/>
              <a:gd name="connsiteY0" fmla="*/ 0 h 4405322"/>
              <a:gd name="connsiteX1" fmla="*/ 1643073 w 1647830"/>
              <a:gd name="connsiteY1" fmla="*/ 0 h 4405322"/>
              <a:gd name="connsiteX2" fmla="*/ 1643073 w 1647830"/>
              <a:gd name="connsiteY2" fmla="*/ 0 h 4405322"/>
              <a:gd name="connsiteX3" fmla="*/ 1044578 w 1647830"/>
              <a:gd name="connsiteY3" fmla="*/ 2241547 h 4405322"/>
              <a:gd name="connsiteX4" fmla="*/ 1647830 w 1647830"/>
              <a:gd name="connsiteY4" fmla="*/ 4405322 h 4405322"/>
              <a:gd name="connsiteX5" fmla="*/ 5 w 1647830"/>
              <a:gd name="connsiteY5" fmla="*/ 4405322 h 4405322"/>
              <a:gd name="connsiteX6" fmla="*/ 628655 w 1647830"/>
              <a:gd name="connsiteY6" fmla="*/ 2224097 h 4405322"/>
              <a:gd name="connsiteX7" fmla="*/ 0 w 1647830"/>
              <a:gd name="connsiteY7" fmla="*/ 0 h 440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7830" h="4405322">
                <a:moveTo>
                  <a:pt x="0" y="0"/>
                </a:moveTo>
                <a:lnTo>
                  <a:pt x="1643073" y="0"/>
                </a:lnTo>
                <a:lnTo>
                  <a:pt x="1643073" y="0"/>
                </a:lnTo>
                <a:cubicBezTo>
                  <a:pt x="1533536" y="371475"/>
                  <a:pt x="1046166" y="1511297"/>
                  <a:pt x="1044578" y="2241547"/>
                </a:cubicBezTo>
                <a:cubicBezTo>
                  <a:pt x="1042991" y="2971797"/>
                  <a:pt x="1495414" y="4035378"/>
                  <a:pt x="1647830" y="4405322"/>
                </a:cubicBezTo>
                <a:lnTo>
                  <a:pt x="5" y="4405322"/>
                </a:lnTo>
                <a:cubicBezTo>
                  <a:pt x="163525" y="4038591"/>
                  <a:pt x="623893" y="2949585"/>
                  <a:pt x="628655" y="2224097"/>
                </a:cubicBezTo>
                <a:cubicBezTo>
                  <a:pt x="633418" y="1498610"/>
                  <a:pt x="330994" y="751681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Freeform 34"/>
          <p:cNvSpPr>
            <a:spLocks noChangeAspect="1"/>
          </p:cNvSpPr>
          <p:nvPr/>
        </p:nvSpPr>
        <p:spPr bwMode="auto">
          <a:xfrm>
            <a:off x="5551721" y="3077305"/>
            <a:ext cx="350814" cy="989142"/>
          </a:xfrm>
          <a:custGeom>
            <a:avLst/>
            <a:gdLst/>
            <a:ahLst/>
            <a:cxnLst>
              <a:cxn ang="0">
                <a:pos x="67" y="0"/>
              </a:cxn>
              <a:cxn ang="0">
                <a:pos x="14" y="137"/>
              </a:cxn>
              <a:cxn ang="0">
                <a:pos x="0" y="278"/>
              </a:cxn>
              <a:cxn ang="0">
                <a:pos x="16" y="429"/>
              </a:cxn>
              <a:cxn ang="0">
                <a:pos x="67" y="542"/>
              </a:cxn>
              <a:cxn ang="0">
                <a:pos x="114" y="430"/>
              </a:cxn>
              <a:cxn ang="0">
                <a:pos x="131" y="277"/>
              </a:cxn>
              <a:cxn ang="0">
                <a:pos x="116" y="136"/>
              </a:cxn>
              <a:cxn ang="0">
                <a:pos x="67" y="0"/>
              </a:cxn>
            </a:cxnLst>
            <a:rect l="0" t="0" r="r" b="b"/>
            <a:pathLst>
              <a:path w="131" h="542">
                <a:moveTo>
                  <a:pt x="67" y="0"/>
                </a:moveTo>
                <a:cubicBezTo>
                  <a:pt x="44" y="14"/>
                  <a:pt x="25" y="91"/>
                  <a:pt x="14" y="137"/>
                </a:cubicBezTo>
                <a:cubicBezTo>
                  <a:pt x="3" y="183"/>
                  <a:pt x="0" y="229"/>
                  <a:pt x="0" y="278"/>
                </a:cubicBezTo>
                <a:cubicBezTo>
                  <a:pt x="0" y="327"/>
                  <a:pt x="5" y="385"/>
                  <a:pt x="16" y="429"/>
                </a:cubicBezTo>
                <a:cubicBezTo>
                  <a:pt x="27" y="473"/>
                  <a:pt x="51" y="542"/>
                  <a:pt x="67" y="542"/>
                </a:cubicBezTo>
                <a:cubicBezTo>
                  <a:pt x="80" y="533"/>
                  <a:pt x="103" y="474"/>
                  <a:pt x="114" y="430"/>
                </a:cubicBezTo>
                <a:cubicBezTo>
                  <a:pt x="125" y="386"/>
                  <a:pt x="131" y="326"/>
                  <a:pt x="131" y="277"/>
                </a:cubicBezTo>
                <a:cubicBezTo>
                  <a:pt x="131" y="228"/>
                  <a:pt x="127" y="182"/>
                  <a:pt x="116" y="136"/>
                </a:cubicBezTo>
                <a:cubicBezTo>
                  <a:pt x="105" y="90"/>
                  <a:pt x="89" y="19"/>
                  <a:pt x="67" y="0"/>
                </a:cubicBezTo>
                <a:close/>
              </a:path>
            </a:pathLst>
          </a:cu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8700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9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VADY OKA - dalekozrakost</a:t>
            </a:r>
            <a:endParaRPr lang="cs-CZ" sz="3400" b="1" dirty="0">
              <a:solidFill>
                <a:schemeClr val="bg2">
                  <a:lumMod val="20000"/>
                  <a:lumOff val="8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Elipsa 3"/>
          <p:cNvSpPr/>
          <p:nvPr/>
        </p:nvSpPr>
        <p:spPr>
          <a:xfrm>
            <a:off x="5357818" y="2813534"/>
            <a:ext cx="1939031" cy="1516684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5551721" y="2285992"/>
            <a:ext cx="2520741" cy="2571768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ovací šipka 7"/>
          <p:cNvCxnSpPr/>
          <p:nvPr/>
        </p:nvCxnSpPr>
        <p:spPr>
          <a:xfrm>
            <a:off x="5857884" y="3286124"/>
            <a:ext cx="2714644" cy="285752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 flipV="1">
            <a:off x="5857884" y="3571876"/>
            <a:ext cx="2714644" cy="285752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V="1">
            <a:off x="5874893" y="3571876"/>
            <a:ext cx="2697635" cy="2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Šipka doprava 11"/>
          <p:cNvSpPr/>
          <p:nvPr/>
        </p:nvSpPr>
        <p:spPr>
          <a:xfrm rot="466230">
            <a:off x="6316785" y="3281233"/>
            <a:ext cx="264142" cy="113917"/>
          </a:xfrm>
          <a:prstGeom prst="rightArrow">
            <a:avLst>
              <a:gd name="adj1" fmla="val 0"/>
              <a:gd name="adj2" fmla="val 23285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6309994" y="3517657"/>
            <a:ext cx="258937" cy="114208"/>
          </a:xfrm>
          <a:prstGeom prst="rightArrow">
            <a:avLst>
              <a:gd name="adj1" fmla="val 0"/>
              <a:gd name="adj2" fmla="val 23285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 rot="20972193">
            <a:off x="6342422" y="3755212"/>
            <a:ext cx="258538" cy="114208"/>
          </a:xfrm>
          <a:prstGeom prst="rightArrow">
            <a:avLst>
              <a:gd name="adj1" fmla="val 0"/>
              <a:gd name="adj2" fmla="val 23285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8450063" y="3472962"/>
            <a:ext cx="193903" cy="19782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ovací čára 15"/>
          <p:cNvCxnSpPr/>
          <p:nvPr/>
        </p:nvCxnSpPr>
        <p:spPr>
          <a:xfrm rot="10800000">
            <a:off x="2357422" y="3571876"/>
            <a:ext cx="35719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rot="10800000">
            <a:off x="2357422" y="3286123"/>
            <a:ext cx="35004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 rot="10800000">
            <a:off x="2357422" y="3857628"/>
            <a:ext cx="35004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0" y="1137336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269875">
              <a:buFont typeface="Arial" pitchFamily="34" charset="0"/>
              <a:buChar char="•"/>
            </a:pPr>
            <a:r>
              <a:rPr lang="cs-CZ" sz="3200" dirty="0" smtClean="0"/>
              <a:t>blízký bod posunut směrem od oka</a:t>
            </a:r>
          </a:p>
          <a:p>
            <a:pPr marL="360363" indent="-269875">
              <a:buFont typeface="Arial" pitchFamily="34" charset="0"/>
              <a:buChar char="•"/>
            </a:pPr>
            <a:r>
              <a:rPr lang="cs-CZ" sz="3200" dirty="0" smtClean="0"/>
              <a:t>paprsky se protínají </a:t>
            </a:r>
            <a:r>
              <a:rPr lang="cs-CZ" sz="3200" b="1" dirty="0" smtClean="0"/>
              <a:t>za</a:t>
            </a:r>
            <a:r>
              <a:rPr lang="cs-CZ" sz="3200" dirty="0" smtClean="0"/>
              <a:t> sítnicí</a:t>
            </a:r>
          </a:p>
          <a:p>
            <a:pPr marL="360363" indent="-269875">
              <a:buFont typeface="Arial" pitchFamily="34" charset="0"/>
              <a:buChar char="•"/>
            </a:pPr>
            <a:endParaRPr lang="cs-CZ" sz="3200" dirty="0" smtClean="0"/>
          </a:p>
          <a:p>
            <a:pPr marL="360363" indent="-269875">
              <a:buFont typeface="Arial" pitchFamily="34" charset="0"/>
              <a:buChar char="•"/>
            </a:pPr>
            <a:endParaRPr lang="cs-CZ" sz="3200" dirty="0" smtClean="0"/>
          </a:p>
          <a:p>
            <a:pPr marL="360363" indent="-269875">
              <a:buFont typeface="Arial" pitchFamily="34" charset="0"/>
              <a:buChar char="•"/>
            </a:pPr>
            <a:endParaRPr lang="cs-CZ" sz="3200" dirty="0" smtClean="0"/>
          </a:p>
          <a:p>
            <a:pPr marL="360363" indent="-269875">
              <a:buFont typeface="Arial" pitchFamily="34" charset="0"/>
              <a:buChar char="•"/>
            </a:pPr>
            <a:endParaRPr lang="cs-CZ" sz="3200" dirty="0" smtClean="0"/>
          </a:p>
          <a:p>
            <a:pPr marL="360363" indent="-269875">
              <a:buFont typeface="Arial" pitchFamily="34" charset="0"/>
              <a:buChar char="•"/>
            </a:pPr>
            <a:endParaRPr lang="cs-CZ" sz="3200" dirty="0" smtClean="0"/>
          </a:p>
          <a:p>
            <a:pPr marL="360363" indent="-269875">
              <a:buFont typeface="Arial" pitchFamily="34" charset="0"/>
              <a:buChar char="•"/>
            </a:pPr>
            <a:endParaRPr lang="cs-CZ" sz="3200" dirty="0" smtClean="0"/>
          </a:p>
          <a:p>
            <a:pPr marL="360363" indent="-269875">
              <a:buFont typeface="Arial" pitchFamily="34" charset="0"/>
              <a:buChar char="•"/>
            </a:pPr>
            <a:r>
              <a:rPr lang="cs-CZ" sz="3200" dirty="0" smtClean="0"/>
              <a:t>hypermetropie</a:t>
            </a:r>
          </a:p>
        </p:txBody>
      </p:sp>
      <p:sp>
        <p:nvSpPr>
          <p:cNvPr id="11" name="Freeform 34"/>
          <p:cNvSpPr>
            <a:spLocks noChangeAspect="1"/>
          </p:cNvSpPr>
          <p:nvPr/>
        </p:nvSpPr>
        <p:spPr bwMode="auto">
          <a:xfrm>
            <a:off x="5551721" y="3077305"/>
            <a:ext cx="350814" cy="989142"/>
          </a:xfrm>
          <a:custGeom>
            <a:avLst/>
            <a:gdLst/>
            <a:ahLst/>
            <a:cxnLst>
              <a:cxn ang="0">
                <a:pos x="67" y="0"/>
              </a:cxn>
              <a:cxn ang="0">
                <a:pos x="14" y="137"/>
              </a:cxn>
              <a:cxn ang="0">
                <a:pos x="0" y="278"/>
              </a:cxn>
              <a:cxn ang="0">
                <a:pos x="16" y="429"/>
              </a:cxn>
              <a:cxn ang="0">
                <a:pos x="67" y="542"/>
              </a:cxn>
              <a:cxn ang="0">
                <a:pos x="114" y="430"/>
              </a:cxn>
              <a:cxn ang="0">
                <a:pos x="131" y="277"/>
              </a:cxn>
              <a:cxn ang="0">
                <a:pos x="116" y="136"/>
              </a:cxn>
              <a:cxn ang="0">
                <a:pos x="67" y="0"/>
              </a:cxn>
            </a:cxnLst>
            <a:rect l="0" t="0" r="r" b="b"/>
            <a:pathLst>
              <a:path w="131" h="542">
                <a:moveTo>
                  <a:pt x="67" y="0"/>
                </a:moveTo>
                <a:cubicBezTo>
                  <a:pt x="44" y="14"/>
                  <a:pt x="25" y="91"/>
                  <a:pt x="14" y="137"/>
                </a:cubicBezTo>
                <a:cubicBezTo>
                  <a:pt x="3" y="183"/>
                  <a:pt x="0" y="229"/>
                  <a:pt x="0" y="278"/>
                </a:cubicBezTo>
                <a:cubicBezTo>
                  <a:pt x="0" y="327"/>
                  <a:pt x="5" y="385"/>
                  <a:pt x="16" y="429"/>
                </a:cubicBezTo>
                <a:cubicBezTo>
                  <a:pt x="27" y="473"/>
                  <a:pt x="51" y="542"/>
                  <a:pt x="67" y="542"/>
                </a:cubicBezTo>
                <a:cubicBezTo>
                  <a:pt x="80" y="533"/>
                  <a:pt x="103" y="474"/>
                  <a:pt x="114" y="430"/>
                </a:cubicBezTo>
                <a:cubicBezTo>
                  <a:pt x="125" y="386"/>
                  <a:pt x="131" y="326"/>
                  <a:pt x="131" y="277"/>
                </a:cubicBezTo>
                <a:cubicBezTo>
                  <a:pt x="131" y="228"/>
                  <a:pt x="127" y="182"/>
                  <a:pt x="116" y="136"/>
                </a:cubicBezTo>
                <a:cubicBezTo>
                  <a:pt x="105" y="90"/>
                  <a:pt x="89" y="19"/>
                  <a:pt x="67" y="0"/>
                </a:cubicBezTo>
                <a:close/>
              </a:path>
            </a:pathLst>
          </a:cu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869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VADY OKA - dalekozrakost</a:t>
            </a:r>
            <a:endParaRPr lang="cs-CZ" sz="3400" b="1" dirty="0">
              <a:solidFill>
                <a:schemeClr val="bg2">
                  <a:lumMod val="20000"/>
                  <a:lumOff val="8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0" y="113733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269875">
              <a:buFont typeface="Arial" pitchFamily="34" charset="0"/>
              <a:buChar char="•"/>
            </a:pPr>
            <a:r>
              <a:rPr lang="cs-CZ" sz="3200" dirty="0" smtClean="0"/>
              <a:t>odstranění vady </a:t>
            </a:r>
            <a:r>
              <a:rPr lang="cs-CZ" sz="3200" b="1" dirty="0" smtClean="0"/>
              <a:t>spojkou</a:t>
            </a:r>
            <a:endParaRPr lang="cs-CZ" sz="3200" dirty="0" smtClean="0"/>
          </a:p>
          <a:p>
            <a:pPr marL="360363" indent="-269875">
              <a:buFont typeface="Arial" pitchFamily="34" charset="0"/>
              <a:buChar char="•"/>
            </a:pPr>
            <a:endParaRPr lang="cs-CZ" sz="3200" dirty="0"/>
          </a:p>
        </p:txBody>
      </p:sp>
      <p:sp>
        <p:nvSpPr>
          <p:cNvPr id="20" name="Elipsa 19"/>
          <p:cNvSpPr/>
          <p:nvPr/>
        </p:nvSpPr>
        <p:spPr>
          <a:xfrm>
            <a:off x="5357818" y="2813534"/>
            <a:ext cx="1939031" cy="1516684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Elipsa 20"/>
          <p:cNvSpPr/>
          <p:nvPr/>
        </p:nvSpPr>
        <p:spPr>
          <a:xfrm>
            <a:off x="5551721" y="2285992"/>
            <a:ext cx="2520741" cy="2571768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ovací šipka 21"/>
          <p:cNvCxnSpPr>
            <a:endCxn id="21" idx="6"/>
          </p:cNvCxnSpPr>
          <p:nvPr/>
        </p:nvCxnSpPr>
        <p:spPr>
          <a:xfrm>
            <a:off x="5786446" y="3357562"/>
            <a:ext cx="2286016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>
            <a:endCxn id="21" idx="6"/>
          </p:cNvCxnSpPr>
          <p:nvPr/>
        </p:nvCxnSpPr>
        <p:spPr>
          <a:xfrm flipV="1">
            <a:off x="5786446" y="3571876"/>
            <a:ext cx="2286016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>
            <a:endCxn id="21" idx="6"/>
          </p:cNvCxnSpPr>
          <p:nvPr/>
        </p:nvCxnSpPr>
        <p:spPr>
          <a:xfrm flipV="1">
            <a:off x="5874893" y="3571876"/>
            <a:ext cx="2197569" cy="1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Šipka doprava 24"/>
          <p:cNvSpPr/>
          <p:nvPr/>
        </p:nvSpPr>
        <p:spPr>
          <a:xfrm rot="466230">
            <a:off x="6330832" y="3351007"/>
            <a:ext cx="264142" cy="113917"/>
          </a:xfrm>
          <a:prstGeom prst="rightArrow">
            <a:avLst>
              <a:gd name="adj1" fmla="val 0"/>
              <a:gd name="adj2" fmla="val 23285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prava 25"/>
          <p:cNvSpPr/>
          <p:nvPr/>
        </p:nvSpPr>
        <p:spPr>
          <a:xfrm>
            <a:off x="6325882" y="3508133"/>
            <a:ext cx="258937" cy="114208"/>
          </a:xfrm>
          <a:prstGeom prst="rightArrow">
            <a:avLst>
              <a:gd name="adj1" fmla="val 0"/>
              <a:gd name="adj2" fmla="val 23285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prava 26"/>
          <p:cNvSpPr/>
          <p:nvPr/>
        </p:nvSpPr>
        <p:spPr>
          <a:xfrm rot="20972193">
            <a:off x="6332897" y="3679013"/>
            <a:ext cx="258538" cy="114208"/>
          </a:xfrm>
          <a:prstGeom prst="rightArrow">
            <a:avLst>
              <a:gd name="adj1" fmla="val 0"/>
              <a:gd name="adj2" fmla="val 23285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Elipsa 27"/>
          <p:cNvSpPr/>
          <p:nvPr/>
        </p:nvSpPr>
        <p:spPr>
          <a:xfrm>
            <a:off x="7878559" y="3472962"/>
            <a:ext cx="193903" cy="19782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9" name="Přímá spojovací čára 28"/>
          <p:cNvCxnSpPr/>
          <p:nvPr/>
        </p:nvCxnSpPr>
        <p:spPr>
          <a:xfrm flipH="1">
            <a:off x="2357422" y="3568186"/>
            <a:ext cx="2333918" cy="36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 rot="10800000">
            <a:off x="2357422" y="3286123"/>
            <a:ext cx="23574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 rot="10800000">
            <a:off x="2357422" y="3857628"/>
            <a:ext cx="23574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/>
          <p:nvPr/>
        </p:nvCxnSpPr>
        <p:spPr>
          <a:xfrm rot="10800000">
            <a:off x="4786314" y="3286124"/>
            <a:ext cx="928694" cy="714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 rot="10800000" flipV="1">
            <a:off x="4786314" y="3786190"/>
            <a:ext cx="928694" cy="714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čára 33"/>
          <p:cNvCxnSpPr/>
          <p:nvPr/>
        </p:nvCxnSpPr>
        <p:spPr>
          <a:xfrm rot="10800000" flipV="1">
            <a:off x="4817560" y="3571875"/>
            <a:ext cx="802475" cy="30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4"/>
          <p:cNvSpPr>
            <a:spLocks noChangeAspect="1"/>
          </p:cNvSpPr>
          <p:nvPr/>
        </p:nvSpPr>
        <p:spPr bwMode="auto">
          <a:xfrm>
            <a:off x="5551721" y="3077305"/>
            <a:ext cx="350814" cy="989142"/>
          </a:xfrm>
          <a:custGeom>
            <a:avLst/>
            <a:gdLst/>
            <a:ahLst/>
            <a:cxnLst>
              <a:cxn ang="0">
                <a:pos x="67" y="0"/>
              </a:cxn>
              <a:cxn ang="0">
                <a:pos x="14" y="137"/>
              </a:cxn>
              <a:cxn ang="0">
                <a:pos x="0" y="278"/>
              </a:cxn>
              <a:cxn ang="0">
                <a:pos x="16" y="429"/>
              </a:cxn>
              <a:cxn ang="0">
                <a:pos x="67" y="542"/>
              </a:cxn>
              <a:cxn ang="0">
                <a:pos x="114" y="430"/>
              </a:cxn>
              <a:cxn ang="0">
                <a:pos x="131" y="277"/>
              </a:cxn>
              <a:cxn ang="0">
                <a:pos x="116" y="136"/>
              </a:cxn>
              <a:cxn ang="0">
                <a:pos x="67" y="0"/>
              </a:cxn>
            </a:cxnLst>
            <a:rect l="0" t="0" r="r" b="b"/>
            <a:pathLst>
              <a:path w="131" h="542">
                <a:moveTo>
                  <a:pt x="67" y="0"/>
                </a:moveTo>
                <a:cubicBezTo>
                  <a:pt x="44" y="14"/>
                  <a:pt x="25" y="91"/>
                  <a:pt x="14" y="137"/>
                </a:cubicBezTo>
                <a:cubicBezTo>
                  <a:pt x="3" y="183"/>
                  <a:pt x="0" y="229"/>
                  <a:pt x="0" y="278"/>
                </a:cubicBezTo>
                <a:cubicBezTo>
                  <a:pt x="0" y="327"/>
                  <a:pt x="5" y="385"/>
                  <a:pt x="16" y="429"/>
                </a:cubicBezTo>
                <a:cubicBezTo>
                  <a:pt x="27" y="473"/>
                  <a:pt x="51" y="542"/>
                  <a:pt x="67" y="542"/>
                </a:cubicBezTo>
                <a:cubicBezTo>
                  <a:pt x="80" y="533"/>
                  <a:pt x="103" y="474"/>
                  <a:pt x="114" y="430"/>
                </a:cubicBezTo>
                <a:cubicBezTo>
                  <a:pt x="125" y="386"/>
                  <a:pt x="131" y="326"/>
                  <a:pt x="131" y="277"/>
                </a:cubicBezTo>
                <a:cubicBezTo>
                  <a:pt x="131" y="228"/>
                  <a:pt x="127" y="182"/>
                  <a:pt x="116" y="136"/>
                </a:cubicBezTo>
                <a:cubicBezTo>
                  <a:pt x="105" y="90"/>
                  <a:pt x="89" y="19"/>
                  <a:pt x="67" y="0"/>
                </a:cubicBezTo>
                <a:close/>
              </a:path>
            </a:pathLst>
          </a:cu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9" name="Volný tvar 38"/>
          <p:cNvSpPr/>
          <p:nvPr/>
        </p:nvSpPr>
        <p:spPr>
          <a:xfrm>
            <a:off x="4572000" y="2714620"/>
            <a:ext cx="487359" cy="1639889"/>
          </a:xfrm>
          <a:custGeom>
            <a:avLst/>
            <a:gdLst>
              <a:gd name="connsiteX0" fmla="*/ 631825 w 1266825"/>
              <a:gd name="connsiteY0" fmla="*/ 1587 h 4384675"/>
              <a:gd name="connsiteX1" fmla="*/ 3175 w 1266825"/>
              <a:gd name="connsiteY1" fmla="*/ 2230437 h 4384675"/>
              <a:gd name="connsiteX2" fmla="*/ 612775 w 1266825"/>
              <a:gd name="connsiteY2" fmla="*/ 4383087 h 4384675"/>
              <a:gd name="connsiteX3" fmla="*/ 1260475 w 1266825"/>
              <a:gd name="connsiteY3" fmla="*/ 2239962 h 4384675"/>
              <a:gd name="connsiteX4" fmla="*/ 631825 w 1266825"/>
              <a:gd name="connsiteY4" fmla="*/ 1587 h 438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6825" h="4384675">
                <a:moveTo>
                  <a:pt x="631825" y="1587"/>
                </a:moveTo>
                <a:cubicBezTo>
                  <a:pt x="422275" y="0"/>
                  <a:pt x="6350" y="1500187"/>
                  <a:pt x="3175" y="2230437"/>
                </a:cubicBezTo>
                <a:cubicBezTo>
                  <a:pt x="0" y="2960687"/>
                  <a:pt x="403225" y="4381500"/>
                  <a:pt x="612775" y="4383087"/>
                </a:cubicBezTo>
                <a:cubicBezTo>
                  <a:pt x="822325" y="4384675"/>
                  <a:pt x="1254125" y="2968624"/>
                  <a:pt x="1260475" y="2239962"/>
                </a:cubicBezTo>
                <a:cubicBezTo>
                  <a:pt x="1266825" y="1511300"/>
                  <a:pt x="841375" y="3175"/>
                  <a:pt x="631825" y="1587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6365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197888" y="6249662"/>
            <a:ext cx="2133600" cy="365125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14282" y="838875"/>
            <a:ext cx="892971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prstClr val="black"/>
                </a:solidFill>
              </a:rPr>
              <a:t>Zrcadlo</a:t>
            </a:r>
            <a:r>
              <a:rPr lang="cs-CZ" sz="3200" dirty="0" smtClean="0">
                <a:solidFill>
                  <a:prstClr val="black"/>
                </a:solidFill>
              </a:rPr>
              <a:t> </a:t>
            </a:r>
          </a:p>
          <a:p>
            <a:r>
              <a:rPr lang="cs-CZ" sz="3000" dirty="0" smtClean="0">
                <a:solidFill>
                  <a:prstClr val="black"/>
                </a:solidFill>
              </a:rPr>
              <a:t>je hladká optická plocha odrážející více než 90% dopadajícího světla, pro které platí zákon odrazu světla.</a:t>
            </a:r>
          </a:p>
          <a:p>
            <a:endParaRPr lang="cs-CZ" sz="3200" dirty="0" smtClean="0">
              <a:solidFill>
                <a:prstClr val="black"/>
              </a:solidFill>
            </a:endParaRPr>
          </a:p>
          <a:p>
            <a:r>
              <a:rPr lang="cs-CZ" sz="3200" dirty="0" smtClean="0">
                <a:solidFill>
                  <a:prstClr val="black"/>
                </a:solidFill>
              </a:rPr>
              <a:t>Povrch zrcadel bývá z tenké vrstvy kovu </a:t>
            </a:r>
            <a:br>
              <a:rPr lang="cs-CZ" sz="3200" dirty="0" smtClean="0">
                <a:solidFill>
                  <a:prstClr val="black"/>
                </a:solidFill>
              </a:rPr>
            </a:br>
            <a:r>
              <a:rPr lang="cs-CZ" sz="3200" dirty="0" smtClean="0">
                <a:solidFill>
                  <a:prstClr val="black"/>
                </a:solidFill>
              </a:rPr>
              <a:t>(cínového amalgamu) nanesené na skleněné desce.</a:t>
            </a:r>
          </a:p>
          <a:p>
            <a:pPr defTabSz="762000"/>
            <a:endParaRPr lang="cs-CZ" sz="3200" dirty="0" smtClean="0">
              <a:solidFill>
                <a:prstClr val="black"/>
              </a:solidFill>
            </a:endParaRPr>
          </a:p>
          <a:p>
            <a:pPr defTabSz="762000"/>
            <a:r>
              <a:rPr lang="cs-CZ" sz="3200" dirty="0" smtClean="0">
                <a:solidFill>
                  <a:prstClr val="black"/>
                </a:solidFill>
              </a:rPr>
              <a:t>Rozdělení podle tvaru plochy</a:t>
            </a:r>
          </a:p>
          <a:p>
            <a:pPr marL="900113" indent="-179388" defTabSz="762000">
              <a:buFont typeface="Arial" pitchFamily="34" charset="0"/>
              <a:buChar char="•"/>
            </a:pPr>
            <a:r>
              <a:rPr lang="cs-CZ" sz="3200" dirty="0" smtClean="0">
                <a:solidFill>
                  <a:prstClr val="black"/>
                </a:solidFill>
              </a:rPr>
              <a:t> rovinná</a:t>
            </a:r>
          </a:p>
          <a:p>
            <a:pPr marL="900113" indent="-179388" defTabSz="762000">
              <a:buFont typeface="Arial" pitchFamily="34" charset="0"/>
              <a:buChar char="•"/>
            </a:pPr>
            <a:r>
              <a:rPr lang="cs-CZ" sz="3200" dirty="0" smtClean="0">
                <a:solidFill>
                  <a:prstClr val="black"/>
                </a:solidFill>
              </a:rPr>
              <a:t> kulová</a:t>
            </a:r>
          </a:p>
          <a:p>
            <a:pPr marL="900113" indent="-179388" defTabSz="762000">
              <a:buFont typeface="Arial" pitchFamily="34" charset="0"/>
              <a:buChar char="•"/>
            </a:pPr>
            <a:r>
              <a:rPr lang="cs-CZ" sz="3200" dirty="0" smtClean="0">
                <a:solidFill>
                  <a:prstClr val="black"/>
                </a:solidFill>
              </a:rPr>
              <a:t> parabolická</a:t>
            </a:r>
            <a:endParaRPr lang="cs-CZ" sz="3200" dirty="0">
              <a:solidFill>
                <a:prstClr val="black"/>
              </a:solidFill>
            </a:endParaRPr>
          </a:p>
        </p:txBody>
      </p:sp>
      <p:sp>
        <p:nvSpPr>
          <p:cNvPr id="4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rgbClr val="66FFFF">
                    <a:lumMod val="60000"/>
                    <a:lumOff val="40000"/>
                  </a:srgbClr>
                </a:solidFill>
                <a:cs typeface="Arial" charset="0"/>
              </a:rPr>
              <a:t>3. 2. ZOBRAZENÍ ROVINNÝM ZRCADLEM</a:t>
            </a:r>
          </a:p>
        </p:txBody>
      </p:sp>
    </p:spTree>
    <p:extLst>
      <p:ext uri="{BB962C8B-B14F-4D97-AF65-F5344CB8AC3E}">
        <p14:creationId xmlns:p14="http://schemas.microsoft.com/office/powerpoint/2010/main" val="898911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-15389"/>
            <a:ext cx="9144000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VADY OKA - </a:t>
            </a:r>
            <a:r>
              <a:rPr lang="cs-CZ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 astigmatismus</a:t>
            </a:r>
            <a:r>
              <a:rPr lang="cs-CZ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endParaRPr lang="cs-CZ" sz="3400" b="1" dirty="0">
              <a:solidFill>
                <a:schemeClr val="bg2">
                  <a:lumMod val="20000"/>
                  <a:lumOff val="8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642918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188913">
              <a:buFont typeface="Arial" pitchFamily="34" charset="0"/>
              <a:buChar char="•"/>
            </a:pPr>
            <a:r>
              <a:rPr lang="cs-CZ" sz="3000" dirty="0" smtClean="0"/>
              <a:t>čočka je v různých směrech různě zakřivená,</a:t>
            </a:r>
          </a:p>
          <a:p>
            <a:pPr marL="363538" indent="-188913">
              <a:buFont typeface="Arial" pitchFamily="34" charset="0"/>
              <a:buChar char="•"/>
            </a:pPr>
            <a:r>
              <a:rPr lang="cs-CZ" sz="3000" dirty="0" smtClean="0"/>
              <a:t>oko nevidí ostře současně 2 skupiny k sobě kolmých čar </a:t>
            </a:r>
          </a:p>
          <a:p>
            <a:pPr marL="363538" indent="-188913">
              <a:buFont typeface="Arial" pitchFamily="34" charset="0"/>
              <a:buChar char="•"/>
            </a:pPr>
            <a:r>
              <a:rPr lang="cs-CZ" sz="3000" dirty="0" smtClean="0"/>
              <a:t>řešení - brýle s válcovými čočkami</a:t>
            </a:r>
            <a:endParaRPr lang="cs-CZ" sz="3000" dirty="0"/>
          </a:p>
        </p:txBody>
      </p:sp>
      <p:pic>
        <p:nvPicPr>
          <p:cNvPr id="5122" name="Picture 2" descr="http://www.eye2000.cz/pictures/astigmatismu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214554"/>
            <a:ext cx="5872200" cy="407196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6643702" y="585789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8342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3. 8. SUBJEKTIVNÍ OPTICKÉ PŘÍSTROJE</a:t>
            </a:r>
            <a:endParaRPr lang="cs-CZ" sz="3400" b="1" dirty="0">
              <a:solidFill>
                <a:schemeClr val="bg2">
                  <a:lumMod val="20000"/>
                  <a:lumOff val="8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85720" y="1214422"/>
            <a:ext cx="850112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 vytvářejí zdánlivý obraz, </a:t>
            </a:r>
            <a:br>
              <a:rPr lang="cs-CZ" sz="3200" dirty="0" smtClean="0"/>
            </a:br>
            <a:r>
              <a:rPr lang="cs-CZ" sz="3200" dirty="0" smtClean="0"/>
              <a:t>který okem (tedy subjektivně) </a:t>
            </a:r>
            <a:br>
              <a:rPr lang="cs-CZ" sz="3200" dirty="0" smtClean="0"/>
            </a:br>
            <a:r>
              <a:rPr lang="cs-CZ" sz="3200" dirty="0" smtClean="0"/>
              <a:t>pozorujeme pod zvětšeným zorným úhlem.</a:t>
            </a:r>
          </a:p>
          <a:p>
            <a:pPr algn="ctr"/>
            <a:endParaRPr lang="cs-CZ" sz="3200" dirty="0" smtClean="0"/>
          </a:p>
          <a:p>
            <a:pPr algn="ctr"/>
            <a:r>
              <a:rPr lang="cs-CZ" sz="3200" dirty="0" smtClean="0"/>
              <a:t>Rozlišovací schopnost oka určuje nejmenší zorný úhel, pod kterým vidíme dva body odděleně. </a:t>
            </a:r>
          </a:p>
          <a:p>
            <a:pPr algn="ctr"/>
            <a:endParaRPr lang="cs-CZ" sz="3200" dirty="0" smtClean="0"/>
          </a:p>
          <a:p>
            <a:pPr algn="ctr"/>
            <a:r>
              <a:rPr lang="cs-CZ" sz="3600" dirty="0" smtClean="0">
                <a:ea typeface="Times New Roman"/>
              </a:rPr>
              <a:t>LUPA - </a:t>
            </a:r>
            <a:r>
              <a:rPr lang="cs-CZ" sz="3600" dirty="0" smtClean="0"/>
              <a:t> spojná čočka</a:t>
            </a:r>
          </a:p>
          <a:p>
            <a:pPr algn="ctr"/>
            <a:r>
              <a:rPr lang="cs-CZ" sz="3600" dirty="0" smtClean="0">
                <a:ea typeface="Times New Roman"/>
              </a:rPr>
              <a:t>MIKROSKOP - soustava spojných čoček</a:t>
            </a:r>
            <a:endParaRPr lang="cs-CZ" sz="3600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7685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LUPA</a:t>
            </a:r>
            <a:endParaRPr lang="cs-CZ" sz="3400" b="1" dirty="0">
              <a:solidFill>
                <a:schemeClr val="bg2">
                  <a:lumMod val="20000"/>
                  <a:lumOff val="8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6237055" y="1272534"/>
            <a:ext cx="1263903" cy="988608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6429388" y="928671"/>
            <a:ext cx="1643074" cy="1676335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ovací čára 8"/>
          <p:cNvCxnSpPr/>
          <p:nvPr/>
        </p:nvCxnSpPr>
        <p:spPr>
          <a:xfrm rot="10800000">
            <a:off x="571474" y="1214423"/>
            <a:ext cx="7505726" cy="6810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547639" y="1747826"/>
            <a:ext cx="8215370" cy="0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rot="16200000" flipV="1">
            <a:off x="307167" y="1478727"/>
            <a:ext cx="533404" cy="47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louk 12"/>
          <p:cNvSpPr/>
          <p:nvPr/>
        </p:nvSpPr>
        <p:spPr>
          <a:xfrm rot="14939305">
            <a:off x="2375303" y="1023922"/>
            <a:ext cx="1390924" cy="1322878"/>
          </a:xfrm>
          <a:prstGeom prst="arc">
            <a:avLst>
              <a:gd name="adj1" fmla="val 17234458"/>
              <a:gd name="adj2" fmla="val 19093327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Freeform 34"/>
          <p:cNvSpPr>
            <a:spLocks noChangeAspect="1"/>
          </p:cNvSpPr>
          <p:nvPr/>
        </p:nvSpPr>
        <p:spPr bwMode="auto">
          <a:xfrm>
            <a:off x="6391274" y="1427003"/>
            <a:ext cx="228668" cy="644744"/>
          </a:xfrm>
          <a:custGeom>
            <a:avLst/>
            <a:gdLst/>
            <a:ahLst/>
            <a:cxnLst>
              <a:cxn ang="0">
                <a:pos x="67" y="0"/>
              </a:cxn>
              <a:cxn ang="0">
                <a:pos x="14" y="137"/>
              </a:cxn>
              <a:cxn ang="0">
                <a:pos x="0" y="278"/>
              </a:cxn>
              <a:cxn ang="0">
                <a:pos x="16" y="429"/>
              </a:cxn>
              <a:cxn ang="0">
                <a:pos x="67" y="542"/>
              </a:cxn>
              <a:cxn ang="0">
                <a:pos x="114" y="430"/>
              </a:cxn>
              <a:cxn ang="0">
                <a:pos x="131" y="277"/>
              </a:cxn>
              <a:cxn ang="0">
                <a:pos x="116" y="136"/>
              </a:cxn>
              <a:cxn ang="0">
                <a:pos x="67" y="0"/>
              </a:cxn>
            </a:cxnLst>
            <a:rect l="0" t="0" r="r" b="b"/>
            <a:pathLst>
              <a:path w="131" h="542">
                <a:moveTo>
                  <a:pt x="67" y="0"/>
                </a:moveTo>
                <a:cubicBezTo>
                  <a:pt x="44" y="14"/>
                  <a:pt x="25" y="91"/>
                  <a:pt x="14" y="137"/>
                </a:cubicBezTo>
                <a:cubicBezTo>
                  <a:pt x="3" y="183"/>
                  <a:pt x="0" y="229"/>
                  <a:pt x="0" y="278"/>
                </a:cubicBezTo>
                <a:cubicBezTo>
                  <a:pt x="0" y="327"/>
                  <a:pt x="5" y="385"/>
                  <a:pt x="16" y="429"/>
                </a:cubicBezTo>
                <a:cubicBezTo>
                  <a:pt x="27" y="473"/>
                  <a:pt x="51" y="542"/>
                  <a:pt x="67" y="542"/>
                </a:cubicBezTo>
                <a:cubicBezTo>
                  <a:pt x="80" y="533"/>
                  <a:pt x="103" y="474"/>
                  <a:pt x="114" y="430"/>
                </a:cubicBezTo>
                <a:cubicBezTo>
                  <a:pt x="125" y="386"/>
                  <a:pt x="131" y="326"/>
                  <a:pt x="131" y="277"/>
                </a:cubicBezTo>
                <a:cubicBezTo>
                  <a:pt x="131" y="228"/>
                  <a:pt x="127" y="182"/>
                  <a:pt x="116" y="136"/>
                </a:cubicBezTo>
                <a:cubicBezTo>
                  <a:pt x="105" y="90"/>
                  <a:pt x="89" y="19"/>
                  <a:pt x="67" y="0"/>
                </a:cubicBezTo>
                <a:close/>
              </a:path>
            </a:pathLst>
          </a:cu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Volný tvar 21"/>
          <p:cNvSpPr/>
          <p:nvPr/>
        </p:nvSpPr>
        <p:spPr>
          <a:xfrm>
            <a:off x="8002906" y="1743867"/>
            <a:ext cx="45719" cy="148434"/>
          </a:xfrm>
          <a:custGeom>
            <a:avLst/>
            <a:gdLst>
              <a:gd name="connsiteX0" fmla="*/ 47625 w 69850"/>
              <a:gd name="connsiteY0" fmla="*/ 0 h 357188"/>
              <a:gd name="connsiteX1" fmla="*/ 61913 w 69850"/>
              <a:gd name="connsiteY1" fmla="*/ 180975 h 357188"/>
              <a:gd name="connsiteX2" fmla="*/ 0 w 69850"/>
              <a:gd name="connsiteY2" fmla="*/ 357188 h 357188"/>
              <a:gd name="connsiteX0" fmla="*/ 47625 w 69874"/>
              <a:gd name="connsiteY0" fmla="*/ 0 h 357188"/>
              <a:gd name="connsiteX1" fmla="*/ 61937 w 69874"/>
              <a:gd name="connsiteY1" fmla="*/ 185740 h 357188"/>
              <a:gd name="connsiteX2" fmla="*/ 0 w 69874"/>
              <a:gd name="connsiteY2" fmla="*/ 357188 h 357188"/>
              <a:gd name="connsiteX0" fmla="*/ 47625 w 58737"/>
              <a:gd name="connsiteY0" fmla="*/ 0 h 357188"/>
              <a:gd name="connsiteX1" fmla="*/ 50006 w 58737"/>
              <a:gd name="connsiteY1" fmla="*/ 188119 h 357188"/>
              <a:gd name="connsiteX2" fmla="*/ 0 w 58737"/>
              <a:gd name="connsiteY2" fmla="*/ 357188 h 357188"/>
              <a:gd name="connsiteX0" fmla="*/ 47625 w 58737"/>
              <a:gd name="connsiteY0" fmla="*/ 0 h 357188"/>
              <a:gd name="connsiteX1" fmla="*/ 38100 w 58737"/>
              <a:gd name="connsiteY1" fmla="*/ 185737 h 357188"/>
              <a:gd name="connsiteX2" fmla="*/ 0 w 58737"/>
              <a:gd name="connsiteY2" fmla="*/ 357188 h 357188"/>
              <a:gd name="connsiteX0" fmla="*/ 47625 w 58737"/>
              <a:gd name="connsiteY0" fmla="*/ 0 h 357188"/>
              <a:gd name="connsiteX1" fmla="*/ 45219 w 58737"/>
              <a:gd name="connsiteY1" fmla="*/ 190497 h 357188"/>
              <a:gd name="connsiteX2" fmla="*/ 0 w 58737"/>
              <a:gd name="connsiteY2" fmla="*/ 357188 h 35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737" h="357188">
                <a:moveTo>
                  <a:pt x="47625" y="0"/>
                </a:moveTo>
                <a:cubicBezTo>
                  <a:pt x="58737" y="60722"/>
                  <a:pt x="53156" y="130966"/>
                  <a:pt x="45219" y="190497"/>
                </a:cubicBezTo>
                <a:cubicBezTo>
                  <a:pt x="37282" y="250028"/>
                  <a:pt x="26988" y="298847"/>
                  <a:pt x="0" y="357188"/>
                </a:cubicBezTo>
              </a:path>
            </a:pathLst>
          </a:cu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3" name="Přímá spojovací čára 22"/>
          <p:cNvCxnSpPr/>
          <p:nvPr/>
        </p:nvCxnSpPr>
        <p:spPr>
          <a:xfrm rot="16200000" flipV="1">
            <a:off x="266680" y="2019280"/>
            <a:ext cx="615962" cy="63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>
            <a:off x="571472" y="2357430"/>
            <a:ext cx="5929354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/>
          <p:nvPr/>
        </p:nvCxnSpPr>
        <p:spPr>
          <a:xfrm rot="16200000" flipV="1">
            <a:off x="6374629" y="2197875"/>
            <a:ext cx="258772" cy="63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3"/>
          <p:cNvGraphicFramePr>
            <a:graphicFrameLocks noChangeAspect="1"/>
          </p:cNvGraphicFramePr>
          <p:nvPr/>
        </p:nvGraphicFramePr>
        <p:xfrm>
          <a:off x="356797" y="654028"/>
          <a:ext cx="359496" cy="417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" name="Rovnice" r:id="rId4" imgW="139680" imgH="164880" progId="Equation.3">
                  <p:embed/>
                </p:oleObj>
              </mc:Choice>
              <mc:Fallback>
                <p:oleObj name="Rovnice" r:id="rId4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97" y="654028"/>
                        <a:ext cx="359496" cy="4175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3"/>
          <p:cNvGraphicFramePr>
            <a:graphicFrameLocks noChangeAspect="1"/>
          </p:cNvGraphicFramePr>
          <p:nvPr/>
        </p:nvGraphicFramePr>
        <p:xfrm>
          <a:off x="3073408" y="1855004"/>
          <a:ext cx="355584" cy="444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1" name="Rovnice" r:id="rId6" imgW="139680" imgH="177480" progId="Equation.3">
                  <p:embed/>
                </p:oleObj>
              </mc:Choice>
              <mc:Fallback>
                <p:oleObj name="Rovnice" r:id="rId6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8" y="1855004"/>
                        <a:ext cx="355584" cy="4444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3"/>
          <p:cNvGraphicFramePr>
            <a:graphicFrameLocks noChangeAspect="1"/>
          </p:cNvGraphicFramePr>
          <p:nvPr/>
        </p:nvGraphicFramePr>
        <p:xfrm>
          <a:off x="2571736" y="928670"/>
          <a:ext cx="32226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2" name="Rovnice" r:id="rId8" imgW="126720" imgH="139680" progId="Equation.3">
                  <p:embed/>
                </p:oleObj>
              </mc:Choice>
              <mc:Fallback>
                <p:oleObj name="Rovnice" r:id="rId8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36" y="928670"/>
                        <a:ext cx="322263" cy="349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12"/>
          <p:cNvGraphicFramePr>
            <a:graphicFrameLocks noChangeAspect="1"/>
          </p:cNvGraphicFramePr>
          <p:nvPr/>
        </p:nvGraphicFramePr>
        <p:xfrm>
          <a:off x="6143636" y="2714620"/>
          <a:ext cx="211137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name="Rovnice" r:id="rId10" imgW="749160" imgH="393480" progId="Equation.3">
                  <p:embed/>
                </p:oleObj>
              </mc:Choice>
              <mc:Fallback>
                <p:oleObj name="Rovnice" r:id="rId10" imgW="749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2714620"/>
                        <a:ext cx="2111375" cy="1092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TextovéPole 96"/>
          <p:cNvSpPr txBox="1"/>
          <p:nvPr/>
        </p:nvSpPr>
        <p:spPr>
          <a:xfrm>
            <a:off x="142876" y="2571744"/>
            <a:ext cx="5429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d – konvenční zraková vzdálenost </a:t>
            </a:r>
          </a:p>
        </p:txBody>
      </p:sp>
    </p:spTree>
    <p:extLst>
      <p:ext uri="{BB962C8B-B14F-4D97-AF65-F5344CB8AC3E}">
        <p14:creationId xmlns:p14="http://schemas.microsoft.com/office/powerpoint/2010/main" val="2311344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LUPA</a:t>
            </a:r>
            <a:endParaRPr lang="cs-CZ" sz="3400" b="1" dirty="0">
              <a:solidFill>
                <a:schemeClr val="bg2">
                  <a:lumMod val="20000"/>
                  <a:lumOff val="8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6237055" y="1272534"/>
            <a:ext cx="1263903" cy="988608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6429388" y="928671"/>
            <a:ext cx="1643074" cy="1676335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ovací čára 8"/>
          <p:cNvCxnSpPr/>
          <p:nvPr/>
        </p:nvCxnSpPr>
        <p:spPr>
          <a:xfrm rot="10800000">
            <a:off x="571474" y="1214423"/>
            <a:ext cx="7505726" cy="6810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547639" y="1747826"/>
            <a:ext cx="8215370" cy="0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rot="16200000" flipV="1">
            <a:off x="307167" y="1478727"/>
            <a:ext cx="533404" cy="47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louk 12"/>
          <p:cNvSpPr/>
          <p:nvPr/>
        </p:nvSpPr>
        <p:spPr>
          <a:xfrm rot="14939305">
            <a:off x="2375303" y="1023922"/>
            <a:ext cx="1390924" cy="1322878"/>
          </a:xfrm>
          <a:prstGeom prst="arc">
            <a:avLst>
              <a:gd name="adj1" fmla="val 17234458"/>
              <a:gd name="adj2" fmla="val 19093327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Freeform 34"/>
          <p:cNvSpPr>
            <a:spLocks noChangeAspect="1"/>
          </p:cNvSpPr>
          <p:nvPr/>
        </p:nvSpPr>
        <p:spPr bwMode="auto">
          <a:xfrm>
            <a:off x="6391274" y="1427003"/>
            <a:ext cx="228668" cy="644744"/>
          </a:xfrm>
          <a:custGeom>
            <a:avLst/>
            <a:gdLst/>
            <a:ahLst/>
            <a:cxnLst>
              <a:cxn ang="0">
                <a:pos x="67" y="0"/>
              </a:cxn>
              <a:cxn ang="0">
                <a:pos x="14" y="137"/>
              </a:cxn>
              <a:cxn ang="0">
                <a:pos x="0" y="278"/>
              </a:cxn>
              <a:cxn ang="0">
                <a:pos x="16" y="429"/>
              </a:cxn>
              <a:cxn ang="0">
                <a:pos x="67" y="542"/>
              </a:cxn>
              <a:cxn ang="0">
                <a:pos x="114" y="430"/>
              </a:cxn>
              <a:cxn ang="0">
                <a:pos x="131" y="277"/>
              </a:cxn>
              <a:cxn ang="0">
                <a:pos x="116" y="136"/>
              </a:cxn>
              <a:cxn ang="0">
                <a:pos x="67" y="0"/>
              </a:cxn>
            </a:cxnLst>
            <a:rect l="0" t="0" r="r" b="b"/>
            <a:pathLst>
              <a:path w="131" h="542">
                <a:moveTo>
                  <a:pt x="67" y="0"/>
                </a:moveTo>
                <a:cubicBezTo>
                  <a:pt x="44" y="14"/>
                  <a:pt x="25" y="91"/>
                  <a:pt x="14" y="137"/>
                </a:cubicBezTo>
                <a:cubicBezTo>
                  <a:pt x="3" y="183"/>
                  <a:pt x="0" y="229"/>
                  <a:pt x="0" y="278"/>
                </a:cubicBezTo>
                <a:cubicBezTo>
                  <a:pt x="0" y="327"/>
                  <a:pt x="5" y="385"/>
                  <a:pt x="16" y="429"/>
                </a:cubicBezTo>
                <a:cubicBezTo>
                  <a:pt x="27" y="473"/>
                  <a:pt x="51" y="542"/>
                  <a:pt x="67" y="542"/>
                </a:cubicBezTo>
                <a:cubicBezTo>
                  <a:pt x="80" y="533"/>
                  <a:pt x="103" y="474"/>
                  <a:pt x="114" y="430"/>
                </a:cubicBezTo>
                <a:cubicBezTo>
                  <a:pt x="125" y="386"/>
                  <a:pt x="131" y="326"/>
                  <a:pt x="131" y="277"/>
                </a:cubicBezTo>
                <a:cubicBezTo>
                  <a:pt x="131" y="228"/>
                  <a:pt x="127" y="182"/>
                  <a:pt x="116" y="136"/>
                </a:cubicBezTo>
                <a:cubicBezTo>
                  <a:pt x="105" y="90"/>
                  <a:pt x="89" y="19"/>
                  <a:pt x="67" y="0"/>
                </a:cubicBezTo>
                <a:close/>
              </a:path>
            </a:pathLst>
          </a:cu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Volný tvar 21"/>
          <p:cNvSpPr/>
          <p:nvPr/>
        </p:nvSpPr>
        <p:spPr>
          <a:xfrm>
            <a:off x="8002906" y="1743867"/>
            <a:ext cx="45719" cy="148434"/>
          </a:xfrm>
          <a:custGeom>
            <a:avLst/>
            <a:gdLst>
              <a:gd name="connsiteX0" fmla="*/ 47625 w 69850"/>
              <a:gd name="connsiteY0" fmla="*/ 0 h 357188"/>
              <a:gd name="connsiteX1" fmla="*/ 61913 w 69850"/>
              <a:gd name="connsiteY1" fmla="*/ 180975 h 357188"/>
              <a:gd name="connsiteX2" fmla="*/ 0 w 69850"/>
              <a:gd name="connsiteY2" fmla="*/ 357188 h 357188"/>
              <a:gd name="connsiteX0" fmla="*/ 47625 w 69874"/>
              <a:gd name="connsiteY0" fmla="*/ 0 h 357188"/>
              <a:gd name="connsiteX1" fmla="*/ 61937 w 69874"/>
              <a:gd name="connsiteY1" fmla="*/ 185740 h 357188"/>
              <a:gd name="connsiteX2" fmla="*/ 0 w 69874"/>
              <a:gd name="connsiteY2" fmla="*/ 357188 h 357188"/>
              <a:gd name="connsiteX0" fmla="*/ 47625 w 58737"/>
              <a:gd name="connsiteY0" fmla="*/ 0 h 357188"/>
              <a:gd name="connsiteX1" fmla="*/ 50006 w 58737"/>
              <a:gd name="connsiteY1" fmla="*/ 188119 h 357188"/>
              <a:gd name="connsiteX2" fmla="*/ 0 w 58737"/>
              <a:gd name="connsiteY2" fmla="*/ 357188 h 357188"/>
              <a:gd name="connsiteX0" fmla="*/ 47625 w 58737"/>
              <a:gd name="connsiteY0" fmla="*/ 0 h 357188"/>
              <a:gd name="connsiteX1" fmla="*/ 38100 w 58737"/>
              <a:gd name="connsiteY1" fmla="*/ 185737 h 357188"/>
              <a:gd name="connsiteX2" fmla="*/ 0 w 58737"/>
              <a:gd name="connsiteY2" fmla="*/ 357188 h 357188"/>
              <a:gd name="connsiteX0" fmla="*/ 47625 w 58737"/>
              <a:gd name="connsiteY0" fmla="*/ 0 h 357188"/>
              <a:gd name="connsiteX1" fmla="*/ 45219 w 58737"/>
              <a:gd name="connsiteY1" fmla="*/ 190497 h 357188"/>
              <a:gd name="connsiteX2" fmla="*/ 0 w 58737"/>
              <a:gd name="connsiteY2" fmla="*/ 357188 h 35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737" h="357188">
                <a:moveTo>
                  <a:pt x="47625" y="0"/>
                </a:moveTo>
                <a:cubicBezTo>
                  <a:pt x="58737" y="60722"/>
                  <a:pt x="53156" y="130966"/>
                  <a:pt x="45219" y="190497"/>
                </a:cubicBezTo>
                <a:cubicBezTo>
                  <a:pt x="37282" y="250028"/>
                  <a:pt x="26988" y="298847"/>
                  <a:pt x="0" y="357188"/>
                </a:cubicBezTo>
              </a:path>
            </a:pathLst>
          </a:cu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3" name="Přímá spojovací čára 22"/>
          <p:cNvCxnSpPr/>
          <p:nvPr/>
        </p:nvCxnSpPr>
        <p:spPr>
          <a:xfrm rot="16200000" flipV="1">
            <a:off x="266680" y="2019280"/>
            <a:ext cx="615962" cy="63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>
            <a:off x="571472" y="2357430"/>
            <a:ext cx="5929354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/>
          <p:nvPr/>
        </p:nvCxnSpPr>
        <p:spPr>
          <a:xfrm rot="16200000" flipV="1">
            <a:off x="6374629" y="2197875"/>
            <a:ext cx="258772" cy="63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3"/>
          <p:cNvGraphicFramePr>
            <a:graphicFrameLocks noChangeAspect="1"/>
          </p:cNvGraphicFramePr>
          <p:nvPr/>
        </p:nvGraphicFramePr>
        <p:xfrm>
          <a:off x="356797" y="654028"/>
          <a:ext cx="359496" cy="417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" name="Rovnice" r:id="rId4" imgW="139680" imgH="164880" progId="Equation.3">
                  <p:embed/>
                </p:oleObj>
              </mc:Choice>
              <mc:Fallback>
                <p:oleObj name="Rovnice" r:id="rId4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97" y="654028"/>
                        <a:ext cx="359496" cy="4175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3"/>
          <p:cNvGraphicFramePr>
            <a:graphicFrameLocks noChangeAspect="1"/>
          </p:cNvGraphicFramePr>
          <p:nvPr/>
        </p:nvGraphicFramePr>
        <p:xfrm>
          <a:off x="3073408" y="1855004"/>
          <a:ext cx="355584" cy="444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3" name="Rovnice" r:id="rId6" imgW="139680" imgH="177480" progId="Equation.3">
                  <p:embed/>
                </p:oleObj>
              </mc:Choice>
              <mc:Fallback>
                <p:oleObj name="Rovnice" r:id="rId6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8" y="1855004"/>
                        <a:ext cx="355584" cy="4444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3"/>
          <p:cNvGraphicFramePr>
            <a:graphicFrameLocks noChangeAspect="1"/>
          </p:cNvGraphicFramePr>
          <p:nvPr/>
        </p:nvGraphicFramePr>
        <p:xfrm>
          <a:off x="2571736" y="928670"/>
          <a:ext cx="32226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4" name="Rovnice" r:id="rId8" imgW="126720" imgH="139680" progId="Equation.3">
                  <p:embed/>
                </p:oleObj>
              </mc:Choice>
              <mc:Fallback>
                <p:oleObj name="Rovnice" r:id="rId8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36" y="928670"/>
                        <a:ext cx="322263" cy="349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Elipsa 44"/>
          <p:cNvSpPr/>
          <p:nvPr/>
        </p:nvSpPr>
        <p:spPr>
          <a:xfrm>
            <a:off x="6237023" y="4344344"/>
            <a:ext cx="1263903" cy="988608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Elipsa 45"/>
          <p:cNvSpPr/>
          <p:nvPr/>
        </p:nvSpPr>
        <p:spPr>
          <a:xfrm>
            <a:off x="6429356" y="4000481"/>
            <a:ext cx="1643074" cy="1676335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7" name="Přímá spojovací čára 46"/>
          <p:cNvCxnSpPr/>
          <p:nvPr/>
        </p:nvCxnSpPr>
        <p:spPr>
          <a:xfrm rot="10800000" flipV="1">
            <a:off x="3857620" y="4286256"/>
            <a:ext cx="1785950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čára 47"/>
          <p:cNvCxnSpPr/>
          <p:nvPr/>
        </p:nvCxnSpPr>
        <p:spPr>
          <a:xfrm>
            <a:off x="547607" y="4819636"/>
            <a:ext cx="8215370" cy="0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šipka 48"/>
          <p:cNvCxnSpPr/>
          <p:nvPr/>
        </p:nvCxnSpPr>
        <p:spPr>
          <a:xfrm rot="16200000" flipV="1">
            <a:off x="3593315" y="4550537"/>
            <a:ext cx="533404" cy="47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blouk 49"/>
          <p:cNvSpPr/>
          <p:nvPr/>
        </p:nvSpPr>
        <p:spPr>
          <a:xfrm rot="14939305">
            <a:off x="4367038" y="4095732"/>
            <a:ext cx="1390924" cy="1322878"/>
          </a:xfrm>
          <a:prstGeom prst="arc">
            <a:avLst>
              <a:gd name="adj1" fmla="val 17234458"/>
              <a:gd name="adj2" fmla="val 19093327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Volný tvar 51"/>
          <p:cNvSpPr/>
          <p:nvPr/>
        </p:nvSpPr>
        <p:spPr>
          <a:xfrm>
            <a:off x="7967663" y="4815677"/>
            <a:ext cx="80931" cy="284968"/>
          </a:xfrm>
          <a:custGeom>
            <a:avLst/>
            <a:gdLst>
              <a:gd name="connsiteX0" fmla="*/ 47625 w 69850"/>
              <a:gd name="connsiteY0" fmla="*/ 0 h 357188"/>
              <a:gd name="connsiteX1" fmla="*/ 61913 w 69850"/>
              <a:gd name="connsiteY1" fmla="*/ 180975 h 357188"/>
              <a:gd name="connsiteX2" fmla="*/ 0 w 69850"/>
              <a:gd name="connsiteY2" fmla="*/ 357188 h 357188"/>
              <a:gd name="connsiteX0" fmla="*/ 47625 w 69874"/>
              <a:gd name="connsiteY0" fmla="*/ 0 h 357188"/>
              <a:gd name="connsiteX1" fmla="*/ 61937 w 69874"/>
              <a:gd name="connsiteY1" fmla="*/ 185740 h 357188"/>
              <a:gd name="connsiteX2" fmla="*/ 0 w 69874"/>
              <a:gd name="connsiteY2" fmla="*/ 357188 h 357188"/>
              <a:gd name="connsiteX0" fmla="*/ 47625 w 58737"/>
              <a:gd name="connsiteY0" fmla="*/ 0 h 357188"/>
              <a:gd name="connsiteX1" fmla="*/ 50006 w 58737"/>
              <a:gd name="connsiteY1" fmla="*/ 188119 h 357188"/>
              <a:gd name="connsiteX2" fmla="*/ 0 w 58737"/>
              <a:gd name="connsiteY2" fmla="*/ 357188 h 357188"/>
              <a:gd name="connsiteX0" fmla="*/ 47625 w 58737"/>
              <a:gd name="connsiteY0" fmla="*/ 0 h 357188"/>
              <a:gd name="connsiteX1" fmla="*/ 38100 w 58737"/>
              <a:gd name="connsiteY1" fmla="*/ 185737 h 357188"/>
              <a:gd name="connsiteX2" fmla="*/ 0 w 58737"/>
              <a:gd name="connsiteY2" fmla="*/ 357188 h 357188"/>
              <a:gd name="connsiteX0" fmla="*/ 47625 w 58737"/>
              <a:gd name="connsiteY0" fmla="*/ 0 h 357188"/>
              <a:gd name="connsiteX1" fmla="*/ 45219 w 58737"/>
              <a:gd name="connsiteY1" fmla="*/ 190497 h 357188"/>
              <a:gd name="connsiteX2" fmla="*/ 0 w 58737"/>
              <a:gd name="connsiteY2" fmla="*/ 357188 h 35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737" h="357188">
                <a:moveTo>
                  <a:pt x="47625" y="0"/>
                </a:moveTo>
                <a:cubicBezTo>
                  <a:pt x="58737" y="60722"/>
                  <a:pt x="53156" y="130966"/>
                  <a:pt x="45219" y="190497"/>
                </a:cubicBezTo>
                <a:cubicBezTo>
                  <a:pt x="37282" y="250028"/>
                  <a:pt x="26988" y="298847"/>
                  <a:pt x="0" y="357188"/>
                </a:cubicBezTo>
              </a:path>
            </a:pathLst>
          </a:cu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3" name="Přímá spojovací čára 52"/>
          <p:cNvCxnSpPr/>
          <p:nvPr/>
        </p:nvCxnSpPr>
        <p:spPr>
          <a:xfrm rot="16200000" flipV="1">
            <a:off x="3552828" y="5091090"/>
            <a:ext cx="615962" cy="63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ovací čára 53"/>
          <p:cNvCxnSpPr/>
          <p:nvPr/>
        </p:nvCxnSpPr>
        <p:spPr>
          <a:xfrm>
            <a:off x="3857620" y="5429264"/>
            <a:ext cx="1785950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Object 3"/>
          <p:cNvGraphicFramePr>
            <a:graphicFrameLocks noChangeAspect="1"/>
          </p:cNvGraphicFramePr>
          <p:nvPr/>
        </p:nvGraphicFramePr>
        <p:xfrm>
          <a:off x="3283810" y="4297366"/>
          <a:ext cx="359496" cy="417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5" name="Rovnice" r:id="rId10" imgW="139680" imgH="164880" progId="Equation.3">
                  <p:embed/>
                </p:oleObj>
              </mc:Choice>
              <mc:Fallback>
                <p:oleObj name="Rovnice" r:id="rId10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3810" y="4297366"/>
                        <a:ext cx="359496" cy="4175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3"/>
          <p:cNvGraphicFramePr>
            <a:graphicFrameLocks noChangeAspect="1"/>
          </p:cNvGraphicFramePr>
          <p:nvPr/>
        </p:nvGraphicFramePr>
        <p:xfrm>
          <a:off x="4551363" y="4857756"/>
          <a:ext cx="10001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6" name="Rovnice" r:id="rId11" imgW="393480" imgH="203040" progId="Equation.3">
                  <p:embed/>
                </p:oleObj>
              </mc:Choice>
              <mc:Fallback>
                <p:oleObj name="Rovnice" r:id="rId11" imgW="393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363" y="4857756"/>
                        <a:ext cx="1000125" cy="506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3"/>
          <p:cNvGraphicFramePr>
            <a:graphicFrameLocks noChangeAspect="1"/>
          </p:cNvGraphicFramePr>
          <p:nvPr/>
        </p:nvGraphicFramePr>
        <p:xfrm>
          <a:off x="4000496" y="4857760"/>
          <a:ext cx="3873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7" name="Rovnice" r:id="rId13" imgW="152280" imgH="177480" progId="Equation.3">
                  <p:embed/>
                </p:oleObj>
              </mc:Choice>
              <mc:Fallback>
                <p:oleObj name="Rovnice" r:id="rId13" imgW="152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496" y="4857760"/>
                        <a:ext cx="387350" cy="444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Skupina 9"/>
          <p:cNvGrpSpPr/>
          <p:nvPr/>
        </p:nvGrpSpPr>
        <p:grpSpPr>
          <a:xfrm>
            <a:off x="5436389" y="3601593"/>
            <a:ext cx="414362" cy="2470613"/>
            <a:chOff x="8069580" y="2215348"/>
            <a:chExt cx="414362" cy="3564000"/>
          </a:xfrm>
        </p:grpSpPr>
        <p:cxnSp>
          <p:nvCxnSpPr>
            <p:cNvPr id="62" name="Přímá spojovací šipka 61"/>
            <p:cNvCxnSpPr/>
            <p:nvPr/>
          </p:nvCxnSpPr>
          <p:spPr>
            <a:xfrm rot="5400000">
              <a:off x="6504776" y="3996554"/>
              <a:ext cx="3564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Volný tvar 62"/>
            <p:cNvSpPr/>
            <p:nvPr/>
          </p:nvSpPr>
          <p:spPr>
            <a:xfrm flipV="1">
              <a:off x="8069580" y="2225986"/>
              <a:ext cx="411480" cy="274320"/>
            </a:xfrm>
            <a:custGeom>
              <a:avLst/>
              <a:gdLst>
                <a:gd name="connsiteX0" fmla="*/ 0 w 411480"/>
                <a:gd name="connsiteY0" fmla="*/ 7620 h 274320"/>
                <a:gd name="connsiteX1" fmla="*/ 213360 w 411480"/>
                <a:gd name="connsiteY1" fmla="*/ 274320 h 274320"/>
                <a:gd name="connsiteX2" fmla="*/ 411480 w 411480"/>
                <a:gd name="connsiteY2" fmla="*/ 0 h 274320"/>
                <a:gd name="connsiteX3" fmla="*/ 411480 w 411480"/>
                <a:gd name="connsiteY3" fmla="*/ 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480" h="274320">
                  <a:moveTo>
                    <a:pt x="0" y="7620"/>
                  </a:moveTo>
                  <a:lnTo>
                    <a:pt x="213360" y="274320"/>
                  </a:lnTo>
                  <a:lnTo>
                    <a:pt x="411480" y="0"/>
                  </a:lnTo>
                  <a:lnTo>
                    <a:pt x="411480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Volný tvar 63"/>
            <p:cNvSpPr/>
            <p:nvPr/>
          </p:nvSpPr>
          <p:spPr>
            <a:xfrm>
              <a:off x="8072462" y="5500702"/>
              <a:ext cx="411480" cy="274320"/>
            </a:xfrm>
            <a:custGeom>
              <a:avLst/>
              <a:gdLst>
                <a:gd name="connsiteX0" fmla="*/ 0 w 411480"/>
                <a:gd name="connsiteY0" fmla="*/ 7620 h 274320"/>
                <a:gd name="connsiteX1" fmla="*/ 213360 w 411480"/>
                <a:gd name="connsiteY1" fmla="*/ 274320 h 274320"/>
                <a:gd name="connsiteX2" fmla="*/ 411480 w 411480"/>
                <a:gd name="connsiteY2" fmla="*/ 0 h 274320"/>
                <a:gd name="connsiteX3" fmla="*/ 411480 w 411480"/>
                <a:gd name="connsiteY3" fmla="*/ 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480" h="274320">
                  <a:moveTo>
                    <a:pt x="0" y="7620"/>
                  </a:moveTo>
                  <a:lnTo>
                    <a:pt x="213360" y="274320"/>
                  </a:lnTo>
                  <a:lnTo>
                    <a:pt x="411480" y="0"/>
                  </a:lnTo>
                  <a:lnTo>
                    <a:pt x="411480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66" name="Přímá spojovací šipka 65"/>
          <p:cNvCxnSpPr/>
          <p:nvPr/>
        </p:nvCxnSpPr>
        <p:spPr>
          <a:xfrm>
            <a:off x="3857620" y="4286256"/>
            <a:ext cx="2643206" cy="785818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ovací šipka 66"/>
          <p:cNvCxnSpPr/>
          <p:nvPr/>
        </p:nvCxnSpPr>
        <p:spPr>
          <a:xfrm>
            <a:off x="5643570" y="4286256"/>
            <a:ext cx="857256" cy="28575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ovací šipka 73"/>
          <p:cNvCxnSpPr/>
          <p:nvPr/>
        </p:nvCxnSpPr>
        <p:spPr>
          <a:xfrm>
            <a:off x="6553200" y="4610106"/>
            <a:ext cx="1447824" cy="53340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34"/>
          <p:cNvSpPr>
            <a:spLocks noChangeAspect="1"/>
          </p:cNvSpPr>
          <p:nvPr/>
        </p:nvSpPr>
        <p:spPr bwMode="auto">
          <a:xfrm>
            <a:off x="6391242" y="4498813"/>
            <a:ext cx="228668" cy="644744"/>
          </a:xfrm>
          <a:custGeom>
            <a:avLst/>
            <a:gdLst/>
            <a:ahLst/>
            <a:cxnLst>
              <a:cxn ang="0">
                <a:pos x="67" y="0"/>
              </a:cxn>
              <a:cxn ang="0">
                <a:pos x="14" y="137"/>
              </a:cxn>
              <a:cxn ang="0">
                <a:pos x="0" y="278"/>
              </a:cxn>
              <a:cxn ang="0">
                <a:pos x="16" y="429"/>
              </a:cxn>
              <a:cxn ang="0">
                <a:pos x="67" y="542"/>
              </a:cxn>
              <a:cxn ang="0">
                <a:pos x="114" y="430"/>
              </a:cxn>
              <a:cxn ang="0">
                <a:pos x="131" y="277"/>
              </a:cxn>
              <a:cxn ang="0">
                <a:pos x="116" y="136"/>
              </a:cxn>
              <a:cxn ang="0">
                <a:pos x="67" y="0"/>
              </a:cxn>
            </a:cxnLst>
            <a:rect l="0" t="0" r="r" b="b"/>
            <a:pathLst>
              <a:path w="131" h="542">
                <a:moveTo>
                  <a:pt x="67" y="0"/>
                </a:moveTo>
                <a:cubicBezTo>
                  <a:pt x="44" y="14"/>
                  <a:pt x="25" y="91"/>
                  <a:pt x="14" y="137"/>
                </a:cubicBezTo>
                <a:cubicBezTo>
                  <a:pt x="3" y="183"/>
                  <a:pt x="0" y="229"/>
                  <a:pt x="0" y="278"/>
                </a:cubicBezTo>
                <a:cubicBezTo>
                  <a:pt x="0" y="327"/>
                  <a:pt x="5" y="385"/>
                  <a:pt x="16" y="429"/>
                </a:cubicBezTo>
                <a:cubicBezTo>
                  <a:pt x="27" y="473"/>
                  <a:pt x="51" y="542"/>
                  <a:pt x="67" y="542"/>
                </a:cubicBezTo>
                <a:cubicBezTo>
                  <a:pt x="80" y="533"/>
                  <a:pt x="103" y="474"/>
                  <a:pt x="114" y="430"/>
                </a:cubicBezTo>
                <a:cubicBezTo>
                  <a:pt x="125" y="386"/>
                  <a:pt x="131" y="326"/>
                  <a:pt x="131" y="277"/>
                </a:cubicBezTo>
                <a:cubicBezTo>
                  <a:pt x="131" y="228"/>
                  <a:pt x="127" y="182"/>
                  <a:pt x="116" y="136"/>
                </a:cubicBezTo>
                <a:cubicBezTo>
                  <a:pt x="105" y="90"/>
                  <a:pt x="89" y="19"/>
                  <a:pt x="67" y="0"/>
                </a:cubicBezTo>
                <a:close/>
              </a:path>
            </a:pathLst>
          </a:cu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77" name="Přímá spojovací šipka 76"/>
          <p:cNvCxnSpPr/>
          <p:nvPr/>
        </p:nvCxnSpPr>
        <p:spPr>
          <a:xfrm>
            <a:off x="6572264" y="5072074"/>
            <a:ext cx="1428760" cy="71438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ovací šipka 79"/>
          <p:cNvCxnSpPr/>
          <p:nvPr/>
        </p:nvCxnSpPr>
        <p:spPr>
          <a:xfrm>
            <a:off x="1428728" y="3571876"/>
            <a:ext cx="2643206" cy="785818"/>
          </a:xfrm>
          <a:prstGeom prst="straightConnector1">
            <a:avLst/>
          </a:prstGeom>
          <a:ln w="28575">
            <a:solidFill>
              <a:srgbClr val="FFFF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ovací šipka 80"/>
          <p:cNvCxnSpPr/>
          <p:nvPr/>
        </p:nvCxnSpPr>
        <p:spPr>
          <a:xfrm>
            <a:off x="2476500" y="3302000"/>
            <a:ext cx="3167070" cy="98425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6" name="Object 3"/>
          <p:cNvGraphicFramePr>
            <a:graphicFrameLocks noChangeAspect="1"/>
          </p:cNvGraphicFramePr>
          <p:nvPr/>
        </p:nvGraphicFramePr>
        <p:xfrm>
          <a:off x="1000100" y="2928934"/>
          <a:ext cx="11747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8" name="Rovnice" r:id="rId15" imgW="457200" imgH="203040" progId="Equation.3">
                  <p:embed/>
                </p:oleObj>
              </mc:Choice>
              <mc:Fallback>
                <p:oleObj name="Rovnice" r:id="rId15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2928934"/>
                        <a:ext cx="1174750" cy="514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3"/>
          <p:cNvGraphicFramePr>
            <a:graphicFrameLocks noChangeAspect="1"/>
          </p:cNvGraphicFramePr>
          <p:nvPr/>
        </p:nvGraphicFramePr>
        <p:xfrm>
          <a:off x="3325813" y="4929194"/>
          <a:ext cx="423862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9" name="Rovnice" r:id="rId17" imgW="164880" imgH="164880" progId="Equation.3">
                  <p:embed/>
                </p:oleObj>
              </mc:Choice>
              <mc:Fallback>
                <p:oleObj name="Rovnice" r:id="rId17" imgW="1648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813" y="4929194"/>
                        <a:ext cx="423862" cy="4175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2" name="Přímá spojovací čára 91"/>
          <p:cNvCxnSpPr/>
          <p:nvPr/>
        </p:nvCxnSpPr>
        <p:spPr>
          <a:xfrm rot="5400000">
            <a:off x="2714612" y="3286124"/>
            <a:ext cx="214314" cy="2143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Přímá spojovací čára 92"/>
          <p:cNvCxnSpPr/>
          <p:nvPr/>
        </p:nvCxnSpPr>
        <p:spPr>
          <a:xfrm rot="5400000">
            <a:off x="2786050" y="3357562"/>
            <a:ext cx="214314" cy="2143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Přímá spojovací čára 93"/>
          <p:cNvCxnSpPr/>
          <p:nvPr/>
        </p:nvCxnSpPr>
        <p:spPr>
          <a:xfrm rot="5400000">
            <a:off x="2357422" y="3714752"/>
            <a:ext cx="214314" cy="2143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ovací čára 94"/>
          <p:cNvCxnSpPr/>
          <p:nvPr/>
        </p:nvCxnSpPr>
        <p:spPr>
          <a:xfrm rot="5400000">
            <a:off x="2428860" y="3786190"/>
            <a:ext cx="214314" cy="2143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612" name="Object 12"/>
          <p:cNvGraphicFramePr>
            <a:graphicFrameLocks noChangeAspect="1"/>
          </p:cNvGraphicFramePr>
          <p:nvPr/>
        </p:nvGraphicFramePr>
        <p:xfrm>
          <a:off x="571472" y="5214950"/>
          <a:ext cx="229076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0" name="Rovnice" r:id="rId19" imgW="812520" imgH="393480" progId="Equation.3">
                  <p:embed/>
                </p:oleObj>
              </mc:Choice>
              <mc:Fallback>
                <p:oleObj name="Rovnice" r:id="rId19" imgW="812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5214950"/>
                        <a:ext cx="2290763" cy="1092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12"/>
          <p:cNvGraphicFramePr>
            <a:graphicFrameLocks noChangeAspect="1"/>
          </p:cNvGraphicFramePr>
          <p:nvPr/>
        </p:nvGraphicFramePr>
        <p:xfrm>
          <a:off x="6143636" y="2714620"/>
          <a:ext cx="211137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1" name="Rovnice" r:id="rId21" imgW="749160" imgH="393480" progId="Equation.3">
                  <p:embed/>
                </p:oleObj>
              </mc:Choice>
              <mc:Fallback>
                <p:oleObj name="Rovnice" r:id="rId21" imgW="749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2714620"/>
                        <a:ext cx="2111375" cy="1092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ovéPole 54"/>
          <p:cNvSpPr txBox="1"/>
          <p:nvPr/>
        </p:nvSpPr>
        <p:spPr>
          <a:xfrm>
            <a:off x="3157093" y="6096000"/>
            <a:ext cx="5429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f  – ohnisková vzdálenost lupy</a:t>
            </a:r>
          </a:p>
        </p:txBody>
      </p:sp>
    </p:spTree>
    <p:extLst>
      <p:ext uri="{BB962C8B-B14F-4D97-AF65-F5344CB8AC3E}">
        <p14:creationId xmlns:p14="http://schemas.microsoft.com/office/powerpoint/2010/main" val="2706764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5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Přímá spojovací šipka 48"/>
          <p:cNvCxnSpPr/>
          <p:nvPr/>
        </p:nvCxnSpPr>
        <p:spPr>
          <a:xfrm rot="16200000" flipV="1">
            <a:off x="4088587" y="4550537"/>
            <a:ext cx="533404" cy="47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LUPA</a:t>
            </a:r>
            <a:endParaRPr lang="cs-CZ" sz="3400" b="1" dirty="0">
              <a:solidFill>
                <a:schemeClr val="bg2">
                  <a:lumMod val="20000"/>
                  <a:lumOff val="8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6237055" y="1272534"/>
            <a:ext cx="1263903" cy="988608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6429388" y="928671"/>
            <a:ext cx="1643074" cy="1676335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ovací čára 8"/>
          <p:cNvCxnSpPr/>
          <p:nvPr/>
        </p:nvCxnSpPr>
        <p:spPr>
          <a:xfrm rot="10800000">
            <a:off x="571474" y="1214423"/>
            <a:ext cx="7505726" cy="6810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547639" y="1747826"/>
            <a:ext cx="8215370" cy="0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rot="16200000" flipV="1">
            <a:off x="307167" y="1478727"/>
            <a:ext cx="533404" cy="47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louk 12"/>
          <p:cNvSpPr/>
          <p:nvPr/>
        </p:nvSpPr>
        <p:spPr>
          <a:xfrm rot="14939305">
            <a:off x="2375303" y="1023922"/>
            <a:ext cx="1390924" cy="1322878"/>
          </a:xfrm>
          <a:prstGeom prst="arc">
            <a:avLst>
              <a:gd name="adj1" fmla="val 17234458"/>
              <a:gd name="adj2" fmla="val 19093327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Freeform 34"/>
          <p:cNvSpPr>
            <a:spLocks noChangeAspect="1"/>
          </p:cNvSpPr>
          <p:nvPr/>
        </p:nvSpPr>
        <p:spPr bwMode="auto">
          <a:xfrm>
            <a:off x="6391274" y="1427003"/>
            <a:ext cx="228668" cy="644744"/>
          </a:xfrm>
          <a:custGeom>
            <a:avLst/>
            <a:gdLst/>
            <a:ahLst/>
            <a:cxnLst>
              <a:cxn ang="0">
                <a:pos x="67" y="0"/>
              </a:cxn>
              <a:cxn ang="0">
                <a:pos x="14" y="137"/>
              </a:cxn>
              <a:cxn ang="0">
                <a:pos x="0" y="278"/>
              </a:cxn>
              <a:cxn ang="0">
                <a:pos x="16" y="429"/>
              </a:cxn>
              <a:cxn ang="0">
                <a:pos x="67" y="542"/>
              </a:cxn>
              <a:cxn ang="0">
                <a:pos x="114" y="430"/>
              </a:cxn>
              <a:cxn ang="0">
                <a:pos x="131" y="277"/>
              </a:cxn>
              <a:cxn ang="0">
                <a:pos x="116" y="136"/>
              </a:cxn>
              <a:cxn ang="0">
                <a:pos x="67" y="0"/>
              </a:cxn>
            </a:cxnLst>
            <a:rect l="0" t="0" r="r" b="b"/>
            <a:pathLst>
              <a:path w="131" h="542">
                <a:moveTo>
                  <a:pt x="67" y="0"/>
                </a:moveTo>
                <a:cubicBezTo>
                  <a:pt x="44" y="14"/>
                  <a:pt x="25" y="91"/>
                  <a:pt x="14" y="137"/>
                </a:cubicBezTo>
                <a:cubicBezTo>
                  <a:pt x="3" y="183"/>
                  <a:pt x="0" y="229"/>
                  <a:pt x="0" y="278"/>
                </a:cubicBezTo>
                <a:cubicBezTo>
                  <a:pt x="0" y="327"/>
                  <a:pt x="5" y="385"/>
                  <a:pt x="16" y="429"/>
                </a:cubicBezTo>
                <a:cubicBezTo>
                  <a:pt x="27" y="473"/>
                  <a:pt x="51" y="542"/>
                  <a:pt x="67" y="542"/>
                </a:cubicBezTo>
                <a:cubicBezTo>
                  <a:pt x="80" y="533"/>
                  <a:pt x="103" y="474"/>
                  <a:pt x="114" y="430"/>
                </a:cubicBezTo>
                <a:cubicBezTo>
                  <a:pt x="125" y="386"/>
                  <a:pt x="131" y="326"/>
                  <a:pt x="131" y="277"/>
                </a:cubicBezTo>
                <a:cubicBezTo>
                  <a:pt x="131" y="228"/>
                  <a:pt x="127" y="182"/>
                  <a:pt x="116" y="136"/>
                </a:cubicBezTo>
                <a:cubicBezTo>
                  <a:pt x="105" y="90"/>
                  <a:pt x="89" y="19"/>
                  <a:pt x="67" y="0"/>
                </a:cubicBezTo>
                <a:close/>
              </a:path>
            </a:pathLst>
          </a:cu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Volný tvar 21"/>
          <p:cNvSpPr/>
          <p:nvPr/>
        </p:nvSpPr>
        <p:spPr>
          <a:xfrm>
            <a:off x="8002906" y="1743867"/>
            <a:ext cx="45719" cy="148434"/>
          </a:xfrm>
          <a:custGeom>
            <a:avLst/>
            <a:gdLst>
              <a:gd name="connsiteX0" fmla="*/ 47625 w 69850"/>
              <a:gd name="connsiteY0" fmla="*/ 0 h 357188"/>
              <a:gd name="connsiteX1" fmla="*/ 61913 w 69850"/>
              <a:gd name="connsiteY1" fmla="*/ 180975 h 357188"/>
              <a:gd name="connsiteX2" fmla="*/ 0 w 69850"/>
              <a:gd name="connsiteY2" fmla="*/ 357188 h 357188"/>
              <a:gd name="connsiteX0" fmla="*/ 47625 w 69874"/>
              <a:gd name="connsiteY0" fmla="*/ 0 h 357188"/>
              <a:gd name="connsiteX1" fmla="*/ 61937 w 69874"/>
              <a:gd name="connsiteY1" fmla="*/ 185740 h 357188"/>
              <a:gd name="connsiteX2" fmla="*/ 0 w 69874"/>
              <a:gd name="connsiteY2" fmla="*/ 357188 h 357188"/>
              <a:gd name="connsiteX0" fmla="*/ 47625 w 58737"/>
              <a:gd name="connsiteY0" fmla="*/ 0 h 357188"/>
              <a:gd name="connsiteX1" fmla="*/ 50006 w 58737"/>
              <a:gd name="connsiteY1" fmla="*/ 188119 h 357188"/>
              <a:gd name="connsiteX2" fmla="*/ 0 w 58737"/>
              <a:gd name="connsiteY2" fmla="*/ 357188 h 357188"/>
              <a:gd name="connsiteX0" fmla="*/ 47625 w 58737"/>
              <a:gd name="connsiteY0" fmla="*/ 0 h 357188"/>
              <a:gd name="connsiteX1" fmla="*/ 38100 w 58737"/>
              <a:gd name="connsiteY1" fmla="*/ 185737 h 357188"/>
              <a:gd name="connsiteX2" fmla="*/ 0 w 58737"/>
              <a:gd name="connsiteY2" fmla="*/ 357188 h 357188"/>
              <a:gd name="connsiteX0" fmla="*/ 47625 w 58737"/>
              <a:gd name="connsiteY0" fmla="*/ 0 h 357188"/>
              <a:gd name="connsiteX1" fmla="*/ 45219 w 58737"/>
              <a:gd name="connsiteY1" fmla="*/ 190497 h 357188"/>
              <a:gd name="connsiteX2" fmla="*/ 0 w 58737"/>
              <a:gd name="connsiteY2" fmla="*/ 357188 h 35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737" h="357188">
                <a:moveTo>
                  <a:pt x="47625" y="0"/>
                </a:moveTo>
                <a:cubicBezTo>
                  <a:pt x="58737" y="60722"/>
                  <a:pt x="53156" y="130966"/>
                  <a:pt x="45219" y="190497"/>
                </a:cubicBezTo>
                <a:cubicBezTo>
                  <a:pt x="37282" y="250028"/>
                  <a:pt x="26988" y="298847"/>
                  <a:pt x="0" y="357188"/>
                </a:cubicBezTo>
              </a:path>
            </a:pathLst>
          </a:cu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3" name="Přímá spojovací čára 22"/>
          <p:cNvCxnSpPr/>
          <p:nvPr/>
        </p:nvCxnSpPr>
        <p:spPr>
          <a:xfrm rot="16200000" flipV="1">
            <a:off x="266680" y="2019280"/>
            <a:ext cx="615962" cy="63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>
            <a:off x="571472" y="2357430"/>
            <a:ext cx="5929354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/>
          <p:nvPr/>
        </p:nvCxnSpPr>
        <p:spPr>
          <a:xfrm rot="16200000" flipV="1">
            <a:off x="6374629" y="2197875"/>
            <a:ext cx="258772" cy="63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3"/>
          <p:cNvGraphicFramePr>
            <a:graphicFrameLocks noChangeAspect="1"/>
          </p:cNvGraphicFramePr>
          <p:nvPr/>
        </p:nvGraphicFramePr>
        <p:xfrm>
          <a:off x="356797" y="654028"/>
          <a:ext cx="359496" cy="417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6" name="Rovnice" r:id="rId4" imgW="139680" imgH="164880" progId="Equation.3">
                  <p:embed/>
                </p:oleObj>
              </mc:Choice>
              <mc:Fallback>
                <p:oleObj name="Rovnice" r:id="rId4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97" y="654028"/>
                        <a:ext cx="359496" cy="4175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3"/>
          <p:cNvGraphicFramePr>
            <a:graphicFrameLocks noChangeAspect="1"/>
          </p:cNvGraphicFramePr>
          <p:nvPr/>
        </p:nvGraphicFramePr>
        <p:xfrm>
          <a:off x="3073408" y="1855004"/>
          <a:ext cx="355584" cy="444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7" name="Rovnice" r:id="rId6" imgW="139680" imgH="177480" progId="Equation.3">
                  <p:embed/>
                </p:oleObj>
              </mc:Choice>
              <mc:Fallback>
                <p:oleObj name="Rovnice" r:id="rId6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8" y="1855004"/>
                        <a:ext cx="355584" cy="4444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3"/>
          <p:cNvGraphicFramePr>
            <a:graphicFrameLocks noChangeAspect="1"/>
          </p:cNvGraphicFramePr>
          <p:nvPr/>
        </p:nvGraphicFramePr>
        <p:xfrm>
          <a:off x="2571736" y="928670"/>
          <a:ext cx="32226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8" name="Rovnice" r:id="rId8" imgW="126720" imgH="139680" progId="Equation.3">
                  <p:embed/>
                </p:oleObj>
              </mc:Choice>
              <mc:Fallback>
                <p:oleObj name="Rovnice" r:id="rId8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36" y="928670"/>
                        <a:ext cx="322263" cy="349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Elipsa 44"/>
          <p:cNvSpPr/>
          <p:nvPr/>
        </p:nvSpPr>
        <p:spPr>
          <a:xfrm>
            <a:off x="6237023" y="4344344"/>
            <a:ext cx="1263903" cy="988608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Elipsa 45"/>
          <p:cNvSpPr/>
          <p:nvPr/>
        </p:nvSpPr>
        <p:spPr>
          <a:xfrm>
            <a:off x="6429356" y="4000481"/>
            <a:ext cx="1643074" cy="1676335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7" name="Přímá spojovací čára 46"/>
          <p:cNvCxnSpPr/>
          <p:nvPr/>
        </p:nvCxnSpPr>
        <p:spPr>
          <a:xfrm rot="10800000">
            <a:off x="4357686" y="4286256"/>
            <a:ext cx="12858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čára 47"/>
          <p:cNvCxnSpPr/>
          <p:nvPr/>
        </p:nvCxnSpPr>
        <p:spPr>
          <a:xfrm>
            <a:off x="547607" y="4819636"/>
            <a:ext cx="8215370" cy="0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blouk 49"/>
          <p:cNvSpPr/>
          <p:nvPr/>
        </p:nvSpPr>
        <p:spPr>
          <a:xfrm rot="14205171">
            <a:off x="3382237" y="3926135"/>
            <a:ext cx="1390924" cy="1322878"/>
          </a:xfrm>
          <a:prstGeom prst="arc">
            <a:avLst>
              <a:gd name="adj1" fmla="val 17078510"/>
              <a:gd name="adj2" fmla="val 21430975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Volný tvar 51"/>
          <p:cNvSpPr/>
          <p:nvPr/>
        </p:nvSpPr>
        <p:spPr>
          <a:xfrm>
            <a:off x="7967663" y="4815677"/>
            <a:ext cx="80931" cy="284968"/>
          </a:xfrm>
          <a:custGeom>
            <a:avLst/>
            <a:gdLst>
              <a:gd name="connsiteX0" fmla="*/ 47625 w 69850"/>
              <a:gd name="connsiteY0" fmla="*/ 0 h 357188"/>
              <a:gd name="connsiteX1" fmla="*/ 61913 w 69850"/>
              <a:gd name="connsiteY1" fmla="*/ 180975 h 357188"/>
              <a:gd name="connsiteX2" fmla="*/ 0 w 69850"/>
              <a:gd name="connsiteY2" fmla="*/ 357188 h 357188"/>
              <a:gd name="connsiteX0" fmla="*/ 47625 w 69874"/>
              <a:gd name="connsiteY0" fmla="*/ 0 h 357188"/>
              <a:gd name="connsiteX1" fmla="*/ 61937 w 69874"/>
              <a:gd name="connsiteY1" fmla="*/ 185740 h 357188"/>
              <a:gd name="connsiteX2" fmla="*/ 0 w 69874"/>
              <a:gd name="connsiteY2" fmla="*/ 357188 h 357188"/>
              <a:gd name="connsiteX0" fmla="*/ 47625 w 58737"/>
              <a:gd name="connsiteY0" fmla="*/ 0 h 357188"/>
              <a:gd name="connsiteX1" fmla="*/ 50006 w 58737"/>
              <a:gd name="connsiteY1" fmla="*/ 188119 h 357188"/>
              <a:gd name="connsiteX2" fmla="*/ 0 w 58737"/>
              <a:gd name="connsiteY2" fmla="*/ 357188 h 357188"/>
              <a:gd name="connsiteX0" fmla="*/ 47625 w 58737"/>
              <a:gd name="connsiteY0" fmla="*/ 0 h 357188"/>
              <a:gd name="connsiteX1" fmla="*/ 38100 w 58737"/>
              <a:gd name="connsiteY1" fmla="*/ 185737 h 357188"/>
              <a:gd name="connsiteX2" fmla="*/ 0 w 58737"/>
              <a:gd name="connsiteY2" fmla="*/ 357188 h 357188"/>
              <a:gd name="connsiteX0" fmla="*/ 47625 w 58737"/>
              <a:gd name="connsiteY0" fmla="*/ 0 h 357188"/>
              <a:gd name="connsiteX1" fmla="*/ 45219 w 58737"/>
              <a:gd name="connsiteY1" fmla="*/ 190497 h 357188"/>
              <a:gd name="connsiteX2" fmla="*/ 0 w 58737"/>
              <a:gd name="connsiteY2" fmla="*/ 357188 h 35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737" h="357188">
                <a:moveTo>
                  <a:pt x="47625" y="0"/>
                </a:moveTo>
                <a:cubicBezTo>
                  <a:pt x="58737" y="60722"/>
                  <a:pt x="53156" y="130966"/>
                  <a:pt x="45219" y="190497"/>
                </a:cubicBezTo>
                <a:cubicBezTo>
                  <a:pt x="37282" y="250028"/>
                  <a:pt x="26988" y="298847"/>
                  <a:pt x="0" y="357188"/>
                </a:cubicBezTo>
              </a:path>
            </a:pathLst>
          </a:cu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3" name="Přímá spojovací čára 52"/>
          <p:cNvCxnSpPr/>
          <p:nvPr/>
        </p:nvCxnSpPr>
        <p:spPr>
          <a:xfrm rot="16200000" flipV="1">
            <a:off x="3552828" y="5091090"/>
            <a:ext cx="615962" cy="63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ovací čára 53"/>
          <p:cNvCxnSpPr/>
          <p:nvPr/>
        </p:nvCxnSpPr>
        <p:spPr>
          <a:xfrm>
            <a:off x="3857620" y="5429264"/>
            <a:ext cx="1785950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Object 3"/>
          <p:cNvGraphicFramePr>
            <a:graphicFrameLocks noChangeAspect="1"/>
          </p:cNvGraphicFramePr>
          <p:nvPr/>
        </p:nvGraphicFramePr>
        <p:xfrm>
          <a:off x="4071934" y="4857760"/>
          <a:ext cx="359496" cy="417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9" name="Rovnice" r:id="rId10" imgW="139680" imgH="164880" progId="Equation.3">
                  <p:embed/>
                </p:oleObj>
              </mc:Choice>
              <mc:Fallback>
                <p:oleObj name="Rovnice" r:id="rId10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4" y="4857760"/>
                        <a:ext cx="359496" cy="4175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3"/>
          <p:cNvGraphicFramePr>
            <a:graphicFrameLocks noChangeAspect="1"/>
          </p:cNvGraphicFramePr>
          <p:nvPr/>
        </p:nvGraphicFramePr>
        <p:xfrm>
          <a:off x="4551363" y="4857756"/>
          <a:ext cx="10001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0" name="Rovnice" r:id="rId11" imgW="393480" imgH="203040" progId="Equation.3">
                  <p:embed/>
                </p:oleObj>
              </mc:Choice>
              <mc:Fallback>
                <p:oleObj name="Rovnice" r:id="rId11" imgW="393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363" y="4857756"/>
                        <a:ext cx="1000125" cy="506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3"/>
          <p:cNvGraphicFramePr>
            <a:graphicFrameLocks noChangeAspect="1"/>
          </p:cNvGraphicFramePr>
          <p:nvPr/>
        </p:nvGraphicFramePr>
        <p:xfrm>
          <a:off x="2928926" y="4286256"/>
          <a:ext cx="3873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1" name="Rovnice" r:id="rId13" imgW="152280" imgH="177480" progId="Equation.3">
                  <p:embed/>
                </p:oleObj>
              </mc:Choice>
              <mc:Fallback>
                <p:oleObj name="Rovnice" r:id="rId13" imgW="152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26" y="4286256"/>
                        <a:ext cx="387350" cy="444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Skupina 9"/>
          <p:cNvGrpSpPr/>
          <p:nvPr/>
        </p:nvGrpSpPr>
        <p:grpSpPr>
          <a:xfrm>
            <a:off x="5436389" y="3601593"/>
            <a:ext cx="414362" cy="2470613"/>
            <a:chOff x="8069580" y="2215348"/>
            <a:chExt cx="414362" cy="3564000"/>
          </a:xfrm>
        </p:grpSpPr>
        <p:cxnSp>
          <p:nvCxnSpPr>
            <p:cNvPr id="62" name="Přímá spojovací šipka 61"/>
            <p:cNvCxnSpPr/>
            <p:nvPr/>
          </p:nvCxnSpPr>
          <p:spPr>
            <a:xfrm rot="5400000">
              <a:off x="6504776" y="3996554"/>
              <a:ext cx="3564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Volný tvar 62"/>
            <p:cNvSpPr/>
            <p:nvPr/>
          </p:nvSpPr>
          <p:spPr>
            <a:xfrm flipV="1">
              <a:off x="8069580" y="2225986"/>
              <a:ext cx="411480" cy="274320"/>
            </a:xfrm>
            <a:custGeom>
              <a:avLst/>
              <a:gdLst>
                <a:gd name="connsiteX0" fmla="*/ 0 w 411480"/>
                <a:gd name="connsiteY0" fmla="*/ 7620 h 274320"/>
                <a:gd name="connsiteX1" fmla="*/ 213360 w 411480"/>
                <a:gd name="connsiteY1" fmla="*/ 274320 h 274320"/>
                <a:gd name="connsiteX2" fmla="*/ 411480 w 411480"/>
                <a:gd name="connsiteY2" fmla="*/ 0 h 274320"/>
                <a:gd name="connsiteX3" fmla="*/ 411480 w 411480"/>
                <a:gd name="connsiteY3" fmla="*/ 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480" h="274320">
                  <a:moveTo>
                    <a:pt x="0" y="7620"/>
                  </a:moveTo>
                  <a:lnTo>
                    <a:pt x="213360" y="274320"/>
                  </a:lnTo>
                  <a:lnTo>
                    <a:pt x="411480" y="0"/>
                  </a:lnTo>
                  <a:lnTo>
                    <a:pt x="411480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Volný tvar 63"/>
            <p:cNvSpPr/>
            <p:nvPr/>
          </p:nvSpPr>
          <p:spPr>
            <a:xfrm>
              <a:off x="8072462" y="5500702"/>
              <a:ext cx="411480" cy="274320"/>
            </a:xfrm>
            <a:custGeom>
              <a:avLst/>
              <a:gdLst>
                <a:gd name="connsiteX0" fmla="*/ 0 w 411480"/>
                <a:gd name="connsiteY0" fmla="*/ 7620 h 274320"/>
                <a:gd name="connsiteX1" fmla="*/ 213360 w 411480"/>
                <a:gd name="connsiteY1" fmla="*/ 274320 h 274320"/>
                <a:gd name="connsiteX2" fmla="*/ 411480 w 411480"/>
                <a:gd name="connsiteY2" fmla="*/ 0 h 274320"/>
                <a:gd name="connsiteX3" fmla="*/ 411480 w 411480"/>
                <a:gd name="connsiteY3" fmla="*/ 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480" h="274320">
                  <a:moveTo>
                    <a:pt x="0" y="7620"/>
                  </a:moveTo>
                  <a:lnTo>
                    <a:pt x="213360" y="274320"/>
                  </a:lnTo>
                  <a:lnTo>
                    <a:pt x="411480" y="0"/>
                  </a:lnTo>
                  <a:lnTo>
                    <a:pt x="411480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66" name="Přímá spojovací šipka 65"/>
          <p:cNvCxnSpPr/>
          <p:nvPr/>
        </p:nvCxnSpPr>
        <p:spPr>
          <a:xfrm>
            <a:off x="4357686" y="4286256"/>
            <a:ext cx="2143140" cy="857256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ovací šipka 66"/>
          <p:cNvCxnSpPr/>
          <p:nvPr/>
        </p:nvCxnSpPr>
        <p:spPr>
          <a:xfrm>
            <a:off x="5643570" y="4286256"/>
            <a:ext cx="857256" cy="28575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ovací šipka 73"/>
          <p:cNvCxnSpPr/>
          <p:nvPr/>
        </p:nvCxnSpPr>
        <p:spPr>
          <a:xfrm>
            <a:off x="6553200" y="4610106"/>
            <a:ext cx="1447824" cy="53340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34"/>
          <p:cNvSpPr>
            <a:spLocks noChangeAspect="1"/>
          </p:cNvSpPr>
          <p:nvPr/>
        </p:nvSpPr>
        <p:spPr bwMode="auto">
          <a:xfrm>
            <a:off x="6391242" y="4498813"/>
            <a:ext cx="228668" cy="644744"/>
          </a:xfrm>
          <a:custGeom>
            <a:avLst/>
            <a:gdLst/>
            <a:ahLst/>
            <a:cxnLst>
              <a:cxn ang="0">
                <a:pos x="67" y="0"/>
              </a:cxn>
              <a:cxn ang="0">
                <a:pos x="14" y="137"/>
              </a:cxn>
              <a:cxn ang="0">
                <a:pos x="0" y="278"/>
              </a:cxn>
              <a:cxn ang="0">
                <a:pos x="16" y="429"/>
              </a:cxn>
              <a:cxn ang="0">
                <a:pos x="67" y="542"/>
              </a:cxn>
              <a:cxn ang="0">
                <a:pos x="114" y="430"/>
              </a:cxn>
              <a:cxn ang="0">
                <a:pos x="131" y="277"/>
              </a:cxn>
              <a:cxn ang="0">
                <a:pos x="116" y="136"/>
              </a:cxn>
              <a:cxn ang="0">
                <a:pos x="67" y="0"/>
              </a:cxn>
            </a:cxnLst>
            <a:rect l="0" t="0" r="r" b="b"/>
            <a:pathLst>
              <a:path w="131" h="542">
                <a:moveTo>
                  <a:pt x="67" y="0"/>
                </a:moveTo>
                <a:cubicBezTo>
                  <a:pt x="44" y="14"/>
                  <a:pt x="25" y="91"/>
                  <a:pt x="14" y="137"/>
                </a:cubicBezTo>
                <a:cubicBezTo>
                  <a:pt x="3" y="183"/>
                  <a:pt x="0" y="229"/>
                  <a:pt x="0" y="278"/>
                </a:cubicBezTo>
                <a:cubicBezTo>
                  <a:pt x="0" y="327"/>
                  <a:pt x="5" y="385"/>
                  <a:pt x="16" y="429"/>
                </a:cubicBezTo>
                <a:cubicBezTo>
                  <a:pt x="27" y="473"/>
                  <a:pt x="51" y="542"/>
                  <a:pt x="67" y="542"/>
                </a:cubicBezTo>
                <a:cubicBezTo>
                  <a:pt x="80" y="533"/>
                  <a:pt x="103" y="474"/>
                  <a:pt x="114" y="430"/>
                </a:cubicBezTo>
                <a:cubicBezTo>
                  <a:pt x="125" y="386"/>
                  <a:pt x="131" y="326"/>
                  <a:pt x="131" y="277"/>
                </a:cubicBezTo>
                <a:cubicBezTo>
                  <a:pt x="131" y="228"/>
                  <a:pt x="127" y="182"/>
                  <a:pt x="116" y="136"/>
                </a:cubicBezTo>
                <a:cubicBezTo>
                  <a:pt x="105" y="90"/>
                  <a:pt x="89" y="19"/>
                  <a:pt x="67" y="0"/>
                </a:cubicBezTo>
                <a:close/>
              </a:path>
            </a:pathLst>
          </a:cu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77" name="Přímá spojovací šipka 76"/>
          <p:cNvCxnSpPr/>
          <p:nvPr/>
        </p:nvCxnSpPr>
        <p:spPr>
          <a:xfrm>
            <a:off x="6500826" y="5143512"/>
            <a:ext cx="1500198" cy="1588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ovací šipka 79"/>
          <p:cNvCxnSpPr/>
          <p:nvPr/>
        </p:nvCxnSpPr>
        <p:spPr>
          <a:xfrm>
            <a:off x="857224" y="2857496"/>
            <a:ext cx="3597294" cy="1465264"/>
          </a:xfrm>
          <a:prstGeom prst="straightConnector1">
            <a:avLst/>
          </a:prstGeom>
          <a:ln w="28575">
            <a:solidFill>
              <a:srgbClr val="FFFF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ovací šipka 80"/>
          <p:cNvCxnSpPr/>
          <p:nvPr/>
        </p:nvCxnSpPr>
        <p:spPr>
          <a:xfrm>
            <a:off x="928662" y="2857496"/>
            <a:ext cx="4714908" cy="142876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6" name="Object 3"/>
          <p:cNvGraphicFramePr>
            <a:graphicFrameLocks noChangeAspect="1"/>
          </p:cNvGraphicFramePr>
          <p:nvPr/>
        </p:nvGraphicFramePr>
        <p:xfrm>
          <a:off x="428596" y="3643314"/>
          <a:ext cx="4238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2" name="Rovnice" r:id="rId15" imgW="164880" imgH="203040" progId="Equation.3">
                  <p:embed/>
                </p:oleObj>
              </mc:Choice>
              <mc:Fallback>
                <p:oleObj name="Rovnice" r:id="rId15" imgW="164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3643314"/>
                        <a:ext cx="423863" cy="514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3"/>
          <p:cNvGraphicFramePr>
            <a:graphicFrameLocks noChangeAspect="1"/>
          </p:cNvGraphicFramePr>
          <p:nvPr/>
        </p:nvGraphicFramePr>
        <p:xfrm>
          <a:off x="3325813" y="4929194"/>
          <a:ext cx="423862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3" name="Rovnice" r:id="rId17" imgW="164880" imgH="164880" progId="Equation.3">
                  <p:embed/>
                </p:oleObj>
              </mc:Choice>
              <mc:Fallback>
                <p:oleObj name="Rovnice" r:id="rId17" imgW="1648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813" y="4929194"/>
                        <a:ext cx="423862" cy="4175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6" name="Přímá spojovací šipka 75"/>
          <p:cNvCxnSpPr/>
          <p:nvPr/>
        </p:nvCxnSpPr>
        <p:spPr>
          <a:xfrm rot="5400000" flipH="1" flipV="1">
            <a:off x="-35751" y="3821909"/>
            <a:ext cx="1928826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826" name="Object 10"/>
          <p:cNvGraphicFramePr>
            <a:graphicFrameLocks noChangeAspect="1"/>
          </p:cNvGraphicFramePr>
          <p:nvPr/>
        </p:nvGraphicFramePr>
        <p:xfrm>
          <a:off x="571500" y="5214938"/>
          <a:ext cx="229076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4" name="Rovnice" r:id="rId19" imgW="812520" imgH="393480" progId="Equation.3">
                  <p:embed/>
                </p:oleObj>
              </mc:Choice>
              <mc:Fallback>
                <p:oleObj name="Rovnice" r:id="rId19" imgW="812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5214938"/>
                        <a:ext cx="2290763" cy="1092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7" name="Object 12"/>
          <p:cNvGraphicFramePr>
            <a:graphicFrameLocks noChangeAspect="1"/>
          </p:cNvGraphicFramePr>
          <p:nvPr/>
        </p:nvGraphicFramePr>
        <p:xfrm>
          <a:off x="6143625" y="2714625"/>
          <a:ext cx="211137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5" name="Rovnice" r:id="rId21" imgW="749160" imgH="393480" progId="Equation.3">
                  <p:embed/>
                </p:oleObj>
              </mc:Choice>
              <mc:Fallback>
                <p:oleObj name="Rovnice" r:id="rId21" imgW="749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25" y="2714625"/>
                        <a:ext cx="2111375" cy="1092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2" name="Přímá spojovací čára 81"/>
          <p:cNvCxnSpPr/>
          <p:nvPr/>
        </p:nvCxnSpPr>
        <p:spPr>
          <a:xfrm rot="5400000">
            <a:off x="3821901" y="4822041"/>
            <a:ext cx="714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784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Přímá spojovací šipka 48"/>
          <p:cNvCxnSpPr/>
          <p:nvPr/>
        </p:nvCxnSpPr>
        <p:spPr>
          <a:xfrm rot="16200000" flipV="1">
            <a:off x="4088587" y="4550537"/>
            <a:ext cx="533404" cy="47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LUPA</a:t>
            </a:r>
            <a:endParaRPr lang="cs-CZ" sz="3400" b="1" dirty="0">
              <a:solidFill>
                <a:schemeClr val="bg2">
                  <a:lumMod val="20000"/>
                  <a:lumOff val="8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5" name="Elipsa 44"/>
          <p:cNvSpPr/>
          <p:nvPr/>
        </p:nvSpPr>
        <p:spPr>
          <a:xfrm>
            <a:off x="6237023" y="4344344"/>
            <a:ext cx="1263903" cy="988608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Elipsa 45"/>
          <p:cNvSpPr/>
          <p:nvPr/>
        </p:nvSpPr>
        <p:spPr>
          <a:xfrm>
            <a:off x="6429356" y="4000481"/>
            <a:ext cx="1643074" cy="1676335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7" name="Přímá spojovací čára 46"/>
          <p:cNvCxnSpPr/>
          <p:nvPr/>
        </p:nvCxnSpPr>
        <p:spPr>
          <a:xfrm rot="10800000">
            <a:off x="4357686" y="4286256"/>
            <a:ext cx="12858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čára 47"/>
          <p:cNvCxnSpPr/>
          <p:nvPr/>
        </p:nvCxnSpPr>
        <p:spPr>
          <a:xfrm>
            <a:off x="547607" y="4819636"/>
            <a:ext cx="8215370" cy="0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Volný tvar 51"/>
          <p:cNvSpPr/>
          <p:nvPr/>
        </p:nvSpPr>
        <p:spPr>
          <a:xfrm>
            <a:off x="7967663" y="4815677"/>
            <a:ext cx="80931" cy="284968"/>
          </a:xfrm>
          <a:custGeom>
            <a:avLst/>
            <a:gdLst>
              <a:gd name="connsiteX0" fmla="*/ 47625 w 69850"/>
              <a:gd name="connsiteY0" fmla="*/ 0 h 357188"/>
              <a:gd name="connsiteX1" fmla="*/ 61913 w 69850"/>
              <a:gd name="connsiteY1" fmla="*/ 180975 h 357188"/>
              <a:gd name="connsiteX2" fmla="*/ 0 w 69850"/>
              <a:gd name="connsiteY2" fmla="*/ 357188 h 357188"/>
              <a:gd name="connsiteX0" fmla="*/ 47625 w 69874"/>
              <a:gd name="connsiteY0" fmla="*/ 0 h 357188"/>
              <a:gd name="connsiteX1" fmla="*/ 61937 w 69874"/>
              <a:gd name="connsiteY1" fmla="*/ 185740 h 357188"/>
              <a:gd name="connsiteX2" fmla="*/ 0 w 69874"/>
              <a:gd name="connsiteY2" fmla="*/ 357188 h 357188"/>
              <a:gd name="connsiteX0" fmla="*/ 47625 w 58737"/>
              <a:gd name="connsiteY0" fmla="*/ 0 h 357188"/>
              <a:gd name="connsiteX1" fmla="*/ 50006 w 58737"/>
              <a:gd name="connsiteY1" fmla="*/ 188119 h 357188"/>
              <a:gd name="connsiteX2" fmla="*/ 0 w 58737"/>
              <a:gd name="connsiteY2" fmla="*/ 357188 h 357188"/>
              <a:gd name="connsiteX0" fmla="*/ 47625 w 58737"/>
              <a:gd name="connsiteY0" fmla="*/ 0 h 357188"/>
              <a:gd name="connsiteX1" fmla="*/ 38100 w 58737"/>
              <a:gd name="connsiteY1" fmla="*/ 185737 h 357188"/>
              <a:gd name="connsiteX2" fmla="*/ 0 w 58737"/>
              <a:gd name="connsiteY2" fmla="*/ 357188 h 357188"/>
              <a:gd name="connsiteX0" fmla="*/ 47625 w 58737"/>
              <a:gd name="connsiteY0" fmla="*/ 0 h 357188"/>
              <a:gd name="connsiteX1" fmla="*/ 45219 w 58737"/>
              <a:gd name="connsiteY1" fmla="*/ 190497 h 357188"/>
              <a:gd name="connsiteX2" fmla="*/ 0 w 58737"/>
              <a:gd name="connsiteY2" fmla="*/ 357188 h 35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737" h="357188">
                <a:moveTo>
                  <a:pt x="47625" y="0"/>
                </a:moveTo>
                <a:cubicBezTo>
                  <a:pt x="58737" y="60722"/>
                  <a:pt x="53156" y="130966"/>
                  <a:pt x="45219" y="190497"/>
                </a:cubicBezTo>
                <a:cubicBezTo>
                  <a:pt x="37282" y="250028"/>
                  <a:pt x="26988" y="298847"/>
                  <a:pt x="0" y="357188"/>
                </a:cubicBezTo>
              </a:path>
            </a:pathLst>
          </a:cu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3" name="Přímá spojovací čára 52"/>
          <p:cNvCxnSpPr/>
          <p:nvPr/>
        </p:nvCxnSpPr>
        <p:spPr>
          <a:xfrm rot="16200000" flipV="1">
            <a:off x="3552828" y="5091090"/>
            <a:ext cx="615962" cy="63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ovací čára 53"/>
          <p:cNvCxnSpPr/>
          <p:nvPr/>
        </p:nvCxnSpPr>
        <p:spPr>
          <a:xfrm>
            <a:off x="3857620" y="5429264"/>
            <a:ext cx="1785950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Object 3"/>
          <p:cNvGraphicFramePr>
            <a:graphicFrameLocks noChangeAspect="1"/>
          </p:cNvGraphicFramePr>
          <p:nvPr/>
        </p:nvGraphicFramePr>
        <p:xfrm>
          <a:off x="4071934" y="4857760"/>
          <a:ext cx="359496" cy="417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1" name="Rovnice" r:id="rId4" imgW="139680" imgH="164880" progId="Equation.3">
                  <p:embed/>
                </p:oleObj>
              </mc:Choice>
              <mc:Fallback>
                <p:oleObj name="Rovnice" r:id="rId4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4" y="4857760"/>
                        <a:ext cx="359496" cy="4175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3"/>
          <p:cNvGraphicFramePr>
            <a:graphicFrameLocks noChangeAspect="1"/>
          </p:cNvGraphicFramePr>
          <p:nvPr/>
        </p:nvGraphicFramePr>
        <p:xfrm>
          <a:off x="4551363" y="4857756"/>
          <a:ext cx="10001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2" name="Rovnice" r:id="rId6" imgW="393480" imgH="203040" progId="Equation.3">
                  <p:embed/>
                </p:oleObj>
              </mc:Choice>
              <mc:Fallback>
                <p:oleObj name="Rovnice" r:id="rId6" imgW="393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363" y="4857756"/>
                        <a:ext cx="1000125" cy="506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Skupina 9"/>
          <p:cNvGrpSpPr/>
          <p:nvPr/>
        </p:nvGrpSpPr>
        <p:grpSpPr>
          <a:xfrm>
            <a:off x="5436389" y="3601593"/>
            <a:ext cx="414362" cy="2470613"/>
            <a:chOff x="8069580" y="2215348"/>
            <a:chExt cx="414362" cy="3564000"/>
          </a:xfrm>
        </p:grpSpPr>
        <p:cxnSp>
          <p:nvCxnSpPr>
            <p:cNvPr id="62" name="Přímá spojovací šipka 61"/>
            <p:cNvCxnSpPr/>
            <p:nvPr/>
          </p:nvCxnSpPr>
          <p:spPr>
            <a:xfrm rot="5400000">
              <a:off x="6504776" y="3996554"/>
              <a:ext cx="3564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Volný tvar 62"/>
            <p:cNvSpPr/>
            <p:nvPr/>
          </p:nvSpPr>
          <p:spPr>
            <a:xfrm flipV="1">
              <a:off x="8069580" y="2225986"/>
              <a:ext cx="411480" cy="274320"/>
            </a:xfrm>
            <a:custGeom>
              <a:avLst/>
              <a:gdLst>
                <a:gd name="connsiteX0" fmla="*/ 0 w 411480"/>
                <a:gd name="connsiteY0" fmla="*/ 7620 h 274320"/>
                <a:gd name="connsiteX1" fmla="*/ 213360 w 411480"/>
                <a:gd name="connsiteY1" fmla="*/ 274320 h 274320"/>
                <a:gd name="connsiteX2" fmla="*/ 411480 w 411480"/>
                <a:gd name="connsiteY2" fmla="*/ 0 h 274320"/>
                <a:gd name="connsiteX3" fmla="*/ 411480 w 411480"/>
                <a:gd name="connsiteY3" fmla="*/ 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480" h="274320">
                  <a:moveTo>
                    <a:pt x="0" y="7620"/>
                  </a:moveTo>
                  <a:lnTo>
                    <a:pt x="213360" y="274320"/>
                  </a:lnTo>
                  <a:lnTo>
                    <a:pt x="411480" y="0"/>
                  </a:lnTo>
                  <a:lnTo>
                    <a:pt x="411480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Volný tvar 63"/>
            <p:cNvSpPr/>
            <p:nvPr/>
          </p:nvSpPr>
          <p:spPr>
            <a:xfrm>
              <a:off x="8072462" y="5500702"/>
              <a:ext cx="411480" cy="274320"/>
            </a:xfrm>
            <a:custGeom>
              <a:avLst/>
              <a:gdLst>
                <a:gd name="connsiteX0" fmla="*/ 0 w 411480"/>
                <a:gd name="connsiteY0" fmla="*/ 7620 h 274320"/>
                <a:gd name="connsiteX1" fmla="*/ 213360 w 411480"/>
                <a:gd name="connsiteY1" fmla="*/ 274320 h 274320"/>
                <a:gd name="connsiteX2" fmla="*/ 411480 w 411480"/>
                <a:gd name="connsiteY2" fmla="*/ 0 h 274320"/>
                <a:gd name="connsiteX3" fmla="*/ 411480 w 411480"/>
                <a:gd name="connsiteY3" fmla="*/ 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480" h="274320">
                  <a:moveTo>
                    <a:pt x="0" y="7620"/>
                  </a:moveTo>
                  <a:lnTo>
                    <a:pt x="213360" y="274320"/>
                  </a:lnTo>
                  <a:lnTo>
                    <a:pt x="411480" y="0"/>
                  </a:lnTo>
                  <a:lnTo>
                    <a:pt x="411480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66" name="Přímá spojovací šipka 65"/>
          <p:cNvCxnSpPr/>
          <p:nvPr/>
        </p:nvCxnSpPr>
        <p:spPr>
          <a:xfrm>
            <a:off x="4357686" y="4286256"/>
            <a:ext cx="2143140" cy="857256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ovací šipka 66"/>
          <p:cNvCxnSpPr/>
          <p:nvPr/>
        </p:nvCxnSpPr>
        <p:spPr>
          <a:xfrm>
            <a:off x="5643570" y="4286256"/>
            <a:ext cx="857256" cy="28575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ovací šipka 73"/>
          <p:cNvCxnSpPr/>
          <p:nvPr/>
        </p:nvCxnSpPr>
        <p:spPr>
          <a:xfrm>
            <a:off x="6553200" y="4610106"/>
            <a:ext cx="1447824" cy="53340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34"/>
          <p:cNvSpPr>
            <a:spLocks noChangeAspect="1"/>
          </p:cNvSpPr>
          <p:nvPr/>
        </p:nvSpPr>
        <p:spPr bwMode="auto">
          <a:xfrm>
            <a:off x="6391242" y="4498813"/>
            <a:ext cx="228668" cy="644744"/>
          </a:xfrm>
          <a:custGeom>
            <a:avLst/>
            <a:gdLst/>
            <a:ahLst/>
            <a:cxnLst>
              <a:cxn ang="0">
                <a:pos x="67" y="0"/>
              </a:cxn>
              <a:cxn ang="0">
                <a:pos x="14" y="137"/>
              </a:cxn>
              <a:cxn ang="0">
                <a:pos x="0" y="278"/>
              </a:cxn>
              <a:cxn ang="0">
                <a:pos x="16" y="429"/>
              </a:cxn>
              <a:cxn ang="0">
                <a:pos x="67" y="542"/>
              </a:cxn>
              <a:cxn ang="0">
                <a:pos x="114" y="430"/>
              </a:cxn>
              <a:cxn ang="0">
                <a:pos x="131" y="277"/>
              </a:cxn>
              <a:cxn ang="0">
                <a:pos x="116" y="136"/>
              </a:cxn>
              <a:cxn ang="0">
                <a:pos x="67" y="0"/>
              </a:cxn>
            </a:cxnLst>
            <a:rect l="0" t="0" r="r" b="b"/>
            <a:pathLst>
              <a:path w="131" h="542">
                <a:moveTo>
                  <a:pt x="67" y="0"/>
                </a:moveTo>
                <a:cubicBezTo>
                  <a:pt x="44" y="14"/>
                  <a:pt x="25" y="91"/>
                  <a:pt x="14" y="137"/>
                </a:cubicBezTo>
                <a:cubicBezTo>
                  <a:pt x="3" y="183"/>
                  <a:pt x="0" y="229"/>
                  <a:pt x="0" y="278"/>
                </a:cubicBezTo>
                <a:cubicBezTo>
                  <a:pt x="0" y="327"/>
                  <a:pt x="5" y="385"/>
                  <a:pt x="16" y="429"/>
                </a:cubicBezTo>
                <a:cubicBezTo>
                  <a:pt x="27" y="473"/>
                  <a:pt x="51" y="542"/>
                  <a:pt x="67" y="542"/>
                </a:cubicBezTo>
                <a:cubicBezTo>
                  <a:pt x="80" y="533"/>
                  <a:pt x="103" y="474"/>
                  <a:pt x="114" y="430"/>
                </a:cubicBezTo>
                <a:cubicBezTo>
                  <a:pt x="125" y="386"/>
                  <a:pt x="131" y="326"/>
                  <a:pt x="131" y="277"/>
                </a:cubicBezTo>
                <a:cubicBezTo>
                  <a:pt x="131" y="228"/>
                  <a:pt x="127" y="182"/>
                  <a:pt x="116" y="136"/>
                </a:cubicBezTo>
                <a:cubicBezTo>
                  <a:pt x="105" y="90"/>
                  <a:pt x="89" y="19"/>
                  <a:pt x="67" y="0"/>
                </a:cubicBezTo>
                <a:close/>
              </a:path>
            </a:pathLst>
          </a:cu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77" name="Přímá spojovací šipka 76"/>
          <p:cNvCxnSpPr/>
          <p:nvPr/>
        </p:nvCxnSpPr>
        <p:spPr>
          <a:xfrm>
            <a:off x="6500826" y="5143512"/>
            <a:ext cx="1500198" cy="1588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ovací šipka 79"/>
          <p:cNvCxnSpPr/>
          <p:nvPr/>
        </p:nvCxnSpPr>
        <p:spPr>
          <a:xfrm>
            <a:off x="857224" y="2857496"/>
            <a:ext cx="3597294" cy="1465264"/>
          </a:xfrm>
          <a:prstGeom prst="straightConnector1">
            <a:avLst/>
          </a:prstGeom>
          <a:ln w="28575">
            <a:solidFill>
              <a:srgbClr val="FFFF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ovací šipka 80"/>
          <p:cNvCxnSpPr/>
          <p:nvPr/>
        </p:nvCxnSpPr>
        <p:spPr>
          <a:xfrm>
            <a:off x="928662" y="2857496"/>
            <a:ext cx="4714908" cy="142876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6" name="Object 3"/>
          <p:cNvGraphicFramePr>
            <a:graphicFrameLocks noChangeAspect="1"/>
          </p:cNvGraphicFramePr>
          <p:nvPr/>
        </p:nvGraphicFramePr>
        <p:xfrm>
          <a:off x="428596" y="3643314"/>
          <a:ext cx="4238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3" name="Rovnice" r:id="rId8" imgW="164880" imgH="203040" progId="Equation.3">
                  <p:embed/>
                </p:oleObj>
              </mc:Choice>
              <mc:Fallback>
                <p:oleObj name="Rovnice" r:id="rId8" imgW="164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3643314"/>
                        <a:ext cx="423863" cy="514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3"/>
          <p:cNvGraphicFramePr>
            <a:graphicFrameLocks noChangeAspect="1"/>
          </p:cNvGraphicFramePr>
          <p:nvPr/>
        </p:nvGraphicFramePr>
        <p:xfrm>
          <a:off x="3325813" y="4929194"/>
          <a:ext cx="423862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" name="Rovnice" r:id="rId10" imgW="164880" imgH="164880" progId="Equation.3">
                  <p:embed/>
                </p:oleObj>
              </mc:Choice>
              <mc:Fallback>
                <p:oleObj name="Rovnice" r:id="rId10" imgW="1648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813" y="4929194"/>
                        <a:ext cx="423862" cy="4175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6" name="Přímá spojovací šipka 75"/>
          <p:cNvCxnSpPr/>
          <p:nvPr/>
        </p:nvCxnSpPr>
        <p:spPr>
          <a:xfrm rot="5400000" flipH="1" flipV="1">
            <a:off x="-35751" y="3821909"/>
            <a:ext cx="1928826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826" name="Object 10"/>
          <p:cNvGraphicFramePr>
            <a:graphicFrameLocks noChangeAspect="1"/>
          </p:cNvGraphicFramePr>
          <p:nvPr/>
        </p:nvGraphicFramePr>
        <p:xfrm>
          <a:off x="571500" y="5214938"/>
          <a:ext cx="229076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" name="Rovnice" r:id="rId12" imgW="812520" imgH="393480" progId="Equation.3">
                  <p:embed/>
                </p:oleObj>
              </mc:Choice>
              <mc:Fallback>
                <p:oleObj name="Rovnice" r:id="rId12" imgW="812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5214938"/>
                        <a:ext cx="2290763" cy="1092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7" name="Object 12"/>
          <p:cNvGraphicFramePr>
            <a:graphicFrameLocks noChangeAspect="1"/>
          </p:cNvGraphicFramePr>
          <p:nvPr/>
        </p:nvGraphicFramePr>
        <p:xfrm>
          <a:off x="6143625" y="2714625"/>
          <a:ext cx="211137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6" name="Rovnice" r:id="rId14" imgW="749160" imgH="393480" progId="Equation.3">
                  <p:embed/>
                </p:oleObj>
              </mc:Choice>
              <mc:Fallback>
                <p:oleObj name="Rovnice" r:id="rId14" imgW="749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25" y="2714625"/>
                        <a:ext cx="2111375" cy="1092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2" name="Přímá spojovací čára 81"/>
          <p:cNvCxnSpPr/>
          <p:nvPr/>
        </p:nvCxnSpPr>
        <p:spPr>
          <a:xfrm rot="5400000">
            <a:off x="3821901" y="4822041"/>
            <a:ext cx="714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/>
          <p:cNvSpPr txBox="1"/>
          <p:nvPr/>
        </p:nvSpPr>
        <p:spPr>
          <a:xfrm>
            <a:off x="3143272" y="642918"/>
            <a:ext cx="4143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/>
              <a:t>Vzniká</a:t>
            </a:r>
            <a:r>
              <a:rPr lang="cs-CZ" sz="3000" dirty="0" smtClean="0"/>
              <a:t> </a:t>
            </a:r>
            <a:r>
              <a:rPr lang="cs-CZ" sz="3000" b="1" dirty="0" smtClean="0"/>
              <a:t>obraz	</a:t>
            </a:r>
            <a:endParaRPr lang="cs-CZ" sz="3000" dirty="0" smtClean="0"/>
          </a:p>
          <a:p>
            <a:pPr marL="536575" lvl="0" indent="-274638">
              <a:buFont typeface="Arial" pitchFamily="34" charset="0"/>
              <a:buChar char="•"/>
            </a:pPr>
            <a:r>
              <a:rPr lang="cs-CZ" sz="3000" dirty="0" smtClean="0"/>
              <a:t>zdánlivý	</a:t>
            </a:r>
          </a:p>
          <a:p>
            <a:pPr marL="536575" lvl="0" indent="-274638">
              <a:buFont typeface="Arial" pitchFamily="34" charset="0"/>
              <a:buChar char="•"/>
            </a:pPr>
            <a:r>
              <a:rPr lang="cs-CZ" sz="3000" dirty="0" smtClean="0"/>
              <a:t>zvětšený	</a:t>
            </a:r>
          </a:p>
          <a:p>
            <a:pPr marL="536575" indent="-274638">
              <a:buFont typeface="Arial" pitchFamily="34" charset="0"/>
              <a:buChar char="•"/>
            </a:pPr>
            <a:r>
              <a:rPr lang="cs-CZ" sz="3000" dirty="0" smtClean="0"/>
              <a:t>přímý</a:t>
            </a:r>
          </a:p>
        </p:txBody>
      </p:sp>
      <p:sp>
        <p:nvSpPr>
          <p:cNvPr id="60" name="Oblouk 59"/>
          <p:cNvSpPr/>
          <p:nvPr/>
        </p:nvSpPr>
        <p:spPr>
          <a:xfrm rot="14205171">
            <a:off x="3382237" y="3926135"/>
            <a:ext cx="1390924" cy="1322878"/>
          </a:xfrm>
          <a:prstGeom prst="arc">
            <a:avLst>
              <a:gd name="adj1" fmla="val 17078510"/>
              <a:gd name="adj2" fmla="val 21430975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61" name="Object 3"/>
          <p:cNvGraphicFramePr>
            <a:graphicFrameLocks noChangeAspect="1"/>
          </p:cNvGraphicFramePr>
          <p:nvPr/>
        </p:nvGraphicFramePr>
        <p:xfrm>
          <a:off x="2928926" y="4286256"/>
          <a:ext cx="3873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7" name="Rovnice" r:id="rId16" imgW="152280" imgH="177480" progId="Equation.3">
                  <p:embed/>
                </p:oleObj>
              </mc:Choice>
              <mc:Fallback>
                <p:oleObj name="Rovnice" r:id="rId16" imgW="152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26" y="4286256"/>
                        <a:ext cx="387350" cy="444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7707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0" y="505654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dirty="0" smtClean="0"/>
              <a:t>Zvětšení lupy je omezeno vadami čoček. </a:t>
            </a:r>
          </a:p>
          <a:p>
            <a:pPr algn="ctr"/>
            <a:r>
              <a:rPr lang="cs-CZ" sz="3000" dirty="0" smtClean="0"/>
              <a:t>Maximální úhlové zvětšení lupy je asi 6 krát.</a:t>
            </a:r>
            <a:endParaRPr lang="cs-CZ" sz="3000" dirty="0">
              <a:ea typeface="Times New Roman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371811" y="1317047"/>
          <a:ext cx="2756083" cy="2111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6" name="Rovnice" r:id="rId4" imgW="977760" imgH="761760" progId="Equation.3">
                  <p:embed/>
                </p:oleObj>
              </mc:Choice>
              <mc:Fallback>
                <p:oleObj name="Rovnice" r:id="rId4" imgW="97776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11" y="1317047"/>
                        <a:ext cx="2756083" cy="211180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68352" y="1245461"/>
          <a:ext cx="2290770" cy="2254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" name="Rovnice" r:id="rId6" imgW="812520" imgH="812520" progId="Equation.3">
                  <p:embed/>
                </p:oleObj>
              </mc:Choice>
              <mc:Fallback>
                <p:oleObj name="Rovnice" r:id="rId6" imgW="81252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52" y="1245461"/>
                        <a:ext cx="2290770" cy="225497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640582" y="1633221"/>
          <a:ext cx="1503318" cy="1479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8" name="Rovnice" r:id="rId8" imgW="419040" imgH="419040" progId="Equation.3">
                  <p:embed/>
                </p:oleObj>
              </mc:Choice>
              <mc:Fallback>
                <p:oleObj name="Rovnice" r:id="rId8" imgW="4190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0582" y="1633221"/>
                        <a:ext cx="1503318" cy="1479456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LUPA</a:t>
            </a:r>
            <a:endParaRPr lang="cs-CZ" sz="3400" b="1" dirty="0">
              <a:solidFill>
                <a:schemeClr val="bg2">
                  <a:lumMod val="20000"/>
                  <a:lumOff val="8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64291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Zvětšení lupy:	</a:t>
            </a:r>
            <a:endParaRPr lang="cs-CZ" sz="3000" dirty="0">
              <a:ea typeface="Times New Roman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643702" y="928670"/>
            <a:ext cx="15135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000" dirty="0" smtClean="0">
                <a:solidFill>
                  <a:prstClr val="black"/>
                </a:solidFill>
              </a:rPr>
              <a:t>je-li a = f</a:t>
            </a: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357158" y="3714752"/>
          <a:ext cx="3044813" cy="1163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9" name="Rovnice" r:id="rId10" imgW="1079280" imgH="419040" progId="Equation.3">
                  <p:embed/>
                </p:oleObj>
              </mc:Choice>
              <mc:Fallback>
                <p:oleObj name="Rovnice" r:id="rId10" imgW="1079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3714752"/>
                        <a:ext cx="3044813" cy="1163496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3500430" y="4018010"/>
            <a:ext cx="56435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000" dirty="0" smtClean="0"/>
              <a:t>ϕ</a:t>
            </a:r>
            <a:r>
              <a:rPr lang="cs-CZ" sz="3000" dirty="0" smtClean="0"/>
              <a:t> - optická mohutnost lupy</a:t>
            </a:r>
            <a:endParaRPr lang="cs-CZ" sz="3000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509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MIKROSKOP</a:t>
            </a:r>
            <a:endParaRPr lang="cs-CZ" sz="3400" b="1" dirty="0">
              <a:solidFill>
                <a:schemeClr val="bg2">
                  <a:lumMod val="20000"/>
                  <a:lumOff val="8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8372" name="Picture 4" descr="http://www.abetec.cz/data/File/abetec/nalepky/mikroskop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155057"/>
            <a:ext cx="7827150" cy="5560091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0" y="6429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Slouží pro pozorování velmi malých předmětů.  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429520" y="621508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4689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MIKROSKOP</a:t>
            </a:r>
            <a:endParaRPr lang="cs-CZ" sz="3400" b="1" dirty="0">
              <a:solidFill>
                <a:schemeClr val="bg2">
                  <a:lumMod val="20000"/>
                  <a:lumOff val="8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6429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Optická soustava je tvořena dvěma spojnými čočkami.</a:t>
            </a:r>
          </a:p>
        </p:txBody>
      </p:sp>
      <p:pic>
        <p:nvPicPr>
          <p:cNvPr id="3076" name="Picture 4" descr="Soubor:Opticke zobrazeni mikroskop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9144032" cy="5072074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785786" y="578645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3773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MIKROSKOP</a:t>
            </a:r>
            <a:endParaRPr lang="cs-CZ" sz="3400" b="1" dirty="0">
              <a:solidFill>
                <a:schemeClr val="bg2">
                  <a:lumMod val="20000"/>
                  <a:lumOff val="8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64291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800" b="1" dirty="0" smtClean="0"/>
              <a:t>objektiv</a:t>
            </a:r>
            <a:r>
              <a:rPr lang="cs-CZ" sz="2800" dirty="0" smtClean="0"/>
              <a:t> – má malou ohniskovou vzdálenost f</a:t>
            </a:r>
            <a:r>
              <a:rPr lang="cs-CZ" sz="2800" baseline="-25000" dirty="0" smtClean="0"/>
              <a:t>,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                   je blíže pozorovanému objektu</a:t>
            </a:r>
          </a:p>
        </p:txBody>
      </p:sp>
      <p:pic>
        <p:nvPicPr>
          <p:cNvPr id="3076" name="Picture 4" descr="Soubor:Opticke zobrazeni mikroskop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9144032" cy="5072074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785786" y="578645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7396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2ročník prezentace">
  <a:themeElements>
    <a:clrScheme name="Vlastní 1">
      <a:dk1>
        <a:sysClr val="windowText" lastClr="000000"/>
      </a:dk1>
      <a:lt1>
        <a:sysClr val="window" lastClr="FFFFFF"/>
      </a:lt1>
      <a:dk2>
        <a:srgbClr val="1F497D"/>
      </a:dk2>
      <a:lt2>
        <a:srgbClr val="66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2061</Words>
  <Application>Microsoft Office PowerPoint</Application>
  <PresentationFormat>Předvádění na obrazovce (4:3)</PresentationFormat>
  <Paragraphs>1035</Paragraphs>
  <Slides>112</Slides>
  <Notes>112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112</vt:i4>
      </vt:variant>
    </vt:vector>
  </HeadingPairs>
  <TitlesOfParts>
    <vt:vector size="115" baseType="lpstr">
      <vt:lpstr>3_2ročník prezentace</vt:lpstr>
      <vt:lpstr>Rovnica</vt:lpstr>
      <vt:lpstr>Rovnice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Orel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Monika Bouchalová</dc:creator>
  <cp:lastModifiedBy>monika</cp:lastModifiedBy>
  <cp:revision>20</cp:revision>
  <dcterms:created xsi:type="dcterms:W3CDTF">2012-10-30T16:55:39Z</dcterms:created>
  <dcterms:modified xsi:type="dcterms:W3CDTF">2014-10-24T08:44:56Z</dcterms:modified>
</cp:coreProperties>
</file>