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sldIdLst>
    <p:sldId id="257" r:id="rId2"/>
    <p:sldId id="258" r:id="rId3"/>
    <p:sldId id="284" r:id="rId4"/>
    <p:sldId id="285" r:id="rId5"/>
    <p:sldId id="292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289" r:id="rId14"/>
    <p:sldId id="301" r:id="rId15"/>
    <p:sldId id="267" r:id="rId16"/>
    <p:sldId id="302" r:id="rId17"/>
    <p:sldId id="359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58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30" r:id="rId43"/>
    <p:sldId id="331" r:id="rId44"/>
    <p:sldId id="332" r:id="rId45"/>
    <p:sldId id="333" r:id="rId46"/>
    <p:sldId id="334" r:id="rId47"/>
    <p:sldId id="335" r:id="rId48"/>
    <p:sldId id="336" r:id="rId49"/>
    <p:sldId id="337" r:id="rId50"/>
    <p:sldId id="338" r:id="rId51"/>
    <p:sldId id="339" r:id="rId52"/>
    <p:sldId id="340" r:id="rId53"/>
    <p:sldId id="341" r:id="rId54"/>
    <p:sldId id="342" r:id="rId55"/>
    <p:sldId id="343" r:id="rId56"/>
    <p:sldId id="344" r:id="rId57"/>
    <p:sldId id="345" r:id="rId58"/>
    <p:sldId id="346" r:id="rId59"/>
    <p:sldId id="349" r:id="rId60"/>
    <p:sldId id="350" r:id="rId61"/>
    <p:sldId id="351" r:id="rId62"/>
    <p:sldId id="352" r:id="rId63"/>
    <p:sldId id="353" r:id="rId64"/>
    <p:sldId id="354" r:id="rId65"/>
    <p:sldId id="355" r:id="rId66"/>
    <p:sldId id="356" r:id="rId67"/>
    <p:sldId id="357" r:id="rId6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660"/>
  </p:normalViewPr>
  <p:slideViewPr>
    <p:cSldViewPr>
      <p:cViewPr varScale="1">
        <p:scale>
          <a:sx n="42" d="100"/>
          <a:sy n="42" d="100"/>
        </p:scale>
        <p:origin x="62" y="14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62909-1B51-4AAD-9760-6A08F82EACDA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F8100-C395-4417-A454-F2CD3C3BF9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587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58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61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62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63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64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65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66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67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9E05F-9BD9-4811-B7CF-3F87070850C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30C12-6B48-4491-A6C4-2BC8A0891AC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2B131-CF94-426D-91CD-17D57922511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532DA-C4C4-49B5-AE66-E3D8878E567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BAB99-C27E-49D9-A035-54E83000CE4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24334-680A-41E1-B4B0-A8A92DBDA66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9358-47AF-4D39-8270-8EAA3C8541A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1587-FECB-4D69-AAF2-F5E5556D06C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6D323-6954-4E34-BAB6-64D1839ED0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5DE20-9EE9-46CE-BA43-6F6ADE9EE63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AB0A3-5706-4BBE-8E59-56F8089E548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1F402-3568-4574-9713-A78EFF72C4A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04A41-1DCB-430A-B6FC-841382A8FF3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077BF-07F7-43B8-BC31-0D9A2388DBC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04D0-3F28-4DAB-9013-7D17AE44125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8A627-A747-4719-A34F-4E840128BB0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38671-441C-4BFE-BD2B-526531FA034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88AF9-2B03-4657-83FF-BA5BF8BC551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F85D9-4947-4004-9022-D609A121784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F30F7-3FE8-410A-AE85-5BBC8D61F3A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C932E-F765-411D-B9FB-063016BE546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512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7D9254-1065-4DF4-9D29-06B1555FA21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71ABC9-4549-4AE1-81FE-6B13E422C9C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js.cz/fyzika/projekty/optika/interference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gjs.cz/fyzika/projekty/optika/images/obr_012_m.jpg" TargetMode="Externa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3.wmf"/><Relationship Id="rId3" Type="http://schemas.openxmlformats.org/officeDocument/2006/relationships/hyperlink" Target="http://www.gjs.cz/fyzika/projekty/optika/interference.htm" TargetMode="Externa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9.bin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0.wmf"/><Relationship Id="rId5" Type="http://schemas.openxmlformats.org/officeDocument/2006/relationships/image" Target="http://www.gjs.cz/fyzika/projekty/optika/images/obr_012_m.jpg" TargetMode="External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7.jpeg"/><Relationship Id="rId9" Type="http://schemas.openxmlformats.org/officeDocument/2006/relationships/image" Target="../media/image9.wmf"/><Relationship Id="rId1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14.wmf"/><Relationship Id="rId3" Type="http://schemas.openxmlformats.org/officeDocument/2006/relationships/hyperlink" Target="http://www.gjs.cz/fyzika/projekty/optika/interference.htm" TargetMode="External"/><Relationship Id="rId7" Type="http://schemas.openxmlformats.org/officeDocument/2006/relationships/image" Target="../media/image9.wmf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16.bin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3.bin"/><Relationship Id="rId5" Type="http://schemas.openxmlformats.org/officeDocument/2006/relationships/image" Target="http://www.gjs.cz/fyzika/projekty/optika/images/obr_012_m.jpg" TargetMode="External"/><Relationship Id="rId15" Type="http://schemas.openxmlformats.org/officeDocument/2006/relationships/oleObject" Target="../embeddings/oleObject15.bin"/><Relationship Id="rId10" Type="http://schemas.openxmlformats.org/officeDocument/2006/relationships/oleObject" Target="../embeddings/oleObject12.bin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7.jpeg"/><Relationship Id="rId9" Type="http://schemas.openxmlformats.org/officeDocument/2006/relationships/image" Target="../media/image10.wmf"/><Relationship Id="rId1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2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27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42.bin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30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27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4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27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5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27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54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ter-fendt.de/ph14cz/singleslit_cz.htm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alter-fendt.de/ph14cz/doubleslit_cz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js.cz/fyzika/projekty/optika/interference.ht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gjs.cz/fyzika/projekty/optika/images/obr_012_m.jpg" TargetMode="External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js.cz/fyzika/projekty/optika/interference.htm" TargetMode="External"/><Relationship Id="rId7" Type="http://schemas.openxmlformats.org/officeDocument/2006/relationships/image" Target="../media/image39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5.bin"/><Relationship Id="rId5" Type="http://schemas.openxmlformats.org/officeDocument/2006/relationships/image" Target="http://www.gjs.cz/fyzika/projekty/optika/images/obr_012_m.jpg" TargetMode="External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42.wmf"/><Relationship Id="rId18" Type="http://schemas.openxmlformats.org/officeDocument/2006/relationships/oleObject" Target="../embeddings/oleObject62.bin"/><Relationship Id="rId26" Type="http://schemas.openxmlformats.org/officeDocument/2006/relationships/oleObject" Target="../embeddings/oleObject66.bin"/><Relationship Id="rId3" Type="http://schemas.openxmlformats.org/officeDocument/2006/relationships/hyperlink" Target="http://www.gjs.cz/fyzika/projekty/optika/interference.htm" TargetMode="External"/><Relationship Id="rId21" Type="http://schemas.openxmlformats.org/officeDocument/2006/relationships/image" Target="../media/image46.w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59.bin"/><Relationship Id="rId17" Type="http://schemas.openxmlformats.org/officeDocument/2006/relationships/image" Target="../media/image44.wmf"/><Relationship Id="rId25" Type="http://schemas.openxmlformats.org/officeDocument/2006/relationships/image" Target="../media/image48.wmf"/><Relationship Id="rId2" Type="http://schemas.openxmlformats.org/officeDocument/2006/relationships/notesSlide" Target="../notesSlides/notesSlide33.xml"/><Relationship Id="rId16" Type="http://schemas.openxmlformats.org/officeDocument/2006/relationships/oleObject" Target="../embeddings/oleObject61.bin"/><Relationship Id="rId20" Type="http://schemas.openxmlformats.org/officeDocument/2006/relationships/oleObject" Target="../embeddings/oleObject63.bin"/><Relationship Id="rId29" Type="http://schemas.openxmlformats.org/officeDocument/2006/relationships/image" Target="../media/image50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41.wmf"/><Relationship Id="rId24" Type="http://schemas.openxmlformats.org/officeDocument/2006/relationships/oleObject" Target="../embeddings/oleObject65.bin"/><Relationship Id="rId5" Type="http://schemas.openxmlformats.org/officeDocument/2006/relationships/image" Target="http://www.gjs.cz/fyzika/projekty/optika/images/obr_012_m.jpg" TargetMode="External"/><Relationship Id="rId15" Type="http://schemas.openxmlformats.org/officeDocument/2006/relationships/image" Target="../media/image43.wmf"/><Relationship Id="rId23" Type="http://schemas.openxmlformats.org/officeDocument/2006/relationships/image" Target="../media/image47.wmf"/><Relationship Id="rId28" Type="http://schemas.openxmlformats.org/officeDocument/2006/relationships/oleObject" Target="../embeddings/oleObject67.bin"/><Relationship Id="rId10" Type="http://schemas.openxmlformats.org/officeDocument/2006/relationships/oleObject" Target="../embeddings/oleObject58.bin"/><Relationship Id="rId19" Type="http://schemas.openxmlformats.org/officeDocument/2006/relationships/image" Target="../media/image45.wmf"/><Relationship Id="rId31" Type="http://schemas.openxmlformats.org/officeDocument/2006/relationships/image" Target="../media/image51.wmf"/><Relationship Id="rId4" Type="http://schemas.openxmlformats.org/officeDocument/2006/relationships/image" Target="../media/image7.jpeg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60.bin"/><Relationship Id="rId22" Type="http://schemas.openxmlformats.org/officeDocument/2006/relationships/oleObject" Target="../embeddings/oleObject64.bin"/><Relationship Id="rId27" Type="http://schemas.openxmlformats.org/officeDocument/2006/relationships/image" Target="../media/image49.wmf"/><Relationship Id="rId30" Type="http://schemas.openxmlformats.org/officeDocument/2006/relationships/oleObject" Target="../embeddings/oleObject68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fyzika.jreichl.com/data/optika/2_vlny_soubory/image092.pn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69.bin"/><Relationship Id="rId4" Type="http://schemas.openxmlformats.org/officeDocument/2006/relationships/image" Target="http://fyzika.jreichl.com/data/optika/2_vlny_soubory/image092.png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5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scak.cz/data/android/physicsatschool/template.php?s=opt_interference&amp;l=cz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57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80.bin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64.wmf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6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5" Type="http://schemas.openxmlformats.org/officeDocument/2006/relationships/oleObject" Target="../embeddings/oleObject81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65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7" Type="http://schemas.openxmlformats.org/officeDocument/2006/relationships/hyperlink" Target="http://micro.magnet.fsu.edu/optics/lightandcolor/polarization.html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67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67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micro.magnet.fsu.edu/primer/java/scienceopticsu/polarizedlight/brewster/index.html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micro.magnet.fsu.edu/primer/java/scienceopticsu/polarizedlight/icelandspar/index.html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lectureonline.cl.msu.edu/~mmp/kap24/polarizers/Polarizer.htm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fyzika.jreichl.com/data/optika/2_vlny_soubory/image114.pn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http://fyzika.jreichl.com/data/optika/2_vlny_soubory/image116.png" TargetMode="External"/><Relationship Id="rId4" Type="http://schemas.openxmlformats.org/officeDocument/2006/relationships/image" Target="../media/image7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search?q=hologram&amp;hl=cs&amp;prmd=imvnsa&amp;tbm=isch&amp;tbo=u&amp;source=univ&amp;sa=X&amp;ei=2uaQUJSHLqag4gTr4IDwCg&amp;sqi=2&amp;ved=0CDMQsAQ&amp;biw=1600&amp;bih=767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Rekonstrukce-hologramu.png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http://upload.wikimedia.org/wikipedia/commons/a/ad/Rekonstrukce-hologramu.png" TargetMode="External"/><Relationship Id="rId4" Type="http://schemas.openxmlformats.org/officeDocument/2006/relationships/image" Target="../media/image8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Rekonstrukce-hologramu.png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image" Target="http://upload.wikimedia.org/wikipedia/commons/a/ad/Rekonstrukce-hologramu.png" TargetMode="External"/><Relationship Id="rId4" Type="http://schemas.openxmlformats.org/officeDocument/2006/relationships/image" Target="../media/image8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Rekonstrukce-hologramu.png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5" Type="http://schemas.openxmlformats.org/officeDocument/2006/relationships/image" Target="http://upload.wikimedia.org/wikipedia/commons/a/ad/Rekonstrukce-hologramu.png" TargetMode="External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js.cz/fyzika/projekty/optika/interference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gjs.cz/fyzika/projekty/optika/images/obr_012_m.jpg" TargetMode="Externa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js.cz/fyzika/projekty/optika/interference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gjs.cz/fyzika/projekty/optika/images/obr_012_m.jpg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292893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2. VLNOVÁ OPTIKA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0" y="3562350"/>
            <a:ext cx="914400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900" b="1" dirty="0">
                <a:solidFill>
                  <a:srgbClr val="00AAAA"/>
                </a:solidFill>
                <a:cs typeface="Arial" pitchFamily="34" charset="0"/>
              </a:rPr>
              <a:t>Mgr. Monika Bouchalová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000" dirty="0">
                <a:solidFill>
                  <a:srgbClr val="00AAAA"/>
                </a:solidFill>
                <a:cs typeface="Arial" pitchFamily="34" charset="0"/>
              </a:rPr>
              <a:t>Gymnázium, Havířov-Město, Komenského 2, p.o.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 bwMode="auto">
          <a:xfrm>
            <a:off x="0" y="6291274"/>
            <a:ext cx="9144000" cy="5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6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Tento projekt je spolufinancován Evropským sociálním fondem a státním rozpočtem České republiky.</a:t>
            </a:r>
            <a:endParaRPr lang="cs-CZ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0" y="2252656"/>
            <a:ext cx="9144000" cy="63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900" b="1" dirty="0">
                <a:solidFill>
                  <a:srgbClr val="00AAAA"/>
                </a:solidFill>
                <a:cs typeface="Arial" pitchFamily="34" charset="0"/>
              </a:rPr>
              <a:t>FYZIKA </a:t>
            </a:r>
            <a:r>
              <a:rPr lang="it-IT" sz="2900" b="1" dirty="0">
                <a:solidFill>
                  <a:srgbClr val="00AAAA"/>
                </a:solidFill>
                <a:cs typeface="Arial" pitchFamily="34" charset="0"/>
              </a:rPr>
              <a:t>PRO I</a:t>
            </a:r>
            <a:r>
              <a:rPr lang="cs-CZ" sz="2900" b="1" dirty="0">
                <a:solidFill>
                  <a:srgbClr val="00AAAA"/>
                </a:solidFill>
                <a:cs typeface="Arial" pitchFamily="34" charset="0"/>
              </a:rPr>
              <a:t>V</a:t>
            </a:r>
            <a:r>
              <a:rPr lang="it-IT" sz="2900" b="1" dirty="0">
                <a:solidFill>
                  <a:srgbClr val="00AAAA"/>
                </a:solidFill>
                <a:cs typeface="Arial" pitchFamily="34" charset="0"/>
              </a:rPr>
              <a:t>. ROČNÍK GYMNÁZIA</a:t>
            </a:r>
            <a:r>
              <a:rPr lang="cs-CZ" sz="2900" b="1" dirty="0">
                <a:solidFill>
                  <a:srgbClr val="00AAAA"/>
                </a:solidFill>
                <a:cs typeface="Arial" pitchFamily="34" charset="0"/>
              </a:rPr>
              <a:t> - OPTIKA</a:t>
            </a:r>
            <a:endParaRPr lang="cs-CZ" sz="800" b="1" dirty="0">
              <a:solidFill>
                <a:srgbClr val="00AAAA"/>
              </a:solidFill>
              <a:cs typeface="Arial" pitchFamily="34" charset="0"/>
            </a:endParaRPr>
          </a:p>
        </p:txBody>
      </p:sp>
      <p:grpSp>
        <p:nvGrpSpPr>
          <p:cNvPr id="16" name="Skupina 15"/>
          <p:cNvGrpSpPr>
            <a:grpSpLocks noChangeAspect="1"/>
          </p:cNvGrpSpPr>
          <p:nvPr/>
        </p:nvGrpSpPr>
        <p:grpSpPr>
          <a:xfrm>
            <a:off x="36032" y="-24"/>
            <a:ext cx="9108000" cy="2063546"/>
            <a:chOff x="0" y="571480"/>
            <a:chExt cx="8929718" cy="1928826"/>
          </a:xfrm>
        </p:grpSpPr>
        <p:sp>
          <p:nvSpPr>
            <p:cNvPr id="15" name="Obdélník 14"/>
            <p:cNvSpPr/>
            <p:nvPr/>
          </p:nvSpPr>
          <p:spPr>
            <a:xfrm>
              <a:off x="0" y="571480"/>
              <a:ext cx="8929718" cy="19288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029" name="Skupina 1"/>
            <p:cNvGrpSpPr>
              <a:grpSpLocks noChangeAspect="1"/>
            </p:cNvGrpSpPr>
            <p:nvPr/>
          </p:nvGrpSpPr>
          <p:grpSpPr bwMode="auto">
            <a:xfrm>
              <a:off x="142844" y="571480"/>
              <a:ext cx="8651147" cy="1908000"/>
              <a:chOff x="1237" y="4215"/>
              <a:chExt cx="8434" cy="1860"/>
            </a:xfrm>
            <a:solidFill>
              <a:schemeClr val="accent1"/>
            </a:solidFill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37" y="4215"/>
                <a:ext cx="7610" cy="1860"/>
              </a:xfrm>
              <a:prstGeom prst="rect">
                <a:avLst/>
              </a:prstGeom>
              <a:grpFill/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3694" b="2090"/>
              <a:stretch>
                <a:fillRect/>
              </a:stretch>
            </p:blipFill>
            <p:spPr bwMode="auto">
              <a:xfrm>
                <a:off x="8715" y="4510"/>
                <a:ext cx="956" cy="959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13" name="Nadpis 1"/>
          <p:cNvSpPr txBox="1">
            <a:spLocks/>
          </p:cNvSpPr>
          <p:nvPr/>
        </p:nvSpPr>
        <p:spPr>
          <a:xfrm>
            <a:off x="1" y="5143512"/>
            <a:ext cx="9143999" cy="1227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cs-CZ" sz="1700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Tento digitální učební materiál (DUM) vznikl na základě řešení projektu OPVK, registrační číslo CZ.1.07/1.5.00/34.0794 s názvem „Výuka na gymnáziu podporovaná ICT“.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214282" y="695153"/>
            <a:ext cx="87154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/>
              <a:t>Youngův</a:t>
            </a:r>
            <a:r>
              <a:rPr lang="cs-CZ" sz="3200" b="1" dirty="0"/>
              <a:t> pokus</a:t>
            </a:r>
            <a:r>
              <a:rPr lang="cs-CZ" sz="3200" dirty="0"/>
              <a:t> – 1801 </a:t>
            </a:r>
            <a:endParaRPr lang="en-US" sz="3200" dirty="0"/>
          </a:p>
          <a:p>
            <a:pPr marL="179388" indent="-179388">
              <a:buFont typeface="Arial" pitchFamily="34" charset="0"/>
              <a:buChar char="•"/>
            </a:pPr>
            <a:r>
              <a:rPr lang="cs-CZ" sz="3000" dirty="0"/>
              <a:t>Na stínítku pozorujeme interferenci: </a:t>
            </a:r>
            <a:br>
              <a:rPr lang="en-US" sz="3000" dirty="0"/>
            </a:br>
            <a:r>
              <a:rPr lang="cs-CZ" sz="3000" b="1" dirty="0"/>
              <a:t>interferenční obrazec</a:t>
            </a:r>
            <a:r>
              <a:rPr lang="cs-CZ" sz="3000" dirty="0"/>
              <a:t> – světlé a tmavé proužky.</a:t>
            </a:r>
            <a:endParaRPr lang="en-US" sz="3000" dirty="0"/>
          </a:p>
        </p:txBody>
      </p:sp>
      <p:sp>
        <p:nvSpPr>
          <p:cNvPr id="14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2. 1. INTERFERENCE SVĚTLA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1142976" y="435769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</a:t>
            </a:r>
            <a:endParaRPr lang="cs-CZ" sz="3200" b="1" dirty="0"/>
          </a:p>
        </p:txBody>
      </p:sp>
      <p:sp>
        <p:nvSpPr>
          <p:cNvPr id="7" name="Obdélník 6"/>
          <p:cNvSpPr/>
          <p:nvPr/>
        </p:nvSpPr>
        <p:spPr>
          <a:xfrm>
            <a:off x="1643042" y="2500306"/>
            <a:ext cx="144000" cy="20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643042" y="4714884"/>
            <a:ext cx="144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ovéPole 28"/>
          <p:cNvSpPr txBox="1"/>
          <p:nvPr/>
        </p:nvSpPr>
        <p:spPr>
          <a:xfrm>
            <a:off x="3000364" y="3701481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</a:t>
            </a:r>
            <a:r>
              <a:rPr lang="en-US" sz="3200" b="1" baseline="-25000" dirty="0"/>
              <a:t>1</a:t>
            </a:r>
            <a:endParaRPr lang="cs-CZ" sz="3200" b="1" baseline="-250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3000364" y="5344555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</a:t>
            </a:r>
            <a:r>
              <a:rPr lang="en-US" sz="3200" b="1" baseline="-25000" dirty="0"/>
              <a:t>2</a:t>
            </a:r>
            <a:endParaRPr lang="cs-CZ" sz="3200" b="1" baseline="-25000" dirty="0"/>
          </a:p>
        </p:txBody>
      </p:sp>
      <p:sp>
        <p:nvSpPr>
          <p:cNvPr id="9" name="Obdélník 8"/>
          <p:cNvSpPr/>
          <p:nvPr/>
        </p:nvSpPr>
        <p:spPr>
          <a:xfrm>
            <a:off x="3499306" y="2500306"/>
            <a:ext cx="144000" cy="13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499306" y="3929066"/>
            <a:ext cx="144000" cy="14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500430" y="5500702"/>
            <a:ext cx="144000" cy="14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bdélník 49"/>
          <p:cNvSpPr/>
          <p:nvPr/>
        </p:nvSpPr>
        <p:spPr>
          <a:xfrm>
            <a:off x="5929322" y="2500306"/>
            <a:ext cx="468000" cy="442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2" name="Přímá spojovací čára 51"/>
          <p:cNvCxnSpPr/>
          <p:nvPr/>
        </p:nvCxnSpPr>
        <p:spPr>
          <a:xfrm>
            <a:off x="0" y="4643446"/>
            <a:ext cx="9715536" cy="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 descr="http://www.gjs.cz/fyzika/projekty/optika/images/obr_012_m.jp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 l="82895" t="11088" r="10526" b="6746"/>
          <a:stretch>
            <a:fillRect/>
          </a:stretch>
        </p:blipFill>
        <p:spPr bwMode="auto">
          <a:xfrm>
            <a:off x="5937236" y="2500306"/>
            <a:ext cx="504000" cy="452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ovací čára 5"/>
          <p:cNvCxnSpPr/>
          <p:nvPr/>
        </p:nvCxnSpPr>
        <p:spPr>
          <a:xfrm>
            <a:off x="0" y="2500306"/>
            <a:ext cx="9180000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ovací šipka 78"/>
          <p:cNvCxnSpPr/>
          <p:nvPr/>
        </p:nvCxnSpPr>
        <p:spPr>
          <a:xfrm flipV="1">
            <a:off x="3643306" y="3214686"/>
            <a:ext cx="2286016" cy="71438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ovací šipka 81"/>
          <p:cNvCxnSpPr/>
          <p:nvPr/>
        </p:nvCxnSpPr>
        <p:spPr>
          <a:xfrm flipV="1">
            <a:off x="3643306" y="3214686"/>
            <a:ext cx="2286016" cy="221457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ovací čára 62"/>
          <p:cNvCxnSpPr/>
          <p:nvPr/>
        </p:nvCxnSpPr>
        <p:spPr>
          <a:xfrm rot="16200000" flipH="1">
            <a:off x="3641125" y="3930685"/>
            <a:ext cx="749614" cy="746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Levá složená závorka 67"/>
          <p:cNvSpPr/>
          <p:nvPr/>
        </p:nvSpPr>
        <p:spPr>
          <a:xfrm rot="13497899">
            <a:off x="4697189" y="2893173"/>
            <a:ext cx="500066" cy="3189611"/>
          </a:xfrm>
          <a:prstGeom prst="leftBrace">
            <a:avLst>
              <a:gd name="adj1" fmla="val 104402"/>
              <a:gd name="adj2" fmla="val 6679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TextovéPole 69"/>
          <p:cNvSpPr txBox="1"/>
          <p:nvPr/>
        </p:nvSpPr>
        <p:spPr>
          <a:xfrm>
            <a:off x="5500694" y="4071942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l</a:t>
            </a:r>
            <a:r>
              <a:rPr lang="cs-CZ" sz="3200" b="1" baseline="-25000" dirty="0"/>
              <a:t>2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4071934" y="2643182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l</a:t>
            </a:r>
            <a:r>
              <a:rPr lang="cs-CZ" sz="3200" b="1" baseline="-25000" dirty="0"/>
              <a:t>1</a:t>
            </a:r>
          </a:p>
        </p:txBody>
      </p:sp>
      <p:sp>
        <p:nvSpPr>
          <p:cNvPr id="72" name="Levá složená závorka 71"/>
          <p:cNvSpPr/>
          <p:nvPr/>
        </p:nvSpPr>
        <p:spPr>
          <a:xfrm rot="15163437" flipH="1">
            <a:off x="4460641" y="2127936"/>
            <a:ext cx="500066" cy="2379325"/>
          </a:xfrm>
          <a:prstGeom prst="leftBrace">
            <a:avLst>
              <a:gd name="adj1" fmla="val 104402"/>
              <a:gd name="adj2" fmla="val 4335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0" grpId="0"/>
      <p:bldP spid="71" grpId="0"/>
      <p:bldP spid="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2. 1. INTERFERENCE  SVĚTLA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3000364" y="3701481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</a:t>
            </a:r>
            <a:r>
              <a:rPr lang="en-US" sz="3200" b="1" baseline="-25000" dirty="0"/>
              <a:t>1</a:t>
            </a:r>
            <a:endParaRPr lang="cs-CZ" sz="3200" b="1" baseline="-250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3000364" y="5344555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</a:t>
            </a:r>
            <a:r>
              <a:rPr lang="en-US" sz="3200" b="1" baseline="-25000" dirty="0"/>
              <a:t>2</a:t>
            </a:r>
            <a:endParaRPr lang="cs-CZ" sz="3200" b="1" baseline="-25000" dirty="0"/>
          </a:p>
        </p:txBody>
      </p:sp>
      <p:sp>
        <p:nvSpPr>
          <p:cNvPr id="9" name="Obdélník 8"/>
          <p:cNvSpPr/>
          <p:nvPr/>
        </p:nvSpPr>
        <p:spPr>
          <a:xfrm>
            <a:off x="3499306" y="2500306"/>
            <a:ext cx="144000" cy="13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499306" y="3929066"/>
            <a:ext cx="144000" cy="14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500430" y="5500702"/>
            <a:ext cx="144000" cy="14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bdélník 49"/>
          <p:cNvSpPr/>
          <p:nvPr/>
        </p:nvSpPr>
        <p:spPr>
          <a:xfrm>
            <a:off x="5929322" y="2500306"/>
            <a:ext cx="468000" cy="442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2" name="Přímá spojovací čára 51"/>
          <p:cNvCxnSpPr>
            <a:stCxn id="10" idx="3"/>
          </p:cNvCxnSpPr>
          <p:nvPr/>
        </p:nvCxnSpPr>
        <p:spPr>
          <a:xfrm flipV="1">
            <a:off x="3643306" y="4643446"/>
            <a:ext cx="6072230" cy="2362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 descr="http://www.gjs.cz/fyzika/projekty/optika/images/obr_012_m.jp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 l="82895" t="11088" r="10526" b="6746"/>
          <a:stretch>
            <a:fillRect/>
          </a:stretch>
        </p:blipFill>
        <p:spPr bwMode="auto">
          <a:xfrm>
            <a:off x="5937236" y="2500306"/>
            <a:ext cx="504000" cy="452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ovací čára 5"/>
          <p:cNvCxnSpPr/>
          <p:nvPr/>
        </p:nvCxnSpPr>
        <p:spPr>
          <a:xfrm>
            <a:off x="0" y="2500306"/>
            <a:ext cx="9180000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ovací šipka 78"/>
          <p:cNvCxnSpPr/>
          <p:nvPr/>
        </p:nvCxnSpPr>
        <p:spPr>
          <a:xfrm flipV="1">
            <a:off x="3643306" y="3214686"/>
            <a:ext cx="2286016" cy="71438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ovací šipka 81"/>
          <p:cNvCxnSpPr/>
          <p:nvPr/>
        </p:nvCxnSpPr>
        <p:spPr>
          <a:xfrm flipV="1">
            <a:off x="3643306" y="3214686"/>
            <a:ext cx="2286016" cy="221457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ovací čára 62"/>
          <p:cNvCxnSpPr/>
          <p:nvPr/>
        </p:nvCxnSpPr>
        <p:spPr>
          <a:xfrm rot="16200000" flipH="1">
            <a:off x="3641125" y="3930685"/>
            <a:ext cx="749614" cy="746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Levá složená závorka 67"/>
          <p:cNvSpPr/>
          <p:nvPr/>
        </p:nvSpPr>
        <p:spPr>
          <a:xfrm rot="13497899">
            <a:off x="3947571" y="4704476"/>
            <a:ext cx="500066" cy="1068073"/>
          </a:xfrm>
          <a:prstGeom prst="leftBrace">
            <a:avLst>
              <a:gd name="adj1" fmla="val 104402"/>
              <a:gd name="adj2" fmla="val 6679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TextovéPole 69"/>
          <p:cNvSpPr txBox="1"/>
          <p:nvPr/>
        </p:nvSpPr>
        <p:spPr>
          <a:xfrm>
            <a:off x="4429124" y="5130241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∆l</a:t>
            </a:r>
            <a:endParaRPr lang="cs-CZ" sz="3200" b="1" baseline="-250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214282" y="695153"/>
            <a:ext cx="871543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/>
              <a:t>Interferenční maximum</a:t>
            </a:r>
            <a:r>
              <a:rPr lang="cs-CZ" sz="2800" dirty="0"/>
              <a:t> </a:t>
            </a:r>
          </a:p>
          <a:p>
            <a:r>
              <a:rPr lang="cs-CZ" sz="2800" dirty="0"/>
              <a:t>je zesílení světla v místech, kde se vlnění setkávají </a:t>
            </a:r>
            <a:br>
              <a:rPr lang="cs-CZ" sz="2800" dirty="0"/>
            </a:br>
            <a:r>
              <a:rPr lang="cs-CZ" sz="2800" dirty="0"/>
              <a:t>se stejnou fází, (na stínítku světlá místa).</a:t>
            </a:r>
          </a:p>
          <a:p>
            <a:pPr>
              <a:tabLst>
                <a:tab pos="6183313" algn="l"/>
              </a:tabLst>
            </a:pPr>
            <a:r>
              <a:rPr lang="cs-CZ" sz="2800" dirty="0"/>
              <a:t>        </a:t>
            </a:r>
            <a:br>
              <a:rPr lang="cs-CZ" sz="2800" dirty="0"/>
            </a:br>
            <a:r>
              <a:rPr lang="cs-CZ" sz="2800" dirty="0"/>
              <a:t>   </a:t>
            </a:r>
          </a:p>
          <a:p>
            <a:pPr>
              <a:tabLst>
                <a:tab pos="6183313" algn="l"/>
              </a:tabLst>
            </a:pPr>
            <a:endParaRPr lang="cs-CZ" sz="2800" dirty="0"/>
          </a:p>
          <a:p>
            <a:pPr>
              <a:tabLst>
                <a:tab pos="6183313" algn="l"/>
              </a:tabLst>
            </a:pPr>
            <a:endParaRPr lang="cs-CZ" sz="2800" dirty="0"/>
          </a:p>
          <a:p>
            <a:r>
              <a:rPr lang="cs-CZ" sz="2800" dirty="0"/>
              <a:t>k – řád </a:t>
            </a:r>
          </a:p>
          <a:p>
            <a:pPr marL="449263" indent="87313"/>
            <a:r>
              <a:rPr lang="cs-CZ" sz="2800" dirty="0"/>
              <a:t>interferenčního</a:t>
            </a:r>
          </a:p>
          <a:p>
            <a:pPr marL="449263" indent="87313"/>
            <a:r>
              <a:rPr lang="cs-CZ" sz="2800" dirty="0"/>
              <a:t>maxima</a:t>
            </a:r>
          </a:p>
          <a:p>
            <a:pPr marL="449263" indent="87313"/>
            <a:endParaRPr lang="cs-CZ" sz="2800" dirty="0"/>
          </a:p>
          <a:p>
            <a:pPr marL="87313"/>
            <a:r>
              <a:rPr lang="cs-CZ" sz="2600" dirty="0"/>
              <a:t>(dráhový rozdíl </a:t>
            </a:r>
          </a:p>
          <a:p>
            <a:pPr marL="174625"/>
            <a:r>
              <a:rPr lang="cs-CZ" sz="2600" dirty="0"/>
              <a:t>= sudému </a:t>
            </a:r>
          </a:p>
          <a:p>
            <a:pPr marL="174625"/>
            <a:r>
              <a:rPr lang="cs-CZ" sz="2600" dirty="0"/>
              <a:t>počtu půlvln)</a:t>
            </a:r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428596" y="2714620"/>
          <a:ext cx="222408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1015920" imgH="393480" progId="Equation.3">
                  <p:embed/>
                </p:oleObj>
              </mc:Choice>
              <mc:Fallback>
                <p:oleObj name="Rovnice" r:id="rId6" imgW="101592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2714620"/>
                        <a:ext cx="2224088" cy="857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6559557" y="4518648"/>
          <a:ext cx="642942" cy="320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355320" imgH="177480" progId="Equation.3">
                  <p:embed/>
                </p:oleObj>
              </mc:Choice>
              <mc:Fallback>
                <p:oleObj name="Rovnice" r:id="rId8" imgW="355320" imgH="177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9557" y="4518648"/>
                        <a:ext cx="642942" cy="32015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6560354" y="4116977"/>
          <a:ext cx="641349" cy="343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0" imgW="330120" imgH="177480" progId="Equation.3">
                  <p:embed/>
                </p:oleObj>
              </mc:Choice>
              <mc:Fallback>
                <p:oleObj name="Rovnice" r:id="rId10" imgW="33012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0354" y="4116977"/>
                        <a:ext cx="641349" cy="3439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"/>
          <p:cNvGraphicFramePr>
            <a:graphicFrameLocks noChangeAspect="1"/>
          </p:cNvGraphicFramePr>
          <p:nvPr/>
        </p:nvGraphicFramePr>
        <p:xfrm>
          <a:off x="6560354" y="4896546"/>
          <a:ext cx="641349" cy="343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2" imgW="330120" imgH="177480" progId="Equation.3">
                  <p:embed/>
                </p:oleObj>
              </mc:Choice>
              <mc:Fallback>
                <p:oleObj name="Rovnice" r:id="rId12" imgW="33012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0354" y="4896546"/>
                        <a:ext cx="641349" cy="3439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"/>
          <p:cNvGraphicFramePr>
            <a:graphicFrameLocks noChangeAspect="1"/>
          </p:cNvGraphicFramePr>
          <p:nvPr/>
        </p:nvGraphicFramePr>
        <p:xfrm>
          <a:off x="6546850" y="3726592"/>
          <a:ext cx="668356" cy="332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3" imgW="355320" imgH="177480" progId="Equation.3">
                  <p:embed/>
                </p:oleObj>
              </mc:Choice>
              <mc:Fallback>
                <p:oleObj name="Rovnice" r:id="rId13" imgW="35532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0" y="3726592"/>
                        <a:ext cx="668356" cy="33264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"/>
          <p:cNvGraphicFramePr>
            <a:graphicFrameLocks noChangeAspect="1"/>
          </p:cNvGraphicFramePr>
          <p:nvPr/>
        </p:nvGraphicFramePr>
        <p:xfrm>
          <a:off x="6546850" y="5298217"/>
          <a:ext cx="668356" cy="332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5" imgW="355320" imgH="177480" progId="Equation.3">
                  <p:embed/>
                </p:oleObj>
              </mc:Choice>
              <mc:Fallback>
                <p:oleObj name="Rovnice" r:id="rId15" imgW="35532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0" y="5298217"/>
                        <a:ext cx="668356" cy="33264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"/>
          <p:cNvGraphicFramePr>
            <a:graphicFrameLocks noChangeAspect="1"/>
          </p:cNvGraphicFramePr>
          <p:nvPr/>
        </p:nvGraphicFramePr>
        <p:xfrm>
          <a:off x="6991350" y="2849563"/>
          <a:ext cx="1528763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7" imgW="698400" imgH="203040" progId="Equation.3">
                  <p:embed/>
                </p:oleObj>
              </mc:Choice>
              <mc:Fallback>
                <p:oleObj name="Rovnice" r:id="rId17" imgW="69840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350" y="2849563"/>
                        <a:ext cx="1528763" cy="4429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0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2. 1. INTERFERENCE  SVĚTLA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3000364" y="3701481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</a:t>
            </a:r>
            <a:r>
              <a:rPr lang="en-US" sz="3200" b="1" baseline="-25000" dirty="0"/>
              <a:t>1</a:t>
            </a:r>
            <a:endParaRPr lang="cs-CZ" sz="3200" b="1" baseline="-250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3000364" y="5344555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</a:t>
            </a:r>
            <a:r>
              <a:rPr lang="en-US" sz="3200" b="1" baseline="-25000" dirty="0"/>
              <a:t>2</a:t>
            </a:r>
            <a:endParaRPr lang="cs-CZ" sz="3200" b="1" baseline="-25000" dirty="0"/>
          </a:p>
        </p:txBody>
      </p:sp>
      <p:sp>
        <p:nvSpPr>
          <p:cNvPr id="9" name="Obdélník 8"/>
          <p:cNvSpPr/>
          <p:nvPr/>
        </p:nvSpPr>
        <p:spPr>
          <a:xfrm>
            <a:off x="3499306" y="2500306"/>
            <a:ext cx="144000" cy="13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499306" y="3929066"/>
            <a:ext cx="144000" cy="14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500430" y="5500702"/>
            <a:ext cx="144000" cy="14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bdélník 49"/>
          <p:cNvSpPr/>
          <p:nvPr/>
        </p:nvSpPr>
        <p:spPr>
          <a:xfrm>
            <a:off x="5929322" y="2500306"/>
            <a:ext cx="468000" cy="442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2" name="Přímá spojovací čára 51"/>
          <p:cNvCxnSpPr>
            <a:stCxn id="10" idx="3"/>
          </p:cNvCxnSpPr>
          <p:nvPr/>
        </p:nvCxnSpPr>
        <p:spPr>
          <a:xfrm flipV="1">
            <a:off x="3643306" y="4643446"/>
            <a:ext cx="6072230" cy="2362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 descr="http://www.gjs.cz/fyzika/projekty/optika/images/obr_012_m.jp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 l="82895" t="11088" r="10526" b="6746"/>
          <a:stretch>
            <a:fillRect/>
          </a:stretch>
        </p:blipFill>
        <p:spPr bwMode="auto">
          <a:xfrm>
            <a:off x="5937236" y="2500306"/>
            <a:ext cx="504000" cy="452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ovací čára 5"/>
          <p:cNvCxnSpPr/>
          <p:nvPr/>
        </p:nvCxnSpPr>
        <p:spPr>
          <a:xfrm>
            <a:off x="0" y="2500306"/>
            <a:ext cx="9180000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ovací šipka 78"/>
          <p:cNvCxnSpPr/>
          <p:nvPr/>
        </p:nvCxnSpPr>
        <p:spPr>
          <a:xfrm flipV="1">
            <a:off x="3643306" y="3214686"/>
            <a:ext cx="2286016" cy="71438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ovací šipka 81"/>
          <p:cNvCxnSpPr/>
          <p:nvPr/>
        </p:nvCxnSpPr>
        <p:spPr>
          <a:xfrm flipV="1">
            <a:off x="3643306" y="3214686"/>
            <a:ext cx="2286016" cy="221457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ovací čára 62"/>
          <p:cNvCxnSpPr/>
          <p:nvPr/>
        </p:nvCxnSpPr>
        <p:spPr>
          <a:xfrm rot="16200000" flipH="1">
            <a:off x="3641125" y="3930685"/>
            <a:ext cx="749614" cy="746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Levá složená závorka 67"/>
          <p:cNvSpPr/>
          <p:nvPr/>
        </p:nvSpPr>
        <p:spPr>
          <a:xfrm rot="13497899">
            <a:off x="3947571" y="4704476"/>
            <a:ext cx="500066" cy="1068073"/>
          </a:xfrm>
          <a:prstGeom prst="leftBrace">
            <a:avLst>
              <a:gd name="adj1" fmla="val 104402"/>
              <a:gd name="adj2" fmla="val 6679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TextovéPole 69"/>
          <p:cNvSpPr txBox="1"/>
          <p:nvPr/>
        </p:nvSpPr>
        <p:spPr>
          <a:xfrm>
            <a:off x="4429124" y="5130241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∆l</a:t>
            </a:r>
            <a:endParaRPr lang="cs-CZ" sz="3200" b="1" baseline="-250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214282" y="695153"/>
            <a:ext cx="871543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/>
              <a:t>Interferenční minimum</a:t>
            </a:r>
            <a:r>
              <a:rPr lang="cs-CZ" sz="2800" dirty="0"/>
              <a:t> </a:t>
            </a:r>
            <a:br>
              <a:rPr lang="cs-CZ" sz="2800" dirty="0"/>
            </a:br>
            <a:r>
              <a:rPr lang="cs-CZ" sz="2800" dirty="0"/>
              <a:t>je zeslabení světla v místech, kde se vlnění setkávají </a:t>
            </a:r>
            <a:br>
              <a:rPr lang="cs-CZ" sz="2800" dirty="0"/>
            </a:br>
            <a:r>
              <a:rPr lang="cs-CZ" sz="2800" dirty="0"/>
              <a:t>s opačnou fází, (na stínítku tmavá místa).       </a:t>
            </a:r>
          </a:p>
          <a:p>
            <a:r>
              <a:rPr lang="cs-CZ" sz="2800" dirty="0"/>
              <a:t>  </a:t>
            </a:r>
          </a:p>
          <a:p>
            <a:pPr>
              <a:tabLst>
                <a:tab pos="6183313" algn="l"/>
              </a:tabLst>
            </a:pPr>
            <a:r>
              <a:rPr lang="cs-CZ" sz="2800" dirty="0"/>
              <a:t>        </a:t>
            </a:r>
            <a:br>
              <a:rPr lang="cs-CZ" sz="2800" dirty="0"/>
            </a:br>
            <a:r>
              <a:rPr lang="cs-CZ" sz="2800" dirty="0"/>
              <a:t>   </a:t>
            </a:r>
          </a:p>
          <a:p>
            <a:pPr>
              <a:tabLst>
                <a:tab pos="6183313" algn="l"/>
              </a:tabLst>
            </a:pPr>
            <a:endParaRPr lang="cs-CZ" sz="2800" dirty="0"/>
          </a:p>
          <a:p>
            <a:r>
              <a:rPr lang="cs-CZ" sz="2800" dirty="0"/>
              <a:t>k – řád </a:t>
            </a:r>
          </a:p>
          <a:p>
            <a:pPr marL="449263" indent="87313"/>
            <a:r>
              <a:rPr lang="cs-CZ" sz="2800" dirty="0"/>
              <a:t>interferenčního</a:t>
            </a:r>
          </a:p>
          <a:p>
            <a:pPr marL="449263" indent="87313"/>
            <a:r>
              <a:rPr lang="cs-CZ" sz="2800" dirty="0"/>
              <a:t>minima</a:t>
            </a:r>
          </a:p>
          <a:p>
            <a:pPr marL="449263" indent="87313"/>
            <a:endParaRPr lang="cs-CZ" sz="2800" dirty="0"/>
          </a:p>
          <a:p>
            <a:pPr marL="87313"/>
            <a:r>
              <a:rPr lang="cs-CZ" sz="2600" dirty="0"/>
              <a:t>(dráhový rozdíl </a:t>
            </a:r>
          </a:p>
          <a:p>
            <a:pPr marL="174625"/>
            <a:r>
              <a:rPr lang="cs-CZ" sz="2600" dirty="0"/>
              <a:t>= lichému</a:t>
            </a:r>
          </a:p>
          <a:p>
            <a:pPr marL="174625"/>
            <a:r>
              <a:rPr lang="cs-CZ" sz="2600" dirty="0"/>
              <a:t>počtu půlvln)</a:t>
            </a:r>
          </a:p>
        </p:txBody>
      </p:sp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6559557" y="4251170"/>
          <a:ext cx="642942" cy="320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355320" imgH="177480" progId="Equation.3">
                  <p:embed/>
                </p:oleObj>
              </mc:Choice>
              <mc:Fallback>
                <p:oleObj name="Rovnice" r:id="rId6" imgW="355320" imgH="177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9557" y="4251170"/>
                        <a:ext cx="642942" cy="32015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6560354" y="3834442"/>
          <a:ext cx="641349" cy="343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330120" imgH="177480" progId="Equation.3">
                  <p:embed/>
                </p:oleObj>
              </mc:Choice>
              <mc:Fallback>
                <p:oleObj name="Rovnice" r:id="rId8" imgW="33012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0354" y="3834442"/>
                        <a:ext cx="641349" cy="3439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"/>
          <p:cNvGraphicFramePr>
            <a:graphicFrameLocks noChangeAspect="1"/>
          </p:cNvGraphicFramePr>
          <p:nvPr/>
        </p:nvGraphicFramePr>
        <p:xfrm>
          <a:off x="6560354" y="5037080"/>
          <a:ext cx="641349" cy="343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0" imgW="330120" imgH="177480" progId="Equation.3">
                  <p:embed/>
                </p:oleObj>
              </mc:Choice>
              <mc:Fallback>
                <p:oleObj name="Rovnice" r:id="rId10" imgW="33012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0354" y="5037080"/>
                        <a:ext cx="641349" cy="3439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"/>
          <p:cNvGraphicFramePr>
            <a:graphicFrameLocks noChangeAspect="1"/>
          </p:cNvGraphicFramePr>
          <p:nvPr/>
        </p:nvGraphicFramePr>
        <p:xfrm>
          <a:off x="6546850" y="3429000"/>
          <a:ext cx="668356" cy="332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1" imgW="355320" imgH="177480" progId="Equation.3">
                  <p:embed/>
                </p:oleObj>
              </mc:Choice>
              <mc:Fallback>
                <p:oleObj name="Rovnice" r:id="rId11" imgW="35532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0" y="3429000"/>
                        <a:ext cx="668356" cy="33264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"/>
          <p:cNvGraphicFramePr>
            <a:graphicFrameLocks noChangeAspect="1"/>
          </p:cNvGraphicFramePr>
          <p:nvPr/>
        </p:nvGraphicFramePr>
        <p:xfrm>
          <a:off x="6546850" y="5453808"/>
          <a:ext cx="668356" cy="332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3" imgW="355320" imgH="177480" progId="Equation.3">
                  <p:embed/>
                </p:oleObj>
              </mc:Choice>
              <mc:Fallback>
                <p:oleObj name="Rovnice" r:id="rId13" imgW="35532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0" y="5453808"/>
                        <a:ext cx="668356" cy="33264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"/>
          <p:cNvGraphicFramePr>
            <a:graphicFrameLocks noChangeAspect="1"/>
          </p:cNvGraphicFramePr>
          <p:nvPr/>
        </p:nvGraphicFramePr>
        <p:xfrm>
          <a:off x="6991350" y="2849563"/>
          <a:ext cx="1528763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5" imgW="698400" imgH="203040" progId="Equation.3">
                  <p:embed/>
                </p:oleObj>
              </mc:Choice>
              <mc:Fallback>
                <p:oleObj name="Rovnice" r:id="rId15" imgW="69840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350" y="2849563"/>
                        <a:ext cx="1528763" cy="4429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1" name="Object 11"/>
          <p:cNvGraphicFramePr>
            <a:graphicFrameLocks noChangeAspect="1"/>
          </p:cNvGraphicFramePr>
          <p:nvPr/>
        </p:nvGraphicFramePr>
        <p:xfrm>
          <a:off x="642910" y="2714620"/>
          <a:ext cx="20288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7" imgW="927000" imgH="393480" progId="Equation.3">
                  <p:embed/>
                </p:oleObj>
              </mc:Choice>
              <mc:Fallback>
                <p:oleObj name="Rovnice" r:id="rId17" imgW="927000" imgH="393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2714620"/>
                        <a:ext cx="2028825" cy="857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"/>
          <p:cNvGraphicFramePr>
            <a:graphicFrameLocks noChangeAspect="1"/>
          </p:cNvGraphicFramePr>
          <p:nvPr/>
        </p:nvGraphicFramePr>
        <p:xfrm>
          <a:off x="6559557" y="4644125"/>
          <a:ext cx="642942" cy="320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9" imgW="355320" imgH="177480" progId="Equation.3">
                  <p:embed/>
                </p:oleObj>
              </mc:Choice>
              <mc:Fallback>
                <p:oleObj name="Rovnice" r:id="rId19" imgW="355320" imgH="1774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9557" y="4644125"/>
                        <a:ext cx="642942" cy="32015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500034" y="1168676"/>
            <a:ext cx="87154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Příklady:</a:t>
            </a:r>
          </a:p>
          <a:p>
            <a:pPr marL="261938" indent="-261938">
              <a:buFont typeface="Arial" pitchFamily="34" charset="0"/>
              <a:buChar char="•"/>
            </a:pPr>
            <a:r>
              <a:rPr lang="cs-CZ" sz="2800" dirty="0"/>
              <a:t>duhové barvy </a:t>
            </a:r>
          </a:p>
          <a:p>
            <a:pPr marL="261938" lvl="0" indent="-261938">
              <a:buFont typeface="Arial" pitchFamily="34" charset="0"/>
              <a:buChar char="•"/>
            </a:pPr>
            <a:r>
              <a:rPr lang="cs-CZ" sz="2800" dirty="0"/>
              <a:t>na mýdlových bublinách</a:t>
            </a:r>
          </a:p>
          <a:p>
            <a:pPr marL="261938" lvl="0" indent="-261938">
              <a:buFont typeface="Arial" pitchFamily="34" charset="0"/>
              <a:buChar char="•"/>
            </a:pPr>
            <a:r>
              <a:rPr lang="cs-CZ" sz="2800" dirty="0"/>
              <a:t>na tenkých vrstvách oleje na vodě</a:t>
            </a:r>
          </a:p>
          <a:p>
            <a:pPr marL="261938" lvl="0" indent="-261938">
              <a:buFont typeface="Arial" pitchFamily="34" charset="0"/>
              <a:buChar char="•"/>
            </a:pPr>
            <a:endParaRPr lang="cs-CZ" sz="2800" dirty="0"/>
          </a:p>
          <a:p>
            <a:pPr lvl="0"/>
            <a:r>
              <a:rPr lang="cs-CZ" sz="2800" b="1" dirty="0"/>
              <a:t>Šířka proužků je závislá </a:t>
            </a:r>
          </a:p>
          <a:p>
            <a:pPr marL="363538" lvl="0" indent="-188913">
              <a:buFont typeface="Arial" pitchFamily="34" charset="0"/>
              <a:buChar char="•"/>
            </a:pPr>
            <a:r>
              <a:rPr lang="cs-CZ" sz="2800" dirty="0"/>
              <a:t>přímo úměrně </a:t>
            </a:r>
          </a:p>
          <a:p>
            <a:pPr marL="1698625" lvl="0" indent="-174625">
              <a:buFont typeface="Arial" pitchFamily="34" charset="0"/>
              <a:buChar char="•"/>
            </a:pPr>
            <a:r>
              <a:rPr lang="cs-CZ" sz="2800" dirty="0"/>
              <a:t>na vlnové délce </a:t>
            </a:r>
          </a:p>
          <a:p>
            <a:pPr marL="1698625" lvl="0" indent="-174625">
              <a:buFont typeface="Arial" pitchFamily="34" charset="0"/>
              <a:buChar char="•"/>
            </a:pPr>
            <a:r>
              <a:rPr lang="cs-CZ" sz="2800" dirty="0"/>
              <a:t>vzdálenosti od stínítka </a:t>
            </a:r>
          </a:p>
          <a:p>
            <a:pPr marL="363538" lvl="0" indent="-188913">
              <a:buFont typeface="Arial" pitchFamily="34" charset="0"/>
              <a:buChar char="•"/>
            </a:pPr>
            <a:r>
              <a:rPr lang="cs-CZ" sz="2800" dirty="0"/>
              <a:t>nepřímo úměrně na vzdálenosti štěrbin </a:t>
            </a:r>
          </a:p>
        </p:txBody>
      </p:sp>
      <p:sp>
        <p:nvSpPr>
          <p:cNvPr id="14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2. 1. INTERFERENCE  SVĚTLA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45143" y="692894"/>
            <a:ext cx="888274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600" b="1" dirty="0"/>
              <a:t>Do určitého bodu na stínítku dopadají dva paprsky </a:t>
            </a:r>
            <a:br>
              <a:rPr lang="cs-CZ" sz="2600" b="1" dirty="0"/>
            </a:br>
            <a:r>
              <a:rPr lang="cs-CZ" sz="2600" b="1" dirty="0"/>
              <a:t>s dráhovým rozdílem 3 </a:t>
            </a:r>
            <a:r>
              <a:rPr lang="cs-CZ" sz="2600" b="1" dirty="0">
                <a:sym typeface="Symbol"/>
              </a:rPr>
              <a:t></a:t>
            </a:r>
            <a:r>
              <a:rPr lang="cs-CZ" sz="2600" b="1" dirty="0"/>
              <a:t>m. Rozhodněte, zda nastane interferenční maximum nebo minimum, je-li světlo: </a:t>
            </a:r>
            <a:br>
              <a:rPr lang="cs-CZ" sz="2600" b="1" dirty="0"/>
            </a:br>
            <a:r>
              <a:rPr lang="cs-CZ" sz="2600" b="1" dirty="0"/>
              <a:t>a) červené (</a:t>
            </a:r>
            <a:r>
              <a:rPr lang="cs-CZ" sz="2600" b="1" i="1" dirty="0">
                <a:sym typeface="Symbol"/>
              </a:rPr>
              <a:t></a:t>
            </a:r>
            <a:r>
              <a:rPr lang="cs-CZ" sz="2600" b="1" baseline="-25000" dirty="0"/>
              <a:t>1</a:t>
            </a:r>
            <a:r>
              <a:rPr lang="cs-CZ" sz="2600" b="1" dirty="0"/>
              <a:t> = 750 nm); b) fialové (</a:t>
            </a:r>
            <a:r>
              <a:rPr lang="cs-CZ" sz="2600" b="1" i="1" dirty="0">
                <a:sym typeface="Symbol"/>
              </a:rPr>
              <a:t></a:t>
            </a:r>
            <a:r>
              <a:rPr lang="cs-CZ" sz="2600" b="1" baseline="-25000" dirty="0"/>
              <a:t>2</a:t>
            </a:r>
            <a:r>
              <a:rPr lang="cs-CZ" sz="2600" b="1" dirty="0"/>
              <a:t> = 400 nm).</a:t>
            </a:r>
            <a:endParaRPr lang="cs-CZ" sz="2600" dirty="0"/>
          </a:p>
          <a:p>
            <a:r>
              <a:rPr lang="cs-CZ" sz="2600" dirty="0"/>
              <a:t> </a:t>
            </a:r>
            <a:br>
              <a:rPr lang="cs-CZ" sz="2600" dirty="0"/>
            </a:br>
            <a:r>
              <a:rPr lang="cs-CZ" sz="2600" b="1" i="1" dirty="0"/>
              <a:t>Řešení:</a:t>
            </a:r>
            <a:endParaRPr lang="cs-CZ" sz="2600" b="1" dirty="0"/>
          </a:p>
          <a:p>
            <a:r>
              <a:rPr lang="cs-CZ" sz="2600" dirty="0"/>
              <a:t>Při řešení budeme vycházet z podmínky</a:t>
            </a:r>
            <a:br>
              <a:rPr lang="cs-CZ" sz="2600" dirty="0"/>
            </a:br>
            <a:r>
              <a:rPr lang="cs-CZ" sz="2600" dirty="0"/>
              <a:t>pro interferenční maximum. </a:t>
            </a:r>
          </a:p>
          <a:p>
            <a:endParaRPr lang="cs-CZ" sz="2600" dirty="0"/>
          </a:p>
          <a:p>
            <a:r>
              <a:rPr lang="cs-CZ" sz="2600" dirty="0"/>
              <a:t>N - počet půlvln </a:t>
            </a:r>
          </a:p>
          <a:p>
            <a:pPr marL="2057400"/>
            <a:r>
              <a:rPr lang="cs-CZ" sz="2600" dirty="0"/>
              <a:t>Počet půlvln vyjádříme obecně:</a:t>
            </a:r>
          </a:p>
          <a:p>
            <a:r>
              <a:rPr lang="cs-CZ" sz="2600" dirty="0"/>
              <a:t>Bude-li N</a:t>
            </a:r>
          </a:p>
          <a:p>
            <a:pPr marL="536575" lvl="0" indent="-173038">
              <a:buFont typeface="Arial" pitchFamily="34" charset="0"/>
              <a:buChar char="•"/>
            </a:pPr>
            <a:r>
              <a:rPr lang="cs-CZ" sz="2600" dirty="0"/>
              <a:t>sudé, nastává interferenční maximum, </a:t>
            </a:r>
          </a:p>
          <a:p>
            <a:pPr marL="536575" lvl="0" indent="-173038">
              <a:buFont typeface="Arial" pitchFamily="34" charset="0"/>
              <a:buChar char="•"/>
            </a:pPr>
            <a:r>
              <a:rPr lang="cs-CZ" sz="2600" dirty="0"/>
              <a:t>liché, nastane interferenční minimum, </a:t>
            </a:r>
          </a:p>
          <a:p>
            <a:pPr marL="536575" lvl="0" indent="-173038">
              <a:buFont typeface="Arial" pitchFamily="34" charset="0"/>
              <a:buChar char="•"/>
            </a:pPr>
            <a:r>
              <a:rPr lang="cs-CZ" sz="2600" dirty="0"/>
              <a:t>číslo desetinné, nenastává ani maximum ani minimum.</a:t>
            </a:r>
            <a:br>
              <a:rPr lang="cs-CZ" sz="2600" dirty="0"/>
            </a:br>
            <a:endParaRPr lang="cs-CZ" sz="2600" dirty="0"/>
          </a:p>
        </p:txBody>
      </p:sp>
      <p:sp>
        <p:nvSpPr>
          <p:cNvPr id="18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2. 1. INTERFERENCE  SVĚTLA</a:t>
            </a:r>
          </a:p>
        </p:txBody>
      </p:sp>
      <p:graphicFrame>
        <p:nvGraphicFramePr>
          <p:cNvPr id="69633" name="Object 1"/>
          <p:cNvGraphicFramePr>
            <a:graphicFrameLocks noChangeAspect="1"/>
          </p:cNvGraphicFramePr>
          <p:nvPr/>
        </p:nvGraphicFramePr>
        <p:xfrm>
          <a:off x="7518144" y="785795"/>
          <a:ext cx="1436962" cy="1714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761760" imgH="914400" progId="Equation.3">
                  <p:embed/>
                </p:oleObj>
              </mc:Choice>
              <mc:Fallback>
                <p:oleObj name="Rovnice" r:id="rId3" imgW="761760" imgH="914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144" y="785795"/>
                        <a:ext cx="1436962" cy="171451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7829" name="Object 5"/>
          <p:cNvGraphicFramePr>
            <a:graphicFrameLocks noChangeAspect="1"/>
          </p:cNvGraphicFramePr>
          <p:nvPr/>
        </p:nvGraphicFramePr>
        <p:xfrm>
          <a:off x="6629400" y="3000375"/>
          <a:ext cx="144621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660240" imgH="393480" progId="Equation.3">
                  <p:embed/>
                </p:oleObj>
              </mc:Choice>
              <mc:Fallback>
                <p:oleObj name="Rovnice" r:id="rId5" imgW="66024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000375"/>
                        <a:ext cx="1446213" cy="857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215924"/>
              </p:ext>
            </p:extLst>
          </p:nvPr>
        </p:nvGraphicFramePr>
        <p:xfrm>
          <a:off x="6660232" y="3962493"/>
          <a:ext cx="13906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634680" imgH="393480" progId="Equation.3">
                  <p:embed/>
                </p:oleObj>
              </mc:Choice>
              <mc:Fallback>
                <p:oleObj name="Rovnice" r:id="rId7" imgW="63468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3962493"/>
                        <a:ext cx="1390650" cy="857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897380"/>
              </p:ext>
            </p:extLst>
          </p:nvPr>
        </p:nvGraphicFramePr>
        <p:xfrm>
          <a:off x="6660232" y="5085184"/>
          <a:ext cx="12509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9" imgW="571252" imgH="393529" progId="Equation.3">
                  <p:embed/>
                </p:oleObj>
              </mc:Choice>
              <mc:Fallback>
                <p:oleObj name="Rovnice" r:id="rId9" imgW="571252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5085184"/>
                        <a:ext cx="1250950" cy="857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45143" y="692894"/>
            <a:ext cx="888274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600" b="1" dirty="0"/>
              <a:t>Do určitého bodu na stínítku dopadají dva paprsky </a:t>
            </a:r>
            <a:br>
              <a:rPr lang="cs-CZ" sz="2600" b="1" dirty="0"/>
            </a:br>
            <a:r>
              <a:rPr lang="cs-CZ" sz="2600" b="1" dirty="0"/>
              <a:t>s dráhovým rozdílem 3 </a:t>
            </a:r>
            <a:r>
              <a:rPr lang="cs-CZ" sz="2600" b="1" dirty="0">
                <a:sym typeface="Symbol"/>
              </a:rPr>
              <a:t></a:t>
            </a:r>
            <a:r>
              <a:rPr lang="cs-CZ" sz="2600" b="1" dirty="0"/>
              <a:t>m. Rozhodněte, zda nastane interferenční maximum nebo minimum, je-li světlo: </a:t>
            </a:r>
            <a:br>
              <a:rPr lang="cs-CZ" sz="2600" b="1" dirty="0"/>
            </a:br>
            <a:r>
              <a:rPr lang="cs-CZ" sz="2600" b="1" dirty="0"/>
              <a:t>a) červené (</a:t>
            </a:r>
            <a:r>
              <a:rPr lang="cs-CZ" sz="2600" b="1" i="1" dirty="0">
                <a:sym typeface="Symbol"/>
              </a:rPr>
              <a:t></a:t>
            </a:r>
            <a:r>
              <a:rPr lang="cs-CZ" sz="2600" b="1" baseline="-25000" dirty="0"/>
              <a:t>1</a:t>
            </a:r>
            <a:r>
              <a:rPr lang="cs-CZ" sz="2600" b="1" dirty="0"/>
              <a:t> = 750 nm); b) fialové (</a:t>
            </a:r>
            <a:r>
              <a:rPr lang="cs-CZ" sz="2600" b="1" i="1" dirty="0">
                <a:sym typeface="Symbol"/>
              </a:rPr>
              <a:t></a:t>
            </a:r>
            <a:r>
              <a:rPr lang="cs-CZ" sz="2600" b="1" baseline="-25000" dirty="0"/>
              <a:t>2</a:t>
            </a:r>
            <a:r>
              <a:rPr lang="cs-CZ" sz="2600" b="1" dirty="0"/>
              <a:t> = 400 nm).</a:t>
            </a:r>
            <a:endParaRPr lang="cs-CZ" sz="2600" dirty="0"/>
          </a:p>
          <a:p>
            <a:r>
              <a:rPr lang="cs-CZ" sz="2600" dirty="0"/>
              <a:t> </a:t>
            </a:r>
            <a:br>
              <a:rPr lang="cs-CZ" sz="2600" dirty="0"/>
            </a:br>
            <a:r>
              <a:rPr lang="cs-CZ" sz="2600" dirty="0"/>
              <a:t>         </a:t>
            </a:r>
          </a:p>
          <a:p>
            <a:r>
              <a:rPr lang="cs-CZ" sz="2600" dirty="0"/>
              <a:t>    </a:t>
            </a:r>
          </a:p>
          <a:p>
            <a:r>
              <a:rPr lang="cs-CZ" sz="2600" dirty="0"/>
              <a:t>Po dosazení číselných hodnot: </a:t>
            </a:r>
          </a:p>
          <a:p>
            <a:r>
              <a:rPr lang="cs-CZ" sz="2600" dirty="0"/>
              <a:t>                                        </a:t>
            </a:r>
          </a:p>
          <a:p>
            <a:r>
              <a:rPr lang="cs-CZ" sz="2600" dirty="0"/>
              <a:t> </a:t>
            </a:r>
          </a:p>
          <a:p>
            <a:r>
              <a:rPr lang="cs-CZ" sz="2600" dirty="0"/>
              <a:t>Při použití červeného světla je násobek poloviny vlnové délky sudý, proto nastává interferenční maximum. </a:t>
            </a:r>
          </a:p>
          <a:p>
            <a:endParaRPr lang="cs-CZ" sz="2600" dirty="0"/>
          </a:p>
          <a:p>
            <a:r>
              <a:rPr lang="cs-CZ" sz="2600" dirty="0"/>
              <a:t>Při použití fialového světla je násobek lichý, a proto nastává interferenční minimum. </a:t>
            </a:r>
          </a:p>
        </p:txBody>
      </p:sp>
      <p:sp>
        <p:nvSpPr>
          <p:cNvPr id="18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2. 1. INTERFERENCE  SVĚTLA</a:t>
            </a:r>
          </a:p>
        </p:txBody>
      </p:sp>
      <p:graphicFrame>
        <p:nvGraphicFramePr>
          <p:cNvPr id="69633" name="Object 1"/>
          <p:cNvGraphicFramePr>
            <a:graphicFrameLocks noChangeAspect="1"/>
          </p:cNvGraphicFramePr>
          <p:nvPr/>
        </p:nvGraphicFramePr>
        <p:xfrm>
          <a:off x="7518144" y="785795"/>
          <a:ext cx="1436962" cy="1714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761760" imgH="914400" progId="Equation.3">
                  <p:embed/>
                </p:oleObj>
              </mc:Choice>
              <mc:Fallback>
                <p:oleObj name="Rovnice" r:id="rId3" imgW="761760" imgH="9144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144" y="785795"/>
                        <a:ext cx="1436962" cy="171451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6143636" y="2643182"/>
          <a:ext cx="2768884" cy="185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1244600" imgH="838200" progId="Equation.3">
                  <p:embed/>
                </p:oleObj>
              </mc:Choice>
              <mc:Fallback>
                <p:oleObj name="Rovnice" r:id="rId5" imgW="1244600" imgH="838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2643182"/>
                        <a:ext cx="2768884" cy="1857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5"/>
          <p:cNvGraphicFramePr>
            <a:graphicFrameLocks noChangeAspect="1"/>
          </p:cNvGraphicFramePr>
          <p:nvPr/>
        </p:nvGraphicFramePr>
        <p:xfrm>
          <a:off x="4643438" y="2643182"/>
          <a:ext cx="12509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571320" imgH="393480" progId="Equation.3">
                  <p:embed/>
                </p:oleObj>
              </mc:Choice>
              <mc:Fallback>
                <p:oleObj name="Rovnice" r:id="rId7" imgW="57132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643182"/>
                        <a:ext cx="1250950" cy="857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45143" y="692894"/>
            <a:ext cx="888274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600" b="1" dirty="0"/>
              <a:t>Do určitého bodu na stínítku dopadají dva paprsky </a:t>
            </a:r>
            <a:br>
              <a:rPr lang="cs-CZ" sz="2600" b="1" dirty="0"/>
            </a:br>
            <a:r>
              <a:rPr lang="cs-CZ" sz="2600" b="1" dirty="0"/>
              <a:t>s dráhovým rozdílem 3 </a:t>
            </a:r>
            <a:r>
              <a:rPr lang="cs-CZ" sz="2600" b="1" dirty="0">
                <a:sym typeface="Symbol"/>
              </a:rPr>
              <a:t></a:t>
            </a:r>
            <a:r>
              <a:rPr lang="cs-CZ" sz="2600" b="1" dirty="0"/>
              <a:t>m. Rozhodněte, zda nastane interferenční maximum nebo minimum, je-li světlo: </a:t>
            </a:r>
            <a:br>
              <a:rPr lang="cs-CZ" sz="2600" b="1" dirty="0"/>
            </a:br>
            <a:r>
              <a:rPr lang="cs-CZ" sz="2600" b="1" dirty="0"/>
              <a:t>a) červené (</a:t>
            </a:r>
            <a:r>
              <a:rPr lang="cs-CZ" sz="2600" b="1" i="1" dirty="0">
                <a:sym typeface="Symbol"/>
              </a:rPr>
              <a:t></a:t>
            </a:r>
            <a:r>
              <a:rPr lang="cs-CZ" sz="2600" b="1" baseline="-25000" dirty="0"/>
              <a:t>1</a:t>
            </a:r>
            <a:r>
              <a:rPr lang="cs-CZ" sz="2600" b="1" dirty="0"/>
              <a:t> = 750 nm); b) fialové (</a:t>
            </a:r>
            <a:r>
              <a:rPr lang="cs-CZ" sz="2600" b="1" i="1" dirty="0">
                <a:sym typeface="Symbol"/>
              </a:rPr>
              <a:t></a:t>
            </a:r>
            <a:r>
              <a:rPr lang="cs-CZ" sz="2600" b="1" baseline="-25000" dirty="0"/>
              <a:t>2</a:t>
            </a:r>
            <a:r>
              <a:rPr lang="cs-CZ" sz="2600" b="1" dirty="0"/>
              <a:t> = 400 nm).</a:t>
            </a:r>
            <a:endParaRPr lang="cs-CZ" sz="2600" dirty="0"/>
          </a:p>
          <a:p>
            <a:r>
              <a:rPr lang="cs-CZ" sz="2600" dirty="0"/>
              <a:t> </a:t>
            </a:r>
            <a:br>
              <a:rPr lang="cs-CZ" sz="2600" dirty="0"/>
            </a:br>
            <a:r>
              <a:rPr lang="cs-CZ" sz="2600" dirty="0"/>
              <a:t> </a:t>
            </a:r>
          </a:p>
          <a:p>
            <a:r>
              <a:rPr lang="cs-CZ" sz="2600" b="1" dirty="0"/>
              <a:t>U tohoto typu příkladu nestačí pouze vypočítat velikost násobku poloviny vlnové délky. </a:t>
            </a:r>
          </a:p>
          <a:p>
            <a:endParaRPr lang="cs-CZ" sz="2600" b="1" dirty="0"/>
          </a:p>
          <a:p>
            <a:r>
              <a:rPr lang="cs-CZ" sz="2600" b="1" dirty="0"/>
              <a:t>Je třeba ještě říct, který z dějů v daném případě nastává.</a:t>
            </a:r>
            <a:endParaRPr lang="cs-CZ" sz="2600" dirty="0"/>
          </a:p>
          <a:p>
            <a:r>
              <a:rPr lang="cs-CZ" sz="2600" b="1" dirty="0"/>
              <a:t> </a:t>
            </a:r>
            <a:endParaRPr lang="cs-CZ" sz="2600" dirty="0"/>
          </a:p>
          <a:p>
            <a:pPr algn="ctr"/>
            <a:endParaRPr lang="cs-CZ" sz="2600" dirty="0"/>
          </a:p>
          <a:p>
            <a:pPr algn="ctr"/>
            <a:endParaRPr lang="cs-CZ" sz="2600" dirty="0"/>
          </a:p>
        </p:txBody>
      </p:sp>
      <p:sp>
        <p:nvSpPr>
          <p:cNvPr id="18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2. 1. INTERFERENCE  SVĚTLA</a:t>
            </a:r>
          </a:p>
        </p:txBody>
      </p:sp>
      <p:graphicFrame>
        <p:nvGraphicFramePr>
          <p:cNvPr id="69633" name="Object 1"/>
          <p:cNvGraphicFramePr>
            <a:graphicFrameLocks noChangeAspect="1"/>
          </p:cNvGraphicFramePr>
          <p:nvPr/>
        </p:nvGraphicFramePr>
        <p:xfrm>
          <a:off x="7518144" y="785795"/>
          <a:ext cx="1436962" cy="1714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761760" imgH="914400" progId="Equation.3">
                  <p:embed/>
                </p:oleObj>
              </mc:Choice>
              <mc:Fallback>
                <p:oleObj name="Rovnice" r:id="rId3" imgW="761760" imgH="914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144" y="785795"/>
                        <a:ext cx="1436962" cy="171451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2. 1. INTERFERENCE  SVĚTLA</a:t>
            </a: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60500"/>
            <a:ext cx="3626251" cy="257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402" y="836990"/>
            <a:ext cx="2673449" cy="2615331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3578324" cy="25424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570" y="3741575"/>
            <a:ext cx="3356216" cy="2821962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12945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357818" y="2209752"/>
            <a:ext cx="371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dirty="0"/>
              <a:t>Ke skládání vlnění dochází při odrazu </a:t>
            </a:r>
            <a:br>
              <a:rPr lang="cs-CZ" sz="3000" dirty="0"/>
            </a:br>
            <a:r>
              <a:rPr lang="cs-CZ" sz="3000" dirty="0"/>
              <a:t>na tenké vrstvě, </a:t>
            </a:r>
            <a:br>
              <a:rPr lang="cs-CZ" sz="3000" dirty="0"/>
            </a:br>
            <a:r>
              <a:rPr lang="cs-CZ" sz="3000" dirty="0"/>
              <a:t>například na mýdlové bublině.</a:t>
            </a:r>
          </a:p>
          <a:p>
            <a:r>
              <a:rPr lang="cs-CZ" sz="3000" dirty="0"/>
              <a:t> </a:t>
            </a:r>
          </a:p>
        </p:txBody>
      </p:sp>
      <p:sp>
        <p:nvSpPr>
          <p:cNvPr id="14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2. 2. </a:t>
            </a:r>
            <a:r>
              <a:rPr lang="pt-BR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INTERFERENCE SVĚTL</a:t>
            </a: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 A </a:t>
            </a:r>
            <a:r>
              <a:rPr lang="pt-BR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NA TENKÉ VRSTVĚ</a:t>
            </a:r>
          </a:p>
        </p:txBody>
      </p:sp>
      <p:pic>
        <p:nvPicPr>
          <p:cNvPr id="38914" name="Picture 2" descr="Soubor:Reflection in a soap bubble edit.jpg"/>
          <p:cNvPicPr>
            <a:picLocks noChangeAspect="1" noChangeArrowheads="1"/>
          </p:cNvPicPr>
          <p:nvPr/>
        </p:nvPicPr>
        <p:blipFill>
          <a:blip r:embed="rId3" cstate="print"/>
          <a:srcRect l="7809" t="9412" r="34059" b="15294"/>
          <a:stretch>
            <a:fillRect/>
          </a:stretch>
        </p:blipFill>
        <p:spPr bwMode="auto">
          <a:xfrm>
            <a:off x="285719" y="1357298"/>
            <a:ext cx="5085493" cy="4857784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214282" y="635795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Obr.: 1</a:t>
            </a:r>
          </a:p>
        </p:txBody>
      </p:sp>
    </p:spTree>
    <p:extLst>
      <p:ext uri="{BB962C8B-B14F-4D97-AF65-F5344CB8AC3E}">
        <p14:creationId xmlns:p14="http://schemas.microsoft.com/office/powerpoint/2010/main" val="2485930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2. 2. </a:t>
            </a:r>
            <a:r>
              <a:rPr lang="pt-BR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INTERFERENCE SVĚTL</a:t>
            </a: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 A </a:t>
            </a:r>
            <a:r>
              <a:rPr lang="pt-BR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NA TENKÉ VRSTVĚ</a:t>
            </a:r>
          </a:p>
        </p:txBody>
      </p:sp>
      <p:cxnSp>
        <p:nvCxnSpPr>
          <p:cNvPr id="36871" name="AutoShape 7"/>
          <p:cNvCxnSpPr>
            <a:cxnSpLocks noChangeShapeType="1"/>
          </p:cNvCxnSpPr>
          <p:nvPr/>
        </p:nvCxnSpPr>
        <p:spPr bwMode="auto">
          <a:xfrm>
            <a:off x="2157866" y="1000108"/>
            <a:ext cx="20862" cy="3938457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</p:cxnSp>
      <p:sp>
        <p:nvSpPr>
          <p:cNvPr id="36872" name="Freeform 8"/>
          <p:cNvSpPr>
            <a:spLocks/>
          </p:cNvSpPr>
          <p:nvPr/>
        </p:nvSpPr>
        <p:spPr bwMode="auto">
          <a:xfrm>
            <a:off x="1790687" y="1000108"/>
            <a:ext cx="785818" cy="3912907"/>
          </a:xfrm>
          <a:custGeom>
            <a:avLst/>
            <a:gdLst/>
            <a:ahLst/>
            <a:cxnLst>
              <a:cxn ang="0">
                <a:pos x="558" y="3063"/>
              </a:cxn>
              <a:cxn ang="0">
                <a:pos x="978" y="2708"/>
              </a:cxn>
              <a:cxn ang="0">
                <a:pos x="5" y="2079"/>
              </a:cxn>
              <a:cxn ang="0">
                <a:pos x="1009" y="1542"/>
              </a:cxn>
              <a:cxn ang="0">
                <a:pos x="55" y="943"/>
              </a:cxn>
              <a:cxn ang="0">
                <a:pos x="1049" y="355"/>
              </a:cxn>
              <a:cxn ang="0">
                <a:pos x="542" y="0"/>
              </a:cxn>
            </a:cxnLst>
            <a:rect l="0" t="0" r="r" b="b"/>
            <a:pathLst>
              <a:path w="1130" h="3063">
                <a:moveTo>
                  <a:pt x="558" y="3063"/>
                </a:moveTo>
                <a:cubicBezTo>
                  <a:pt x="626" y="3004"/>
                  <a:pt x="1070" y="2872"/>
                  <a:pt x="978" y="2708"/>
                </a:cubicBezTo>
                <a:cubicBezTo>
                  <a:pt x="886" y="2544"/>
                  <a:pt x="0" y="2273"/>
                  <a:pt x="5" y="2079"/>
                </a:cubicBezTo>
                <a:cubicBezTo>
                  <a:pt x="10" y="1885"/>
                  <a:pt x="1001" y="1731"/>
                  <a:pt x="1009" y="1542"/>
                </a:cubicBezTo>
                <a:cubicBezTo>
                  <a:pt x="1017" y="1353"/>
                  <a:pt x="48" y="1141"/>
                  <a:pt x="55" y="943"/>
                </a:cubicBezTo>
                <a:cubicBezTo>
                  <a:pt x="62" y="745"/>
                  <a:pt x="968" y="512"/>
                  <a:pt x="1049" y="355"/>
                </a:cubicBezTo>
                <a:cubicBezTo>
                  <a:pt x="1130" y="198"/>
                  <a:pt x="647" y="74"/>
                  <a:pt x="542" y="0"/>
                </a:cubicBezTo>
              </a:path>
            </a:pathLst>
          </a:custGeom>
          <a:noFill/>
          <a:ln w="28575" cap="flat" cmpd="sng">
            <a:solidFill>
              <a:srgbClr val="00B05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-214346" y="4929198"/>
            <a:ext cx="4403552" cy="134795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cxnSp>
        <p:nvCxnSpPr>
          <p:cNvPr id="36874" name="AutoShape 10"/>
          <p:cNvCxnSpPr>
            <a:cxnSpLocks noChangeShapeType="1"/>
          </p:cNvCxnSpPr>
          <p:nvPr/>
        </p:nvCxnSpPr>
        <p:spPr bwMode="auto">
          <a:xfrm rot="16200000" flipH="1">
            <a:off x="-1346929" y="3604322"/>
            <a:ext cx="5286414" cy="2086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</p:cxnSp>
      <p:graphicFrame>
        <p:nvGraphicFramePr>
          <p:cNvPr id="36877" name="Object 13"/>
          <p:cNvGraphicFramePr>
            <a:graphicFrameLocks noChangeAspect="1"/>
          </p:cNvGraphicFramePr>
          <p:nvPr/>
        </p:nvGraphicFramePr>
        <p:xfrm>
          <a:off x="285720" y="4143380"/>
          <a:ext cx="453577" cy="638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52280" imgH="215640" progId="Equation.3">
                  <p:embed/>
                </p:oleObj>
              </mc:Choice>
              <mc:Fallback>
                <p:oleObj name="Rovnice" r:id="rId3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4143380"/>
                        <a:ext cx="453577" cy="638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Freeform 2"/>
          <p:cNvSpPr>
            <a:spLocks/>
          </p:cNvSpPr>
          <p:nvPr/>
        </p:nvSpPr>
        <p:spPr bwMode="auto">
          <a:xfrm>
            <a:off x="857223" y="1000107"/>
            <a:ext cx="785839" cy="3933751"/>
          </a:xfrm>
          <a:custGeom>
            <a:avLst/>
            <a:gdLst>
              <a:gd name="connsiteX0" fmla="*/ 5469 w 10000"/>
              <a:gd name="connsiteY0" fmla="*/ 10000 h 10000"/>
              <a:gd name="connsiteX1" fmla="*/ 8973 w 10000"/>
              <a:gd name="connsiteY1" fmla="*/ 8212 h 10000"/>
              <a:gd name="connsiteX2" fmla="*/ 1345 w 10000"/>
              <a:gd name="connsiteY2" fmla="*/ 6544 h 10000"/>
              <a:gd name="connsiteX3" fmla="*/ 9956 w 10000"/>
              <a:gd name="connsiteY3" fmla="*/ 5024 h 10000"/>
              <a:gd name="connsiteX4" fmla="*/ 1071 w 10000"/>
              <a:gd name="connsiteY4" fmla="*/ 3726 h 10000"/>
              <a:gd name="connsiteX5" fmla="*/ 9513 w 10000"/>
              <a:gd name="connsiteY5" fmla="*/ 2279 h 10000"/>
              <a:gd name="connsiteX6" fmla="*/ 717 w 10000"/>
              <a:gd name="connsiteY6" fmla="*/ 858 h 10000"/>
              <a:gd name="connsiteX7" fmla="*/ 5204 w 10000"/>
              <a:gd name="connsiteY7" fmla="*/ 0 h 10000"/>
              <a:gd name="connsiteX0" fmla="*/ 5469 w 10000"/>
              <a:gd name="connsiteY0" fmla="*/ 10000 h 10000"/>
              <a:gd name="connsiteX1" fmla="*/ 5455 w 10000"/>
              <a:gd name="connsiteY1" fmla="*/ 7432 h 10000"/>
              <a:gd name="connsiteX2" fmla="*/ 1345 w 10000"/>
              <a:gd name="connsiteY2" fmla="*/ 6544 h 10000"/>
              <a:gd name="connsiteX3" fmla="*/ 9956 w 10000"/>
              <a:gd name="connsiteY3" fmla="*/ 5024 h 10000"/>
              <a:gd name="connsiteX4" fmla="*/ 1071 w 10000"/>
              <a:gd name="connsiteY4" fmla="*/ 3726 h 10000"/>
              <a:gd name="connsiteX5" fmla="*/ 9513 w 10000"/>
              <a:gd name="connsiteY5" fmla="*/ 2279 h 10000"/>
              <a:gd name="connsiteX6" fmla="*/ 717 w 10000"/>
              <a:gd name="connsiteY6" fmla="*/ 858 h 10000"/>
              <a:gd name="connsiteX7" fmla="*/ 5204 w 10000"/>
              <a:gd name="connsiteY7" fmla="*/ 0 h 10000"/>
              <a:gd name="connsiteX0" fmla="*/ 5469 w 10000"/>
              <a:gd name="connsiteY0" fmla="*/ 10000 h 10000"/>
              <a:gd name="connsiteX1" fmla="*/ 5455 w 10000"/>
              <a:gd name="connsiteY1" fmla="*/ 7432 h 10000"/>
              <a:gd name="connsiteX2" fmla="*/ 1345 w 10000"/>
              <a:gd name="connsiteY2" fmla="*/ 6544 h 10000"/>
              <a:gd name="connsiteX3" fmla="*/ 9956 w 10000"/>
              <a:gd name="connsiteY3" fmla="*/ 5024 h 10000"/>
              <a:gd name="connsiteX4" fmla="*/ 1071 w 10000"/>
              <a:gd name="connsiteY4" fmla="*/ 3726 h 10000"/>
              <a:gd name="connsiteX5" fmla="*/ 9513 w 10000"/>
              <a:gd name="connsiteY5" fmla="*/ 2279 h 10000"/>
              <a:gd name="connsiteX6" fmla="*/ 717 w 10000"/>
              <a:gd name="connsiteY6" fmla="*/ 858 h 10000"/>
              <a:gd name="connsiteX7" fmla="*/ 5204 w 10000"/>
              <a:gd name="connsiteY7" fmla="*/ 0 h 10000"/>
              <a:gd name="connsiteX0" fmla="*/ 5469 w 14445"/>
              <a:gd name="connsiteY0" fmla="*/ 10000 h 10000"/>
              <a:gd name="connsiteX1" fmla="*/ 5455 w 14445"/>
              <a:gd name="connsiteY1" fmla="*/ 7432 h 10000"/>
              <a:gd name="connsiteX2" fmla="*/ 1345 w 14445"/>
              <a:gd name="connsiteY2" fmla="*/ 6544 h 10000"/>
              <a:gd name="connsiteX3" fmla="*/ 9956 w 14445"/>
              <a:gd name="connsiteY3" fmla="*/ 5024 h 10000"/>
              <a:gd name="connsiteX4" fmla="*/ 1071 w 14445"/>
              <a:gd name="connsiteY4" fmla="*/ 3726 h 10000"/>
              <a:gd name="connsiteX5" fmla="*/ 9513 w 14445"/>
              <a:gd name="connsiteY5" fmla="*/ 2279 h 10000"/>
              <a:gd name="connsiteX6" fmla="*/ 717 w 14445"/>
              <a:gd name="connsiteY6" fmla="*/ 858 h 10000"/>
              <a:gd name="connsiteX7" fmla="*/ 5204 w 14445"/>
              <a:gd name="connsiteY7" fmla="*/ 0 h 10000"/>
              <a:gd name="connsiteX0" fmla="*/ 5455 w 14445"/>
              <a:gd name="connsiteY0" fmla="*/ 10000 h 10000"/>
              <a:gd name="connsiteX1" fmla="*/ 5455 w 14445"/>
              <a:gd name="connsiteY1" fmla="*/ 7432 h 10000"/>
              <a:gd name="connsiteX2" fmla="*/ 1345 w 14445"/>
              <a:gd name="connsiteY2" fmla="*/ 6544 h 10000"/>
              <a:gd name="connsiteX3" fmla="*/ 9956 w 14445"/>
              <a:gd name="connsiteY3" fmla="*/ 5024 h 10000"/>
              <a:gd name="connsiteX4" fmla="*/ 1071 w 14445"/>
              <a:gd name="connsiteY4" fmla="*/ 3726 h 10000"/>
              <a:gd name="connsiteX5" fmla="*/ 9513 w 14445"/>
              <a:gd name="connsiteY5" fmla="*/ 2279 h 10000"/>
              <a:gd name="connsiteX6" fmla="*/ 717 w 14445"/>
              <a:gd name="connsiteY6" fmla="*/ 858 h 10000"/>
              <a:gd name="connsiteX7" fmla="*/ 5204 w 14445"/>
              <a:gd name="connsiteY7" fmla="*/ 0 h 10000"/>
              <a:gd name="connsiteX0" fmla="*/ 11818 w 14445"/>
              <a:gd name="connsiteY0" fmla="*/ 7568 h 8179"/>
              <a:gd name="connsiteX1" fmla="*/ 5455 w 14445"/>
              <a:gd name="connsiteY1" fmla="*/ 7432 h 8179"/>
              <a:gd name="connsiteX2" fmla="*/ 1345 w 14445"/>
              <a:gd name="connsiteY2" fmla="*/ 6544 h 8179"/>
              <a:gd name="connsiteX3" fmla="*/ 9956 w 14445"/>
              <a:gd name="connsiteY3" fmla="*/ 5024 h 8179"/>
              <a:gd name="connsiteX4" fmla="*/ 1071 w 14445"/>
              <a:gd name="connsiteY4" fmla="*/ 3726 h 8179"/>
              <a:gd name="connsiteX5" fmla="*/ 9513 w 14445"/>
              <a:gd name="connsiteY5" fmla="*/ 2279 h 8179"/>
              <a:gd name="connsiteX6" fmla="*/ 717 w 14445"/>
              <a:gd name="connsiteY6" fmla="*/ 858 h 8179"/>
              <a:gd name="connsiteX7" fmla="*/ 5204 w 14445"/>
              <a:gd name="connsiteY7" fmla="*/ 0 h 8179"/>
              <a:gd name="connsiteX0" fmla="*/ 3776 w 6923"/>
              <a:gd name="connsiteY0" fmla="*/ 9087 h 9088"/>
              <a:gd name="connsiteX1" fmla="*/ 931 w 6923"/>
              <a:gd name="connsiteY1" fmla="*/ 8001 h 9088"/>
              <a:gd name="connsiteX2" fmla="*/ 6892 w 6923"/>
              <a:gd name="connsiteY2" fmla="*/ 6143 h 9088"/>
              <a:gd name="connsiteX3" fmla="*/ 741 w 6923"/>
              <a:gd name="connsiteY3" fmla="*/ 4556 h 9088"/>
              <a:gd name="connsiteX4" fmla="*/ 6586 w 6923"/>
              <a:gd name="connsiteY4" fmla="*/ 2786 h 9088"/>
              <a:gd name="connsiteX5" fmla="*/ 496 w 6923"/>
              <a:gd name="connsiteY5" fmla="*/ 1049 h 9088"/>
              <a:gd name="connsiteX6" fmla="*/ 3603 w 6923"/>
              <a:gd name="connsiteY6" fmla="*/ 0 h 9088"/>
              <a:gd name="connsiteX0" fmla="*/ 5454 w 10000"/>
              <a:gd name="connsiteY0" fmla="*/ 9999 h 10000"/>
              <a:gd name="connsiteX1" fmla="*/ 1345 w 10000"/>
              <a:gd name="connsiteY1" fmla="*/ 8804 h 10000"/>
              <a:gd name="connsiteX2" fmla="*/ 9955 w 10000"/>
              <a:gd name="connsiteY2" fmla="*/ 6759 h 10000"/>
              <a:gd name="connsiteX3" fmla="*/ 1070 w 10000"/>
              <a:gd name="connsiteY3" fmla="*/ 5013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9999 h 10000"/>
              <a:gd name="connsiteX1" fmla="*/ 1345 w 10000"/>
              <a:gd name="connsiteY1" fmla="*/ 8804 h 10000"/>
              <a:gd name="connsiteX2" fmla="*/ 9955 w 10000"/>
              <a:gd name="connsiteY2" fmla="*/ 6759 h 10000"/>
              <a:gd name="connsiteX3" fmla="*/ 1070 w 10000"/>
              <a:gd name="connsiteY3" fmla="*/ 5013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9999 h 9999"/>
              <a:gd name="connsiteX1" fmla="*/ 5454 w 10000"/>
              <a:gd name="connsiteY1" fmla="*/ 9999 h 9999"/>
              <a:gd name="connsiteX2" fmla="*/ 1345 w 10000"/>
              <a:gd name="connsiteY2" fmla="*/ 8804 h 9999"/>
              <a:gd name="connsiteX3" fmla="*/ 9955 w 10000"/>
              <a:gd name="connsiteY3" fmla="*/ 6759 h 9999"/>
              <a:gd name="connsiteX4" fmla="*/ 1070 w 10000"/>
              <a:gd name="connsiteY4" fmla="*/ 5013 h 9999"/>
              <a:gd name="connsiteX5" fmla="*/ 9513 w 10000"/>
              <a:gd name="connsiteY5" fmla="*/ 3066 h 9999"/>
              <a:gd name="connsiteX6" fmla="*/ 716 w 10000"/>
              <a:gd name="connsiteY6" fmla="*/ 1154 h 9999"/>
              <a:gd name="connsiteX7" fmla="*/ 5204 w 10000"/>
              <a:gd name="connsiteY7" fmla="*/ 0 h 9999"/>
              <a:gd name="connsiteX0" fmla="*/ 5454 w 10000"/>
              <a:gd name="connsiteY0" fmla="*/ 10000 h 10000"/>
              <a:gd name="connsiteX1" fmla="*/ 6363 w 10000"/>
              <a:gd name="connsiteY1" fmla="*/ 9636 h 10000"/>
              <a:gd name="connsiteX2" fmla="*/ 1345 w 10000"/>
              <a:gd name="connsiteY2" fmla="*/ 8805 h 10000"/>
              <a:gd name="connsiteX3" fmla="*/ 9955 w 10000"/>
              <a:gd name="connsiteY3" fmla="*/ 6760 h 10000"/>
              <a:gd name="connsiteX4" fmla="*/ 1070 w 10000"/>
              <a:gd name="connsiteY4" fmla="*/ 5014 h 10000"/>
              <a:gd name="connsiteX5" fmla="*/ 9513 w 10000"/>
              <a:gd name="connsiteY5" fmla="*/ 3066 h 10000"/>
              <a:gd name="connsiteX6" fmla="*/ 716 w 10000"/>
              <a:gd name="connsiteY6" fmla="*/ 1154 h 10000"/>
              <a:gd name="connsiteX7" fmla="*/ 5204 w 10000"/>
              <a:gd name="connsiteY7" fmla="*/ 0 h 10000"/>
              <a:gd name="connsiteX0" fmla="*/ 5454 w 10000"/>
              <a:gd name="connsiteY0" fmla="*/ 10000 h 10000"/>
              <a:gd name="connsiteX1" fmla="*/ 6363 w 10000"/>
              <a:gd name="connsiteY1" fmla="*/ 9636 h 10000"/>
              <a:gd name="connsiteX2" fmla="*/ 1345 w 10000"/>
              <a:gd name="connsiteY2" fmla="*/ 8805 h 10000"/>
              <a:gd name="connsiteX3" fmla="*/ 9955 w 10000"/>
              <a:gd name="connsiteY3" fmla="*/ 6760 h 10000"/>
              <a:gd name="connsiteX4" fmla="*/ 1070 w 10000"/>
              <a:gd name="connsiteY4" fmla="*/ 5014 h 10000"/>
              <a:gd name="connsiteX5" fmla="*/ 9513 w 10000"/>
              <a:gd name="connsiteY5" fmla="*/ 3066 h 10000"/>
              <a:gd name="connsiteX6" fmla="*/ 716 w 10000"/>
              <a:gd name="connsiteY6" fmla="*/ 1154 h 10000"/>
              <a:gd name="connsiteX7" fmla="*/ 5204 w 10000"/>
              <a:gd name="connsiteY7" fmla="*/ 0 h 10000"/>
              <a:gd name="connsiteX0" fmla="*/ 5454 w 10000"/>
              <a:gd name="connsiteY0" fmla="*/ 10000 h 10000"/>
              <a:gd name="connsiteX1" fmla="*/ 6363 w 10000"/>
              <a:gd name="connsiteY1" fmla="*/ 9636 h 10000"/>
              <a:gd name="connsiteX2" fmla="*/ 1345 w 10000"/>
              <a:gd name="connsiteY2" fmla="*/ 8805 h 10000"/>
              <a:gd name="connsiteX3" fmla="*/ 9955 w 10000"/>
              <a:gd name="connsiteY3" fmla="*/ 6760 h 10000"/>
              <a:gd name="connsiteX4" fmla="*/ 1070 w 10000"/>
              <a:gd name="connsiteY4" fmla="*/ 5014 h 10000"/>
              <a:gd name="connsiteX5" fmla="*/ 9513 w 10000"/>
              <a:gd name="connsiteY5" fmla="*/ 3066 h 10000"/>
              <a:gd name="connsiteX6" fmla="*/ 716 w 10000"/>
              <a:gd name="connsiteY6" fmla="*/ 1154 h 10000"/>
              <a:gd name="connsiteX7" fmla="*/ 5204 w 10000"/>
              <a:gd name="connsiteY7" fmla="*/ 0 h 10000"/>
              <a:gd name="connsiteX0" fmla="*/ 5454 w 10000"/>
              <a:gd name="connsiteY0" fmla="*/ 10000 h 10000"/>
              <a:gd name="connsiteX1" fmla="*/ 6363 w 10000"/>
              <a:gd name="connsiteY1" fmla="*/ 9636 h 10000"/>
              <a:gd name="connsiteX2" fmla="*/ 1345 w 10000"/>
              <a:gd name="connsiteY2" fmla="*/ 8805 h 10000"/>
              <a:gd name="connsiteX3" fmla="*/ 9955 w 10000"/>
              <a:gd name="connsiteY3" fmla="*/ 6760 h 10000"/>
              <a:gd name="connsiteX4" fmla="*/ 1070 w 10000"/>
              <a:gd name="connsiteY4" fmla="*/ 5014 h 10000"/>
              <a:gd name="connsiteX5" fmla="*/ 9513 w 10000"/>
              <a:gd name="connsiteY5" fmla="*/ 3066 h 10000"/>
              <a:gd name="connsiteX6" fmla="*/ 716 w 10000"/>
              <a:gd name="connsiteY6" fmla="*/ 1154 h 10000"/>
              <a:gd name="connsiteX7" fmla="*/ 5204 w 10000"/>
              <a:gd name="connsiteY7" fmla="*/ 0 h 10000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17"/>
              <a:gd name="connsiteX1" fmla="*/ 2727 w 10000"/>
              <a:gd name="connsiteY1" fmla="*/ 9818 h 10017"/>
              <a:gd name="connsiteX2" fmla="*/ 1345 w 10000"/>
              <a:gd name="connsiteY2" fmla="*/ 8805 h 10017"/>
              <a:gd name="connsiteX3" fmla="*/ 9955 w 10000"/>
              <a:gd name="connsiteY3" fmla="*/ 6760 h 10017"/>
              <a:gd name="connsiteX4" fmla="*/ 1070 w 10000"/>
              <a:gd name="connsiteY4" fmla="*/ 5014 h 10017"/>
              <a:gd name="connsiteX5" fmla="*/ 9513 w 10000"/>
              <a:gd name="connsiteY5" fmla="*/ 3066 h 10017"/>
              <a:gd name="connsiteX6" fmla="*/ 716 w 10000"/>
              <a:gd name="connsiteY6" fmla="*/ 1154 h 10017"/>
              <a:gd name="connsiteX7" fmla="*/ 5204 w 10000"/>
              <a:gd name="connsiteY7" fmla="*/ 0 h 10017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12"/>
              <a:gd name="connsiteX1" fmla="*/ 1345 w 10000"/>
              <a:gd name="connsiteY1" fmla="*/ 8805 h 10012"/>
              <a:gd name="connsiteX2" fmla="*/ 9955 w 10000"/>
              <a:gd name="connsiteY2" fmla="*/ 6760 h 10012"/>
              <a:gd name="connsiteX3" fmla="*/ 1070 w 10000"/>
              <a:gd name="connsiteY3" fmla="*/ 5014 h 10012"/>
              <a:gd name="connsiteX4" fmla="*/ 9513 w 10000"/>
              <a:gd name="connsiteY4" fmla="*/ 3066 h 10012"/>
              <a:gd name="connsiteX5" fmla="*/ 716 w 10000"/>
              <a:gd name="connsiteY5" fmla="*/ 1154 h 10012"/>
              <a:gd name="connsiteX6" fmla="*/ 5204 w 10000"/>
              <a:gd name="connsiteY6" fmla="*/ 0 h 1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12">
                <a:moveTo>
                  <a:pt x="5454" y="10000"/>
                </a:moveTo>
                <a:cubicBezTo>
                  <a:pt x="5659" y="10012"/>
                  <a:pt x="595" y="9345"/>
                  <a:pt x="1345" y="8805"/>
                </a:cubicBezTo>
                <a:cubicBezTo>
                  <a:pt x="1367" y="8205"/>
                  <a:pt x="10000" y="7391"/>
                  <a:pt x="9955" y="6760"/>
                </a:cubicBezTo>
                <a:cubicBezTo>
                  <a:pt x="9912" y="6129"/>
                  <a:pt x="1143" y="5628"/>
                  <a:pt x="1070" y="5014"/>
                </a:cubicBezTo>
                <a:cubicBezTo>
                  <a:pt x="1000" y="4399"/>
                  <a:pt x="9575" y="3709"/>
                  <a:pt x="9513" y="3066"/>
                </a:cubicBezTo>
                <a:cubicBezTo>
                  <a:pt x="9451" y="2422"/>
                  <a:pt x="1434" y="1664"/>
                  <a:pt x="716" y="1154"/>
                </a:cubicBezTo>
                <a:cubicBezTo>
                  <a:pt x="0" y="643"/>
                  <a:pt x="4274" y="241"/>
                  <a:pt x="5204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4643438" y="695153"/>
            <a:ext cx="44291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/>
              <a:t>Skládají se paprsky</a:t>
            </a:r>
          </a:p>
          <a:p>
            <a:endParaRPr lang="cs-CZ" sz="3000" dirty="0"/>
          </a:p>
          <a:p>
            <a:pPr marL="514350" indent="-514350">
              <a:buAutoNum type="arabicParenBoth"/>
            </a:pPr>
            <a:r>
              <a:rPr lang="cs-CZ" sz="3000" dirty="0"/>
              <a:t>odražené od horního  </a:t>
            </a:r>
            <a:br>
              <a:rPr lang="cs-CZ" sz="3000" dirty="0"/>
            </a:br>
            <a:r>
              <a:rPr lang="cs-CZ" sz="3000" dirty="0"/>
              <a:t>rozhraní</a:t>
            </a:r>
            <a:br>
              <a:rPr lang="cs-CZ" sz="3000" dirty="0"/>
            </a:br>
            <a:endParaRPr lang="cs-CZ" sz="3000" dirty="0"/>
          </a:p>
          <a:p>
            <a:pPr marL="514350" indent="-514350">
              <a:buFont typeface="Arial" pitchFamily="34" charset="0"/>
              <a:buChar char="•"/>
            </a:pPr>
            <a:r>
              <a:rPr lang="cs-CZ" sz="3000" dirty="0"/>
              <a:t>při odrazu na hustším prostředí, se fáze světelného vlnění </a:t>
            </a:r>
            <a:br>
              <a:rPr lang="cs-CZ" sz="3000" dirty="0"/>
            </a:br>
            <a:r>
              <a:rPr lang="cs-CZ" sz="3000" dirty="0"/>
              <a:t>mění na opačnou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857356" y="4929198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(1)</a:t>
            </a:r>
          </a:p>
        </p:txBody>
      </p:sp>
      <p:sp>
        <p:nvSpPr>
          <p:cNvPr id="19" name="Pravá složená závorka 18"/>
          <p:cNvSpPr/>
          <p:nvPr/>
        </p:nvSpPr>
        <p:spPr>
          <a:xfrm>
            <a:off x="4143372" y="4929198"/>
            <a:ext cx="428628" cy="1357322"/>
          </a:xfrm>
          <a:prstGeom prst="rightBrace">
            <a:avLst>
              <a:gd name="adj1" fmla="val 68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4572000" y="5357826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d - tloušťka vrstvy</a:t>
            </a:r>
          </a:p>
        </p:txBody>
      </p:sp>
      <p:graphicFrame>
        <p:nvGraphicFramePr>
          <p:cNvPr id="36879" name="Object 12"/>
          <p:cNvGraphicFramePr>
            <a:graphicFrameLocks noChangeAspect="1"/>
          </p:cNvGraphicFramePr>
          <p:nvPr/>
        </p:nvGraphicFramePr>
        <p:xfrm>
          <a:off x="0" y="4929188"/>
          <a:ext cx="132238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444240" imgH="215640" progId="Equation.3">
                  <p:embed/>
                </p:oleObj>
              </mc:Choice>
              <mc:Fallback>
                <p:oleObj name="Rovnice" r:id="rId5" imgW="444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929188"/>
                        <a:ext cx="1322388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0" name="Object 14"/>
          <p:cNvGraphicFramePr>
            <a:graphicFrameLocks noChangeAspect="1"/>
          </p:cNvGraphicFramePr>
          <p:nvPr/>
        </p:nvGraphicFramePr>
        <p:xfrm>
          <a:off x="357188" y="6216650"/>
          <a:ext cx="4540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152280" imgH="215640" progId="Equation.3">
                  <p:embed/>
                </p:oleObj>
              </mc:Choice>
              <mc:Fallback>
                <p:oleObj name="Rovnice" r:id="rId7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6216650"/>
                        <a:ext cx="45402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728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 animBg="1"/>
      <p:bldP spid="36" grpId="0" animBg="1"/>
      <p:bldP spid="1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214282" y="1047825"/>
            <a:ext cx="87154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algn="ctr">
              <a:tabLst>
                <a:tab pos="0" algn="l"/>
              </a:tabLst>
            </a:pPr>
            <a:r>
              <a:rPr lang="cs-CZ" sz="3200" b="1" dirty="0"/>
              <a:t>Interference = skládání vlnění.</a:t>
            </a:r>
            <a:endParaRPr lang="cs-CZ" sz="3200" dirty="0"/>
          </a:p>
          <a:p>
            <a:pPr marL="4763" lvl="0" algn="ctr">
              <a:tabLst>
                <a:tab pos="0" algn="l"/>
              </a:tabLst>
            </a:pPr>
            <a:r>
              <a:rPr lang="cs-CZ" sz="3200" dirty="0"/>
              <a:t>U mechanického vlnění </a:t>
            </a:r>
            <a:br>
              <a:rPr lang="cs-CZ" sz="3200" dirty="0"/>
            </a:br>
            <a:r>
              <a:rPr lang="cs-CZ" sz="3200" dirty="0"/>
              <a:t>se skládají okamžité výchylky.</a:t>
            </a:r>
          </a:p>
          <a:p>
            <a:pPr lvl="0" algn="ctr"/>
            <a:endParaRPr lang="cs-CZ" sz="3200" dirty="0"/>
          </a:p>
          <a:p>
            <a:pPr lvl="0">
              <a:lnSpc>
                <a:spcPct val="150000"/>
              </a:lnSpc>
            </a:pPr>
            <a:r>
              <a:rPr lang="cs-CZ" sz="3200" dirty="0"/>
              <a:t>U elektromagnetického vlnění se sčítají </a:t>
            </a:r>
          </a:p>
          <a:p>
            <a:pPr lvl="0">
              <a:lnSpc>
                <a:spcPct val="150000"/>
              </a:lnSpc>
            </a:pPr>
            <a:r>
              <a:rPr lang="cs-CZ" sz="3200" dirty="0"/>
              <a:t>okamžité hodnoty elektrické složky </a:t>
            </a:r>
          </a:p>
          <a:p>
            <a:pPr lvl="0">
              <a:lnSpc>
                <a:spcPct val="150000"/>
              </a:lnSpc>
            </a:pPr>
            <a:r>
              <a:rPr lang="cs-CZ" sz="3200" dirty="0"/>
              <a:t>a okamžité hodnoty magnetické složky </a:t>
            </a:r>
            <a:br>
              <a:rPr lang="cs-CZ" sz="3200" dirty="0"/>
            </a:br>
            <a:r>
              <a:rPr lang="cs-CZ" sz="3200" dirty="0"/>
              <a:t>elektromagnetických vlnění.</a:t>
            </a:r>
          </a:p>
          <a:p>
            <a:pPr algn="ctr"/>
            <a:r>
              <a:rPr lang="cs-CZ" sz="3200" dirty="0"/>
              <a:t> </a:t>
            </a:r>
          </a:p>
        </p:txBody>
      </p:sp>
      <p:sp>
        <p:nvSpPr>
          <p:cNvPr id="14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2. 1. INTERFERENCE SVĚTLA</a:t>
            </a:r>
          </a:p>
        </p:txBody>
      </p:sp>
      <p:graphicFrame>
        <p:nvGraphicFramePr>
          <p:cNvPr id="46081" name="Object 5"/>
          <p:cNvGraphicFramePr>
            <a:graphicFrameLocks noChangeAspect="1"/>
          </p:cNvGraphicFramePr>
          <p:nvPr/>
        </p:nvGraphicFramePr>
        <p:xfrm>
          <a:off x="6786578" y="3857628"/>
          <a:ext cx="2124599" cy="692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736560" imgH="241200" progId="Equation.3">
                  <p:embed/>
                </p:oleObj>
              </mc:Choice>
              <mc:Fallback>
                <p:oleObj name="Rovnice" r:id="rId3" imgW="73656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78" y="3857628"/>
                        <a:ext cx="2124599" cy="69216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133574"/>
              </p:ext>
            </p:extLst>
          </p:nvPr>
        </p:nvGraphicFramePr>
        <p:xfrm>
          <a:off x="6821488" y="4643438"/>
          <a:ext cx="216058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749160" imgH="241200" progId="Equation.3">
                  <p:embed/>
                </p:oleObj>
              </mc:Choice>
              <mc:Fallback>
                <p:oleObj name="Rovnice" r:id="rId5" imgW="74916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488" y="4643438"/>
                        <a:ext cx="2160587" cy="692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2. 2. </a:t>
            </a:r>
            <a:r>
              <a:rPr lang="pt-BR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INTERFERENCE SVĚTL</a:t>
            </a: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 A </a:t>
            </a:r>
            <a:r>
              <a:rPr lang="pt-BR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NA TENKÉ VRSTVĚ</a:t>
            </a:r>
          </a:p>
        </p:txBody>
      </p:sp>
      <p:cxnSp>
        <p:nvCxnSpPr>
          <p:cNvPr id="36871" name="AutoShape 7"/>
          <p:cNvCxnSpPr>
            <a:cxnSpLocks noChangeShapeType="1"/>
          </p:cNvCxnSpPr>
          <p:nvPr/>
        </p:nvCxnSpPr>
        <p:spPr bwMode="auto">
          <a:xfrm>
            <a:off x="2157866" y="1000108"/>
            <a:ext cx="20862" cy="3938457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</p:cxnSp>
      <p:sp>
        <p:nvSpPr>
          <p:cNvPr id="36872" name="Freeform 8"/>
          <p:cNvSpPr>
            <a:spLocks/>
          </p:cNvSpPr>
          <p:nvPr/>
        </p:nvSpPr>
        <p:spPr bwMode="auto">
          <a:xfrm>
            <a:off x="1790687" y="1000108"/>
            <a:ext cx="785818" cy="3912907"/>
          </a:xfrm>
          <a:custGeom>
            <a:avLst/>
            <a:gdLst/>
            <a:ahLst/>
            <a:cxnLst>
              <a:cxn ang="0">
                <a:pos x="558" y="3063"/>
              </a:cxn>
              <a:cxn ang="0">
                <a:pos x="978" y="2708"/>
              </a:cxn>
              <a:cxn ang="0">
                <a:pos x="5" y="2079"/>
              </a:cxn>
              <a:cxn ang="0">
                <a:pos x="1009" y="1542"/>
              </a:cxn>
              <a:cxn ang="0">
                <a:pos x="55" y="943"/>
              </a:cxn>
              <a:cxn ang="0">
                <a:pos x="1049" y="355"/>
              </a:cxn>
              <a:cxn ang="0">
                <a:pos x="542" y="0"/>
              </a:cxn>
            </a:cxnLst>
            <a:rect l="0" t="0" r="r" b="b"/>
            <a:pathLst>
              <a:path w="1130" h="3063">
                <a:moveTo>
                  <a:pt x="558" y="3063"/>
                </a:moveTo>
                <a:cubicBezTo>
                  <a:pt x="626" y="3004"/>
                  <a:pt x="1070" y="2872"/>
                  <a:pt x="978" y="2708"/>
                </a:cubicBezTo>
                <a:cubicBezTo>
                  <a:pt x="886" y="2544"/>
                  <a:pt x="0" y="2273"/>
                  <a:pt x="5" y="2079"/>
                </a:cubicBezTo>
                <a:cubicBezTo>
                  <a:pt x="10" y="1885"/>
                  <a:pt x="1001" y="1731"/>
                  <a:pt x="1009" y="1542"/>
                </a:cubicBezTo>
                <a:cubicBezTo>
                  <a:pt x="1017" y="1353"/>
                  <a:pt x="48" y="1141"/>
                  <a:pt x="55" y="943"/>
                </a:cubicBezTo>
                <a:cubicBezTo>
                  <a:pt x="62" y="745"/>
                  <a:pt x="968" y="512"/>
                  <a:pt x="1049" y="355"/>
                </a:cubicBezTo>
                <a:cubicBezTo>
                  <a:pt x="1130" y="198"/>
                  <a:pt x="647" y="74"/>
                  <a:pt x="542" y="0"/>
                </a:cubicBezTo>
              </a:path>
            </a:pathLst>
          </a:custGeom>
          <a:noFill/>
          <a:ln w="28575" cap="flat" cmpd="sng">
            <a:solidFill>
              <a:srgbClr val="00B05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-642974" y="4929198"/>
            <a:ext cx="4832180" cy="134795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cxnSp>
        <p:nvCxnSpPr>
          <p:cNvPr id="36874" name="AutoShape 10"/>
          <p:cNvCxnSpPr>
            <a:cxnSpLocks noChangeShapeType="1"/>
          </p:cNvCxnSpPr>
          <p:nvPr/>
        </p:nvCxnSpPr>
        <p:spPr bwMode="auto">
          <a:xfrm rot="16200000" flipH="1">
            <a:off x="-1346929" y="3604322"/>
            <a:ext cx="5286414" cy="2086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</p:cxnSp>
      <p:graphicFrame>
        <p:nvGraphicFramePr>
          <p:cNvPr id="36876" name="Object 12"/>
          <p:cNvGraphicFramePr>
            <a:graphicFrameLocks noChangeAspect="1"/>
          </p:cNvGraphicFramePr>
          <p:nvPr/>
        </p:nvGraphicFramePr>
        <p:xfrm>
          <a:off x="0" y="4929198"/>
          <a:ext cx="1322401" cy="638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444240" imgH="215640" progId="Equation.3">
                  <p:embed/>
                </p:oleObj>
              </mc:Choice>
              <mc:Fallback>
                <p:oleObj name="Rovnice" r:id="rId3" imgW="444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929198"/>
                        <a:ext cx="1322401" cy="638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7" name="Object 13"/>
          <p:cNvGraphicFramePr>
            <a:graphicFrameLocks noChangeAspect="1"/>
          </p:cNvGraphicFramePr>
          <p:nvPr/>
        </p:nvGraphicFramePr>
        <p:xfrm>
          <a:off x="285720" y="4143380"/>
          <a:ext cx="453577" cy="638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152280" imgH="215640" progId="Equation.3">
                  <p:embed/>
                </p:oleObj>
              </mc:Choice>
              <mc:Fallback>
                <p:oleObj name="Rovnice" r:id="rId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4143380"/>
                        <a:ext cx="453577" cy="638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8" name="Object 14"/>
          <p:cNvGraphicFramePr>
            <a:graphicFrameLocks noChangeAspect="1"/>
          </p:cNvGraphicFramePr>
          <p:nvPr/>
        </p:nvGraphicFramePr>
        <p:xfrm>
          <a:off x="357158" y="6215965"/>
          <a:ext cx="453578" cy="642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152280" imgH="215640" progId="Equation.3">
                  <p:embed/>
                </p:oleObj>
              </mc:Choice>
              <mc:Fallback>
                <p:oleObj name="Rovnice" r:id="rId7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6215965"/>
                        <a:ext cx="453578" cy="642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Freeform 2"/>
          <p:cNvSpPr>
            <a:spLocks/>
          </p:cNvSpPr>
          <p:nvPr/>
        </p:nvSpPr>
        <p:spPr bwMode="auto">
          <a:xfrm>
            <a:off x="857223" y="1000107"/>
            <a:ext cx="785839" cy="3933751"/>
          </a:xfrm>
          <a:custGeom>
            <a:avLst/>
            <a:gdLst>
              <a:gd name="connsiteX0" fmla="*/ 5469 w 10000"/>
              <a:gd name="connsiteY0" fmla="*/ 10000 h 10000"/>
              <a:gd name="connsiteX1" fmla="*/ 8973 w 10000"/>
              <a:gd name="connsiteY1" fmla="*/ 8212 h 10000"/>
              <a:gd name="connsiteX2" fmla="*/ 1345 w 10000"/>
              <a:gd name="connsiteY2" fmla="*/ 6544 h 10000"/>
              <a:gd name="connsiteX3" fmla="*/ 9956 w 10000"/>
              <a:gd name="connsiteY3" fmla="*/ 5024 h 10000"/>
              <a:gd name="connsiteX4" fmla="*/ 1071 w 10000"/>
              <a:gd name="connsiteY4" fmla="*/ 3726 h 10000"/>
              <a:gd name="connsiteX5" fmla="*/ 9513 w 10000"/>
              <a:gd name="connsiteY5" fmla="*/ 2279 h 10000"/>
              <a:gd name="connsiteX6" fmla="*/ 717 w 10000"/>
              <a:gd name="connsiteY6" fmla="*/ 858 h 10000"/>
              <a:gd name="connsiteX7" fmla="*/ 5204 w 10000"/>
              <a:gd name="connsiteY7" fmla="*/ 0 h 10000"/>
              <a:gd name="connsiteX0" fmla="*/ 5469 w 10000"/>
              <a:gd name="connsiteY0" fmla="*/ 10000 h 10000"/>
              <a:gd name="connsiteX1" fmla="*/ 5455 w 10000"/>
              <a:gd name="connsiteY1" fmla="*/ 7432 h 10000"/>
              <a:gd name="connsiteX2" fmla="*/ 1345 w 10000"/>
              <a:gd name="connsiteY2" fmla="*/ 6544 h 10000"/>
              <a:gd name="connsiteX3" fmla="*/ 9956 w 10000"/>
              <a:gd name="connsiteY3" fmla="*/ 5024 h 10000"/>
              <a:gd name="connsiteX4" fmla="*/ 1071 w 10000"/>
              <a:gd name="connsiteY4" fmla="*/ 3726 h 10000"/>
              <a:gd name="connsiteX5" fmla="*/ 9513 w 10000"/>
              <a:gd name="connsiteY5" fmla="*/ 2279 h 10000"/>
              <a:gd name="connsiteX6" fmla="*/ 717 w 10000"/>
              <a:gd name="connsiteY6" fmla="*/ 858 h 10000"/>
              <a:gd name="connsiteX7" fmla="*/ 5204 w 10000"/>
              <a:gd name="connsiteY7" fmla="*/ 0 h 10000"/>
              <a:gd name="connsiteX0" fmla="*/ 5469 w 10000"/>
              <a:gd name="connsiteY0" fmla="*/ 10000 h 10000"/>
              <a:gd name="connsiteX1" fmla="*/ 5455 w 10000"/>
              <a:gd name="connsiteY1" fmla="*/ 7432 h 10000"/>
              <a:gd name="connsiteX2" fmla="*/ 1345 w 10000"/>
              <a:gd name="connsiteY2" fmla="*/ 6544 h 10000"/>
              <a:gd name="connsiteX3" fmla="*/ 9956 w 10000"/>
              <a:gd name="connsiteY3" fmla="*/ 5024 h 10000"/>
              <a:gd name="connsiteX4" fmla="*/ 1071 w 10000"/>
              <a:gd name="connsiteY4" fmla="*/ 3726 h 10000"/>
              <a:gd name="connsiteX5" fmla="*/ 9513 w 10000"/>
              <a:gd name="connsiteY5" fmla="*/ 2279 h 10000"/>
              <a:gd name="connsiteX6" fmla="*/ 717 w 10000"/>
              <a:gd name="connsiteY6" fmla="*/ 858 h 10000"/>
              <a:gd name="connsiteX7" fmla="*/ 5204 w 10000"/>
              <a:gd name="connsiteY7" fmla="*/ 0 h 10000"/>
              <a:gd name="connsiteX0" fmla="*/ 5469 w 14445"/>
              <a:gd name="connsiteY0" fmla="*/ 10000 h 10000"/>
              <a:gd name="connsiteX1" fmla="*/ 5455 w 14445"/>
              <a:gd name="connsiteY1" fmla="*/ 7432 h 10000"/>
              <a:gd name="connsiteX2" fmla="*/ 1345 w 14445"/>
              <a:gd name="connsiteY2" fmla="*/ 6544 h 10000"/>
              <a:gd name="connsiteX3" fmla="*/ 9956 w 14445"/>
              <a:gd name="connsiteY3" fmla="*/ 5024 h 10000"/>
              <a:gd name="connsiteX4" fmla="*/ 1071 w 14445"/>
              <a:gd name="connsiteY4" fmla="*/ 3726 h 10000"/>
              <a:gd name="connsiteX5" fmla="*/ 9513 w 14445"/>
              <a:gd name="connsiteY5" fmla="*/ 2279 h 10000"/>
              <a:gd name="connsiteX6" fmla="*/ 717 w 14445"/>
              <a:gd name="connsiteY6" fmla="*/ 858 h 10000"/>
              <a:gd name="connsiteX7" fmla="*/ 5204 w 14445"/>
              <a:gd name="connsiteY7" fmla="*/ 0 h 10000"/>
              <a:gd name="connsiteX0" fmla="*/ 5455 w 14445"/>
              <a:gd name="connsiteY0" fmla="*/ 10000 h 10000"/>
              <a:gd name="connsiteX1" fmla="*/ 5455 w 14445"/>
              <a:gd name="connsiteY1" fmla="*/ 7432 h 10000"/>
              <a:gd name="connsiteX2" fmla="*/ 1345 w 14445"/>
              <a:gd name="connsiteY2" fmla="*/ 6544 h 10000"/>
              <a:gd name="connsiteX3" fmla="*/ 9956 w 14445"/>
              <a:gd name="connsiteY3" fmla="*/ 5024 h 10000"/>
              <a:gd name="connsiteX4" fmla="*/ 1071 w 14445"/>
              <a:gd name="connsiteY4" fmla="*/ 3726 h 10000"/>
              <a:gd name="connsiteX5" fmla="*/ 9513 w 14445"/>
              <a:gd name="connsiteY5" fmla="*/ 2279 h 10000"/>
              <a:gd name="connsiteX6" fmla="*/ 717 w 14445"/>
              <a:gd name="connsiteY6" fmla="*/ 858 h 10000"/>
              <a:gd name="connsiteX7" fmla="*/ 5204 w 14445"/>
              <a:gd name="connsiteY7" fmla="*/ 0 h 10000"/>
              <a:gd name="connsiteX0" fmla="*/ 11818 w 14445"/>
              <a:gd name="connsiteY0" fmla="*/ 7568 h 8179"/>
              <a:gd name="connsiteX1" fmla="*/ 5455 w 14445"/>
              <a:gd name="connsiteY1" fmla="*/ 7432 h 8179"/>
              <a:gd name="connsiteX2" fmla="*/ 1345 w 14445"/>
              <a:gd name="connsiteY2" fmla="*/ 6544 h 8179"/>
              <a:gd name="connsiteX3" fmla="*/ 9956 w 14445"/>
              <a:gd name="connsiteY3" fmla="*/ 5024 h 8179"/>
              <a:gd name="connsiteX4" fmla="*/ 1071 w 14445"/>
              <a:gd name="connsiteY4" fmla="*/ 3726 h 8179"/>
              <a:gd name="connsiteX5" fmla="*/ 9513 w 14445"/>
              <a:gd name="connsiteY5" fmla="*/ 2279 h 8179"/>
              <a:gd name="connsiteX6" fmla="*/ 717 w 14445"/>
              <a:gd name="connsiteY6" fmla="*/ 858 h 8179"/>
              <a:gd name="connsiteX7" fmla="*/ 5204 w 14445"/>
              <a:gd name="connsiteY7" fmla="*/ 0 h 8179"/>
              <a:gd name="connsiteX0" fmla="*/ 3776 w 6923"/>
              <a:gd name="connsiteY0" fmla="*/ 9087 h 9088"/>
              <a:gd name="connsiteX1" fmla="*/ 931 w 6923"/>
              <a:gd name="connsiteY1" fmla="*/ 8001 h 9088"/>
              <a:gd name="connsiteX2" fmla="*/ 6892 w 6923"/>
              <a:gd name="connsiteY2" fmla="*/ 6143 h 9088"/>
              <a:gd name="connsiteX3" fmla="*/ 741 w 6923"/>
              <a:gd name="connsiteY3" fmla="*/ 4556 h 9088"/>
              <a:gd name="connsiteX4" fmla="*/ 6586 w 6923"/>
              <a:gd name="connsiteY4" fmla="*/ 2786 h 9088"/>
              <a:gd name="connsiteX5" fmla="*/ 496 w 6923"/>
              <a:gd name="connsiteY5" fmla="*/ 1049 h 9088"/>
              <a:gd name="connsiteX6" fmla="*/ 3603 w 6923"/>
              <a:gd name="connsiteY6" fmla="*/ 0 h 9088"/>
              <a:gd name="connsiteX0" fmla="*/ 5454 w 10000"/>
              <a:gd name="connsiteY0" fmla="*/ 9999 h 10000"/>
              <a:gd name="connsiteX1" fmla="*/ 1345 w 10000"/>
              <a:gd name="connsiteY1" fmla="*/ 8804 h 10000"/>
              <a:gd name="connsiteX2" fmla="*/ 9955 w 10000"/>
              <a:gd name="connsiteY2" fmla="*/ 6759 h 10000"/>
              <a:gd name="connsiteX3" fmla="*/ 1070 w 10000"/>
              <a:gd name="connsiteY3" fmla="*/ 5013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9999 h 10000"/>
              <a:gd name="connsiteX1" fmla="*/ 1345 w 10000"/>
              <a:gd name="connsiteY1" fmla="*/ 8804 h 10000"/>
              <a:gd name="connsiteX2" fmla="*/ 9955 w 10000"/>
              <a:gd name="connsiteY2" fmla="*/ 6759 h 10000"/>
              <a:gd name="connsiteX3" fmla="*/ 1070 w 10000"/>
              <a:gd name="connsiteY3" fmla="*/ 5013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9999 h 9999"/>
              <a:gd name="connsiteX1" fmla="*/ 5454 w 10000"/>
              <a:gd name="connsiteY1" fmla="*/ 9999 h 9999"/>
              <a:gd name="connsiteX2" fmla="*/ 1345 w 10000"/>
              <a:gd name="connsiteY2" fmla="*/ 8804 h 9999"/>
              <a:gd name="connsiteX3" fmla="*/ 9955 w 10000"/>
              <a:gd name="connsiteY3" fmla="*/ 6759 h 9999"/>
              <a:gd name="connsiteX4" fmla="*/ 1070 w 10000"/>
              <a:gd name="connsiteY4" fmla="*/ 5013 h 9999"/>
              <a:gd name="connsiteX5" fmla="*/ 9513 w 10000"/>
              <a:gd name="connsiteY5" fmla="*/ 3066 h 9999"/>
              <a:gd name="connsiteX6" fmla="*/ 716 w 10000"/>
              <a:gd name="connsiteY6" fmla="*/ 1154 h 9999"/>
              <a:gd name="connsiteX7" fmla="*/ 5204 w 10000"/>
              <a:gd name="connsiteY7" fmla="*/ 0 h 9999"/>
              <a:gd name="connsiteX0" fmla="*/ 5454 w 10000"/>
              <a:gd name="connsiteY0" fmla="*/ 10000 h 10000"/>
              <a:gd name="connsiteX1" fmla="*/ 6363 w 10000"/>
              <a:gd name="connsiteY1" fmla="*/ 9636 h 10000"/>
              <a:gd name="connsiteX2" fmla="*/ 1345 w 10000"/>
              <a:gd name="connsiteY2" fmla="*/ 8805 h 10000"/>
              <a:gd name="connsiteX3" fmla="*/ 9955 w 10000"/>
              <a:gd name="connsiteY3" fmla="*/ 6760 h 10000"/>
              <a:gd name="connsiteX4" fmla="*/ 1070 w 10000"/>
              <a:gd name="connsiteY4" fmla="*/ 5014 h 10000"/>
              <a:gd name="connsiteX5" fmla="*/ 9513 w 10000"/>
              <a:gd name="connsiteY5" fmla="*/ 3066 h 10000"/>
              <a:gd name="connsiteX6" fmla="*/ 716 w 10000"/>
              <a:gd name="connsiteY6" fmla="*/ 1154 h 10000"/>
              <a:gd name="connsiteX7" fmla="*/ 5204 w 10000"/>
              <a:gd name="connsiteY7" fmla="*/ 0 h 10000"/>
              <a:gd name="connsiteX0" fmla="*/ 5454 w 10000"/>
              <a:gd name="connsiteY0" fmla="*/ 10000 h 10000"/>
              <a:gd name="connsiteX1" fmla="*/ 6363 w 10000"/>
              <a:gd name="connsiteY1" fmla="*/ 9636 h 10000"/>
              <a:gd name="connsiteX2" fmla="*/ 1345 w 10000"/>
              <a:gd name="connsiteY2" fmla="*/ 8805 h 10000"/>
              <a:gd name="connsiteX3" fmla="*/ 9955 w 10000"/>
              <a:gd name="connsiteY3" fmla="*/ 6760 h 10000"/>
              <a:gd name="connsiteX4" fmla="*/ 1070 w 10000"/>
              <a:gd name="connsiteY4" fmla="*/ 5014 h 10000"/>
              <a:gd name="connsiteX5" fmla="*/ 9513 w 10000"/>
              <a:gd name="connsiteY5" fmla="*/ 3066 h 10000"/>
              <a:gd name="connsiteX6" fmla="*/ 716 w 10000"/>
              <a:gd name="connsiteY6" fmla="*/ 1154 h 10000"/>
              <a:gd name="connsiteX7" fmla="*/ 5204 w 10000"/>
              <a:gd name="connsiteY7" fmla="*/ 0 h 10000"/>
              <a:gd name="connsiteX0" fmla="*/ 5454 w 10000"/>
              <a:gd name="connsiteY0" fmla="*/ 10000 h 10000"/>
              <a:gd name="connsiteX1" fmla="*/ 6363 w 10000"/>
              <a:gd name="connsiteY1" fmla="*/ 9636 h 10000"/>
              <a:gd name="connsiteX2" fmla="*/ 1345 w 10000"/>
              <a:gd name="connsiteY2" fmla="*/ 8805 h 10000"/>
              <a:gd name="connsiteX3" fmla="*/ 9955 w 10000"/>
              <a:gd name="connsiteY3" fmla="*/ 6760 h 10000"/>
              <a:gd name="connsiteX4" fmla="*/ 1070 w 10000"/>
              <a:gd name="connsiteY4" fmla="*/ 5014 h 10000"/>
              <a:gd name="connsiteX5" fmla="*/ 9513 w 10000"/>
              <a:gd name="connsiteY5" fmla="*/ 3066 h 10000"/>
              <a:gd name="connsiteX6" fmla="*/ 716 w 10000"/>
              <a:gd name="connsiteY6" fmla="*/ 1154 h 10000"/>
              <a:gd name="connsiteX7" fmla="*/ 5204 w 10000"/>
              <a:gd name="connsiteY7" fmla="*/ 0 h 10000"/>
              <a:gd name="connsiteX0" fmla="*/ 5454 w 10000"/>
              <a:gd name="connsiteY0" fmla="*/ 10000 h 10000"/>
              <a:gd name="connsiteX1" fmla="*/ 6363 w 10000"/>
              <a:gd name="connsiteY1" fmla="*/ 9636 h 10000"/>
              <a:gd name="connsiteX2" fmla="*/ 1345 w 10000"/>
              <a:gd name="connsiteY2" fmla="*/ 8805 h 10000"/>
              <a:gd name="connsiteX3" fmla="*/ 9955 w 10000"/>
              <a:gd name="connsiteY3" fmla="*/ 6760 h 10000"/>
              <a:gd name="connsiteX4" fmla="*/ 1070 w 10000"/>
              <a:gd name="connsiteY4" fmla="*/ 5014 h 10000"/>
              <a:gd name="connsiteX5" fmla="*/ 9513 w 10000"/>
              <a:gd name="connsiteY5" fmla="*/ 3066 h 10000"/>
              <a:gd name="connsiteX6" fmla="*/ 716 w 10000"/>
              <a:gd name="connsiteY6" fmla="*/ 1154 h 10000"/>
              <a:gd name="connsiteX7" fmla="*/ 5204 w 10000"/>
              <a:gd name="connsiteY7" fmla="*/ 0 h 10000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17"/>
              <a:gd name="connsiteX1" fmla="*/ 2727 w 10000"/>
              <a:gd name="connsiteY1" fmla="*/ 9818 h 10017"/>
              <a:gd name="connsiteX2" fmla="*/ 1345 w 10000"/>
              <a:gd name="connsiteY2" fmla="*/ 8805 h 10017"/>
              <a:gd name="connsiteX3" fmla="*/ 9955 w 10000"/>
              <a:gd name="connsiteY3" fmla="*/ 6760 h 10017"/>
              <a:gd name="connsiteX4" fmla="*/ 1070 w 10000"/>
              <a:gd name="connsiteY4" fmla="*/ 5014 h 10017"/>
              <a:gd name="connsiteX5" fmla="*/ 9513 w 10000"/>
              <a:gd name="connsiteY5" fmla="*/ 3066 h 10017"/>
              <a:gd name="connsiteX6" fmla="*/ 716 w 10000"/>
              <a:gd name="connsiteY6" fmla="*/ 1154 h 10017"/>
              <a:gd name="connsiteX7" fmla="*/ 5204 w 10000"/>
              <a:gd name="connsiteY7" fmla="*/ 0 h 10017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12"/>
              <a:gd name="connsiteX1" fmla="*/ 1345 w 10000"/>
              <a:gd name="connsiteY1" fmla="*/ 8805 h 10012"/>
              <a:gd name="connsiteX2" fmla="*/ 9955 w 10000"/>
              <a:gd name="connsiteY2" fmla="*/ 6760 h 10012"/>
              <a:gd name="connsiteX3" fmla="*/ 1070 w 10000"/>
              <a:gd name="connsiteY3" fmla="*/ 5014 h 10012"/>
              <a:gd name="connsiteX4" fmla="*/ 9513 w 10000"/>
              <a:gd name="connsiteY4" fmla="*/ 3066 h 10012"/>
              <a:gd name="connsiteX5" fmla="*/ 716 w 10000"/>
              <a:gd name="connsiteY5" fmla="*/ 1154 h 10012"/>
              <a:gd name="connsiteX6" fmla="*/ 5204 w 10000"/>
              <a:gd name="connsiteY6" fmla="*/ 0 h 1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12">
                <a:moveTo>
                  <a:pt x="5454" y="10000"/>
                </a:moveTo>
                <a:cubicBezTo>
                  <a:pt x="5659" y="10012"/>
                  <a:pt x="595" y="9345"/>
                  <a:pt x="1345" y="8805"/>
                </a:cubicBezTo>
                <a:cubicBezTo>
                  <a:pt x="1367" y="8205"/>
                  <a:pt x="10000" y="7391"/>
                  <a:pt x="9955" y="6760"/>
                </a:cubicBezTo>
                <a:cubicBezTo>
                  <a:pt x="9912" y="6129"/>
                  <a:pt x="1143" y="5628"/>
                  <a:pt x="1070" y="5014"/>
                </a:cubicBezTo>
                <a:cubicBezTo>
                  <a:pt x="1000" y="4399"/>
                  <a:pt x="9575" y="3709"/>
                  <a:pt x="9513" y="3066"/>
                </a:cubicBezTo>
                <a:cubicBezTo>
                  <a:pt x="9451" y="2422"/>
                  <a:pt x="1434" y="1664"/>
                  <a:pt x="716" y="1154"/>
                </a:cubicBezTo>
                <a:cubicBezTo>
                  <a:pt x="0" y="643"/>
                  <a:pt x="4274" y="241"/>
                  <a:pt x="5204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866" name="Freeform 2"/>
          <p:cNvSpPr>
            <a:spLocks/>
          </p:cNvSpPr>
          <p:nvPr/>
        </p:nvSpPr>
        <p:spPr bwMode="auto">
          <a:xfrm>
            <a:off x="857237" y="1000108"/>
            <a:ext cx="785818" cy="5286412"/>
          </a:xfrm>
          <a:custGeom>
            <a:avLst/>
            <a:gdLst/>
            <a:ahLst/>
            <a:cxnLst>
              <a:cxn ang="0">
                <a:pos x="618" y="4138"/>
              </a:cxn>
              <a:cxn ang="0">
                <a:pos x="213" y="3742"/>
              </a:cxn>
              <a:cxn ang="0">
                <a:pos x="1014" y="3398"/>
              </a:cxn>
              <a:cxn ang="0">
                <a:pos x="152" y="2708"/>
              </a:cxn>
              <a:cxn ang="0">
                <a:pos x="1125" y="2079"/>
              </a:cxn>
              <a:cxn ang="0">
                <a:pos x="121" y="1542"/>
              </a:cxn>
              <a:cxn ang="0">
                <a:pos x="1075" y="943"/>
              </a:cxn>
              <a:cxn ang="0">
                <a:pos x="81" y="355"/>
              </a:cxn>
              <a:cxn ang="0">
                <a:pos x="588" y="0"/>
              </a:cxn>
            </a:cxnLst>
            <a:rect l="0" t="0" r="r" b="b"/>
            <a:pathLst>
              <a:path w="1130" h="4138">
                <a:moveTo>
                  <a:pt x="618" y="4138"/>
                </a:moveTo>
                <a:cubicBezTo>
                  <a:pt x="382" y="4002"/>
                  <a:pt x="147" y="3865"/>
                  <a:pt x="213" y="3742"/>
                </a:cubicBezTo>
                <a:cubicBezTo>
                  <a:pt x="279" y="3619"/>
                  <a:pt x="1024" y="3570"/>
                  <a:pt x="1014" y="3398"/>
                </a:cubicBezTo>
                <a:cubicBezTo>
                  <a:pt x="1004" y="3226"/>
                  <a:pt x="134" y="2928"/>
                  <a:pt x="152" y="2708"/>
                </a:cubicBezTo>
                <a:cubicBezTo>
                  <a:pt x="170" y="2488"/>
                  <a:pt x="1130" y="2273"/>
                  <a:pt x="1125" y="2079"/>
                </a:cubicBezTo>
                <a:cubicBezTo>
                  <a:pt x="1120" y="1885"/>
                  <a:pt x="129" y="1731"/>
                  <a:pt x="121" y="1542"/>
                </a:cubicBezTo>
                <a:cubicBezTo>
                  <a:pt x="113" y="1353"/>
                  <a:pt x="1082" y="1141"/>
                  <a:pt x="1075" y="943"/>
                </a:cubicBezTo>
                <a:cubicBezTo>
                  <a:pt x="1068" y="745"/>
                  <a:pt x="162" y="512"/>
                  <a:pt x="81" y="355"/>
                </a:cubicBezTo>
                <a:cubicBezTo>
                  <a:pt x="0" y="198"/>
                  <a:pt x="483" y="74"/>
                  <a:pt x="588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4643438" y="695153"/>
            <a:ext cx="442915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/>
              <a:t>Skládají se paprsky</a:t>
            </a:r>
          </a:p>
          <a:p>
            <a:endParaRPr lang="cs-CZ" sz="3000" dirty="0"/>
          </a:p>
          <a:p>
            <a:r>
              <a:rPr lang="cs-CZ" sz="3000" dirty="0"/>
              <a:t>(1) odražené od horního </a:t>
            </a:r>
            <a:br>
              <a:rPr lang="cs-CZ" sz="3000" dirty="0"/>
            </a:br>
            <a:r>
              <a:rPr lang="cs-CZ" sz="3000" dirty="0"/>
              <a:t>      rozhraní</a:t>
            </a:r>
          </a:p>
          <a:p>
            <a:br>
              <a:rPr lang="cs-CZ" sz="3000" dirty="0"/>
            </a:br>
            <a:r>
              <a:rPr lang="cs-CZ" sz="3000" dirty="0"/>
              <a:t>(2) s odraženými od </a:t>
            </a:r>
            <a:br>
              <a:rPr lang="cs-CZ" sz="3000" dirty="0"/>
            </a:br>
            <a:r>
              <a:rPr lang="cs-CZ" sz="3000" dirty="0"/>
              <a:t>      dolního rozhraní </a:t>
            </a:r>
            <a:br>
              <a:rPr lang="cs-CZ" sz="3000" dirty="0"/>
            </a:br>
            <a:r>
              <a:rPr lang="cs-CZ" sz="3000" dirty="0"/>
              <a:t>      tenké vrstvy</a:t>
            </a:r>
            <a:br>
              <a:rPr lang="cs-CZ" sz="3000" dirty="0"/>
            </a:br>
            <a:endParaRPr lang="cs-CZ" sz="3000" dirty="0"/>
          </a:p>
          <a:p>
            <a:pPr marL="539750" indent="-539750">
              <a:buFont typeface="Arial" pitchFamily="34" charset="0"/>
              <a:buChar char="•"/>
            </a:pPr>
            <a:r>
              <a:rPr lang="cs-CZ" sz="3000" dirty="0"/>
              <a:t>při odrazu </a:t>
            </a:r>
            <a:br>
              <a:rPr lang="cs-CZ" sz="3000" dirty="0"/>
            </a:br>
            <a:r>
              <a:rPr lang="cs-CZ" sz="3000" dirty="0"/>
              <a:t>na řidším prostředí </a:t>
            </a:r>
            <a:br>
              <a:rPr lang="cs-CZ" sz="3000" dirty="0"/>
            </a:br>
            <a:r>
              <a:rPr lang="cs-CZ" sz="3000" dirty="0"/>
              <a:t>se fáze nemění</a:t>
            </a:r>
            <a:br>
              <a:rPr lang="cs-CZ" sz="3000" dirty="0"/>
            </a:br>
            <a:endParaRPr lang="cs-CZ" sz="3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1857356" y="4929198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(1)</a:t>
            </a:r>
          </a:p>
        </p:txBody>
      </p:sp>
      <p:cxnSp>
        <p:nvCxnSpPr>
          <p:cNvPr id="36868" name="AutoShape 4"/>
          <p:cNvCxnSpPr>
            <a:cxnSpLocks noChangeShapeType="1"/>
          </p:cNvCxnSpPr>
          <p:nvPr/>
        </p:nvCxnSpPr>
        <p:spPr bwMode="auto">
          <a:xfrm>
            <a:off x="3123516" y="1000108"/>
            <a:ext cx="20862" cy="528641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</p:cxnSp>
      <p:sp>
        <p:nvSpPr>
          <p:cNvPr id="36869" name="Freeform 5"/>
          <p:cNvSpPr>
            <a:spLocks/>
          </p:cNvSpPr>
          <p:nvPr/>
        </p:nvSpPr>
        <p:spPr bwMode="auto">
          <a:xfrm>
            <a:off x="2714612" y="1000108"/>
            <a:ext cx="785818" cy="5286412"/>
          </a:xfrm>
          <a:custGeom>
            <a:avLst/>
            <a:gdLst/>
            <a:ahLst/>
            <a:cxnLst>
              <a:cxn ang="0">
                <a:pos x="618" y="4138"/>
              </a:cxn>
              <a:cxn ang="0">
                <a:pos x="213" y="3742"/>
              </a:cxn>
              <a:cxn ang="0">
                <a:pos x="1014" y="3398"/>
              </a:cxn>
              <a:cxn ang="0">
                <a:pos x="152" y="2708"/>
              </a:cxn>
              <a:cxn ang="0">
                <a:pos x="1125" y="2079"/>
              </a:cxn>
              <a:cxn ang="0">
                <a:pos x="121" y="1542"/>
              </a:cxn>
              <a:cxn ang="0">
                <a:pos x="1075" y="943"/>
              </a:cxn>
              <a:cxn ang="0">
                <a:pos x="81" y="355"/>
              </a:cxn>
              <a:cxn ang="0">
                <a:pos x="588" y="0"/>
              </a:cxn>
            </a:cxnLst>
            <a:rect l="0" t="0" r="r" b="b"/>
            <a:pathLst>
              <a:path w="1130" h="4138">
                <a:moveTo>
                  <a:pt x="618" y="4138"/>
                </a:moveTo>
                <a:cubicBezTo>
                  <a:pt x="382" y="4002"/>
                  <a:pt x="147" y="3865"/>
                  <a:pt x="213" y="3742"/>
                </a:cubicBezTo>
                <a:cubicBezTo>
                  <a:pt x="279" y="3619"/>
                  <a:pt x="1024" y="3570"/>
                  <a:pt x="1014" y="3398"/>
                </a:cubicBezTo>
                <a:cubicBezTo>
                  <a:pt x="1004" y="3226"/>
                  <a:pt x="134" y="2928"/>
                  <a:pt x="152" y="2708"/>
                </a:cubicBezTo>
                <a:cubicBezTo>
                  <a:pt x="170" y="2488"/>
                  <a:pt x="1130" y="2273"/>
                  <a:pt x="1125" y="2079"/>
                </a:cubicBezTo>
                <a:cubicBezTo>
                  <a:pt x="1120" y="1885"/>
                  <a:pt x="129" y="1731"/>
                  <a:pt x="121" y="1542"/>
                </a:cubicBezTo>
                <a:cubicBezTo>
                  <a:pt x="113" y="1353"/>
                  <a:pt x="1082" y="1141"/>
                  <a:pt x="1075" y="943"/>
                </a:cubicBezTo>
                <a:cubicBezTo>
                  <a:pt x="1068" y="745"/>
                  <a:pt x="162" y="512"/>
                  <a:pt x="81" y="355"/>
                </a:cubicBezTo>
                <a:cubicBezTo>
                  <a:pt x="0" y="198"/>
                  <a:pt x="483" y="74"/>
                  <a:pt x="588" y="0"/>
                </a:cubicBezTo>
              </a:path>
            </a:pathLst>
          </a:custGeom>
          <a:noFill/>
          <a:ln w="28575" cap="flat" cmpd="sng">
            <a:solidFill>
              <a:srgbClr val="0070C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2786050" y="6273225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2999527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16" grpId="0" uiExpand="1" build="p"/>
      <p:bldP spid="368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2. 2. </a:t>
            </a:r>
            <a:r>
              <a:rPr lang="pt-BR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INTERFERENCE SVĚTL</a:t>
            </a: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 A </a:t>
            </a:r>
            <a:r>
              <a:rPr lang="pt-BR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NA TENKÉ VRSTVĚ</a:t>
            </a:r>
          </a:p>
        </p:txBody>
      </p:sp>
      <p:cxnSp>
        <p:nvCxnSpPr>
          <p:cNvPr id="36871" name="AutoShape 7"/>
          <p:cNvCxnSpPr>
            <a:cxnSpLocks noChangeShapeType="1"/>
          </p:cNvCxnSpPr>
          <p:nvPr/>
        </p:nvCxnSpPr>
        <p:spPr bwMode="auto">
          <a:xfrm>
            <a:off x="2157866" y="1000108"/>
            <a:ext cx="20862" cy="3938457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</p:cxnSp>
      <p:sp>
        <p:nvSpPr>
          <p:cNvPr id="36872" name="Freeform 8"/>
          <p:cNvSpPr>
            <a:spLocks/>
          </p:cNvSpPr>
          <p:nvPr/>
        </p:nvSpPr>
        <p:spPr bwMode="auto">
          <a:xfrm>
            <a:off x="1790687" y="1000108"/>
            <a:ext cx="785818" cy="3912907"/>
          </a:xfrm>
          <a:custGeom>
            <a:avLst/>
            <a:gdLst/>
            <a:ahLst/>
            <a:cxnLst>
              <a:cxn ang="0">
                <a:pos x="558" y="3063"/>
              </a:cxn>
              <a:cxn ang="0">
                <a:pos x="978" y="2708"/>
              </a:cxn>
              <a:cxn ang="0">
                <a:pos x="5" y="2079"/>
              </a:cxn>
              <a:cxn ang="0">
                <a:pos x="1009" y="1542"/>
              </a:cxn>
              <a:cxn ang="0">
                <a:pos x="55" y="943"/>
              </a:cxn>
              <a:cxn ang="0">
                <a:pos x="1049" y="355"/>
              </a:cxn>
              <a:cxn ang="0">
                <a:pos x="542" y="0"/>
              </a:cxn>
            </a:cxnLst>
            <a:rect l="0" t="0" r="r" b="b"/>
            <a:pathLst>
              <a:path w="1130" h="3063">
                <a:moveTo>
                  <a:pt x="558" y="3063"/>
                </a:moveTo>
                <a:cubicBezTo>
                  <a:pt x="626" y="3004"/>
                  <a:pt x="1070" y="2872"/>
                  <a:pt x="978" y="2708"/>
                </a:cubicBezTo>
                <a:cubicBezTo>
                  <a:pt x="886" y="2544"/>
                  <a:pt x="0" y="2273"/>
                  <a:pt x="5" y="2079"/>
                </a:cubicBezTo>
                <a:cubicBezTo>
                  <a:pt x="10" y="1885"/>
                  <a:pt x="1001" y="1731"/>
                  <a:pt x="1009" y="1542"/>
                </a:cubicBezTo>
                <a:cubicBezTo>
                  <a:pt x="1017" y="1353"/>
                  <a:pt x="48" y="1141"/>
                  <a:pt x="55" y="943"/>
                </a:cubicBezTo>
                <a:cubicBezTo>
                  <a:pt x="62" y="745"/>
                  <a:pt x="968" y="512"/>
                  <a:pt x="1049" y="355"/>
                </a:cubicBezTo>
                <a:cubicBezTo>
                  <a:pt x="1130" y="198"/>
                  <a:pt x="647" y="74"/>
                  <a:pt x="542" y="0"/>
                </a:cubicBezTo>
              </a:path>
            </a:pathLst>
          </a:custGeom>
          <a:noFill/>
          <a:ln w="28575" cap="flat" cmpd="sng">
            <a:solidFill>
              <a:srgbClr val="00B05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-500098" y="4929198"/>
            <a:ext cx="4689304" cy="134795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cxnSp>
        <p:nvCxnSpPr>
          <p:cNvPr id="36874" name="AutoShape 10"/>
          <p:cNvCxnSpPr>
            <a:cxnSpLocks noChangeShapeType="1"/>
          </p:cNvCxnSpPr>
          <p:nvPr/>
        </p:nvCxnSpPr>
        <p:spPr bwMode="auto">
          <a:xfrm rot="16200000" flipH="1">
            <a:off x="-1346929" y="3604322"/>
            <a:ext cx="5286414" cy="2086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</p:cxnSp>
      <p:graphicFrame>
        <p:nvGraphicFramePr>
          <p:cNvPr id="36877" name="Object 13"/>
          <p:cNvGraphicFramePr>
            <a:graphicFrameLocks noChangeAspect="1"/>
          </p:cNvGraphicFramePr>
          <p:nvPr/>
        </p:nvGraphicFramePr>
        <p:xfrm>
          <a:off x="285720" y="4143380"/>
          <a:ext cx="453577" cy="638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52280" imgH="215640" progId="Equation.3">
                  <p:embed/>
                </p:oleObj>
              </mc:Choice>
              <mc:Fallback>
                <p:oleObj name="Rovnice" r:id="rId3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4143380"/>
                        <a:ext cx="453577" cy="638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Freeform 2"/>
          <p:cNvSpPr>
            <a:spLocks/>
          </p:cNvSpPr>
          <p:nvPr/>
        </p:nvSpPr>
        <p:spPr bwMode="auto">
          <a:xfrm>
            <a:off x="857223" y="1000107"/>
            <a:ext cx="785839" cy="3933751"/>
          </a:xfrm>
          <a:custGeom>
            <a:avLst/>
            <a:gdLst>
              <a:gd name="connsiteX0" fmla="*/ 5469 w 10000"/>
              <a:gd name="connsiteY0" fmla="*/ 10000 h 10000"/>
              <a:gd name="connsiteX1" fmla="*/ 8973 w 10000"/>
              <a:gd name="connsiteY1" fmla="*/ 8212 h 10000"/>
              <a:gd name="connsiteX2" fmla="*/ 1345 w 10000"/>
              <a:gd name="connsiteY2" fmla="*/ 6544 h 10000"/>
              <a:gd name="connsiteX3" fmla="*/ 9956 w 10000"/>
              <a:gd name="connsiteY3" fmla="*/ 5024 h 10000"/>
              <a:gd name="connsiteX4" fmla="*/ 1071 w 10000"/>
              <a:gd name="connsiteY4" fmla="*/ 3726 h 10000"/>
              <a:gd name="connsiteX5" fmla="*/ 9513 w 10000"/>
              <a:gd name="connsiteY5" fmla="*/ 2279 h 10000"/>
              <a:gd name="connsiteX6" fmla="*/ 717 w 10000"/>
              <a:gd name="connsiteY6" fmla="*/ 858 h 10000"/>
              <a:gd name="connsiteX7" fmla="*/ 5204 w 10000"/>
              <a:gd name="connsiteY7" fmla="*/ 0 h 10000"/>
              <a:gd name="connsiteX0" fmla="*/ 5469 w 10000"/>
              <a:gd name="connsiteY0" fmla="*/ 10000 h 10000"/>
              <a:gd name="connsiteX1" fmla="*/ 5455 w 10000"/>
              <a:gd name="connsiteY1" fmla="*/ 7432 h 10000"/>
              <a:gd name="connsiteX2" fmla="*/ 1345 w 10000"/>
              <a:gd name="connsiteY2" fmla="*/ 6544 h 10000"/>
              <a:gd name="connsiteX3" fmla="*/ 9956 w 10000"/>
              <a:gd name="connsiteY3" fmla="*/ 5024 h 10000"/>
              <a:gd name="connsiteX4" fmla="*/ 1071 w 10000"/>
              <a:gd name="connsiteY4" fmla="*/ 3726 h 10000"/>
              <a:gd name="connsiteX5" fmla="*/ 9513 w 10000"/>
              <a:gd name="connsiteY5" fmla="*/ 2279 h 10000"/>
              <a:gd name="connsiteX6" fmla="*/ 717 w 10000"/>
              <a:gd name="connsiteY6" fmla="*/ 858 h 10000"/>
              <a:gd name="connsiteX7" fmla="*/ 5204 w 10000"/>
              <a:gd name="connsiteY7" fmla="*/ 0 h 10000"/>
              <a:gd name="connsiteX0" fmla="*/ 5469 w 10000"/>
              <a:gd name="connsiteY0" fmla="*/ 10000 h 10000"/>
              <a:gd name="connsiteX1" fmla="*/ 5455 w 10000"/>
              <a:gd name="connsiteY1" fmla="*/ 7432 h 10000"/>
              <a:gd name="connsiteX2" fmla="*/ 1345 w 10000"/>
              <a:gd name="connsiteY2" fmla="*/ 6544 h 10000"/>
              <a:gd name="connsiteX3" fmla="*/ 9956 w 10000"/>
              <a:gd name="connsiteY3" fmla="*/ 5024 h 10000"/>
              <a:gd name="connsiteX4" fmla="*/ 1071 w 10000"/>
              <a:gd name="connsiteY4" fmla="*/ 3726 h 10000"/>
              <a:gd name="connsiteX5" fmla="*/ 9513 w 10000"/>
              <a:gd name="connsiteY5" fmla="*/ 2279 h 10000"/>
              <a:gd name="connsiteX6" fmla="*/ 717 w 10000"/>
              <a:gd name="connsiteY6" fmla="*/ 858 h 10000"/>
              <a:gd name="connsiteX7" fmla="*/ 5204 w 10000"/>
              <a:gd name="connsiteY7" fmla="*/ 0 h 10000"/>
              <a:gd name="connsiteX0" fmla="*/ 5469 w 14445"/>
              <a:gd name="connsiteY0" fmla="*/ 10000 h 10000"/>
              <a:gd name="connsiteX1" fmla="*/ 5455 w 14445"/>
              <a:gd name="connsiteY1" fmla="*/ 7432 h 10000"/>
              <a:gd name="connsiteX2" fmla="*/ 1345 w 14445"/>
              <a:gd name="connsiteY2" fmla="*/ 6544 h 10000"/>
              <a:gd name="connsiteX3" fmla="*/ 9956 w 14445"/>
              <a:gd name="connsiteY3" fmla="*/ 5024 h 10000"/>
              <a:gd name="connsiteX4" fmla="*/ 1071 w 14445"/>
              <a:gd name="connsiteY4" fmla="*/ 3726 h 10000"/>
              <a:gd name="connsiteX5" fmla="*/ 9513 w 14445"/>
              <a:gd name="connsiteY5" fmla="*/ 2279 h 10000"/>
              <a:gd name="connsiteX6" fmla="*/ 717 w 14445"/>
              <a:gd name="connsiteY6" fmla="*/ 858 h 10000"/>
              <a:gd name="connsiteX7" fmla="*/ 5204 w 14445"/>
              <a:gd name="connsiteY7" fmla="*/ 0 h 10000"/>
              <a:gd name="connsiteX0" fmla="*/ 5455 w 14445"/>
              <a:gd name="connsiteY0" fmla="*/ 10000 h 10000"/>
              <a:gd name="connsiteX1" fmla="*/ 5455 w 14445"/>
              <a:gd name="connsiteY1" fmla="*/ 7432 h 10000"/>
              <a:gd name="connsiteX2" fmla="*/ 1345 w 14445"/>
              <a:gd name="connsiteY2" fmla="*/ 6544 h 10000"/>
              <a:gd name="connsiteX3" fmla="*/ 9956 w 14445"/>
              <a:gd name="connsiteY3" fmla="*/ 5024 h 10000"/>
              <a:gd name="connsiteX4" fmla="*/ 1071 w 14445"/>
              <a:gd name="connsiteY4" fmla="*/ 3726 h 10000"/>
              <a:gd name="connsiteX5" fmla="*/ 9513 w 14445"/>
              <a:gd name="connsiteY5" fmla="*/ 2279 h 10000"/>
              <a:gd name="connsiteX6" fmla="*/ 717 w 14445"/>
              <a:gd name="connsiteY6" fmla="*/ 858 h 10000"/>
              <a:gd name="connsiteX7" fmla="*/ 5204 w 14445"/>
              <a:gd name="connsiteY7" fmla="*/ 0 h 10000"/>
              <a:gd name="connsiteX0" fmla="*/ 11818 w 14445"/>
              <a:gd name="connsiteY0" fmla="*/ 7568 h 8179"/>
              <a:gd name="connsiteX1" fmla="*/ 5455 w 14445"/>
              <a:gd name="connsiteY1" fmla="*/ 7432 h 8179"/>
              <a:gd name="connsiteX2" fmla="*/ 1345 w 14445"/>
              <a:gd name="connsiteY2" fmla="*/ 6544 h 8179"/>
              <a:gd name="connsiteX3" fmla="*/ 9956 w 14445"/>
              <a:gd name="connsiteY3" fmla="*/ 5024 h 8179"/>
              <a:gd name="connsiteX4" fmla="*/ 1071 w 14445"/>
              <a:gd name="connsiteY4" fmla="*/ 3726 h 8179"/>
              <a:gd name="connsiteX5" fmla="*/ 9513 w 14445"/>
              <a:gd name="connsiteY5" fmla="*/ 2279 h 8179"/>
              <a:gd name="connsiteX6" fmla="*/ 717 w 14445"/>
              <a:gd name="connsiteY6" fmla="*/ 858 h 8179"/>
              <a:gd name="connsiteX7" fmla="*/ 5204 w 14445"/>
              <a:gd name="connsiteY7" fmla="*/ 0 h 8179"/>
              <a:gd name="connsiteX0" fmla="*/ 3776 w 6923"/>
              <a:gd name="connsiteY0" fmla="*/ 9087 h 9088"/>
              <a:gd name="connsiteX1" fmla="*/ 931 w 6923"/>
              <a:gd name="connsiteY1" fmla="*/ 8001 h 9088"/>
              <a:gd name="connsiteX2" fmla="*/ 6892 w 6923"/>
              <a:gd name="connsiteY2" fmla="*/ 6143 h 9088"/>
              <a:gd name="connsiteX3" fmla="*/ 741 w 6923"/>
              <a:gd name="connsiteY3" fmla="*/ 4556 h 9088"/>
              <a:gd name="connsiteX4" fmla="*/ 6586 w 6923"/>
              <a:gd name="connsiteY4" fmla="*/ 2786 h 9088"/>
              <a:gd name="connsiteX5" fmla="*/ 496 w 6923"/>
              <a:gd name="connsiteY5" fmla="*/ 1049 h 9088"/>
              <a:gd name="connsiteX6" fmla="*/ 3603 w 6923"/>
              <a:gd name="connsiteY6" fmla="*/ 0 h 9088"/>
              <a:gd name="connsiteX0" fmla="*/ 5454 w 10000"/>
              <a:gd name="connsiteY0" fmla="*/ 9999 h 10000"/>
              <a:gd name="connsiteX1" fmla="*/ 1345 w 10000"/>
              <a:gd name="connsiteY1" fmla="*/ 8804 h 10000"/>
              <a:gd name="connsiteX2" fmla="*/ 9955 w 10000"/>
              <a:gd name="connsiteY2" fmla="*/ 6759 h 10000"/>
              <a:gd name="connsiteX3" fmla="*/ 1070 w 10000"/>
              <a:gd name="connsiteY3" fmla="*/ 5013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9999 h 10000"/>
              <a:gd name="connsiteX1" fmla="*/ 1345 w 10000"/>
              <a:gd name="connsiteY1" fmla="*/ 8804 h 10000"/>
              <a:gd name="connsiteX2" fmla="*/ 9955 w 10000"/>
              <a:gd name="connsiteY2" fmla="*/ 6759 h 10000"/>
              <a:gd name="connsiteX3" fmla="*/ 1070 w 10000"/>
              <a:gd name="connsiteY3" fmla="*/ 5013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9999 h 9999"/>
              <a:gd name="connsiteX1" fmla="*/ 5454 w 10000"/>
              <a:gd name="connsiteY1" fmla="*/ 9999 h 9999"/>
              <a:gd name="connsiteX2" fmla="*/ 1345 w 10000"/>
              <a:gd name="connsiteY2" fmla="*/ 8804 h 9999"/>
              <a:gd name="connsiteX3" fmla="*/ 9955 w 10000"/>
              <a:gd name="connsiteY3" fmla="*/ 6759 h 9999"/>
              <a:gd name="connsiteX4" fmla="*/ 1070 w 10000"/>
              <a:gd name="connsiteY4" fmla="*/ 5013 h 9999"/>
              <a:gd name="connsiteX5" fmla="*/ 9513 w 10000"/>
              <a:gd name="connsiteY5" fmla="*/ 3066 h 9999"/>
              <a:gd name="connsiteX6" fmla="*/ 716 w 10000"/>
              <a:gd name="connsiteY6" fmla="*/ 1154 h 9999"/>
              <a:gd name="connsiteX7" fmla="*/ 5204 w 10000"/>
              <a:gd name="connsiteY7" fmla="*/ 0 h 9999"/>
              <a:gd name="connsiteX0" fmla="*/ 5454 w 10000"/>
              <a:gd name="connsiteY0" fmla="*/ 10000 h 10000"/>
              <a:gd name="connsiteX1" fmla="*/ 6363 w 10000"/>
              <a:gd name="connsiteY1" fmla="*/ 9636 h 10000"/>
              <a:gd name="connsiteX2" fmla="*/ 1345 w 10000"/>
              <a:gd name="connsiteY2" fmla="*/ 8805 h 10000"/>
              <a:gd name="connsiteX3" fmla="*/ 9955 w 10000"/>
              <a:gd name="connsiteY3" fmla="*/ 6760 h 10000"/>
              <a:gd name="connsiteX4" fmla="*/ 1070 w 10000"/>
              <a:gd name="connsiteY4" fmla="*/ 5014 h 10000"/>
              <a:gd name="connsiteX5" fmla="*/ 9513 w 10000"/>
              <a:gd name="connsiteY5" fmla="*/ 3066 h 10000"/>
              <a:gd name="connsiteX6" fmla="*/ 716 w 10000"/>
              <a:gd name="connsiteY6" fmla="*/ 1154 h 10000"/>
              <a:gd name="connsiteX7" fmla="*/ 5204 w 10000"/>
              <a:gd name="connsiteY7" fmla="*/ 0 h 10000"/>
              <a:gd name="connsiteX0" fmla="*/ 5454 w 10000"/>
              <a:gd name="connsiteY0" fmla="*/ 10000 h 10000"/>
              <a:gd name="connsiteX1" fmla="*/ 6363 w 10000"/>
              <a:gd name="connsiteY1" fmla="*/ 9636 h 10000"/>
              <a:gd name="connsiteX2" fmla="*/ 1345 w 10000"/>
              <a:gd name="connsiteY2" fmla="*/ 8805 h 10000"/>
              <a:gd name="connsiteX3" fmla="*/ 9955 w 10000"/>
              <a:gd name="connsiteY3" fmla="*/ 6760 h 10000"/>
              <a:gd name="connsiteX4" fmla="*/ 1070 w 10000"/>
              <a:gd name="connsiteY4" fmla="*/ 5014 h 10000"/>
              <a:gd name="connsiteX5" fmla="*/ 9513 w 10000"/>
              <a:gd name="connsiteY5" fmla="*/ 3066 h 10000"/>
              <a:gd name="connsiteX6" fmla="*/ 716 w 10000"/>
              <a:gd name="connsiteY6" fmla="*/ 1154 h 10000"/>
              <a:gd name="connsiteX7" fmla="*/ 5204 w 10000"/>
              <a:gd name="connsiteY7" fmla="*/ 0 h 10000"/>
              <a:gd name="connsiteX0" fmla="*/ 5454 w 10000"/>
              <a:gd name="connsiteY0" fmla="*/ 10000 h 10000"/>
              <a:gd name="connsiteX1" fmla="*/ 6363 w 10000"/>
              <a:gd name="connsiteY1" fmla="*/ 9636 h 10000"/>
              <a:gd name="connsiteX2" fmla="*/ 1345 w 10000"/>
              <a:gd name="connsiteY2" fmla="*/ 8805 h 10000"/>
              <a:gd name="connsiteX3" fmla="*/ 9955 w 10000"/>
              <a:gd name="connsiteY3" fmla="*/ 6760 h 10000"/>
              <a:gd name="connsiteX4" fmla="*/ 1070 w 10000"/>
              <a:gd name="connsiteY4" fmla="*/ 5014 h 10000"/>
              <a:gd name="connsiteX5" fmla="*/ 9513 w 10000"/>
              <a:gd name="connsiteY5" fmla="*/ 3066 h 10000"/>
              <a:gd name="connsiteX6" fmla="*/ 716 w 10000"/>
              <a:gd name="connsiteY6" fmla="*/ 1154 h 10000"/>
              <a:gd name="connsiteX7" fmla="*/ 5204 w 10000"/>
              <a:gd name="connsiteY7" fmla="*/ 0 h 10000"/>
              <a:gd name="connsiteX0" fmla="*/ 5454 w 10000"/>
              <a:gd name="connsiteY0" fmla="*/ 10000 h 10000"/>
              <a:gd name="connsiteX1" fmla="*/ 6363 w 10000"/>
              <a:gd name="connsiteY1" fmla="*/ 9636 h 10000"/>
              <a:gd name="connsiteX2" fmla="*/ 1345 w 10000"/>
              <a:gd name="connsiteY2" fmla="*/ 8805 h 10000"/>
              <a:gd name="connsiteX3" fmla="*/ 9955 w 10000"/>
              <a:gd name="connsiteY3" fmla="*/ 6760 h 10000"/>
              <a:gd name="connsiteX4" fmla="*/ 1070 w 10000"/>
              <a:gd name="connsiteY4" fmla="*/ 5014 h 10000"/>
              <a:gd name="connsiteX5" fmla="*/ 9513 w 10000"/>
              <a:gd name="connsiteY5" fmla="*/ 3066 h 10000"/>
              <a:gd name="connsiteX6" fmla="*/ 716 w 10000"/>
              <a:gd name="connsiteY6" fmla="*/ 1154 h 10000"/>
              <a:gd name="connsiteX7" fmla="*/ 5204 w 10000"/>
              <a:gd name="connsiteY7" fmla="*/ 0 h 10000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17"/>
              <a:gd name="connsiteX1" fmla="*/ 2727 w 10000"/>
              <a:gd name="connsiteY1" fmla="*/ 9818 h 10017"/>
              <a:gd name="connsiteX2" fmla="*/ 1345 w 10000"/>
              <a:gd name="connsiteY2" fmla="*/ 8805 h 10017"/>
              <a:gd name="connsiteX3" fmla="*/ 9955 w 10000"/>
              <a:gd name="connsiteY3" fmla="*/ 6760 h 10017"/>
              <a:gd name="connsiteX4" fmla="*/ 1070 w 10000"/>
              <a:gd name="connsiteY4" fmla="*/ 5014 h 10017"/>
              <a:gd name="connsiteX5" fmla="*/ 9513 w 10000"/>
              <a:gd name="connsiteY5" fmla="*/ 3066 h 10017"/>
              <a:gd name="connsiteX6" fmla="*/ 716 w 10000"/>
              <a:gd name="connsiteY6" fmla="*/ 1154 h 10017"/>
              <a:gd name="connsiteX7" fmla="*/ 5204 w 10000"/>
              <a:gd name="connsiteY7" fmla="*/ 0 h 10017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12"/>
              <a:gd name="connsiteX1" fmla="*/ 1345 w 10000"/>
              <a:gd name="connsiteY1" fmla="*/ 8805 h 10012"/>
              <a:gd name="connsiteX2" fmla="*/ 9955 w 10000"/>
              <a:gd name="connsiteY2" fmla="*/ 6760 h 10012"/>
              <a:gd name="connsiteX3" fmla="*/ 1070 w 10000"/>
              <a:gd name="connsiteY3" fmla="*/ 5014 h 10012"/>
              <a:gd name="connsiteX4" fmla="*/ 9513 w 10000"/>
              <a:gd name="connsiteY4" fmla="*/ 3066 h 10012"/>
              <a:gd name="connsiteX5" fmla="*/ 716 w 10000"/>
              <a:gd name="connsiteY5" fmla="*/ 1154 h 10012"/>
              <a:gd name="connsiteX6" fmla="*/ 5204 w 10000"/>
              <a:gd name="connsiteY6" fmla="*/ 0 h 1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12">
                <a:moveTo>
                  <a:pt x="5454" y="10000"/>
                </a:moveTo>
                <a:cubicBezTo>
                  <a:pt x="5659" y="10012"/>
                  <a:pt x="595" y="9345"/>
                  <a:pt x="1345" y="8805"/>
                </a:cubicBezTo>
                <a:cubicBezTo>
                  <a:pt x="1367" y="8205"/>
                  <a:pt x="10000" y="7391"/>
                  <a:pt x="9955" y="6760"/>
                </a:cubicBezTo>
                <a:cubicBezTo>
                  <a:pt x="9912" y="6129"/>
                  <a:pt x="1143" y="5628"/>
                  <a:pt x="1070" y="5014"/>
                </a:cubicBezTo>
                <a:cubicBezTo>
                  <a:pt x="1000" y="4399"/>
                  <a:pt x="9575" y="3709"/>
                  <a:pt x="9513" y="3066"/>
                </a:cubicBezTo>
                <a:cubicBezTo>
                  <a:pt x="9451" y="2422"/>
                  <a:pt x="1434" y="1664"/>
                  <a:pt x="716" y="1154"/>
                </a:cubicBezTo>
                <a:cubicBezTo>
                  <a:pt x="0" y="643"/>
                  <a:pt x="4274" y="241"/>
                  <a:pt x="5204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866" name="Freeform 2"/>
          <p:cNvSpPr>
            <a:spLocks/>
          </p:cNvSpPr>
          <p:nvPr/>
        </p:nvSpPr>
        <p:spPr bwMode="auto">
          <a:xfrm>
            <a:off x="857237" y="1000108"/>
            <a:ext cx="785818" cy="5286412"/>
          </a:xfrm>
          <a:custGeom>
            <a:avLst/>
            <a:gdLst/>
            <a:ahLst/>
            <a:cxnLst>
              <a:cxn ang="0">
                <a:pos x="618" y="4138"/>
              </a:cxn>
              <a:cxn ang="0">
                <a:pos x="213" y="3742"/>
              </a:cxn>
              <a:cxn ang="0">
                <a:pos x="1014" y="3398"/>
              </a:cxn>
              <a:cxn ang="0">
                <a:pos x="152" y="2708"/>
              </a:cxn>
              <a:cxn ang="0">
                <a:pos x="1125" y="2079"/>
              </a:cxn>
              <a:cxn ang="0">
                <a:pos x="121" y="1542"/>
              </a:cxn>
              <a:cxn ang="0">
                <a:pos x="1075" y="943"/>
              </a:cxn>
              <a:cxn ang="0">
                <a:pos x="81" y="355"/>
              </a:cxn>
              <a:cxn ang="0">
                <a:pos x="588" y="0"/>
              </a:cxn>
            </a:cxnLst>
            <a:rect l="0" t="0" r="r" b="b"/>
            <a:pathLst>
              <a:path w="1130" h="4138">
                <a:moveTo>
                  <a:pt x="618" y="4138"/>
                </a:moveTo>
                <a:cubicBezTo>
                  <a:pt x="382" y="4002"/>
                  <a:pt x="147" y="3865"/>
                  <a:pt x="213" y="3742"/>
                </a:cubicBezTo>
                <a:cubicBezTo>
                  <a:pt x="279" y="3619"/>
                  <a:pt x="1024" y="3570"/>
                  <a:pt x="1014" y="3398"/>
                </a:cubicBezTo>
                <a:cubicBezTo>
                  <a:pt x="1004" y="3226"/>
                  <a:pt x="134" y="2928"/>
                  <a:pt x="152" y="2708"/>
                </a:cubicBezTo>
                <a:cubicBezTo>
                  <a:pt x="170" y="2488"/>
                  <a:pt x="1130" y="2273"/>
                  <a:pt x="1125" y="2079"/>
                </a:cubicBezTo>
                <a:cubicBezTo>
                  <a:pt x="1120" y="1885"/>
                  <a:pt x="129" y="1731"/>
                  <a:pt x="121" y="1542"/>
                </a:cubicBezTo>
                <a:cubicBezTo>
                  <a:pt x="113" y="1353"/>
                  <a:pt x="1082" y="1141"/>
                  <a:pt x="1075" y="943"/>
                </a:cubicBezTo>
                <a:cubicBezTo>
                  <a:pt x="1068" y="745"/>
                  <a:pt x="162" y="512"/>
                  <a:pt x="81" y="355"/>
                </a:cubicBezTo>
                <a:cubicBezTo>
                  <a:pt x="0" y="198"/>
                  <a:pt x="483" y="74"/>
                  <a:pt x="588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1857356" y="4929198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(1)</a:t>
            </a:r>
          </a:p>
        </p:txBody>
      </p:sp>
      <p:cxnSp>
        <p:nvCxnSpPr>
          <p:cNvPr id="36868" name="AutoShape 4"/>
          <p:cNvCxnSpPr>
            <a:cxnSpLocks noChangeShapeType="1"/>
          </p:cNvCxnSpPr>
          <p:nvPr/>
        </p:nvCxnSpPr>
        <p:spPr bwMode="auto">
          <a:xfrm>
            <a:off x="3123516" y="1000108"/>
            <a:ext cx="20862" cy="528641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</p:cxnSp>
      <p:sp>
        <p:nvSpPr>
          <p:cNvPr id="36869" name="Freeform 5"/>
          <p:cNvSpPr>
            <a:spLocks/>
          </p:cNvSpPr>
          <p:nvPr/>
        </p:nvSpPr>
        <p:spPr bwMode="auto">
          <a:xfrm>
            <a:off x="2714612" y="1000108"/>
            <a:ext cx="785818" cy="5286412"/>
          </a:xfrm>
          <a:custGeom>
            <a:avLst/>
            <a:gdLst/>
            <a:ahLst/>
            <a:cxnLst>
              <a:cxn ang="0">
                <a:pos x="618" y="4138"/>
              </a:cxn>
              <a:cxn ang="0">
                <a:pos x="213" y="3742"/>
              </a:cxn>
              <a:cxn ang="0">
                <a:pos x="1014" y="3398"/>
              </a:cxn>
              <a:cxn ang="0">
                <a:pos x="152" y="2708"/>
              </a:cxn>
              <a:cxn ang="0">
                <a:pos x="1125" y="2079"/>
              </a:cxn>
              <a:cxn ang="0">
                <a:pos x="121" y="1542"/>
              </a:cxn>
              <a:cxn ang="0">
                <a:pos x="1075" y="943"/>
              </a:cxn>
              <a:cxn ang="0">
                <a:pos x="81" y="355"/>
              </a:cxn>
              <a:cxn ang="0">
                <a:pos x="588" y="0"/>
              </a:cxn>
            </a:cxnLst>
            <a:rect l="0" t="0" r="r" b="b"/>
            <a:pathLst>
              <a:path w="1130" h="4138">
                <a:moveTo>
                  <a:pt x="618" y="4138"/>
                </a:moveTo>
                <a:cubicBezTo>
                  <a:pt x="382" y="4002"/>
                  <a:pt x="147" y="3865"/>
                  <a:pt x="213" y="3742"/>
                </a:cubicBezTo>
                <a:cubicBezTo>
                  <a:pt x="279" y="3619"/>
                  <a:pt x="1024" y="3570"/>
                  <a:pt x="1014" y="3398"/>
                </a:cubicBezTo>
                <a:cubicBezTo>
                  <a:pt x="1004" y="3226"/>
                  <a:pt x="134" y="2928"/>
                  <a:pt x="152" y="2708"/>
                </a:cubicBezTo>
                <a:cubicBezTo>
                  <a:pt x="170" y="2488"/>
                  <a:pt x="1130" y="2273"/>
                  <a:pt x="1125" y="2079"/>
                </a:cubicBezTo>
                <a:cubicBezTo>
                  <a:pt x="1120" y="1885"/>
                  <a:pt x="129" y="1731"/>
                  <a:pt x="121" y="1542"/>
                </a:cubicBezTo>
                <a:cubicBezTo>
                  <a:pt x="113" y="1353"/>
                  <a:pt x="1082" y="1141"/>
                  <a:pt x="1075" y="943"/>
                </a:cubicBezTo>
                <a:cubicBezTo>
                  <a:pt x="1068" y="745"/>
                  <a:pt x="162" y="512"/>
                  <a:pt x="81" y="355"/>
                </a:cubicBezTo>
                <a:cubicBezTo>
                  <a:pt x="0" y="198"/>
                  <a:pt x="483" y="74"/>
                  <a:pt x="588" y="0"/>
                </a:cubicBezTo>
              </a:path>
            </a:pathLst>
          </a:custGeom>
          <a:noFill/>
          <a:ln w="28575" cap="flat" cmpd="sng">
            <a:solidFill>
              <a:srgbClr val="0070C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4286248" y="1170935"/>
            <a:ext cx="464347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Mezi těmito paprsky </a:t>
            </a:r>
            <a:br>
              <a:rPr kumimoji="0" lang="cs-CZ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cs-CZ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je dráhový rozdíl </a:t>
            </a:r>
            <a:r>
              <a:rPr kumimoji="0" lang="cs-CZ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Δl</a:t>
            </a:r>
            <a:r>
              <a:rPr kumimoji="0" lang="cs-CZ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Při výpočtu dráhového rozdílu neuvažujeme geometrickou, </a:t>
            </a:r>
            <a:br>
              <a:rPr kumimoji="0" lang="cs-CZ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cs-CZ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ale optickou dráhu.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786050" y="6273225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(2)</a:t>
            </a:r>
          </a:p>
        </p:txBody>
      </p:sp>
      <p:graphicFrame>
        <p:nvGraphicFramePr>
          <p:cNvPr id="80902" name="Object 12"/>
          <p:cNvGraphicFramePr>
            <a:graphicFrameLocks noChangeAspect="1"/>
          </p:cNvGraphicFramePr>
          <p:nvPr/>
        </p:nvGraphicFramePr>
        <p:xfrm>
          <a:off x="0" y="4929188"/>
          <a:ext cx="132238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444240" imgH="215640" progId="Equation.3">
                  <p:embed/>
                </p:oleObj>
              </mc:Choice>
              <mc:Fallback>
                <p:oleObj name="Rovnice" r:id="rId5" imgW="444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929188"/>
                        <a:ext cx="1322388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3" name="Object 14"/>
          <p:cNvGraphicFramePr>
            <a:graphicFrameLocks noChangeAspect="1"/>
          </p:cNvGraphicFramePr>
          <p:nvPr/>
        </p:nvGraphicFramePr>
        <p:xfrm>
          <a:off x="357188" y="6216650"/>
          <a:ext cx="4540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152280" imgH="215640" progId="Equation.3">
                  <p:embed/>
                </p:oleObj>
              </mc:Choice>
              <mc:Fallback>
                <p:oleObj name="Rovnice" r:id="rId7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6216650"/>
                        <a:ext cx="45402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09208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2. 2. </a:t>
            </a:r>
            <a:r>
              <a:rPr lang="pt-BR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INTERFERENCE SVĚTL</a:t>
            </a: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 A </a:t>
            </a:r>
            <a:r>
              <a:rPr lang="pt-BR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NA TENKÉ VRSTVĚ</a:t>
            </a:r>
          </a:p>
        </p:txBody>
      </p:sp>
      <p:cxnSp>
        <p:nvCxnSpPr>
          <p:cNvPr id="36871" name="AutoShape 7"/>
          <p:cNvCxnSpPr>
            <a:cxnSpLocks noChangeShapeType="1"/>
          </p:cNvCxnSpPr>
          <p:nvPr/>
        </p:nvCxnSpPr>
        <p:spPr bwMode="auto">
          <a:xfrm>
            <a:off x="2157866" y="1000108"/>
            <a:ext cx="20862" cy="3938457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</p:cxnSp>
      <p:sp>
        <p:nvSpPr>
          <p:cNvPr id="36872" name="Freeform 8"/>
          <p:cNvSpPr>
            <a:spLocks/>
          </p:cNvSpPr>
          <p:nvPr/>
        </p:nvSpPr>
        <p:spPr bwMode="auto">
          <a:xfrm>
            <a:off x="1790687" y="1000108"/>
            <a:ext cx="785818" cy="3912907"/>
          </a:xfrm>
          <a:custGeom>
            <a:avLst/>
            <a:gdLst/>
            <a:ahLst/>
            <a:cxnLst>
              <a:cxn ang="0">
                <a:pos x="558" y="3063"/>
              </a:cxn>
              <a:cxn ang="0">
                <a:pos x="978" y="2708"/>
              </a:cxn>
              <a:cxn ang="0">
                <a:pos x="5" y="2079"/>
              </a:cxn>
              <a:cxn ang="0">
                <a:pos x="1009" y="1542"/>
              </a:cxn>
              <a:cxn ang="0">
                <a:pos x="55" y="943"/>
              </a:cxn>
              <a:cxn ang="0">
                <a:pos x="1049" y="355"/>
              </a:cxn>
              <a:cxn ang="0">
                <a:pos x="542" y="0"/>
              </a:cxn>
            </a:cxnLst>
            <a:rect l="0" t="0" r="r" b="b"/>
            <a:pathLst>
              <a:path w="1130" h="3063">
                <a:moveTo>
                  <a:pt x="558" y="3063"/>
                </a:moveTo>
                <a:cubicBezTo>
                  <a:pt x="626" y="3004"/>
                  <a:pt x="1070" y="2872"/>
                  <a:pt x="978" y="2708"/>
                </a:cubicBezTo>
                <a:cubicBezTo>
                  <a:pt x="886" y="2544"/>
                  <a:pt x="0" y="2273"/>
                  <a:pt x="5" y="2079"/>
                </a:cubicBezTo>
                <a:cubicBezTo>
                  <a:pt x="10" y="1885"/>
                  <a:pt x="1001" y="1731"/>
                  <a:pt x="1009" y="1542"/>
                </a:cubicBezTo>
                <a:cubicBezTo>
                  <a:pt x="1017" y="1353"/>
                  <a:pt x="48" y="1141"/>
                  <a:pt x="55" y="943"/>
                </a:cubicBezTo>
                <a:cubicBezTo>
                  <a:pt x="62" y="745"/>
                  <a:pt x="968" y="512"/>
                  <a:pt x="1049" y="355"/>
                </a:cubicBezTo>
                <a:cubicBezTo>
                  <a:pt x="1130" y="198"/>
                  <a:pt x="647" y="74"/>
                  <a:pt x="542" y="0"/>
                </a:cubicBezTo>
              </a:path>
            </a:pathLst>
          </a:custGeom>
          <a:noFill/>
          <a:ln w="28575" cap="flat" cmpd="sng">
            <a:solidFill>
              <a:srgbClr val="00B05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-214346" y="4929198"/>
            <a:ext cx="4403552" cy="134795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cxnSp>
        <p:nvCxnSpPr>
          <p:cNvPr id="36874" name="AutoShape 10"/>
          <p:cNvCxnSpPr>
            <a:cxnSpLocks noChangeShapeType="1"/>
          </p:cNvCxnSpPr>
          <p:nvPr/>
        </p:nvCxnSpPr>
        <p:spPr bwMode="auto">
          <a:xfrm rot="16200000" flipH="1">
            <a:off x="-1346929" y="3604322"/>
            <a:ext cx="5286414" cy="2086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</p:cxnSp>
      <p:graphicFrame>
        <p:nvGraphicFramePr>
          <p:cNvPr id="36875" name="Object 11"/>
          <p:cNvGraphicFramePr>
            <a:graphicFrameLocks noChangeAspect="1"/>
          </p:cNvGraphicFramePr>
          <p:nvPr/>
        </p:nvGraphicFramePr>
        <p:xfrm>
          <a:off x="4286248" y="5357826"/>
          <a:ext cx="1284071" cy="527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431640" imgH="177480" progId="Equation.3">
                  <p:embed/>
                </p:oleObj>
              </mc:Choice>
              <mc:Fallback>
                <p:oleObj name="Rovnice" r:id="rId3" imgW="431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48" y="5357826"/>
                        <a:ext cx="1284071" cy="52704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7" name="Object 13"/>
          <p:cNvGraphicFramePr>
            <a:graphicFrameLocks noChangeAspect="1"/>
          </p:cNvGraphicFramePr>
          <p:nvPr/>
        </p:nvGraphicFramePr>
        <p:xfrm>
          <a:off x="285720" y="4143380"/>
          <a:ext cx="453577" cy="638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152280" imgH="215640" progId="Equation.3">
                  <p:embed/>
                </p:oleObj>
              </mc:Choice>
              <mc:Fallback>
                <p:oleObj name="Rovnice" r:id="rId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4143380"/>
                        <a:ext cx="453577" cy="638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Freeform 2"/>
          <p:cNvSpPr>
            <a:spLocks/>
          </p:cNvSpPr>
          <p:nvPr/>
        </p:nvSpPr>
        <p:spPr bwMode="auto">
          <a:xfrm>
            <a:off x="857223" y="1000107"/>
            <a:ext cx="785839" cy="3933751"/>
          </a:xfrm>
          <a:custGeom>
            <a:avLst/>
            <a:gdLst>
              <a:gd name="connsiteX0" fmla="*/ 5469 w 10000"/>
              <a:gd name="connsiteY0" fmla="*/ 10000 h 10000"/>
              <a:gd name="connsiteX1" fmla="*/ 8973 w 10000"/>
              <a:gd name="connsiteY1" fmla="*/ 8212 h 10000"/>
              <a:gd name="connsiteX2" fmla="*/ 1345 w 10000"/>
              <a:gd name="connsiteY2" fmla="*/ 6544 h 10000"/>
              <a:gd name="connsiteX3" fmla="*/ 9956 w 10000"/>
              <a:gd name="connsiteY3" fmla="*/ 5024 h 10000"/>
              <a:gd name="connsiteX4" fmla="*/ 1071 w 10000"/>
              <a:gd name="connsiteY4" fmla="*/ 3726 h 10000"/>
              <a:gd name="connsiteX5" fmla="*/ 9513 w 10000"/>
              <a:gd name="connsiteY5" fmla="*/ 2279 h 10000"/>
              <a:gd name="connsiteX6" fmla="*/ 717 w 10000"/>
              <a:gd name="connsiteY6" fmla="*/ 858 h 10000"/>
              <a:gd name="connsiteX7" fmla="*/ 5204 w 10000"/>
              <a:gd name="connsiteY7" fmla="*/ 0 h 10000"/>
              <a:gd name="connsiteX0" fmla="*/ 5469 w 10000"/>
              <a:gd name="connsiteY0" fmla="*/ 10000 h 10000"/>
              <a:gd name="connsiteX1" fmla="*/ 5455 w 10000"/>
              <a:gd name="connsiteY1" fmla="*/ 7432 h 10000"/>
              <a:gd name="connsiteX2" fmla="*/ 1345 w 10000"/>
              <a:gd name="connsiteY2" fmla="*/ 6544 h 10000"/>
              <a:gd name="connsiteX3" fmla="*/ 9956 w 10000"/>
              <a:gd name="connsiteY3" fmla="*/ 5024 h 10000"/>
              <a:gd name="connsiteX4" fmla="*/ 1071 w 10000"/>
              <a:gd name="connsiteY4" fmla="*/ 3726 h 10000"/>
              <a:gd name="connsiteX5" fmla="*/ 9513 w 10000"/>
              <a:gd name="connsiteY5" fmla="*/ 2279 h 10000"/>
              <a:gd name="connsiteX6" fmla="*/ 717 w 10000"/>
              <a:gd name="connsiteY6" fmla="*/ 858 h 10000"/>
              <a:gd name="connsiteX7" fmla="*/ 5204 w 10000"/>
              <a:gd name="connsiteY7" fmla="*/ 0 h 10000"/>
              <a:gd name="connsiteX0" fmla="*/ 5469 w 10000"/>
              <a:gd name="connsiteY0" fmla="*/ 10000 h 10000"/>
              <a:gd name="connsiteX1" fmla="*/ 5455 w 10000"/>
              <a:gd name="connsiteY1" fmla="*/ 7432 h 10000"/>
              <a:gd name="connsiteX2" fmla="*/ 1345 w 10000"/>
              <a:gd name="connsiteY2" fmla="*/ 6544 h 10000"/>
              <a:gd name="connsiteX3" fmla="*/ 9956 w 10000"/>
              <a:gd name="connsiteY3" fmla="*/ 5024 h 10000"/>
              <a:gd name="connsiteX4" fmla="*/ 1071 w 10000"/>
              <a:gd name="connsiteY4" fmla="*/ 3726 h 10000"/>
              <a:gd name="connsiteX5" fmla="*/ 9513 w 10000"/>
              <a:gd name="connsiteY5" fmla="*/ 2279 h 10000"/>
              <a:gd name="connsiteX6" fmla="*/ 717 w 10000"/>
              <a:gd name="connsiteY6" fmla="*/ 858 h 10000"/>
              <a:gd name="connsiteX7" fmla="*/ 5204 w 10000"/>
              <a:gd name="connsiteY7" fmla="*/ 0 h 10000"/>
              <a:gd name="connsiteX0" fmla="*/ 5469 w 14445"/>
              <a:gd name="connsiteY0" fmla="*/ 10000 h 10000"/>
              <a:gd name="connsiteX1" fmla="*/ 5455 w 14445"/>
              <a:gd name="connsiteY1" fmla="*/ 7432 h 10000"/>
              <a:gd name="connsiteX2" fmla="*/ 1345 w 14445"/>
              <a:gd name="connsiteY2" fmla="*/ 6544 h 10000"/>
              <a:gd name="connsiteX3" fmla="*/ 9956 w 14445"/>
              <a:gd name="connsiteY3" fmla="*/ 5024 h 10000"/>
              <a:gd name="connsiteX4" fmla="*/ 1071 w 14445"/>
              <a:gd name="connsiteY4" fmla="*/ 3726 h 10000"/>
              <a:gd name="connsiteX5" fmla="*/ 9513 w 14445"/>
              <a:gd name="connsiteY5" fmla="*/ 2279 h 10000"/>
              <a:gd name="connsiteX6" fmla="*/ 717 w 14445"/>
              <a:gd name="connsiteY6" fmla="*/ 858 h 10000"/>
              <a:gd name="connsiteX7" fmla="*/ 5204 w 14445"/>
              <a:gd name="connsiteY7" fmla="*/ 0 h 10000"/>
              <a:gd name="connsiteX0" fmla="*/ 5455 w 14445"/>
              <a:gd name="connsiteY0" fmla="*/ 10000 h 10000"/>
              <a:gd name="connsiteX1" fmla="*/ 5455 w 14445"/>
              <a:gd name="connsiteY1" fmla="*/ 7432 h 10000"/>
              <a:gd name="connsiteX2" fmla="*/ 1345 w 14445"/>
              <a:gd name="connsiteY2" fmla="*/ 6544 h 10000"/>
              <a:gd name="connsiteX3" fmla="*/ 9956 w 14445"/>
              <a:gd name="connsiteY3" fmla="*/ 5024 h 10000"/>
              <a:gd name="connsiteX4" fmla="*/ 1071 w 14445"/>
              <a:gd name="connsiteY4" fmla="*/ 3726 h 10000"/>
              <a:gd name="connsiteX5" fmla="*/ 9513 w 14445"/>
              <a:gd name="connsiteY5" fmla="*/ 2279 h 10000"/>
              <a:gd name="connsiteX6" fmla="*/ 717 w 14445"/>
              <a:gd name="connsiteY6" fmla="*/ 858 h 10000"/>
              <a:gd name="connsiteX7" fmla="*/ 5204 w 14445"/>
              <a:gd name="connsiteY7" fmla="*/ 0 h 10000"/>
              <a:gd name="connsiteX0" fmla="*/ 11818 w 14445"/>
              <a:gd name="connsiteY0" fmla="*/ 7568 h 8179"/>
              <a:gd name="connsiteX1" fmla="*/ 5455 w 14445"/>
              <a:gd name="connsiteY1" fmla="*/ 7432 h 8179"/>
              <a:gd name="connsiteX2" fmla="*/ 1345 w 14445"/>
              <a:gd name="connsiteY2" fmla="*/ 6544 h 8179"/>
              <a:gd name="connsiteX3" fmla="*/ 9956 w 14445"/>
              <a:gd name="connsiteY3" fmla="*/ 5024 h 8179"/>
              <a:gd name="connsiteX4" fmla="*/ 1071 w 14445"/>
              <a:gd name="connsiteY4" fmla="*/ 3726 h 8179"/>
              <a:gd name="connsiteX5" fmla="*/ 9513 w 14445"/>
              <a:gd name="connsiteY5" fmla="*/ 2279 h 8179"/>
              <a:gd name="connsiteX6" fmla="*/ 717 w 14445"/>
              <a:gd name="connsiteY6" fmla="*/ 858 h 8179"/>
              <a:gd name="connsiteX7" fmla="*/ 5204 w 14445"/>
              <a:gd name="connsiteY7" fmla="*/ 0 h 8179"/>
              <a:gd name="connsiteX0" fmla="*/ 3776 w 6923"/>
              <a:gd name="connsiteY0" fmla="*/ 9087 h 9088"/>
              <a:gd name="connsiteX1" fmla="*/ 931 w 6923"/>
              <a:gd name="connsiteY1" fmla="*/ 8001 h 9088"/>
              <a:gd name="connsiteX2" fmla="*/ 6892 w 6923"/>
              <a:gd name="connsiteY2" fmla="*/ 6143 h 9088"/>
              <a:gd name="connsiteX3" fmla="*/ 741 w 6923"/>
              <a:gd name="connsiteY3" fmla="*/ 4556 h 9088"/>
              <a:gd name="connsiteX4" fmla="*/ 6586 w 6923"/>
              <a:gd name="connsiteY4" fmla="*/ 2786 h 9088"/>
              <a:gd name="connsiteX5" fmla="*/ 496 w 6923"/>
              <a:gd name="connsiteY5" fmla="*/ 1049 h 9088"/>
              <a:gd name="connsiteX6" fmla="*/ 3603 w 6923"/>
              <a:gd name="connsiteY6" fmla="*/ 0 h 9088"/>
              <a:gd name="connsiteX0" fmla="*/ 5454 w 10000"/>
              <a:gd name="connsiteY0" fmla="*/ 9999 h 10000"/>
              <a:gd name="connsiteX1" fmla="*/ 1345 w 10000"/>
              <a:gd name="connsiteY1" fmla="*/ 8804 h 10000"/>
              <a:gd name="connsiteX2" fmla="*/ 9955 w 10000"/>
              <a:gd name="connsiteY2" fmla="*/ 6759 h 10000"/>
              <a:gd name="connsiteX3" fmla="*/ 1070 w 10000"/>
              <a:gd name="connsiteY3" fmla="*/ 5013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9999 h 10000"/>
              <a:gd name="connsiteX1" fmla="*/ 1345 w 10000"/>
              <a:gd name="connsiteY1" fmla="*/ 8804 h 10000"/>
              <a:gd name="connsiteX2" fmla="*/ 9955 w 10000"/>
              <a:gd name="connsiteY2" fmla="*/ 6759 h 10000"/>
              <a:gd name="connsiteX3" fmla="*/ 1070 w 10000"/>
              <a:gd name="connsiteY3" fmla="*/ 5013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9999 h 9999"/>
              <a:gd name="connsiteX1" fmla="*/ 5454 w 10000"/>
              <a:gd name="connsiteY1" fmla="*/ 9999 h 9999"/>
              <a:gd name="connsiteX2" fmla="*/ 1345 w 10000"/>
              <a:gd name="connsiteY2" fmla="*/ 8804 h 9999"/>
              <a:gd name="connsiteX3" fmla="*/ 9955 w 10000"/>
              <a:gd name="connsiteY3" fmla="*/ 6759 h 9999"/>
              <a:gd name="connsiteX4" fmla="*/ 1070 w 10000"/>
              <a:gd name="connsiteY4" fmla="*/ 5013 h 9999"/>
              <a:gd name="connsiteX5" fmla="*/ 9513 w 10000"/>
              <a:gd name="connsiteY5" fmla="*/ 3066 h 9999"/>
              <a:gd name="connsiteX6" fmla="*/ 716 w 10000"/>
              <a:gd name="connsiteY6" fmla="*/ 1154 h 9999"/>
              <a:gd name="connsiteX7" fmla="*/ 5204 w 10000"/>
              <a:gd name="connsiteY7" fmla="*/ 0 h 9999"/>
              <a:gd name="connsiteX0" fmla="*/ 5454 w 10000"/>
              <a:gd name="connsiteY0" fmla="*/ 10000 h 10000"/>
              <a:gd name="connsiteX1" fmla="*/ 6363 w 10000"/>
              <a:gd name="connsiteY1" fmla="*/ 9636 h 10000"/>
              <a:gd name="connsiteX2" fmla="*/ 1345 w 10000"/>
              <a:gd name="connsiteY2" fmla="*/ 8805 h 10000"/>
              <a:gd name="connsiteX3" fmla="*/ 9955 w 10000"/>
              <a:gd name="connsiteY3" fmla="*/ 6760 h 10000"/>
              <a:gd name="connsiteX4" fmla="*/ 1070 w 10000"/>
              <a:gd name="connsiteY4" fmla="*/ 5014 h 10000"/>
              <a:gd name="connsiteX5" fmla="*/ 9513 w 10000"/>
              <a:gd name="connsiteY5" fmla="*/ 3066 h 10000"/>
              <a:gd name="connsiteX6" fmla="*/ 716 w 10000"/>
              <a:gd name="connsiteY6" fmla="*/ 1154 h 10000"/>
              <a:gd name="connsiteX7" fmla="*/ 5204 w 10000"/>
              <a:gd name="connsiteY7" fmla="*/ 0 h 10000"/>
              <a:gd name="connsiteX0" fmla="*/ 5454 w 10000"/>
              <a:gd name="connsiteY0" fmla="*/ 10000 h 10000"/>
              <a:gd name="connsiteX1" fmla="*/ 6363 w 10000"/>
              <a:gd name="connsiteY1" fmla="*/ 9636 h 10000"/>
              <a:gd name="connsiteX2" fmla="*/ 1345 w 10000"/>
              <a:gd name="connsiteY2" fmla="*/ 8805 h 10000"/>
              <a:gd name="connsiteX3" fmla="*/ 9955 w 10000"/>
              <a:gd name="connsiteY3" fmla="*/ 6760 h 10000"/>
              <a:gd name="connsiteX4" fmla="*/ 1070 w 10000"/>
              <a:gd name="connsiteY4" fmla="*/ 5014 h 10000"/>
              <a:gd name="connsiteX5" fmla="*/ 9513 w 10000"/>
              <a:gd name="connsiteY5" fmla="*/ 3066 h 10000"/>
              <a:gd name="connsiteX6" fmla="*/ 716 w 10000"/>
              <a:gd name="connsiteY6" fmla="*/ 1154 h 10000"/>
              <a:gd name="connsiteX7" fmla="*/ 5204 w 10000"/>
              <a:gd name="connsiteY7" fmla="*/ 0 h 10000"/>
              <a:gd name="connsiteX0" fmla="*/ 5454 w 10000"/>
              <a:gd name="connsiteY0" fmla="*/ 10000 h 10000"/>
              <a:gd name="connsiteX1" fmla="*/ 6363 w 10000"/>
              <a:gd name="connsiteY1" fmla="*/ 9636 h 10000"/>
              <a:gd name="connsiteX2" fmla="*/ 1345 w 10000"/>
              <a:gd name="connsiteY2" fmla="*/ 8805 h 10000"/>
              <a:gd name="connsiteX3" fmla="*/ 9955 w 10000"/>
              <a:gd name="connsiteY3" fmla="*/ 6760 h 10000"/>
              <a:gd name="connsiteX4" fmla="*/ 1070 w 10000"/>
              <a:gd name="connsiteY4" fmla="*/ 5014 h 10000"/>
              <a:gd name="connsiteX5" fmla="*/ 9513 w 10000"/>
              <a:gd name="connsiteY5" fmla="*/ 3066 h 10000"/>
              <a:gd name="connsiteX6" fmla="*/ 716 w 10000"/>
              <a:gd name="connsiteY6" fmla="*/ 1154 h 10000"/>
              <a:gd name="connsiteX7" fmla="*/ 5204 w 10000"/>
              <a:gd name="connsiteY7" fmla="*/ 0 h 10000"/>
              <a:gd name="connsiteX0" fmla="*/ 5454 w 10000"/>
              <a:gd name="connsiteY0" fmla="*/ 10000 h 10000"/>
              <a:gd name="connsiteX1" fmla="*/ 6363 w 10000"/>
              <a:gd name="connsiteY1" fmla="*/ 9636 h 10000"/>
              <a:gd name="connsiteX2" fmla="*/ 1345 w 10000"/>
              <a:gd name="connsiteY2" fmla="*/ 8805 h 10000"/>
              <a:gd name="connsiteX3" fmla="*/ 9955 w 10000"/>
              <a:gd name="connsiteY3" fmla="*/ 6760 h 10000"/>
              <a:gd name="connsiteX4" fmla="*/ 1070 w 10000"/>
              <a:gd name="connsiteY4" fmla="*/ 5014 h 10000"/>
              <a:gd name="connsiteX5" fmla="*/ 9513 w 10000"/>
              <a:gd name="connsiteY5" fmla="*/ 3066 h 10000"/>
              <a:gd name="connsiteX6" fmla="*/ 716 w 10000"/>
              <a:gd name="connsiteY6" fmla="*/ 1154 h 10000"/>
              <a:gd name="connsiteX7" fmla="*/ 5204 w 10000"/>
              <a:gd name="connsiteY7" fmla="*/ 0 h 10000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17"/>
              <a:gd name="connsiteX1" fmla="*/ 2727 w 10000"/>
              <a:gd name="connsiteY1" fmla="*/ 9818 h 10017"/>
              <a:gd name="connsiteX2" fmla="*/ 1345 w 10000"/>
              <a:gd name="connsiteY2" fmla="*/ 8805 h 10017"/>
              <a:gd name="connsiteX3" fmla="*/ 9955 w 10000"/>
              <a:gd name="connsiteY3" fmla="*/ 6760 h 10017"/>
              <a:gd name="connsiteX4" fmla="*/ 1070 w 10000"/>
              <a:gd name="connsiteY4" fmla="*/ 5014 h 10017"/>
              <a:gd name="connsiteX5" fmla="*/ 9513 w 10000"/>
              <a:gd name="connsiteY5" fmla="*/ 3066 h 10017"/>
              <a:gd name="connsiteX6" fmla="*/ 716 w 10000"/>
              <a:gd name="connsiteY6" fmla="*/ 1154 h 10017"/>
              <a:gd name="connsiteX7" fmla="*/ 5204 w 10000"/>
              <a:gd name="connsiteY7" fmla="*/ 0 h 10017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12"/>
              <a:gd name="connsiteX1" fmla="*/ 1345 w 10000"/>
              <a:gd name="connsiteY1" fmla="*/ 8805 h 10012"/>
              <a:gd name="connsiteX2" fmla="*/ 9955 w 10000"/>
              <a:gd name="connsiteY2" fmla="*/ 6760 h 10012"/>
              <a:gd name="connsiteX3" fmla="*/ 1070 w 10000"/>
              <a:gd name="connsiteY3" fmla="*/ 5014 h 10012"/>
              <a:gd name="connsiteX4" fmla="*/ 9513 w 10000"/>
              <a:gd name="connsiteY4" fmla="*/ 3066 h 10012"/>
              <a:gd name="connsiteX5" fmla="*/ 716 w 10000"/>
              <a:gd name="connsiteY5" fmla="*/ 1154 h 10012"/>
              <a:gd name="connsiteX6" fmla="*/ 5204 w 10000"/>
              <a:gd name="connsiteY6" fmla="*/ 0 h 1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12">
                <a:moveTo>
                  <a:pt x="5454" y="10000"/>
                </a:moveTo>
                <a:cubicBezTo>
                  <a:pt x="5659" y="10012"/>
                  <a:pt x="595" y="9345"/>
                  <a:pt x="1345" y="8805"/>
                </a:cubicBezTo>
                <a:cubicBezTo>
                  <a:pt x="1367" y="8205"/>
                  <a:pt x="10000" y="7391"/>
                  <a:pt x="9955" y="6760"/>
                </a:cubicBezTo>
                <a:cubicBezTo>
                  <a:pt x="9912" y="6129"/>
                  <a:pt x="1143" y="5628"/>
                  <a:pt x="1070" y="5014"/>
                </a:cubicBezTo>
                <a:cubicBezTo>
                  <a:pt x="1000" y="4399"/>
                  <a:pt x="9575" y="3709"/>
                  <a:pt x="9513" y="3066"/>
                </a:cubicBezTo>
                <a:cubicBezTo>
                  <a:pt x="9451" y="2422"/>
                  <a:pt x="1434" y="1664"/>
                  <a:pt x="716" y="1154"/>
                </a:cubicBezTo>
                <a:cubicBezTo>
                  <a:pt x="0" y="643"/>
                  <a:pt x="4274" y="241"/>
                  <a:pt x="5204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866" name="Freeform 2"/>
          <p:cNvSpPr>
            <a:spLocks/>
          </p:cNvSpPr>
          <p:nvPr/>
        </p:nvSpPr>
        <p:spPr bwMode="auto">
          <a:xfrm>
            <a:off x="857237" y="1000108"/>
            <a:ext cx="785818" cy="5286412"/>
          </a:xfrm>
          <a:custGeom>
            <a:avLst/>
            <a:gdLst/>
            <a:ahLst/>
            <a:cxnLst>
              <a:cxn ang="0">
                <a:pos x="618" y="4138"/>
              </a:cxn>
              <a:cxn ang="0">
                <a:pos x="213" y="3742"/>
              </a:cxn>
              <a:cxn ang="0">
                <a:pos x="1014" y="3398"/>
              </a:cxn>
              <a:cxn ang="0">
                <a:pos x="152" y="2708"/>
              </a:cxn>
              <a:cxn ang="0">
                <a:pos x="1125" y="2079"/>
              </a:cxn>
              <a:cxn ang="0">
                <a:pos x="121" y="1542"/>
              </a:cxn>
              <a:cxn ang="0">
                <a:pos x="1075" y="943"/>
              </a:cxn>
              <a:cxn ang="0">
                <a:pos x="81" y="355"/>
              </a:cxn>
              <a:cxn ang="0">
                <a:pos x="588" y="0"/>
              </a:cxn>
            </a:cxnLst>
            <a:rect l="0" t="0" r="r" b="b"/>
            <a:pathLst>
              <a:path w="1130" h="4138">
                <a:moveTo>
                  <a:pt x="618" y="4138"/>
                </a:moveTo>
                <a:cubicBezTo>
                  <a:pt x="382" y="4002"/>
                  <a:pt x="147" y="3865"/>
                  <a:pt x="213" y="3742"/>
                </a:cubicBezTo>
                <a:cubicBezTo>
                  <a:pt x="279" y="3619"/>
                  <a:pt x="1024" y="3570"/>
                  <a:pt x="1014" y="3398"/>
                </a:cubicBezTo>
                <a:cubicBezTo>
                  <a:pt x="1004" y="3226"/>
                  <a:pt x="134" y="2928"/>
                  <a:pt x="152" y="2708"/>
                </a:cubicBezTo>
                <a:cubicBezTo>
                  <a:pt x="170" y="2488"/>
                  <a:pt x="1130" y="2273"/>
                  <a:pt x="1125" y="2079"/>
                </a:cubicBezTo>
                <a:cubicBezTo>
                  <a:pt x="1120" y="1885"/>
                  <a:pt x="129" y="1731"/>
                  <a:pt x="121" y="1542"/>
                </a:cubicBezTo>
                <a:cubicBezTo>
                  <a:pt x="113" y="1353"/>
                  <a:pt x="1082" y="1141"/>
                  <a:pt x="1075" y="943"/>
                </a:cubicBezTo>
                <a:cubicBezTo>
                  <a:pt x="1068" y="745"/>
                  <a:pt x="162" y="512"/>
                  <a:pt x="81" y="355"/>
                </a:cubicBezTo>
                <a:cubicBezTo>
                  <a:pt x="0" y="198"/>
                  <a:pt x="483" y="74"/>
                  <a:pt x="588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1857356" y="4929198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(1)</a:t>
            </a:r>
          </a:p>
        </p:txBody>
      </p:sp>
      <p:cxnSp>
        <p:nvCxnSpPr>
          <p:cNvPr id="36868" name="AutoShape 4"/>
          <p:cNvCxnSpPr>
            <a:cxnSpLocks noChangeShapeType="1"/>
          </p:cNvCxnSpPr>
          <p:nvPr/>
        </p:nvCxnSpPr>
        <p:spPr bwMode="auto">
          <a:xfrm>
            <a:off x="3123516" y="1000108"/>
            <a:ext cx="20862" cy="528641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</p:cxnSp>
      <p:sp>
        <p:nvSpPr>
          <p:cNvPr id="36869" name="Freeform 5"/>
          <p:cNvSpPr>
            <a:spLocks/>
          </p:cNvSpPr>
          <p:nvPr/>
        </p:nvSpPr>
        <p:spPr bwMode="auto">
          <a:xfrm>
            <a:off x="2714612" y="1000108"/>
            <a:ext cx="785818" cy="5286412"/>
          </a:xfrm>
          <a:custGeom>
            <a:avLst/>
            <a:gdLst/>
            <a:ahLst/>
            <a:cxnLst>
              <a:cxn ang="0">
                <a:pos x="618" y="4138"/>
              </a:cxn>
              <a:cxn ang="0">
                <a:pos x="213" y="3742"/>
              </a:cxn>
              <a:cxn ang="0">
                <a:pos x="1014" y="3398"/>
              </a:cxn>
              <a:cxn ang="0">
                <a:pos x="152" y="2708"/>
              </a:cxn>
              <a:cxn ang="0">
                <a:pos x="1125" y="2079"/>
              </a:cxn>
              <a:cxn ang="0">
                <a:pos x="121" y="1542"/>
              </a:cxn>
              <a:cxn ang="0">
                <a:pos x="1075" y="943"/>
              </a:cxn>
              <a:cxn ang="0">
                <a:pos x="81" y="355"/>
              </a:cxn>
              <a:cxn ang="0">
                <a:pos x="588" y="0"/>
              </a:cxn>
            </a:cxnLst>
            <a:rect l="0" t="0" r="r" b="b"/>
            <a:pathLst>
              <a:path w="1130" h="4138">
                <a:moveTo>
                  <a:pt x="618" y="4138"/>
                </a:moveTo>
                <a:cubicBezTo>
                  <a:pt x="382" y="4002"/>
                  <a:pt x="147" y="3865"/>
                  <a:pt x="213" y="3742"/>
                </a:cubicBezTo>
                <a:cubicBezTo>
                  <a:pt x="279" y="3619"/>
                  <a:pt x="1024" y="3570"/>
                  <a:pt x="1014" y="3398"/>
                </a:cubicBezTo>
                <a:cubicBezTo>
                  <a:pt x="1004" y="3226"/>
                  <a:pt x="134" y="2928"/>
                  <a:pt x="152" y="2708"/>
                </a:cubicBezTo>
                <a:cubicBezTo>
                  <a:pt x="170" y="2488"/>
                  <a:pt x="1130" y="2273"/>
                  <a:pt x="1125" y="2079"/>
                </a:cubicBezTo>
                <a:cubicBezTo>
                  <a:pt x="1120" y="1885"/>
                  <a:pt x="129" y="1731"/>
                  <a:pt x="121" y="1542"/>
                </a:cubicBezTo>
                <a:cubicBezTo>
                  <a:pt x="113" y="1353"/>
                  <a:pt x="1082" y="1141"/>
                  <a:pt x="1075" y="943"/>
                </a:cubicBezTo>
                <a:cubicBezTo>
                  <a:pt x="1068" y="745"/>
                  <a:pt x="162" y="512"/>
                  <a:pt x="81" y="355"/>
                </a:cubicBezTo>
                <a:cubicBezTo>
                  <a:pt x="0" y="198"/>
                  <a:pt x="483" y="74"/>
                  <a:pt x="588" y="0"/>
                </a:cubicBezTo>
              </a:path>
            </a:pathLst>
          </a:custGeom>
          <a:noFill/>
          <a:ln w="28575" cap="flat" cmpd="sng">
            <a:solidFill>
              <a:srgbClr val="0070C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4214810" y="794263"/>
            <a:ext cx="464347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1200" algn="l"/>
              </a:tabLst>
            </a:pPr>
            <a:r>
              <a:rPr lang="cs-CZ" sz="3000" dirty="0">
                <a:ea typeface="Times New Roman" pitchFamily="18" charset="0"/>
                <a:cs typeface="Arial" pitchFamily="34" charset="0"/>
              </a:rPr>
              <a:t>l – </a:t>
            </a:r>
            <a:r>
              <a:rPr lang="cs-CZ" sz="3000" b="1" dirty="0">
                <a:ea typeface="Times New Roman" pitchFamily="18" charset="0"/>
                <a:cs typeface="Arial" pitchFamily="34" charset="0"/>
              </a:rPr>
              <a:t>optická dráha</a:t>
            </a:r>
            <a:r>
              <a:rPr lang="cs-CZ" sz="3000" dirty="0">
                <a:ea typeface="Times New Roman" pitchFamily="18" charset="0"/>
                <a:cs typeface="Arial" pitchFamily="34" charset="0"/>
              </a:rPr>
              <a:t> ve vakuu    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1200" algn="l"/>
              </a:tabLst>
            </a:pPr>
            <a:r>
              <a:rPr lang="cs-CZ" sz="3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cs-CZ" sz="4400" dirty="0">
                <a:ea typeface="Times New Roman" pitchFamily="18" charset="0"/>
                <a:cs typeface="Arial" pitchFamily="34" charset="0"/>
              </a:rPr>
              <a:t>  </a:t>
            </a:r>
            <a:endParaRPr lang="cs-CZ" sz="4400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11200" algn="l"/>
              </a:tabLst>
            </a:pPr>
            <a:r>
              <a:rPr lang="cs-CZ" sz="3000" dirty="0">
                <a:ea typeface="Times New Roman" pitchFamily="18" charset="0"/>
                <a:cs typeface="Arial" pitchFamily="34" charset="0"/>
              </a:rPr>
              <a:t>s – </a:t>
            </a:r>
            <a:r>
              <a:rPr lang="cs-CZ" sz="3000" b="1" dirty="0">
                <a:ea typeface="Times New Roman" pitchFamily="18" charset="0"/>
                <a:cs typeface="Arial" pitchFamily="34" charset="0"/>
              </a:rPr>
              <a:t>skutečná dráha</a:t>
            </a:r>
            <a:br>
              <a:rPr lang="cs-CZ" sz="3000" b="1" dirty="0">
                <a:ea typeface="Times New Roman" pitchFamily="18" charset="0"/>
                <a:cs typeface="Arial" pitchFamily="34" charset="0"/>
              </a:rPr>
            </a:br>
            <a:r>
              <a:rPr lang="cs-CZ" sz="3000" b="1" dirty="0">
                <a:ea typeface="Times New Roman" pitchFamily="18" charset="0"/>
                <a:cs typeface="Arial" pitchFamily="34" charset="0"/>
              </a:rPr>
              <a:t>     </a:t>
            </a:r>
            <a:r>
              <a:rPr lang="cs-CZ" sz="3000" dirty="0">
                <a:ea typeface="Times New Roman" pitchFamily="18" charset="0"/>
                <a:cs typeface="Arial" pitchFamily="34" charset="0"/>
              </a:rPr>
              <a:t> v prostředí o n &gt; 1</a:t>
            </a:r>
            <a:endParaRPr kumimoji="0" lang="cs-CZ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786050" y="6273225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(2)</a:t>
            </a:r>
          </a:p>
        </p:txBody>
      </p:sp>
      <p:graphicFrame>
        <p:nvGraphicFramePr>
          <p:cNvPr id="81926" name="Object 6"/>
          <p:cNvGraphicFramePr>
            <a:graphicFrameLocks noChangeAspect="1"/>
          </p:cNvGraphicFramePr>
          <p:nvPr/>
        </p:nvGraphicFramePr>
        <p:xfrm>
          <a:off x="6357950" y="5214950"/>
          <a:ext cx="2132688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583693" imgH="177646" progId="Equation.3">
                  <p:embed/>
                </p:oleObj>
              </mc:Choice>
              <mc:Fallback>
                <p:oleObj name="Rovnice" r:id="rId7" imgW="583693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50" y="5214950"/>
                        <a:ext cx="2132688" cy="64294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7" name="Object 7"/>
          <p:cNvGraphicFramePr>
            <a:graphicFrameLocks noChangeAspect="1"/>
          </p:cNvGraphicFramePr>
          <p:nvPr/>
        </p:nvGraphicFramePr>
        <p:xfrm>
          <a:off x="5500694" y="2928934"/>
          <a:ext cx="1500198" cy="594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9" imgW="380880" imgH="152280" progId="Equation.3">
                  <p:embed/>
                </p:oleObj>
              </mc:Choice>
              <mc:Fallback>
                <p:oleObj name="Rovnice" r:id="rId9" imgW="38088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94" y="2928934"/>
                        <a:ext cx="1500198" cy="59487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8" name="Object 8"/>
          <p:cNvGraphicFramePr>
            <a:graphicFrameLocks noChangeAspect="1"/>
          </p:cNvGraphicFramePr>
          <p:nvPr/>
        </p:nvGraphicFramePr>
        <p:xfrm>
          <a:off x="4714876" y="3714752"/>
          <a:ext cx="36290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1" imgW="1244520" imgH="393480" progId="Equation.3">
                  <p:embed/>
                </p:oleObj>
              </mc:Choice>
              <mc:Fallback>
                <p:oleObj name="Rovnice" r:id="rId11" imgW="1244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6" y="3714752"/>
                        <a:ext cx="3629025" cy="114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/>
        </p:nvGraphicFramePr>
        <p:xfrm>
          <a:off x="5643570" y="1357298"/>
          <a:ext cx="1251765" cy="600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3" imgW="368280" imgH="177480" progId="Equation.3">
                  <p:embed/>
                </p:oleObj>
              </mc:Choice>
              <mc:Fallback>
                <p:oleObj name="Rovnice" r:id="rId13" imgW="368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1357298"/>
                        <a:ext cx="1251765" cy="60020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0" name="Object 12"/>
          <p:cNvGraphicFramePr>
            <a:graphicFrameLocks noChangeAspect="1"/>
          </p:cNvGraphicFramePr>
          <p:nvPr/>
        </p:nvGraphicFramePr>
        <p:xfrm>
          <a:off x="0" y="4929188"/>
          <a:ext cx="132238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5" imgW="444240" imgH="215640" progId="Equation.3">
                  <p:embed/>
                </p:oleObj>
              </mc:Choice>
              <mc:Fallback>
                <p:oleObj name="Rovnice" r:id="rId15" imgW="444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929188"/>
                        <a:ext cx="1322388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1" name="Object 14"/>
          <p:cNvGraphicFramePr>
            <a:graphicFrameLocks noChangeAspect="1"/>
          </p:cNvGraphicFramePr>
          <p:nvPr/>
        </p:nvGraphicFramePr>
        <p:xfrm>
          <a:off x="357188" y="6216650"/>
          <a:ext cx="4540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7" imgW="152280" imgH="215640" progId="Equation.3">
                  <p:embed/>
                </p:oleObj>
              </mc:Choice>
              <mc:Fallback>
                <p:oleObj name="Rovnice" r:id="rId17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6216650"/>
                        <a:ext cx="45402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0744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2. 2. </a:t>
            </a:r>
            <a:r>
              <a:rPr lang="pt-BR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INTERFERENCE SVĚTL</a:t>
            </a: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 A </a:t>
            </a:r>
            <a:r>
              <a:rPr lang="pt-BR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NA TENKÉ VRSTVĚ</a:t>
            </a:r>
          </a:p>
        </p:txBody>
      </p:sp>
      <p:cxnSp>
        <p:nvCxnSpPr>
          <p:cNvPr id="36871" name="AutoShape 7"/>
          <p:cNvCxnSpPr>
            <a:cxnSpLocks noChangeShapeType="1"/>
          </p:cNvCxnSpPr>
          <p:nvPr/>
        </p:nvCxnSpPr>
        <p:spPr bwMode="auto">
          <a:xfrm>
            <a:off x="2157866" y="1000108"/>
            <a:ext cx="20862" cy="3938457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</p:cxnSp>
      <p:sp>
        <p:nvSpPr>
          <p:cNvPr id="36872" name="Freeform 8"/>
          <p:cNvSpPr>
            <a:spLocks/>
          </p:cNvSpPr>
          <p:nvPr/>
        </p:nvSpPr>
        <p:spPr bwMode="auto">
          <a:xfrm>
            <a:off x="1790687" y="1000108"/>
            <a:ext cx="785818" cy="3912907"/>
          </a:xfrm>
          <a:custGeom>
            <a:avLst/>
            <a:gdLst/>
            <a:ahLst/>
            <a:cxnLst>
              <a:cxn ang="0">
                <a:pos x="558" y="3063"/>
              </a:cxn>
              <a:cxn ang="0">
                <a:pos x="978" y="2708"/>
              </a:cxn>
              <a:cxn ang="0">
                <a:pos x="5" y="2079"/>
              </a:cxn>
              <a:cxn ang="0">
                <a:pos x="1009" y="1542"/>
              </a:cxn>
              <a:cxn ang="0">
                <a:pos x="55" y="943"/>
              </a:cxn>
              <a:cxn ang="0">
                <a:pos x="1049" y="355"/>
              </a:cxn>
              <a:cxn ang="0">
                <a:pos x="542" y="0"/>
              </a:cxn>
            </a:cxnLst>
            <a:rect l="0" t="0" r="r" b="b"/>
            <a:pathLst>
              <a:path w="1130" h="3063">
                <a:moveTo>
                  <a:pt x="558" y="3063"/>
                </a:moveTo>
                <a:cubicBezTo>
                  <a:pt x="626" y="3004"/>
                  <a:pt x="1070" y="2872"/>
                  <a:pt x="978" y="2708"/>
                </a:cubicBezTo>
                <a:cubicBezTo>
                  <a:pt x="886" y="2544"/>
                  <a:pt x="0" y="2273"/>
                  <a:pt x="5" y="2079"/>
                </a:cubicBezTo>
                <a:cubicBezTo>
                  <a:pt x="10" y="1885"/>
                  <a:pt x="1001" y="1731"/>
                  <a:pt x="1009" y="1542"/>
                </a:cubicBezTo>
                <a:cubicBezTo>
                  <a:pt x="1017" y="1353"/>
                  <a:pt x="48" y="1141"/>
                  <a:pt x="55" y="943"/>
                </a:cubicBezTo>
                <a:cubicBezTo>
                  <a:pt x="62" y="745"/>
                  <a:pt x="968" y="512"/>
                  <a:pt x="1049" y="355"/>
                </a:cubicBezTo>
                <a:cubicBezTo>
                  <a:pt x="1130" y="198"/>
                  <a:pt x="647" y="74"/>
                  <a:pt x="542" y="0"/>
                </a:cubicBezTo>
              </a:path>
            </a:pathLst>
          </a:custGeom>
          <a:noFill/>
          <a:ln w="28575" cap="flat" cmpd="sng">
            <a:solidFill>
              <a:srgbClr val="00B05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-428660" y="4929198"/>
            <a:ext cx="4617866" cy="134795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cxnSp>
        <p:nvCxnSpPr>
          <p:cNvPr id="36874" name="AutoShape 10"/>
          <p:cNvCxnSpPr>
            <a:cxnSpLocks noChangeShapeType="1"/>
          </p:cNvCxnSpPr>
          <p:nvPr/>
        </p:nvCxnSpPr>
        <p:spPr bwMode="auto">
          <a:xfrm rot="16200000" flipH="1">
            <a:off x="-1346929" y="3604322"/>
            <a:ext cx="5286414" cy="2086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</p:cxnSp>
      <p:graphicFrame>
        <p:nvGraphicFramePr>
          <p:cNvPr id="36877" name="Object 13"/>
          <p:cNvGraphicFramePr>
            <a:graphicFrameLocks noChangeAspect="1"/>
          </p:cNvGraphicFramePr>
          <p:nvPr/>
        </p:nvGraphicFramePr>
        <p:xfrm>
          <a:off x="285720" y="4143380"/>
          <a:ext cx="453577" cy="638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52280" imgH="215640" progId="Equation.3">
                  <p:embed/>
                </p:oleObj>
              </mc:Choice>
              <mc:Fallback>
                <p:oleObj name="Rovnice" r:id="rId3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4143380"/>
                        <a:ext cx="453577" cy="638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Freeform 2"/>
          <p:cNvSpPr>
            <a:spLocks/>
          </p:cNvSpPr>
          <p:nvPr/>
        </p:nvSpPr>
        <p:spPr bwMode="auto">
          <a:xfrm>
            <a:off x="857223" y="1000107"/>
            <a:ext cx="785839" cy="3933751"/>
          </a:xfrm>
          <a:custGeom>
            <a:avLst/>
            <a:gdLst>
              <a:gd name="connsiteX0" fmla="*/ 5469 w 10000"/>
              <a:gd name="connsiteY0" fmla="*/ 10000 h 10000"/>
              <a:gd name="connsiteX1" fmla="*/ 8973 w 10000"/>
              <a:gd name="connsiteY1" fmla="*/ 8212 h 10000"/>
              <a:gd name="connsiteX2" fmla="*/ 1345 w 10000"/>
              <a:gd name="connsiteY2" fmla="*/ 6544 h 10000"/>
              <a:gd name="connsiteX3" fmla="*/ 9956 w 10000"/>
              <a:gd name="connsiteY3" fmla="*/ 5024 h 10000"/>
              <a:gd name="connsiteX4" fmla="*/ 1071 w 10000"/>
              <a:gd name="connsiteY4" fmla="*/ 3726 h 10000"/>
              <a:gd name="connsiteX5" fmla="*/ 9513 w 10000"/>
              <a:gd name="connsiteY5" fmla="*/ 2279 h 10000"/>
              <a:gd name="connsiteX6" fmla="*/ 717 w 10000"/>
              <a:gd name="connsiteY6" fmla="*/ 858 h 10000"/>
              <a:gd name="connsiteX7" fmla="*/ 5204 w 10000"/>
              <a:gd name="connsiteY7" fmla="*/ 0 h 10000"/>
              <a:gd name="connsiteX0" fmla="*/ 5469 w 10000"/>
              <a:gd name="connsiteY0" fmla="*/ 10000 h 10000"/>
              <a:gd name="connsiteX1" fmla="*/ 5455 w 10000"/>
              <a:gd name="connsiteY1" fmla="*/ 7432 h 10000"/>
              <a:gd name="connsiteX2" fmla="*/ 1345 w 10000"/>
              <a:gd name="connsiteY2" fmla="*/ 6544 h 10000"/>
              <a:gd name="connsiteX3" fmla="*/ 9956 w 10000"/>
              <a:gd name="connsiteY3" fmla="*/ 5024 h 10000"/>
              <a:gd name="connsiteX4" fmla="*/ 1071 w 10000"/>
              <a:gd name="connsiteY4" fmla="*/ 3726 h 10000"/>
              <a:gd name="connsiteX5" fmla="*/ 9513 w 10000"/>
              <a:gd name="connsiteY5" fmla="*/ 2279 h 10000"/>
              <a:gd name="connsiteX6" fmla="*/ 717 w 10000"/>
              <a:gd name="connsiteY6" fmla="*/ 858 h 10000"/>
              <a:gd name="connsiteX7" fmla="*/ 5204 w 10000"/>
              <a:gd name="connsiteY7" fmla="*/ 0 h 10000"/>
              <a:gd name="connsiteX0" fmla="*/ 5469 w 10000"/>
              <a:gd name="connsiteY0" fmla="*/ 10000 h 10000"/>
              <a:gd name="connsiteX1" fmla="*/ 5455 w 10000"/>
              <a:gd name="connsiteY1" fmla="*/ 7432 h 10000"/>
              <a:gd name="connsiteX2" fmla="*/ 1345 w 10000"/>
              <a:gd name="connsiteY2" fmla="*/ 6544 h 10000"/>
              <a:gd name="connsiteX3" fmla="*/ 9956 w 10000"/>
              <a:gd name="connsiteY3" fmla="*/ 5024 h 10000"/>
              <a:gd name="connsiteX4" fmla="*/ 1071 w 10000"/>
              <a:gd name="connsiteY4" fmla="*/ 3726 h 10000"/>
              <a:gd name="connsiteX5" fmla="*/ 9513 w 10000"/>
              <a:gd name="connsiteY5" fmla="*/ 2279 h 10000"/>
              <a:gd name="connsiteX6" fmla="*/ 717 w 10000"/>
              <a:gd name="connsiteY6" fmla="*/ 858 h 10000"/>
              <a:gd name="connsiteX7" fmla="*/ 5204 w 10000"/>
              <a:gd name="connsiteY7" fmla="*/ 0 h 10000"/>
              <a:gd name="connsiteX0" fmla="*/ 5469 w 14445"/>
              <a:gd name="connsiteY0" fmla="*/ 10000 h 10000"/>
              <a:gd name="connsiteX1" fmla="*/ 5455 w 14445"/>
              <a:gd name="connsiteY1" fmla="*/ 7432 h 10000"/>
              <a:gd name="connsiteX2" fmla="*/ 1345 w 14445"/>
              <a:gd name="connsiteY2" fmla="*/ 6544 h 10000"/>
              <a:gd name="connsiteX3" fmla="*/ 9956 w 14445"/>
              <a:gd name="connsiteY3" fmla="*/ 5024 h 10000"/>
              <a:gd name="connsiteX4" fmla="*/ 1071 w 14445"/>
              <a:gd name="connsiteY4" fmla="*/ 3726 h 10000"/>
              <a:gd name="connsiteX5" fmla="*/ 9513 w 14445"/>
              <a:gd name="connsiteY5" fmla="*/ 2279 h 10000"/>
              <a:gd name="connsiteX6" fmla="*/ 717 w 14445"/>
              <a:gd name="connsiteY6" fmla="*/ 858 h 10000"/>
              <a:gd name="connsiteX7" fmla="*/ 5204 w 14445"/>
              <a:gd name="connsiteY7" fmla="*/ 0 h 10000"/>
              <a:gd name="connsiteX0" fmla="*/ 5455 w 14445"/>
              <a:gd name="connsiteY0" fmla="*/ 10000 h 10000"/>
              <a:gd name="connsiteX1" fmla="*/ 5455 w 14445"/>
              <a:gd name="connsiteY1" fmla="*/ 7432 h 10000"/>
              <a:gd name="connsiteX2" fmla="*/ 1345 w 14445"/>
              <a:gd name="connsiteY2" fmla="*/ 6544 h 10000"/>
              <a:gd name="connsiteX3" fmla="*/ 9956 w 14445"/>
              <a:gd name="connsiteY3" fmla="*/ 5024 h 10000"/>
              <a:gd name="connsiteX4" fmla="*/ 1071 w 14445"/>
              <a:gd name="connsiteY4" fmla="*/ 3726 h 10000"/>
              <a:gd name="connsiteX5" fmla="*/ 9513 w 14445"/>
              <a:gd name="connsiteY5" fmla="*/ 2279 h 10000"/>
              <a:gd name="connsiteX6" fmla="*/ 717 w 14445"/>
              <a:gd name="connsiteY6" fmla="*/ 858 h 10000"/>
              <a:gd name="connsiteX7" fmla="*/ 5204 w 14445"/>
              <a:gd name="connsiteY7" fmla="*/ 0 h 10000"/>
              <a:gd name="connsiteX0" fmla="*/ 11818 w 14445"/>
              <a:gd name="connsiteY0" fmla="*/ 7568 h 8179"/>
              <a:gd name="connsiteX1" fmla="*/ 5455 w 14445"/>
              <a:gd name="connsiteY1" fmla="*/ 7432 h 8179"/>
              <a:gd name="connsiteX2" fmla="*/ 1345 w 14445"/>
              <a:gd name="connsiteY2" fmla="*/ 6544 h 8179"/>
              <a:gd name="connsiteX3" fmla="*/ 9956 w 14445"/>
              <a:gd name="connsiteY3" fmla="*/ 5024 h 8179"/>
              <a:gd name="connsiteX4" fmla="*/ 1071 w 14445"/>
              <a:gd name="connsiteY4" fmla="*/ 3726 h 8179"/>
              <a:gd name="connsiteX5" fmla="*/ 9513 w 14445"/>
              <a:gd name="connsiteY5" fmla="*/ 2279 h 8179"/>
              <a:gd name="connsiteX6" fmla="*/ 717 w 14445"/>
              <a:gd name="connsiteY6" fmla="*/ 858 h 8179"/>
              <a:gd name="connsiteX7" fmla="*/ 5204 w 14445"/>
              <a:gd name="connsiteY7" fmla="*/ 0 h 8179"/>
              <a:gd name="connsiteX0" fmla="*/ 3776 w 6923"/>
              <a:gd name="connsiteY0" fmla="*/ 9087 h 9088"/>
              <a:gd name="connsiteX1" fmla="*/ 931 w 6923"/>
              <a:gd name="connsiteY1" fmla="*/ 8001 h 9088"/>
              <a:gd name="connsiteX2" fmla="*/ 6892 w 6923"/>
              <a:gd name="connsiteY2" fmla="*/ 6143 h 9088"/>
              <a:gd name="connsiteX3" fmla="*/ 741 w 6923"/>
              <a:gd name="connsiteY3" fmla="*/ 4556 h 9088"/>
              <a:gd name="connsiteX4" fmla="*/ 6586 w 6923"/>
              <a:gd name="connsiteY4" fmla="*/ 2786 h 9088"/>
              <a:gd name="connsiteX5" fmla="*/ 496 w 6923"/>
              <a:gd name="connsiteY5" fmla="*/ 1049 h 9088"/>
              <a:gd name="connsiteX6" fmla="*/ 3603 w 6923"/>
              <a:gd name="connsiteY6" fmla="*/ 0 h 9088"/>
              <a:gd name="connsiteX0" fmla="*/ 5454 w 10000"/>
              <a:gd name="connsiteY0" fmla="*/ 9999 h 10000"/>
              <a:gd name="connsiteX1" fmla="*/ 1345 w 10000"/>
              <a:gd name="connsiteY1" fmla="*/ 8804 h 10000"/>
              <a:gd name="connsiteX2" fmla="*/ 9955 w 10000"/>
              <a:gd name="connsiteY2" fmla="*/ 6759 h 10000"/>
              <a:gd name="connsiteX3" fmla="*/ 1070 w 10000"/>
              <a:gd name="connsiteY3" fmla="*/ 5013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9999 h 10000"/>
              <a:gd name="connsiteX1" fmla="*/ 1345 w 10000"/>
              <a:gd name="connsiteY1" fmla="*/ 8804 h 10000"/>
              <a:gd name="connsiteX2" fmla="*/ 9955 w 10000"/>
              <a:gd name="connsiteY2" fmla="*/ 6759 h 10000"/>
              <a:gd name="connsiteX3" fmla="*/ 1070 w 10000"/>
              <a:gd name="connsiteY3" fmla="*/ 5013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9999 h 9999"/>
              <a:gd name="connsiteX1" fmla="*/ 5454 w 10000"/>
              <a:gd name="connsiteY1" fmla="*/ 9999 h 9999"/>
              <a:gd name="connsiteX2" fmla="*/ 1345 w 10000"/>
              <a:gd name="connsiteY2" fmla="*/ 8804 h 9999"/>
              <a:gd name="connsiteX3" fmla="*/ 9955 w 10000"/>
              <a:gd name="connsiteY3" fmla="*/ 6759 h 9999"/>
              <a:gd name="connsiteX4" fmla="*/ 1070 w 10000"/>
              <a:gd name="connsiteY4" fmla="*/ 5013 h 9999"/>
              <a:gd name="connsiteX5" fmla="*/ 9513 w 10000"/>
              <a:gd name="connsiteY5" fmla="*/ 3066 h 9999"/>
              <a:gd name="connsiteX6" fmla="*/ 716 w 10000"/>
              <a:gd name="connsiteY6" fmla="*/ 1154 h 9999"/>
              <a:gd name="connsiteX7" fmla="*/ 5204 w 10000"/>
              <a:gd name="connsiteY7" fmla="*/ 0 h 9999"/>
              <a:gd name="connsiteX0" fmla="*/ 5454 w 10000"/>
              <a:gd name="connsiteY0" fmla="*/ 10000 h 10000"/>
              <a:gd name="connsiteX1" fmla="*/ 6363 w 10000"/>
              <a:gd name="connsiteY1" fmla="*/ 9636 h 10000"/>
              <a:gd name="connsiteX2" fmla="*/ 1345 w 10000"/>
              <a:gd name="connsiteY2" fmla="*/ 8805 h 10000"/>
              <a:gd name="connsiteX3" fmla="*/ 9955 w 10000"/>
              <a:gd name="connsiteY3" fmla="*/ 6760 h 10000"/>
              <a:gd name="connsiteX4" fmla="*/ 1070 w 10000"/>
              <a:gd name="connsiteY4" fmla="*/ 5014 h 10000"/>
              <a:gd name="connsiteX5" fmla="*/ 9513 w 10000"/>
              <a:gd name="connsiteY5" fmla="*/ 3066 h 10000"/>
              <a:gd name="connsiteX6" fmla="*/ 716 w 10000"/>
              <a:gd name="connsiteY6" fmla="*/ 1154 h 10000"/>
              <a:gd name="connsiteX7" fmla="*/ 5204 w 10000"/>
              <a:gd name="connsiteY7" fmla="*/ 0 h 10000"/>
              <a:gd name="connsiteX0" fmla="*/ 5454 w 10000"/>
              <a:gd name="connsiteY0" fmla="*/ 10000 h 10000"/>
              <a:gd name="connsiteX1" fmla="*/ 6363 w 10000"/>
              <a:gd name="connsiteY1" fmla="*/ 9636 h 10000"/>
              <a:gd name="connsiteX2" fmla="*/ 1345 w 10000"/>
              <a:gd name="connsiteY2" fmla="*/ 8805 h 10000"/>
              <a:gd name="connsiteX3" fmla="*/ 9955 w 10000"/>
              <a:gd name="connsiteY3" fmla="*/ 6760 h 10000"/>
              <a:gd name="connsiteX4" fmla="*/ 1070 w 10000"/>
              <a:gd name="connsiteY4" fmla="*/ 5014 h 10000"/>
              <a:gd name="connsiteX5" fmla="*/ 9513 w 10000"/>
              <a:gd name="connsiteY5" fmla="*/ 3066 h 10000"/>
              <a:gd name="connsiteX6" fmla="*/ 716 w 10000"/>
              <a:gd name="connsiteY6" fmla="*/ 1154 h 10000"/>
              <a:gd name="connsiteX7" fmla="*/ 5204 w 10000"/>
              <a:gd name="connsiteY7" fmla="*/ 0 h 10000"/>
              <a:gd name="connsiteX0" fmla="*/ 5454 w 10000"/>
              <a:gd name="connsiteY0" fmla="*/ 10000 h 10000"/>
              <a:gd name="connsiteX1" fmla="*/ 6363 w 10000"/>
              <a:gd name="connsiteY1" fmla="*/ 9636 h 10000"/>
              <a:gd name="connsiteX2" fmla="*/ 1345 w 10000"/>
              <a:gd name="connsiteY2" fmla="*/ 8805 h 10000"/>
              <a:gd name="connsiteX3" fmla="*/ 9955 w 10000"/>
              <a:gd name="connsiteY3" fmla="*/ 6760 h 10000"/>
              <a:gd name="connsiteX4" fmla="*/ 1070 w 10000"/>
              <a:gd name="connsiteY4" fmla="*/ 5014 h 10000"/>
              <a:gd name="connsiteX5" fmla="*/ 9513 w 10000"/>
              <a:gd name="connsiteY5" fmla="*/ 3066 h 10000"/>
              <a:gd name="connsiteX6" fmla="*/ 716 w 10000"/>
              <a:gd name="connsiteY6" fmla="*/ 1154 h 10000"/>
              <a:gd name="connsiteX7" fmla="*/ 5204 w 10000"/>
              <a:gd name="connsiteY7" fmla="*/ 0 h 10000"/>
              <a:gd name="connsiteX0" fmla="*/ 5454 w 10000"/>
              <a:gd name="connsiteY0" fmla="*/ 10000 h 10000"/>
              <a:gd name="connsiteX1" fmla="*/ 6363 w 10000"/>
              <a:gd name="connsiteY1" fmla="*/ 9636 h 10000"/>
              <a:gd name="connsiteX2" fmla="*/ 1345 w 10000"/>
              <a:gd name="connsiteY2" fmla="*/ 8805 h 10000"/>
              <a:gd name="connsiteX3" fmla="*/ 9955 w 10000"/>
              <a:gd name="connsiteY3" fmla="*/ 6760 h 10000"/>
              <a:gd name="connsiteX4" fmla="*/ 1070 w 10000"/>
              <a:gd name="connsiteY4" fmla="*/ 5014 h 10000"/>
              <a:gd name="connsiteX5" fmla="*/ 9513 w 10000"/>
              <a:gd name="connsiteY5" fmla="*/ 3066 h 10000"/>
              <a:gd name="connsiteX6" fmla="*/ 716 w 10000"/>
              <a:gd name="connsiteY6" fmla="*/ 1154 h 10000"/>
              <a:gd name="connsiteX7" fmla="*/ 5204 w 10000"/>
              <a:gd name="connsiteY7" fmla="*/ 0 h 10000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17"/>
              <a:gd name="connsiteX1" fmla="*/ 2727 w 10000"/>
              <a:gd name="connsiteY1" fmla="*/ 9818 h 10017"/>
              <a:gd name="connsiteX2" fmla="*/ 1345 w 10000"/>
              <a:gd name="connsiteY2" fmla="*/ 8805 h 10017"/>
              <a:gd name="connsiteX3" fmla="*/ 9955 w 10000"/>
              <a:gd name="connsiteY3" fmla="*/ 6760 h 10017"/>
              <a:gd name="connsiteX4" fmla="*/ 1070 w 10000"/>
              <a:gd name="connsiteY4" fmla="*/ 5014 h 10017"/>
              <a:gd name="connsiteX5" fmla="*/ 9513 w 10000"/>
              <a:gd name="connsiteY5" fmla="*/ 3066 h 10017"/>
              <a:gd name="connsiteX6" fmla="*/ 716 w 10000"/>
              <a:gd name="connsiteY6" fmla="*/ 1154 h 10017"/>
              <a:gd name="connsiteX7" fmla="*/ 5204 w 10000"/>
              <a:gd name="connsiteY7" fmla="*/ 0 h 10017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12"/>
              <a:gd name="connsiteX1" fmla="*/ 1345 w 10000"/>
              <a:gd name="connsiteY1" fmla="*/ 8805 h 10012"/>
              <a:gd name="connsiteX2" fmla="*/ 9955 w 10000"/>
              <a:gd name="connsiteY2" fmla="*/ 6760 h 10012"/>
              <a:gd name="connsiteX3" fmla="*/ 1070 w 10000"/>
              <a:gd name="connsiteY3" fmla="*/ 5014 h 10012"/>
              <a:gd name="connsiteX4" fmla="*/ 9513 w 10000"/>
              <a:gd name="connsiteY4" fmla="*/ 3066 h 10012"/>
              <a:gd name="connsiteX5" fmla="*/ 716 w 10000"/>
              <a:gd name="connsiteY5" fmla="*/ 1154 h 10012"/>
              <a:gd name="connsiteX6" fmla="*/ 5204 w 10000"/>
              <a:gd name="connsiteY6" fmla="*/ 0 h 1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12">
                <a:moveTo>
                  <a:pt x="5454" y="10000"/>
                </a:moveTo>
                <a:cubicBezTo>
                  <a:pt x="5659" y="10012"/>
                  <a:pt x="595" y="9345"/>
                  <a:pt x="1345" y="8805"/>
                </a:cubicBezTo>
                <a:cubicBezTo>
                  <a:pt x="1367" y="8205"/>
                  <a:pt x="10000" y="7391"/>
                  <a:pt x="9955" y="6760"/>
                </a:cubicBezTo>
                <a:cubicBezTo>
                  <a:pt x="9912" y="6129"/>
                  <a:pt x="1143" y="5628"/>
                  <a:pt x="1070" y="5014"/>
                </a:cubicBezTo>
                <a:cubicBezTo>
                  <a:pt x="1000" y="4399"/>
                  <a:pt x="9575" y="3709"/>
                  <a:pt x="9513" y="3066"/>
                </a:cubicBezTo>
                <a:cubicBezTo>
                  <a:pt x="9451" y="2422"/>
                  <a:pt x="1434" y="1664"/>
                  <a:pt x="716" y="1154"/>
                </a:cubicBezTo>
                <a:cubicBezTo>
                  <a:pt x="0" y="643"/>
                  <a:pt x="4274" y="241"/>
                  <a:pt x="5204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866" name="Freeform 2"/>
          <p:cNvSpPr>
            <a:spLocks/>
          </p:cNvSpPr>
          <p:nvPr/>
        </p:nvSpPr>
        <p:spPr bwMode="auto">
          <a:xfrm>
            <a:off x="857237" y="1000108"/>
            <a:ext cx="785818" cy="5286412"/>
          </a:xfrm>
          <a:custGeom>
            <a:avLst/>
            <a:gdLst/>
            <a:ahLst/>
            <a:cxnLst>
              <a:cxn ang="0">
                <a:pos x="618" y="4138"/>
              </a:cxn>
              <a:cxn ang="0">
                <a:pos x="213" y="3742"/>
              </a:cxn>
              <a:cxn ang="0">
                <a:pos x="1014" y="3398"/>
              </a:cxn>
              <a:cxn ang="0">
                <a:pos x="152" y="2708"/>
              </a:cxn>
              <a:cxn ang="0">
                <a:pos x="1125" y="2079"/>
              </a:cxn>
              <a:cxn ang="0">
                <a:pos x="121" y="1542"/>
              </a:cxn>
              <a:cxn ang="0">
                <a:pos x="1075" y="943"/>
              </a:cxn>
              <a:cxn ang="0">
                <a:pos x="81" y="355"/>
              </a:cxn>
              <a:cxn ang="0">
                <a:pos x="588" y="0"/>
              </a:cxn>
            </a:cxnLst>
            <a:rect l="0" t="0" r="r" b="b"/>
            <a:pathLst>
              <a:path w="1130" h="4138">
                <a:moveTo>
                  <a:pt x="618" y="4138"/>
                </a:moveTo>
                <a:cubicBezTo>
                  <a:pt x="382" y="4002"/>
                  <a:pt x="147" y="3865"/>
                  <a:pt x="213" y="3742"/>
                </a:cubicBezTo>
                <a:cubicBezTo>
                  <a:pt x="279" y="3619"/>
                  <a:pt x="1024" y="3570"/>
                  <a:pt x="1014" y="3398"/>
                </a:cubicBezTo>
                <a:cubicBezTo>
                  <a:pt x="1004" y="3226"/>
                  <a:pt x="134" y="2928"/>
                  <a:pt x="152" y="2708"/>
                </a:cubicBezTo>
                <a:cubicBezTo>
                  <a:pt x="170" y="2488"/>
                  <a:pt x="1130" y="2273"/>
                  <a:pt x="1125" y="2079"/>
                </a:cubicBezTo>
                <a:cubicBezTo>
                  <a:pt x="1120" y="1885"/>
                  <a:pt x="129" y="1731"/>
                  <a:pt x="121" y="1542"/>
                </a:cubicBezTo>
                <a:cubicBezTo>
                  <a:pt x="113" y="1353"/>
                  <a:pt x="1082" y="1141"/>
                  <a:pt x="1075" y="943"/>
                </a:cubicBezTo>
                <a:cubicBezTo>
                  <a:pt x="1068" y="745"/>
                  <a:pt x="162" y="512"/>
                  <a:pt x="81" y="355"/>
                </a:cubicBezTo>
                <a:cubicBezTo>
                  <a:pt x="0" y="198"/>
                  <a:pt x="483" y="74"/>
                  <a:pt x="588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1857356" y="4929198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(1)</a:t>
            </a:r>
          </a:p>
        </p:txBody>
      </p:sp>
      <p:cxnSp>
        <p:nvCxnSpPr>
          <p:cNvPr id="36868" name="AutoShape 4"/>
          <p:cNvCxnSpPr>
            <a:cxnSpLocks noChangeShapeType="1"/>
          </p:cNvCxnSpPr>
          <p:nvPr/>
        </p:nvCxnSpPr>
        <p:spPr bwMode="auto">
          <a:xfrm>
            <a:off x="3123516" y="1000108"/>
            <a:ext cx="20862" cy="528641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</p:cxnSp>
      <p:sp>
        <p:nvSpPr>
          <p:cNvPr id="36869" name="Freeform 5"/>
          <p:cNvSpPr>
            <a:spLocks/>
          </p:cNvSpPr>
          <p:nvPr/>
        </p:nvSpPr>
        <p:spPr bwMode="auto">
          <a:xfrm>
            <a:off x="2714612" y="1000108"/>
            <a:ext cx="785818" cy="5286412"/>
          </a:xfrm>
          <a:custGeom>
            <a:avLst/>
            <a:gdLst/>
            <a:ahLst/>
            <a:cxnLst>
              <a:cxn ang="0">
                <a:pos x="618" y="4138"/>
              </a:cxn>
              <a:cxn ang="0">
                <a:pos x="213" y="3742"/>
              </a:cxn>
              <a:cxn ang="0">
                <a:pos x="1014" y="3398"/>
              </a:cxn>
              <a:cxn ang="0">
                <a:pos x="152" y="2708"/>
              </a:cxn>
              <a:cxn ang="0">
                <a:pos x="1125" y="2079"/>
              </a:cxn>
              <a:cxn ang="0">
                <a:pos x="121" y="1542"/>
              </a:cxn>
              <a:cxn ang="0">
                <a:pos x="1075" y="943"/>
              </a:cxn>
              <a:cxn ang="0">
                <a:pos x="81" y="355"/>
              </a:cxn>
              <a:cxn ang="0">
                <a:pos x="588" y="0"/>
              </a:cxn>
            </a:cxnLst>
            <a:rect l="0" t="0" r="r" b="b"/>
            <a:pathLst>
              <a:path w="1130" h="4138">
                <a:moveTo>
                  <a:pt x="618" y="4138"/>
                </a:moveTo>
                <a:cubicBezTo>
                  <a:pt x="382" y="4002"/>
                  <a:pt x="147" y="3865"/>
                  <a:pt x="213" y="3742"/>
                </a:cubicBezTo>
                <a:cubicBezTo>
                  <a:pt x="279" y="3619"/>
                  <a:pt x="1024" y="3570"/>
                  <a:pt x="1014" y="3398"/>
                </a:cubicBezTo>
                <a:cubicBezTo>
                  <a:pt x="1004" y="3226"/>
                  <a:pt x="134" y="2928"/>
                  <a:pt x="152" y="2708"/>
                </a:cubicBezTo>
                <a:cubicBezTo>
                  <a:pt x="170" y="2488"/>
                  <a:pt x="1130" y="2273"/>
                  <a:pt x="1125" y="2079"/>
                </a:cubicBezTo>
                <a:cubicBezTo>
                  <a:pt x="1120" y="1885"/>
                  <a:pt x="129" y="1731"/>
                  <a:pt x="121" y="1542"/>
                </a:cubicBezTo>
                <a:cubicBezTo>
                  <a:pt x="113" y="1353"/>
                  <a:pt x="1082" y="1141"/>
                  <a:pt x="1075" y="943"/>
                </a:cubicBezTo>
                <a:cubicBezTo>
                  <a:pt x="1068" y="745"/>
                  <a:pt x="162" y="512"/>
                  <a:pt x="81" y="355"/>
                </a:cubicBezTo>
                <a:cubicBezTo>
                  <a:pt x="0" y="198"/>
                  <a:pt x="483" y="74"/>
                  <a:pt x="588" y="0"/>
                </a:cubicBezTo>
              </a:path>
            </a:pathLst>
          </a:custGeom>
          <a:noFill/>
          <a:ln w="28575" cap="flat" cmpd="sng">
            <a:solidFill>
              <a:srgbClr val="0070C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2786050" y="6273225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(2)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4429124" y="928670"/>
            <a:ext cx="43577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Změnou fáze </a:t>
            </a:r>
            <a:br>
              <a:rPr lang="cs-CZ" sz="2800" dirty="0"/>
            </a:br>
            <a:r>
              <a:rPr lang="cs-CZ" sz="2800" dirty="0"/>
              <a:t>se fázový</a:t>
            </a:r>
            <a:br>
              <a:rPr lang="cs-CZ" sz="2800" dirty="0"/>
            </a:br>
            <a:r>
              <a:rPr lang="cs-CZ" sz="2800" dirty="0"/>
              <a:t>rozdíl změní </a:t>
            </a:r>
            <a:br>
              <a:rPr lang="cs-CZ" sz="2800" dirty="0"/>
            </a:br>
            <a:r>
              <a:rPr lang="cs-CZ" sz="2800" dirty="0"/>
              <a:t>ještě o…</a:t>
            </a:r>
          </a:p>
          <a:p>
            <a:endParaRPr lang="cs-CZ" sz="2800" dirty="0"/>
          </a:p>
        </p:txBody>
      </p:sp>
      <p:graphicFrame>
        <p:nvGraphicFramePr>
          <p:cNvPr id="82954" name="Object 11"/>
          <p:cNvGraphicFramePr>
            <a:graphicFrameLocks noChangeAspect="1"/>
          </p:cNvGraphicFramePr>
          <p:nvPr/>
        </p:nvGraphicFramePr>
        <p:xfrm>
          <a:off x="6786578" y="2357430"/>
          <a:ext cx="492125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164880" imgH="393480" progId="Equation.3">
                  <p:embed/>
                </p:oleObj>
              </mc:Choice>
              <mc:Fallback>
                <p:oleObj name="Rovnice" r:id="rId5" imgW="164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78" y="2357430"/>
                        <a:ext cx="492125" cy="1166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4" name="Object 12"/>
          <p:cNvGraphicFramePr>
            <a:graphicFrameLocks noChangeAspect="1"/>
          </p:cNvGraphicFramePr>
          <p:nvPr/>
        </p:nvGraphicFramePr>
        <p:xfrm>
          <a:off x="0" y="4929188"/>
          <a:ext cx="132238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444240" imgH="215640" progId="Equation.3">
                  <p:embed/>
                </p:oleObj>
              </mc:Choice>
              <mc:Fallback>
                <p:oleObj name="Rovnice" r:id="rId7" imgW="444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929188"/>
                        <a:ext cx="1322388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5" name="Object 14"/>
          <p:cNvGraphicFramePr>
            <a:graphicFrameLocks noChangeAspect="1"/>
          </p:cNvGraphicFramePr>
          <p:nvPr/>
        </p:nvGraphicFramePr>
        <p:xfrm>
          <a:off x="357188" y="6216650"/>
          <a:ext cx="4540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9" imgW="152280" imgH="215640" progId="Equation.3">
                  <p:embed/>
                </p:oleObj>
              </mc:Choice>
              <mc:Fallback>
                <p:oleObj name="Rovnice" r:id="rId9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6216650"/>
                        <a:ext cx="45402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6957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2. 2. </a:t>
            </a:r>
            <a:r>
              <a:rPr lang="pt-BR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INTERFERENCE SVĚTL</a:t>
            </a: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 A </a:t>
            </a:r>
            <a:r>
              <a:rPr lang="pt-BR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NA TENKÉ VRSTVĚ</a:t>
            </a:r>
          </a:p>
        </p:txBody>
      </p:sp>
      <p:cxnSp>
        <p:nvCxnSpPr>
          <p:cNvPr id="36871" name="AutoShape 7"/>
          <p:cNvCxnSpPr>
            <a:cxnSpLocks noChangeShapeType="1"/>
          </p:cNvCxnSpPr>
          <p:nvPr/>
        </p:nvCxnSpPr>
        <p:spPr bwMode="auto">
          <a:xfrm>
            <a:off x="2157866" y="1000108"/>
            <a:ext cx="20862" cy="3938457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</p:cxnSp>
      <p:sp>
        <p:nvSpPr>
          <p:cNvPr id="36872" name="Freeform 8"/>
          <p:cNvSpPr>
            <a:spLocks/>
          </p:cNvSpPr>
          <p:nvPr/>
        </p:nvSpPr>
        <p:spPr bwMode="auto">
          <a:xfrm>
            <a:off x="1790687" y="1000108"/>
            <a:ext cx="785818" cy="3912907"/>
          </a:xfrm>
          <a:custGeom>
            <a:avLst/>
            <a:gdLst/>
            <a:ahLst/>
            <a:cxnLst>
              <a:cxn ang="0">
                <a:pos x="558" y="3063"/>
              </a:cxn>
              <a:cxn ang="0">
                <a:pos x="978" y="2708"/>
              </a:cxn>
              <a:cxn ang="0">
                <a:pos x="5" y="2079"/>
              </a:cxn>
              <a:cxn ang="0">
                <a:pos x="1009" y="1542"/>
              </a:cxn>
              <a:cxn ang="0">
                <a:pos x="55" y="943"/>
              </a:cxn>
              <a:cxn ang="0">
                <a:pos x="1049" y="355"/>
              </a:cxn>
              <a:cxn ang="0">
                <a:pos x="542" y="0"/>
              </a:cxn>
            </a:cxnLst>
            <a:rect l="0" t="0" r="r" b="b"/>
            <a:pathLst>
              <a:path w="1130" h="3063">
                <a:moveTo>
                  <a:pt x="558" y="3063"/>
                </a:moveTo>
                <a:cubicBezTo>
                  <a:pt x="626" y="3004"/>
                  <a:pt x="1070" y="2872"/>
                  <a:pt x="978" y="2708"/>
                </a:cubicBezTo>
                <a:cubicBezTo>
                  <a:pt x="886" y="2544"/>
                  <a:pt x="0" y="2273"/>
                  <a:pt x="5" y="2079"/>
                </a:cubicBezTo>
                <a:cubicBezTo>
                  <a:pt x="10" y="1885"/>
                  <a:pt x="1001" y="1731"/>
                  <a:pt x="1009" y="1542"/>
                </a:cubicBezTo>
                <a:cubicBezTo>
                  <a:pt x="1017" y="1353"/>
                  <a:pt x="48" y="1141"/>
                  <a:pt x="55" y="943"/>
                </a:cubicBezTo>
                <a:cubicBezTo>
                  <a:pt x="62" y="745"/>
                  <a:pt x="968" y="512"/>
                  <a:pt x="1049" y="355"/>
                </a:cubicBezTo>
                <a:cubicBezTo>
                  <a:pt x="1130" y="198"/>
                  <a:pt x="647" y="74"/>
                  <a:pt x="542" y="0"/>
                </a:cubicBezTo>
              </a:path>
            </a:pathLst>
          </a:custGeom>
          <a:noFill/>
          <a:ln w="28575" cap="flat" cmpd="sng">
            <a:solidFill>
              <a:srgbClr val="00B05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-428660" y="4929198"/>
            <a:ext cx="4617866" cy="134795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cxnSp>
        <p:nvCxnSpPr>
          <p:cNvPr id="36874" name="AutoShape 10"/>
          <p:cNvCxnSpPr>
            <a:cxnSpLocks noChangeShapeType="1"/>
          </p:cNvCxnSpPr>
          <p:nvPr/>
        </p:nvCxnSpPr>
        <p:spPr bwMode="auto">
          <a:xfrm rot="16200000" flipH="1">
            <a:off x="-1346929" y="3604322"/>
            <a:ext cx="5286414" cy="2086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</p:cxnSp>
      <p:graphicFrame>
        <p:nvGraphicFramePr>
          <p:cNvPr id="36877" name="Object 13"/>
          <p:cNvGraphicFramePr>
            <a:graphicFrameLocks noChangeAspect="1"/>
          </p:cNvGraphicFramePr>
          <p:nvPr/>
        </p:nvGraphicFramePr>
        <p:xfrm>
          <a:off x="285720" y="4143380"/>
          <a:ext cx="453577" cy="638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52280" imgH="215640" progId="Equation.3">
                  <p:embed/>
                </p:oleObj>
              </mc:Choice>
              <mc:Fallback>
                <p:oleObj name="Rovnice" r:id="rId3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4143380"/>
                        <a:ext cx="453577" cy="638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Freeform 2"/>
          <p:cNvSpPr>
            <a:spLocks/>
          </p:cNvSpPr>
          <p:nvPr/>
        </p:nvSpPr>
        <p:spPr bwMode="auto">
          <a:xfrm>
            <a:off x="857223" y="1000107"/>
            <a:ext cx="785839" cy="3933751"/>
          </a:xfrm>
          <a:custGeom>
            <a:avLst/>
            <a:gdLst>
              <a:gd name="connsiteX0" fmla="*/ 5469 w 10000"/>
              <a:gd name="connsiteY0" fmla="*/ 10000 h 10000"/>
              <a:gd name="connsiteX1" fmla="*/ 8973 w 10000"/>
              <a:gd name="connsiteY1" fmla="*/ 8212 h 10000"/>
              <a:gd name="connsiteX2" fmla="*/ 1345 w 10000"/>
              <a:gd name="connsiteY2" fmla="*/ 6544 h 10000"/>
              <a:gd name="connsiteX3" fmla="*/ 9956 w 10000"/>
              <a:gd name="connsiteY3" fmla="*/ 5024 h 10000"/>
              <a:gd name="connsiteX4" fmla="*/ 1071 w 10000"/>
              <a:gd name="connsiteY4" fmla="*/ 3726 h 10000"/>
              <a:gd name="connsiteX5" fmla="*/ 9513 w 10000"/>
              <a:gd name="connsiteY5" fmla="*/ 2279 h 10000"/>
              <a:gd name="connsiteX6" fmla="*/ 717 w 10000"/>
              <a:gd name="connsiteY6" fmla="*/ 858 h 10000"/>
              <a:gd name="connsiteX7" fmla="*/ 5204 w 10000"/>
              <a:gd name="connsiteY7" fmla="*/ 0 h 10000"/>
              <a:gd name="connsiteX0" fmla="*/ 5469 w 10000"/>
              <a:gd name="connsiteY0" fmla="*/ 10000 h 10000"/>
              <a:gd name="connsiteX1" fmla="*/ 5455 w 10000"/>
              <a:gd name="connsiteY1" fmla="*/ 7432 h 10000"/>
              <a:gd name="connsiteX2" fmla="*/ 1345 w 10000"/>
              <a:gd name="connsiteY2" fmla="*/ 6544 h 10000"/>
              <a:gd name="connsiteX3" fmla="*/ 9956 w 10000"/>
              <a:gd name="connsiteY3" fmla="*/ 5024 h 10000"/>
              <a:gd name="connsiteX4" fmla="*/ 1071 w 10000"/>
              <a:gd name="connsiteY4" fmla="*/ 3726 h 10000"/>
              <a:gd name="connsiteX5" fmla="*/ 9513 w 10000"/>
              <a:gd name="connsiteY5" fmla="*/ 2279 h 10000"/>
              <a:gd name="connsiteX6" fmla="*/ 717 w 10000"/>
              <a:gd name="connsiteY6" fmla="*/ 858 h 10000"/>
              <a:gd name="connsiteX7" fmla="*/ 5204 w 10000"/>
              <a:gd name="connsiteY7" fmla="*/ 0 h 10000"/>
              <a:gd name="connsiteX0" fmla="*/ 5469 w 10000"/>
              <a:gd name="connsiteY0" fmla="*/ 10000 h 10000"/>
              <a:gd name="connsiteX1" fmla="*/ 5455 w 10000"/>
              <a:gd name="connsiteY1" fmla="*/ 7432 h 10000"/>
              <a:gd name="connsiteX2" fmla="*/ 1345 w 10000"/>
              <a:gd name="connsiteY2" fmla="*/ 6544 h 10000"/>
              <a:gd name="connsiteX3" fmla="*/ 9956 w 10000"/>
              <a:gd name="connsiteY3" fmla="*/ 5024 h 10000"/>
              <a:gd name="connsiteX4" fmla="*/ 1071 w 10000"/>
              <a:gd name="connsiteY4" fmla="*/ 3726 h 10000"/>
              <a:gd name="connsiteX5" fmla="*/ 9513 w 10000"/>
              <a:gd name="connsiteY5" fmla="*/ 2279 h 10000"/>
              <a:gd name="connsiteX6" fmla="*/ 717 w 10000"/>
              <a:gd name="connsiteY6" fmla="*/ 858 h 10000"/>
              <a:gd name="connsiteX7" fmla="*/ 5204 w 10000"/>
              <a:gd name="connsiteY7" fmla="*/ 0 h 10000"/>
              <a:gd name="connsiteX0" fmla="*/ 5469 w 14445"/>
              <a:gd name="connsiteY0" fmla="*/ 10000 h 10000"/>
              <a:gd name="connsiteX1" fmla="*/ 5455 w 14445"/>
              <a:gd name="connsiteY1" fmla="*/ 7432 h 10000"/>
              <a:gd name="connsiteX2" fmla="*/ 1345 w 14445"/>
              <a:gd name="connsiteY2" fmla="*/ 6544 h 10000"/>
              <a:gd name="connsiteX3" fmla="*/ 9956 w 14445"/>
              <a:gd name="connsiteY3" fmla="*/ 5024 h 10000"/>
              <a:gd name="connsiteX4" fmla="*/ 1071 w 14445"/>
              <a:gd name="connsiteY4" fmla="*/ 3726 h 10000"/>
              <a:gd name="connsiteX5" fmla="*/ 9513 w 14445"/>
              <a:gd name="connsiteY5" fmla="*/ 2279 h 10000"/>
              <a:gd name="connsiteX6" fmla="*/ 717 w 14445"/>
              <a:gd name="connsiteY6" fmla="*/ 858 h 10000"/>
              <a:gd name="connsiteX7" fmla="*/ 5204 w 14445"/>
              <a:gd name="connsiteY7" fmla="*/ 0 h 10000"/>
              <a:gd name="connsiteX0" fmla="*/ 5455 w 14445"/>
              <a:gd name="connsiteY0" fmla="*/ 10000 h 10000"/>
              <a:gd name="connsiteX1" fmla="*/ 5455 w 14445"/>
              <a:gd name="connsiteY1" fmla="*/ 7432 h 10000"/>
              <a:gd name="connsiteX2" fmla="*/ 1345 w 14445"/>
              <a:gd name="connsiteY2" fmla="*/ 6544 h 10000"/>
              <a:gd name="connsiteX3" fmla="*/ 9956 w 14445"/>
              <a:gd name="connsiteY3" fmla="*/ 5024 h 10000"/>
              <a:gd name="connsiteX4" fmla="*/ 1071 w 14445"/>
              <a:gd name="connsiteY4" fmla="*/ 3726 h 10000"/>
              <a:gd name="connsiteX5" fmla="*/ 9513 w 14445"/>
              <a:gd name="connsiteY5" fmla="*/ 2279 h 10000"/>
              <a:gd name="connsiteX6" fmla="*/ 717 w 14445"/>
              <a:gd name="connsiteY6" fmla="*/ 858 h 10000"/>
              <a:gd name="connsiteX7" fmla="*/ 5204 w 14445"/>
              <a:gd name="connsiteY7" fmla="*/ 0 h 10000"/>
              <a:gd name="connsiteX0" fmla="*/ 11818 w 14445"/>
              <a:gd name="connsiteY0" fmla="*/ 7568 h 8179"/>
              <a:gd name="connsiteX1" fmla="*/ 5455 w 14445"/>
              <a:gd name="connsiteY1" fmla="*/ 7432 h 8179"/>
              <a:gd name="connsiteX2" fmla="*/ 1345 w 14445"/>
              <a:gd name="connsiteY2" fmla="*/ 6544 h 8179"/>
              <a:gd name="connsiteX3" fmla="*/ 9956 w 14445"/>
              <a:gd name="connsiteY3" fmla="*/ 5024 h 8179"/>
              <a:gd name="connsiteX4" fmla="*/ 1071 w 14445"/>
              <a:gd name="connsiteY4" fmla="*/ 3726 h 8179"/>
              <a:gd name="connsiteX5" fmla="*/ 9513 w 14445"/>
              <a:gd name="connsiteY5" fmla="*/ 2279 h 8179"/>
              <a:gd name="connsiteX6" fmla="*/ 717 w 14445"/>
              <a:gd name="connsiteY6" fmla="*/ 858 h 8179"/>
              <a:gd name="connsiteX7" fmla="*/ 5204 w 14445"/>
              <a:gd name="connsiteY7" fmla="*/ 0 h 8179"/>
              <a:gd name="connsiteX0" fmla="*/ 3776 w 6923"/>
              <a:gd name="connsiteY0" fmla="*/ 9087 h 9088"/>
              <a:gd name="connsiteX1" fmla="*/ 931 w 6923"/>
              <a:gd name="connsiteY1" fmla="*/ 8001 h 9088"/>
              <a:gd name="connsiteX2" fmla="*/ 6892 w 6923"/>
              <a:gd name="connsiteY2" fmla="*/ 6143 h 9088"/>
              <a:gd name="connsiteX3" fmla="*/ 741 w 6923"/>
              <a:gd name="connsiteY3" fmla="*/ 4556 h 9088"/>
              <a:gd name="connsiteX4" fmla="*/ 6586 w 6923"/>
              <a:gd name="connsiteY4" fmla="*/ 2786 h 9088"/>
              <a:gd name="connsiteX5" fmla="*/ 496 w 6923"/>
              <a:gd name="connsiteY5" fmla="*/ 1049 h 9088"/>
              <a:gd name="connsiteX6" fmla="*/ 3603 w 6923"/>
              <a:gd name="connsiteY6" fmla="*/ 0 h 9088"/>
              <a:gd name="connsiteX0" fmla="*/ 5454 w 10000"/>
              <a:gd name="connsiteY0" fmla="*/ 9999 h 10000"/>
              <a:gd name="connsiteX1" fmla="*/ 1345 w 10000"/>
              <a:gd name="connsiteY1" fmla="*/ 8804 h 10000"/>
              <a:gd name="connsiteX2" fmla="*/ 9955 w 10000"/>
              <a:gd name="connsiteY2" fmla="*/ 6759 h 10000"/>
              <a:gd name="connsiteX3" fmla="*/ 1070 w 10000"/>
              <a:gd name="connsiteY3" fmla="*/ 5013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9999 h 10000"/>
              <a:gd name="connsiteX1" fmla="*/ 1345 w 10000"/>
              <a:gd name="connsiteY1" fmla="*/ 8804 h 10000"/>
              <a:gd name="connsiteX2" fmla="*/ 9955 w 10000"/>
              <a:gd name="connsiteY2" fmla="*/ 6759 h 10000"/>
              <a:gd name="connsiteX3" fmla="*/ 1070 w 10000"/>
              <a:gd name="connsiteY3" fmla="*/ 5013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9999 h 9999"/>
              <a:gd name="connsiteX1" fmla="*/ 5454 w 10000"/>
              <a:gd name="connsiteY1" fmla="*/ 9999 h 9999"/>
              <a:gd name="connsiteX2" fmla="*/ 1345 w 10000"/>
              <a:gd name="connsiteY2" fmla="*/ 8804 h 9999"/>
              <a:gd name="connsiteX3" fmla="*/ 9955 w 10000"/>
              <a:gd name="connsiteY3" fmla="*/ 6759 h 9999"/>
              <a:gd name="connsiteX4" fmla="*/ 1070 w 10000"/>
              <a:gd name="connsiteY4" fmla="*/ 5013 h 9999"/>
              <a:gd name="connsiteX5" fmla="*/ 9513 w 10000"/>
              <a:gd name="connsiteY5" fmla="*/ 3066 h 9999"/>
              <a:gd name="connsiteX6" fmla="*/ 716 w 10000"/>
              <a:gd name="connsiteY6" fmla="*/ 1154 h 9999"/>
              <a:gd name="connsiteX7" fmla="*/ 5204 w 10000"/>
              <a:gd name="connsiteY7" fmla="*/ 0 h 9999"/>
              <a:gd name="connsiteX0" fmla="*/ 5454 w 10000"/>
              <a:gd name="connsiteY0" fmla="*/ 10000 h 10000"/>
              <a:gd name="connsiteX1" fmla="*/ 6363 w 10000"/>
              <a:gd name="connsiteY1" fmla="*/ 9636 h 10000"/>
              <a:gd name="connsiteX2" fmla="*/ 1345 w 10000"/>
              <a:gd name="connsiteY2" fmla="*/ 8805 h 10000"/>
              <a:gd name="connsiteX3" fmla="*/ 9955 w 10000"/>
              <a:gd name="connsiteY3" fmla="*/ 6760 h 10000"/>
              <a:gd name="connsiteX4" fmla="*/ 1070 w 10000"/>
              <a:gd name="connsiteY4" fmla="*/ 5014 h 10000"/>
              <a:gd name="connsiteX5" fmla="*/ 9513 w 10000"/>
              <a:gd name="connsiteY5" fmla="*/ 3066 h 10000"/>
              <a:gd name="connsiteX6" fmla="*/ 716 w 10000"/>
              <a:gd name="connsiteY6" fmla="*/ 1154 h 10000"/>
              <a:gd name="connsiteX7" fmla="*/ 5204 w 10000"/>
              <a:gd name="connsiteY7" fmla="*/ 0 h 10000"/>
              <a:gd name="connsiteX0" fmla="*/ 5454 w 10000"/>
              <a:gd name="connsiteY0" fmla="*/ 10000 h 10000"/>
              <a:gd name="connsiteX1" fmla="*/ 6363 w 10000"/>
              <a:gd name="connsiteY1" fmla="*/ 9636 h 10000"/>
              <a:gd name="connsiteX2" fmla="*/ 1345 w 10000"/>
              <a:gd name="connsiteY2" fmla="*/ 8805 h 10000"/>
              <a:gd name="connsiteX3" fmla="*/ 9955 w 10000"/>
              <a:gd name="connsiteY3" fmla="*/ 6760 h 10000"/>
              <a:gd name="connsiteX4" fmla="*/ 1070 w 10000"/>
              <a:gd name="connsiteY4" fmla="*/ 5014 h 10000"/>
              <a:gd name="connsiteX5" fmla="*/ 9513 w 10000"/>
              <a:gd name="connsiteY5" fmla="*/ 3066 h 10000"/>
              <a:gd name="connsiteX6" fmla="*/ 716 w 10000"/>
              <a:gd name="connsiteY6" fmla="*/ 1154 h 10000"/>
              <a:gd name="connsiteX7" fmla="*/ 5204 w 10000"/>
              <a:gd name="connsiteY7" fmla="*/ 0 h 10000"/>
              <a:gd name="connsiteX0" fmla="*/ 5454 w 10000"/>
              <a:gd name="connsiteY0" fmla="*/ 10000 h 10000"/>
              <a:gd name="connsiteX1" fmla="*/ 6363 w 10000"/>
              <a:gd name="connsiteY1" fmla="*/ 9636 h 10000"/>
              <a:gd name="connsiteX2" fmla="*/ 1345 w 10000"/>
              <a:gd name="connsiteY2" fmla="*/ 8805 h 10000"/>
              <a:gd name="connsiteX3" fmla="*/ 9955 w 10000"/>
              <a:gd name="connsiteY3" fmla="*/ 6760 h 10000"/>
              <a:gd name="connsiteX4" fmla="*/ 1070 w 10000"/>
              <a:gd name="connsiteY4" fmla="*/ 5014 h 10000"/>
              <a:gd name="connsiteX5" fmla="*/ 9513 w 10000"/>
              <a:gd name="connsiteY5" fmla="*/ 3066 h 10000"/>
              <a:gd name="connsiteX6" fmla="*/ 716 w 10000"/>
              <a:gd name="connsiteY6" fmla="*/ 1154 h 10000"/>
              <a:gd name="connsiteX7" fmla="*/ 5204 w 10000"/>
              <a:gd name="connsiteY7" fmla="*/ 0 h 10000"/>
              <a:gd name="connsiteX0" fmla="*/ 5454 w 10000"/>
              <a:gd name="connsiteY0" fmla="*/ 10000 h 10000"/>
              <a:gd name="connsiteX1" fmla="*/ 6363 w 10000"/>
              <a:gd name="connsiteY1" fmla="*/ 9636 h 10000"/>
              <a:gd name="connsiteX2" fmla="*/ 1345 w 10000"/>
              <a:gd name="connsiteY2" fmla="*/ 8805 h 10000"/>
              <a:gd name="connsiteX3" fmla="*/ 9955 w 10000"/>
              <a:gd name="connsiteY3" fmla="*/ 6760 h 10000"/>
              <a:gd name="connsiteX4" fmla="*/ 1070 w 10000"/>
              <a:gd name="connsiteY4" fmla="*/ 5014 h 10000"/>
              <a:gd name="connsiteX5" fmla="*/ 9513 w 10000"/>
              <a:gd name="connsiteY5" fmla="*/ 3066 h 10000"/>
              <a:gd name="connsiteX6" fmla="*/ 716 w 10000"/>
              <a:gd name="connsiteY6" fmla="*/ 1154 h 10000"/>
              <a:gd name="connsiteX7" fmla="*/ 5204 w 10000"/>
              <a:gd name="connsiteY7" fmla="*/ 0 h 10000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17"/>
              <a:gd name="connsiteX1" fmla="*/ 2727 w 10000"/>
              <a:gd name="connsiteY1" fmla="*/ 9818 h 10017"/>
              <a:gd name="connsiteX2" fmla="*/ 1345 w 10000"/>
              <a:gd name="connsiteY2" fmla="*/ 8805 h 10017"/>
              <a:gd name="connsiteX3" fmla="*/ 9955 w 10000"/>
              <a:gd name="connsiteY3" fmla="*/ 6760 h 10017"/>
              <a:gd name="connsiteX4" fmla="*/ 1070 w 10000"/>
              <a:gd name="connsiteY4" fmla="*/ 5014 h 10017"/>
              <a:gd name="connsiteX5" fmla="*/ 9513 w 10000"/>
              <a:gd name="connsiteY5" fmla="*/ 3066 h 10017"/>
              <a:gd name="connsiteX6" fmla="*/ 716 w 10000"/>
              <a:gd name="connsiteY6" fmla="*/ 1154 h 10017"/>
              <a:gd name="connsiteX7" fmla="*/ 5204 w 10000"/>
              <a:gd name="connsiteY7" fmla="*/ 0 h 10017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12"/>
              <a:gd name="connsiteX1" fmla="*/ 1345 w 10000"/>
              <a:gd name="connsiteY1" fmla="*/ 8805 h 10012"/>
              <a:gd name="connsiteX2" fmla="*/ 9955 w 10000"/>
              <a:gd name="connsiteY2" fmla="*/ 6760 h 10012"/>
              <a:gd name="connsiteX3" fmla="*/ 1070 w 10000"/>
              <a:gd name="connsiteY3" fmla="*/ 5014 h 10012"/>
              <a:gd name="connsiteX4" fmla="*/ 9513 w 10000"/>
              <a:gd name="connsiteY4" fmla="*/ 3066 h 10012"/>
              <a:gd name="connsiteX5" fmla="*/ 716 w 10000"/>
              <a:gd name="connsiteY5" fmla="*/ 1154 h 10012"/>
              <a:gd name="connsiteX6" fmla="*/ 5204 w 10000"/>
              <a:gd name="connsiteY6" fmla="*/ 0 h 1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12">
                <a:moveTo>
                  <a:pt x="5454" y="10000"/>
                </a:moveTo>
                <a:cubicBezTo>
                  <a:pt x="5659" y="10012"/>
                  <a:pt x="595" y="9345"/>
                  <a:pt x="1345" y="8805"/>
                </a:cubicBezTo>
                <a:cubicBezTo>
                  <a:pt x="1367" y="8205"/>
                  <a:pt x="10000" y="7391"/>
                  <a:pt x="9955" y="6760"/>
                </a:cubicBezTo>
                <a:cubicBezTo>
                  <a:pt x="9912" y="6129"/>
                  <a:pt x="1143" y="5628"/>
                  <a:pt x="1070" y="5014"/>
                </a:cubicBezTo>
                <a:cubicBezTo>
                  <a:pt x="1000" y="4399"/>
                  <a:pt x="9575" y="3709"/>
                  <a:pt x="9513" y="3066"/>
                </a:cubicBezTo>
                <a:cubicBezTo>
                  <a:pt x="9451" y="2422"/>
                  <a:pt x="1434" y="1664"/>
                  <a:pt x="716" y="1154"/>
                </a:cubicBezTo>
                <a:cubicBezTo>
                  <a:pt x="0" y="643"/>
                  <a:pt x="4274" y="241"/>
                  <a:pt x="5204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866" name="Freeform 2"/>
          <p:cNvSpPr>
            <a:spLocks/>
          </p:cNvSpPr>
          <p:nvPr/>
        </p:nvSpPr>
        <p:spPr bwMode="auto">
          <a:xfrm>
            <a:off x="857237" y="1000108"/>
            <a:ext cx="785818" cy="5286412"/>
          </a:xfrm>
          <a:custGeom>
            <a:avLst/>
            <a:gdLst/>
            <a:ahLst/>
            <a:cxnLst>
              <a:cxn ang="0">
                <a:pos x="618" y="4138"/>
              </a:cxn>
              <a:cxn ang="0">
                <a:pos x="213" y="3742"/>
              </a:cxn>
              <a:cxn ang="0">
                <a:pos x="1014" y="3398"/>
              </a:cxn>
              <a:cxn ang="0">
                <a:pos x="152" y="2708"/>
              </a:cxn>
              <a:cxn ang="0">
                <a:pos x="1125" y="2079"/>
              </a:cxn>
              <a:cxn ang="0">
                <a:pos x="121" y="1542"/>
              </a:cxn>
              <a:cxn ang="0">
                <a:pos x="1075" y="943"/>
              </a:cxn>
              <a:cxn ang="0">
                <a:pos x="81" y="355"/>
              </a:cxn>
              <a:cxn ang="0">
                <a:pos x="588" y="0"/>
              </a:cxn>
            </a:cxnLst>
            <a:rect l="0" t="0" r="r" b="b"/>
            <a:pathLst>
              <a:path w="1130" h="4138">
                <a:moveTo>
                  <a:pt x="618" y="4138"/>
                </a:moveTo>
                <a:cubicBezTo>
                  <a:pt x="382" y="4002"/>
                  <a:pt x="147" y="3865"/>
                  <a:pt x="213" y="3742"/>
                </a:cubicBezTo>
                <a:cubicBezTo>
                  <a:pt x="279" y="3619"/>
                  <a:pt x="1024" y="3570"/>
                  <a:pt x="1014" y="3398"/>
                </a:cubicBezTo>
                <a:cubicBezTo>
                  <a:pt x="1004" y="3226"/>
                  <a:pt x="134" y="2928"/>
                  <a:pt x="152" y="2708"/>
                </a:cubicBezTo>
                <a:cubicBezTo>
                  <a:pt x="170" y="2488"/>
                  <a:pt x="1130" y="2273"/>
                  <a:pt x="1125" y="2079"/>
                </a:cubicBezTo>
                <a:cubicBezTo>
                  <a:pt x="1120" y="1885"/>
                  <a:pt x="129" y="1731"/>
                  <a:pt x="121" y="1542"/>
                </a:cubicBezTo>
                <a:cubicBezTo>
                  <a:pt x="113" y="1353"/>
                  <a:pt x="1082" y="1141"/>
                  <a:pt x="1075" y="943"/>
                </a:cubicBezTo>
                <a:cubicBezTo>
                  <a:pt x="1068" y="745"/>
                  <a:pt x="162" y="512"/>
                  <a:pt x="81" y="355"/>
                </a:cubicBezTo>
                <a:cubicBezTo>
                  <a:pt x="0" y="198"/>
                  <a:pt x="483" y="74"/>
                  <a:pt x="588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1857356" y="4929198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(1)</a:t>
            </a:r>
          </a:p>
        </p:txBody>
      </p:sp>
      <p:cxnSp>
        <p:nvCxnSpPr>
          <p:cNvPr id="36868" name="AutoShape 4"/>
          <p:cNvCxnSpPr>
            <a:cxnSpLocks noChangeShapeType="1"/>
          </p:cNvCxnSpPr>
          <p:nvPr/>
        </p:nvCxnSpPr>
        <p:spPr bwMode="auto">
          <a:xfrm>
            <a:off x="3123516" y="1000108"/>
            <a:ext cx="20862" cy="528641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</p:cxnSp>
      <p:sp>
        <p:nvSpPr>
          <p:cNvPr id="36869" name="Freeform 5"/>
          <p:cNvSpPr>
            <a:spLocks/>
          </p:cNvSpPr>
          <p:nvPr/>
        </p:nvSpPr>
        <p:spPr bwMode="auto">
          <a:xfrm>
            <a:off x="2714612" y="1000108"/>
            <a:ext cx="785818" cy="5286412"/>
          </a:xfrm>
          <a:custGeom>
            <a:avLst/>
            <a:gdLst/>
            <a:ahLst/>
            <a:cxnLst>
              <a:cxn ang="0">
                <a:pos x="618" y="4138"/>
              </a:cxn>
              <a:cxn ang="0">
                <a:pos x="213" y="3742"/>
              </a:cxn>
              <a:cxn ang="0">
                <a:pos x="1014" y="3398"/>
              </a:cxn>
              <a:cxn ang="0">
                <a:pos x="152" y="2708"/>
              </a:cxn>
              <a:cxn ang="0">
                <a:pos x="1125" y="2079"/>
              </a:cxn>
              <a:cxn ang="0">
                <a:pos x="121" y="1542"/>
              </a:cxn>
              <a:cxn ang="0">
                <a:pos x="1075" y="943"/>
              </a:cxn>
              <a:cxn ang="0">
                <a:pos x="81" y="355"/>
              </a:cxn>
              <a:cxn ang="0">
                <a:pos x="588" y="0"/>
              </a:cxn>
            </a:cxnLst>
            <a:rect l="0" t="0" r="r" b="b"/>
            <a:pathLst>
              <a:path w="1130" h="4138">
                <a:moveTo>
                  <a:pt x="618" y="4138"/>
                </a:moveTo>
                <a:cubicBezTo>
                  <a:pt x="382" y="4002"/>
                  <a:pt x="147" y="3865"/>
                  <a:pt x="213" y="3742"/>
                </a:cubicBezTo>
                <a:cubicBezTo>
                  <a:pt x="279" y="3619"/>
                  <a:pt x="1024" y="3570"/>
                  <a:pt x="1014" y="3398"/>
                </a:cubicBezTo>
                <a:cubicBezTo>
                  <a:pt x="1004" y="3226"/>
                  <a:pt x="134" y="2928"/>
                  <a:pt x="152" y="2708"/>
                </a:cubicBezTo>
                <a:cubicBezTo>
                  <a:pt x="170" y="2488"/>
                  <a:pt x="1130" y="2273"/>
                  <a:pt x="1125" y="2079"/>
                </a:cubicBezTo>
                <a:cubicBezTo>
                  <a:pt x="1120" y="1885"/>
                  <a:pt x="129" y="1731"/>
                  <a:pt x="121" y="1542"/>
                </a:cubicBezTo>
                <a:cubicBezTo>
                  <a:pt x="113" y="1353"/>
                  <a:pt x="1082" y="1141"/>
                  <a:pt x="1075" y="943"/>
                </a:cubicBezTo>
                <a:cubicBezTo>
                  <a:pt x="1068" y="745"/>
                  <a:pt x="162" y="512"/>
                  <a:pt x="81" y="355"/>
                </a:cubicBezTo>
                <a:cubicBezTo>
                  <a:pt x="0" y="198"/>
                  <a:pt x="483" y="74"/>
                  <a:pt x="588" y="0"/>
                </a:cubicBezTo>
              </a:path>
            </a:pathLst>
          </a:custGeom>
          <a:noFill/>
          <a:ln w="28575" cap="flat" cmpd="sng">
            <a:solidFill>
              <a:srgbClr val="0070C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2786050" y="6273225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(2)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4572000" y="3429000"/>
            <a:ext cx="457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Interferenční maximum</a:t>
            </a:r>
          </a:p>
          <a:p>
            <a:r>
              <a:rPr lang="cs-CZ" sz="2800" dirty="0"/>
              <a:t>vznikne, je-li dráhový rozdíl roven lichému počtu půlvln vzhledem k tomu, že paprsek (1) má opačnou fázi</a:t>
            </a:r>
          </a:p>
          <a:p>
            <a:endParaRPr lang="cs-CZ" sz="2800" dirty="0"/>
          </a:p>
          <a:p>
            <a:r>
              <a:rPr lang="cs-CZ" sz="2800" dirty="0"/>
              <a:t>k = 1,2,…řád maxima</a:t>
            </a:r>
          </a:p>
        </p:txBody>
      </p:sp>
      <p:graphicFrame>
        <p:nvGraphicFramePr>
          <p:cNvPr id="849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998626"/>
              </p:ext>
            </p:extLst>
          </p:nvPr>
        </p:nvGraphicFramePr>
        <p:xfrm>
          <a:off x="4451548" y="857250"/>
          <a:ext cx="4152900" cy="195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1714320" imgH="812520" progId="Equation.3">
                  <p:embed/>
                </p:oleObj>
              </mc:Choice>
              <mc:Fallback>
                <p:oleObj name="Rovnice" r:id="rId5" imgW="171432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548" y="857250"/>
                        <a:ext cx="4152900" cy="1958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9" name="Object 12"/>
          <p:cNvGraphicFramePr>
            <a:graphicFrameLocks noChangeAspect="1"/>
          </p:cNvGraphicFramePr>
          <p:nvPr/>
        </p:nvGraphicFramePr>
        <p:xfrm>
          <a:off x="0" y="4929188"/>
          <a:ext cx="132238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444240" imgH="215640" progId="Equation.3">
                  <p:embed/>
                </p:oleObj>
              </mc:Choice>
              <mc:Fallback>
                <p:oleObj name="Rovnice" r:id="rId7" imgW="444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929188"/>
                        <a:ext cx="1322388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0" name="Object 14"/>
          <p:cNvGraphicFramePr>
            <a:graphicFrameLocks noChangeAspect="1"/>
          </p:cNvGraphicFramePr>
          <p:nvPr/>
        </p:nvGraphicFramePr>
        <p:xfrm>
          <a:off x="357188" y="6216650"/>
          <a:ext cx="4540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9" imgW="152280" imgH="215640" progId="Equation.3">
                  <p:embed/>
                </p:oleObj>
              </mc:Choice>
              <mc:Fallback>
                <p:oleObj name="Rovnice" r:id="rId9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6216650"/>
                        <a:ext cx="45402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9578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2. 2. </a:t>
            </a:r>
            <a:r>
              <a:rPr lang="pt-BR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INTERFERENCE SVĚTL</a:t>
            </a: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 A </a:t>
            </a:r>
            <a:r>
              <a:rPr lang="pt-BR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NA TENKÉ VRSTVĚ</a:t>
            </a:r>
          </a:p>
        </p:txBody>
      </p:sp>
      <p:cxnSp>
        <p:nvCxnSpPr>
          <p:cNvPr id="36871" name="AutoShape 7"/>
          <p:cNvCxnSpPr>
            <a:cxnSpLocks noChangeShapeType="1"/>
          </p:cNvCxnSpPr>
          <p:nvPr/>
        </p:nvCxnSpPr>
        <p:spPr bwMode="auto">
          <a:xfrm>
            <a:off x="2157866" y="1000108"/>
            <a:ext cx="20862" cy="3938457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</p:cxnSp>
      <p:sp>
        <p:nvSpPr>
          <p:cNvPr id="36872" name="Freeform 8"/>
          <p:cNvSpPr>
            <a:spLocks/>
          </p:cNvSpPr>
          <p:nvPr/>
        </p:nvSpPr>
        <p:spPr bwMode="auto">
          <a:xfrm>
            <a:off x="1790687" y="1000108"/>
            <a:ext cx="785818" cy="3912907"/>
          </a:xfrm>
          <a:custGeom>
            <a:avLst/>
            <a:gdLst/>
            <a:ahLst/>
            <a:cxnLst>
              <a:cxn ang="0">
                <a:pos x="558" y="3063"/>
              </a:cxn>
              <a:cxn ang="0">
                <a:pos x="978" y="2708"/>
              </a:cxn>
              <a:cxn ang="0">
                <a:pos x="5" y="2079"/>
              </a:cxn>
              <a:cxn ang="0">
                <a:pos x="1009" y="1542"/>
              </a:cxn>
              <a:cxn ang="0">
                <a:pos x="55" y="943"/>
              </a:cxn>
              <a:cxn ang="0">
                <a:pos x="1049" y="355"/>
              </a:cxn>
              <a:cxn ang="0">
                <a:pos x="542" y="0"/>
              </a:cxn>
            </a:cxnLst>
            <a:rect l="0" t="0" r="r" b="b"/>
            <a:pathLst>
              <a:path w="1130" h="3063">
                <a:moveTo>
                  <a:pt x="558" y="3063"/>
                </a:moveTo>
                <a:cubicBezTo>
                  <a:pt x="626" y="3004"/>
                  <a:pt x="1070" y="2872"/>
                  <a:pt x="978" y="2708"/>
                </a:cubicBezTo>
                <a:cubicBezTo>
                  <a:pt x="886" y="2544"/>
                  <a:pt x="0" y="2273"/>
                  <a:pt x="5" y="2079"/>
                </a:cubicBezTo>
                <a:cubicBezTo>
                  <a:pt x="10" y="1885"/>
                  <a:pt x="1001" y="1731"/>
                  <a:pt x="1009" y="1542"/>
                </a:cubicBezTo>
                <a:cubicBezTo>
                  <a:pt x="1017" y="1353"/>
                  <a:pt x="48" y="1141"/>
                  <a:pt x="55" y="943"/>
                </a:cubicBezTo>
                <a:cubicBezTo>
                  <a:pt x="62" y="745"/>
                  <a:pt x="968" y="512"/>
                  <a:pt x="1049" y="355"/>
                </a:cubicBezTo>
                <a:cubicBezTo>
                  <a:pt x="1130" y="198"/>
                  <a:pt x="647" y="74"/>
                  <a:pt x="542" y="0"/>
                </a:cubicBezTo>
              </a:path>
            </a:pathLst>
          </a:custGeom>
          <a:noFill/>
          <a:ln w="28575" cap="flat" cmpd="sng">
            <a:solidFill>
              <a:srgbClr val="00B05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-428660" y="4929198"/>
            <a:ext cx="4617866" cy="134795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cxnSp>
        <p:nvCxnSpPr>
          <p:cNvPr id="36874" name="AutoShape 10"/>
          <p:cNvCxnSpPr>
            <a:cxnSpLocks noChangeShapeType="1"/>
          </p:cNvCxnSpPr>
          <p:nvPr/>
        </p:nvCxnSpPr>
        <p:spPr bwMode="auto">
          <a:xfrm rot="16200000" flipH="1">
            <a:off x="-1346929" y="3604322"/>
            <a:ext cx="5286414" cy="2086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</p:cxnSp>
      <p:graphicFrame>
        <p:nvGraphicFramePr>
          <p:cNvPr id="36877" name="Object 13"/>
          <p:cNvGraphicFramePr>
            <a:graphicFrameLocks noChangeAspect="1"/>
          </p:cNvGraphicFramePr>
          <p:nvPr/>
        </p:nvGraphicFramePr>
        <p:xfrm>
          <a:off x="285720" y="4143380"/>
          <a:ext cx="453577" cy="638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52280" imgH="215640" progId="Equation.3">
                  <p:embed/>
                </p:oleObj>
              </mc:Choice>
              <mc:Fallback>
                <p:oleObj name="Rovnice" r:id="rId3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4143380"/>
                        <a:ext cx="453577" cy="638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Freeform 2"/>
          <p:cNvSpPr>
            <a:spLocks/>
          </p:cNvSpPr>
          <p:nvPr/>
        </p:nvSpPr>
        <p:spPr bwMode="auto">
          <a:xfrm>
            <a:off x="857223" y="1000107"/>
            <a:ext cx="785839" cy="3933751"/>
          </a:xfrm>
          <a:custGeom>
            <a:avLst/>
            <a:gdLst>
              <a:gd name="connsiteX0" fmla="*/ 5469 w 10000"/>
              <a:gd name="connsiteY0" fmla="*/ 10000 h 10000"/>
              <a:gd name="connsiteX1" fmla="*/ 8973 w 10000"/>
              <a:gd name="connsiteY1" fmla="*/ 8212 h 10000"/>
              <a:gd name="connsiteX2" fmla="*/ 1345 w 10000"/>
              <a:gd name="connsiteY2" fmla="*/ 6544 h 10000"/>
              <a:gd name="connsiteX3" fmla="*/ 9956 w 10000"/>
              <a:gd name="connsiteY3" fmla="*/ 5024 h 10000"/>
              <a:gd name="connsiteX4" fmla="*/ 1071 w 10000"/>
              <a:gd name="connsiteY4" fmla="*/ 3726 h 10000"/>
              <a:gd name="connsiteX5" fmla="*/ 9513 w 10000"/>
              <a:gd name="connsiteY5" fmla="*/ 2279 h 10000"/>
              <a:gd name="connsiteX6" fmla="*/ 717 w 10000"/>
              <a:gd name="connsiteY6" fmla="*/ 858 h 10000"/>
              <a:gd name="connsiteX7" fmla="*/ 5204 w 10000"/>
              <a:gd name="connsiteY7" fmla="*/ 0 h 10000"/>
              <a:gd name="connsiteX0" fmla="*/ 5469 w 10000"/>
              <a:gd name="connsiteY0" fmla="*/ 10000 h 10000"/>
              <a:gd name="connsiteX1" fmla="*/ 5455 w 10000"/>
              <a:gd name="connsiteY1" fmla="*/ 7432 h 10000"/>
              <a:gd name="connsiteX2" fmla="*/ 1345 w 10000"/>
              <a:gd name="connsiteY2" fmla="*/ 6544 h 10000"/>
              <a:gd name="connsiteX3" fmla="*/ 9956 w 10000"/>
              <a:gd name="connsiteY3" fmla="*/ 5024 h 10000"/>
              <a:gd name="connsiteX4" fmla="*/ 1071 w 10000"/>
              <a:gd name="connsiteY4" fmla="*/ 3726 h 10000"/>
              <a:gd name="connsiteX5" fmla="*/ 9513 w 10000"/>
              <a:gd name="connsiteY5" fmla="*/ 2279 h 10000"/>
              <a:gd name="connsiteX6" fmla="*/ 717 w 10000"/>
              <a:gd name="connsiteY6" fmla="*/ 858 h 10000"/>
              <a:gd name="connsiteX7" fmla="*/ 5204 w 10000"/>
              <a:gd name="connsiteY7" fmla="*/ 0 h 10000"/>
              <a:gd name="connsiteX0" fmla="*/ 5469 w 10000"/>
              <a:gd name="connsiteY0" fmla="*/ 10000 h 10000"/>
              <a:gd name="connsiteX1" fmla="*/ 5455 w 10000"/>
              <a:gd name="connsiteY1" fmla="*/ 7432 h 10000"/>
              <a:gd name="connsiteX2" fmla="*/ 1345 w 10000"/>
              <a:gd name="connsiteY2" fmla="*/ 6544 h 10000"/>
              <a:gd name="connsiteX3" fmla="*/ 9956 w 10000"/>
              <a:gd name="connsiteY3" fmla="*/ 5024 h 10000"/>
              <a:gd name="connsiteX4" fmla="*/ 1071 w 10000"/>
              <a:gd name="connsiteY4" fmla="*/ 3726 h 10000"/>
              <a:gd name="connsiteX5" fmla="*/ 9513 w 10000"/>
              <a:gd name="connsiteY5" fmla="*/ 2279 h 10000"/>
              <a:gd name="connsiteX6" fmla="*/ 717 w 10000"/>
              <a:gd name="connsiteY6" fmla="*/ 858 h 10000"/>
              <a:gd name="connsiteX7" fmla="*/ 5204 w 10000"/>
              <a:gd name="connsiteY7" fmla="*/ 0 h 10000"/>
              <a:gd name="connsiteX0" fmla="*/ 5469 w 14445"/>
              <a:gd name="connsiteY0" fmla="*/ 10000 h 10000"/>
              <a:gd name="connsiteX1" fmla="*/ 5455 w 14445"/>
              <a:gd name="connsiteY1" fmla="*/ 7432 h 10000"/>
              <a:gd name="connsiteX2" fmla="*/ 1345 w 14445"/>
              <a:gd name="connsiteY2" fmla="*/ 6544 h 10000"/>
              <a:gd name="connsiteX3" fmla="*/ 9956 w 14445"/>
              <a:gd name="connsiteY3" fmla="*/ 5024 h 10000"/>
              <a:gd name="connsiteX4" fmla="*/ 1071 w 14445"/>
              <a:gd name="connsiteY4" fmla="*/ 3726 h 10000"/>
              <a:gd name="connsiteX5" fmla="*/ 9513 w 14445"/>
              <a:gd name="connsiteY5" fmla="*/ 2279 h 10000"/>
              <a:gd name="connsiteX6" fmla="*/ 717 w 14445"/>
              <a:gd name="connsiteY6" fmla="*/ 858 h 10000"/>
              <a:gd name="connsiteX7" fmla="*/ 5204 w 14445"/>
              <a:gd name="connsiteY7" fmla="*/ 0 h 10000"/>
              <a:gd name="connsiteX0" fmla="*/ 5455 w 14445"/>
              <a:gd name="connsiteY0" fmla="*/ 10000 h 10000"/>
              <a:gd name="connsiteX1" fmla="*/ 5455 w 14445"/>
              <a:gd name="connsiteY1" fmla="*/ 7432 h 10000"/>
              <a:gd name="connsiteX2" fmla="*/ 1345 w 14445"/>
              <a:gd name="connsiteY2" fmla="*/ 6544 h 10000"/>
              <a:gd name="connsiteX3" fmla="*/ 9956 w 14445"/>
              <a:gd name="connsiteY3" fmla="*/ 5024 h 10000"/>
              <a:gd name="connsiteX4" fmla="*/ 1071 w 14445"/>
              <a:gd name="connsiteY4" fmla="*/ 3726 h 10000"/>
              <a:gd name="connsiteX5" fmla="*/ 9513 w 14445"/>
              <a:gd name="connsiteY5" fmla="*/ 2279 h 10000"/>
              <a:gd name="connsiteX6" fmla="*/ 717 w 14445"/>
              <a:gd name="connsiteY6" fmla="*/ 858 h 10000"/>
              <a:gd name="connsiteX7" fmla="*/ 5204 w 14445"/>
              <a:gd name="connsiteY7" fmla="*/ 0 h 10000"/>
              <a:gd name="connsiteX0" fmla="*/ 11818 w 14445"/>
              <a:gd name="connsiteY0" fmla="*/ 7568 h 8179"/>
              <a:gd name="connsiteX1" fmla="*/ 5455 w 14445"/>
              <a:gd name="connsiteY1" fmla="*/ 7432 h 8179"/>
              <a:gd name="connsiteX2" fmla="*/ 1345 w 14445"/>
              <a:gd name="connsiteY2" fmla="*/ 6544 h 8179"/>
              <a:gd name="connsiteX3" fmla="*/ 9956 w 14445"/>
              <a:gd name="connsiteY3" fmla="*/ 5024 h 8179"/>
              <a:gd name="connsiteX4" fmla="*/ 1071 w 14445"/>
              <a:gd name="connsiteY4" fmla="*/ 3726 h 8179"/>
              <a:gd name="connsiteX5" fmla="*/ 9513 w 14445"/>
              <a:gd name="connsiteY5" fmla="*/ 2279 h 8179"/>
              <a:gd name="connsiteX6" fmla="*/ 717 w 14445"/>
              <a:gd name="connsiteY6" fmla="*/ 858 h 8179"/>
              <a:gd name="connsiteX7" fmla="*/ 5204 w 14445"/>
              <a:gd name="connsiteY7" fmla="*/ 0 h 8179"/>
              <a:gd name="connsiteX0" fmla="*/ 3776 w 6923"/>
              <a:gd name="connsiteY0" fmla="*/ 9087 h 9088"/>
              <a:gd name="connsiteX1" fmla="*/ 931 w 6923"/>
              <a:gd name="connsiteY1" fmla="*/ 8001 h 9088"/>
              <a:gd name="connsiteX2" fmla="*/ 6892 w 6923"/>
              <a:gd name="connsiteY2" fmla="*/ 6143 h 9088"/>
              <a:gd name="connsiteX3" fmla="*/ 741 w 6923"/>
              <a:gd name="connsiteY3" fmla="*/ 4556 h 9088"/>
              <a:gd name="connsiteX4" fmla="*/ 6586 w 6923"/>
              <a:gd name="connsiteY4" fmla="*/ 2786 h 9088"/>
              <a:gd name="connsiteX5" fmla="*/ 496 w 6923"/>
              <a:gd name="connsiteY5" fmla="*/ 1049 h 9088"/>
              <a:gd name="connsiteX6" fmla="*/ 3603 w 6923"/>
              <a:gd name="connsiteY6" fmla="*/ 0 h 9088"/>
              <a:gd name="connsiteX0" fmla="*/ 5454 w 10000"/>
              <a:gd name="connsiteY0" fmla="*/ 9999 h 10000"/>
              <a:gd name="connsiteX1" fmla="*/ 1345 w 10000"/>
              <a:gd name="connsiteY1" fmla="*/ 8804 h 10000"/>
              <a:gd name="connsiteX2" fmla="*/ 9955 w 10000"/>
              <a:gd name="connsiteY2" fmla="*/ 6759 h 10000"/>
              <a:gd name="connsiteX3" fmla="*/ 1070 w 10000"/>
              <a:gd name="connsiteY3" fmla="*/ 5013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9999 h 10000"/>
              <a:gd name="connsiteX1" fmla="*/ 1345 w 10000"/>
              <a:gd name="connsiteY1" fmla="*/ 8804 h 10000"/>
              <a:gd name="connsiteX2" fmla="*/ 9955 w 10000"/>
              <a:gd name="connsiteY2" fmla="*/ 6759 h 10000"/>
              <a:gd name="connsiteX3" fmla="*/ 1070 w 10000"/>
              <a:gd name="connsiteY3" fmla="*/ 5013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9999 h 9999"/>
              <a:gd name="connsiteX1" fmla="*/ 5454 w 10000"/>
              <a:gd name="connsiteY1" fmla="*/ 9999 h 9999"/>
              <a:gd name="connsiteX2" fmla="*/ 1345 w 10000"/>
              <a:gd name="connsiteY2" fmla="*/ 8804 h 9999"/>
              <a:gd name="connsiteX3" fmla="*/ 9955 w 10000"/>
              <a:gd name="connsiteY3" fmla="*/ 6759 h 9999"/>
              <a:gd name="connsiteX4" fmla="*/ 1070 w 10000"/>
              <a:gd name="connsiteY4" fmla="*/ 5013 h 9999"/>
              <a:gd name="connsiteX5" fmla="*/ 9513 w 10000"/>
              <a:gd name="connsiteY5" fmla="*/ 3066 h 9999"/>
              <a:gd name="connsiteX6" fmla="*/ 716 w 10000"/>
              <a:gd name="connsiteY6" fmla="*/ 1154 h 9999"/>
              <a:gd name="connsiteX7" fmla="*/ 5204 w 10000"/>
              <a:gd name="connsiteY7" fmla="*/ 0 h 9999"/>
              <a:gd name="connsiteX0" fmla="*/ 5454 w 10000"/>
              <a:gd name="connsiteY0" fmla="*/ 10000 h 10000"/>
              <a:gd name="connsiteX1" fmla="*/ 6363 w 10000"/>
              <a:gd name="connsiteY1" fmla="*/ 9636 h 10000"/>
              <a:gd name="connsiteX2" fmla="*/ 1345 w 10000"/>
              <a:gd name="connsiteY2" fmla="*/ 8805 h 10000"/>
              <a:gd name="connsiteX3" fmla="*/ 9955 w 10000"/>
              <a:gd name="connsiteY3" fmla="*/ 6760 h 10000"/>
              <a:gd name="connsiteX4" fmla="*/ 1070 w 10000"/>
              <a:gd name="connsiteY4" fmla="*/ 5014 h 10000"/>
              <a:gd name="connsiteX5" fmla="*/ 9513 w 10000"/>
              <a:gd name="connsiteY5" fmla="*/ 3066 h 10000"/>
              <a:gd name="connsiteX6" fmla="*/ 716 w 10000"/>
              <a:gd name="connsiteY6" fmla="*/ 1154 h 10000"/>
              <a:gd name="connsiteX7" fmla="*/ 5204 w 10000"/>
              <a:gd name="connsiteY7" fmla="*/ 0 h 10000"/>
              <a:gd name="connsiteX0" fmla="*/ 5454 w 10000"/>
              <a:gd name="connsiteY0" fmla="*/ 10000 h 10000"/>
              <a:gd name="connsiteX1" fmla="*/ 6363 w 10000"/>
              <a:gd name="connsiteY1" fmla="*/ 9636 h 10000"/>
              <a:gd name="connsiteX2" fmla="*/ 1345 w 10000"/>
              <a:gd name="connsiteY2" fmla="*/ 8805 h 10000"/>
              <a:gd name="connsiteX3" fmla="*/ 9955 w 10000"/>
              <a:gd name="connsiteY3" fmla="*/ 6760 h 10000"/>
              <a:gd name="connsiteX4" fmla="*/ 1070 w 10000"/>
              <a:gd name="connsiteY4" fmla="*/ 5014 h 10000"/>
              <a:gd name="connsiteX5" fmla="*/ 9513 w 10000"/>
              <a:gd name="connsiteY5" fmla="*/ 3066 h 10000"/>
              <a:gd name="connsiteX6" fmla="*/ 716 w 10000"/>
              <a:gd name="connsiteY6" fmla="*/ 1154 h 10000"/>
              <a:gd name="connsiteX7" fmla="*/ 5204 w 10000"/>
              <a:gd name="connsiteY7" fmla="*/ 0 h 10000"/>
              <a:gd name="connsiteX0" fmla="*/ 5454 w 10000"/>
              <a:gd name="connsiteY0" fmla="*/ 10000 h 10000"/>
              <a:gd name="connsiteX1" fmla="*/ 6363 w 10000"/>
              <a:gd name="connsiteY1" fmla="*/ 9636 h 10000"/>
              <a:gd name="connsiteX2" fmla="*/ 1345 w 10000"/>
              <a:gd name="connsiteY2" fmla="*/ 8805 h 10000"/>
              <a:gd name="connsiteX3" fmla="*/ 9955 w 10000"/>
              <a:gd name="connsiteY3" fmla="*/ 6760 h 10000"/>
              <a:gd name="connsiteX4" fmla="*/ 1070 w 10000"/>
              <a:gd name="connsiteY4" fmla="*/ 5014 h 10000"/>
              <a:gd name="connsiteX5" fmla="*/ 9513 w 10000"/>
              <a:gd name="connsiteY5" fmla="*/ 3066 h 10000"/>
              <a:gd name="connsiteX6" fmla="*/ 716 w 10000"/>
              <a:gd name="connsiteY6" fmla="*/ 1154 h 10000"/>
              <a:gd name="connsiteX7" fmla="*/ 5204 w 10000"/>
              <a:gd name="connsiteY7" fmla="*/ 0 h 10000"/>
              <a:gd name="connsiteX0" fmla="*/ 5454 w 10000"/>
              <a:gd name="connsiteY0" fmla="*/ 10000 h 10000"/>
              <a:gd name="connsiteX1" fmla="*/ 6363 w 10000"/>
              <a:gd name="connsiteY1" fmla="*/ 9636 h 10000"/>
              <a:gd name="connsiteX2" fmla="*/ 1345 w 10000"/>
              <a:gd name="connsiteY2" fmla="*/ 8805 h 10000"/>
              <a:gd name="connsiteX3" fmla="*/ 9955 w 10000"/>
              <a:gd name="connsiteY3" fmla="*/ 6760 h 10000"/>
              <a:gd name="connsiteX4" fmla="*/ 1070 w 10000"/>
              <a:gd name="connsiteY4" fmla="*/ 5014 h 10000"/>
              <a:gd name="connsiteX5" fmla="*/ 9513 w 10000"/>
              <a:gd name="connsiteY5" fmla="*/ 3066 h 10000"/>
              <a:gd name="connsiteX6" fmla="*/ 716 w 10000"/>
              <a:gd name="connsiteY6" fmla="*/ 1154 h 10000"/>
              <a:gd name="connsiteX7" fmla="*/ 5204 w 10000"/>
              <a:gd name="connsiteY7" fmla="*/ 0 h 10000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17"/>
              <a:gd name="connsiteX1" fmla="*/ 2727 w 10000"/>
              <a:gd name="connsiteY1" fmla="*/ 9818 h 10017"/>
              <a:gd name="connsiteX2" fmla="*/ 1345 w 10000"/>
              <a:gd name="connsiteY2" fmla="*/ 8805 h 10017"/>
              <a:gd name="connsiteX3" fmla="*/ 9955 w 10000"/>
              <a:gd name="connsiteY3" fmla="*/ 6760 h 10017"/>
              <a:gd name="connsiteX4" fmla="*/ 1070 w 10000"/>
              <a:gd name="connsiteY4" fmla="*/ 5014 h 10017"/>
              <a:gd name="connsiteX5" fmla="*/ 9513 w 10000"/>
              <a:gd name="connsiteY5" fmla="*/ 3066 h 10017"/>
              <a:gd name="connsiteX6" fmla="*/ 716 w 10000"/>
              <a:gd name="connsiteY6" fmla="*/ 1154 h 10017"/>
              <a:gd name="connsiteX7" fmla="*/ 5204 w 10000"/>
              <a:gd name="connsiteY7" fmla="*/ 0 h 10017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00"/>
              <a:gd name="connsiteX1" fmla="*/ 1345 w 10000"/>
              <a:gd name="connsiteY1" fmla="*/ 8805 h 10000"/>
              <a:gd name="connsiteX2" fmla="*/ 9955 w 10000"/>
              <a:gd name="connsiteY2" fmla="*/ 6760 h 10000"/>
              <a:gd name="connsiteX3" fmla="*/ 1070 w 10000"/>
              <a:gd name="connsiteY3" fmla="*/ 5014 h 10000"/>
              <a:gd name="connsiteX4" fmla="*/ 9513 w 10000"/>
              <a:gd name="connsiteY4" fmla="*/ 3066 h 10000"/>
              <a:gd name="connsiteX5" fmla="*/ 716 w 10000"/>
              <a:gd name="connsiteY5" fmla="*/ 1154 h 10000"/>
              <a:gd name="connsiteX6" fmla="*/ 5204 w 10000"/>
              <a:gd name="connsiteY6" fmla="*/ 0 h 10000"/>
              <a:gd name="connsiteX0" fmla="*/ 5454 w 10000"/>
              <a:gd name="connsiteY0" fmla="*/ 10000 h 10012"/>
              <a:gd name="connsiteX1" fmla="*/ 1345 w 10000"/>
              <a:gd name="connsiteY1" fmla="*/ 8805 h 10012"/>
              <a:gd name="connsiteX2" fmla="*/ 9955 w 10000"/>
              <a:gd name="connsiteY2" fmla="*/ 6760 h 10012"/>
              <a:gd name="connsiteX3" fmla="*/ 1070 w 10000"/>
              <a:gd name="connsiteY3" fmla="*/ 5014 h 10012"/>
              <a:gd name="connsiteX4" fmla="*/ 9513 w 10000"/>
              <a:gd name="connsiteY4" fmla="*/ 3066 h 10012"/>
              <a:gd name="connsiteX5" fmla="*/ 716 w 10000"/>
              <a:gd name="connsiteY5" fmla="*/ 1154 h 10012"/>
              <a:gd name="connsiteX6" fmla="*/ 5204 w 10000"/>
              <a:gd name="connsiteY6" fmla="*/ 0 h 1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12">
                <a:moveTo>
                  <a:pt x="5454" y="10000"/>
                </a:moveTo>
                <a:cubicBezTo>
                  <a:pt x="5659" y="10012"/>
                  <a:pt x="595" y="9345"/>
                  <a:pt x="1345" y="8805"/>
                </a:cubicBezTo>
                <a:cubicBezTo>
                  <a:pt x="1367" y="8205"/>
                  <a:pt x="10000" y="7391"/>
                  <a:pt x="9955" y="6760"/>
                </a:cubicBezTo>
                <a:cubicBezTo>
                  <a:pt x="9912" y="6129"/>
                  <a:pt x="1143" y="5628"/>
                  <a:pt x="1070" y="5014"/>
                </a:cubicBezTo>
                <a:cubicBezTo>
                  <a:pt x="1000" y="4399"/>
                  <a:pt x="9575" y="3709"/>
                  <a:pt x="9513" y="3066"/>
                </a:cubicBezTo>
                <a:cubicBezTo>
                  <a:pt x="9451" y="2422"/>
                  <a:pt x="1434" y="1664"/>
                  <a:pt x="716" y="1154"/>
                </a:cubicBezTo>
                <a:cubicBezTo>
                  <a:pt x="0" y="643"/>
                  <a:pt x="4274" y="241"/>
                  <a:pt x="5204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866" name="Freeform 2"/>
          <p:cNvSpPr>
            <a:spLocks/>
          </p:cNvSpPr>
          <p:nvPr/>
        </p:nvSpPr>
        <p:spPr bwMode="auto">
          <a:xfrm>
            <a:off x="857237" y="1000108"/>
            <a:ext cx="785818" cy="5286412"/>
          </a:xfrm>
          <a:custGeom>
            <a:avLst/>
            <a:gdLst/>
            <a:ahLst/>
            <a:cxnLst>
              <a:cxn ang="0">
                <a:pos x="618" y="4138"/>
              </a:cxn>
              <a:cxn ang="0">
                <a:pos x="213" y="3742"/>
              </a:cxn>
              <a:cxn ang="0">
                <a:pos x="1014" y="3398"/>
              </a:cxn>
              <a:cxn ang="0">
                <a:pos x="152" y="2708"/>
              </a:cxn>
              <a:cxn ang="0">
                <a:pos x="1125" y="2079"/>
              </a:cxn>
              <a:cxn ang="0">
                <a:pos x="121" y="1542"/>
              </a:cxn>
              <a:cxn ang="0">
                <a:pos x="1075" y="943"/>
              </a:cxn>
              <a:cxn ang="0">
                <a:pos x="81" y="355"/>
              </a:cxn>
              <a:cxn ang="0">
                <a:pos x="588" y="0"/>
              </a:cxn>
            </a:cxnLst>
            <a:rect l="0" t="0" r="r" b="b"/>
            <a:pathLst>
              <a:path w="1130" h="4138">
                <a:moveTo>
                  <a:pt x="618" y="4138"/>
                </a:moveTo>
                <a:cubicBezTo>
                  <a:pt x="382" y="4002"/>
                  <a:pt x="147" y="3865"/>
                  <a:pt x="213" y="3742"/>
                </a:cubicBezTo>
                <a:cubicBezTo>
                  <a:pt x="279" y="3619"/>
                  <a:pt x="1024" y="3570"/>
                  <a:pt x="1014" y="3398"/>
                </a:cubicBezTo>
                <a:cubicBezTo>
                  <a:pt x="1004" y="3226"/>
                  <a:pt x="134" y="2928"/>
                  <a:pt x="152" y="2708"/>
                </a:cubicBezTo>
                <a:cubicBezTo>
                  <a:pt x="170" y="2488"/>
                  <a:pt x="1130" y="2273"/>
                  <a:pt x="1125" y="2079"/>
                </a:cubicBezTo>
                <a:cubicBezTo>
                  <a:pt x="1120" y="1885"/>
                  <a:pt x="129" y="1731"/>
                  <a:pt x="121" y="1542"/>
                </a:cubicBezTo>
                <a:cubicBezTo>
                  <a:pt x="113" y="1353"/>
                  <a:pt x="1082" y="1141"/>
                  <a:pt x="1075" y="943"/>
                </a:cubicBezTo>
                <a:cubicBezTo>
                  <a:pt x="1068" y="745"/>
                  <a:pt x="162" y="512"/>
                  <a:pt x="81" y="355"/>
                </a:cubicBezTo>
                <a:cubicBezTo>
                  <a:pt x="0" y="198"/>
                  <a:pt x="483" y="74"/>
                  <a:pt x="588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1857356" y="4929198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(1)</a:t>
            </a:r>
          </a:p>
        </p:txBody>
      </p:sp>
      <p:cxnSp>
        <p:nvCxnSpPr>
          <p:cNvPr id="36868" name="AutoShape 4"/>
          <p:cNvCxnSpPr>
            <a:cxnSpLocks noChangeShapeType="1"/>
          </p:cNvCxnSpPr>
          <p:nvPr/>
        </p:nvCxnSpPr>
        <p:spPr bwMode="auto">
          <a:xfrm>
            <a:off x="3123516" y="1000108"/>
            <a:ext cx="20862" cy="528641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</p:cxnSp>
      <p:sp>
        <p:nvSpPr>
          <p:cNvPr id="36869" name="Freeform 5"/>
          <p:cNvSpPr>
            <a:spLocks/>
          </p:cNvSpPr>
          <p:nvPr/>
        </p:nvSpPr>
        <p:spPr bwMode="auto">
          <a:xfrm>
            <a:off x="2714612" y="1000108"/>
            <a:ext cx="785818" cy="5286412"/>
          </a:xfrm>
          <a:custGeom>
            <a:avLst/>
            <a:gdLst/>
            <a:ahLst/>
            <a:cxnLst>
              <a:cxn ang="0">
                <a:pos x="618" y="4138"/>
              </a:cxn>
              <a:cxn ang="0">
                <a:pos x="213" y="3742"/>
              </a:cxn>
              <a:cxn ang="0">
                <a:pos x="1014" y="3398"/>
              </a:cxn>
              <a:cxn ang="0">
                <a:pos x="152" y="2708"/>
              </a:cxn>
              <a:cxn ang="0">
                <a:pos x="1125" y="2079"/>
              </a:cxn>
              <a:cxn ang="0">
                <a:pos x="121" y="1542"/>
              </a:cxn>
              <a:cxn ang="0">
                <a:pos x="1075" y="943"/>
              </a:cxn>
              <a:cxn ang="0">
                <a:pos x="81" y="355"/>
              </a:cxn>
              <a:cxn ang="0">
                <a:pos x="588" y="0"/>
              </a:cxn>
            </a:cxnLst>
            <a:rect l="0" t="0" r="r" b="b"/>
            <a:pathLst>
              <a:path w="1130" h="4138">
                <a:moveTo>
                  <a:pt x="618" y="4138"/>
                </a:moveTo>
                <a:cubicBezTo>
                  <a:pt x="382" y="4002"/>
                  <a:pt x="147" y="3865"/>
                  <a:pt x="213" y="3742"/>
                </a:cubicBezTo>
                <a:cubicBezTo>
                  <a:pt x="279" y="3619"/>
                  <a:pt x="1024" y="3570"/>
                  <a:pt x="1014" y="3398"/>
                </a:cubicBezTo>
                <a:cubicBezTo>
                  <a:pt x="1004" y="3226"/>
                  <a:pt x="134" y="2928"/>
                  <a:pt x="152" y="2708"/>
                </a:cubicBezTo>
                <a:cubicBezTo>
                  <a:pt x="170" y="2488"/>
                  <a:pt x="1130" y="2273"/>
                  <a:pt x="1125" y="2079"/>
                </a:cubicBezTo>
                <a:cubicBezTo>
                  <a:pt x="1120" y="1885"/>
                  <a:pt x="129" y="1731"/>
                  <a:pt x="121" y="1542"/>
                </a:cubicBezTo>
                <a:cubicBezTo>
                  <a:pt x="113" y="1353"/>
                  <a:pt x="1082" y="1141"/>
                  <a:pt x="1075" y="943"/>
                </a:cubicBezTo>
                <a:cubicBezTo>
                  <a:pt x="1068" y="745"/>
                  <a:pt x="162" y="512"/>
                  <a:pt x="81" y="355"/>
                </a:cubicBezTo>
                <a:cubicBezTo>
                  <a:pt x="0" y="198"/>
                  <a:pt x="483" y="74"/>
                  <a:pt x="588" y="0"/>
                </a:cubicBezTo>
              </a:path>
            </a:pathLst>
          </a:custGeom>
          <a:noFill/>
          <a:ln w="28575" cap="flat" cmpd="sng">
            <a:solidFill>
              <a:srgbClr val="0070C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2786050" y="6273225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(2)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4572000" y="4037492"/>
            <a:ext cx="43577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Interferenční minimum</a:t>
            </a:r>
            <a:r>
              <a:rPr lang="cs-CZ" sz="2800" dirty="0"/>
              <a:t> </a:t>
            </a:r>
          </a:p>
          <a:p>
            <a:r>
              <a:rPr lang="cs-CZ" sz="2800" dirty="0"/>
              <a:t>nastává, je-li dráhový rozdíl roven sudému počtu půlvln </a:t>
            </a:r>
          </a:p>
          <a:p>
            <a:r>
              <a:rPr lang="cs-CZ" sz="2800" dirty="0"/>
              <a:t> </a:t>
            </a:r>
          </a:p>
          <a:p>
            <a:r>
              <a:rPr lang="cs-CZ" sz="2800" dirty="0"/>
              <a:t>k = 1,2,… řád minima</a:t>
            </a:r>
          </a:p>
          <a:p>
            <a:r>
              <a:rPr lang="cs-CZ" sz="2800" dirty="0"/>
              <a:t> </a:t>
            </a:r>
          </a:p>
        </p:txBody>
      </p:sp>
      <p:graphicFrame>
        <p:nvGraphicFramePr>
          <p:cNvPr id="860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286156"/>
              </p:ext>
            </p:extLst>
          </p:nvPr>
        </p:nvGraphicFramePr>
        <p:xfrm>
          <a:off x="5016500" y="1000125"/>
          <a:ext cx="2922588" cy="290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1206360" imgH="1206360" progId="Equation.3">
                  <p:embed/>
                </p:oleObj>
              </mc:Choice>
              <mc:Fallback>
                <p:oleObj name="Rovnice" r:id="rId5" imgW="120636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1000125"/>
                        <a:ext cx="2922588" cy="2906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3" name="Object 12"/>
          <p:cNvGraphicFramePr>
            <a:graphicFrameLocks noChangeAspect="1"/>
          </p:cNvGraphicFramePr>
          <p:nvPr/>
        </p:nvGraphicFramePr>
        <p:xfrm>
          <a:off x="0" y="4929188"/>
          <a:ext cx="132238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444240" imgH="215640" progId="Equation.3">
                  <p:embed/>
                </p:oleObj>
              </mc:Choice>
              <mc:Fallback>
                <p:oleObj name="Rovnice" r:id="rId7" imgW="444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929188"/>
                        <a:ext cx="1322388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4" name="Object 14"/>
          <p:cNvGraphicFramePr>
            <a:graphicFrameLocks noChangeAspect="1"/>
          </p:cNvGraphicFramePr>
          <p:nvPr/>
        </p:nvGraphicFramePr>
        <p:xfrm>
          <a:off x="357188" y="6216650"/>
          <a:ext cx="4540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9" imgW="152280" imgH="215640" progId="Equation.3">
                  <p:embed/>
                </p:oleObj>
              </mc:Choice>
              <mc:Fallback>
                <p:oleObj name="Rovnice" r:id="rId9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6216650"/>
                        <a:ext cx="45402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5761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14282" y="984010"/>
            <a:ext cx="87154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Je-li vrstva tvořena rovnoběžnými, </a:t>
            </a:r>
            <a:br>
              <a:rPr lang="cs-CZ" sz="3200" dirty="0"/>
            </a:br>
            <a:r>
              <a:rPr lang="cs-CZ" sz="3200" dirty="0"/>
              <a:t>dokonale rovnými plochami, </a:t>
            </a:r>
            <a:br>
              <a:rPr lang="cs-CZ" sz="3200" dirty="0"/>
            </a:br>
            <a:r>
              <a:rPr lang="cs-CZ" sz="3200" dirty="0"/>
              <a:t>jeví se v závislosti na tloušťce světlá nebo tmavá.</a:t>
            </a:r>
          </a:p>
          <a:p>
            <a:pPr algn="ctr"/>
            <a:endParaRPr lang="cs-CZ" sz="3200" dirty="0"/>
          </a:p>
          <a:p>
            <a:pPr algn="ctr"/>
            <a:r>
              <a:rPr lang="cs-CZ" sz="3200" dirty="0"/>
              <a:t>Při dopadu bílého světla bude plocha </a:t>
            </a:r>
            <a:br>
              <a:rPr lang="cs-CZ" sz="3200" dirty="0"/>
            </a:br>
            <a:r>
              <a:rPr lang="cs-CZ" sz="3200" dirty="0"/>
              <a:t>v závislosti na tloušťce vrstvy zabarvená</a:t>
            </a:r>
          </a:p>
          <a:p>
            <a:br>
              <a:rPr lang="cs-CZ" sz="3200" dirty="0"/>
            </a:br>
            <a:r>
              <a:rPr lang="cs-CZ" sz="3200" dirty="0"/>
              <a:t>Př.: </a:t>
            </a:r>
          </a:p>
          <a:p>
            <a:pPr marL="261938" indent="-261938">
              <a:buFont typeface="Arial" pitchFamily="34" charset="0"/>
              <a:buChar char="•"/>
            </a:pPr>
            <a:r>
              <a:rPr lang="cs-CZ" sz="3200" dirty="0"/>
              <a:t>duhové zabarvení mýdlových bublin </a:t>
            </a:r>
          </a:p>
          <a:p>
            <a:pPr marL="261938" indent="-261938">
              <a:buFont typeface="Arial" pitchFamily="34" charset="0"/>
              <a:buChar char="•"/>
            </a:pPr>
            <a:r>
              <a:rPr lang="cs-CZ" sz="3200" dirty="0"/>
              <a:t>olejových skvrn na kaluži vody…</a:t>
            </a:r>
          </a:p>
          <a:p>
            <a:pPr algn="ctr"/>
            <a:r>
              <a:rPr lang="cs-CZ" sz="3200" dirty="0"/>
              <a:t> </a:t>
            </a:r>
          </a:p>
        </p:txBody>
      </p:sp>
      <p:sp>
        <p:nvSpPr>
          <p:cNvPr id="14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2. 2. </a:t>
            </a:r>
            <a:r>
              <a:rPr lang="pt-BR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INTERFERENCE SVĚTL</a:t>
            </a: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 A </a:t>
            </a:r>
            <a:r>
              <a:rPr lang="pt-BR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NA TENKÉ VRSTVĚ</a:t>
            </a:r>
          </a:p>
        </p:txBody>
      </p:sp>
    </p:spTree>
    <p:extLst>
      <p:ext uri="{BB962C8B-B14F-4D97-AF65-F5344CB8AC3E}">
        <p14:creationId xmlns:p14="http://schemas.microsoft.com/office/powerpoint/2010/main" val="322933359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20"/>
          <p:cNvGrpSpPr/>
          <p:nvPr/>
        </p:nvGrpSpPr>
        <p:grpSpPr>
          <a:xfrm>
            <a:off x="-357222" y="-1214470"/>
            <a:ext cx="6786578" cy="5500726"/>
            <a:chOff x="0" y="1214422"/>
            <a:chExt cx="6786578" cy="5500726"/>
          </a:xfrm>
        </p:grpSpPr>
        <p:grpSp>
          <p:nvGrpSpPr>
            <p:cNvPr id="3" name="Skupina 9"/>
            <p:cNvGrpSpPr/>
            <p:nvPr/>
          </p:nvGrpSpPr>
          <p:grpSpPr>
            <a:xfrm>
              <a:off x="357158" y="1214446"/>
              <a:ext cx="5214974" cy="5500702"/>
              <a:chOff x="-285784" y="0"/>
              <a:chExt cx="5214974" cy="5500702"/>
            </a:xfrm>
          </p:grpSpPr>
          <p:sp>
            <p:nvSpPr>
              <p:cNvPr id="5" name="Obdélník 4"/>
              <p:cNvSpPr/>
              <p:nvPr/>
            </p:nvSpPr>
            <p:spPr>
              <a:xfrm>
                <a:off x="285720" y="4929198"/>
                <a:ext cx="4071966" cy="5715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Elipsa 8"/>
              <p:cNvSpPr/>
              <p:nvPr/>
            </p:nvSpPr>
            <p:spPr>
              <a:xfrm>
                <a:off x="-285784" y="0"/>
                <a:ext cx="5214974" cy="49292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1" name="Obdélník 10"/>
            <p:cNvSpPr/>
            <p:nvPr/>
          </p:nvSpPr>
          <p:spPr>
            <a:xfrm>
              <a:off x="0" y="1214422"/>
              <a:ext cx="6786578" cy="421484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0" name="Přímá spojovací šipka 19"/>
            <p:cNvCxnSpPr>
              <a:endCxn id="9" idx="3"/>
            </p:cNvCxnSpPr>
            <p:nvPr/>
          </p:nvCxnSpPr>
          <p:spPr>
            <a:xfrm rot="10800000" flipV="1">
              <a:off x="1120874" y="3714751"/>
              <a:ext cx="1808052" cy="170704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14282" y="695153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Měření vlnové délky světla pomocí Newtonových skel:</a:t>
            </a:r>
            <a:endParaRPr lang="cs-CZ" sz="2800" dirty="0"/>
          </a:p>
        </p:txBody>
      </p:sp>
      <p:sp>
        <p:nvSpPr>
          <p:cNvPr id="14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2. 2. </a:t>
            </a:r>
            <a:r>
              <a:rPr lang="pt-BR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INTERFERENCE SVĚTL</a:t>
            </a: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 A </a:t>
            </a:r>
            <a:r>
              <a:rPr lang="pt-BR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NA TENKÉ VRSTVĚ</a:t>
            </a:r>
          </a:p>
        </p:txBody>
      </p:sp>
      <p:cxnSp>
        <p:nvCxnSpPr>
          <p:cNvPr id="22" name="Přímá spojovací šipka 21"/>
          <p:cNvCxnSpPr>
            <a:endCxn id="9" idx="5"/>
          </p:cNvCxnSpPr>
          <p:nvPr/>
        </p:nvCxnSpPr>
        <p:spPr>
          <a:xfrm>
            <a:off x="2571704" y="1285860"/>
            <a:ext cx="1879490" cy="170704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1285852" y="1714488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R</a:t>
            </a:r>
          </a:p>
        </p:txBody>
      </p:sp>
      <p:cxnSp>
        <p:nvCxnSpPr>
          <p:cNvPr id="31" name="Přímá spojovací šipka 30"/>
          <p:cNvCxnSpPr/>
          <p:nvPr/>
        </p:nvCxnSpPr>
        <p:spPr>
          <a:xfrm rot="5400000">
            <a:off x="3944810" y="3443958"/>
            <a:ext cx="540000" cy="158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 rot="5400000">
            <a:off x="4072728" y="3356768"/>
            <a:ext cx="714380" cy="158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ipsa 35"/>
          <p:cNvSpPr/>
          <p:nvPr/>
        </p:nvSpPr>
        <p:spPr>
          <a:xfrm>
            <a:off x="3823099" y="3331369"/>
            <a:ext cx="71438" cy="71438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Elipsa 36"/>
          <p:cNvSpPr/>
          <p:nvPr/>
        </p:nvSpPr>
        <p:spPr>
          <a:xfrm>
            <a:off x="3823099" y="3693319"/>
            <a:ext cx="71438" cy="71438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4" name="Přímá spojovací šipka 33"/>
          <p:cNvCxnSpPr/>
          <p:nvPr/>
        </p:nvCxnSpPr>
        <p:spPr>
          <a:xfrm rot="5400000">
            <a:off x="3695975" y="3551115"/>
            <a:ext cx="325686" cy="158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3500430" y="3000372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571868" y="364331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4663285" y="1493052"/>
            <a:ext cx="43576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600" dirty="0"/>
              <a:t>Známe-li R, </a:t>
            </a:r>
          </a:p>
          <a:p>
            <a:pPr algn="ctr"/>
            <a:r>
              <a:rPr lang="cs-CZ" sz="2600" dirty="0"/>
              <a:t>změříme poloměr kroužku </a:t>
            </a:r>
            <a:br>
              <a:rPr lang="cs-CZ" sz="2600" dirty="0"/>
            </a:br>
            <a:r>
              <a:rPr lang="cs-CZ" sz="2600" dirty="0"/>
              <a:t>a pak vypočteme </a:t>
            </a:r>
            <a:r>
              <a:rPr lang="cs-CZ" sz="2600" dirty="0" err="1"/>
              <a:t>λ</a:t>
            </a:r>
            <a:r>
              <a:rPr lang="cs-CZ" sz="2600" dirty="0"/>
              <a:t>. 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642910" y="3786190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skleněná deska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1142976" y="2285992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ploskovypuklá čočka</a:t>
            </a:r>
            <a:br>
              <a:rPr lang="cs-CZ" sz="2400" dirty="0"/>
            </a:br>
            <a:r>
              <a:rPr lang="cs-CZ" sz="2400" dirty="0"/>
              <a:t>o velkém poloměru </a:t>
            </a:r>
            <a:r>
              <a:rPr lang="cs-CZ" sz="2400" dirty="0">
                <a:solidFill>
                  <a:schemeClr val="bg1"/>
                </a:solidFill>
              </a:rPr>
              <a:t>křivosti R </a:t>
            </a:r>
          </a:p>
        </p:txBody>
      </p:sp>
      <p:pic>
        <p:nvPicPr>
          <p:cNvPr id="95234" name="Picture 2" descr="Soubor:Fabry-Perot interferences fig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9212" y="4395774"/>
            <a:ext cx="2357454" cy="2357454"/>
          </a:xfrm>
          <a:prstGeom prst="rect">
            <a:avLst/>
          </a:prstGeom>
          <a:noFill/>
        </p:spPr>
      </p:pic>
      <p:sp>
        <p:nvSpPr>
          <p:cNvPr id="29" name="TextovéPole 28"/>
          <p:cNvSpPr txBox="1"/>
          <p:nvPr/>
        </p:nvSpPr>
        <p:spPr>
          <a:xfrm>
            <a:off x="642910" y="635795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Obr.: 2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72746" y="3591180"/>
            <a:ext cx="3738763" cy="232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709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14282" y="695153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Měření vlnové délky světla pomocí Newtonových skel:</a:t>
            </a:r>
            <a:endParaRPr lang="cs-CZ" sz="2800" dirty="0"/>
          </a:p>
        </p:txBody>
      </p:sp>
      <p:sp>
        <p:nvSpPr>
          <p:cNvPr id="14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2. 2. </a:t>
            </a:r>
            <a:r>
              <a:rPr lang="pt-BR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INTERFERENCE SVĚTL</a:t>
            </a: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 A </a:t>
            </a:r>
            <a:r>
              <a:rPr lang="pt-BR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NA TENKÉ VRSTVĚ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4786314" y="2536164"/>
            <a:ext cx="43576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s-CZ" sz="2600" dirty="0"/>
              <a:t>Při dopadu bílého světla </a:t>
            </a:r>
            <a:br>
              <a:rPr lang="cs-CZ" sz="2600" dirty="0"/>
            </a:br>
            <a:r>
              <a:rPr lang="cs-CZ" sz="2600" dirty="0"/>
              <a:t>jsou kroužky </a:t>
            </a:r>
            <a:br>
              <a:rPr lang="cs-CZ" sz="2600" dirty="0"/>
            </a:br>
            <a:r>
              <a:rPr lang="cs-CZ" sz="2600" dirty="0"/>
              <a:t>duhově zbarvené.  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61888"/>
            <a:ext cx="3576829" cy="348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42619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14282" y="952103"/>
            <a:ext cx="871543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je jev, při kterém se vlnění dostává i do oblasti geometrického stínu (za překážku), kam by na základě přímočarého pohybu nemělo proniknout.</a:t>
            </a:r>
          </a:p>
          <a:p>
            <a:pPr algn="ctr"/>
            <a:endParaRPr lang="cs-CZ" sz="2800" dirty="0"/>
          </a:p>
          <a:p>
            <a:pPr algn="ctr"/>
            <a:r>
              <a:rPr lang="cs-CZ" sz="2800" dirty="0"/>
              <a:t>Je to jev podmíněný vlnovými vlastnostmi světla.</a:t>
            </a:r>
          </a:p>
          <a:p>
            <a:pPr algn="ctr"/>
            <a:r>
              <a:rPr lang="cs-CZ" sz="2800" dirty="0"/>
              <a:t> </a:t>
            </a:r>
          </a:p>
          <a:p>
            <a:pPr algn="ctr"/>
            <a:r>
              <a:rPr lang="cs-CZ" sz="2800" dirty="0"/>
              <a:t>Ohyb nastává, jsou-li rozměry překážky srovnatelné s vlnovou délkou světla. </a:t>
            </a:r>
          </a:p>
          <a:p>
            <a:pPr marL="1273175" lvl="2" indent="-277813">
              <a:buFont typeface="Arial" pitchFamily="34" charset="0"/>
              <a:buChar char="•"/>
              <a:tabLst>
                <a:tab pos="3135313" algn="l"/>
              </a:tabLst>
            </a:pPr>
            <a:r>
              <a:rPr lang="cs-CZ" sz="2800" dirty="0"/>
              <a:t>vlas</a:t>
            </a:r>
          </a:p>
          <a:p>
            <a:pPr marL="1273175" lvl="2" indent="-277813">
              <a:buFont typeface="Arial" pitchFamily="34" charset="0"/>
              <a:buChar char="•"/>
              <a:tabLst>
                <a:tab pos="3135313" algn="l"/>
              </a:tabLst>
            </a:pPr>
            <a:r>
              <a:rPr lang="cs-CZ" sz="2800" dirty="0"/>
              <a:t>úzká štěrbina</a:t>
            </a:r>
          </a:p>
          <a:p>
            <a:pPr marL="1273175" lvl="2" indent="-277813">
              <a:buFont typeface="Arial" pitchFamily="34" charset="0"/>
              <a:buChar char="•"/>
              <a:tabLst>
                <a:tab pos="3135313" algn="l"/>
              </a:tabLst>
            </a:pPr>
            <a:r>
              <a:rPr lang="cs-CZ" sz="2800" dirty="0"/>
              <a:t>optická mřížka</a:t>
            </a:r>
          </a:p>
          <a:p>
            <a:pPr marL="1273175" lvl="2" indent="-277813">
              <a:buFont typeface="Arial" pitchFamily="34" charset="0"/>
              <a:buChar char="•"/>
              <a:tabLst>
                <a:tab pos="3135313" algn="l"/>
              </a:tabLst>
            </a:pPr>
            <a:r>
              <a:rPr lang="cs-CZ" sz="2800" dirty="0"/>
              <a:t>hrot jehly</a:t>
            </a:r>
          </a:p>
          <a:p>
            <a:pPr marL="995362" lvl="2">
              <a:tabLst>
                <a:tab pos="3135313" algn="l"/>
              </a:tabLst>
            </a:pPr>
            <a:r>
              <a:rPr lang="cs-CZ" dirty="0">
                <a:hlinkClick r:id="rId3"/>
              </a:rPr>
              <a:t>OHYB NA ŠTĚRBINĚ</a:t>
            </a:r>
            <a:endParaRPr lang="cs-CZ" dirty="0"/>
          </a:p>
          <a:p>
            <a:pPr marL="995362" lvl="2">
              <a:tabLst>
                <a:tab pos="3135313" algn="l"/>
              </a:tabLst>
            </a:pPr>
            <a:r>
              <a:rPr lang="cs-CZ" dirty="0">
                <a:hlinkClick r:id="rId4"/>
              </a:rPr>
              <a:t>OHYB NA DVOJŠTĚRBINĚ</a:t>
            </a:r>
            <a:endParaRPr lang="cs-CZ" dirty="0"/>
          </a:p>
        </p:txBody>
      </p:sp>
      <p:sp>
        <p:nvSpPr>
          <p:cNvPr id="18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2. 3. OHYB SVĚTLA (DIFRAKCE)</a:t>
            </a:r>
          </a:p>
        </p:txBody>
      </p:sp>
    </p:spTree>
    <p:extLst>
      <p:ext uri="{BB962C8B-B14F-4D97-AF65-F5344CB8AC3E}">
        <p14:creationId xmlns:p14="http://schemas.microsoft.com/office/powerpoint/2010/main" val="40567494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214282" y="695153"/>
            <a:ext cx="892971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Koherentní</a:t>
            </a:r>
            <a:r>
              <a:rPr lang="cs-CZ" sz="3200" dirty="0"/>
              <a:t> </a:t>
            </a:r>
            <a:r>
              <a:rPr lang="cs-CZ" sz="3200" b="1" dirty="0"/>
              <a:t>vlnění</a:t>
            </a:r>
          </a:p>
          <a:p>
            <a:r>
              <a:rPr lang="cs-CZ" sz="3000" dirty="0"/>
              <a:t>jsou světelná vlnění stejné frekvence, jejichž vzájemný fázový rozdíl v uvažovaném bodě prostoru se s časem nemění.</a:t>
            </a:r>
          </a:p>
          <a:p>
            <a:pPr algn="ctr"/>
            <a:r>
              <a:rPr lang="cs-CZ" sz="3000" b="1" dirty="0"/>
              <a:t>K trvalému pozorování interference je nutné, </a:t>
            </a:r>
            <a:br>
              <a:rPr lang="cs-CZ" sz="3000" b="1" dirty="0"/>
            </a:br>
            <a:r>
              <a:rPr lang="cs-CZ" sz="3000" b="1" dirty="0"/>
              <a:t>aby vlnění byla koherentní.</a:t>
            </a:r>
          </a:p>
          <a:p>
            <a:r>
              <a:rPr lang="cs-CZ" sz="3200" dirty="0"/>
              <a:t> </a:t>
            </a:r>
          </a:p>
          <a:p>
            <a:r>
              <a:rPr lang="cs-CZ" sz="3000" dirty="0"/>
              <a:t>V praxi dosáhneme koherence</a:t>
            </a:r>
            <a:br>
              <a:rPr lang="cs-CZ" sz="3000" dirty="0"/>
            </a:br>
            <a:r>
              <a:rPr lang="cs-CZ" sz="3000" dirty="0"/>
              <a:t>tak, že světelný paprsek </a:t>
            </a:r>
            <a:br>
              <a:rPr lang="cs-CZ" sz="3000" dirty="0"/>
            </a:br>
            <a:r>
              <a:rPr lang="cs-CZ" sz="3000" dirty="0"/>
              <a:t>rozdělíme na dva paprsky, </a:t>
            </a:r>
            <a:br>
              <a:rPr lang="cs-CZ" sz="3000" dirty="0"/>
            </a:br>
            <a:r>
              <a:rPr lang="cs-CZ" sz="3000" dirty="0"/>
              <a:t>které se po proběhnutí </a:t>
            </a:r>
            <a:br>
              <a:rPr lang="cs-CZ" sz="3000" dirty="0"/>
            </a:br>
            <a:r>
              <a:rPr lang="cs-CZ" sz="3000" dirty="0"/>
              <a:t>různé dráhy setkají </a:t>
            </a:r>
            <a:br>
              <a:rPr lang="cs-CZ" sz="3000" dirty="0"/>
            </a:br>
            <a:r>
              <a:rPr lang="cs-CZ" sz="3000" dirty="0"/>
              <a:t>s dráhovým rozdílem </a:t>
            </a:r>
            <a:r>
              <a:rPr lang="cs-CZ" sz="3000" dirty="0" err="1"/>
              <a:t>Δl</a:t>
            </a:r>
            <a:r>
              <a:rPr lang="cs-CZ" sz="3000" dirty="0"/>
              <a:t>.   </a:t>
            </a:r>
            <a:r>
              <a:rPr lang="cs-CZ" sz="3200" dirty="0"/>
              <a:t> 		</a:t>
            </a:r>
          </a:p>
        </p:txBody>
      </p:sp>
      <p:sp>
        <p:nvSpPr>
          <p:cNvPr id="14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2. 1. INTERFERENCE SVĚTLA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42259"/>
            <a:ext cx="3896588" cy="198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14282" y="692894"/>
            <a:ext cx="871543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ROZDĚLENÍ OHYBOVÝCH JEVŮ</a:t>
            </a:r>
            <a:endParaRPr lang="cs-CZ" sz="2800" dirty="0"/>
          </a:p>
          <a:p>
            <a:r>
              <a:rPr lang="cs-CZ" sz="1400" b="1" dirty="0"/>
              <a:t> </a:t>
            </a:r>
            <a:endParaRPr lang="cs-CZ" sz="1400" dirty="0"/>
          </a:p>
          <a:p>
            <a:pPr lvl="0"/>
            <a:r>
              <a:rPr lang="cs-CZ" sz="2800" b="1" dirty="0"/>
              <a:t>Fresnelovy</a:t>
            </a:r>
            <a:r>
              <a:rPr lang="cs-CZ" sz="2800" dirty="0"/>
              <a:t> (F) </a:t>
            </a:r>
          </a:p>
          <a:p>
            <a:pPr marL="269875" lvl="0" indent="-269875">
              <a:buFont typeface="Arial" pitchFamily="34" charset="0"/>
              <a:buChar char="•"/>
            </a:pPr>
            <a:r>
              <a:rPr lang="cs-CZ" sz="2800" dirty="0"/>
              <a:t>zdroj → překážka →stínítko</a:t>
            </a:r>
          </a:p>
          <a:p>
            <a:pPr marL="269875" lvl="0" indent="-269875">
              <a:buFont typeface="Arial" pitchFamily="34" charset="0"/>
              <a:buChar char="•"/>
            </a:pPr>
            <a:r>
              <a:rPr lang="cs-CZ" sz="2800" dirty="0"/>
              <a:t>vzniká z blízkého zdroje – z kulových vlnoploch</a:t>
            </a:r>
          </a:p>
          <a:p>
            <a:pPr marL="269875" lvl="0" indent="-269875">
              <a:buFont typeface="Arial" pitchFamily="34" charset="0"/>
              <a:buChar char="•"/>
            </a:pPr>
            <a:r>
              <a:rPr lang="cs-CZ" sz="2800" dirty="0"/>
              <a:t>zobecnil Huygensův princip pro jakékoli vlnění </a:t>
            </a:r>
          </a:p>
          <a:p>
            <a:pPr marL="269875" lvl="0" indent="-269875">
              <a:buFont typeface="Arial" pitchFamily="34" charset="0"/>
              <a:buChar char="•"/>
            </a:pPr>
            <a:r>
              <a:rPr lang="cs-CZ" sz="2800" b="1" dirty="0" err="1"/>
              <a:t>Huygens</a:t>
            </a:r>
            <a:r>
              <a:rPr lang="cs-CZ" sz="2800" b="1" dirty="0"/>
              <a:t>-Fresnelův</a:t>
            </a:r>
            <a:r>
              <a:rPr lang="cs-CZ" sz="2800" dirty="0"/>
              <a:t> princip</a:t>
            </a:r>
          </a:p>
          <a:p>
            <a:r>
              <a:rPr lang="cs-CZ" sz="2800" dirty="0"/>
              <a:t> </a:t>
            </a:r>
          </a:p>
          <a:p>
            <a:pPr lvl="0"/>
            <a:r>
              <a:rPr lang="cs-CZ" sz="2800" b="1" dirty="0" err="1"/>
              <a:t>Fraunhoferovy</a:t>
            </a:r>
            <a:r>
              <a:rPr lang="cs-CZ" sz="2800" dirty="0"/>
              <a:t> (N)</a:t>
            </a:r>
          </a:p>
          <a:p>
            <a:pPr marL="269875" lvl="0" indent="-269875">
              <a:buFont typeface="Arial" pitchFamily="34" charset="0"/>
              <a:buChar char="•"/>
            </a:pPr>
            <a:r>
              <a:rPr lang="cs-CZ" sz="2800" dirty="0"/>
              <a:t>zdroj →překážka → // paprsky →čočka →stínítko</a:t>
            </a:r>
          </a:p>
          <a:p>
            <a:pPr marL="269875" lvl="0" indent="-269875">
              <a:buFont typeface="Arial" pitchFamily="34" charset="0"/>
              <a:buChar char="•"/>
            </a:pPr>
            <a:r>
              <a:rPr lang="cs-CZ" sz="2800" dirty="0"/>
              <a:t>vzniká ze vzdáleného zdroje – z rovinných vlnoploch</a:t>
            </a:r>
          </a:p>
          <a:p>
            <a:pPr marL="269875" lvl="0" indent="-269875">
              <a:buFont typeface="Arial" pitchFamily="34" charset="0"/>
              <a:buChar char="•"/>
            </a:pPr>
            <a:r>
              <a:rPr lang="cs-CZ" sz="2800" dirty="0"/>
              <a:t>vytvoří se obraz zdroje světla</a:t>
            </a:r>
          </a:p>
          <a:p>
            <a:pPr marL="269875" lvl="0" indent="-269875">
              <a:buFont typeface="Arial" pitchFamily="34" charset="0"/>
              <a:buChar char="•"/>
            </a:pPr>
            <a:r>
              <a:rPr lang="cs-CZ" sz="2800" dirty="0"/>
              <a:t>Díky </a:t>
            </a:r>
            <a:r>
              <a:rPr lang="cs-CZ" sz="2800" dirty="0" err="1"/>
              <a:t>Fraunhoferově</a:t>
            </a:r>
            <a:r>
              <a:rPr lang="cs-CZ" sz="2800" dirty="0"/>
              <a:t> difrakci na dvou obdélníkových otvorech byla poprvé změřena vlnová délka.</a:t>
            </a:r>
          </a:p>
        </p:txBody>
      </p:sp>
      <p:sp>
        <p:nvSpPr>
          <p:cNvPr id="18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2. 3. OHYB SVĚTLA (DIFRAKCE)</a:t>
            </a:r>
          </a:p>
        </p:txBody>
      </p:sp>
    </p:spTree>
    <p:extLst>
      <p:ext uri="{BB962C8B-B14F-4D97-AF65-F5344CB8AC3E}">
        <p14:creationId xmlns:p14="http://schemas.microsoft.com/office/powerpoint/2010/main" val="1404794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214282" y="695153"/>
            <a:ext cx="8715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90500">
              <a:buFont typeface="Arial" pitchFamily="34" charset="0"/>
              <a:buChar char="•"/>
            </a:pPr>
            <a:r>
              <a:rPr lang="cs-CZ" sz="2800" dirty="0"/>
              <a:t>štěrbinový monochromatický zdroj	</a:t>
            </a:r>
          </a:p>
          <a:p>
            <a:pPr lvl="0" indent="190500">
              <a:buFont typeface="Arial" pitchFamily="34" charset="0"/>
              <a:buChar char="•"/>
            </a:pPr>
            <a:r>
              <a:rPr lang="cs-CZ" sz="2800" dirty="0"/>
              <a:t>štěrbina</a:t>
            </a:r>
          </a:p>
          <a:p>
            <a:pPr lvl="0" indent="190500">
              <a:buFont typeface="Arial" pitchFamily="34" charset="0"/>
              <a:buChar char="•"/>
            </a:pPr>
            <a:r>
              <a:rPr lang="cs-CZ" sz="2800" dirty="0"/>
              <a:t>stínítko 	</a:t>
            </a:r>
          </a:p>
        </p:txBody>
      </p:sp>
      <p:sp>
        <p:nvSpPr>
          <p:cNvPr id="14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OHYB SVĚTLA NA ŠTĚRBINĚ</a:t>
            </a:r>
          </a:p>
        </p:txBody>
      </p:sp>
      <p:cxnSp>
        <p:nvCxnSpPr>
          <p:cNvPr id="16" name="Přímá spojovací čára 15"/>
          <p:cNvCxnSpPr/>
          <p:nvPr/>
        </p:nvCxnSpPr>
        <p:spPr>
          <a:xfrm rot="5400000">
            <a:off x="-892995" y="4679153"/>
            <a:ext cx="435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5400000">
            <a:off x="-1211219" y="4679153"/>
            <a:ext cx="435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 rot="5400000">
            <a:off x="-1529443" y="4679153"/>
            <a:ext cx="435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>
            <a:off x="-1847667" y="4679153"/>
            <a:ext cx="435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 rot="5400000">
            <a:off x="-2165891" y="4679153"/>
            <a:ext cx="435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blouk 33"/>
          <p:cNvSpPr/>
          <p:nvPr/>
        </p:nvSpPr>
        <p:spPr>
          <a:xfrm>
            <a:off x="1285852" y="4221965"/>
            <a:ext cx="914400" cy="914400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louk 34"/>
          <p:cNvSpPr/>
          <p:nvPr/>
        </p:nvSpPr>
        <p:spPr>
          <a:xfrm>
            <a:off x="928662" y="3857628"/>
            <a:ext cx="1643074" cy="1643074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louk 35"/>
          <p:cNvSpPr/>
          <p:nvPr/>
        </p:nvSpPr>
        <p:spPr>
          <a:xfrm>
            <a:off x="571472" y="3533776"/>
            <a:ext cx="2290778" cy="2290778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louk 36"/>
          <p:cNvSpPr/>
          <p:nvPr/>
        </p:nvSpPr>
        <p:spPr>
          <a:xfrm>
            <a:off x="285720" y="3214686"/>
            <a:ext cx="2928958" cy="2928958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louk 37"/>
          <p:cNvSpPr/>
          <p:nvPr/>
        </p:nvSpPr>
        <p:spPr>
          <a:xfrm>
            <a:off x="-32" y="2928934"/>
            <a:ext cx="3500462" cy="3500462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643042" y="2500306"/>
            <a:ext cx="144000" cy="20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643042" y="4714884"/>
            <a:ext cx="144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bdélník 49"/>
          <p:cNvSpPr/>
          <p:nvPr/>
        </p:nvSpPr>
        <p:spPr>
          <a:xfrm>
            <a:off x="5929322" y="2500306"/>
            <a:ext cx="468000" cy="442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2" name="Přímá spojovací čára 51"/>
          <p:cNvCxnSpPr/>
          <p:nvPr/>
        </p:nvCxnSpPr>
        <p:spPr>
          <a:xfrm>
            <a:off x="0" y="4643446"/>
            <a:ext cx="6444000" cy="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 descr="http://www.gjs.cz/fyzika/projekty/optika/images/obr_012_m.jp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 l="82895" t="11088" r="10526" b="6746"/>
          <a:stretch>
            <a:fillRect/>
          </a:stretch>
        </p:blipFill>
        <p:spPr bwMode="auto">
          <a:xfrm>
            <a:off x="5937236" y="2500306"/>
            <a:ext cx="504000" cy="452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ovací čára 5"/>
          <p:cNvCxnSpPr/>
          <p:nvPr/>
        </p:nvCxnSpPr>
        <p:spPr>
          <a:xfrm>
            <a:off x="0" y="2500306"/>
            <a:ext cx="9180000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šipka 54"/>
          <p:cNvCxnSpPr/>
          <p:nvPr/>
        </p:nvCxnSpPr>
        <p:spPr>
          <a:xfrm>
            <a:off x="1785918" y="4643446"/>
            <a:ext cx="1714512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ovací šipka 55"/>
          <p:cNvCxnSpPr/>
          <p:nvPr/>
        </p:nvCxnSpPr>
        <p:spPr>
          <a:xfrm>
            <a:off x="0" y="3440906"/>
            <a:ext cx="162000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šipka 56"/>
          <p:cNvCxnSpPr/>
          <p:nvPr/>
        </p:nvCxnSpPr>
        <p:spPr>
          <a:xfrm>
            <a:off x="0" y="4024316"/>
            <a:ext cx="162000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šipka 57"/>
          <p:cNvCxnSpPr/>
          <p:nvPr/>
        </p:nvCxnSpPr>
        <p:spPr>
          <a:xfrm>
            <a:off x="0" y="4607726"/>
            <a:ext cx="162000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šipka 58"/>
          <p:cNvCxnSpPr/>
          <p:nvPr/>
        </p:nvCxnSpPr>
        <p:spPr>
          <a:xfrm>
            <a:off x="0" y="5191136"/>
            <a:ext cx="162000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šipka 59"/>
          <p:cNvCxnSpPr/>
          <p:nvPr/>
        </p:nvCxnSpPr>
        <p:spPr>
          <a:xfrm>
            <a:off x="0" y="5774546"/>
            <a:ext cx="162000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šipka 60"/>
          <p:cNvCxnSpPr/>
          <p:nvPr/>
        </p:nvCxnSpPr>
        <p:spPr>
          <a:xfrm>
            <a:off x="0" y="6357958"/>
            <a:ext cx="162000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ovací šipka 61"/>
          <p:cNvCxnSpPr/>
          <p:nvPr/>
        </p:nvCxnSpPr>
        <p:spPr>
          <a:xfrm flipV="1">
            <a:off x="1797844" y="3357562"/>
            <a:ext cx="1631148" cy="126682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ovací šipka 65"/>
          <p:cNvCxnSpPr/>
          <p:nvPr/>
        </p:nvCxnSpPr>
        <p:spPr>
          <a:xfrm>
            <a:off x="1809750" y="4648200"/>
            <a:ext cx="1476366" cy="135256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ovací šipka 68"/>
          <p:cNvCxnSpPr/>
          <p:nvPr/>
        </p:nvCxnSpPr>
        <p:spPr>
          <a:xfrm rot="5400000" flipH="1" flipV="1">
            <a:off x="1278722" y="3255174"/>
            <a:ext cx="1905005" cy="82389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ovací šipka 72"/>
          <p:cNvCxnSpPr/>
          <p:nvPr/>
        </p:nvCxnSpPr>
        <p:spPr>
          <a:xfrm rot="16200000" flipH="1">
            <a:off x="1245376" y="5174474"/>
            <a:ext cx="2020910" cy="91756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3500430" y="5166024"/>
            <a:ext cx="72000" cy="16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499306" y="2500306"/>
            <a:ext cx="72000" cy="16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5" name="Přímá spojovací šipka 74"/>
          <p:cNvCxnSpPr/>
          <p:nvPr/>
        </p:nvCxnSpPr>
        <p:spPr>
          <a:xfrm flipV="1">
            <a:off x="3533775" y="3571876"/>
            <a:ext cx="2395547" cy="574675"/>
          </a:xfrm>
          <a:prstGeom prst="straightConnector1">
            <a:avLst/>
          </a:prstGeom>
          <a:ln w="38100" cap="rnd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ovací šipka 75"/>
          <p:cNvCxnSpPr/>
          <p:nvPr/>
        </p:nvCxnSpPr>
        <p:spPr>
          <a:xfrm flipV="1">
            <a:off x="3530600" y="3571876"/>
            <a:ext cx="2398722" cy="160337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ovéPole 76"/>
          <p:cNvSpPr txBox="1"/>
          <p:nvPr/>
        </p:nvSpPr>
        <p:spPr>
          <a:xfrm>
            <a:off x="6786578" y="3429000"/>
            <a:ext cx="18573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800" dirty="0"/>
              <a:t>ohybový obrazec vytvořený štěrbinou	</a:t>
            </a:r>
          </a:p>
        </p:txBody>
      </p:sp>
    </p:spTree>
    <p:extLst>
      <p:ext uri="{BB962C8B-B14F-4D97-AF65-F5344CB8AC3E}">
        <p14:creationId xmlns:p14="http://schemas.microsoft.com/office/powerpoint/2010/main" val="2646889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214282" y="695153"/>
            <a:ext cx="8715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90500">
              <a:buFont typeface="Arial" pitchFamily="34" charset="0"/>
              <a:buChar char="•"/>
            </a:pPr>
            <a:r>
              <a:rPr lang="cs-CZ" sz="2800" dirty="0"/>
              <a:t>štěrbinový monochromatický zdroj	</a:t>
            </a:r>
          </a:p>
          <a:p>
            <a:pPr lvl="0" indent="190500">
              <a:buFont typeface="Arial" pitchFamily="34" charset="0"/>
              <a:buChar char="•"/>
            </a:pPr>
            <a:r>
              <a:rPr lang="cs-CZ" sz="2800" dirty="0"/>
              <a:t>štěrbina</a:t>
            </a:r>
          </a:p>
          <a:p>
            <a:pPr lvl="0" indent="190500">
              <a:buFont typeface="Arial" pitchFamily="34" charset="0"/>
              <a:buChar char="•"/>
            </a:pPr>
            <a:r>
              <a:rPr lang="cs-CZ" sz="2800" dirty="0"/>
              <a:t>stínítko 	</a:t>
            </a:r>
          </a:p>
        </p:txBody>
      </p:sp>
      <p:sp>
        <p:nvSpPr>
          <p:cNvPr id="14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OHYB SVĚTLA NA ŠTĚRBINĚ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2571736" y="4357694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b</a:t>
            </a:r>
            <a:endParaRPr lang="cs-CZ" sz="3200" b="1" baseline="-250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3143240" y="4500570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α</a:t>
            </a:r>
            <a:endParaRPr lang="cs-CZ" sz="3200" b="1" baseline="-25000" dirty="0"/>
          </a:p>
        </p:txBody>
      </p:sp>
      <p:sp>
        <p:nvSpPr>
          <p:cNvPr id="50" name="Obdélník 49"/>
          <p:cNvSpPr/>
          <p:nvPr/>
        </p:nvSpPr>
        <p:spPr>
          <a:xfrm>
            <a:off x="5929322" y="2500306"/>
            <a:ext cx="468000" cy="442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2" name="Přímá spojovací čára 51"/>
          <p:cNvCxnSpPr/>
          <p:nvPr/>
        </p:nvCxnSpPr>
        <p:spPr>
          <a:xfrm>
            <a:off x="3513388" y="4643446"/>
            <a:ext cx="2916000" cy="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 descr="http://www.gjs.cz/fyzika/projekty/optika/images/obr_012_m.jp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 l="82895" t="11088" r="10526" b="6746"/>
          <a:stretch>
            <a:fillRect/>
          </a:stretch>
        </p:blipFill>
        <p:spPr bwMode="auto">
          <a:xfrm>
            <a:off x="5937236" y="2500306"/>
            <a:ext cx="504000" cy="452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ovací čára 5"/>
          <p:cNvCxnSpPr/>
          <p:nvPr/>
        </p:nvCxnSpPr>
        <p:spPr>
          <a:xfrm>
            <a:off x="0" y="2500306"/>
            <a:ext cx="9180000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ovací šipka 78"/>
          <p:cNvCxnSpPr/>
          <p:nvPr/>
        </p:nvCxnSpPr>
        <p:spPr>
          <a:xfrm flipV="1">
            <a:off x="3533775" y="3571876"/>
            <a:ext cx="2395547" cy="574675"/>
          </a:xfrm>
          <a:prstGeom prst="straightConnector1">
            <a:avLst/>
          </a:prstGeom>
          <a:ln w="38100" cap="rnd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ovací šipka 81"/>
          <p:cNvCxnSpPr/>
          <p:nvPr/>
        </p:nvCxnSpPr>
        <p:spPr>
          <a:xfrm flipV="1">
            <a:off x="3530600" y="3571876"/>
            <a:ext cx="2398722" cy="160337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3500430" y="5166024"/>
            <a:ext cx="72000" cy="16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499306" y="2500306"/>
            <a:ext cx="72000" cy="16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1" name="Přímá spojovací šipka 40"/>
          <p:cNvCxnSpPr/>
          <p:nvPr/>
        </p:nvCxnSpPr>
        <p:spPr>
          <a:xfrm rot="16200000" flipH="1">
            <a:off x="2478067" y="4642603"/>
            <a:ext cx="1045718" cy="112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čára 42"/>
          <p:cNvCxnSpPr>
            <a:endCxn id="9" idx="2"/>
          </p:cNvCxnSpPr>
          <p:nvPr/>
        </p:nvCxnSpPr>
        <p:spPr>
          <a:xfrm flipV="1">
            <a:off x="3000364" y="4120306"/>
            <a:ext cx="53494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čára 43"/>
          <p:cNvCxnSpPr/>
          <p:nvPr/>
        </p:nvCxnSpPr>
        <p:spPr>
          <a:xfrm flipV="1">
            <a:off x="2989309" y="5159375"/>
            <a:ext cx="53494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čára 44"/>
          <p:cNvCxnSpPr>
            <a:stCxn id="11" idx="0"/>
            <a:endCxn id="9" idx="2"/>
          </p:cNvCxnSpPr>
          <p:nvPr/>
        </p:nvCxnSpPr>
        <p:spPr>
          <a:xfrm rot="16200000" flipV="1">
            <a:off x="3013009" y="4642603"/>
            <a:ext cx="1045718" cy="11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čára 47"/>
          <p:cNvCxnSpPr>
            <a:endCxn id="9" idx="2"/>
          </p:cNvCxnSpPr>
          <p:nvPr/>
        </p:nvCxnSpPr>
        <p:spPr>
          <a:xfrm rot="16200000" flipV="1">
            <a:off x="3399174" y="4256438"/>
            <a:ext cx="737454" cy="46519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blouk 71"/>
          <p:cNvSpPr/>
          <p:nvPr/>
        </p:nvSpPr>
        <p:spPr>
          <a:xfrm rot="6707651">
            <a:off x="3362092" y="4326224"/>
            <a:ext cx="571504" cy="642942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Levá složená závorka 73"/>
          <p:cNvSpPr/>
          <p:nvPr/>
        </p:nvSpPr>
        <p:spPr>
          <a:xfrm rot="14129872">
            <a:off x="3698705" y="4899463"/>
            <a:ext cx="345123" cy="540785"/>
          </a:xfrm>
          <a:prstGeom prst="leftBrace">
            <a:avLst>
              <a:gd name="adj1" fmla="val 25835"/>
              <a:gd name="adj2" fmla="val 5222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TextovéPole 74"/>
          <p:cNvSpPr txBox="1"/>
          <p:nvPr/>
        </p:nvSpPr>
        <p:spPr>
          <a:xfrm>
            <a:off x="3857620" y="5143512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∆l</a:t>
            </a:r>
            <a:endParaRPr lang="cs-CZ" sz="3200" b="1" baseline="-25000" dirty="0"/>
          </a:p>
        </p:txBody>
      </p:sp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6729413" y="814388"/>
          <a:ext cx="1906587" cy="13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799920" imgH="583920" progId="Equation.3">
                  <p:embed/>
                </p:oleObj>
              </mc:Choice>
              <mc:Fallback>
                <p:oleObj name="Rovnice" r:id="rId6" imgW="79992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9413" y="814388"/>
                        <a:ext cx="1906587" cy="1335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6" name="Přímá spojovací šipka 75"/>
          <p:cNvCxnSpPr/>
          <p:nvPr/>
        </p:nvCxnSpPr>
        <p:spPr>
          <a:xfrm>
            <a:off x="3571868" y="6286520"/>
            <a:ext cx="241200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ovéPole 79"/>
          <p:cNvSpPr txBox="1"/>
          <p:nvPr/>
        </p:nvSpPr>
        <p:spPr>
          <a:xfrm>
            <a:off x="4643438" y="5773183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d</a:t>
            </a:r>
            <a:endParaRPr lang="cs-CZ" sz="3200" b="1" baseline="-25000" dirty="0"/>
          </a:p>
        </p:txBody>
      </p:sp>
      <p:sp>
        <p:nvSpPr>
          <p:cNvPr id="87" name="TextovéPole 86"/>
          <p:cNvSpPr txBox="1"/>
          <p:nvPr/>
        </p:nvSpPr>
        <p:spPr>
          <a:xfrm>
            <a:off x="142844" y="2571744"/>
            <a:ext cx="31432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tabLst>
                <a:tab pos="539750" algn="l"/>
              </a:tabLst>
            </a:pPr>
            <a:r>
              <a:rPr lang="cs-CZ" sz="2800" b="1" dirty="0"/>
              <a:t>b </a:t>
            </a:r>
            <a:r>
              <a:rPr lang="cs-CZ" sz="2800" dirty="0"/>
              <a:t>	šířka štěrbiny</a:t>
            </a:r>
          </a:p>
          <a:p>
            <a:pPr lvl="0">
              <a:lnSpc>
                <a:spcPct val="150000"/>
              </a:lnSpc>
              <a:tabLst>
                <a:tab pos="539750" algn="l"/>
              </a:tabLst>
            </a:pPr>
            <a:r>
              <a:rPr lang="cs-CZ" sz="2800" b="1" dirty="0"/>
              <a:t>∆l </a:t>
            </a:r>
            <a:r>
              <a:rPr lang="cs-CZ" sz="2800" dirty="0"/>
              <a:t>	dráhový rozdíl</a:t>
            </a:r>
          </a:p>
          <a:p>
            <a:pPr lvl="0">
              <a:lnSpc>
                <a:spcPct val="150000"/>
              </a:lnSpc>
              <a:tabLst>
                <a:tab pos="539750" algn="l"/>
              </a:tabLst>
            </a:pPr>
            <a:r>
              <a:rPr lang="cs-CZ" sz="2800" b="1" dirty="0"/>
              <a:t>d</a:t>
            </a:r>
            <a:r>
              <a:rPr lang="cs-CZ" sz="2800" dirty="0"/>
              <a:t> 	vzdálenost </a:t>
            </a:r>
            <a:br>
              <a:rPr lang="cs-CZ" sz="2800" dirty="0"/>
            </a:br>
            <a:r>
              <a:rPr lang="cs-CZ" sz="2800" dirty="0"/>
              <a:t>       stínítka</a:t>
            </a:r>
          </a:p>
        </p:txBody>
      </p:sp>
    </p:spTree>
    <p:extLst>
      <p:ext uri="{BB962C8B-B14F-4D97-AF65-F5344CB8AC3E}">
        <p14:creationId xmlns:p14="http://schemas.microsoft.com/office/powerpoint/2010/main" val="1159883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72" grpId="0" animBg="1"/>
      <p:bldP spid="74" grpId="0" animBg="1"/>
      <p:bldP spid="75" grpId="0"/>
      <p:bldP spid="80" grpId="0"/>
      <p:bldP spid="8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OHYB SVĚTLA NA ŠTĚRBINĚ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2571736" y="4357694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b</a:t>
            </a:r>
            <a:endParaRPr lang="cs-CZ" sz="3200" b="1" baseline="-250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3143240" y="4500570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α</a:t>
            </a:r>
            <a:endParaRPr lang="cs-CZ" sz="3200" b="1" baseline="-25000" dirty="0"/>
          </a:p>
        </p:txBody>
      </p:sp>
      <p:sp>
        <p:nvSpPr>
          <p:cNvPr id="50" name="Obdélník 49"/>
          <p:cNvSpPr/>
          <p:nvPr/>
        </p:nvSpPr>
        <p:spPr>
          <a:xfrm>
            <a:off x="5929322" y="2500306"/>
            <a:ext cx="468000" cy="442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2" name="Přímá spojovací čára 51"/>
          <p:cNvCxnSpPr/>
          <p:nvPr/>
        </p:nvCxnSpPr>
        <p:spPr>
          <a:xfrm>
            <a:off x="3513388" y="4643446"/>
            <a:ext cx="2916000" cy="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 descr="http://www.gjs.cz/fyzika/projekty/optika/images/obr_012_m.jp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 l="82895" t="11088" r="10526" b="6746"/>
          <a:stretch>
            <a:fillRect/>
          </a:stretch>
        </p:blipFill>
        <p:spPr bwMode="auto">
          <a:xfrm>
            <a:off x="5937236" y="2500306"/>
            <a:ext cx="504000" cy="452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ovací čára 5"/>
          <p:cNvCxnSpPr/>
          <p:nvPr/>
        </p:nvCxnSpPr>
        <p:spPr>
          <a:xfrm>
            <a:off x="0" y="2500306"/>
            <a:ext cx="9180000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ovací šipka 78"/>
          <p:cNvCxnSpPr/>
          <p:nvPr/>
        </p:nvCxnSpPr>
        <p:spPr>
          <a:xfrm flipV="1">
            <a:off x="3533775" y="3571876"/>
            <a:ext cx="2395547" cy="574675"/>
          </a:xfrm>
          <a:prstGeom prst="straightConnector1">
            <a:avLst/>
          </a:prstGeom>
          <a:ln w="38100" cap="rnd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ovací šipka 81"/>
          <p:cNvCxnSpPr/>
          <p:nvPr/>
        </p:nvCxnSpPr>
        <p:spPr>
          <a:xfrm flipV="1">
            <a:off x="3530600" y="3571876"/>
            <a:ext cx="2398722" cy="160337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3500430" y="5166024"/>
            <a:ext cx="72000" cy="16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499306" y="2500306"/>
            <a:ext cx="72000" cy="16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1" name="Přímá spojovací šipka 40"/>
          <p:cNvCxnSpPr/>
          <p:nvPr/>
        </p:nvCxnSpPr>
        <p:spPr>
          <a:xfrm rot="16200000" flipH="1">
            <a:off x="2478067" y="4642603"/>
            <a:ext cx="1045718" cy="112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čára 42"/>
          <p:cNvCxnSpPr>
            <a:endCxn id="9" idx="2"/>
          </p:cNvCxnSpPr>
          <p:nvPr/>
        </p:nvCxnSpPr>
        <p:spPr>
          <a:xfrm flipV="1">
            <a:off x="3000364" y="4120306"/>
            <a:ext cx="53494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čára 43"/>
          <p:cNvCxnSpPr/>
          <p:nvPr/>
        </p:nvCxnSpPr>
        <p:spPr>
          <a:xfrm flipV="1">
            <a:off x="2989309" y="5159375"/>
            <a:ext cx="53494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čára 44"/>
          <p:cNvCxnSpPr>
            <a:stCxn id="11" idx="0"/>
            <a:endCxn id="9" idx="2"/>
          </p:cNvCxnSpPr>
          <p:nvPr/>
        </p:nvCxnSpPr>
        <p:spPr>
          <a:xfrm rot="16200000" flipV="1">
            <a:off x="3013009" y="4642603"/>
            <a:ext cx="1045718" cy="11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čára 47"/>
          <p:cNvCxnSpPr>
            <a:endCxn id="9" idx="2"/>
          </p:cNvCxnSpPr>
          <p:nvPr/>
        </p:nvCxnSpPr>
        <p:spPr>
          <a:xfrm rot="16200000" flipV="1">
            <a:off x="3399174" y="4256438"/>
            <a:ext cx="737454" cy="46519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blouk 71"/>
          <p:cNvSpPr/>
          <p:nvPr/>
        </p:nvSpPr>
        <p:spPr>
          <a:xfrm rot="6707651">
            <a:off x="3362092" y="4326224"/>
            <a:ext cx="571504" cy="642942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Levá složená závorka 73"/>
          <p:cNvSpPr/>
          <p:nvPr/>
        </p:nvSpPr>
        <p:spPr>
          <a:xfrm rot="14129872">
            <a:off x="3698705" y="4899463"/>
            <a:ext cx="345123" cy="540785"/>
          </a:xfrm>
          <a:prstGeom prst="leftBrace">
            <a:avLst>
              <a:gd name="adj1" fmla="val 25835"/>
              <a:gd name="adj2" fmla="val 5222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TextovéPole 74"/>
          <p:cNvSpPr txBox="1"/>
          <p:nvPr/>
        </p:nvSpPr>
        <p:spPr>
          <a:xfrm>
            <a:off x="3857620" y="5143512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∆l</a:t>
            </a:r>
            <a:endParaRPr lang="cs-CZ" sz="3200" b="1" baseline="-25000" dirty="0"/>
          </a:p>
        </p:txBody>
      </p:sp>
      <p:cxnSp>
        <p:nvCxnSpPr>
          <p:cNvPr id="76" name="Přímá spojovací šipka 75"/>
          <p:cNvCxnSpPr/>
          <p:nvPr/>
        </p:nvCxnSpPr>
        <p:spPr>
          <a:xfrm>
            <a:off x="3571868" y="6286520"/>
            <a:ext cx="241200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ovéPole 79"/>
          <p:cNvSpPr txBox="1"/>
          <p:nvPr/>
        </p:nvSpPr>
        <p:spPr>
          <a:xfrm>
            <a:off x="4643438" y="5773183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d</a:t>
            </a:r>
            <a:endParaRPr lang="cs-CZ" sz="3200" b="1" baseline="-25000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142844" y="2571744"/>
            <a:ext cx="31432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tabLst>
                <a:tab pos="539750" algn="l"/>
              </a:tabLst>
            </a:pPr>
            <a:r>
              <a:rPr lang="cs-CZ" sz="2800" b="1" dirty="0"/>
              <a:t>b </a:t>
            </a:r>
            <a:r>
              <a:rPr lang="cs-CZ" sz="2800" dirty="0"/>
              <a:t>	šířka štěrbiny</a:t>
            </a:r>
          </a:p>
          <a:p>
            <a:pPr lvl="0">
              <a:lnSpc>
                <a:spcPct val="150000"/>
              </a:lnSpc>
              <a:tabLst>
                <a:tab pos="539750" algn="l"/>
              </a:tabLst>
            </a:pPr>
            <a:r>
              <a:rPr lang="cs-CZ" sz="2800" b="1" dirty="0"/>
              <a:t>∆l </a:t>
            </a:r>
            <a:r>
              <a:rPr lang="cs-CZ" sz="2800" dirty="0"/>
              <a:t>	dráhový rozdíl</a:t>
            </a:r>
          </a:p>
          <a:p>
            <a:pPr lvl="0">
              <a:lnSpc>
                <a:spcPct val="150000"/>
              </a:lnSpc>
              <a:tabLst>
                <a:tab pos="539750" algn="l"/>
              </a:tabLst>
            </a:pPr>
            <a:r>
              <a:rPr lang="cs-CZ" sz="2800" b="1" dirty="0"/>
              <a:t>d</a:t>
            </a:r>
            <a:r>
              <a:rPr lang="cs-CZ" sz="2800" dirty="0"/>
              <a:t> 	vzdálenost </a:t>
            </a:r>
            <a:br>
              <a:rPr lang="cs-CZ" sz="2800" dirty="0"/>
            </a:br>
            <a:r>
              <a:rPr lang="cs-CZ" sz="2800" dirty="0"/>
              <a:t>       stínítka</a:t>
            </a:r>
          </a:p>
        </p:txBody>
      </p:sp>
      <p:sp>
        <p:nvSpPr>
          <p:cNvPr id="35" name="Oblouk 34"/>
          <p:cNvSpPr/>
          <p:nvPr/>
        </p:nvSpPr>
        <p:spPr>
          <a:xfrm rot="1969071">
            <a:off x="3986242" y="4182694"/>
            <a:ext cx="571504" cy="642942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TextovéPole 35"/>
          <p:cNvSpPr txBox="1"/>
          <p:nvPr/>
        </p:nvSpPr>
        <p:spPr>
          <a:xfrm>
            <a:off x="4071934" y="4143380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α</a:t>
            </a:r>
            <a:endParaRPr lang="cs-CZ" sz="3200" b="1" baseline="-25000" dirty="0"/>
          </a:p>
        </p:txBody>
      </p:sp>
      <p:cxnSp>
        <p:nvCxnSpPr>
          <p:cNvPr id="32" name="Přímá spojovací šipka 31"/>
          <p:cNvCxnSpPr/>
          <p:nvPr/>
        </p:nvCxnSpPr>
        <p:spPr>
          <a:xfrm flipV="1">
            <a:off x="3519488" y="3571876"/>
            <a:ext cx="2409834" cy="106203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6500798" y="4406900"/>
            <a:ext cx="2643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s-CZ" sz="2400" dirty="0"/>
              <a:t>    nulté max.</a:t>
            </a:r>
          </a:p>
          <a:p>
            <a:pPr lvl="0"/>
            <a:endParaRPr lang="cs-CZ" sz="2400" dirty="0"/>
          </a:p>
          <a:p>
            <a:pPr lvl="0"/>
            <a:endParaRPr lang="cs-CZ" sz="2400" dirty="0"/>
          </a:p>
          <a:p>
            <a:pPr lvl="0"/>
            <a:endParaRPr lang="cs-CZ" sz="2400" dirty="0"/>
          </a:p>
          <a:p>
            <a:r>
              <a:rPr lang="cs-CZ" sz="2400" dirty="0" err="1"/>
              <a:t>M</a:t>
            </a:r>
            <a:r>
              <a:rPr lang="cs-CZ" sz="2400" baseline="-25000" dirty="0" err="1"/>
              <a:t>k</a:t>
            </a:r>
            <a:r>
              <a:rPr lang="cs-CZ" sz="2400" dirty="0"/>
              <a:t>, </a:t>
            </a:r>
            <a:r>
              <a:rPr lang="cs-CZ" sz="2400" dirty="0" err="1"/>
              <a:t>M</a:t>
            </a:r>
            <a:r>
              <a:rPr lang="cs-CZ" sz="2400" baseline="-25000" dirty="0" err="1"/>
              <a:t>k</a:t>
            </a:r>
            <a:r>
              <a:rPr lang="cs-CZ" sz="2400" baseline="-25000" dirty="0"/>
              <a:t>´</a:t>
            </a:r>
            <a:r>
              <a:rPr lang="cs-CZ" sz="2400" dirty="0"/>
              <a:t> – </a:t>
            </a:r>
            <a:r>
              <a:rPr lang="cs-CZ" sz="2400" dirty="0" err="1"/>
              <a:t>max</a:t>
            </a:r>
            <a:endParaRPr lang="cs-CZ" sz="2400" dirty="0"/>
          </a:p>
          <a:p>
            <a:r>
              <a:rPr lang="cs-CZ" sz="2400" dirty="0" err="1"/>
              <a:t>N</a:t>
            </a:r>
            <a:r>
              <a:rPr lang="cs-CZ" sz="2400" baseline="-25000" dirty="0" err="1"/>
              <a:t>k</a:t>
            </a:r>
            <a:r>
              <a:rPr lang="cs-CZ" sz="2400" dirty="0"/>
              <a:t>, </a:t>
            </a:r>
            <a:r>
              <a:rPr lang="cs-CZ" sz="2400" dirty="0" err="1"/>
              <a:t>N</a:t>
            </a:r>
            <a:r>
              <a:rPr lang="cs-CZ" sz="2400" baseline="-25000" dirty="0" err="1"/>
              <a:t>k</a:t>
            </a:r>
            <a:r>
              <a:rPr lang="cs-CZ" sz="2400" baseline="-25000" dirty="0"/>
              <a:t>´</a:t>
            </a:r>
            <a:r>
              <a:rPr lang="cs-CZ" sz="2400" dirty="0"/>
              <a:t> – min</a:t>
            </a:r>
          </a:p>
        </p:txBody>
      </p:sp>
      <p:graphicFrame>
        <p:nvGraphicFramePr>
          <p:cNvPr id="38" name="Object 6"/>
          <p:cNvGraphicFramePr>
            <a:graphicFrameLocks noChangeAspect="1"/>
          </p:cNvGraphicFramePr>
          <p:nvPr/>
        </p:nvGraphicFramePr>
        <p:xfrm>
          <a:off x="6514114" y="3878737"/>
          <a:ext cx="285752" cy="30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203040" imgH="215640" progId="Equation.3">
                  <p:embed/>
                </p:oleObj>
              </mc:Choice>
              <mc:Fallback>
                <p:oleObj name="Rovnice" r:id="rId6" imgW="203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4114" y="3878737"/>
                        <a:ext cx="285752" cy="3036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8"/>
          <p:cNvGraphicFramePr>
            <a:graphicFrameLocks noChangeAspect="1"/>
          </p:cNvGraphicFramePr>
          <p:nvPr/>
        </p:nvGraphicFramePr>
        <p:xfrm>
          <a:off x="2471733" y="1285860"/>
          <a:ext cx="1528763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698400" imgH="203040" progId="Equation.3">
                  <p:embed/>
                </p:oleObj>
              </mc:Choice>
              <mc:Fallback>
                <p:oleObj name="Rovnice" r:id="rId8" imgW="698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733" y="1285860"/>
                        <a:ext cx="1528763" cy="4429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4" name="Object 8"/>
          <p:cNvGraphicFramePr>
            <a:graphicFrameLocks noChangeAspect="1"/>
          </p:cNvGraphicFramePr>
          <p:nvPr/>
        </p:nvGraphicFramePr>
        <p:xfrm>
          <a:off x="6505184" y="4257436"/>
          <a:ext cx="303612" cy="321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0" imgW="215640" imgH="228600" progId="Equation.3">
                  <p:embed/>
                </p:oleObj>
              </mc:Choice>
              <mc:Fallback>
                <p:oleObj name="Rovnice" r:id="rId10" imgW="215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5184" y="4257436"/>
                        <a:ext cx="303612" cy="32147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5" name="Object 9"/>
          <p:cNvGraphicFramePr>
            <a:graphicFrameLocks noChangeAspect="1"/>
          </p:cNvGraphicFramePr>
          <p:nvPr/>
        </p:nvGraphicFramePr>
        <p:xfrm>
          <a:off x="6487325" y="4653994"/>
          <a:ext cx="339330" cy="321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2" imgW="241200" imgH="228600" progId="Equation.3">
                  <p:embed/>
                </p:oleObj>
              </mc:Choice>
              <mc:Fallback>
                <p:oleObj name="Rovnice" r:id="rId12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7325" y="4653994"/>
                        <a:ext cx="339330" cy="32147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6" name="Object 10"/>
          <p:cNvGraphicFramePr>
            <a:graphicFrameLocks noChangeAspect="1"/>
          </p:cNvGraphicFramePr>
          <p:nvPr/>
        </p:nvGraphicFramePr>
        <p:xfrm>
          <a:off x="6505184" y="5050552"/>
          <a:ext cx="303612" cy="303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4" imgW="215640" imgH="215640" progId="Equation.3">
                  <p:embed/>
                </p:oleObj>
              </mc:Choice>
              <mc:Fallback>
                <p:oleObj name="Rovnice" r:id="rId14" imgW="215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5184" y="5050552"/>
                        <a:ext cx="303612" cy="30361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7" name="Object 11"/>
          <p:cNvGraphicFramePr>
            <a:graphicFrameLocks noChangeAspect="1"/>
          </p:cNvGraphicFramePr>
          <p:nvPr/>
        </p:nvGraphicFramePr>
        <p:xfrm>
          <a:off x="6487128" y="5429250"/>
          <a:ext cx="339725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6" imgW="241200" imgH="215640" progId="Equation.3">
                  <p:embed/>
                </p:oleObj>
              </mc:Choice>
              <mc:Fallback>
                <p:oleObj name="Rovnice" r:id="rId16" imgW="241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7128" y="5429250"/>
                        <a:ext cx="339725" cy="303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1"/>
          <p:cNvGraphicFramePr>
            <a:graphicFrameLocks noChangeAspect="1"/>
          </p:cNvGraphicFramePr>
          <p:nvPr/>
        </p:nvGraphicFramePr>
        <p:xfrm>
          <a:off x="6505384" y="3500438"/>
          <a:ext cx="303213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8" imgW="215640" imgH="215640" progId="Equation.3">
                  <p:embed/>
                </p:oleObj>
              </mc:Choice>
              <mc:Fallback>
                <p:oleObj name="Rovnice" r:id="rId18" imgW="215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5384" y="3500438"/>
                        <a:ext cx="303213" cy="303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4" name="Object 18"/>
          <p:cNvGraphicFramePr>
            <a:graphicFrameLocks noChangeAspect="1"/>
          </p:cNvGraphicFramePr>
          <p:nvPr/>
        </p:nvGraphicFramePr>
        <p:xfrm>
          <a:off x="6884988" y="4085831"/>
          <a:ext cx="3206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0" imgW="228600" imgH="215640" progId="Equation.3">
                  <p:embed/>
                </p:oleObj>
              </mc:Choice>
              <mc:Fallback>
                <p:oleObj name="Rovnice" r:id="rId20" imgW="228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988" y="4085831"/>
                        <a:ext cx="320675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5" name="Object 19"/>
          <p:cNvGraphicFramePr>
            <a:graphicFrameLocks noChangeAspect="1"/>
          </p:cNvGraphicFramePr>
          <p:nvPr/>
        </p:nvGraphicFramePr>
        <p:xfrm>
          <a:off x="6876256" y="4456912"/>
          <a:ext cx="33813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2" imgW="241200" imgH="228600" progId="Equation.3">
                  <p:embed/>
                </p:oleObj>
              </mc:Choice>
              <mc:Fallback>
                <p:oleObj name="Rovnice" r:id="rId22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4456912"/>
                        <a:ext cx="338138" cy="320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7" name="Object 21"/>
          <p:cNvGraphicFramePr>
            <a:graphicFrameLocks noChangeAspect="1"/>
          </p:cNvGraphicFramePr>
          <p:nvPr/>
        </p:nvGraphicFramePr>
        <p:xfrm>
          <a:off x="6866731" y="4843868"/>
          <a:ext cx="3571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4" imgW="253800" imgH="215640" progId="Equation.3">
                  <p:embed/>
                </p:oleObj>
              </mc:Choice>
              <mc:Fallback>
                <p:oleObj name="Rovnice" r:id="rId24" imgW="253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6731" y="4843868"/>
                        <a:ext cx="357188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8" name="Object 22"/>
          <p:cNvGraphicFramePr>
            <a:graphicFrameLocks noChangeAspect="1"/>
          </p:cNvGraphicFramePr>
          <p:nvPr/>
        </p:nvGraphicFramePr>
        <p:xfrm>
          <a:off x="6858000" y="5214950"/>
          <a:ext cx="37465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6" imgW="266400" imgH="215640" progId="Equation.3">
                  <p:embed/>
                </p:oleObj>
              </mc:Choice>
              <mc:Fallback>
                <p:oleObj name="Rovnice" r:id="rId26" imgW="266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214950"/>
                        <a:ext cx="374650" cy="303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9" name="Object 11"/>
          <p:cNvGraphicFramePr>
            <a:graphicFrameLocks noChangeAspect="1"/>
          </p:cNvGraphicFramePr>
          <p:nvPr/>
        </p:nvGraphicFramePr>
        <p:xfrm>
          <a:off x="6876256" y="3716338"/>
          <a:ext cx="338138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8" imgW="241200" imgH="215640" progId="Equation.3">
                  <p:embed/>
                </p:oleObj>
              </mc:Choice>
              <mc:Fallback>
                <p:oleObj name="Rovnice" r:id="rId28" imgW="241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3716338"/>
                        <a:ext cx="338138" cy="303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"/>
          <p:cNvGraphicFramePr>
            <a:graphicFrameLocks noChangeAspect="1"/>
          </p:cNvGraphicFramePr>
          <p:nvPr/>
        </p:nvGraphicFramePr>
        <p:xfrm>
          <a:off x="4429124" y="714356"/>
          <a:ext cx="3378200" cy="164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0" imgW="1625400" imgH="812520" progId="Equation.3">
                  <p:embed/>
                </p:oleObj>
              </mc:Choice>
              <mc:Fallback>
                <p:oleObj name="Rovnice" r:id="rId30" imgW="162540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714356"/>
                        <a:ext cx="3378200" cy="1643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ovéPole 56"/>
          <p:cNvSpPr txBox="1"/>
          <p:nvPr/>
        </p:nvSpPr>
        <p:spPr>
          <a:xfrm>
            <a:off x="357158" y="829559"/>
            <a:ext cx="52864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90500">
              <a:buFont typeface="Arial" pitchFamily="34" charset="0"/>
              <a:buChar char="•"/>
            </a:pPr>
            <a:r>
              <a:rPr lang="cs-CZ" sz="2800" dirty="0"/>
              <a:t>maximum</a:t>
            </a:r>
          </a:p>
          <a:p>
            <a:pPr lvl="0" indent="190500">
              <a:buFont typeface="Arial" pitchFamily="34" charset="0"/>
              <a:buChar char="•"/>
            </a:pPr>
            <a:endParaRPr lang="cs-CZ" sz="2800" dirty="0"/>
          </a:p>
          <a:p>
            <a:pPr lvl="0" indent="190500">
              <a:buFont typeface="Arial" pitchFamily="34" charset="0"/>
              <a:buChar char="•"/>
            </a:pPr>
            <a:r>
              <a:rPr lang="cs-CZ" sz="2800" dirty="0"/>
              <a:t>minimum 	</a:t>
            </a:r>
          </a:p>
        </p:txBody>
      </p:sp>
    </p:spTree>
    <p:extLst>
      <p:ext uri="{BB962C8B-B14F-4D97-AF65-F5344CB8AC3E}">
        <p14:creationId xmlns:p14="http://schemas.microsoft.com/office/powerpoint/2010/main" val="1187134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7" grpId="0"/>
      <p:bldP spid="5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OHYB SVĚTLA NA ŠTĚRBINĚ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85720" y="1024670"/>
            <a:ext cx="864399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b="1" dirty="0"/>
              <a:t>Rozložení maxim a minim závisí </a:t>
            </a:r>
          </a:p>
          <a:p>
            <a:pPr indent="261938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/>
              <a:t>na šířce štěrbiny nepřímo úměrně </a:t>
            </a:r>
          </a:p>
          <a:p>
            <a:pPr indent="261938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/>
              <a:t>na vlnové délce světla přímo úměrně.</a:t>
            </a:r>
          </a:p>
          <a:p>
            <a:pPr indent="261938">
              <a:buFont typeface="Arial" pitchFamily="34" charset="0"/>
              <a:buChar char="•"/>
            </a:pPr>
            <a:endParaRPr lang="cs-CZ" sz="2800" dirty="0"/>
          </a:p>
          <a:p>
            <a:pPr>
              <a:lnSpc>
                <a:spcPct val="150000"/>
              </a:lnSpc>
            </a:pPr>
            <a:r>
              <a:rPr lang="cs-CZ" sz="2800" dirty="0"/>
              <a:t>Čím užší štěrbina, tím větší vzdálenost 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mezi minimy stejného řádu a širší maxima.</a:t>
            </a:r>
          </a:p>
          <a:p>
            <a:endParaRPr lang="cs-CZ" sz="2800" dirty="0"/>
          </a:p>
          <a:p>
            <a:br>
              <a:rPr lang="cs-CZ" sz="2800" dirty="0"/>
            </a:br>
            <a:r>
              <a:rPr lang="cs-CZ" sz="2800" b="1" dirty="0"/>
              <a:t>Užší štěrbina způsobuje větší ohyb světla.</a:t>
            </a:r>
            <a:r>
              <a:rPr lang="cs-CZ" sz="2800" baseline="-25000" dirty="0"/>
              <a:t> </a:t>
            </a:r>
            <a:endParaRPr lang="cs-CZ" sz="2800" dirty="0"/>
          </a:p>
        </p:txBody>
      </p:sp>
      <p:grpSp>
        <p:nvGrpSpPr>
          <p:cNvPr id="24" name="Skupina 23"/>
          <p:cNvGrpSpPr/>
          <p:nvPr/>
        </p:nvGrpSpPr>
        <p:grpSpPr>
          <a:xfrm rot="16200000">
            <a:off x="5032429" y="2682819"/>
            <a:ext cx="5580000" cy="1928826"/>
            <a:chOff x="500034" y="3143248"/>
            <a:chExt cx="5580000" cy="1928826"/>
          </a:xfrm>
        </p:grpSpPr>
        <p:grpSp>
          <p:nvGrpSpPr>
            <p:cNvPr id="23" name="Skupina 22"/>
            <p:cNvGrpSpPr/>
            <p:nvPr/>
          </p:nvGrpSpPr>
          <p:grpSpPr>
            <a:xfrm>
              <a:off x="500034" y="3143248"/>
              <a:ext cx="5580000" cy="1928826"/>
              <a:chOff x="500034" y="3143248"/>
              <a:chExt cx="5580000" cy="1928826"/>
            </a:xfrm>
          </p:grpSpPr>
          <p:sp>
            <p:nvSpPr>
              <p:cNvPr id="22" name="Obdélník 21"/>
              <p:cNvSpPr/>
              <p:nvPr/>
            </p:nvSpPr>
            <p:spPr>
              <a:xfrm>
                <a:off x="500034" y="4214818"/>
                <a:ext cx="5580000" cy="857256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Obdélník 20"/>
              <p:cNvSpPr/>
              <p:nvPr/>
            </p:nvSpPr>
            <p:spPr>
              <a:xfrm>
                <a:off x="500034" y="3143248"/>
                <a:ext cx="5580000" cy="857256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5537" name="Group 1"/>
            <p:cNvGrpSpPr>
              <a:grpSpLocks/>
            </p:cNvGrpSpPr>
            <p:nvPr/>
          </p:nvGrpSpPr>
          <p:grpSpPr bwMode="auto">
            <a:xfrm>
              <a:off x="571472" y="3143248"/>
              <a:ext cx="5499126" cy="1928826"/>
              <a:chOff x="1110" y="11795"/>
              <a:chExt cx="2698" cy="824"/>
            </a:xfrm>
          </p:grpSpPr>
          <p:sp>
            <p:nvSpPr>
              <p:cNvPr id="65538" name="Rectangle 2"/>
              <p:cNvSpPr>
                <a:spLocks noChangeArrowheads="1"/>
              </p:cNvSpPr>
              <p:nvPr/>
            </p:nvSpPr>
            <p:spPr bwMode="auto">
              <a:xfrm>
                <a:off x="1110" y="11800"/>
                <a:ext cx="2698" cy="356"/>
              </a:xfrm>
              <a:prstGeom prst="rect">
                <a:avLst/>
              </a:prstGeom>
              <a:noFill/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5539" name="Rectangle 3"/>
              <p:cNvSpPr>
                <a:spLocks noChangeArrowheads="1"/>
              </p:cNvSpPr>
              <p:nvPr/>
            </p:nvSpPr>
            <p:spPr bwMode="auto">
              <a:xfrm>
                <a:off x="1110" y="12258"/>
                <a:ext cx="2698" cy="356"/>
              </a:xfrm>
              <a:prstGeom prst="rect">
                <a:avLst/>
              </a:prstGeom>
              <a:noFill/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5540" name="Rectangle 4"/>
              <p:cNvSpPr>
                <a:spLocks noChangeArrowheads="1"/>
              </p:cNvSpPr>
              <p:nvPr/>
            </p:nvSpPr>
            <p:spPr bwMode="auto">
              <a:xfrm>
                <a:off x="2118" y="11795"/>
                <a:ext cx="611" cy="367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5541" name="Rectangle 5"/>
              <p:cNvSpPr>
                <a:spLocks noChangeArrowheads="1"/>
              </p:cNvSpPr>
              <p:nvPr/>
            </p:nvSpPr>
            <p:spPr bwMode="auto">
              <a:xfrm>
                <a:off x="2280" y="12252"/>
                <a:ext cx="319" cy="367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5542" name="Rectangle 6"/>
              <p:cNvSpPr>
                <a:spLocks noChangeArrowheads="1"/>
              </p:cNvSpPr>
              <p:nvPr/>
            </p:nvSpPr>
            <p:spPr bwMode="auto">
              <a:xfrm>
                <a:off x="2882" y="11795"/>
                <a:ext cx="319" cy="367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5543" name="Rectangle 7"/>
              <p:cNvSpPr>
                <a:spLocks noChangeArrowheads="1"/>
              </p:cNvSpPr>
              <p:nvPr/>
            </p:nvSpPr>
            <p:spPr bwMode="auto">
              <a:xfrm>
                <a:off x="1612" y="11795"/>
                <a:ext cx="319" cy="367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5544" name="Rectangle 8"/>
              <p:cNvSpPr>
                <a:spLocks noChangeArrowheads="1"/>
              </p:cNvSpPr>
              <p:nvPr/>
            </p:nvSpPr>
            <p:spPr bwMode="auto">
              <a:xfrm>
                <a:off x="2694" y="12252"/>
                <a:ext cx="177" cy="367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5545" name="Rectangle 9"/>
              <p:cNvSpPr>
                <a:spLocks noChangeArrowheads="1"/>
              </p:cNvSpPr>
              <p:nvPr/>
            </p:nvSpPr>
            <p:spPr bwMode="auto">
              <a:xfrm>
                <a:off x="1989" y="12252"/>
                <a:ext cx="177" cy="367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5546" name="Rectangle 10"/>
              <p:cNvSpPr>
                <a:spLocks noChangeArrowheads="1"/>
              </p:cNvSpPr>
              <p:nvPr/>
            </p:nvSpPr>
            <p:spPr bwMode="auto">
              <a:xfrm>
                <a:off x="2986" y="12252"/>
                <a:ext cx="120" cy="367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5547" name="Rectangle 11"/>
              <p:cNvSpPr>
                <a:spLocks noChangeArrowheads="1"/>
              </p:cNvSpPr>
              <p:nvPr/>
            </p:nvSpPr>
            <p:spPr bwMode="auto">
              <a:xfrm>
                <a:off x="1800" y="12252"/>
                <a:ext cx="120" cy="367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5548" name="Rectangle 12"/>
              <p:cNvSpPr>
                <a:spLocks noChangeArrowheads="1"/>
              </p:cNvSpPr>
              <p:nvPr/>
            </p:nvSpPr>
            <p:spPr bwMode="auto">
              <a:xfrm>
                <a:off x="3278" y="12252"/>
                <a:ext cx="73" cy="367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5549" name="Rectangle 13"/>
              <p:cNvSpPr>
                <a:spLocks noChangeArrowheads="1"/>
              </p:cNvSpPr>
              <p:nvPr/>
            </p:nvSpPr>
            <p:spPr bwMode="auto">
              <a:xfrm>
                <a:off x="1583" y="12252"/>
                <a:ext cx="73" cy="367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5550" name="Rectangle 14"/>
              <p:cNvSpPr>
                <a:spLocks noChangeArrowheads="1"/>
              </p:cNvSpPr>
              <p:nvPr/>
            </p:nvSpPr>
            <p:spPr bwMode="auto">
              <a:xfrm>
                <a:off x="3532" y="11795"/>
                <a:ext cx="73" cy="367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5551" name="Rectangle 15"/>
              <p:cNvSpPr>
                <a:spLocks noChangeArrowheads="1"/>
              </p:cNvSpPr>
              <p:nvPr/>
            </p:nvSpPr>
            <p:spPr bwMode="auto">
              <a:xfrm>
                <a:off x="1273" y="11795"/>
                <a:ext cx="73" cy="367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992818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OHYB SVĚTLA NA 2 ŠTĚRBINÁCH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42844" y="674820"/>
            <a:ext cx="88582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Mřížková konstanta (perioda) mřížky </a:t>
            </a:r>
            <a:br>
              <a:rPr lang="cs-CZ" sz="2800" b="1" dirty="0"/>
            </a:br>
            <a:r>
              <a:rPr lang="cs-CZ" sz="2800" b="1" dirty="0"/>
              <a:t>b</a:t>
            </a:r>
            <a:r>
              <a:rPr lang="cs-CZ" sz="2800" dirty="0"/>
              <a:t> – vzdálenost štěrbin.</a:t>
            </a:r>
          </a:p>
          <a:p>
            <a:endParaRPr lang="cs-CZ" sz="2800" dirty="0"/>
          </a:p>
          <a:p>
            <a:r>
              <a:rPr lang="cs-CZ" sz="2800" dirty="0"/>
              <a:t>Na obou štěrbinách dochází k ohybu.</a:t>
            </a:r>
          </a:p>
          <a:p>
            <a:r>
              <a:rPr lang="cs-CZ" sz="2800" dirty="0"/>
              <a:t>Ohybové obrazce se překrývají a dochází tak i k interferenci.</a:t>
            </a:r>
          </a:p>
          <a:p>
            <a:r>
              <a:rPr lang="cs-CZ" sz="2800" dirty="0"/>
              <a:t> </a:t>
            </a:r>
          </a:p>
          <a:p>
            <a:r>
              <a:rPr lang="cs-CZ" sz="2800" b="1" dirty="0"/>
              <a:t>Ohybový obrazec – vícesvazková interference</a:t>
            </a:r>
            <a:endParaRPr lang="cs-CZ" sz="2800" dirty="0"/>
          </a:p>
          <a:p>
            <a:pPr marL="174625" lvl="0" indent="-174625">
              <a:buFont typeface="Arial" pitchFamily="34" charset="0"/>
              <a:buChar char="•"/>
            </a:pPr>
            <a:r>
              <a:rPr lang="cs-CZ" sz="2800" dirty="0"/>
              <a:t>střídající se širší maxima a minima </a:t>
            </a:r>
          </a:p>
          <a:p>
            <a:pPr lvl="0"/>
            <a:r>
              <a:rPr lang="cs-CZ" sz="2800" dirty="0"/>
              <a:t>		(výsledek ohybu na štěrbině)</a:t>
            </a:r>
          </a:p>
          <a:p>
            <a:pPr marL="174625" lvl="0" indent="-174625">
              <a:buFont typeface="Arial" pitchFamily="34" charset="0"/>
              <a:buChar char="•"/>
            </a:pPr>
            <a:r>
              <a:rPr lang="cs-CZ" sz="2800" dirty="0"/>
              <a:t>v každém maximu lze sledovat další úzké světlé a tmavé proužky  </a:t>
            </a:r>
            <a:br>
              <a:rPr lang="cs-CZ" sz="2800" dirty="0"/>
            </a:br>
            <a:r>
              <a:rPr lang="cs-CZ" sz="2800" dirty="0"/>
              <a:t>		(výsledek interference světla ze dvou štěrbin)</a:t>
            </a:r>
            <a:r>
              <a:rPr lang="cs-CZ" sz="2800" baseline="-25000" dirty="0"/>
              <a:t> 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55729462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OHYB SVĚTLA NA 2 ŠTĚRBINÁCH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85720" y="674820"/>
            <a:ext cx="86439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a – šířka štěrbiny</a:t>
            </a:r>
          </a:p>
          <a:p>
            <a:r>
              <a:rPr lang="cs-CZ" sz="2800" dirty="0"/>
              <a:t>b – mřížková konstanta</a:t>
            </a:r>
          </a:p>
          <a:p>
            <a:r>
              <a:rPr lang="cs-CZ" sz="2800" dirty="0"/>
              <a:t>α – vychýlení, směr, ve kterém vzniká interferenční</a:t>
            </a:r>
            <a:br>
              <a:rPr lang="cs-CZ" sz="2800" dirty="0"/>
            </a:br>
            <a:r>
              <a:rPr lang="cs-CZ" sz="2800" dirty="0"/>
              <a:t>      maximum, (minimum)</a:t>
            </a:r>
          </a:p>
          <a:p>
            <a:br>
              <a:rPr lang="cs-CZ" sz="2800" dirty="0"/>
            </a:br>
            <a:r>
              <a:rPr lang="cs-CZ" sz="2800" dirty="0"/>
              <a:t> </a:t>
            </a:r>
          </a:p>
          <a:p>
            <a:endParaRPr lang="cs-CZ" sz="2800" dirty="0"/>
          </a:p>
          <a:p>
            <a:r>
              <a:rPr lang="cs-CZ" sz="2800" baseline="-25000" dirty="0"/>
              <a:t> </a:t>
            </a:r>
            <a:endParaRPr lang="cs-CZ" sz="2800" dirty="0"/>
          </a:p>
        </p:txBody>
      </p:sp>
      <p:pic>
        <p:nvPicPr>
          <p:cNvPr id="40962" name="Picture 2" descr="http://fyzika.jreichl.com/data/optika/2_vlny_soubory/image092.pn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85719" y="2643182"/>
            <a:ext cx="868035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ovací čára 5"/>
          <p:cNvCxnSpPr/>
          <p:nvPr/>
        </p:nvCxnSpPr>
        <p:spPr>
          <a:xfrm>
            <a:off x="0" y="2500306"/>
            <a:ext cx="9180000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72017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OHYB SVĚTLA NA 2 ŠTĚRBINÁCH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85720" y="571480"/>
            <a:ext cx="86439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dirty="0"/>
              <a:t>Interferenční maximum vznikne při dráhovém rozdílu </a:t>
            </a:r>
            <a:r>
              <a:rPr lang="cs-CZ" sz="2800" dirty="0" err="1"/>
              <a:t>Δl</a:t>
            </a:r>
            <a:r>
              <a:rPr lang="cs-CZ" sz="2800" dirty="0"/>
              <a:t>, je-li splněna podmínka:</a:t>
            </a:r>
          </a:p>
          <a:p>
            <a:r>
              <a:rPr lang="cs-CZ" sz="2800" dirty="0"/>
              <a:t>k = 0,1,2,…  řád difrakce</a:t>
            </a:r>
          </a:p>
        </p:txBody>
      </p:sp>
      <p:pic>
        <p:nvPicPr>
          <p:cNvPr id="40962" name="Picture 2" descr="http://fyzika.jreichl.com/data/optika/2_vlny_soubory/image092.pn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85719" y="2643182"/>
            <a:ext cx="868035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ovací čára 5"/>
          <p:cNvCxnSpPr/>
          <p:nvPr/>
        </p:nvCxnSpPr>
        <p:spPr>
          <a:xfrm>
            <a:off x="0" y="2500306"/>
            <a:ext cx="9180000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4929190" y="1571612"/>
          <a:ext cx="36147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1117440" imgH="177480" progId="Equation.3">
                  <p:embed/>
                </p:oleObj>
              </mc:Choice>
              <mc:Fallback>
                <p:oleObj name="Rovnice" r:id="rId5" imgW="1117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1571612"/>
                        <a:ext cx="3614738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087557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OHYB SVĚTLA NA 2 ŠTĚRBINÁCH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85720" y="1077473"/>
            <a:ext cx="864399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V důsledku difrakce jsou rozlišovací schopnosti optických mikroskopů omezeny.</a:t>
            </a:r>
            <a:br>
              <a:rPr lang="cs-CZ" sz="3000" dirty="0"/>
            </a:br>
            <a:r>
              <a:rPr lang="cs-CZ" sz="3000" dirty="0"/>
              <a:t> </a:t>
            </a:r>
            <a:br>
              <a:rPr lang="cs-CZ" sz="3000" dirty="0"/>
            </a:br>
            <a:r>
              <a:rPr lang="cs-CZ" sz="3000" dirty="0"/>
              <a:t>Blízké bodové objekty obrazu vidíme v mikroskopu obklopené tmavými a světlými kroužky a nelze je dobře rozlišit.</a:t>
            </a:r>
            <a:br>
              <a:rPr lang="cs-CZ" sz="3000" dirty="0"/>
            </a:br>
            <a:endParaRPr lang="cs-CZ" sz="3000" dirty="0"/>
          </a:p>
          <a:p>
            <a:r>
              <a:rPr lang="cs-CZ" sz="3000" b="1" dirty="0"/>
              <a:t>Rozlišovací schopnost</a:t>
            </a:r>
            <a:r>
              <a:rPr lang="cs-CZ" sz="3000" dirty="0"/>
              <a:t> je tím větší,</a:t>
            </a:r>
          </a:p>
          <a:p>
            <a:pPr marL="363538" indent="-188913">
              <a:buFont typeface="Arial" pitchFamily="34" charset="0"/>
              <a:buChar char="•"/>
            </a:pPr>
            <a:r>
              <a:rPr lang="cs-CZ" sz="3000" dirty="0"/>
              <a:t>čím větší je průměr objektivu a </a:t>
            </a:r>
          </a:p>
          <a:p>
            <a:pPr marL="363538" indent="-188913">
              <a:buFont typeface="Arial" pitchFamily="34" charset="0"/>
              <a:buChar char="•"/>
            </a:pPr>
            <a:r>
              <a:rPr lang="cs-CZ" sz="3000" dirty="0"/>
              <a:t>menší vlnová délka světla.</a:t>
            </a:r>
          </a:p>
        </p:txBody>
      </p:sp>
    </p:spTree>
    <p:extLst>
      <p:ext uri="{BB962C8B-B14F-4D97-AF65-F5344CB8AC3E}">
        <p14:creationId xmlns:p14="http://schemas.microsoft.com/office/powerpoint/2010/main" val="110323110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OHYB SVĚTLA NA OPTICKÉ MŘÍŽCE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85720" y="674820"/>
            <a:ext cx="864399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Difrakční mřížka je tvořena velkým počtem stejně širokých štěrbin umístěných vedle sebe (100 – 1000 na 1 mm).</a:t>
            </a:r>
          </a:p>
          <a:p>
            <a:r>
              <a:rPr lang="cs-CZ" sz="2800" dirty="0"/>
              <a:t> </a:t>
            </a:r>
          </a:p>
          <a:p>
            <a:r>
              <a:rPr lang="cs-CZ" sz="2800" b="1" dirty="0"/>
              <a:t>Ohybový obrazec</a:t>
            </a:r>
            <a:endParaRPr lang="cs-CZ" sz="2800" dirty="0"/>
          </a:p>
          <a:p>
            <a:r>
              <a:rPr lang="cs-CZ" sz="2800" dirty="0"/>
              <a:t>má úzká interferenční maxima, </a:t>
            </a:r>
            <a:br>
              <a:rPr lang="cs-CZ" sz="2800" dirty="0"/>
            </a:br>
            <a:r>
              <a:rPr lang="cs-CZ" sz="2800" dirty="0"/>
              <a:t>která jsou od sebe vzdálena tím víc,</a:t>
            </a:r>
          </a:p>
          <a:p>
            <a:pPr marL="363538" indent="-188913">
              <a:buFont typeface="Arial" pitchFamily="34" charset="0"/>
              <a:buChar char="•"/>
            </a:pPr>
            <a:r>
              <a:rPr lang="cs-CZ" sz="2800" dirty="0"/>
              <a:t>čím menší je perioda mřížky a </a:t>
            </a:r>
          </a:p>
          <a:p>
            <a:pPr marL="363538" indent="-188913">
              <a:buFont typeface="Arial" pitchFamily="34" charset="0"/>
              <a:buChar char="•"/>
            </a:pPr>
            <a:r>
              <a:rPr lang="cs-CZ" sz="2800" dirty="0"/>
              <a:t>čím je </a:t>
            </a:r>
            <a:r>
              <a:rPr lang="cs-CZ" sz="2800" b="1" dirty="0"/>
              <a:t>b</a:t>
            </a:r>
            <a:r>
              <a:rPr lang="cs-CZ" sz="2800" dirty="0"/>
              <a:t> menší.</a:t>
            </a:r>
          </a:p>
          <a:p>
            <a:pPr marL="363538" indent="-188913">
              <a:buFont typeface="Arial" pitchFamily="34" charset="0"/>
              <a:buChar char="•"/>
            </a:pPr>
            <a:endParaRPr lang="cs-CZ" dirty="0"/>
          </a:p>
          <a:p>
            <a:r>
              <a:rPr lang="cs-CZ" sz="2800" b="1" dirty="0"/>
              <a:t>pro maxima </a:t>
            </a:r>
            <a:br>
              <a:rPr lang="cs-CZ" sz="2800" dirty="0"/>
            </a:br>
            <a:r>
              <a:rPr lang="cs-CZ" sz="2800" dirty="0"/>
              <a:t>(platí stejná podmínka jako u dvou štěrbin)</a:t>
            </a:r>
            <a:br>
              <a:rPr lang="cs-CZ" sz="2800" dirty="0"/>
            </a:br>
            <a:r>
              <a:rPr lang="cs-CZ" sz="2800" dirty="0"/>
              <a:t>  			k = 0,1,2,…    řád maxima, minima </a:t>
            </a:r>
          </a:p>
          <a:p>
            <a:r>
              <a:rPr lang="cs-CZ" sz="2800" b="1" dirty="0"/>
              <a:t>pro minima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443085"/>
              </p:ext>
            </p:extLst>
          </p:nvPr>
        </p:nvGraphicFramePr>
        <p:xfrm>
          <a:off x="3131114" y="5683114"/>
          <a:ext cx="2822776" cy="1000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066680" imgH="393480" progId="Equation.3">
                  <p:embed/>
                </p:oleObj>
              </mc:Choice>
              <mc:Fallback>
                <p:oleObj name="Rovnice" r:id="rId3" imgW="1066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114" y="5683114"/>
                        <a:ext cx="2822776" cy="10001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408369"/>
              </p:ext>
            </p:extLst>
          </p:nvPr>
        </p:nvGraphicFramePr>
        <p:xfrm>
          <a:off x="3131840" y="4293096"/>
          <a:ext cx="2393761" cy="508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812520" imgH="177480" progId="Equation.3">
                  <p:embed/>
                </p:oleObj>
              </mc:Choice>
              <mc:Fallback>
                <p:oleObj name="Rovnice" r:id="rId5" imgW="8125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4293096"/>
                        <a:ext cx="2393761" cy="5082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32856"/>
            <a:ext cx="3381375" cy="148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84749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214282" y="695153"/>
            <a:ext cx="507209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/>
              <a:t>Youngův</a:t>
            </a:r>
            <a:r>
              <a:rPr lang="cs-CZ" sz="3200" b="1" dirty="0"/>
              <a:t> pokus</a:t>
            </a:r>
            <a:r>
              <a:rPr lang="cs-CZ" sz="3200" dirty="0"/>
              <a:t> – 1801</a:t>
            </a:r>
          </a:p>
          <a:p>
            <a:r>
              <a:rPr lang="cs-CZ" sz="3000" dirty="0"/>
              <a:t>prokázal vlnovou povahu světla</a:t>
            </a:r>
          </a:p>
          <a:p>
            <a:endParaRPr lang="cs-CZ" sz="3200" dirty="0"/>
          </a:p>
          <a:p>
            <a:r>
              <a:rPr lang="cs-CZ" sz="3000" b="1" dirty="0"/>
              <a:t>Thomas </a:t>
            </a:r>
            <a:r>
              <a:rPr lang="cs-CZ" sz="3000" b="1" dirty="0" err="1"/>
              <a:t>Young</a:t>
            </a:r>
            <a:r>
              <a:rPr lang="cs-CZ" sz="3000" b="1" dirty="0"/>
              <a:t> </a:t>
            </a:r>
            <a:r>
              <a:rPr lang="cs-CZ" sz="3000" dirty="0"/>
              <a:t>– 1773-1829</a:t>
            </a:r>
            <a:endParaRPr lang="en-US" sz="3000" dirty="0"/>
          </a:p>
          <a:p>
            <a:endParaRPr lang="en-US" sz="3000" dirty="0"/>
          </a:p>
          <a:p>
            <a:pPr marL="179388" indent="-179388">
              <a:buFont typeface="Arial" pitchFamily="34" charset="0"/>
              <a:buChar char="•"/>
            </a:pPr>
            <a:r>
              <a:rPr lang="en-US" sz="3200" dirty="0"/>
              <a:t>l</a:t>
            </a:r>
            <a:r>
              <a:rPr lang="cs-CZ" sz="3200" dirty="0" err="1"/>
              <a:t>ékař</a:t>
            </a:r>
            <a:endParaRPr lang="en-US" sz="3200" dirty="0"/>
          </a:p>
          <a:p>
            <a:pPr marL="179388" indent="-179388">
              <a:buFont typeface="Arial" pitchFamily="34" charset="0"/>
              <a:buChar char="•"/>
            </a:pPr>
            <a:r>
              <a:rPr lang="cs-CZ" sz="3200" dirty="0" err="1"/>
              <a:t>defin</a:t>
            </a:r>
            <a:r>
              <a:rPr lang="en-US" sz="3200" dirty="0"/>
              <a:t>oval</a:t>
            </a:r>
            <a:r>
              <a:rPr lang="cs-CZ" sz="3200" dirty="0"/>
              <a:t> modul pružnosti</a:t>
            </a:r>
            <a:endParaRPr lang="en-US" sz="3200" dirty="0"/>
          </a:p>
          <a:p>
            <a:pPr marL="179388" indent="-179388">
              <a:buFont typeface="Arial" pitchFamily="34" charset="0"/>
              <a:buChar char="•"/>
            </a:pPr>
            <a:r>
              <a:rPr lang="cs-CZ" sz="3200" dirty="0"/>
              <a:t>účastnil </a:t>
            </a:r>
            <a:r>
              <a:rPr lang="en-US" sz="3200" dirty="0"/>
              <a:t>se </a:t>
            </a:r>
            <a:r>
              <a:rPr lang="cs-CZ" sz="3200" dirty="0"/>
              <a:t>interpretace textů Rosettské desky</a:t>
            </a:r>
          </a:p>
          <a:p>
            <a:pPr marL="179388" indent="-179388">
              <a:buFont typeface="Arial" pitchFamily="34" charset="0"/>
              <a:buChar char="•"/>
            </a:pPr>
            <a:endParaRPr lang="cs-CZ" sz="3200" dirty="0"/>
          </a:p>
          <a:p>
            <a:r>
              <a:rPr lang="cs-CZ" sz="1400" dirty="0">
                <a:hlinkClick r:id="rId3"/>
              </a:rPr>
              <a:t>YOUNGŮV POKUS</a:t>
            </a:r>
            <a:endParaRPr lang="cs-CZ" sz="1400" dirty="0"/>
          </a:p>
          <a:p>
            <a:endParaRPr lang="cs-CZ" sz="3000" dirty="0"/>
          </a:p>
        </p:txBody>
      </p:sp>
      <p:sp>
        <p:nvSpPr>
          <p:cNvPr id="14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2. 1. INTERFERENCE SVĚTLA</a:t>
            </a:r>
          </a:p>
        </p:txBody>
      </p:sp>
      <p:pic>
        <p:nvPicPr>
          <p:cNvPr id="41986" name="Picture 2" descr="Soubor:SS-you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785794"/>
            <a:ext cx="3762375" cy="5715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429124" y="592933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Obr.:1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OHYB SVĚTLA NA OPTICKÉ MŘÍŽCE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85720" y="674820"/>
            <a:ext cx="86439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Dopadá-li na mřížku bílé světlo:</a:t>
            </a:r>
            <a:endParaRPr lang="cs-CZ" sz="2800" dirty="0"/>
          </a:p>
          <a:p>
            <a:pPr lvl="0" indent="261938">
              <a:buFont typeface="Arial" pitchFamily="34" charset="0"/>
              <a:buChar char="•"/>
            </a:pPr>
            <a:r>
              <a:rPr lang="cs-CZ" sz="2800" dirty="0"/>
              <a:t>nulté maximum je bílé</a:t>
            </a:r>
          </a:p>
          <a:p>
            <a:pPr lvl="0" indent="261938">
              <a:buFont typeface="Arial" pitchFamily="34" charset="0"/>
              <a:buChar char="•"/>
            </a:pPr>
            <a:r>
              <a:rPr lang="cs-CZ" sz="2800" dirty="0"/>
              <a:t>v dalších maximech pozorujeme rozklad světla:</a:t>
            </a:r>
          </a:p>
          <a:p>
            <a:pPr marL="900113" lvl="1" indent="-188913">
              <a:buFont typeface="Arial" pitchFamily="34" charset="0"/>
              <a:buChar char="•"/>
            </a:pPr>
            <a:r>
              <a:rPr lang="cs-CZ" sz="2800" dirty="0"/>
              <a:t>blíže nultému maximu je fialová část spektra</a:t>
            </a:r>
          </a:p>
          <a:p>
            <a:pPr marL="900113" lvl="1" indent="-188913">
              <a:buFont typeface="Arial" pitchFamily="34" charset="0"/>
              <a:buChar char="•"/>
            </a:pPr>
            <a:r>
              <a:rPr lang="cs-CZ" sz="2800" dirty="0"/>
              <a:t>dále červená část spektra</a:t>
            </a:r>
          </a:p>
        </p:txBody>
      </p:sp>
      <p:sp>
        <p:nvSpPr>
          <p:cNvPr id="5" name="Obdélník 4"/>
          <p:cNvSpPr/>
          <p:nvPr/>
        </p:nvSpPr>
        <p:spPr>
          <a:xfrm>
            <a:off x="1322691" y="4919980"/>
            <a:ext cx="7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322691" y="2928934"/>
            <a:ext cx="72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2928934"/>
            <a:ext cx="9180000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1322691" y="5435601"/>
            <a:ext cx="7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1322691" y="3373117"/>
            <a:ext cx="7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1322691" y="5951222"/>
            <a:ext cx="7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1322691" y="6538284"/>
            <a:ext cx="7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ovací šipka 15"/>
          <p:cNvCxnSpPr/>
          <p:nvPr/>
        </p:nvCxnSpPr>
        <p:spPr>
          <a:xfrm>
            <a:off x="-334148" y="3440906"/>
            <a:ext cx="16200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>
            <a:off x="-334148" y="4024316"/>
            <a:ext cx="16200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>
            <a:off x="-334148" y="4607726"/>
            <a:ext cx="16200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>
            <a:off x="-334148" y="5191136"/>
            <a:ext cx="16200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>
            <a:off x="-334148" y="5774546"/>
            <a:ext cx="16200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>
            <a:off x="-334148" y="6357958"/>
            <a:ext cx="16200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/>
        </p:nvSpPr>
        <p:spPr>
          <a:xfrm>
            <a:off x="1322691" y="3888738"/>
            <a:ext cx="7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6" name="Přímá spojovací čára 25"/>
          <p:cNvCxnSpPr>
            <a:stCxn id="13" idx="2"/>
          </p:cNvCxnSpPr>
          <p:nvPr/>
        </p:nvCxnSpPr>
        <p:spPr>
          <a:xfrm rot="16200000" flipH="1">
            <a:off x="4669157" y="1525892"/>
            <a:ext cx="21401" cy="664233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681" name="Object 1"/>
          <p:cNvGraphicFramePr>
            <a:graphicFrameLocks noChangeAspect="1"/>
          </p:cNvGraphicFramePr>
          <p:nvPr/>
        </p:nvGraphicFramePr>
        <p:xfrm>
          <a:off x="8215338" y="4598988"/>
          <a:ext cx="7778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355320" imgH="177480" progId="Equation.3">
                  <p:embed/>
                </p:oleObj>
              </mc:Choice>
              <mc:Fallback>
                <p:oleObj name="Rovnice" r:id="rId3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5338" y="4598988"/>
                        <a:ext cx="777875" cy="387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Přímá spojovací čára 26"/>
          <p:cNvCxnSpPr>
            <a:stCxn id="13" idx="2"/>
          </p:cNvCxnSpPr>
          <p:nvPr/>
        </p:nvCxnSpPr>
        <p:spPr>
          <a:xfrm rot="5400000" flipH="1" flipV="1">
            <a:off x="4332667" y="1383718"/>
            <a:ext cx="478665" cy="6426618"/>
          </a:xfrm>
          <a:prstGeom prst="line">
            <a:avLst/>
          </a:prstGeom>
          <a:ln w="762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>
            <a:stCxn id="13" idx="2"/>
          </p:cNvCxnSpPr>
          <p:nvPr/>
        </p:nvCxnSpPr>
        <p:spPr>
          <a:xfrm rot="5400000" flipH="1" flipV="1">
            <a:off x="3476111" y="1383017"/>
            <a:ext cx="1335921" cy="5570763"/>
          </a:xfrm>
          <a:prstGeom prst="line">
            <a:avLst/>
          </a:prstGeom>
          <a:ln w="762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>
            <a:stCxn id="13" idx="2"/>
          </p:cNvCxnSpPr>
          <p:nvPr/>
        </p:nvCxnSpPr>
        <p:spPr>
          <a:xfrm rot="5400000" flipH="1" flipV="1">
            <a:off x="4119053" y="1311577"/>
            <a:ext cx="764419" cy="628514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>
            <a:stCxn id="13" idx="2"/>
          </p:cNvCxnSpPr>
          <p:nvPr/>
        </p:nvCxnSpPr>
        <p:spPr>
          <a:xfrm rot="5400000" flipH="1" flipV="1">
            <a:off x="3226078" y="1275860"/>
            <a:ext cx="1693111" cy="54278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1"/>
          <p:cNvGraphicFramePr>
            <a:graphicFrameLocks noChangeAspect="1"/>
          </p:cNvGraphicFramePr>
          <p:nvPr/>
        </p:nvGraphicFramePr>
        <p:xfrm>
          <a:off x="7858148" y="3857628"/>
          <a:ext cx="7223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330120" imgH="177480" progId="Equation.3">
                  <p:embed/>
                </p:oleObj>
              </mc:Choice>
              <mc:Fallback>
                <p:oleObj name="Rovnice" r:id="rId5" imgW="330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48" y="3857628"/>
                        <a:ext cx="722312" cy="387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"/>
          <p:cNvGraphicFramePr>
            <a:graphicFrameLocks noChangeAspect="1"/>
          </p:cNvGraphicFramePr>
          <p:nvPr/>
        </p:nvGraphicFramePr>
        <p:xfrm>
          <a:off x="7072330" y="3143248"/>
          <a:ext cx="7778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355320" imgH="177480" progId="Equation.3">
                  <p:embed/>
                </p:oleObj>
              </mc:Choice>
              <mc:Fallback>
                <p:oleObj name="Rovnice" r:id="rId7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30" y="3143248"/>
                        <a:ext cx="777875" cy="387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bdélník 12"/>
          <p:cNvSpPr/>
          <p:nvPr/>
        </p:nvSpPr>
        <p:spPr>
          <a:xfrm>
            <a:off x="1322691" y="4404359"/>
            <a:ext cx="7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472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OHYB SVĚTLA NA OPTICKÉ MŘÍŽCE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42843" y="674820"/>
            <a:ext cx="88705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Mřížkový spektroskop</a:t>
            </a:r>
            <a:r>
              <a:rPr lang="cs-CZ" sz="2800" dirty="0"/>
              <a:t> </a:t>
            </a:r>
          </a:p>
          <a:p>
            <a:r>
              <a:rPr lang="cs-CZ" sz="2800" dirty="0"/>
              <a:t>se používá k určení vlnových délek </a:t>
            </a:r>
            <a:br>
              <a:rPr lang="cs-CZ" sz="2800" dirty="0"/>
            </a:br>
            <a:r>
              <a:rPr lang="cs-CZ" sz="2800" dirty="0"/>
              <a:t>spektrálních čar ve spektrální analýze </a:t>
            </a:r>
          </a:p>
          <a:p>
            <a:br>
              <a:rPr lang="cs-CZ" sz="2800" dirty="0"/>
            </a:br>
            <a:r>
              <a:rPr lang="cs-CZ" sz="2800" dirty="0"/>
              <a:t>(využívá se 0. a 1. max., ostatní se překrývají)</a:t>
            </a:r>
          </a:p>
        </p:txBody>
      </p:sp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4214810" y="1643050"/>
            <a:ext cx="4786346" cy="3071834"/>
            <a:chOff x="6190" y="9820"/>
            <a:chExt cx="5355" cy="3106"/>
          </a:xfrm>
        </p:grpSpPr>
        <p:cxnSp>
          <p:nvCxnSpPr>
            <p:cNvPr id="38916" name="AutoShape 4"/>
            <p:cNvCxnSpPr>
              <a:cxnSpLocks noChangeShapeType="1"/>
            </p:cNvCxnSpPr>
            <p:nvPr/>
          </p:nvCxnSpPr>
          <p:spPr bwMode="auto">
            <a:xfrm>
              <a:off x="6201" y="12124"/>
              <a:ext cx="458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38917" name="AutoShape 5"/>
            <p:cNvCxnSpPr>
              <a:cxnSpLocks noChangeShapeType="1"/>
            </p:cNvCxnSpPr>
            <p:nvPr/>
          </p:nvCxnSpPr>
          <p:spPr bwMode="auto">
            <a:xfrm flipV="1">
              <a:off x="6190" y="10807"/>
              <a:ext cx="4637" cy="130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38918" name="AutoShape 6"/>
            <p:cNvCxnSpPr>
              <a:cxnSpLocks noChangeShapeType="1"/>
            </p:cNvCxnSpPr>
            <p:nvPr/>
          </p:nvCxnSpPr>
          <p:spPr bwMode="auto">
            <a:xfrm flipH="1">
              <a:off x="10800" y="9820"/>
              <a:ext cx="46" cy="310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38919" name="AutoShape 7"/>
            <p:cNvCxnSpPr>
              <a:cxnSpLocks noChangeShapeType="1"/>
            </p:cNvCxnSpPr>
            <p:nvPr/>
          </p:nvCxnSpPr>
          <p:spPr bwMode="auto">
            <a:xfrm flipV="1">
              <a:off x="6250" y="11250"/>
              <a:ext cx="4607" cy="8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</p:cxnSp>
        <p:sp>
          <p:nvSpPr>
            <p:cNvPr id="38920" name="Arc 8"/>
            <p:cNvSpPr>
              <a:spLocks/>
            </p:cNvSpPr>
            <p:nvPr/>
          </p:nvSpPr>
          <p:spPr bwMode="auto">
            <a:xfrm rot="1885237">
              <a:off x="8777" y="11613"/>
              <a:ext cx="395" cy="518"/>
            </a:xfrm>
            <a:custGeom>
              <a:avLst/>
              <a:gdLst>
                <a:gd name="G0" fmla="+- 0 0 0"/>
                <a:gd name="G1" fmla="+- 20573 0 0"/>
                <a:gd name="G2" fmla="+- 21600 0 0"/>
                <a:gd name="T0" fmla="*/ 6581 w 21069"/>
                <a:gd name="T1" fmla="*/ 0 h 20573"/>
                <a:gd name="T2" fmla="*/ 21069 w 21069"/>
                <a:gd name="T3" fmla="*/ 15814 h 20573"/>
                <a:gd name="T4" fmla="*/ 0 w 21069"/>
                <a:gd name="T5" fmla="*/ 20573 h 20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69" h="20573" fill="none" extrusionOk="0">
                  <a:moveTo>
                    <a:pt x="6581" y="-1"/>
                  </a:moveTo>
                  <a:cubicBezTo>
                    <a:pt x="13871" y="2331"/>
                    <a:pt x="19382" y="8347"/>
                    <a:pt x="21069" y="15813"/>
                  </a:cubicBezTo>
                </a:path>
                <a:path w="21069" h="20573" stroke="0" extrusionOk="0">
                  <a:moveTo>
                    <a:pt x="6581" y="-1"/>
                  </a:moveTo>
                  <a:cubicBezTo>
                    <a:pt x="13871" y="2331"/>
                    <a:pt x="19382" y="8347"/>
                    <a:pt x="21069" y="15813"/>
                  </a:cubicBezTo>
                  <a:lnTo>
                    <a:pt x="0" y="20573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921" name="Arc 9"/>
            <p:cNvSpPr>
              <a:spLocks/>
            </p:cNvSpPr>
            <p:nvPr/>
          </p:nvSpPr>
          <p:spPr bwMode="auto">
            <a:xfrm rot="1885237">
              <a:off x="9631" y="11091"/>
              <a:ext cx="833" cy="1075"/>
            </a:xfrm>
            <a:custGeom>
              <a:avLst/>
              <a:gdLst>
                <a:gd name="G0" fmla="+- 0 0 0"/>
                <a:gd name="G1" fmla="+- 21197 0 0"/>
                <a:gd name="G2" fmla="+- 21600 0 0"/>
                <a:gd name="T0" fmla="*/ 4155 w 21069"/>
                <a:gd name="T1" fmla="*/ 0 h 21197"/>
                <a:gd name="T2" fmla="*/ 21069 w 21069"/>
                <a:gd name="T3" fmla="*/ 16438 h 21197"/>
                <a:gd name="T4" fmla="*/ 0 w 21069"/>
                <a:gd name="T5" fmla="*/ 21197 h 2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69" h="21197" fill="none" extrusionOk="0">
                  <a:moveTo>
                    <a:pt x="4154" y="0"/>
                  </a:moveTo>
                  <a:cubicBezTo>
                    <a:pt x="12550" y="1646"/>
                    <a:pt x="19184" y="8092"/>
                    <a:pt x="21069" y="16437"/>
                  </a:cubicBezTo>
                </a:path>
                <a:path w="21069" h="21197" stroke="0" extrusionOk="0">
                  <a:moveTo>
                    <a:pt x="4154" y="0"/>
                  </a:moveTo>
                  <a:cubicBezTo>
                    <a:pt x="12550" y="1646"/>
                    <a:pt x="19184" y="8092"/>
                    <a:pt x="21069" y="16437"/>
                  </a:cubicBezTo>
                  <a:lnTo>
                    <a:pt x="0" y="21197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graphicFrame>
          <p:nvGraphicFramePr>
            <p:cNvPr id="38922" name="Object 10"/>
            <p:cNvGraphicFramePr>
              <a:graphicFrameLocks noChangeAspect="1"/>
            </p:cNvGraphicFramePr>
            <p:nvPr/>
          </p:nvGraphicFramePr>
          <p:xfrm>
            <a:off x="8438" y="11678"/>
            <a:ext cx="479" cy="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Rovnice" r:id="rId3" imgW="152280" imgH="139680" progId="Equation.3">
                    <p:embed/>
                  </p:oleObj>
                </mc:Choice>
                <mc:Fallback>
                  <p:oleObj name="Rovnice" r:id="rId3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38" y="11678"/>
                          <a:ext cx="479" cy="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23" name="Object 11"/>
            <p:cNvGraphicFramePr>
              <a:graphicFrameLocks noChangeAspect="1"/>
            </p:cNvGraphicFramePr>
            <p:nvPr/>
          </p:nvGraphicFramePr>
          <p:xfrm>
            <a:off x="9625" y="11467"/>
            <a:ext cx="599" cy="6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Rovnice" r:id="rId5" imgW="190440" imgH="228600" progId="Equation.3">
                    <p:embed/>
                  </p:oleObj>
                </mc:Choice>
                <mc:Fallback>
                  <p:oleObj name="Rovnice" r:id="rId5" imgW="1904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25" y="11467"/>
                          <a:ext cx="599" cy="6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24" name="Object 12"/>
            <p:cNvGraphicFramePr>
              <a:graphicFrameLocks noChangeAspect="1"/>
            </p:cNvGraphicFramePr>
            <p:nvPr/>
          </p:nvGraphicFramePr>
          <p:xfrm>
            <a:off x="10906" y="10802"/>
            <a:ext cx="639" cy="6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Rovnice" r:id="rId7" imgW="203040" imgH="228600" progId="Equation.3">
                    <p:embed/>
                  </p:oleObj>
                </mc:Choice>
                <mc:Fallback>
                  <p:oleObj name="Rovnice" r:id="rId7" imgW="203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6" y="10802"/>
                          <a:ext cx="639" cy="6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25" name="Object 13"/>
            <p:cNvGraphicFramePr>
              <a:graphicFrameLocks noChangeAspect="1"/>
            </p:cNvGraphicFramePr>
            <p:nvPr/>
          </p:nvGraphicFramePr>
          <p:xfrm>
            <a:off x="10896" y="11486"/>
            <a:ext cx="439" cy="5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Rovnice" r:id="rId9" imgW="139680" imgH="164880" progId="Equation.3">
                    <p:embed/>
                  </p:oleObj>
                </mc:Choice>
                <mc:Fallback>
                  <p:oleObj name="Rovnice" r:id="rId9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96" y="11486"/>
                          <a:ext cx="439" cy="5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8926" name="Object 14"/>
          <p:cNvGraphicFramePr>
            <a:graphicFrameLocks noChangeAspect="1"/>
          </p:cNvGraphicFramePr>
          <p:nvPr/>
        </p:nvGraphicFramePr>
        <p:xfrm>
          <a:off x="571472" y="4500570"/>
          <a:ext cx="3245503" cy="1742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1" imgW="1117440" imgH="609480" progId="Equation.3">
                  <p:embed/>
                </p:oleObj>
              </mc:Choice>
              <mc:Fallback>
                <p:oleObj name="Rovnice" r:id="rId11" imgW="111744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4500570"/>
                        <a:ext cx="3245503" cy="174200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7" name="Object 15"/>
          <p:cNvGraphicFramePr>
            <a:graphicFrameLocks noChangeAspect="1"/>
          </p:cNvGraphicFramePr>
          <p:nvPr/>
        </p:nvGraphicFramePr>
        <p:xfrm>
          <a:off x="4000496" y="4500570"/>
          <a:ext cx="1753694" cy="1124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3" imgW="609480" imgH="393480" progId="Equation.3">
                  <p:embed/>
                </p:oleObj>
              </mc:Choice>
              <mc:Fallback>
                <p:oleObj name="Rovnice" r:id="rId13" imgW="609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496" y="4500570"/>
                        <a:ext cx="1753694" cy="112470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8" name="Object 16"/>
          <p:cNvGraphicFramePr>
            <a:graphicFrameLocks noChangeAspect="1"/>
          </p:cNvGraphicFramePr>
          <p:nvPr/>
        </p:nvGraphicFramePr>
        <p:xfrm>
          <a:off x="6072198" y="4500570"/>
          <a:ext cx="1898666" cy="2099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5" imgW="736560" imgH="850680" progId="Equation.3">
                  <p:embed/>
                </p:oleObj>
              </mc:Choice>
              <mc:Fallback>
                <p:oleObj name="Rovnice" r:id="rId15" imgW="736560" imgH="850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98" y="4500570"/>
                        <a:ext cx="1898666" cy="209975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482221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292893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POLARIZACE  SVĚTLA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0" y="3562350"/>
            <a:ext cx="914400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900" b="1" dirty="0">
                <a:solidFill>
                  <a:srgbClr val="00AAAA"/>
                </a:solidFill>
                <a:cs typeface="Arial" pitchFamily="34" charset="0"/>
              </a:rPr>
              <a:t>Mgr. Monika Bouchalová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000" dirty="0">
                <a:solidFill>
                  <a:srgbClr val="00AAAA"/>
                </a:solidFill>
                <a:cs typeface="Arial" pitchFamily="34" charset="0"/>
              </a:rPr>
              <a:t>Gymnázium, Havířov-Město, Komenského 2, p.o.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 bwMode="auto">
          <a:xfrm>
            <a:off x="0" y="6291274"/>
            <a:ext cx="9144000" cy="5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6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Tento projekt je spolufinancován Evropským sociálním fondem a státním rozpočtem České republiky.</a:t>
            </a:r>
            <a:endParaRPr lang="cs-CZ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0" y="2252656"/>
            <a:ext cx="9144000" cy="63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900" b="1" dirty="0">
                <a:solidFill>
                  <a:srgbClr val="00AAAA"/>
                </a:solidFill>
                <a:cs typeface="Arial" pitchFamily="34" charset="0"/>
              </a:rPr>
              <a:t>FYZIKA </a:t>
            </a:r>
            <a:r>
              <a:rPr lang="it-IT" sz="2900" b="1" dirty="0">
                <a:solidFill>
                  <a:srgbClr val="00AAAA"/>
                </a:solidFill>
                <a:cs typeface="Arial" pitchFamily="34" charset="0"/>
              </a:rPr>
              <a:t>PRO I</a:t>
            </a:r>
            <a:r>
              <a:rPr lang="cs-CZ" sz="2900" b="1" dirty="0">
                <a:solidFill>
                  <a:srgbClr val="00AAAA"/>
                </a:solidFill>
                <a:cs typeface="Arial" pitchFamily="34" charset="0"/>
              </a:rPr>
              <a:t>V</a:t>
            </a:r>
            <a:r>
              <a:rPr lang="it-IT" sz="2900" b="1" dirty="0">
                <a:solidFill>
                  <a:srgbClr val="00AAAA"/>
                </a:solidFill>
                <a:cs typeface="Arial" pitchFamily="34" charset="0"/>
              </a:rPr>
              <a:t>. ROČNÍK GYMNÁZIA</a:t>
            </a:r>
            <a:r>
              <a:rPr lang="cs-CZ" sz="2900" b="1" dirty="0">
                <a:solidFill>
                  <a:srgbClr val="00AAAA"/>
                </a:solidFill>
                <a:cs typeface="Arial" pitchFamily="34" charset="0"/>
              </a:rPr>
              <a:t> - OPTIKA</a:t>
            </a:r>
            <a:endParaRPr lang="cs-CZ" sz="800" b="1" dirty="0">
              <a:solidFill>
                <a:srgbClr val="00AAAA"/>
              </a:solidFill>
              <a:cs typeface="Arial" pitchFamily="34" charset="0"/>
            </a:endParaRPr>
          </a:p>
        </p:txBody>
      </p:sp>
      <p:grpSp>
        <p:nvGrpSpPr>
          <p:cNvPr id="16" name="Skupina 15"/>
          <p:cNvGrpSpPr>
            <a:grpSpLocks noChangeAspect="1"/>
          </p:cNvGrpSpPr>
          <p:nvPr/>
        </p:nvGrpSpPr>
        <p:grpSpPr>
          <a:xfrm>
            <a:off x="36032" y="-24"/>
            <a:ext cx="9108000" cy="2063546"/>
            <a:chOff x="0" y="571480"/>
            <a:chExt cx="8929718" cy="1928826"/>
          </a:xfrm>
        </p:grpSpPr>
        <p:sp>
          <p:nvSpPr>
            <p:cNvPr id="15" name="Obdélník 14"/>
            <p:cNvSpPr/>
            <p:nvPr/>
          </p:nvSpPr>
          <p:spPr>
            <a:xfrm>
              <a:off x="0" y="571480"/>
              <a:ext cx="8929718" cy="19288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029" name="Skupina 1"/>
            <p:cNvGrpSpPr>
              <a:grpSpLocks noChangeAspect="1"/>
            </p:cNvGrpSpPr>
            <p:nvPr/>
          </p:nvGrpSpPr>
          <p:grpSpPr bwMode="auto">
            <a:xfrm>
              <a:off x="142844" y="571480"/>
              <a:ext cx="8651147" cy="1908000"/>
              <a:chOff x="1237" y="4215"/>
              <a:chExt cx="8434" cy="1860"/>
            </a:xfrm>
            <a:solidFill>
              <a:schemeClr val="accent1"/>
            </a:solidFill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37" y="4215"/>
                <a:ext cx="7610" cy="1860"/>
              </a:xfrm>
              <a:prstGeom prst="rect">
                <a:avLst/>
              </a:prstGeom>
              <a:grpFill/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3694" b="2090"/>
              <a:stretch>
                <a:fillRect/>
              </a:stretch>
            </p:blipFill>
            <p:spPr bwMode="auto">
              <a:xfrm>
                <a:off x="8715" y="4510"/>
                <a:ext cx="956" cy="959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13" name="Nadpis 1"/>
          <p:cNvSpPr txBox="1">
            <a:spLocks/>
          </p:cNvSpPr>
          <p:nvPr/>
        </p:nvSpPr>
        <p:spPr>
          <a:xfrm>
            <a:off x="1" y="5143512"/>
            <a:ext cx="9143999" cy="1227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cs-CZ" sz="2400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 III/2-2-1-07</a:t>
            </a:r>
          </a:p>
          <a:p>
            <a:pPr algn="ctr">
              <a:spcBef>
                <a:spcPct val="0"/>
              </a:spcBef>
            </a:pPr>
            <a:r>
              <a:rPr lang="cs-CZ" sz="1700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Tento digitální učební materiál (DUM) vznikl na základě řešení projektu OPVK, registrační číslo CZ.1.07/1.5.00/34.0794 s názvem „Výuka na gymnáziu podporovaná ICT“.</a:t>
            </a:r>
          </a:p>
        </p:txBody>
      </p:sp>
    </p:spTree>
    <p:extLst>
      <p:ext uri="{BB962C8B-B14F-4D97-AF65-F5344CB8AC3E}">
        <p14:creationId xmlns:p14="http://schemas.microsoft.com/office/powerpoint/2010/main" val="52914322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14282" y="695153"/>
            <a:ext cx="871543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Světlo je příčné elektromagnetické vlnění.</a:t>
            </a:r>
          </a:p>
          <a:p>
            <a:pPr algn="ctr"/>
            <a:r>
              <a:rPr lang="cs-CZ" sz="2800" dirty="0"/>
              <a:t>Vektor intenzity elektrického pole </a:t>
            </a:r>
            <a:r>
              <a:rPr lang="cs-CZ" sz="2800" b="1" dirty="0"/>
              <a:t>E</a:t>
            </a:r>
            <a:r>
              <a:rPr lang="cs-CZ" sz="2800" dirty="0"/>
              <a:t> </a:t>
            </a:r>
            <a:br>
              <a:rPr lang="cs-CZ" sz="2800" dirty="0"/>
            </a:br>
            <a:r>
              <a:rPr lang="cs-CZ" sz="2800" dirty="0"/>
              <a:t>je vždy kolmý na směr šíření světla,</a:t>
            </a:r>
            <a:br>
              <a:rPr lang="cs-CZ" sz="2800" dirty="0"/>
            </a:br>
            <a:endParaRPr lang="cs-CZ" sz="2800" dirty="0"/>
          </a:p>
          <a:p>
            <a:pPr marL="261938" lvl="0" indent="-261938" algn="ctr">
              <a:buFont typeface="Arial" pitchFamily="34" charset="0"/>
              <a:buChar char="•"/>
            </a:pPr>
            <a:r>
              <a:rPr lang="cs-CZ" sz="2800" dirty="0"/>
              <a:t>v případě přirozeného světla (</a:t>
            </a:r>
            <a:r>
              <a:rPr lang="cs-CZ" sz="2800" b="1" dirty="0"/>
              <a:t>nepolarizovaného</a:t>
            </a:r>
            <a:r>
              <a:rPr lang="cs-CZ" sz="2800" dirty="0"/>
              <a:t>) </a:t>
            </a:r>
            <a:br>
              <a:rPr lang="cs-CZ" sz="2800" dirty="0"/>
            </a:br>
            <a:r>
              <a:rPr lang="cs-CZ" sz="2800" dirty="0"/>
              <a:t>mění nahodile směr v dané rovině</a:t>
            </a:r>
          </a:p>
          <a:p>
            <a:pPr algn="ctr"/>
            <a:endParaRPr lang="cs-CZ" sz="3200" dirty="0"/>
          </a:p>
          <a:p>
            <a:pPr algn="ctr"/>
            <a:endParaRPr lang="cs-CZ" sz="3200" dirty="0"/>
          </a:p>
        </p:txBody>
      </p:sp>
      <p:cxnSp>
        <p:nvCxnSpPr>
          <p:cNvPr id="6" name="Přímá spojovací šipka 5"/>
          <p:cNvCxnSpPr/>
          <p:nvPr/>
        </p:nvCxnSpPr>
        <p:spPr>
          <a:xfrm>
            <a:off x="1142976" y="3714752"/>
            <a:ext cx="2714644" cy="785818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Vývojový diagram: údaje 6"/>
          <p:cNvSpPr/>
          <p:nvPr/>
        </p:nvSpPr>
        <p:spPr>
          <a:xfrm>
            <a:off x="2571736" y="3571876"/>
            <a:ext cx="2143140" cy="1643074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Elipsa 31"/>
          <p:cNvSpPr/>
          <p:nvPr/>
        </p:nvSpPr>
        <p:spPr>
          <a:xfrm rot="1333359">
            <a:off x="3281333" y="3780329"/>
            <a:ext cx="799771" cy="1285884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ovací šipka 14"/>
          <p:cNvCxnSpPr/>
          <p:nvPr/>
        </p:nvCxnSpPr>
        <p:spPr>
          <a:xfrm rot="5400000">
            <a:off x="3078647" y="4232617"/>
            <a:ext cx="1206481" cy="38193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rot="10800000" flipV="1">
            <a:off x="3236127" y="4210054"/>
            <a:ext cx="881061" cy="45243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rot="16200000" flipH="1">
            <a:off x="3274227" y="4193381"/>
            <a:ext cx="785815" cy="466723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 rot="16200000" flipH="1">
            <a:off x="5160194" y="2964639"/>
            <a:ext cx="1143008" cy="4100541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215206" y="4429132"/>
          <a:ext cx="582224" cy="812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26725" imgH="177415" progId="Equation.3">
                  <p:embed/>
                </p:oleObj>
              </mc:Choice>
              <mc:Fallback>
                <p:oleObj name="Rovnice" r:id="rId3" imgW="126725" imgH="177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206" y="4429132"/>
                        <a:ext cx="582224" cy="812808"/>
                      </a:xfrm>
                      <a:prstGeom prst="rect">
                        <a:avLst/>
                      </a:prstGeom>
                      <a:solidFill>
                        <a:srgbClr val="009B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"/>
          <p:cNvGraphicFramePr>
            <a:graphicFrameLocks noChangeAspect="1"/>
          </p:cNvGraphicFramePr>
          <p:nvPr/>
        </p:nvGraphicFramePr>
        <p:xfrm>
          <a:off x="5214942" y="3357562"/>
          <a:ext cx="69850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152268" imgH="203024" progId="Equation.3">
                  <p:embed/>
                </p:oleObj>
              </mc:Choice>
              <mc:Fallback>
                <p:oleObj name="Rovnice" r:id="rId5" imgW="15226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3357562"/>
                        <a:ext cx="698500" cy="928688"/>
                      </a:xfrm>
                      <a:prstGeom prst="rect">
                        <a:avLst/>
                      </a:prstGeom>
                      <a:solidFill>
                        <a:srgbClr val="009B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délník 1"/>
          <p:cNvSpPr/>
          <p:nvPr/>
        </p:nvSpPr>
        <p:spPr>
          <a:xfrm>
            <a:off x="626388" y="6021288"/>
            <a:ext cx="7257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7"/>
              </a:rPr>
              <a:t>http://micro.magnet.fsu.edu/optics/lightandcolor/polarization.html</a:t>
            </a:r>
            <a:endParaRPr lang="cs-CZ" dirty="0"/>
          </a:p>
        </p:txBody>
      </p:sp>
      <p:sp>
        <p:nvSpPr>
          <p:cNvPr id="14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2. 6. POLARIZACE  SVĚTLA</a:t>
            </a:r>
          </a:p>
        </p:txBody>
      </p:sp>
    </p:spTree>
    <p:extLst>
      <p:ext uri="{BB962C8B-B14F-4D97-AF65-F5344CB8AC3E}">
        <p14:creationId xmlns:p14="http://schemas.microsoft.com/office/powerpoint/2010/main" val="1067999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14282" y="692894"/>
            <a:ext cx="87154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Světlo je příčné elektromagnetické vlnění.</a:t>
            </a:r>
          </a:p>
          <a:p>
            <a:pPr algn="ctr"/>
            <a:r>
              <a:rPr lang="cs-CZ" sz="2800" dirty="0"/>
              <a:t>Vektor intenzity elektrického pole </a:t>
            </a:r>
            <a:r>
              <a:rPr lang="cs-CZ" sz="2800" b="1" dirty="0"/>
              <a:t>E</a:t>
            </a:r>
            <a:r>
              <a:rPr lang="cs-CZ" sz="2800" dirty="0"/>
              <a:t> </a:t>
            </a:r>
            <a:br>
              <a:rPr lang="cs-CZ" sz="2800" dirty="0"/>
            </a:br>
            <a:r>
              <a:rPr lang="cs-CZ" sz="2800" dirty="0"/>
              <a:t>je vždy kolmý na směr šíření světla,</a:t>
            </a:r>
            <a:br>
              <a:rPr lang="cs-CZ" sz="2800" dirty="0"/>
            </a:br>
            <a:endParaRPr lang="cs-CZ" sz="2800" dirty="0"/>
          </a:p>
          <a:p>
            <a:pPr marL="261938" lvl="0" indent="-261938" algn="ctr">
              <a:buFont typeface="Arial" pitchFamily="34" charset="0"/>
              <a:buChar char="•"/>
            </a:pPr>
            <a:r>
              <a:rPr lang="cs-CZ" sz="2800" dirty="0"/>
              <a:t>v případě </a:t>
            </a:r>
            <a:r>
              <a:rPr lang="cs-CZ" sz="2800" b="1" dirty="0"/>
              <a:t>lineárně polarizovaného</a:t>
            </a:r>
            <a:r>
              <a:rPr lang="cs-CZ" sz="2800" dirty="0"/>
              <a:t> světla kmitá vektor </a:t>
            </a:r>
            <a:r>
              <a:rPr lang="cs-CZ" sz="2800" b="1" dirty="0"/>
              <a:t>E</a:t>
            </a:r>
            <a:r>
              <a:rPr lang="cs-CZ" sz="2800" dirty="0"/>
              <a:t> </a:t>
            </a:r>
            <a:br>
              <a:rPr lang="cs-CZ" sz="2800" dirty="0"/>
            </a:br>
            <a:r>
              <a:rPr lang="cs-CZ" sz="2800" dirty="0"/>
              <a:t>neustále v jedné přímce – </a:t>
            </a:r>
            <a:r>
              <a:rPr lang="cs-CZ" sz="2800" b="1" dirty="0"/>
              <a:t>rovině kmitů</a:t>
            </a:r>
            <a:endParaRPr lang="cs-CZ" sz="2800" dirty="0"/>
          </a:p>
          <a:p>
            <a:pPr algn="ctr"/>
            <a:r>
              <a:rPr lang="cs-CZ" sz="2800" dirty="0"/>
              <a:t> </a:t>
            </a:r>
          </a:p>
          <a:p>
            <a:pPr algn="ctr"/>
            <a:endParaRPr lang="cs-CZ" sz="3200" dirty="0"/>
          </a:p>
          <a:p>
            <a:pPr algn="ctr"/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14282" y="6000768"/>
            <a:ext cx="87154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/>
              <a:t>Pro oko se polarizované světlo od nepolarizovaného neliší.</a:t>
            </a:r>
            <a:endParaRPr lang="cs-CZ" sz="3200" dirty="0"/>
          </a:p>
        </p:txBody>
      </p:sp>
      <p:cxnSp>
        <p:nvCxnSpPr>
          <p:cNvPr id="5" name="Přímá spojovací šipka 4"/>
          <p:cNvCxnSpPr/>
          <p:nvPr/>
        </p:nvCxnSpPr>
        <p:spPr>
          <a:xfrm>
            <a:off x="1142976" y="3714752"/>
            <a:ext cx="2714644" cy="785818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ývojový diagram: údaje 5"/>
          <p:cNvSpPr/>
          <p:nvPr/>
        </p:nvSpPr>
        <p:spPr>
          <a:xfrm>
            <a:off x="2571736" y="3571876"/>
            <a:ext cx="2143140" cy="1643074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 rot="1333359">
            <a:off x="3281333" y="3780329"/>
            <a:ext cx="799771" cy="1285884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ovací šipka 8"/>
          <p:cNvCxnSpPr/>
          <p:nvPr/>
        </p:nvCxnSpPr>
        <p:spPr>
          <a:xfrm rot="5400000">
            <a:off x="3078647" y="4232617"/>
            <a:ext cx="1206481" cy="381936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rot="16200000" flipH="1">
            <a:off x="5160194" y="2964639"/>
            <a:ext cx="1143008" cy="4100541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7215206" y="4429132"/>
          <a:ext cx="582224" cy="812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26725" imgH="177415" progId="Equation.3">
                  <p:embed/>
                </p:oleObj>
              </mc:Choice>
              <mc:Fallback>
                <p:oleObj name="Rovnice" r:id="rId3" imgW="126725" imgH="177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206" y="4429132"/>
                        <a:ext cx="582224" cy="812808"/>
                      </a:xfrm>
                      <a:prstGeom prst="rect">
                        <a:avLst/>
                      </a:prstGeom>
                      <a:solidFill>
                        <a:srgbClr val="009B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5214942" y="3357562"/>
          <a:ext cx="69850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152268" imgH="203024" progId="Equation.3">
                  <p:embed/>
                </p:oleObj>
              </mc:Choice>
              <mc:Fallback>
                <p:oleObj name="Rovnice" r:id="rId5" imgW="15226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3357562"/>
                        <a:ext cx="698500" cy="928688"/>
                      </a:xfrm>
                      <a:prstGeom prst="rect">
                        <a:avLst/>
                      </a:prstGeom>
                      <a:solidFill>
                        <a:srgbClr val="009B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blouk 15"/>
          <p:cNvSpPr/>
          <p:nvPr/>
        </p:nvSpPr>
        <p:spPr>
          <a:xfrm rot="863423">
            <a:off x="3502158" y="4197520"/>
            <a:ext cx="420777" cy="488758"/>
          </a:xfrm>
          <a:prstGeom prst="arc">
            <a:avLst>
              <a:gd name="adj1" fmla="val 16200000"/>
              <a:gd name="adj2" fmla="val 94131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 flipV="1">
            <a:off x="3763322" y="4334834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2. 6. POLARIZACE  SVĚTLA</a:t>
            </a:r>
          </a:p>
        </p:txBody>
      </p:sp>
    </p:spTree>
    <p:extLst>
      <p:ext uri="{BB962C8B-B14F-4D97-AF65-F5344CB8AC3E}">
        <p14:creationId xmlns:p14="http://schemas.microsoft.com/office/powerpoint/2010/main" val="1964135558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197888" y="624966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MOŽNOSTI POLARIZACE SVĚTLA</a:t>
            </a:r>
            <a:endParaRPr lang="cs-CZ" sz="3400" dirty="0">
              <a:solidFill>
                <a:schemeClr val="bg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85720" y="674820"/>
            <a:ext cx="864399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1) POLARIZACE SVĚTLA ODRAZEM A LOMEM</a:t>
            </a:r>
            <a:endParaRPr lang="cs-CZ" sz="2800" dirty="0"/>
          </a:p>
          <a:p>
            <a:r>
              <a:rPr lang="cs-CZ" sz="2800" dirty="0"/>
              <a:t>Světlo se polarizuje odrazem a částečně i lomem.</a:t>
            </a:r>
          </a:p>
          <a:p>
            <a:pPr lvl="0"/>
            <a:r>
              <a:rPr lang="cs-CZ" sz="2800" dirty="0"/>
              <a:t>Při polarizačním tzv. </a:t>
            </a:r>
            <a:r>
              <a:rPr lang="cs-CZ" sz="2800" dirty="0" err="1"/>
              <a:t>Brewsterově</a:t>
            </a:r>
            <a:r>
              <a:rPr lang="cs-CZ" sz="2800" dirty="0"/>
              <a:t> úhlu je odražené světlo zcela polarizováno.</a:t>
            </a:r>
          </a:p>
          <a:p>
            <a:pPr lvl="0"/>
            <a:endParaRPr lang="cs-CZ" sz="2800" dirty="0"/>
          </a:p>
          <a:p>
            <a:pPr lvl="0"/>
            <a:r>
              <a:rPr lang="cs-CZ" sz="2800" dirty="0"/>
              <a:t>V odraženém světle </a:t>
            </a:r>
            <a:br>
              <a:rPr lang="cs-CZ" sz="2800" dirty="0"/>
            </a:br>
            <a:r>
              <a:rPr lang="cs-CZ" sz="2800" b="1" dirty="0"/>
              <a:t>E</a:t>
            </a:r>
            <a:r>
              <a:rPr lang="cs-CZ" sz="2800" dirty="0"/>
              <a:t> kmitá kolmo </a:t>
            </a:r>
            <a:br>
              <a:rPr lang="cs-CZ" sz="2800" dirty="0"/>
            </a:br>
            <a:r>
              <a:rPr lang="cs-CZ" sz="2800" dirty="0"/>
              <a:t>k rovině dopadu.</a:t>
            </a:r>
            <a:br>
              <a:rPr lang="cs-CZ" sz="2800" dirty="0"/>
            </a:br>
            <a:r>
              <a:rPr lang="cs-CZ" sz="2800" dirty="0"/>
              <a:t>  </a:t>
            </a:r>
          </a:p>
          <a:p>
            <a:pPr lvl="0"/>
            <a:r>
              <a:rPr lang="cs-CZ" sz="2800" dirty="0"/>
              <a:t>V lomeném světle kmitá </a:t>
            </a:r>
            <a:br>
              <a:rPr lang="cs-CZ" sz="2800" dirty="0"/>
            </a:br>
            <a:r>
              <a:rPr lang="cs-CZ" sz="2800" dirty="0"/>
              <a:t>převážně rovnoběžně </a:t>
            </a:r>
            <a:br>
              <a:rPr lang="cs-CZ" sz="2800" dirty="0"/>
            </a:br>
            <a:r>
              <a:rPr lang="cs-CZ" sz="2800" dirty="0"/>
              <a:t>s rovinou dopadu.</a:t>
            </a:r>
          </a:p>
          <a:p>
            <a:pPr lvl="0"/>
            <a:r>
              <a:rPr lang="cs-CZ" sz="2800" dirty="0" err="1">
                <a:hlinkClick r:id="rId3"/>
              </a:rPr>
              <a:t>Brewsterův</a:t>
            </a:r>
            <a:r>
              <a:rPr lang="cs-CZ" sz="2800" dirty="0">
                <a:hlinkClick r:id="rId3"/>
              </a:rPr>
              <a:t> úhel</a:t>
            </a:r>
            <a:r>
              <a:rPr lang="cs-CZ" sz="2800" dirty="0"/>
              <a:t>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931068" y="3893816"/>
            <a:ext cx="3571900" cy="264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2" name="Přímá spojovací šipka 11"/>
          <p:cNvCxnSpPr/>
          <p:nvPr/>
        </p:nvCxnSpPr>
        <p:spPr>
          <a:xfrm>
            <a:off x="4786314" y="2576551"/>
            <a:ext cx="1859266" cy="1317265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rot="10800000" flipV="1">
            <a:off x="6650343" y="2561560"/>
            <a:ext cx="1883512" cy="1308443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 rot="16200000" flipH="1">
            <a:off x="4767232" y="4158608"/>
            <a:ext cx="3750964" cy="5732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 rot="16200000" flipV="1">
            <a:off x="6337105" y="4202292"/>
            <a:ext cx="1965581" cy="1348629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Skupina 38"/>
          <p:cNvGrpSpPr/>
          <p:nvPr/>
        </p:nvGrpSpPr>
        <p:grpSpPr>
          <a:xfrm rot="2126715">
            <a:off x="4890202" y="2948830"/>
            <a:ext cx="1787633" cy="706413"/>
            <a:chOff x="4641431" y="1293531"/>
            <a:chExt cx="1787633" cy="706413"/>
          </a:xfrm>
        </p:grpSpPr>
        <p:cxnSp>
          <p:nvCxnSpPr>
            <p:cNvPr id="32" name="Přímá spojovací šipka 31"/>
            <p:cNvCxnSpPr/>
            <p:nvPr/>
          </p:nvCxnSpPr>
          <p:spPr>
            <a:xfrm rot="3304428">
              <a:off x="4860149" y="1396705"/>
              <a:ext cx="706413" cy="50006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ovací šipka 33"/>
            <p:cNvCxnSpPr/>
            <p:nvPr/>
          </p:nvCxnSpPr>
          <p:spPr>
            <a:xfrm rot="3304428">
              <a:off x="4538257" y="1396705"/>
              <a:ext cx="706413" cy="50006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ovací šipka 34"/>
            <p:cNvCxnSpPr/>
            <p:nvPr/>
          </p:nvCxnSpPr>
          <p:spPr>
            <a:xfrm rot="3304428">
              <a:off x="5182041" y="1396705"/>
              <a:ext cx="706413" cy="50006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ovací šipka 35"/>
            <p:cNvCxnSpPr/>
            <p:nvPr/>
          </p:nvCxnSpPr>
          <p:spPr>
            <a:xfrm rot="3304428">
              <a:off x="5503933" y="1396705"/>
              <a:ext cx="706413" cy="50006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ovací šipka 36"/>
            <p:cNvCxnSpPr/>
            <p:nvPr/>
          </p:nvCxnSpPr>
          <p:spPr>
            <a:xfrm rot="3304428">
              <a:off x="5825825" y="1396705"/>
              <a:ext cx="706413" cy="50006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Přímá spojovací šipka 40"/>
          <p:cNvCxnSpPr/>
          <p:nvPr/>
        </p:nvCxnSpPr>
        <p:spPr>
          <a:xfrm rot="6639185">
            <a:off x="6692713" y="4243787"/>
            <a:ext cx="706413" cy="500065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šipka 41"/>
          <p:cNvCxnSpPr/>
          <p:nvPr/>
        </p:nvCxnSpPr>
        <p:spPr>
          <a:xfrm rot="6639185">
            <a:off x="6510758" y="3978256"/>
            <a:ext cx="706413" cy="500065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šipka 43"/>
          <p:cNvCxnSpPr/>
          <p:nvPr/>
        </p:nvCxnSpPr>
        <p:spPr>
          <a:xfrm rot="6639185">
            <a:off x="7056621" y="4774851"/>
            <a:ext cx="706413" cy="500065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šipka 44"/>
          <p:cNvCxnSpPr/>
          <p:nvPr/>
        </p:nvCxnSpPr>
        <p:spPr>
          <a:xfrm rot="6639185">
            <a:off x="7238576" y="5040382"/>
            <a:ext cx="706413" cy="500065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Skupina 58"/>
          <p:cNvGrpSpPr/>
          <p:nvPr/>
        </p:nvGrpSpPr>
        <p:grpSpPr>
          <a:xfrm rot="16806117">
            <a:off x="7074208" y="2854097"/>
            <a:ext cx="834000" cy="834000"/>
            <a:chOff x="3763322" y="4334834"/>
            <a:chExt cx="834000" cy="834000"/>
          </a:xfrm>
        </p:grpSpPr>
        <p:sp>
          <p:nvSpPr>
            <p:cNvPr id="46" name="Elipsa 45"/>
            <p:cNvSpPr/>
            <p:nvPr/>
          </p:nvSpPr>
          <p:spPr>
            <a:xfrm flipV="1">
              <a:off x="3763322" y="4334834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Elipsa 46"/>
            <p:cNvSpPr/>
            <p:nvPr/>
          </p:nvSpPr>
          <p:spPr>
            <a:xfrm flipV="1">
              <a:off x="3915722" y="4487234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Elipsa 47"/>
            <p:cNvSpPr/>
            <p:nvPr/>
          </p:nvSpPr>
          <p:spPr>
            <a:xfrm flipV="1">
              <a:off x="4068122" y="4639634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Elipsa 48"/>
            <p:cNvSpPr/>
            <p:nvPr/>
          </p:nvSpPr>
          <p:spPr>
            <a:xfrm flipV="1">
              <a:off x="4220522" y="4792034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Elipsa 49"/>
            <p:cNvSpPr/>
            <p:nvPr/>
          </p:nvSpPr>
          <p:spPr>
            <a:xfrm flipV="1">
              <a:off x="4372922" y="4944434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Elipsa 50"/>
            <p:cNvSpPr/>
            <p:nvPr/>
          </p:nvSpPr>
          <p:spPr>
            <a:xfrm flipV="1">
              <a:off x="4525322" y="5096834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3" name="Skupina 62"/>
          <p:cNvGrpSpPr/>
          <p:nvPr/>
        </p:nvGrpSpPr>
        <p:grpSpPr>
          <a:xfrm>
            <a:off x="5239710" y="2884759"/>
            <a:ext cx="1109697" cy="821164"/>
            <a:chOff x="5595022" y="2991447"/>
            <a:chExt cx="1109697" cy="821164"/>
          </a:xfrm>
        </p:grpSpPr>
        <p:sp>
          <p:nvSpPr>
            <p:cNvPr id="52" name="Elipsa 51"/>
            <p:cNvSpPr/>
            <p:nvPr/>
          </p:nvSpPr>
          <p:spPr>
            <a:xfrm rot="20597717" flipV="1">
              <a:off x="5595022" y="2991447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" name="Elipsa 52"/>
            <p:cNvSpPr/>
            <p:nvPr/>
          </p:nvSpPr>
          <p:spPr>
            <a:xfrm rot="20597717" flipV="1">
              <a:off x="5851471" y="3172189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Elipsa 53"/>
            <p:cNvSpPr/>
            <p:nvPr/>
          </p:nvSpPr>
          <p:spPr>
            <a:xfrm rot="20597717" flipV="1">
              <a:off x="6119825" y="3357694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" name="Elipsa 54"/>
            <p:cNvSpPr/>
            <p:nvPr/>
          </p:nvSpPr>
          <p:spPr>
            <a:xfrm rot="20597717" flipV="1">
              <a:off x="6373891" y="3557488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" name="Elipsa 55"/>
            <p:cNvSpPr/>
            <p:nvPr/>
          </p:nvSpPr>
          <p:spPr>
            <a:xfrm rot="20597717" flipV="1">
              <a:off x="6632719" y="3740611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7" name="Elipsa 56"/>
          <p:cNvSpPr/>
          <p:nvPr/>
        </p:nvSpPr>
        <p:spPr>
          <a:xfrm rot="20597717" flipV="1">
            <a:off x="7717281" y="5464855"/>
            <a:ext cx="72000" cy="72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Elipsa 59"/>
          <p:cNvSpPr/>
          <p:nvPr/>
        </p:nvSpPr>
        <p:spPr>
          <a:xfrm rot="20597717" flipV="1">
            <a:off x="7183027" y="4697978"/>
            <a:ext cx="72000" cy="72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202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7" grpId="0" animBg="1"/>
      <p:bldP spid="6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MOŽNOSTI POLARIZACE SVĚTLA</a:t>
            </a:r>
            <a:endParaRPr lang="cs-CZ" sz="3400" dirty="0">
              <a:solidFill>
                <a:schemeClr val="bg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85720" y="674820"/>
            <a:ext cx="864399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1) POLARIZACE SVĚTLA ODRAZEM A LOMEM</a:t>
            </a:r>
            <a:endParaRPr lang="cs-CZ" sz="2800" dirty="0"/>
          </a:p>
          <a:p>
            <a:r>
              <a:rPr lang="cs-CZ" sz="2800" dirty="0"/>
              <a:t>Světlo se polarizuje odrazem a částečně i lomem.</a:t>
            </a:r>
          </a:p>
          <a:p>
            <a:pPr lvl="0"/>
            <a:r>
              <a:rPr lang="cs-CZ" sz="2800" dirty="0"/>
              <a:t>Při polarizačním tzv. </a:t>
            </a:r>
            <a:r>
              <a:rPr lang="cs-CZ" sz="2800" dirty="0" err="1"/>
              <a:t>Brewsterově</a:t>
            </a:r>
            <a:r>
              <a:rPr lang="cs-CZ" sz="2800" dirty="0"/>
              <a:t> úhlu je odražené světlo zcela polarizováno.</a:t>
            </a:r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r>
              <a:rPr lang="cs-CZ" sz="2800" dirty="0">
                <a:solidFill>
                  <a:prstClr val="black"/>
                </a:solidFill>
              </a:rPr>
              <a:t>Při odrazu na skle </a:t>
            </a:r>
            <a:br>
              <a:rPr lang="cs-CZ" sz="2800" dirty="0">
                <a:solidFill>
                  <a:prstClr val="black"/>
                </a:solidFill>
              </a:rPr>
            </a:br>
            <a:r>
              <a:rPr lang="cs-CZ" sz="2800" dirty="0">
                <a:solidFill>
                  <a:prstClr val="black"/>
                </a:solidFill>
              </a:rPr>
              <a:t>o indexu lomu = 1,5 je </a:t>
            </a:r>
            <a:r>
              <a:rPr lang="cs-CZ" sz="2800" dirty="0" err="1">
                <a:solidFill>
                  <a:prstClr val="black"/>
                </a:solidFill>
              </a:rPr>
              <a:t>α</a:t>
            </a:r>
            <a:r>
              <a:rPr lang="cs-CZ" sz="2800" baseline="-25000" dirty="0" err="1">
                <a:solidFill>
                  <a:prstClr val="black"/>
                </a:solidFill>
              </a:rPr>
              <a:t>B</a:t>
            </a:r>
            <a:r>
              <a:rPr lang="cs-CZ" sz="2800" dirty="0">
                <a:solidFill>
                  <a:prstClr val="black"/>
                </a:solidFill>
              </a:rPr>
              <a:t> = 57°</a:t>
            </a:r>
          </a:p>
          <a:p>
            <a:pPr lvl="0"/>
            <a:br>
              <a:rPr lang="cs-CZ" sz="2800" dirty="0"/>
            </a:br>
            <a:r>
              <a:rPr lang="cs-CZ" sz="2800" dirty="0"/>
              <a:t>Odražené a lomené </a:t>
            </a:r>
            <a:br>
              <a:rPr lang="cs-CZ" sz="2800" dirty="0"/>
            </a:br>
            <a:r>
              <a:rPr lang="cs-CZ" sz="2800" dirty="0"/>
              <a:t>polarizované paprsky </a:t>
            </a:r>
            <a:br>
              <a:rPr lang="cs-CZ" sz="2800" dirty="0"/>
            </a:br>
            <a:r>
              <a:rPr lang="cs-CZ" sz="2800" dirty="0"/>
              <a:t>svírají 90°.</a:t>
            </a:r>
            <a:endParaRPr lang="cs-CZ" sz="3200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000099" y="2571744"/>
          <a:ext cx="2128697" cy="1357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660113" imgH="431613" progId="Equation.3">
                  <p:embed/>
                </p:oleObj>
              </mc:Choice>
              <mc:Fallback>
                <p:oleObj name="Rovnice" r:id="rId3" imgW="660113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099" y="2571744"/>
                        <a:ext cx="2128697" cy="1357322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197888" y="624966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4931068" y="3893816"/>
            <a:ext cx="3571900" cy="264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40" name="Přímá spojovací šipka 39"/>
          <p:cNvCxnSpPr/>
          <p:nvPr/>
        </p:nvCxnSpPr>
        <p:spPr>
          <a:xfrm>
            <a:off x="4786314" y="2576551"/>
            <a:ext cx="1859266" cy="1317265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šipka 42"/>
          <p:cNvCxnSpPr/>
          <p:nvPr/>
        </p:nvCxnSpPr>
        <p:spPr>
          <a:xfrm rot="10800000" flipV="1">
            <a:off x="6650343" y="2561560"/>
            <a:ext cx="1883512" cy="1308443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čára 57"/>
          <p:cNvCxnSpPr/>
          <p:nvPr/>
        </p:nvCxnSpPr>
        <p:spPr>
          <a:xfrm rot="16200000" flipH="1">
            <a:off x="4767232" y="4158608"/>
            <a:ext cx="3750964" cy="5732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šipka 58"/>
          <p:cNvCxnSpPr/>
          <p:nvPr/>
        </p:nvCxnSpPr>
        <p:spPr>
          <a:xfrm rot="16200000" flipV="1">
            <a:off x="6337105" y="4202292"/>
            <a:ext cx="1965581" cy="1348629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ovéPole 86"/>
          <p:cNvSpPr txBox="1"/>
          <p:nvPr/>
        </p:nvSpPr>
        <p:spPr>
          <a:xfrm>
            <a:off x="5072066" y="4000504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n</a:t>
            </a:r>
            <a:r>
              <a:rPr lang="cs-CZ" sz="3200" baseline="-25000" dirty="0"/>
              <a:t>2</a:t>
            </a:r>
          </a:p>
        </p:txBody>
      </p:sp>
      <p:sp>
        <p:nvSpPr>
          <p:cNvPr id="88" name="TextovéPole 87"/>
          <p:cNvSpPr txBox="1"/>
          <p:nvPr/>
        </p:nvSpPr>
        <p:spPr>
          <a:xfrm>
            <a:off x="5000628" y="3214686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n</a:t>
            </a:r>
            <a:r>
              <a:rPr lang="cs-CZ" sz="3200" baseline="-25000" dirty="0"/>
              <a:t>1</a:t>
            </a:r>
          </a:p>
        </p:txBody>
      </p:sp>
      <p:sp>
        <p:nvSpPr>
          <p:cNvPr id="89" name="TextovéPole 88"/>
          <p:cNvSpPr txBox="1"/>
          <p:nvPr/>
        </p:nvSpPr>
        <p:spPr>
          <a:xfrm>
            <a:off x="6000760" y="2857496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α</a:t>
            </a:r>
            <a:r>
              <a:rPr lang="cs-CZ" sz="3200" baseline="-25000" dirty="0"/>
              <a:t>B</a:t>
            </a:r>
          </a:p>
        </p:txBody>
      </p:sp>
      <p:sp>
        <p:nvSpPr>
          <p:cNvPr id="90" name="Volný tvar 89"/>
          <p:cNvSpPr/>
          <p:nvPr/>
        </p:nvSpPr>
        <p:spPr>
          <a:xfrm>
            <a:off x="5721349" y="2643182"/>
            <a:ext cx="922353" cy="588968"/>
          </a:xfrm>
          <a:custGeom>
            <a:avLst/>
            <a:gdLst>
              <a:gd name="connsiteX0" fmla="*/ 0 w 769257"/>
              <a:gd name="connsiteY0" fmla="*/ 517677 h 517677"/>
              <a:gd name="connsiteX1" fmla="*/ 275772 w 769257"/>
              <a:gd name="connsiteY1" fmla="*/ 82248 h 517677"/>
              <a:gd name="connsiteX2" fmla="*/ 769257 w 769257"/>
              <a:gd name="connsiteY2" fmla="*/ 24191 h 517677"/>
              <a:gd name="connsiteX0" fmla="*/ 0 w 769257"/>
              <a:gd name="connsiteY0" fmla="*/ 505582 h 505582"/>
              <a:gd name="connsiteX1" fmla="*/ 256418 w 769257"/>
              <a:gd name="connsiteY1" fmla="*/ 174021 h 505582"/>
              <a:gd name="connsiteX2" fmla="*/ 769257 w 769257"/>
              <a:gd name="connsiteY2" fmla="*/ 12096 h 50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9257" h="505582">
                <a:moveTo>
                  <a:pt x="0" y="505582"/>
                </a:moveTo>
                <a:cubicBezTo>
                  <a:pt x="73781" y="328991"/>
                  <a:pt x="128208" y="256269"/>
                  <a:pt x="256418" y="174021"/>
                </a:cubicBezTo>
                <a:cubicBezTo>
                  <a:pt x="384628" y="91773"/>
                  <a:pt x="586619" y="0"/>
                  <a:pt x="769257" y="12096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Volný tvar 90"/>
          <p:cNvSpPr/>
          <p:nvPr/>
        </p:nvSpPr>
        <p:spPr>
          <a:xfrm rot="8827745">
            <a:off x="6837072" y="3532326"/>
            <a:ext cx="899141" cy="864914"/>
          </a:xfrm>
          <a:custGeom>
            <a:avLst/>
            <a:gdLst>
              <a:gd name="connsiteX0" fmla="*/ 0 w 769257"/>
              <a:gd name="connsiteY0" fmla="*/ 517677 h 517677"/>
              <a:gd name="connsiteX1" fmla="*/ 275772 w 769257"/>
              <a:gd name="connsiteY1" fmla="*/ 82248 h 517677"/>
              <a:gd name="connsiteX2" fmla="*/ 769257 w 769257"/>
              <a:gd name="connsiteY2" fmla="*/ 24191 h 517677"/>
              <a:gd name="connsiteX0" fmla="*/ 0 w 769257"/>
              <a:gd name="connsiteY0" fmla="*/ 505582 h 505582"/>
              <a:gd name="connsiteX1" fmla="*/ 256418 w 769257"/>
              <a:gd name="connsiteY1" fmla="*/ 174021 h 505582"/>
              <a:gd name="connsiteX2" fmla="*/ 769257 w 769257"/>
              <a:gd name="connsiteY2" fmla="*/ 12096 h 50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9257" h="505582">
                <a:moveTo>
                  <a:pt x="0" y="505582"/>
                </a:moveTo>
                <a:cubicBezTo>
                  <a:pt x="73781" y="328991"/>
                  <a:pt x="128208" y="256269"/>
                  <a:pt x="256418" y="174021"/>
                </a:cubicBezTo>
                <a:cubicBezTo>
                  <a:pt x="384628" y="91773"/>
                  <a:pt x="586619" y="0"/>
                  <a:pt x="769257" y="1209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" name="Elipsa 91"/>
          <p:cNvSpPr/>
          <p:nvPr/>
        </p:nvSpPr>
        <p:spPr>
          <a:xfrm>
            <a:off x="7000892" y="3857628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368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 animBg="1"/>
      <p:bldP spid="91" grpId="0" animBg="1"/>
      <p:bldP spid="9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MOŽNOSTI POLARIZACE SVĚTLA</a:t>
            </a:r>
            <a:endParaRPr lang="cs-CZ" sz="3400" dirty="0">
              <a:solidFill>
                <a:schemeClr val="bg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85720" y="674820"/>
            <a:ext cx="864399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2) POLARIZACE SVĚTLA DVOJLOMEM</a:t>
            </a:r>
            <a:endParaRPr lang="cs-CZ" sz="2800" dirty="0"/>
          </a:p>
          <a:p>
            <a:r>
              <a:rPr lang="cs-CZ" sz="2800" b="1" dirty="0"/>
              <a:t> </a:t>
            </a:r>
            <a:r>
              <a:rPr lang="cs-CZ" sz="2800" dirty="0"/>
              <a:t>Světelný paprsek se při průchodu opticky anizotropním krystalem rozdělí na dva lineárně polarizované paprsky, nastává </a:t>
            </a:r>
            <a:r>
              <a:rPr lang="cs-CZ" sz="2800" b="1" dirty="0"/>
              <a:t>dvojlom</a:t>
            </a:r>
            <a:r>
              <a:rPr lang="cs-CZ" sz="2800" dirty="0"/>
              <a:t>. </a:t>
            </a:r>
            <a:br>
              <a:rPr lang="cs-CZ" sz="2800" dirty="0"/>
            </a:br>
            <a:endParaRPr lang="cs-CZ" sz="2800" dirty="0"/>
          </a:p>
          <a:p>
            <a:r>
              <a:rPr lang="cs-CZ" sz="2800" dirty="0"/>
              <a:t>1</a:t>
            </a:r>
            <a:r>
              <a:rPr lang="cs-CZ" sz="2800" b="1" dirty="0"/>
              <a:t>. paprsek řádný</a:t>
            </a:r>
            <a:r>
              <a:rPr lang="cs-CZ" sz="2800" dirty="0"/>
              <a:t> - splňuje zákon odrazu a lomu</a:t>
            </a:r>
          </a:p>
          <a:p>
            <a:r>
              <a:rPr lang="cs-CZ" sz="2800" dirty="0"/>
              <a:t>2. </a:t>
            </a:r>
            <a:r>
              <a:rPr lang="cs-CZ" sz="2800" b="1" dirty="0"/>
              <a:t>paprsek mimořádný</a:t>
            </a:r>
            <a:r>
              <a:rPr lang="cs-CZ" sz="2800" dirty="0"/>
              <a:t>  - vzniká v důsledku anizotropie krystalu. </a:t>
            </a:r>
            <a:br>
              <a:rPr lang="cs-CZ" sz="2800" dirty="0"/>
            </a:br>
            <a:endParaRPr lang="cs-CZ" sz="2800" dirty="0"/>
          </a:p>
          <a:p>
            <a:r>
              <a:rPr lang="cs-CZ" sz="2800" dirty="0"/>
              <a:t>Vektory intenzity </a:t>
            </a:r>
            <a:r>
              <a:rPr lang="cs-CZ" sz="2800" b="1" dirty="0"/>
              <a:t>E</a:t>
            </a:r>
            <a:br>
              <a:rPr lang="cs-CZ" sz="2800" b="1" dirty="0"/>
            </a:br>
            <a:r>
              <a:rPr lang="cs-CZ" sz="2800" dirty="0"/>
              <a:t>kmitají v navzájem </a:t>
            </a:r>
            <a:br>
              <a:rPr lang="cs-CZ" sz="2800" dirty="0"/>
            </a:br>
            <a:r>
              <a:rPr lang="cs-CZ" sz="2800" dirty="0"/>
              <a:t>kolmých směrech. </a:t>
            </a:r>
            <a:br>
              <a:rPr lang="cs-CZ" sz="2800" dirty="0"/>
            </a:br>
            <a:br>
              <a:rPr lang="cs-CZ" sz="1000" dirty="0"/>
            </a:br>
            <a:r>
              <a:rPr lang="cs-CZ" sz="2800" dirty="0"/>
              <a:t>Př. islandský vápenec.</a:t>
            </a:r>
            <a:br>
              <a:rPr lang="cs-CZ" sz="2800" dirty="0"/>
            </a:br>
            <a:r>
              <a:rPr lang="cs-CZ" sz="1600" dirty="0">
                <a:hlinkClick r:id="rId3"/>
              </a:rPr>
              <a:t>DVOJLOM</a:t>
            </a:r>
            <a:r>
              <a:rPr lang="cs-CZ" sz="1600" dirty="0"/>
              <a:t> </a:t>
            </a:r>
          </a:p>
        </p:txBody>
      </p:sp>
      <p:pic>
        <p:nvPicPr>
          <p:cNvPr id="33795" name="Picture 3" descr="3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3929066"/>
            <a:ext cx="3143272" cy="256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20600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MOŽNOSTI POLARIZACE SVĚTLA</a:t>
            </a:r>
            <a:endParaRPr lang="cs-CZ" sz="3400" dirty="0">
              <a:solidFill>
                <a:schemeClr val="bg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85720" y="674820"/>
            <a:ext cx="864399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3) POLARIZACE SVĚTLA ABSORPCÍ</a:t>
            </a:r>
          </a:p>
          <a:p>
            <a:r>
              <a:rPr lang="cs-CZ" sz="2800" b="1" dirty="0"/>
              <a:t>Polarizátor – </a:t>
            </a:r>
            <a:r>
              <a:rPr lang="cs-CZ" sz="2800" dirty="0"/>
              <a:t>přirozené světlo změní na polarizované.</a:t>
            </a:r>
          </a:p>
          <a:p>
            <a:r>
              <a:rPr lang="cs-CZ" sz="2800" b="1" dirty="0"/>
              <a:t>Analyzátor</a:t>
            </a:r>
            <a:r>
              <a:rPr lang="cs-CZ" sz="2800" dirty="0"/>
              <a:t> – odliší polarizované světlo od nepolarizovaného. </a:t>
            </a:r>
            <a:br>
              <a:rPr lang="cs-CZ" sz="2800" dirty="0"/>
            </a:br>
            <a:endParaRPr lang="cs-CZ" sz="2800" dirty="0"/>
          </a:p>
          <a:p>
            <a:r>
              <a:rPr lang="cs-CZ" sz="2800" dirty="0"/>
              <a:t>(Z analyzátoru projde </a:t>
            </a:r>
            <a:br>
              <a:rPr lang="cs-CZ" sz="2800" dirty="0"/>
            </a:br>
            <a:r>
              <a:rPr lang="cs-CZ" sz="2800" dirty="0"/>
              <a:t>polarizované světlo </a:t>
            </a:r>
            <a:br>
              <a:rPr lang="cs-CZ" sz="2800" dirty="0"/>
            </a:br>
            <a:r>
              <a:rPr lang="cs-CZ" sz="2800" dirty="0"/>
              <a:t>jen v případě, </a:t>
            </a:r>
            <a:br>
              <a:rPr lang="cs-CZ" sz="2800" dirty="0"/>
            </a:br>
            <a:r>
              <a:rPr lang="cs-CZ" sz="2800" dirty="0"/>
              <a:t>že je orientováno </a:t>
            </a:r>
            <a:br>
              <a:rPr lang="cs-CZ" sz="2800" dirty="0"/>
            </a:br>
            <a:r>
              <a:rPr lang="cs-CZ" sz="2800" dirty="0"/>
              <a:t>stejně jako polarizátor).</a:t>
            </a:r>
            <a:r>
              <a:rPr lang="cs-CZ" sz="2800" b="1" dirty="0"/>
              <a:t> </a:t>
            </a:r>
            <a:br>
              <a:rPr lang="cs-CZ" sz="2800" b="1" dirty="0"/>
            </a:br>
            <a:endParaRPr lang="cs-CZ" sz="2800" b="1" dirty="0"/>
          </a:p>
          <a:p>
            <a:endParaRPr lang="cs-CZ" sz="2800" b="1" dirty="0"/>
          </a:p>
          <a:p>
            <a:r>
              <a:rPr lang="cs-CZ" sz="2800" b="1" dirty="0"/>
              <a:t> </a:t>
            </a:r>
            <a:r>
              <a:rPr lang="cs-CZ" sz="1400" dirty="0">
                <a:hlinkClick r:id="rId3"/>
              </a:rPr>
              <a:t> http://lectureonline.cl.msu.edu/~mmp/kap24/polarizers/Polarizer.htm</a:t>
            </a:r>
            <a:endParaRPr lang="cs-CZ" sz="1400" dirty="0"/>
          </a:p>
          <a:p>
            <a:endParaRPr lang="cs-CZ" sz="28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5841" name="Picture 1" descr="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071678"/>
            <a:ext cx="4429156" cy="3830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0205597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MOŽNOSTI POLARIZACE SVĚTLA</a:t>
            </a:r>
            <a:endParaRPr lang="cs-CZ" sz="3400" dirty="0">
              <a:solidFill>
                <a:schemeClr val="bg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85720" y="674820"/>
            <a:ext cx="86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3) POLARIZACE SVĚTLA ABSORPCÍ</a:t>
            </a:r>
            <a:endParaRPr lang="cs-CZ" sz="2800" dirty="0"/>
          </a:p>
          <a:p>
            <a:r>
              <a:rPr lang="cs-CZ" sz="2800" b="1" dirty="0"/>
              <a:t> </a:t>
            </a:r>
            <a:endParaRPr lang="cs-CZ" sz="28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5843" name="Picture 3" descr="http://fyzika.jreichl.com/data/optika/2_vlny_soubory/image114.png"/>
          <p:cNvPicPr>
            <a:picLocks noChangeAspect="1" noChangeArrowheads="1"/>
          </p:cNvPicPr>
          <p:nvPr/>
        </p:nvPicPr>
        <p:blipFill>
          <a:blip r:embed="rId3" r:link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643050"/>
            <a:ext cx="823932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711336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214282" y="695153"/>
            <a:ext cx="87154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/>
              <a:t>Youngův</a:t>
            </a:r>
            <a:r>
              <a:rPr lang="cs-CZ" sz="3200" b="1" dirty="0"/>
              <a:t> pokus</a:t>
            </a:r>
            <a:r>
              <a:rPr lang="cs-CZ" sz="3200" dirty="0"/>
              <a:t> – 1801 </a:t>
            </a:r>
            <a:endParaRPr lang="en-US" sz="3200" dirty="0"/>
          </a:p>
          <a:p>
            <a:pPr marL="179388" indent="-179388">
              <a:buFont typeface="Arial" pitchFamily="34" charset="0"/>
              <a:buChar char="•"/>
            </a:pPr>
            <a:r>
              <a:rPr lang="cs-CZ" sz="3000" dirty="0"/>
              <a:t>Zdrojem koherentního světla je otvor S, </a:t>
            </a:r>
            <a:br>
              <a:rPr lang="cs-CZ" sz="3000" dirty="0"/>
            </a:br>
            <a:r>
              <a:rPr lang="cs-CZ" sz="3000" dirty="0"/>
              <a:t>který má vlastnost bodového zdroje.</a:t>
            </a:r>
            <a:endParaRPr lang="en-US" sz="3000" dirty="0"/>
          </a:p>
        </p:txBody>
      </p:sp>
      <p:sp>
        <p:nvSpPr>
          <p:cNvPr id="14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2. 1. INTERFERENCE SVĚTLA</a:t>
            </a:r>
          </a:p>
        </p:txBody>
      </p:sp>
      <p:cxnSp>
        <p:nvCxnSpPr>
          <p:cNvPr id="40" name="Přímá spojovací čára 39"/>
          <p:cNvCxnSpPr/>
          <p:nvPr/>
        </p:nvCxnSpPr>
        <p:spPr>
          <a:xfrm rot="5400000">
            <a:off x="-892995" y="4679153"/>
            <a:ext cx="435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čára 40"/>
          <p:cNvCxnSpPr/>
          <p:nvPr/>
        </p:nvCxnSpPr>
        <p:spPr>
          <a:xfrm rot="5400000">
            <a:off x="-1211219" y="4679153"/>
            <a:ext cx="435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čára 41"/>
          <p:cNvCxnSpPr/>
          <p:nvPr/>
        </p:nvCxnSpPr>
        <p:spPr>
          <a:xfrm rot="5400000">
            <a:off x="-1529443" y="4679153"/>
            <a:ext cx="435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čára 42"/>
          <p:cNvCxnSpPr/>
          <p:nvPr/>
        </p:nvCxnSpPr>
        <p:spPr>
          <a:xfrm rot="5400000">
            <a:off x="-1847667" y="4679153"/>
            <a:ext cx="435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čára 43"/>
          <p:cNvCxnSpPr/>
          <p:nvPr/>
        </p:nvCxnSpPr>
        <p:spPr>
          <a:xfrm rot="5400000">
            <a:off x="-2165891" y="4679153"/>
            <a:ext cx="435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čára 44"/>
          <p:cNvCxnSpPr/>
          <p:nvPr/>
        </p:nvCxnSpPr>
        <p:spPr>
          <a:xfrm rot="5400000">
            <a:off x="-2484115" y="4679153"/>
            <a:ext cx="435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čára 45"/>
          <p:cNvCxnSpPr/>
          <p:nvPr/>
        </p:nvCxnSpPr>
        <p:spPr>
          <a:xfrm rot="5400000">
            <a:off x="-2802339" y="4679153"/>
            <a:ext cx="435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čára 46"/>
          <p:cNvCxnSpPr/>
          <p:nvPr/>
        </p:nvCxnSpPr>
        <p:spPr>
          <a:xfrm rot="5400000">
            <a:off x="-3120563" y="4679153"/>
            <a:ext cx="435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čára 47"/>
          <p:cNvCxnSpPr/>
          <p:nvPr/>
        </p:nvCxnSpPr>
        <p:spPr>
          <a:xfrm rot="5400000">
            <a:off x="-3438787" y="4679153"/>
            <a:ext cx="435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čára 48"/>
          <p:cNvCxnSpPr/>
          <p:nvPr/>
        </p:nvCxnSpPr>
        <p:spPr>
          <a:xfrm rot="5400000">
            <a:off x="-3757011" y="4679153"/>
            <a:ext cx="435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čára 49"/>
          <p:cNvCxnSpPr/>
          <p:nvPr/>
        </p:nvCxnSpPr>
        <p:spPr>
          <a:xfrm rot="5400000">
            <a:off x="-4075235" y="4679153"/>
            <a:ext cx="435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ovéPole 50"/>
          <p:cNvSpPr txBox="1"/>
          <p:nvPr/>
        </p:nvSpPr>
        <p:spPr>
          <a:xfrm>
            <a:off x="1142976" y="435769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</a:t>
            </a:r>
            <a:endParaRPr lang="cs-CZ" sz="3200" b="1" dirty="0"/>
          </a:p>
        </p:txBody>
      </p:sp>
      <p:sp>
        <p:nvSpPr>
          <p:cNvPr id="52" name="Obdélník 51"/>
          <p:cNvSpPr/>
          <p:nvPr/>
        </p:nvSpPr>
        <p:spPr>
          <a:xfrm>
            <a:off x="3643306" y="2500306"/>
            <a:ext cx="5929354" cy="43576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Obdélník 53"/>
          <p:cNvSpPr/>
          <p:nvPr/>
        </p:nvSpPr>
        <p:spPr>
          <a:xfrm>
            <a:off x="1714480" y="2500306"/>
            <a:ext cx="7715304" cy="43576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bdélník 54"/>
          <p:cNvSpPr/>
          <p:nvPr/>
        </p:nvSpPr>
        <p:spPr>
          <a:xfrm>
            <a:off x="3499306" y="2500306"/>
            <a:ext cx="144000" cy="13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bdélník 55"/>
          <p:cNvSpPr/>
          <p:nvPr/>
        </p:nvSpPr>
        <p:spPr>
          <a:xfrm>
            <a:off x="3499306" y="4013165"/>
            <a:ext cx="144000" cy="13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Obdélník 56"/>
          <p:cNvSpPr/>
          <p:nvPr/>
        </p:nvSpPr>
        <p:spPr>
          <a:xfrm>
            <a:off x="3500430" y="5526024"/>
            <a:ext cx="144000" cy="13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TextovéPole 57"/>
          <p:cNvSpPr txBox="1"/>
          <p:nvPr/>
        </p:nvSpPr>
        <p:spPr>
          <a:xfrm>
            <a:off x="3000364" y="3701481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</a:t>
            </a:r>
            <a:r>
              <a:rPr lang="en-US" sz="3200" b="1" baseline="-25000" dirty="0"/>
              <a:t>1</a:t>
            </a:r>
            <a:endParaRPr lang="cs-CZ" sz="3200" b="1" baseline="-25000" dirty="0"/>
          </a:p>
        </p:txBody>
      </p:sp>
      <p:sp>
        <p:nvSpPr>
          <p:cNvPr id="59" name="TextovéPole 58"/>
          <p:cNvSpPr txBox="1"/>
          <p:nvPr/>
        </p:nvSpPr>
        <p:spPr>
          <a:xfrm>
            <a:off x="3000364" y="5344555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</a:t>
            </a:r>
            <a:r>
              <a:rPr lang="en-US" sz="3200" b="1" baseline="-25000" dirty="0"/>
              <a:t>2</a:t>
            </a:r>
            <a:endParaRPr lang="cs-CZ" sz="3200" b="1" baseline="-25000" dirty="0"/>
          </a:p>
        </p:txBody>
      </p:sp>
      <p:sp>
        <p:nvSpPr>
          <p:cNvPr id="60" name="Obdélník 59"/>
          <p:cNvSpPr/>
          <p:nvPr/>
        </p:nvSpPr>
        <p:spPr>
          <a:xfrm>
            <a:off x="1643042" y="2500306"/>
            <a:ext cx="144000" cy="20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bdélník 60"/>
          <p:cNvSpPr/>
          <p:nvPr/>
        </p:nvSpPr>
        <p:spPr>
          <a:xfrm>
            <a:off x="1643042" y="4714884"/>
            <a:ext cx="144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3" name="Přímá spojovací čára 52"/>
          <p:cNvCxnSpPr/>
          <p:nvPr/>
        </p:nvCxnSpPr>
        <p:spPr>
          <a:xfrm>
            <a:off x="0" y="2500306"/>
            <a:ext cx="9180000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MOŽNOSTI POLARIZACE SVĚTLA</a:t>
            </a:r>
            <a:endParaRPr lang="cs-CZ" sz="3400" dirty="0">
              <a:solidFill>
                <a:schemeClr val="bg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85720" y="674820"/>
            <a:ext cx="86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3) POLARIZACE SVĚTLA ABSORPCÍ</a:t>
            </a:r>
            <a:endParaRPr lang="cs-CZ" sz="2800" dirty="0"/>
          </a:p>
          <a:p>
            <a:r>
              <a:rPr lang="cs-CZ" sz="2800" b="1" dirty="0"/>
              <a:t> </a:t>
            </a:r>
            <a:endParaRPr lang="cs-CZ" sz="28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8914" name="Picture 2" descr="image1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1428736"/>
            <a:ext cx="6315021" cy="320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http://fyzika.jreichl.com/data/optika/2_vlny_soubory/image116.png"/>
          <p:cNvPicPr>
            <a:picLocks noChangeAspect="1" noChangeArrowheads="1"/>
          </p:cNvPicPr>
          <p:nvPr/>
        </p:nvPicPr>
        <p:blipFill>
          <a:blip r:embed="rId4" r:link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928934"/>
            <a:ext cx="547606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3728909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MOŽNOSTI POLARIZACE SVĚTLA</a:t>
            </a:r>
            <a:endParaRPr lang="cs-CZ" sz="3400" dirty="0">
              <a:solidFill>
                <a:schemeClr val="bg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285720" y="674820"/>
            <a:ext cx="88582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3) POLARIZACE SVĚTLA ABSORPCÍ</a:t>
            </a:r>
            <a:endParaRPr lang="cs-CZ" sz="2800" dirty="0"/>
          </a:p>
          <a:p>
            <a:r>
              <a:rPr lang="cs-CZ" sz="2800" b="1" dirty="0"/>
              <a:t> </a:t>
            </a:r>
            <a:endParaRPr lang="cs-CZ" sz="2800" dirty="0"/>
          </a:p>
          <a:p>
            <a:r>
              <a:rPr lang="cs-CZ" sz="2800" b="1" dirty="0"/>
              <a:t>Polaroid</a:t>
            </a:r>
            <a:r>
              <a:rPr lang="cs-CZ" sz="2800" dirty="0"/>
              <a:t> </a:t>
            </a:r>
            <a:br>
              <a:rPr lang="cs-CZ" sz="2800" dirty="0"/>
            </a:br>
            <a:r>
              <a:rPr lang="cs-CZ" sz="2800" dirty="0"/>
              <a:t>polarizační filtr využívaný v technické praxi k polarizaci. </a:t>
            </a:r>
            <a:br>
              <a:rPr lang="cs-CZ" sz="2800" dirty="0"/>
            </a:br>
            <a:r>
              <a:rPr lang="cs-CZ" sz="2800" dirty="0"/>
              <a:t>Je vyroben z uměle vyrobené látky </a:t>
            </a:r>
            <a:r>
              <a:rPr lang="cs-CZ" sz="2800" b="1" dirty="0" err="1"/>
              <a:t>herapatitu</a:t>
            </a:r>
            <a:r>
              <a:rPr lang="cs-CZ" sz="2800" dirty="0"/>
              <a:t>, která vykazuje dvojlom.</a:t>
            </a:r>
            <a:br>
              <a:rPr lang="cs-CZ" sz="2800" dirty="0"/>
            </a:br>
            <a:endParaRPr lang="cs-CZ" sz="2800" dirty="0"/>
          </a:p>
          <a:p>
            <a:r>
              <a:rPr lang="cs-CZ" sz="2800" dirty="0"/>
              <a:t>Z polaroidu vychází pouze mimořádný lineárně polarizovaný paprsek, řádný je pohlcen.</a:t>
            </a:r>
          </a:p>
          <a:p>
            <a:r>
              <a:rPr lang="cs-CZ" sz="2800" dirty="0"/>
              <a:t>Plastický materiál z dlouhých molekul rovnoběžně srovnaných…</a:t>
            </a:r>
          </a:p>
          <a:p>
            <a:r>
              <a:rPr lang="cs-CZ" sz="2800" dirty="0"/>
              <a:t>Polarizátor zeslabuje světlo… (dochází k absorpci)</a:t>
            </a:r>
          </a:p>
          <a:p>
            <a:r>
              <a:rPr lang="cs-CZ" sz="2800" dirty="0"/>
              <a:t>(Např. krycí fólie nad displejem kalkulačky.)</a:t>
            </a:r>
          </a:p>
        </p:txBody>
      </p:sp>
    </p:spTree>
    <p:extLst>
      <p:ext uri="{BB962C8B-B14F-4D97-AF65-F5344CB8AC3E}">
        <p14:creationId xmlns:p14="http://schemas.microsoft.com/office/powerpoint/2010/main" val="257172621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VYUŽITÍ POLARIZACE SVĚTLA</a:t>
            </a:r>
            <a:endParaRPr lang="cs-CZ" sz="3400" dirty="0">
              <a:solidFill>
                <a:schemeClr val="bg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44970" y="674820"/>
            <a:ext cx="90990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lvl="0" indent="-269875">
              <a:buFont typeface="Arial" pitchFamily="34" charset="0"/>
              <a:buChar char="•"/>
            </a:pPr>
            <a:r>
              <a:rPr lang="cs-CZ" sz="2800" b="1" dirty="0"/>
              <a:t>Brýle </a:t>
            </a:r>
          </a:p>
          <a:p>
            <a:pPr marL="727075" lvl="2" indent="-269875">
              <a:buFont typeface="Arial" pitchFamily="34" charset="0"/>
              <a:buChar char="•"/>
            </a:pPr>
            <a:r>
              <a:rPr lang="cs-CZ" sz="2800" dirty="0"/>
              <a:t>v 3D kině – mají různě polarizována skla.</a:t>
            </a:r>
          </a:p>
        </p:txBody>
      </p:sp>
      <p:pic>
        <p:nvPicPr>
          <p:cNvPr id="53250" name="Picture 2" descr="http://fyzika.jreichl.com/data/optika/2_vlny_soubory/image127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1643050"/>
            <a:ext cx="6387085" cy="4857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7412436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VYUŽITÍ POLARIZACE SVĚTLA</a:t>
            </a:r>
            <a:endParaRPr lang="cs-CZ" sz="3400" dirty="0">
              <a:solidFill>
                <a:schemeClr val="bg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44970" y="674820"/>
            <a:ext cx="909903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lvl="0" indent="-269875">
              <a:buFont typeface="Arial" pitchFamily="34" charset="0"/>
              <a:buChar char="•"/>
            </a:pPr>
            <a:r>
              <a:rPr lang="cs-CZ" sz="2800" b="1" dirty="0"/>
              <a:t>Brýle </a:t>
            </a:r>
          </a:p>
          <a:p>
            <a:pPr marL="727075" lvl="2" indent="-269875">
              <a:buFont typeface="Arial" pitchFamily="34" charset="0"/>
              <a:buChar char="•"/>
            </a:pPr>
            <a:r>
              <a:rPr lang="cs-CZ" sz="2800" dirty="0"/>
              <a:t>v 3D kině – mají různě polarizována skla.</a:t>
            </a:r>
          </a:p>
          <a:p>
            <a:pPr marL="727075" lvl="2" indent="-269875">
              <a:buFont typeface="Arial" pitchFamily="34" charset="0"/>
              <a:buChar char="•"/>
            </a:pPr>
            <a:r>
              <a:rPr lang="cs-CZ" sz="2800" dirty="0"/>
              <a:t>pro rybáře – eliminují odlesky, polarizovány stejně </a:t>
            </a:r>
            <a:br>
              <a:rPr lang="cs-CZ" sz="2800" dirty="0"/>
            </a:br>
            <a:r>
              <a:rPr lang="cs-CZ" sz="2800" dirty="0"/>
              <a:t>		      (vidí pod vodu).</a:t>
            </a:r>
            <a:br>
              <a:rPr lang="cs-CZ" sz="2800" dirty="0"/>
            </a:br>
            <a:endParaRPr lang="cs-CZ" sz="2800" dirty="0"/>
          </a:p>
          <a:p>
            <a:pPr marL="269875" lvl="0" indent="-269875">
              <a:buFont typeface="Arial" pitchFamily="34" charset="0"/>
              <a:buChar char="•"/>
            </a:pPr>
            <a:r>
              <a:rPr lang="cs-CZ" sz="2800" b="1" dirty="0"/>
              <a:t>Polarizační filtry </a:t>
            </a:r>
            <a:r>
              <a:rPr lang="cs-CZ" sz="2800" dirty="0"/>
              <a:t>k fotoaparátům </a:t>
            </a:r>
            <a:br>
              <a:rPr lang="cs-CZ" sz="2800" dirty="0"/>
            </a:br>
            <a:r>
              <a:rPr lang="cs-CZ" sz="2800" dirty="0"/>
              <a:t>eliminují odlesky ve skle.</a:t>
            </a:r>
            <a:br>
              <a:rPr lang="cs-CZ" sz="2800" dirty="0"/>
            </a:br>
            <a:endParaRPr lang="cs-CZ" sz="2800" dirty="0"/>
          </a:p>
          <a:p>
            <a:pPr marL="269875" lvl="0" indent="-269875">
              <a:buFont typeface="Arial" pitchFamily="34" charset="0"/>
              <a:buChar char="•"/>
            </a:pPr>
            <a:r>
              <a:rPr lang="cs-CZ" sz="2800" b="1" dirty="0"/>
              <a:t>Fotoelasticimetrie</a:t>
            </a:r>
            <a:r>
              <a:rPr lang="cs-CZ" sz="2800" dirty="0"/>
              <a:t> </a:t>
            </a:r>
            <a:br>
              <a:rPr lang="cs-CZ" sz="2800" dirty="0"/>
            </a:br>
            <a:r>
              <a:rPr lang="cs-CZ" sz="2800" dirty="0"/>
              <a:t>zkoumání rozložení mechanického napětí </a:t>
            </a:r>
            <a:br>
              <a:rPr lang="cs-CZ" sz="2800" dirty="0"/>
            </a:br>
            <a:r>
              <a:rPr lang="cs-CZ" sz="2800" dirty="0"/>
              <a:t>pomocí </a:t>
            </a:r>
            <a:r>
              <a:rPr lang="cs-CZ" sz="2800" dirty="0" err="1"/>
              <a:t>fotopružnosti</a:t>
            </a:r>
            <a:r>
              <a:rPr lang="cs-CZ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1504716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44970" y="674820"/>
            <a:ext cx="909903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69875">
              <a:buFont typeface="Arial" pitchFamily="34" charset="0"/>
              <a:buChar char="•"/>
            </a:pPr>
            <a:r>
              <a:rPr lang="cs-CZ" sz="2800" b="1" dirty="0"/>
              <a:t>Polarimetrie</a:t>
            </a:r>
            <a:r>
              <a:rPr lang="cs-CZ" sz="2800" dirty="0"/>
              <a:t> – zjišťování koncentrace roztoků </a:t>
            </a:r>
            <a:br>
              <a:rPr lang="cs-CZ" sz="2800" dirty="0"/>
            </a:br>
            <a:br>
              <a:rPr lang="cs-CZ" sz="2800" dirty="0"/>
            </a:br>
            <a:r>
              <a:rPr lang="cs-CZ" sz="2800" dirty="0"/>
              <a:t>(podle koncentrace se stáčí kmitová rovina polarizovaného světla). </a:t>
            </a:r>
          </a:p>
          <a:p>
            <a:pPr lvl="0" indent="269875">
              <a:buFont typeface="Arial" pitchFamily="34" charset="0"/>
              <a:buChar char="•"/>
            </a:pPr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sz="1400" dirty="0"/>
          </a:p>
          <a:p>
            <a:pPr marL="1079500" lvl="0"/>
            <a:r>
              <a:rPr lang="cs-CZ" sz="2800" dirty="0"/>
              <a:t>Zdroj světla</a:t>
            </a:r>
          </a:p>
          <a:p>
            <a:pPr marL="1079500" lvl="0"/>
            <a:r>
              <a:rPr lang="cs-CZ" sz="2800" dirty="0"/>
              <a:t>Polarizátor</a:t>
            </a:r>
          </a:p>
          <a:p>
            <a:pPr marL="1079500"/>
            <a:r>
              <a:rPr lang="cs-CZ" sz="2800" dirty="0"/>
              <a:t>L - opticky aktivní látka (např. cukr, bílkoviny)</a:t>
            </a:r>
            <a:br>
              <a:rPr lang="cs-CZ" sz="2800" dirty="0"/>
            </a:br>
            <a:r>
              <a:rPr lang="cs-CZ" sz="2800" dirty="0"/>
              <a:t>Analyzátor</a:t>
            </a:r>
          </a:p>
          <a:p>
            <a:pPr marL="1079500"/>
            <a:r>
              <a:rPr lang="cs-CZ" sz="2800" dirty="0"/>
              <a:t>Stupnice</a:t>
            </a: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8129" name="Picture 1" descr="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224" y="2538469"/>
            <a:ext cx="8858280" cy="1644956"/>
          </a:xfrm>
          <a:prstGeom prst="rect">
            <a:avLst/>
          </a:prstGeom>
          <a:noFill/>
        </p:spPr>
      </p:pic>
      <p:sp>
        <p:nvSpPr>
          <p:cNvPr id="8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VYUŽITÍ POLARIZACE SVĚTLA</a:t>
            </a:r>
            <a:endParaRPr lang="cs-CZ" sz="3400" dirty="0">
              <a:solidFill>
                <a:schemeClr val="bg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698450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44970" y="674820"/>
            <a:ext cx="909903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Snímač optického záznamu CD  </a:t>
            </a:r>
            <a:endParaRPr lang="cs-CZ" sz="2800" dirty="0"/>
          </a:p>
          <a:p>
            <a:pPr marL="185738" lvl="1" indent="-185738">
              <a:buFont typeface="Arial" pitchFamily="34" charset="0"/>
              <a:buChar char="•"/>
            </a:pPr>
            <a:r>
              <a:rPr lang="cs-CZ" sz="2800" dirty="0"/>
              <a:t>Laserová polovodičová dioda </a:t>
            </a:r>
          </a:p>
          <a:p>
            <a:pPr marL="185738" lvl="1" indent="-185738">
              <a:buFont typeface="Arial" pitchFamily="34" charset="0"/>
              <a:buChar char="•"/>
            </a:pPr>
            <a:r>
              <a:rPr lang="cs-CZ" sz="2800" dirty="0"/>
              <a:t>holografická optická Mřížka  </a:t>
            </a:r>
            <a:br>
              <a:rPr lang="cs-CZ" sz="2800" dirty="0"/>
            </a:br>
            <a:r>
              <a:rPr lang="cs-CZ" sz="2800" dirty="0"/>
              <a:t>0. </a:t>
            </a:r>
            <a:r>
              <a:rPr lang="cs-CZ" sz="2800" dirty="0" err="1"/>
              <a:t>max</a:t>
            </a:r>
            <a:r>
              <a:rPr lang="cs-CZ" sz="2800" dirty="0"/>
              <a:t> - snímání, </a:t>
            </a:r>
            <a:br>
              <a:rPr lang="cs-CZ" sz="2800" dirty="0"/>
            </a:br>
            <a:r>
              <a:rPr lang="cs-CZ" sz="2800" dirty="0"/>
              <a:t>1. </a:t>
            </a:r>
            <a:r>
              <a:rPr lang="cs-CZ" sz="2800" dirty="0" err="1"/>
              <a:t>max</a:t>
            </a:r>
            <a:r>
              <a:rPr lang="cs-CZ" sz="2800" dirty="0"/>
              <a:t> pro zaostření</a:t>
            </a:r>
          </a:p>
          <a:p>
            <a:pPr marL="185738" lvl="1" indent="-185738">
              <a:buFont typeface="Arial" pitchFamily="34" charset="0"/>
              <a:buChar char="•"/>
            </a:pPr>
            <a:r>
              <a:rPr lang="cs-CZ" sz="2800" dirty="0"/>
              <a:t>H odrazný dělící hranol </a:t>
            </a:r>
            <a:br>
              <a:rPr lang="cs-CZ" sz="2800" dirty="0"/>
            </a:br>
            <a:r>
              <a:rPr lang="cs-CZ" sz="2800" dirty="0"/>
              <a:t>propouští / odráží</a:t>
            </a:r>
          </a:p>
          <a:p>
            <a:pPr marL="185738" lvl="1" indent="-185738">
              <a:buFont typeface="Arial" pitchFamily="34" charset="0"/>
              <a:buChar char="•"/>
            </a:pPr>
            <a:r>
              <a:rPr lang="cs-CZ" sz="2800" dirty="0"/>
              <a:t>D ¼ vlnová destička </a:t>
            </a:r>
            <a:br>
              <a:rPr lang="cs-CZ" sz="2800" dirty="0"/>
            </a:br>
            <a:r>
              <a:rPr lang="cs-CZ" sz="2800" dirty="0"/>
              <a:t>mění směr polarizační roviny </a:t>
            </a:r>
            <a:br>
              <a:rPr lang="cs-CZ" sz="2800" dirty="0"/>
            </a:br>
            <a:r>
              <a:rPr lang="cs-CZ" sz="2800" dirty="0"/>
              <a:t>(dvojnásobný průchod – otočení o 90</a:t>
            </a:r>
            <a:r>
              <a:rPr lang="cs-CZ" sz="2800" baseline="30000" dirty="0"/>
              <a:t>o</a:t>
            </a:r>
            <a:r>
              <a:rPr lang="cs-CZ" sz="2800" dirty="0"/>
              <a:t>)</a:t>
            </a:r>
          </a:p>
          <a:p>
            <a:pPr marL="185738" lvl="1" indent="-185738">
              <a:buFont typeface="Arial" pitchFamily="34" charset="0"/>
              <a:buChar char="•"/>
            </a:pPr>
            <a:r>
              <a:rPr lang="cs-CZ" sz="2800" dirty="0"/>
              <a:t>Objektiv </a:t>
            </a:r>
          </a:p>
          <a:p>
            <a:pPr marL="185738" lvl="1" indent="-185738">
              <a:buFont typeface="Arial" pitchFamily="34" charset="0"/>
              <a:buChar char="•"/>
            </a:pPr>
            <a:r>
              <a:rPr lang="cs-CZ" sz="2800" dirty="0"/>
              <a:t>CD </a:t>
            </a:r>
          </a:p>
          <a:p>
            <a:pPr marL="185738" lvl="1" indent="-185738">
              <a:buFont typeface="Arial" pitchFamily="34" charset="0"/>
              <a:buChar char="•"/>
            </a:pPr>
            <a:r>
              <a:rPr lang="cs-CZ" sz="2800" dirty="0"/>
              <a:t>Čočka </a:t>
            </a:r>
          </a:p>
          <a:p>
            <a:pPr marL="185738" lvl="1" indent="-185738">
              <a:buFont typeface="Arial" pitchFamily="34" charset="0"/>
              <a:buChar char="•"/>
            </a:pPr>
            <a:r>
              <a:rPr lang="cs-CZ" sz="2800" dirty="0"/>
              <a:t>Fotodioda – optický signál se mění na elektrický</a:t>
            </a: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1202" name="Picture 2" descr="4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4487626" y="642917"/>
            <a:ext cx="4870720" cy="5429289"/>
          </a:xfrm>
          <a:prstGeom prst="rect">
            <a:avLst/>
          </a:prstGeom>
          <a:noFill/>
        </p:spPr>
      </p:pic>
      <p:sp>
        <p:nvSpPr>
          <p:cNvPr id="8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VYUŽITÍ POLARIZACE SVĚTLA</a:t>
            </a:r>
            <a:endParaRPr lang="cs-CZ" sz="3400" dirty="0">
              <a:solidFill>
                <a:schemeClr val="bg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078821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44970" y="674820"/>
            <a:ext cx="9099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800" b="1" dirty="0"/>
              <a:t>LCD monitory  </a:t>
            </a:r>
            <a:endParaRPr lang="cs-CZ" sz="2800" dirty="0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VYUŽITÍ POLARIZACE SVĚTLA</a:t>
            </a:r>
            <a:endParaRPr lang="cs-CZ" sz="3400" dirty="0">
              <a:solidFill>
                <a:schemeClr val="bg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pic>
        <p:nvPicPr>
          <p:cNvPr id="55298" name="Picture 2" descr="http://fyzika.jreichl.com/data/optika/33_opticke_pristroje_soubory/image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142984"/>
            <a:ext cx="7943870" cy="5533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1989603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44970" y="674820"/>
            <a:ext cx="909903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800" b="1" dirty="0"/>
              <a:t>LCD monitory  </a:t>
            </a:r>
            <a:br>
              <a:rPr lang="cs-CZ" sz="2800" b="1" dirty="0"/>
            </a:br>
            <a:endParaRPr lang="cs-CZ" sz="2800" dirty="0"/>
          </a:p>
          <a:p>
            <a:pPr lvl="1"/>
            <a:r>
              <a:rPr lang="cs-CZ" sz="2800" dirty="0"/>
              <a:t>Každý pixel LCD displeje se skládá z molekul tekutých krystalů uložených mezi dvěma průhlednými elektrodami a mezi dvěma polarizačními filtry, přičemž osy polarizace jsou na sebe kolmé. </a:t>
            </a:r>
          </a:p>
          <a:p>
            <a:pPr lvl="1"/>
            <a:r>
              <a:rPr lang="cs-CZ" sz="2800" dirty="0"/>
              <a:t>Bez krystalů mezi filtry by bylo světlo procházející jedním filtrem blokováno filtrem druhým. </a:t>
            </a:r>
          </a:p>
          <a:p>
            <a:pPr lvl="1"/>
            <a:r>
              <a:rPr lang="cs-CZ" sz="2800" dirty="0"/>
              <a:t>Molekuly tekutých krystalů jsou bez elektrického proudu v chaotickém stavu. </a:t>
            </a:r>
          </a:p>
          <a:p>
            <a:pPr lvl="1"/>
            <a:r>
              <a:rPr lang="cs-CZ" sz="2800" dirty="0"/>
              <a:t>Elektrický proud způsobí, že se molekuly srovnají s mikroskopickými drážkami na elektrodách…</a:t>
            </a: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VYUŽITÍ POLARIZACE SVĚTLA</a:t>
            </a:r>
            <a:endParaRPr lang="cs-CZ" sz="3400" dirty="0">
              <a:solidFill>
                <a:schemeClr val="bg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458871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44970" y="954362"/>
            <a:ext cx="909903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Mnoho živočichů je schopno pozorovat polarizaci </a:t>
            </a:r>
            <a:br>
              <a:rPr lang="cs-CZ" sz="2800" dirty="0"/>
            </a:br>
            <a:r>
              <a:rPr lang="cs-CZ" sz="2800" dirty="0"/>
              <a:t>slunečního světla, což obvykle využívají pro navigaci.</a:t>
            </a:r>
            <a:br>
              <a:rPr lang="cs-CZ" sz="2800" dirty="0"/>
            </a:br>
            <a:endParaRPr lang="cs-CZ" sz="2800" dirty="0"/>
          </a:p>
          <a:p>
            <a:r>
              <a:rPr lang="cs-CZ" sz="2800" b="1" dirty="0"/>
              <a:t>Polarizované světlo vnímají</a:t>
            </a:r>
            <a:br>
              <a:rPr lang="cs-CZ" sz="2800" dirty="0"/>
            </a:br>
            <a:endParaRPr lang="cs-CZ" sz="2800" dirty="0"/>
          </a:p>
          <a:p>
            <a:pPr marL="360363" lvl="0" indent="-360363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/>
              <a:t>hmyz (včely)</a:t>
            </a:r>
          </a:p>
          <a:p>
            <a:pPr marL="360363" lvl="0" indent="-360363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/>
              <a:t>africký chrobák </a:t>
            </a:r>
            <a:r>
              <a:rPr lang="cs-CZ" sz="2800" dirty="0" err="1"/>
              <a:t>Scarabeus</a:t>
            </a:r>
            <a:r>
              <a:rPr lang="cs-CZ" sz="2800" dirty="0"/>
              <a:t> – polarizované světlo Měsíce</a:t>
            </a:r>
          </a:p>
          <a:p>
            <a:pPr marL="360363" lvl="0" indent="-360363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/>
              <a:t>chobotnice, sépie – užívají měnící se výrazné obrazce na pokožce ke komunikaci</a:t>
            </a: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VYUŽITÍ POLARIZACE SVĚTLA</a:t>
            </a:r>
            <a:endParaRPr lang="cs-CZ" sz="3400" dirty="0">
              <a:solidFill>
                <a:schemeClr val="bg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44727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14282" y="829156"/>
            <a:ext cx="87154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hologram</a:t>
            </a:r>
            <a:r>
              <a:rPr lang="cs-CZ" sz="2800" dirty="0"/>
              <a:t> - záznam zobrazovaného předmětu v citlivé vrstvě fotografického filmu nebo plastové fólie</a:t>
            </a:r>
          </a:p>
          <a:p>
            <a:endParaRPr lang="cs-CZ" sz="2800" b="1" dirty="0"/>
          </a:p>
          <a:p>
            <a:r>
              <a:rPr lang="cs-CZ" sz="2800" dirty="0"/>
              <a:t>Slovo hologram je složeno ze slov řeckého původu </a:t>
            </a:r>
            <a:br>
              <a:rPr lang="cs-CZ" sz="2800" dirty="0"/>
            </a:br>
            <a:r>
              <a:rPr lang="cs-CZ" sz="2800" b="1" dirty="0" err="1"/>
              <a:t>holos</a:t>
            </a:r>
            <a:r>
              <a:rPr lang="cs-CZ" sz="2800" dirty="0"/>
              <a:t> (znamenající celkový) a </a:t>
            </a:r>
            <a:r>
              <a:rPr lang="cs-CZ" sz="2800" b="1" dirty="0" err="1"/>
              <a:t>gramma</a:t>
            </a:r>
            <a:r>
              <a:rPr lang="cs-CZ" sz="2800" dirty="0"/>
              <a:t> (zpráva).</a:t>
            </a:r>
            <a:endParaRPr lang="cs-CZ" sz="2800" b="1" dirty="0"/>
          </a:p>
          <a:p>
            <a:endParaRPr lang="cs-CZ" sz="2800" dirty="0"/>
          </a:p>
          <a:p>
            <a:r>
              <a:rPr lang="cs-CZ" sz="2800" dirty="0"/>
              <a:t>1947 	DENNIS GABOR vynálezce hologramu </a:t>
            </a:r>
            <a:br>
              <a:rPr lang="cs-CZ" sz="2800" dirty="0"/>
            </a:br>
            <a:r>
              <a:rPr lang="cs-CZ" sz="2800" dirty="0"/>
              <a:t>(Nobelova cena 1971)</a:t>
            </a:r>
            <a:br>
              <a:rPr lang="cs-CZ" sz="2800" dirty="0"/>
            </a:br>
            <a:endParaRPr lang="cs-CZ" sz="2800" dirty="0"/>
          </a:p>
          <a:p>
            <a:pPr marL="514350" indent="-514350"/>
            <a:r>
              <a:rPr lang="cs-CZ" sz="2800" dirty="0"/>
              <a:t>1961 Michiganská univerzita – použit laser</a:t>
            </a:r>
          </a:p>
          <a:p>
            <a:pPr marL="514350" indent="-514350">
              <a:buAutoNum type="arabicPlain" startAt="1961"/>
            </a:pPr>
            <a:endParaRPr lang="cs-CZ" sz="2800" dirty="0"/>
          </a:p>
        </p:txBody>
      </p:sp>
      <p:sp>
        <p:nvSpPr>
          <p:cNvPr id="4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2. 4. HOLOGRAFIE</a:t>
            </a:r>
          </a:p>
        </p:txBody>
      </p:sp>
    </p:spTree>
    <p:extLst>
      <p:ext uri="{BB962C8B-B14F-4D97-AF65-F5344CB8AC3E}">
        <p14:creationId xmlns:p14="http://schemas.microsoft.com/office/powerpoint/2010/main" val="234663393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214282" y="695153"/>
            <a:ext cx="87154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/>
              <a:t>Youngův</a:t>
            </a:r>
            <a:r>
              <a:rPr lang="cs-CZ" sz="3200" b="1" dirty="0"/>
              <a:t> pokus</a:t>
            </a:r>
            <a:r>
              <a:rPr lang="cs-CZ" sz="3200" dirty="0"/>
              <a:t> – 1801 </a:t>
            </a:r>
            <a:endParaRPr lang="en-US" sz="3200" dirty="0"/>
          </a:p>
          <a:p>
            <a:pPr marL="179388" indent="-179388">
              <a:buFont typeface="Arial" pitchFamily="34" charset="0"/>
              <a:buChar char="•"/>
            </a:pPr>
            <a:r>
              <a:rPr lang="cs-CZ" sz="3000" dirty="0"/>
              <a:t>Světlo se z něho šíří všemi směry </a:t>
            </a:r>
            <a:br>
              <a:rPr lang="cs-CZ" sz="3000" dirty="0"/>
            </a:br>
            <a:r>
              <a:rPr lang="cs-CZ" sz="3000" dirty="0"/>
              <a:t>a dopadá na dvojici štěrbin S</a:t>
            </a:r>
            <a:r>
              <a:rPr lang="cs-CZ" sz="3000" baseline="-25000" dirty="0"/>
              <a:t>1</a:t>
            </a:r>
            <a:r>
              <a:rPr lang="cs-CZ" sz="3000" dirty="0"/>
              <a:t> a S</a:t>
            </a:r>
            <a:r>
              <a:rPr lang="cs-CZ" sz="3000" baseline="-25000" dirty="0"/>
              <a:t>2</a:t>
            </a:r>
            <a:r>
              <a:rPr lang="cs-CZ" sz="3000" dirty="0"/>
              <a:t>. </a:t>
            </a:r>
            <a:endParaRPr lang="en-US" sz="3000" dirty="0"/>
          </a:p>
        </p:txBody>
      </p:sp>
      <p:sp>
        <p:nvSpPr>
          <p:cNvPr id="14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2. 1. INTERFERENCE SVĚTLA</a:t>
            </a:r>
          </a:p>
        </p:txBody>
      </p:sp>
      <p:cxnSp>
        <p:nvCxnSpPr>
          <p:cNvPr id="16" name="Přímá spojovací čára 15"/>
          <p:cNvCxnSpPr/>
          <p:nvPr/>
        </p:nvCxnSpPr>
        <p:spPr>
          <a:xfrm rot="5400000">
            <a:off x="-892995" y="4679153"/>
            <a:ext cx="435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5400000">
            <a:off x="-1211219" y="4679153"/>
            <a:ext cx="435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 rot="5400000">
            <a:off x="-1529443" y="4679153"/>
            <a:ext cx="435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>
            <a:off x="-1847667" y="4679153"/>
            <a:ext cx="435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 rot="5400000">
            <a:off x="-2165891" y="4679153"/>
            <a:ext cx="435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 rot="5400000">
            <a:off x="-2484115" y="4679153"/>
            <a:ext cx="435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 rot="5400000">
            <a:off x="-2802339" y="4679153"/>
            <a:ext cx="435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 rot="5400000">
            <a:off x="-3120563" y="4679153"/>
            <a:ext cx="435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 rot="5400000">
            <a:off x="-3438787" y="4679153"/>
            <a:ext cx="435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 rot="5400000">
            <a:off x="-3757011" y="4679153"/>
            <a:ext cx="435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čára 25"/>
          <p:cNvCxnSpPr/>
          <p:nvPr/>
        </p:nvCxnSpPr>
        <p:spPr>
          <a:xfrm rot="5400000">
            <a:off x="-4075235" y="4679153"/>
            <a:ext cx="435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1142976" y="435769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</a:t>
            </a:r>
            <a:endParaRPr lang="cs-CZ" sz="3200" b="1" dirty="0"/>
          </a:p>
        </p:txBody>
      </p:sp>
      <p:sp>
        <p:nvSpPr>
          <p:cNvPr id="27" name="Obdélník 26"/>
          <p:cNvSpPr/>
          <p:nvPr/>
        </p:nvSpPr>
        <p:spPr>
          <a:xfrm>
            <a:off x="1714480" y="2500306"/>
            <a:ext cx="7715304" cy="43576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louk 33"/>
          <p:cNvSpPr/>
          <p:nvPr/>
        </p:nvSpPr>
        <p:spPr>
          <a:xfrm>
            <a:off x="1285852" y="4221965"/>
            <a:ext cx="914400" cy="914400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louk 34"/>
          <p:cNvSpPr/>
          <p:nvPr/>
        </p:nvSpPr>
        <p:spPr>
          <a:xfrm>
            <a:off x="928662" y="3857628"/>
            <a:ext cx="1643074" cy="1643074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louk 35"/>
          <p:cNvSpPr/>
          <p:nvPr/>
        </p:nvSpPr>
        <p:spPr>
          <a:xfrm>
            <a:off x="571472" y="3533776"/>
            <a:ext cx="2290778" cy="2290778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louk 36"/>
          <p:cNvSpPr/>
          <p:nvPr/>
        </p:nvSpPr>
        <p:spPr>
          <a:xfrm>
            <a:off x="285720" y="3214686"/>
            <a:ext cx="2928958" cy="2928958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louk 37"/>
          <p:cNvSpPr/>
          <p:nvPr/>
        </p:nvSpPr>
        <p:spPr>
          <a:xfrm>
            <a:off x="-32" y="2928934"/>
            <a:ext cx="3500462" cy="3500462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louk 38"/>
          <p:cNvSpPr/>
          <p:nvPr/>
        </p:nvSpPr>
        <p:spPr>
          <a:xfrm>
            <a:off x="-285784" y="2643182"/>
            <a:ext cx="4071966" cy="4071966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643042" y="2500306"/>
            <a:ext cx="144000" cy="20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643042" y="4714884"/>
            <a:ext cx="144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3643306" y="2500306"/>
            <a:ext cx="5929354" cy="43576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499306" y="2500306"/>
            <a:ext cx="144000" cy="13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499306" y="4013165"/>
            <a:ext cx="144000" cy="13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500430" y="5526024"/>
            <a:ext cx="144000" cy="13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ovéPole 28"/>
          <p:cNvSpPr txBox="1"/>
          <p:nvPr/>
        </p:nvSpPr>
        <p:spPr>
          <a:xfrm>
            <a:off x="3000364" y="3701481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</a:t>
            </a:r>
            <a:r>
              <a:rPr lang="en-US" sz="3200" b="1" baseline="-25000" dirty="0"/>
              <a:t>1</a:t>
            </a:r>
            <a:endParaRPr lang="cs-CZ" sz="3200" b="1" baseline="-250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3000364" y="5344555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</a:t>
            </a:r>
            <a:r>
              <a:rPr lang="en-US" sz="3200" b="1" baseline="-25000" dirty="0"/>
              <a:t>2</a:t>
            </a:r>
            <a:endParaRPr lang="cs-CZ" sz="3200" b="1" baseline="-25000" dirty="0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0" y="2500306"/>
            <a:ext cx="9180000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14282" y="469116"/>
            <a:ext cx="89297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cs-CZ" sz="2800" dirty="0"/>
              <a:t>fotoaparát 2D - zachytí jen světlo a stín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28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cs-CZ" sz="2800" dirty="0"/>
              <a:t>3D světelné vlny se odrážejí od celého povrchu předmětu</a:t>
            </a:r>
            <a:br>
              <a:rPr lang="cs-CZ" sz="2800" dirty="0"/>
            </a:br>
            <a:r>
              <a:rPr lang="cs-CZ" sz="2800" dirty="0"/>
              <a:t>překrývají se a dávají tak </a:t>
            </a:r>
            <a:r>
              <a:rPr lang="cs-CZ" sz="2800" b="1" dirty="0"/>
              <a:t>světlo, stín a hloubku</a:t>
            </a:r>
            <a:br>
              <a:rPr lang="cs-CZ" sz="2800" b="1" dirty="0"/>
            </a:br>
            <a:endParaRPr lang="cs-CZ" sz="28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cs-CZ" sz="2800" dirty="0"/>
              <a:t>holografie zachytí i hloubku, protože „měří“  vzdálenost, kterou světlo urazilo na cestě od předmětu </a:t>
            </a:r>
          </a:p>
          <a:p>
            <a:r>
              <a:rPr lang="cs-CZ" sz="2800" dirty="0"/>
              <a:t> 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/>
              <a:t>Duhové hologramy </a:t>
            </a:r>
            <a:br>
              <a:rPr lang="cs-CZ" sz="2800" dirty="0"/>
            </a:br>
            <a:r>
              <a:rPr lang="cs-CZ" sz="2800" dirty="0"/>
              <a:t>kopie ztrácí optické vlastnosti – zabezpečovací prvek.</a:t>
            </a:r>
          </a:p>
        </p:txBody>
      </p:sp>
      <p:sp>
        <p:nvSpPr>
          <p:cNvPr id="2" name="Obdélník 1"/>
          <p:cNvSpPr/>
          <p:nvPr/>
        </p:nvSpPr>
        <p:spPr>
          <a:xfrm>
            <a:off x="611560" y="58052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3"/>
              </a:rPr>
              <a:t>hologramy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0659119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Nákres záznamu hologramu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0" y="-71462"/>
            <a:ext cx="9252000" cy="537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4282" y="4714884"/>
            <a:ext cx="89297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Záznam hologramu					</a:t>
            </a:r>
            <a:endParaRPr lang="cs-CZ" sz="1600" b="1" dirty="0"/>
          </a:p>
          <a:p>
            <a:endParaRPr lang="cs-CZ" sz="2000" b="1" dirty="0"/>
          </a:p>
          <a:p>
            <a:pPr marL="514350" lvl="0" indent="-514350">
              <a:tabLst>
                <a:tab pos="174625" algn="l"/>
              </a:tabLst>
            </a:pPr>
            <a:r>
              <a:rPr lang="cs-CZ" sz="2800" dirty="0"/>
              <a:t>1)   Svazek koherentních světelných paprsků se rozdělí </a:t>
            </a:r>
            <a:br>
              <a:rPr lang="cs-CZ" sz="2800" dirty="0"/>
            </a:br>
            <a:r>
              <a:rPr lang="cs-CZ" sz="2800" dirty="0"/>
              <a:t>na svazek </a:t>
            </a:r>
            <a:r>
              <a:rPr lang="cs-CZ" sz="2800" b="1" dirty="0"/>
              <a:t>osvětlovací</a:t>
            </a:r>
            <a:r>
              <a:rPr lang="cs-CZ" sz="2800" dirty="0"/>
              <a:t> a </a:t>
            </a:r>
            <a:r>
              <a:rPr lang="cs-CZ" sz="2800" b="1" dirty="0"/>
              <a:t>referenční</a:t>
            </a:r>
            <a:r>
              <a:rPr lang="cs-CZ" sz="2800" dirty="0"/>
              <a:t>. 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3547140" y="1357298"/>
            <a:ext cx="3168000" cy="224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509629" y="1357298"/>
            <a:ext cx="3062239" cy="3274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rot="5400000">
            <a:off x="2152464" y="2722388"/>
            <a:ext cx="255464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9"/>
          <p:cNvCxnSpPr/>
          <p:nvPr/>
        </p:nvCxnSpPr>
        <p:spPr>
          <a:xfrm flipV="1">
            <a:off x="3428992" y="3928940"/>
            <a:ext cx="3780000" cy="12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8323967" y="4929198"/>
            <a:ext cx="820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Obr.: 1</a:t>
            </a:r>
          </a:p>
        </p:txBody>
      </p:sp>
    </p:spTree>
    <p:extLst>
      <p:ext uri="{BB962C8B-B14F-4D97-AF65-F5344CB8AC3E}">
        <p14:creationId xmlns:p14="http://schemas.microsoft.com/office/powerpoint/2010/main" val="1269372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Nákres záznamu hologramu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0" y="-71462"/>
            <a:ext cx="9252000" cy="537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4282" y="4714884"/>
            <a:ext cx="89297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Záznam hologramu					</a:t>
            </a:r>
            <a:endParaRPr lang="cs-CZ" sz="1600" b="1" dirty="0"/>
          </a:p>
          <a:p>
            <a:endParaRPr lang="cs-CZ" sz="2000" b="1" dirty="0"/>
          </a:p>
          <a:p>
            <a:pPr marL="514350" lvl="0" indent="-514350">
              <a:tabLst>
                <a:tab pos="174625" algn="l"/>
              </a:tabLst>
            </a:pPr>
            <a:r>
              <a:rPr lang="cs-CZ" sz="2800" dirty="0"/>
              <a:t>2)   Po odrazu od objektu vzniká </a:t>
            </a:r>
            <a:r>
              <a:rPr lang="cs-CZ" sz="2800" b="1" dirty="0"/>
              <a:t>objektový</a:t>
            </a:r>
            <a:r>
              <a:rPr lang="cs-CZ" sz="2800" dirty="0"/>
              <a:t> svazek, </a:t>
            </a:r>
            <a:br>
              <a:rPr lang="cs-CZ" sz="2800" dirty="0"/>
            </a:br>
            <a:r>
              <a:rPr lang="cs-CZ" sz="2800" dirty="0"/>
              <a:t>jenž nese informaci o intenzitě světla a jeho fázi. 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3547140" y="1357298"/>
            <a:ext cx="3168000" cy="224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509629" y="1357298"/>
            <a:ext cx="3062239" cy="3274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3428992" y="3928940"/>
            <a:ext cx="3780000" cy="12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rot="16200000" flipH="1">
            <a:off x="6037997" y="2838980"/>
            <a:ext cx="2304000" cy="1904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rot="5400000">
            <a:off x="2152464" y="2722388"/>
            <a:ext cx="255464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8323967" y="4929198"/>
            <a:ext cx="820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Obr.: 1</a:t>
            </a:r>
          </a:p>
        </p:txBody>
      </p:sp>
    </p:spTree>
    <p:extLst>
      <p:ext uri="{BB962C8B-B14F-4D97-AF65-F5344CB8AC3E}">
        <p14:creationId xmlns:p14="http://schemas.microsoft.com/office/powerpoint/2010/main" val="3582927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Nákres záznamu hologramu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0" y="-71462"/>
            <a:ext cx="9252000" cy="537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4282" y="4714884"/>
            <a:ext cx="89297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Záznam hologramu</a:t>
            </a:r>
          </a:p>
          <a:p>
            <a:endParaRPr lang="cs-CZ" sz="2000" b="1" dirty="0"/>
          </a:p>
          <a:p>
            <a:pPr marL="514350" lvl="0" indent="-514350">
              <a:tabLst>
                <a:tab pos="174625" algn="l"/>
              </a:tabLst>
            </a:pPr>
            <a:r>
              <a:rPr lang="cs-CZ" sz="2800" dirty="0"/>
              <a:t>3)   Objektový a referenční svazek spolu interferuje.</a:t>
            </a:r>
            <a:br>
              <a:rPr lang="cs-CZ" sz="2800" dirty="0"/>
            </a:br>
            <a:r>
              <a:rPr lang="cs-CZ" sz="2800" dirty="0"/>
              <a:t> Vznikne interferenční obrazec - hologram. 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3547140" y="1357298"/>
            <a:ext cx="3168000" cy="224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509629" y="1357298"/>
            <a:ext cx="3062239" cy="3274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3428992" y="3928940"/>
            <a:ext cx="3780000" cy="12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rot="16200000" flipH="1">
            <a:off x="6073997" y="2874980"/>
            <a:ext cx="2232000" cy="1904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rot="5400000">
            <a:off x="2152464" y="2722388"/>
            <a:ext cx="255464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8323967" y="4929198"/>
            <a:ext cx="820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Obr.: 1</a:t>
            </a:r>
          </a:p>
        </p:txBody>
      </p:sp>
    </p:spTree>
    <p:extLst>
      <p:ext uri="{BB962C8B-B14F-4D97-AF65-F5344CB8AC3E}">
        <p14:creationId xmlns:p14="http://schemas.microsoft.com/office/powerpoint/2010/main" val="3536238436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Nákres záznamu hologramu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0" y="-71462"/>
            <a:ext cx="9252000" cy="537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4282" y="4714884"/>
            <a:ext cx="89297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Záznam hologramu</a:t>
            </a:r>
          </a:p>
          <a:p>
            <a:endParaRPr lang="cs-CZ" sz="2000" b="1" dirty="0"/>
          </a:p>
          <a:p>
            <a:pPr marL="514350" lvl="0" indent="-514350">
              <a:tabLst>
                <a:tab pos="174625" algn="l"/>
              </a:tabLst>
            </a:pPr>
            <a:r>
              <a:rPr lang="cs-CZ" sz="2800" dirty="0"/>
              <a:t>4)   Nepravidelně rozmístěná interferenční maxima </a:t>
            </a:r>
            <a:br>
              <a:rPr lang="cs-CZ" sz="2800" dirty="0"/>
            </a:br>
            <a:r>
              <a:rPr lang="cs-CZ" sz="2800" dirty="0"/>
              <a:t>a minima se zaznamenají v obrazovém nosiči </a:t>
            </a:r>
            <a:br>
              <a:rPr lang="cs-CZ" sz="2800" dirty="0"/>
            </a:br>
            <a:r>
              <a:rPr lang="cs-CZ" sz="2800" dirty="0"/>
              <a:t>(např. fotografický film).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3547140" y="1357298"/>
            <a:ext cx="3168000" cy="224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509629" y="1357298"/>
            <a:ext cx="3062239" cy="3274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3428992" y="3928940"/>
            <a:ext cx="3780000" cy="12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rot="16200000" flipH="1">
            <a:off x="6073997" y="2874980"/>
            <a:ext cx="2232000" cy="1904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rot="5400000">
            <a:off x="2152464" y="2722388"/>
            <a:ext cx="255464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8323967" y="4929198"/>
            <a:ext cx="820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Obr.: 1</a:t>
            </a:r>
          </a:p>
        </p:txBody>
      </p:sp>
    </p:spTree>
    <p:extLst>
      <p:ext uri="{BB962C8B-B14F-4D97-AF65-F5344CB8AC3E}">
        <p14:creationId xmlns:p14="http://schemas.microsoft.com/office/powerpoint/2010/main" val="1663165146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4818" name="Picture 2" descr="Nákres rekonstrukce hologramu">
            <a:hlinkClick r:id="rId3" tooltip="&quot;Nákres rekonstrukce hologramu&quot;"/>
          </p:cNvPr>
          <p:cNvPicPr>
            <a:picLocks noChangeAspect="1" noChangeArrowheads="1"/>
          </p:cNvPicPr>
          <p:nvPr/>
        </p:nvPicPr>
        <p:blipFill>
          <a:blip r:embed="rId4" r:link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1"/>
          <a:stretch>
            <a:fillRect/>
          </a:stretch>
        </p:blipFill>
        <p:spPr bwMode="auto">
          <a:xfrm>
            <a:off x="3286116" y="0"/>
            <a:ext cx="58589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0" y="88069"/>
            <a:ext cx="89297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	   Rekonstrukce hologramu</a:t>
            </a:r>
          </a:p>
          <a:p>
            <a:endParaRPr lang="cs-CZ" sz="2800" b="1" dirty="0"/>
          </a:p>
          <a:p>
            <a:pPr marL="363538" lvl="0" indent="-363538">
              <a:buFont typeface="+mj-lt"/>
              <a:buAutoNum type="arabicPeriod"/>
            </a:pPr>
            <a:r>
              <a:rPr lang="cs-CZ" sz="2800" dirty="0"/>
              <a:t>Osvítíme hologram </a:t>
            </a:r>
            <a:br>
              <a:rPr lang="cs-CZ" sz="2800" dirty="0"/>
            </a:br>
            <a:r>
              <a:rPr lang="cs-CZ" sz="2800" dirty="0" err="1"/>
              <a:t>koheretním</a:t>
            </a:r>
            <a:r>
              <a:rPr lang="cs-CZ" sz="2800" dirty="0"/>
              <a:t> tzv. </a:t>
            </a:r>
            <a:br>
              <a:rPr lang="cs-CZ" sz="2800" dirty="0"/>
            </a:br>
            <a:r>
              <a:rPr lang="cs-CZ" sz="2800" b="1" dirty="0"/>
              <a:t>rekonstrukčním</a:t>
            </a:r>
            <a:r>
              <a:rPr lang="cs-CZ" sz="2800" dirty="0"/>
              <a:t> </a:t>
            </a:r>
            <a:br>
              <a:rPr lang="cs-CZ" sz="2800" dirty="0"/>
            </a:br>
            <a:r>
              <a:rPr lang="cs-CZ" sz="2800" dirty="0"/>
              <a:t>svazkem paprsků </a:t>
            </a:r>
            <a:br>
              <a:rPr lang="cs-CZ" sz="2800" dirty="0"/>
            </a:br>
            <a:r>
              <a:rPr lang="cs-CZ" sz="2800" dirty="0"/>
              <a:t>vyzařovaným </a:t>
            </a:r>
            <a:br>
              <a:rPr lang="cs-CZ" sz="2800" dirty="0"/>
            </a:br>
            <a:r>
              <a:rPr lang="cs-CZ" sz="2800" dirty="0"/>
              <a:t>laserem </a:t>
            </a:r>
            <a:br>
              <a:rPr lang="cs-CZ" sz="2800" dirty="0"/>
            </a:br>
            <a:r>
              <a:rPr lang="cs-CZ" sz="2800" dirty="0"/>
              <a:t>pod stejným </a:t>
            </a:r>
            <a:br>
              <a:rPr lang="cs-CZ" sz="2800" dirty="0"/>
            </a:br>
            <a:r>
              <a:rPr lang="cs-CZ" sz="2800" dirty="0"/>
              <a:t>úhlem, </a:t>
            </a:r>
            <a:br>
              <a:rPr lang="cs-CZ" sz="2800" dirty="0"/>
            </a:br>
            <a:r>
              <a:rPr lang="cs-CZ" sz="2800" dirty="0"/>
              <a:t>pod jakým </a:t>
            </a:r>
            <a:br>
              <a:rPr lang="cs-CZ" sz="2800" dirty="0"/>
            </a:br>
            <a:r>
              <a:rPr lang="cs-CZ" sz="2800" dirty="0"/>
              <a:t>dopadal </a:t>
            </a:r>
            <a:br>
              <a:rPr lang="cs-CZ" sz="2800" dirty="0"/>
            </a:br>
            <a:r>
              <a:rPr lang="cs-CZ" sz="2800" dirty="0"/>
              <a:t>referenční svazek. </a:t>
            </a:r>
          </a:p>
        </p:txBody>
      </p:sp>
      <p:sp>
        <p:nvSpPr>
          <p:cNvPr id="6" name="Obdélník 5"/>
          <p:cNvSpPr/>
          <p:nvPr/>
        </p:nvSpPr>
        <p:spPr>
          <a:xfrm>
            <a:off x="8323967" y="6488668"/>
            <a:ext cx="805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Obr.: 2</a:t>
            </a:r>
          </a:p>
        </p:txBody>
      </p:sp>
      <p:cxnSp>
        <p:nvCxnSpPr>
          <p:cNvPr id="19" name="Přímá spojnice se šipkou 8"/>
          <p:cNvCxnSpPr/>
          <p:nvPr/>
        </p:nvCxnSpPr>
        <p:spPr>
          <a:xfrm>
            <a:off x="3500430" y="3643314"/>
            <a:ext cx="285752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548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4818" name="Picture 2" descr="Nákres rekonstrukce hologramu">
            <a:hlinkClick r:id="rId3" tooltip="&quot;Nákres rekonstrukce hologramu&quot;"/>
          </p:cNvPr>
          <p:cNvPicPr>
            <a:picLocks noChangeAspect="1" noChangeArrowheads="1"/>
          </p:cNvPicPr>
          <p:nvPr/>
        </p:nvPicPr>
        <p:blipFill>
          <a:blip r:embed="rId4" r:link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1"/>
          <a:stretch>
            <a:fillRect/>
          </a:stretch>
        </p:blipFill>
        <p:spPr bwMode="auto">
          <a:xfrm>
            <a:off x="3286116" y="0"/>
            <a:ext cx="58589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0" y="88069"/>
            <a:ext cx="89297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	   Rekonstrukce hologramu</a:t>
            </a:r>
          </a:p>
          <a:p>
            <a:endParaRPr lang="cs-CZ" sz="2800" b="1" dirty="0"/>
          </a:p>
          <a:p>
            <a:pPr marL="363538" lvl="0" indent="-363538">
              <a:buFont typeface="+mj-lt"/>
              <a:buAutoNum type="arabicPeriod" startAt="2"/>
            </a:pPr>
            <a:r>
              <a:rPr lang="cs-CZ" sz="2800" dirty="0"/>
              <a:t>Díky difrakci </a:t>
            </a:r>
            <a:br>
              <a:rPr lang="cs-CZ" sz="2800" dirty="0"/>
            </a:br>
            <a:r>
              <a:rPr lang="cs-CZ" sz="2800" dirty="0"/>
              <a:t>rekonstrukčního </a:t>
            </a:r>
            <a:br>
              <a:rPr lang="cs-CZ" sz="2800" dirty="0"/>
            </a:br>
            <a:r>
              <a:rPr lang="cs-CZ" sz="2800" dirty="0"/>
              <a:t>svazku</a:t>
            </a:r>
            <a:br>
              <a:rPr lang="cs-CZ" sz="2800" dirty="0"/>
            </a:br>
            <a:r>
              <a:rPr lang="cs-CZ" sz="2800" dirty="0"/>
              <a:t>se vytvoří </a:t>
            </a:r>
            <a:br>
              <a:rPr lang="cs-CZ" sz="2800" dirty="0"/>
            </a:br>
            <a:r>
              <a:rPr lang="cs-CZ" sz="2800" b="1" dirty="0"/>
              <a:t>rekonstruovaný</a:t>
            </a:r>
            <a:r>
              <a:rPr lang="cs-CZ" sz="2800" dirty="0"/>
              <a:t> </a:t>
            </a:r>
            <a:br>
              <a:rPr lang="cs-CZ" sz="2800" dirty="0"/>
            </a:br>
            <a:r>
              <a:rPr lang="cs-CZ" sz="2800" dirty="0"/>
              <a:t>svazek odpovídající</a:t>
            </a:r>
            <a:br>
              <a:rPr lang="cs-CZ" sz="2800" dirty="0"/>
            </a:br>
            <a:r>
              <a:rPr lang="cs-CZ" sz="2800" dirty="0"/>
              <a:t>trojrozměrnému </a:t>
            </a:r>
            <a:br>
              <a:rPr lang="cs-CZ" sz="2800" dirty="0"/>
            </a:br>
            <a:r>
              <a:rPr lang="cs-CZ" sz="2800" dirty="0"/>
              <a:t>obrazu předmětu, </a:t>
            </a:r>
            <a:br>
              <a:rPr lang="cs-CZ" sz="2800" dirty="0"/>
            </a:br>
            <a:r>
              <a:rPr lang="cs-CZ" sz="2800" dirty="0"/>
              <a:t>který je </a:t>
            </a:r>
            <a:br>
              <a:rPr lang="cs-CZ" sz="2800" dirty="0"/>
            </a:br>
            <a:r>
              <a:rPr lang="cs-CZ" sz="2800" dirty="0"/>
              <a:t>v hologramu </a:t>
            </a:r>
            <a:br>
              <a:rPr lang="cs-CZ" sz="2800" dirty="0"/>
            </a:br>
            <a:r>
              <a:rPr lang="cs-CZ" sz="2800" dirty="0"/>
              <a:t>zaznamenán. </a:t>
            </a:r>
            <a:endParaRPr lang="cs-CZ" sz="2800" b="1" dirty="0"/>
          </a:p>
        </p:txBody>
      </p:sp>
      <p:sp>
        <p:nvSpPr>
          <p:cNvPr id="6" name="Obdélník 5"/>
          <p:cNvSpPr/>
          <p:nvPr/>
        </p:nvSpPr>
        <p:spPr>
          <a:xfrm>
            <a:off x="8323967" y="6488668"/>
            <a:ext cx="805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Obr.: 2</a:t>
            </a:r>
          </a:p>
        </p:txBody>
      </p:sp>
      <p:cxnSp>
        <p:nvCxnSpPr>
          <p:cNvPr id="9" name="Přímá spojnice se šipkou 14"/>
          <p:cNvCxnSpPr/>
          <p:nvPr/>
        </p:nvCxnSpPr>
        <p:spPr>
          <a:xfrm rot="5400000">
            <a:off x="4991028" y="4937186"/>
            <a:ext cx="264333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8"/>
          <p:cNvCxnSpPr/>
          <p:nvPr/>
        </p:nvCxnSpPr>
        <p:spPr>
          <a:xfrm>
            <a:off x="3500430" y="3643314"/>
            <a:ext cx="285752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170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4818" name="Picture 2" descr="Nákres rekonstrukce hologramu">
            <a:hlinkClick r:id="rId3" tooltip="&quot;Nákres rekonstrukce hologramu&quot;"/>
          </p:cNvPr>
          <p:cNvPicPr>
            <a:picLocks noChangeAspect="1" noChangeArrowheads="1"/>
          </p:cNvPicPr>
          <p:nvPr/>
        </p:nvPicPr>
        <p:blipFill>
          <a:blip r:embed="rId4" r:link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1"/>
          <a:stretch>
            <a:fillRect/>
          </a:stretch>
        </p:blipFill>
        <p:spPr bwMode="auto">
          <a:xfrm>
            <a:off x="3286116" y="0"/>
            <a:ext cx="58589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0" y="88069"/>
            <a:ext cx="892971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	   Rekonstrukce hologramu</a:t>
            </a:r>
          </a:p>
          <a:p>
            <a:endParaRPr lang="cs-CZ" sz="2800" b="1" dirty="0"/>
          </a:p>
          <a:p>
            <a:pPr marL="363538" lvl="0" indent="-363538">
              <a:buFont typeface="+mj-lt"/>
              <a:buAutoNum type="arabicPeriod" startAt="3"/>
            </a:pPr>
            <a:r>
              <a:rPr lang="cs-CZ" sz="2800" dirty="0"/>
              <a:t>Hologramem </a:t>
            </a:r>
            <a:br>
              <a:rPr lang="cs-CZ" sz="2800" dirty="0"/>
            </a:br>
            <a:r>
              <a:rPr lang="cs-CZ" sz="2800" dirty="0"/>
              <a:t>projdou </a:t>
            </a:r>
            <a:br>
              <a:rPr lang="cs-CZ" sz="2800" dirty="0"/>
            </a:br>
            <a:r>
              <a:rPr lang="cs-CZ" sz="2800" dirty="0"/>
              <a:t>jen paprsky </a:t>
            </a:r>
            <a:br>
              <a:rPr lang="cs-CZ" sz="2800" dirty="0"/>
            </a:br>
            <a:r>
              <a:rPr lang="cs-CZ" sz="2800" dirty="0"/>
              <a:t>odpovídající </a:t>
            </a:r>
            <a:br>
              <a:rPr lang="cs-CZ" sz="2800" dirty="0"/>
            </a:br>
            <a:r>
              <a:rPr lang="cs-CZ" sz="2800" dirty="0"/>
              <a:t>paprskům </a:t>
            </a:r>
            <a:br>
              <a:rPr lang="cs-CZ" sz="2800" dirty="0"/>
            </a:br>
            <a:r>
              <a:rPr lang="cs-CZ" sz="2800" dirty="0"/>
              <a:t>odraženým </a:t>
            </a:r>
            <a:br>
              <a:rPr lang="cs-CZ" sz="2800" dirty="0"/>
            </a:br>
            <a:r>
              <a:rPr lang="cs-CZ" sz="2800" dirty="0"/>
              <a:t>od zaznamenaného </a:t>
            </a:r>
            <a:br>
              <a:rPr lang="cs-CZ" sz="2800" dirty="0"/>
            </a:br>
            <a:r>
              <a:rPr lang="cs-CZ" sz="2800" dirty="0"/>
              <a:t>předmětu.</a:t>
            </a:r>
          </a:p>
          <a:p>
            <a:pPr marL="363538" lvl="0" indent="-363538">
              <a:buFont typeface="+mj-lt"/>
              <a:buAutoNum type="arabicPeriod" startAt="3"/>
            </a:pPr>
            <a:endParaRPr lang="cs-CZ" sz="2800" dirty="0"/>
          </a:p>
          <a:p>
            <a:pPr marL="363538" lvl="0" indent="-363538">
              <a:buFont typeface="+mj-lt"/>
              <a:buAutoNum type="arabicPeriod" startAt="3"/>
            </a:pPr>
            <a:r>
              <a:rPr lang="cs-CZ" sz="2800" dirty="0"/>
              <a:t>Výsledkem </a:t>
            </a:r>
            <a:br>
              <a:rPr lang="cs-CZ" sz="2800" dirty="0"/>
            </a:br>
            <a:r>
              <a:rPr lang="cs-CZ" sz="2800" dirty="0"/>
              <a:t>je zdánlivý </a:t>
            </a:r>
            <a:br>
              <a:rPr lang="cs-CZ" sz="2800" dirty="0"/>
            </a:br>
            <a:r>
              <a:rPr lang="cs-CZ" sz="2800" dirty="0"/>
              <a:t>prostorový obraz.</a:t>
            </a:r>
            <a:endParaRPr lang="cs-CZ" sz="2800" b="1" dirty="0"/>
          </a:p>
        </p:txBody>
      </p:sp>
      <p:sp>
        <p:nvSpPr>
          <p:cNvPr id="6" name="Obdélník 5"/>
          <p:cNvSpPr/>
          <p:nvPr/>
        </p:nvSpPr>
        <p:spPr>
          <a:xfrm>
            <a:off x="8323967" y="6488668"/>
            <a:ext cx="805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Obr.: 2</a:t>
            </a:r>
          </a:p>
        </p:txBody>
      </p:sp>
      <p:cxnSp>
        <p:nvCxnSpPr>
          <p:cNvPr id="7" name="Přímá spojnice se šipkou 2"/>
          <p:cNvCxnSpPr/>
          <p:nvPr/>
        </p:nvCxnSpPr>
        <p:spPr>
          <a:xfrm rot="16200000" flipV="1">
            <a:off x="3828647" y="3765147"/>
            <a:ext cx="4960156" cy="63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14"/>
          <p:cNvCxnSpPr/>
          <p:nvPr/>
        </p:nvCxnSpPr>
        <p:spPr>
          <a:xfrm rot="5400000">
            <a:off x="4991028" y="4937186"/>
            <a:ext cx="264333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8"/>
          <p:cNvCxnSpPr/>
          <p:nvPr/>
        </p:nvCxnSpPr>
        <p:spPr>
          <a:xfrm>
            <a:off x="3500430" y="3643314"/>
            <a:ext cx="285752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892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214282" y="695153"/>
            <a:ext cx="87154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/>
              <a:t>Youngův</a:t>
            </a:r>
            <a:r>
              <a:rPr lang="cs-CZ" sz="3200" b="1" dirty="0"/>
              <a:t> pokus</a:t>
            </a:r>
            <a:r>
              <a:rPr lang="cs-CZ" sz="3200" dirty="0"/>
              <a:t> – 1801 </a:t>
            </a:r>
            <a:endParaRPr lang="en-US" sz="3200" dirty="0"/>
          </a:p>
          <a:p>
            <a:pPr marL="179388" indent="-179388">
              <a:buFont typeface="Arial" pitchFamily="34" charset="0"/>
              <a:buChar char="•"/>
            </a:pPr>
            <a:r>
              <a:rPr lang="cs-CZ" sz="3000" dirty="0"/>
              <a:t>Vlnění za štěrbinami je koherentní. </a:t>
            </a:r>
            <a:br>
              <a:rPr lang="en-US" sz="3000" dirty="0"/>
            </a:br>
            <a:r>
              <a:rPr lang="cs-CZ" sz="3000" dirty="0"/>
              <a:t>(Vzdálenost štěrbin je malá).</a:t>
            </a:r>
            <a:endParaRPr lang="en-US" sz="3000" dirty="0"/>
          </a:p>
        </p:txBody>
      </p:sp>
      <p:sp>
        <p:nvSpPr>
          <p:cNvPr id="14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2. 1. INTERFERENCE SVĚTLA</a:t>
            </a:r>
          </a:p>
        </p:txBody>
      </p:sp>
      <p:cxnSp>
        <p:nvCxnSpPr>
          <p:cNvPr id="16" name="Přímá spojovací čára 15"/>
          <p:cNvCxnSpPr/>
          <p:nvPr/>
        </p:nvCxnSpPr>
        <p:spPr>
          <a:xfrm rot="5400000">
            <a:off x="-892995" y="4679153"/>
            <a:ext cx="435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5400000">
            <a:off x="-1211219" y="4679153"/>
            <a:ext cx="435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 rot="5400000">
            <a:off x="-1529443" y="4679153"/>
            <a:ext cx="435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>
            <a:off x="-1847667" y="4679153"/>
            <a:ext cx="435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 rot="5400000">
            <a:off x="-2165891" y="4679153"/>
            <a:ext cx="435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1142976" y="435769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</a:t>
            </a:r>
            <a:endParaRPr lang="cs-CZ" sz="3200" b="1" dirty="0"/>
          </a:p>
        </p:txBody>
      </p:sp>
      <p:sp>
        <p:nvSpPr>
          <p:cNvPr id="27" name="Obdélník 26"/>
          <p:cNvSpPr/>
          <p:nvPr/>
        </p:nvSpPr>
        <p:spPr>
          <a:xfrm>
            <a:off x="1714480" y="2500306"/>
            <a:ext cx="7715304" cy="43576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louk 33"/>
          <p:cNvSpPr/>
          <p:nvPr/>
        </p:nvSpPr>
        <p:spPr>
          <a:xfrm>
            <a:off x="1285852" y="4221965"/>
            <a:ext cx="914400" cy="914400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louk 34"/>
          <p:cNvSpPr/>
          <p:nvPr/>
        </p:nvSpPr>
        <p:spPr>
          <a:xfrm>
            <a:off x="928662" y="3857628"/>
            <a:ext cx="1643074" cy="1643074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louk 35"/>
          <p:cNvSpPr/>
          <p:nvPr/>
        </p:nvSpPr>
        <p:spPr>
          <a:xfrm>
            <a:off x="571472" y="3533776"/>
            <a:ext cx="2290778" cy="2290778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louk 36"/>
          <p:cNvSpPr/>
          <p:nvPr/>
        </p:nvSpPr>
        <p:spPr>
          <a:xfrm>
            <a:off x="285720" y="3214686"/>
            <a:ext cx="2928958" cy="2928958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louk 37"/>
          <p:cNvSpPr/>
          <p:nvPr/>
        </p:nvSpPr>
        <p:spPr>
          <a:xfrm>
            <a:off x="-32" y="2928934"/>
            <a:ext cx="3500462" cy="3500462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louk 38"/>
          <p:cNvSpPr/>
          <p:nvPr/>
        </p:nvSpPr>
        <p:spPr>
          <a:xfrm>
            <a:off x="-285784" y="2643182"/>
            <a:ext cx="4071966" cy="4071966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643042" y="2500306"/>
            <a:ext cx="144000" cy="20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643042" y="4714884"/>
            <a:ext cx="144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3643306" y="2500306"/>
            <a:ext cx="5929354" cy="43576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ovéPole 28"/>
          <p:cNvSpPr txBox="1"/>
          <p:nvPr/>
        </p:nvSpPr>
        <p:spPr>
          <a:xfrm>
            <a:off x="3000364" y="3701481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</a:t>
            </a:r>
            <a:r>
              <a:rPr lang="en-US" sz="3200" b="1" baseline="-25000" dirty="0"/>
              <a:t>1</a:t>
            </a:r>
            <a:endParaRPr lang="cs-CZ" sz="3200" b="1" baseline="-250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3000364" y="5344555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</a:t>
            </a:r>
            <a:r>
              <a:rPr lang="en-US" sz="3200" b="1" baseline="-25000" dirty="0"/>
              <a:t>2</a:t>
            </a:r>
            <a:endParaRPr lang="cs-CZ" sz="3200" b="1" baseline="-25000" dirty="0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0" y="2500306"/>
            <a:ext cx="9180000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louk 31"/>
          <p:cNvSpPr/>
          <p:nvPr/>
        </p:nvSpPr>
        <p:spPr>
          <a:xfrm>
            <a:off x="3143240" y="3436147"/>
            <a:ext cx="914400" cy="914400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louk 32"/>
          <p:cNvSpPr/>
          <p:nvPr/>
        </p:nvSpPr>
        <p:spPr>
          <a:xfrm>
            <a:off x="2786050" y="3071810"/>
            <a:ext cx="1643074" cy="1643074"/>
          </a:xfrm>
          <a:prstGeom prst="arc">
            <a:avLst>
              <a:gd name="adj1" fmla="val 16043585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blouk 39"/>
          <p:cNvSpPr/>
          <p:nvPr/>
        </p:nvSpPr>
        <p:spPr>
          <a:xfrm>
            <a:off x="2428860" y="2747958"/>
            <a:ext cx="2290778" cy="2290778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louk 40"/>
          <p:cNvSpPr/>
          <p:nvPr/>
        </p:nvSpPr>
        <p:spPr>
          <a:xfrm>
            <a:off x="2143108" y="2428868"/>
            <a:ext cx="2928958" cy="2928958"/>
          </a:xfrm>
          <a:prstGeom prst="arc">
            <a:avLst>
              <a:gd name="adj1" fmla="val 17359432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louk 41"/>
          <p:cNvSpPr/>
          <p:nvPr/>
        </p:nvSpPr>
        <p:spPr>
          <a:xfrm>
            <a:off x="1857356" y="2143116"/>
            <a:ext cx="3500462" cy="3500462"/>
          </a:xfrm>
          <a:prstGeom prst="arc">
            <a:avLst>
              <a:gd name="adj1" fmla="val 18480578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louk 42"/>
          <p:cNvSpPr/>
          <p:nvPr/>
        </p:nvSpPr>
        <p:spPr>
          <a:xfrm>
            <a:off x="1571604" y="1857364"/>
            <a:ext cx="4071966" cy="4071966"/>
          </a:xfrm>
          <a:prstGeom prst="arc">
            <a:avLst>
              <a:gd name="adj1" fmla="val 18989161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blouk 43"/>
          <p:cNvSpPr/>
          <p:nvPr/>
        </p:nvSpPr>
        <p:spPr>
          <a:xfrm>
            <a:off x="3143240" y="5007783"/>
            <a:ext cx="914400" cy="914400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blouk 44"/>
          <p:cNvSpPr/>
          <p:nvPr/>
        </p:nvSpPr>
        <p:spPr>
          <a:xfrm>
            <a:off x="2786050" y="4643446"/>
            <a:ext cx="1643074" cy="1643074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blouk 45"/>
          <p:cNvSpPr/>
          <p:nvPr/>
        </p:nvSpPr>
        <p:spPr>
          <a:xfrm>
            <a:off x="2428860" y="4319594"/>
            <a:ext cx="2290778" cy="2290778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blouk 46"/>
          <p:cNvSpPr/>
          <p:nvPr/>
        </p:nvSpPr>
        <p:spPr>
          <a:xfrm>
            <a:off x="2143108" y="4000504"/>
            <a:ext cx="2928958" cy="2928958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blouk 47"/>
          <p:cNvSpPr/>
          <p:nvPr/>
        </p:nvSpPr>
        <p:spPr>
          <a:xfrm>
            <a:off x="1857356" y="3714752"/>
            <a:ext cx="3500462" cy="3500462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Oblouk 48"/>
          <p:cNvSpPr/>
          <p:nvPr/>
        </p:nvSpPr>
        <p:spPr>
          <a:xfrm>
            <a:off x="1571604" y="3429000"/>
            <a:ext cx="4071966" cy="4071966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499306" y="2500306"/>
            <a:ext cx="144000" cy="13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499306" y="4013165"/>
            <a:ext cx="144000" cy="13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500430" y="5526024"/>
            <a:ext cx="144000" cy="13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214282" y="695153"/>
            <a:ext cx="87154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/>
              <a:t>Youngův</a:t>
            </a:r>
            <a:r>
              <a:rPr lang="cs-CZ" sz="3200" b="1" dirty="0"/>
              <a:t> pokus</a:t>
            </a:r>
            <a:r>
              <a:rPr lang="cs-CZ" sz="3200" dirty="0"/>
              <a:t> – 1801 </a:t>
            </a:r>
            <a:endParaRPr lang="en-US" sz="3200" dirty="0"/>
          </a:p>
          <a:p>
            <a:pPr marL="179388" indent="-179388">
              <a:buFont typeface="Arial" pitchFamily="34" charset="0"/>
              <a:buChar char="•"/>
            </a:pPr>
            <a:r>
              <a:rPr lang="cs-CZ" sz="3000" dirty="0"/>
              <a:t>Na stínítku pozorujeme interferenci: </a:t>
            </a:r>
            <a:br>
              <a:rPr lang="en-US" sz="3000" dirty="0"/>
            </a:br>
            <a:r>
              <a:rPr lang="cs-CZ" sz="3000" b="1" dirty="0"/>
              <a:t>interferenční obrazec</a:t>
            </a:r>
            <a:r>
              <a:rPr lang="cs-CZ" sz="3000" dirty="0"/>
              <a:t> – světlé a tmavé proužky.</a:t>
            </a:r>
            <a:endParaRPr lang="en-US" sz="3000" dirty="0"/>
          </a:p>
        </p:txBody>
      </p:sp>
      <p:sp>
        <p:nvSpPr>
          <p:cNvPr id="14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2. 1. INTERFERENCE SVĚTLA</a:t>
            </a:r>
          </a:p>
        </p:txBody>
      </p:sp>
      <p:cxnSp>
        <p:nvCxnSpPr>
          <p:cNvPr id="16" name="Přímá spojovací čára 15"/>
          <p:cNvCxnSpPr/>
          <p:nvPr/>
        </p:nvCxnSpPr>
        <p:spPr>
          <a:xfrm rot="5400000">
            <a:off x="-892995" y="4679153"/>
            <a:ext cx="435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5400000">
            <a:off x="-1211219" y="4679153"/>
            <a:ext cx="435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 rot="5400000">
            <a:off x="-1529443" y="4679153"/>
            <a:ext cx="435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>
            <a:off x="-1847667" y="4679153"/>
            <a:ext cx="435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 rot="5400000">
            <a:off x="-2165891" y="4679153"/>
            <a:ext cx="435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1142976" y="435769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</a:t>
            </a:r>
            <a:endParaRPr lang="cs-CZ" sz="3200" b="1" dirty="0"/>
          </a:p>
        </p:txBody>
      </p:sp>
      <p:sp>
        <p:nvSpPr>
          <p:cNvPr id="27" name="Obdélník 26"/>
          <p:cNvSpPr/>
          <p:nvPr/>
        </p:nvSpPr>
        <p:spPr>
          <a:xfrm>
            <a:off x="1714480" y="2500306"/>
            <a:ext cx="7715304" cy="43576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louk 33"/>
          <p:cNvSpPr/>
          <p:nvPr/>
        </p:nvSpPr>
        <p:spPr>
          <a:xfrm>
            <a:off x="1285852" y="4221965"/>
            <a:ext cx="914400" cy="914400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louk 34"/>
          <p:cNvSpPr/>
          <p:nvPr/>
        </p:nvSpPr>
        <p:spPr>
          <a:xfrm>
            <a:off x="928662" y="3857628"/>
            <a:ext cx="1643074" cy="1643074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louk 35"/>
          <p:cNvSpPr/>
          <p:nvPr/>
        </p:nvSpPr>
        <p:spPr>
          <a:xfrm>
            <a:off x="571472" y="3533776"/>
            <a:ext cx="2290778" cy="2290778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louk 36"/>
          <p:cNvSpPr/>
          <p:nvPr/>
        </p:nvSpPr>
        <p:spPr>
          <a:xfrm>
            <a:off x="285720" y="3214686"/>
            <a:ext cx="2928958" cy="2928958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louk 37"/>
          <p:cNvSpPr/>
          <p:nvPr/>
        </p:nvSpPr>
        <p:spPr>
          <a:xfrm>
            <a:off x="-32" y="2928934"/>
            <a:ext cx="3500462" cy="3500462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louk 38"/>
          <p:cNvSpPr/>
          <p:nvPr/>
        </p:nvSpPr>
        <p:spPr>
          <a:xfrm>
            <a:off x="-285784" y="2643182"/>
            <a:ext cx="4071966" cy="4071966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643042" y="2500306"/>
            <a:ext cx="144000" cy="20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643042" y="4714884"/>
            <a:ext cx="144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3643306" y="2500306"/>
            <a:ext cx="5929354" cy="43576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ovéPole 28"/>
          <p:cNvSpPr txBox="1"/>
          <p:nvPr/>
        </p:nvSpPr>
        <p:spPr>
          <a:xfrm>
            <a:off x="3000364" y="3701481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</a:t>
            </a:r>
            <a:r>
              <a:rPr lang="en-US" sz="3200" b="1" baseline="-25000" dirty="0"/>
              <a:t>1</a:t>
            </a:r>
            <a:endParaRPr lang="cs-CZ" sz="3200" b="1" baseline="-250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3000364" y="5344555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</a:t>
            </a:r>
            <a:r>
              <a:rPr lang="en-US" sz="3200" b="1" baseline="-25000" dirty="0"/>
              <a:t>2</a:t>
            </a:r>
            <a:endParaRPr lang="cs-CZ" sz="3200" b="1" baseline="-25000" dirty="0"/>
          </a:p>
        </p:txBody>
      </p:sp>
      <p:sp>
        <p:nvSpPr>
          <p:cNvPr id="32" name="Oblouk 31"/>
          <p:cNvSpPr/>
          <p:nvPr/>
        </p:nvSpPr>
        <p:spPr>
          <a:xfrm>
            <a:off x="3143240" y="3436147"/>
            <a:ext cx="914400" cy="914400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louk 32"/>
          <p:cNvSpPr/>
          <p:nvPr/>
        </p:nvSpPr>
        <p:spPr>
          <a:xfrm>
            <a:off x="2786050" y="3071810"/>
            <a:ext cx="1643074" cy="1643074"/>
          </a:xfrm>
          <a:prstGeom prst="arc">
            <a:avLst>
              <a:gd name="adj1" fmla="val 16043585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blouk 39"/>
          <p:cNvSpPr/>
          <p:nvPr/>
        </p:nvSpPr>
        <p:spPr>
          <a:xfrm>
            <a:off x="2428860" y="2747958"/>
            <a:ext cx="2290778" cy="2290778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louk 40"/>
          <p:cNvSpPr/>
          <p:nvPr/>
        </p:nvSpPr>
        <p:spPr>
          <a:xfrm>
            <a:off x="2143108" y="2428868"/>
            <a:ext cx="2928958" cy="2928958"/>
          </a:xfrm>
          <a:prstGeom prst="arc">
            <a:avLst>
              <a:gd name="adj1" fmla="val 17359432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louk 41"/>
          <p:cNvSpPr/>
          <p:nvPr/>
        </p:nvSpPr>
        <p:spPr>
          <a:xfrm>
            <a:off x="1857356" y="2143116"/>
            <a:ext cx="3500462" cy="3500462"/>
          </a:xfrm>
          <a:prstGeom prst="arc">
            <a:avLst>
              <a:gd name="adj1" fmla="val 18480578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louk 42"/>
          <p:cNvSpPr/>
          <p:nvPr/>
        </p:nvSpPr>
        <p:spPr>
          <a:xfrm>
            <a:off x="1571604" y="1857364"/>
            <a:ext cx="4071966" cy="4071966"/>
          </a:xfrm>
          <a:prstGeom prst="arc">
            <a:avLst>
              <a:gd name="adj1" fmla="val 18989161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blouk 43"/>
          <p:cNvSpPr/>
          <p:nvPr/>
        </p:nvSpPr>
        <p:spPr>
          <a:xfrm>
            <a:off x="3143240" y="5007783"/>
            <a:ext cx="914400" cy="914400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blouk 44"/>
          <p:cNvSpPr/>
          <p:nvPr/>
        </p:nvSpPr>
        <p:spPr>
          <a:xfrm>
            <a:off x="2786050" y="4643446"/>
            <a:ext cx="1643074" cy="1643074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blouk 45"/>
          <p:cNvSpPr/>
          <p:nvPr/>
        </p:nvSpPr>
        <p:spPr>
          <a:xfrm>
            <a:off x="2428860" y="4319594"/>
            <a:ext cx="2290778" cy="2290778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blouk 46"/>
          <p:cNvSpPr/>
          <p:nvPr/>
        </p:nvSpPr>
        <p:spPr>
          <a:xfrm>
            <a:off x="2143108" y="4000504"/>
            <a:ext cx="2928958" cy="2928958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blouk 47"/>
          <p:cNvSpPr/>
          <p:nvPr/>
        </p:nvSpPr>
        <p:spPr>
          <a:xfrm>
            <a:off x="1857356" y="3714752"/>
            <a:ext cx="3500462" cy="3500462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Oblouk 48"/>
          <p:cNvSpPr/>
          <p:nvPr/>
        </p:nvSpPr>
        <p:spPr>
          <a:xfrm>
            <a:off x="1571604" y="3429000"/>
            <a:ext cx="4071966" cy="4071966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499306" y="2500306"/>
            <a:ext cx="144000" cy="13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499306" y="4013165"/>
            <a:ext cx="144000" cy="13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500430" y="5526024"/>
            <a:ext cx="144000" cy="13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bdélník 49"/>
          <p:cNvSpPr/>
          <p:nvPr/>
        </p:nvSpPr>
        <p:spPr>
          <a:xfrm>
            <a:off x="5929322" y="2500306"/>
            <a:ext cx="468000" cy="442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2" name="Přímá spojovací čára 51"/>
          <p:cNvCxnSpPr/>
          <p:nvPr/>
        </p:nvCxnSpPr>
        <p:spPr>
          <a:xfrm>
            <a:off x="0" y="4643446"/>
            <a:ext cx="9715536" cy="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 descr="http://www.gjs.cz/fyzika/projekty/optika/images/obr_012_m.jp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 l="82895" t="11088" r="10526" b="6746"/>
          <a:stretch>
            <a:fillRect/>
          </a:stretch>
        </p:blipFill>
        <p:spPr bwMode="auto">
          <a:xfrm>
            <a:off x="5937236" y="2500306"/>
            <a:ext cx="504000" cy="452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ovací čára 5"/>
          <p:cNvCxnSpPr/>
          <p:nvPr/>
        </p:nvCxnSpPr>
        <p:spPr>
          <a:xfrm>
            <a:off x="0" y="2500306"/>
            <a:ext cx="9180000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214282" y="695153"/>
            <a:ext cx="87154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/>
              <a:t>Youngův</a:t>
            </a:r>
            <a:r>
              <a:rPr lang="cs-CZ" sz="3200" b="1" dirty="0"/>
              <a:t> pokus</a:t>
            </a:r>
            <a:r>
              <a:rPr lang="cs-CZ" sz="3200" dirty="0"/>
              <a:t> – 1801 </a:t>
            </a:r>
            <a:endParaRPr lang="en-US" sz="3200" dirty="0"/>
          </a:p>
          <a:p>
            <a:pPr marL="179388" indent="-179388">
              <a:buFont typeface="Arial" pitchFamily="34" charset="0"/>
              <a:buChar char="•"/>
            </a:pPr>
            <a:r>
              <a:rPr lang="cs-CZ" sz="3000" dirty="0"/>
              <a:t>Na stínítku pozorujeme interferenci: </a:t>
            </a:r>
            <a:br>
              <a:rPr lang="en-US" sz="3000" dirty="0"/>
            </a:br>
            <a:r>
              <a:rPr lang="cs-CZ" sz="3000" b="1" dirty="0"/>
              <a:t>interferenční obrazec</a:t>
            </a:r>
            <a:r>
              <a:rPr lang="cs-CZ" sz="3000" dirty="0"/>
              <a:t> – světlé a tmavé proužky.</a:t>
            </a:r>
            <a:endParaRPr lang="en-US" sz="3000" dirty="0"/>
          </a:p>
        </p:txBody>
      </p:sp>
      <p:sp>
        <p:nvSpPr>
          <p:cNvPr id="14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2. 1. INTERFERENCE  SVĚTLA</a:t>
            </a:r>
          </a:p>
        </p:txBody>
      </p:sp>
      <p:cxnSp>
        <p:nvCxnSpPr>
          <p:cNvPr id="16" name="Přímá spojovací čára 15"/>
          <p:cNvCxnSpPr/>
          <p:nvPr/>
        </p:nvCxnSpPr>
        <p:spPr>
          <a:xfrm rot="5400000">
            <a:off x="-892995" y="4679153"/>
            <a:ext cx="435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5400000">
            <a:off x="-1211219" y="4679153"/>
            <a:ext cx="435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 rot="5400000">
            <a:off x="-1529443" y="4679153"/>
            <a:ext cx="435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>
            <a:off x="-1847667" y="4679153"/>
            <a:ext cx="435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 rot="5400000">
            <a:off x="-2165891" y="4679153"/>
            <a:ext cx="435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1142976" y="435769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</a:t>
            </a:r>
            <a:endParaRPr lang="cs-CZ" sz="3200" b="1" dirty="0"/>
          </a:p>
        </p:txBody>
      </p:sp>
      <p:sp>
        <p:nvSpPr>
          <p:cNvPr id="27" name="Obdélník 26"/>
          <p:cNvSpPr/>
          <p:nvPr/>
        </p:nvSpPr>
        <p:spPr>
          <a:xfrm>
            <a:off x="1714480" y="2500306"/>
            <a:ext cx="7715304" cy="43576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louk 33"/>
          <p:cNvSpPr/>
          <p:nvPr/>
        </p:nvSpPr>
        <p:spPr>
          <a:xfrm>
            <a:off x="1285852" y="4221965"/>
            <a:ext cx="914400" cy="914400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louk 34"/>
          <p:cNvSpPr/>
          <p:nvPr/>
        </p:nvSpPr>
        <p:spPr>
          <a:xfrm>
            <a:off x="928662" y="3857628"/>
            <a:ext cx="1643074" cy="1643074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louk 35"/>
          <p:cNvSpPr/>
          <p:nvPr/>
        </p:nvSpPr>
        <p:spPr>
          <a:xfrm>
            <a:off x="571472" y="3533776"/>
            <a:ext cx="2290778" cy="2290778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louk 36"/>
          <p:cNvSpPr/>
          <p:nvPr/>
        </p:nvSpPr>
        <p:spPr>
          <a:xfrm>
            <a:off x="285720" y="3214686"/>
            <a:ext cx="2928958" cy="2928958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louk 37"/>
          <p:cNvSpPr/>
          <p:nvPr/>
        </p:nvSpPr>
        <p:spPr>
          <a:xfrm>
            <a:off x="-32" y="2928934"/>
            <a:ext cx="3500462" cy="3500462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louk 38"/>
          <p:cNvSpPr/>
          <p:nvPr/>
        </p:nvSpPr>
        <p:spPr>
          <a:xfrm>
            <a:off x="-285784" y="2643182"/>
            <a:ext cx="4071966" cy="4071966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643042" y="2500306"/>
            <a:ext cx="144000" cy="20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643042" y="4714884"/>
            <a:ext cx="144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3643306" y="2500306"/>
            <a:ext cx="5929354" cy="43576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ovéPole 28"/>
          <p:cNvSpPr txBox="1"/>
          <p:nvPr/>
        </p:nvSpPr>
        <p:spPr>
          <a:xfrm>
            <a:off x="3000364" y="3701481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</a:t>
            </a:r>
            <a:r>
              <a:rPr lang="en-US" sz="3200" b="1" baseline="-25000" dirty="0"/>
              <a:t>1</a:t>
            </a:r>
            <a:endParaRPr lang="cs-CZ" sz="3200" b="1" baseline="-250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3000364" y="5344555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</a:t>
            </a:r>
            <a:r>
              <a:rPr lang="en-US" sz="3200" b="1" baseline="-25000" dirty="0"/>
              <a:t>2</a:t>
            </a:r>
            <a:endParaRPr lang="cs-CZ" sz="3200" b="1" baseline="-25000" dirty="0"/>
          </a:p>
        </p:txBody>
      </p:sp>
      <p:sp>
        <p:nvSpPr>
          <p:cNvPr id="32" name="Oblouk 31"/>
          <p:cNvSpPr/>
          <p:nvPr/>
        </p:nvSpPr>
        <p:spPr>
          <a:xfrm>
            <a:off x="3143240" y="3436147"/>
            <a:ext cx="914400" cy="914400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louk 32"/>
          <p:cNvSpPr/>
          <p:nvPr/>
        </p:nvSpPr>
        <p:spPr>
          <a:xfrm>
            <a:off x="2786050" y="3071810"/>
            <a:ext cx="1643074" cy="1643074"/>
          </a:xfrm>
          <a:prstGeom prst="arc">
            <a:avLst>
              <a:gd name="adj1" fmla="val 16043585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blouk 39"/>
          <p:cNvSpPr/>
          <p:nvPr/>
        </p:nvSpPr>
        <p:spPr>
          <a:xfrm>
            <a:off x="2428860" y="2747958"/>
            <a:ext cx="2290778" cy="2290778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louk 40"/>
          <p:cNvSpPr/>
          <p:nvPr/>
        </p:nvSpPr>
        <p:spPr>
          <a:xfrm>
            <a:off x="2143108" y="2428868"/>
            <a:ext cx="2928958" cy="2928958"/>
          </a:xfrm>
          <a:prstGeom prst="arc">
            <a:avLst>
              <a:gd name="adj1" fmla="val 17359432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louk 41"/>
          <p:cNvSpPr/>
          <p:nvPr/>
        </p:nvSpPr>
        <p:spPr>
          <a:xfrm>
            <a:off x="1857356" y="2143116"/>
            <a:ext cx="3500462" cy="3500462"/>
          </a:xfrm>
          <a:prstGeom prst="arc">
            <a:avLst>
              <a:gd name="adj1" fmla="val 18480578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louk 42"/>
          <p:cNvSpPr/>
          <p:nvPr/>
        </p:nvSpPr>
        <p:spPr>
          <a:xfrm>
            <a:off x="1571604" y="1857364"/>
            <a:ext cx="4071966" cy="4071966"/>
          </a:xfrm>
          <a:prstGeom prst="arc">
            <a:avLst>
              <a:gd name="adj1" fmla="val 18989161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blouk 43"/>
          <p:cNvSpPr/>
          <p:nvPr/>
        </p:nvSpPr>
        <p:spPr>
          <a:xfrm>
            <a:off x="3143240" y="5007783"/>
            <a:ext cx="914400" cy="914400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blouk 44"/>
          <p:cNvSpPr/>
          <p:nvPr/>
        </p:nvSpPr>
        <p:spPr>
          <a:xfrm>
            <a:off x="2786050" y="4643446"/>
            <a:ext cx="1643074" cy="1643074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blouk 45"/>
          <p:cNvSpPr/>
          <p:nvPr/>
        </p:nvSpPr>
        <p:spPr>
          <a:xfrm>
            <a:off x="2428860" y="4319594"/>
            <a:ext cx="2290778" cy="2290778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blouk 46"/>
          <p:cNvSpPr/>
          <p:nvPr/>
        </p:nvSpPr>
        <p:spPr>
          <a:xfrm>
            <a:off x="2143108" y="4000504"/>
            <a:ext cx="2928958" cy="2928958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blouk 47"/>
          <p:cNvSpPr/>
          <p:nvPr/>
        </p:nvSpPr>
        <p:spPr>
          <a:xfrm>
            <a:off x="1857356" y="3714752"/>
            <a:ext cx="3500462" cy="3500462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Oblouk 48"/>
          <p:cNvSpPr/>
          <p:nvPr/>
        </p:nvSpPr>
        <p:spPr>
          <a:xfrm>
            <a:off x="1571604" y="3429000"/>
            <a:ext cx="4071966" cy="4071966"/>
          </a:xfrm>
          <a:prstGeom prst="arc">
            <a:avLst>
              <a:gd name="adj1" fmla="val 16200000"/>
              <a:gd name="adj2" fmla="val 52989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499306" y="2500306"/>
            <a:ext cx="144000" cy="13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499306" y="3929066"/>
            <a:ext cx="144000" cy="14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500430" y="5500702"/>
            <a:ext cx="144000" cy="14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bdélník 49"/>
          <p:cNvSpPr/>
          <p:nvPr/>
        </p:nvSpPr>
        <p:spPr>
          <a:xfrm>
            <a:off x="5929322" y="2500306"/>
            <a:ext cx="468000" cy="442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2" name="Přímá spojovací čára 51"/>
          <p:cNvCxnSpPr/>
          <p:nvPr/>
        </p:nvCxnSpPr>
        <p:spPr>
          <a:xfrm>
            <a:off x="0" y="4643446"/>
            <a:ext cx="9715536" cy="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 descr="http://www.gjs.cz/fyzika/projekty/optika/images/obr_012_m.jp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 l="82895" t="11088" r="10526" b="6746"/>
          <a:stretch>
            <a:fillRect/>
          </a:stretch>
        </p:blipFill>
        <p:spPr bwMode="auto">
          <a:xfrm>
            <a:off x="5937236" y="2500306"/>
            <a:ext cx="504000" cy="452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ovací čára 5"/>
          <p:cNvCxnSpPr/>
          <p:nvPr/>
        </p:nvCxnSpPr>
        <p:spPr>
          <a:xfrm>
            <a:off x="0" y="2500306"/>
            <a:ext cx="9180000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šipka 54"/>
          <p:cNvCxnSpPr/>
          <p:nvPr/>
        </p:nvCxnSpPr>
        <p:spPr>
          <a:xfrm>
            <a:off x="1785918" y="4643446"/>
            <a:ext cx="1714512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ovací šipka 55"/>
          <p:cNvCxnSpPr/>
          <p:nvPr/>
        </p:nvCxnSpPr>
        <p:spPr>
          <a:xfrm>
            <a:off x="0" y="3440906"/>
            <a:ext cx="162000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šipka 56"/>
          <p:cNvCxnSpPr/>
          <p:nvPr/>
        </p:nvCxnSpPr>
        <p:spPr>
          <a:xfrm>
            <a:off x="0" y="4024316"/>
            <a:ext cx="162000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šipka 57"/>
          <p:cNvCxnSpPr/>
          <p:nvPr/>
        </p:nvCxnSpPr>
        <p:spPr>
          <a:xfrm>
            <a:off x="0" y="4607726"/>
            <a:ext cx="162000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šipka 58"/>
          <p:cNvCxnSpPr/>
          <p:nvPr/>
        </p:nvCxnSpPr>
        <p:spPr>
          <a:xfrm>
            <a:off x="0" y="5191136"/>
            <a:ext cx="162000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šipka 59"/>
          <p:cNvCxnSpPr/>
          <p:nvPr/>
        </p:nvCxnSpPr>
        <p:spPr>
          <a:xfrm>
            <a:off x="0" y="5774546"/>
            <a:ext cx="162000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šipka 60"/>
          <p:cNvCxnSpPr/>
          <p:nvPr/>
        </p:nvCxnSpPr>
        <p:spPr>
          <a:xfrm>
            <a:off x="0" y="6357958"/>
            <a:ext cx="162000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ovací šipka 61"/>
          <p:cNvCxnSpPr/>
          <p:nvPr/>
        </p:nvCxnSpPr>
        <p:spPr>
          <a:xfrm flipV="1">
            <a:off x="1797844" y="3357562"/>
            <a:ext cx="1631148" cy="126682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ovací šipka 65"/>
          <p:cNvCxnSpPr/>
          <p:nvPr/>
        </p:nvCxnSpPr>
        <p:spPr>
          <a:xfrm>
            <a:off x="1809750" y="4648200"/>
            <a:ext cx="1476366" cy="135256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ovací šipka 68"/>
          <p:cNvCxnSpPr/>
          <p:nvPr/>
        </p:nvCxnSpPr>
        <p:spPr>
          <a:xfrm rot="5400000" flipH="1" flipV="1">
            <a:off x="1278722" y="3255174"/>
            <a:ext cx="1905005" cy="82389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ovací šipka 72"/>
          <p:cNvCxnSpPr/>
          <p:nvPr/>
        </p:nvCxnSpPr>
        <p:spPr>
          <a:xfrm rot="16200000" flipH="1">
            <a:off x="1245376" y="5174474"/>
            <a:ext cx="2020910" cy="91756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ovací šipka 78"/>
          <p:cNvCxnSpPr/>
          <p:nvPr/>
        </p:nvCxnSpPr>
        <p:spPr>
          <a:xfrm flipV="1">
            <a:off x="3643306" y="3214686"/>
            <a:ext cx="2286016" cy="71438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ovací šipka 81"/>
          <p:cNvCxnSpPr/>
          <p:nvPr/>
        </p:nvCxnSpPr>
        <p:spPr>
          <a:xfrm flipV="1">
            <a:off x="3643306" y="3214686"/>
            <a:ext cx="2286016" cy="221457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2ročník prezentace">
  <a:themeElements>
    <a:clrScheme name="Vlastní 1">
      <a:dk1>
        <a:sysClr val="windowText" lastClr="000000"/>
      </a:dk1>
      <a:lt1>
        <a:sysClr val="window" lastClr="FFFFFF"/>
      </a:lt1>
      <a:dk2>
        <a:srgbClr val="1F497D"/>
      </a:dk2>
      <a:lt2>
        <a:srgbClr val="66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3107</Words>
  <Application>Microsoft Office PowerPoint</Application>
  <PresentationFormat>Předvádění na obrazovce (4:3)</PresentationFormat>
  <Paragraphs>573</Paragraphs>
  <Slides>67</Slides>
  <Notes>67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67</vt:i4>
      </vt:variant>
    </vt:vector>
  </HeadingPairs>
  <TitlesOfParts>
    <vt:vector size="71" baseType="lpstr">
      <vt:lpstr>Arial</vt:lpstr>
      <vt:lpstr>Calibri</vt:lpstr>
      <vt:lpstr>3_2ročník prezentace</vt:lpstr>
      <vt:lpstr>Rovnice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Orel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Monika Bouchalová</dc:creator>
  <cp:lastModifiedBy>Bouchalová Monika</cp:lastModifiedBy>
  <cp:revision>40</cp:revision>
  <dcterms:created xsi:type="dcterms:W3CDTF">2012-10-30T16:55:39Z</dcterms:created>
  <dcterms:modified xsi:type="dcterms:W3CDTF">2021-04-26T11:40:59Z</dcterms:modified>
</cp:coreProperties>
</file>