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257" r:id="rId32"/>
    <p:sldId id="258" r:id="rId33"/>
    <p:sldId id="297" r:id="rId34"/>
    <p:sldId id="296" r:id="rId35"/>
    <p:sldId id="331" r:id="rId36"/>
    <p:sldId id="299" r:id="rId37"/>
    <p:sldId id="293" r:id="rId38"/>
    <p:sldId id="332" r:id="rId39"/>
    <p:sldId id="334" r:id="rId40"/>
    <p:sldId id="294" r:id="rId41"/>
    <p:sldId id="333" r:id="rId42"/>
    <p:sldId id="295" r:id="rId43"/>
    <p:sldId id="285" r:id="rId44"/>
    <p:sldId id="286" r:id="rId45"/>
    <p:sldId id="287" r:id="rId46"/>
    <p:sldId id="288" r:id="rId47"/>
    <p:sldId id="289" r:id="rId48"/>
    <p:sldId id="290" r:id="rId49"/>
    <p:sldId id="291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9.wmf"/><Relationship Id="rId5" Type="http://schemas.openxmlformats.org/officeDocument/2006/relationships/image" Target="../media/image7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image" Target="../media/image20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2909-1B51-4AAD-9760-6A08F82EACDA}" type="datetimeFigureOut">
              <a:rPr lang="cs-CZ" smtClean="0"/>
              <a:pPr/>
              <a:t>5.10.2014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F8100-C395-4417-A454-F2CD3C3BF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58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hyperlink" Target="http://www.walter-fendt.de/ph14cz/huygenspr_cz.htm" TargetMode="External"/><Relationship Id="rId9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4.wmf"/><Relationship Id="rId5" Type="http://schemas.openxmlformats.org/officeDocument/2006/relationships/image" Target="../media/image22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cak.cz/data/android/physicsatschool/akce.php?f=111&amp;l=cz&amp;zoom=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292893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1. ZÁKLADNÍ POJMY</a:t>
            </a:r>
            <a:endParaRPr lang="cs-CZ" sz="3600" b="1" dirty="0">
              <a:solidFill>
                <a:srgbClr val="66FFFF">
                  <a:lumMod val="20000"/>
                  <a:lumOff val="80000"/>
                </a:srgbClr>
              </a:solidFill>
              <a:cs typeface="Arial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AAAA"/>
                </a:solidFill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FYZIKA 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PRO 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I</a:t>
            </a: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V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. 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ROČNÍK 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GYMNÁZIA</a:t>
            </a:r>
            <a:r>
              <a:rPr lang="cs-CZ" sz="2900" b="1" dirty="0" smtClean="0">
                <a:solidFill>
                  <a:srgbClr val="00AAAA"/>
                </a:solidFill>
                <a:cs typeface="Arial" pitchFamily="34" charset="0"/>
              </a:rPr>
              <a:t> - OPTIKA</a:t>
            </a:r>
            <a:endParaRPr lang="cs-CZ" sz="800" b="1" dirty="0">
              <a:solidFill>
                <a:srgbClr val="00AAAA"/>
              </a:solidFill>
              <a:cs typeface="Arial" pitchFamily="34" charset="0"/>
            </a:endParaRPr>
          </a:p>
        </p:txBody>
      </p: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36032" y="-24"/>
            <a:ext cx="9108000" cy="2063546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29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1" y="5143512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digitální učební materiál (DUM) vznikl na základě řešení projektu OPVK, registrační číslo CZ.1.07/1.5.00/34.0794 s názvem „Výuka na gymnáziu podporovaná ICT“.</a:t>
            </a:r>
          </a:p>
        </p:txBody>
      </p:sp>
    </p:spTree>
    <p:extLst>
      <p:ext uri="{BB962C8B-B14F-4D97-AF65-F5344CB8AC3E}">
        <p14:creationId xmlns:p14="http://schemas.microsoft.com/office/powerpoint/2010/main" val="260988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34911" y="428604"/>
            <a:ext cx="38655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Světelné paprsky</a:t>
            </a:r>
            <a:r>
              <a:rPr lang="cs-CZ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cs-CZ" sz="2800" dirty="0" smtClean="0"/>
              <a:t>jsou myšlené orientované přímky kolmé na vlnoplochu, jejichž orientace udává směr šíření světla.</a:t>
            </a:r>
            <a:endParaRPr lang="cs-CZ" sz="2800" dirty="0"/>
          </a:p>
        </p:txBody>
      </p:sp>
      <p:sp>
        <p:nvSpPr>
          <p:cNvPr id="4" name="Elipsa 3"/>
          <p:cNvSpPr/>
          <p:nvPr/>
        </p:nvSpPr>
        <p:spPr>
          <a:xfrm>
            <a:off x="5965203" y="2393311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5661565" y="2089673"/>
            <a:ext cx="1518193" cy="151819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357926" y="1786034"/>
            <a:ext cx="2125470" cy="212547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054288" y="1482396"/>
            <a:ext cx="2732747" cy="27327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143372" y="571480"/>
            <a:ext cx="4554578" cy="455457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750649" y="1178757"/>
            <a:ext cx="3340024" cy="33400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447011" y="875119"/>
            <a:ext cx="3947301" cy="394730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rot="5400000" flipH="1" flipV="1">
            <a:off x="5212485" y="1502631"/>
            <a:ext cx="2442534" cy="8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 flipV="1">
            <a:off x="3857620" y="2857496"/>
            <a:ext cx="2442534" cy="8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10800000" flipH="1" flipV="1">
            <a:off x="6500826" y="2857496"/>
            <a:ext cx="2442534" cy="8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H="1">
            <a:off x="5212485" y="4145837"/>
            <a:ext cx="2442534" cy="8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V="1">
            <a:off x="6500826" y="1142984"/>
            <a:ext cx="1785950" cy="16430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4572000" y="2928934"/>
            <a:ext cx="1785950" cy="164307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16200000" flipH="1">
            <a:off x="6434435" y="3005418"/>
            <a:ext cx="1780903" cy="16380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16200000" flipH="1">
            <a:off x="4643438" y="1071546"/>
            <a:ext cx="1780903" cy="163802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a 2"/>
          <p:cNvSpPr/>
          <p:nvPr/>
        </p:nvSpPr>
        <p:spPr>
          <a:xfrm>
            <a:off x="6300154" y="2728262"/>
            <a:ext cx="241015" cy="2410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ovací čára 27"/>
          <p:cNvCxnSpPr/>
          <p:nvPr/>
        </p:nvCxnSpPr>
        <p:spPr>
          <a:xfrm rot="16200000" flipH="1">
            <a:off x="1385884" y="4462461"/>
            <a:ext cx="1143008" cy="571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16200000" flipH="1">
            <a:off x="1038228" y="4572003"/>
            <a:ext cx="1243010" cy="614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16200000" flipH="1">
            <a:off x="719137" y="4686300"/>
            <a:ext cx="1285876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16200000" flipH="1">
            <a:off x="381003" y="4791076"/>
            <a:ext cx="1390646" cy="6953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rot="10800000" flipV="1">
            <a:off x="285720" y="2848770"/>
            <a:ext cx="6014434" cy="1723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>
            <a:off x="2098662" y="1835419"/>
            <a:ext cx="3138227" cy="5335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flipV="1">
            <a:off x="714348" y="4929198"/>
            <a:ext cx="1800000" cy="9286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flipV="1">
            <a:off x="357158" y="4357694"/>
            <a:ext cx="1800000" cy="85725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flipV="1">
            <a:off x="500034" y="4643446"/>
            <a:ext cx="1800000" cy="9286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5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214290"/>
            <a:ext cx="857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/>
              <a:t>P</a:t>
            </a:r>
            <a:r>
              <a:rPr lang="cs-CZ" sz="3200" b="1" dirty="0" err="1" smtClean="0"/>
              <a:t>rincip</a:t>
            </a:r>
            <a:r>
              <a:rPr lang="cs-CZ" sz="3200" b="1" dirty="0" smtClean="0"/>
              <a:t> nezávislosti chodu světelných paprsků. </a:t>
            </a:r>
            <a:endParaRPr lang="en-US" sz="3200" b="1" dirty="0" smtClean="0"/>
          </a:p>
          <a:p>
            <a:pPr lvl="0" algn="ctr"/>
            <a:endParaRPr lang="en-US" sz="3200" b="1" dirty="0" smtClean="0"/>
          </a:p>
          <a:p>
            <a:pPr lvl="0" algn="ctr"/>
            <a:r>
              <a:rPr lang="cs-CZ" sz="3200" dirty="0" smtClean="0"/>
              <a:t>Jednotlivé světelné paprsky se mohou protínat,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cs-CZ" sz="3200" dirty="0" smtClean="0"/>
              <a:t>ale neovlivňují se a postupují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cs-CZ" sz="3200" dirty="0" smtClean="0"/>
              <a:t>nezávisle jeden na druhém</a:t>
            </a:r>
            <a:r>
              <a:rPr lang="en-US" sz="3200" dirty="0" smtClean="0"/>
              <a:t>.</a:t>
            </a:r>
            <a:r>
              <a:rPr lang="cs-CZ" sz="3200" dirty="0" smtClean="0"/>
              <a:t> </a:t>
            </a:r>
          </a:p>
          <a:p>
            <a:pPr algn="ctr"/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cxnSp>
        <p:nvCxnSpPr>
          <p:cNvPr id="5" name="Přímá spojovací šipka 4"/>
          <p:cNvCxnSpPr/>
          <p:nvPr/>
        </p:nvCxnSpPr>
        <p:spPr>
          <a:xfrm flipV="1">
            <a:off x="1071538" y="3071810"/>
            <a:ext cx="3857652" cy="36496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 rot="16200000" flipH="1">
            <a:off x="2232672" y="3268000"/>
            <a:ext cx="3435349" cy="275722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1500166" y="3214686"/>
            <a:ext cx="4786346" cy="35067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V="1">
            <a:off x="1857356" y="3143248"/>
            <a:ext cx="6572296" cy="35782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2214546" y="4357694"/>
            <a:ext cx="6072230" cy="23637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1357290" y="3071810"/>
            <a:ext cx="3643338" cy="342902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6200000" flipH="1">
            <a:off x="2857488" y="3714752"/>
            <a:ext cx="3571900" cy="200026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928662" y="4357694"/>
            <a:ext cx="3924043" cy="2363781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62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292893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ODRAZ A LOM SVĚTLA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AAAA"/>
                </a:solidFill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FYZIKA 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PRO 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I</a:t>
            </a: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V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. 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ROČNÍK 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GYMNÁZIA</a:t>
            </a:r>
            <a:r>
              <a:rPr lang="cs-CZ" sz="2900" b="1" dirty="0" smtClean="0">
                <a:solidFill>
                  <a:srgbClr val="00AAAA"/>
                </a:solidFill>
                <a:cs typeface="Arial" pitchFamily="34" charset="0"/>
              </a:rPr>
              <a:t> - OPTIKA</a:t>
            </a:r>
            <a:endParaRPr lang="cs-CZ" sz="800" b="1" dirty="0">
              <a:solidFill>
                <a:srgbClr val="00AAAA"/>
              </a:solidFill>
              <a:cs typeface="Arial" pitchFamily="34" charset="0"/>
            </a:endParaRPr>
          </a:p>
        </p:txBody>
      </p: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36032" y="-24"/>
            <a:ext cx="9108000" cy="2063546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29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1" y="5143512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24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 III/2-2-1-02</a:t>
            </a:r>
          </a:p>
          <a:p>
            <a:pPr algn="ctr">
              <a:spcBef>
                <a:spcPct val="0"/>
              </a:spcBef>
            </a:pP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156176" y="5240930"/>
            <a:ext cx="2584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Zpracováno 18. září 2012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891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85720" y="1142984"/>
            <a:ext cx="40005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Při dopadu světla na rozhraní dvou různých optických prostředí se světlo částečně odráží </a:t>
            </a:r>
            <a:br>
              <a:rPr lang="cs-CZ" sz="2800" dirty="0" smtClean="0"/>
            </a:br>
            <a:r>
              <a:rPr lang="cs-CZ" sz="2800" dirty="0" smtClean="0"/>
              <a:t>a částečně láme.</a:t>
            </a:r>
          </a:p>
          <a:p>
            <a:endParaRPr lang="cs-CZ" sz="2800" dirty="0" smtClean="0"/>
          </a:p>
          <a:p>
            <a:r>
              <a:rPr lang="cs-CZ" sz="2800" b="1" dirty="0" smtClean="0"/>
              <a:t>Rovina dopadu</a:t>
            </a:r>
          </a:p>
          <a:p>
            <a:r>
              <a:rPr lang="cs-CZ" sz="2800" dirty="0" smtClean="0"/>
              <a:t>je rovina určená dopadajícím paprskem </a:t>
            </a:r>
            <a:br>
              <a:rPr lang="cs-CZ" sz="2800" dirty="0" smtClean="0"/>
            </a:br>
            <a:r>
              <a:rPr lang="cs-CZ" sz="2800" dirty="0" smtClean="0"/>
              <a:t>a kolmicí dopadu.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endCxn id="9" idx="2"/>
          </p:cNvCxnSpPr>
          <p:nvPr/>
        </p:nvCxnSpPr>
        <p:spPr>
          <a:xfrm rot="16200000" flipH="1">
            <a:off x="4214786" y="1071570"/>
            <a:ext cx="3071834" cy="2214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1. 3. ODRAZ A LOM SVĚTLA</a:t>
            </a:r>
          </a:p>
        </p:txBody>
      </p: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2"/>
          </p:cNvCxnSpPr>
          <p:nvPr/>
        </p:nvCxnSpPr>
        <p:spPr>
          <a:xfrm rot="5400000" flipH="1" flipV="1">
            <a:off x="6465067" y="1035819"/>
            <a:ext cx="3071834" cy="2286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500694" y="64291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kolmice    dopadu</a:t>
            </a:r>
            <a:endParaRPr lang="cs-CZ" sz="2800" dirty="0"/>
          </a:p>
        </p:txBody>
      </p:sp>
      <p:cxnSp>
        <p:nvCxnSpPr>
          <p:cNvPr id="22" name="Přímá spojovací šipka 21"/>
          <p:cNvCxnSpPr/>
          <p:nvPr/>
        </p:nvCxnSpPr>
        <p:spPr>
          <a:xfrm rot="16200000" flipH="1">
            <a:off x="5889734" y="4675271"/>
            <a:ext cx="3166421" cy="1199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572000" y="2643182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dopadající paprsek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72330" y="2617769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odražený</a:t>
            </a:r>
            <a:br>
              <a:rPr lang="cs-CZ" sz="2800" dirty="0" smtClean="0"/>
            </a:br>
            <a:r>
              <a:rPr lang="cs-CZ" sz="2800" dirty="0" smtClean="0"/>
              <a:t>paprsek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072330" y="4546595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lomený</a:t>
            </a:r>
            <a:br>
              <a:rPr lang="cs-CZ" sz="2800" dirty="0" smtClean="0"/>
            </a:br>
            <a:r>
              <a:rPr lang="cs-CZ" sz="2800" dirty="0" smtClean="0"/>
              <a:t>paprsek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22315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2844" y="1458946"/>
            <a:ext cx="4214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/>
            <a:r>
              <a:rPr lang="cs-CZ" sz="2800" dirty="0" smtClean="0"/>
              <a:t>O 	místo dopadu                 </a:t>
            </a:r>
          </a:p>
          <a:p>
            <a:pPr marL="261938"/>
            <a:r>
              <a:rPr lang="cs-CZ" sz="2800" dirty="0" smtClean="0"/>
              <a:t>k 	kolmice dopadu</a:t>
            </a:r>
          </a:p>
          <a:p>
            <a:pPr marL="261938"/>
            <a:endParaRPr lang="cs-CZ" sz="2800" dirty="0" smtClean="0"/>
          </a:p>
          <a:p>
            <a:pPr marL="261938"/>
            <a:r>
              <a:rPr lang="cs-CZ" sz="2800" dirty="0" smtClean="0"/>
              <a:t>α 	úhel dopadu</a:t>
            </a:r>
          </a:p>
          <a:p>
            <a:pPr marL="261938"/>
            <a:r>
              <a:rPr lang="cs-CZ" sz="2800" dirty="0" smtClean="0"/>
              <a:t>α´	úhel odrazu</a:t>
            </a:r>
          </a:p>
          <a:p>
            <a:pPr marL="261938"/>
            <a:r>
              <a:rPr lang="cs-CZ" sz="2800" dirty="0" smtClean="0"/>
              <a:t>β 	úhel lomu</a:t>
            </a:r>
            <a:br>
              <a:rPr lang="cs-CZ" sz="2800" dirty="0" smtClean="0"/>
            </a:br>
            <a:endParaRPr lang="cs-CZ" sz="2800" dirty="0" smtClean="0"/>
          </a:p>
          <a:p>
            <a:pPr marL="261938"/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, v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	rychlosti světla</a:t>
            </a:r>
          </a:p>
          <a:p>
            <a:pPr marL="261938"/>
            <a:r>
              <a:rPr lang="cs-CZ" sz="2800" dirty="0" smtClean="0"/>
              <a:t>n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, n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	indexy lomu</a:t>
            </a:r>
            <a:endParaRPr lang="cs-CZ" sz="2800" dirty="0"/>
          </a:p>
        </p:txBody>
      </p:sp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šipka 13"/>
          <p:cNvCxnSpPr>
            <a:stCxn id="7" idx="2"/>
            <a:endCxn id="9" idx="2"/>
          </p:cNvCxnSpPr>
          <p:nvPr/>
        </p:nvCxnSpPr>
        <p:spPr>
          <a:xfrm rot="16200000" flipH="1">
            <a:off x="4165373" y="1022156"/>
            <a:ext cx="3099223" cy="2285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1. 3. ODRAZ A LOM SVĚTLA</a:t>
            </a:r>
          </a:p>
        </p:txBody>
      </p: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2"/>
          </p:cNvCxnSpPr>
          <p:nvPr/>
        </p:nvCxnSpPr>
        <p:spPr>
          <a:xfrm rot="5400000" flipH="1" flipV="1">
            <a:off x="6465067" y="1035819"/>
            <a:ext cx="3071834" cy="2286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500826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</a:t>
            </a:r>
            <a:endParaRPr lang="cs-CZ" sz="2800" dirty="0"/>
          </a:p>
        </p:txBody>
      </p:sp>
      <p:cxnSp>
        <p:nvCxnSpPr>
          <p:cNvPr id="22" name="Přímá spojovací šipka 21"/>
          <p:cNvCxnSpPr/>
          <p:nvPr/>
        </p:nvCxnSpPr>
        <p:spPr>
          <a:xfrm rot="16200000" flipH="1">
            <a:off x="5889734" y="4675271"/>
            <a:ext cx="3166421" cy="1199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643438" y="2474893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643438" y="3786190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2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429388" y="37147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</a:t>
            </a:r>
            <a:endParaRPr lang="cs-CZ" sz="2800" dirty="0"/>
          </a:p>
        </p:txBody>
      </p:sp>
      <p:graphicFrame>
        <p:nvGraphicFramePr>
          <p:cNvPr id="28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739455"/>
              </p:ext>
            </p:extLst>
          </p:nvPr>
        </p:nvGraphicFramePr>
        <p:xfrm>
          <a:off x="6143636" y="2071678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4" name="Rovnica" r:id="rId4" imgW="139700" imgH="139700" progId="Equation.3">
                  <p:embed/>
                </p:oleObj>
              </mc:Choice>
              <mc:Fallback>
                <p:oleObj name="Rovnica" r:id="rId4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071678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356816"/>
              </p:ext>
            </p:extLst>
          </p:nvPr>
        </p:nvGraphicFramePr>
        <p:xfrm>
          <a:off x="6963826" y="1928802"/>
          <a:ext cx="680008" cy="608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5" name="Rovnice" r:id="rId6" imgW="177480" imgH="177480" progId="Equation.3">
                  <p:embed/>
                </p:oleObj>
              </mc:Choice>
              <mc:Fallback>
                <p:oleObj name="Rovnice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826" y="1928802"/>
                        <a:ext cx="680008" cy="6080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louk 31"/>
          <p:cNvSpPr>
            <a:spLocks noChangeAspect="1"/>
          </p:cNvSpPr>
          <p:nvPr/>
        </p:nvSpPr>
        <p:spPr>
          <a:xfrm rot="18900000">
            <a:off x="5004093" y="1825777"/>
            <a:ext cx="3754581" cy="3754581"/>
          </a:xfrm>
          <a:prstGeom prst="arc">
            <a:avLst>
              <a:gd name="adj1" fmla="val 16673810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louk 32"/>
          <p:cNvSpPr>
            <a:spLocks noChangeAspect="1"/>
          </p:cNvSpPr>
          <p:nvPr/>
        </p:nvSpPr>
        <p:spPr>
          <a:xfrm rot="21118931">
            <a:off x="4995248" y="1848204"/>
            <a:ext cx="3754581" cy="3754581"/>
          </a:xfrm>
          <a:prstGeom prst="arc">
            <a:avLst>
              <a:gd name="adj1" fmla="val 16685108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louk 34"/>
          <p:cNvSpPr>
            <a:spLocks noChangeAspect="1"/>
          </p:cNvSpPr>
          <p:nvPr/>
        </p:nvSpPr>
        <p:spPr>
          <a:xfrm rot="8423486">
            <a:off x="5052101" y="2551780"/>
            <a:ext cx="3754581" cy="3754581"/>
          </a:xfrm>
          <a:prstGeom prst="arc">
            <a:avLst>
              <a:gd name="adj1" fmla="val 16845207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189192"/>
              </p:ext>
            </p:extLst>
          </p:nvPr>
        </p:nvGraphicFramePr>
        <p:xfrm>
          <a:off x="6980238" y="5335588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6" name="Rovnice" r:id="rId8" imgW="152280" imgH="203040" progId="Equation.3">
                  <p:embed/>
                </p:oleObj>
              </mc:Choice>
              <mc:Fallback>
                <p:oleObj name="Rovnice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5335588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31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4" grpId="0"/>
      <p:bldP spid="26" grpId="0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stCxn id="7" idx="2"/>
            <a:endCxn id="9" idx="2"/>
          </p:cNvCxnSpPr>
          <p:nvPr/>
        </p:nvCxnSpPr>
        <p:spPr>
          <a:xfrm rot="16200000" flipH="1">
            <a:off x="4165373" y="1022156"/>
            <a:ext cx="3099223" cy="2285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ZÁKON ODRAZU SVĚTLA</a:t>
            </a:r>
          </a:p>
        </p:txBody>
      </p: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2"/>
          </p:cNvCxnSpPr>
          <p:nvPr/>
        </p:nvCxnSpPr>
        <p:spPr>
          <a:xfrm rot="5400000" flipH="1" flipV="1">
            <a:off x="6465067" y="1035819"/>
            <a:ext cx="3071834" cy="2286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500826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</a:t>
            </a:r>
            <a:endParaRPr lang="cs-CZ" sz="2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643438" y="2214554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429388" y="37147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0" y="1071546"/>
            <a:ext cx="45005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Úhel odrazu α´</a:t>
            </a:r>
            <a:br>
              <a:rPr lang="cs-CZ" sz="2800" dirty="0" smtClean="0"/>
            </a:br>
            <a:r>
              <a:rPr lang="cs-CZ" sz="2800" dirty="0" smtClean="0"/>
              <a:t>se rovná úhlu dopadu </a:t>
            </a:r>
            <a:r>
              <a:rPr lang="cs-CZ" sz="2800" dirty="0"/>
              <a:t>α .  </a:t>
            </a:r>
            <a:endParaRPr lang="cs-CZ" sz="2800" dirty="0" smtClean="0"/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            </a:t>
            </a:r>
          </a:p>
          <a:p>
            <a:pPr algn="ctr"/>
            <a:r>
              <a:rPr lang="cs-CZ" sz="2800" dirty="0" smtClean="0"/>
              <a:t>Odražený paprsek leží v rovině dopadu.</a:t>
            </a:r>
          </a:p>
          <a:p>
            <a:pPr algn="ctr"/>
            <a:r>
              <a:rPr lang="cs-CZ" sz="2800" dirty="0" smtClean="0"/>
              <a:t> </a:t>
            </a:r>
          </a:p>
          <a:p>
            <a:pPr lvl="0" algn="ctr"/>
            <a:r>
              <a:rPr lang="cs-CZ" sz="2800" dirty="0" smtClean="0"/>
              <a:t>Úhel odrazu nezávisí </a:t>
            </a:r>
            <a:br>
              <a:rPr lang="cs-CZ" sz="2800" dirty="0" smtClean="0"/>
            </a:br>
            <a:r>
              <a:rPr lang="cs-CZ" sz="2800" dirty="0" smtClean="0"/>
              <a:t>na frekvenci světla </a:t>
            </a:r>
            <a:br>
              <a:rPr lang="cs-CZ" sz="2800" dirty="0" smtClean="0"/>
            </a:br>
            <a:r>
              <a:rPr lang="cs-CZ" sz="2800" dirty="0" smtClean="0"/>
              <a:t>→ paprsky světla různých barev se odrážejí stejně.</a:t>
            </a:r>
            <a:endParaRPr lang="cs-CZ" sz="2800" dirty="0"/>
          </a:p>
        </p:txBody>
      </p:sp>
      <p:graphicFrame>
        <p:nvGraphicFramePr>
          <p:cNvPr id="1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809342"/>
              </p:ext>
            </p:extLst>
          </p:nvPr>
        </p:nvGraphicFramePr>
        <p:xfrm>
          <a:off x="6122988" y="2071688"/>
          <a:ext cx="5032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1" name="Rovnice" r:id="rId4" imgW="152280" imgH="139680" progId="Equation.3">
                  <p:embed/>
                </p:oleObj>
              </mc:Choice>
              <mc:Fallback>
                <p:oleObj name="Rovnice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2071688"/>
                        <a:ext cx="503237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803232"/>
              </p:ext>
            </p:extLst>
          </p:nvPr>
        </p:nvGraphicFramePr>
        <p:xfrm>
          <a:off x="7013613" y="1928802"/>
          <a:ext cx="630221" cy="56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2" name="Rovnice" r:id="rId6" imgW="177480" imgH="177480" progId="Equation.3">
                  <p:embed/>
                </p:oleObj>
              </mc:Choice>
              <mc:Fallback>
                <p:oleObj name="Rovnice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613" y="1928802"/>
                        <a:ext cx="630221" cy="563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louk 19"/>
          <p:cNvSpPr>
            <a:spLocks noChangeAspect="1"/>
          </p:cNvSpPr>
          <p:nvPr/>
        </p:nvSpPr>
        <p:spPr>
          <a:xfrm rot="18900000">
            <a:off x="5004093" y="1825777"/>
            <a:ext cx="3754581" cy="3754581"/>
          </a:xfrm>
          <a:prstGeom prst="arc">
            <a:avLst>
              <a:gd name="adj1" fmla="val 16673810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louk 22"/>
          <p:cNvSpPr>
            <a:spLocks noChangeAspect="1"/>
          </p:cNvSpPr>
          <p:nvPr/>
        </p:nvSpPr>
        <p:spPr>
          <a:xfrm rot="21118931">
            <a:off x="4995248" y="1848204"/>
            <a:ext cx="3754581" cy="3754581"/>
          </a:xfrm>
          <a:prstGeom prst="arc">
            <a:avLst>
              <a:gd name="adj1" fmla="val 16685108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8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974006"/>
              </p:ext>
            </p:extLst>
          </p:nvPr>
        </p:nvGraphicFramePr>
        <p:xfrm>
          <a:off x="1479550" y="2000250"/>
          <a:ext cx="16398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3" name="Rovnice" r:id="rId8" imgW="406080" imgH="177480" progId="Equation.3">
                  <p:embed/>
                </p:oleObj>
              </mc:Choice>
              <mc:Fallback>
                <p:oleObj name="Rovnice" r:id="rId8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2000250"/>
                        <a:ext cx="1639888" cy="6429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001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636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stCxn id="7" idx="2"/>
            <a:endCxn id="9" idx="2"/>
          </p:cNvCxnSpPr>
          <p:nvPr/>
        </p:nvCxnSpPr>
        <p:spPr>
          <a:xfrm rot="16200000" flipH="1">
            <a:off x="4165373" y="1022156"/>
            <a:ext cx="3099223" cy="2285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ZÁKON LOMU SVĚTLA</a:t>
            </a:r>
          </a:p>
        </p:txBody>
      </p: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2"/>
          </p:cNvCxnSpPr>
          <p:nvPr/>
        </p:nvCxnSpPr>
        <p:spPr>
          <a:xfrm rot="5400000" flipH="1" flipV="1">
            <a:off x="6465067" y="1035819"/>
            <a:ext cx="3071834" cy="2286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500826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</a:t>
            </a:r>
            <a:endParaRPr lang="cs-CZ" sz="2800" dirty="0"/>
          </a:p>
        </p:txBody>
      </p:sp>
      <p:cxnSp>
        <p:nvCxnSpPr>
          <p:cNvPr id="22" name="Přímá spojovací šipka 21"/>
          <p:cNvCxnSpPr/>
          <p:nvPr/>
        </p:nvCxnSpPr>
        <p:spPr>
          <a:xfrm rot="16200000" flipH="1">
            <a:off x="5889734" y="4675271"/>
            <a:ext cx="3166421" cy="1199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643438" y="2214554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643438" y="3786190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2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429388" y="37147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</a:t>
            </a:r>
            <a:endParaRPr lang="cs-CZ" sz="2800" dirty="0"/>
          </a:p>
        </p:txBody>
      </p:sp>
      <p:graphicFrame>
        <p:nvGraphicFramePr>
          <p:cNvPr id="1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68150"/>
              </p:ext>
            </p:extLst>
          </p:nvPr>
        </p:nvGraphicFramePr>
        <p:xfrm>
          <a:off x="6143636" y="2071678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0" name="Rovnica" r:id="rId4" imgW="139700" imgH="139700" progId="Equation.3">
                  <p:embed/>
                </p:oleObj>
              </mc:Choice>
              <mc:Fallback>
                <p:oleObj name="Rovnica" r:id="rId4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071678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louk 19"/>
          <p:cNvSpPr>
            <a:spLocks noChangeAspect="1"/>
          </p:cNvSpPr>
          <p:nvPr/>
        </p:nvSpPr>
        <p:spPr>
          <a:xfrm rot="18900000">
            <a:off x="5004093" y="1825777"/>
            <a:ext cx="3754581" cy="3754581"/>
          </a:xfrm>
          <a:prstGeom prst="arc">
            <a:avLst>
              <a:gd name="adj1" fmla="val 16673810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>
            <a:spLocks noChangeAspect="1"/>
          </p:cNvSpPr>
          <p:nvPr/>
        </p:nvSpPr>
        <p:spPr>
          <a:xfrm rot="8423486">
            <a:off x="5052101" y="2551780"/>
            <a:ext cx="3754581" cy="3754581"/>
          </a:xfrm>
          <a:prstGeom prst="arc">
            <a:avLst>
              <a:gd name="adj1" fmla="val 16899348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9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921895"/>
              </p:ext>
            </p:extLst>
          </p:nvPr>
        </p:nvGraphicFramePr>
        <p:xfrm>
          <a:off x="6980238" y="5335588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1" name="Rovnice" r:id="rId6" imgW="152280" imgH="203040" progId="Equation.3">
                  <p:embed/>
                </p:oleObj>
              </mc:Choice>
              <mc:Fallback>
                <p:oleObj name="Rovnice" r:id="rId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5335588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bdélník 29"/>
          <p:cNvSpPr/>
          <p:nvPr/>
        </p:nvSpPr>
        <p:spPr>
          <a:xfrm>
            <a:off x="0" y="178592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800" b="1" dirty="0" smtClean="0"/>
              <a:t>Lom – refrakce</a:t>
            </a:r>
          </a:p>
          <a:p>
            <a:pPr algn="ctr"/>
            <a:r>
              <a:rPr lang="cs-CZ" sz="2800" b="1" u="sng" dirty="0" smtClean="0"/>
              <a:t/>
            </a:r>
            <a:br>
              <a:rPr lang="cs-CZ" sz="2800" b="1" u="sng" dirty="0" smtClean="0"/>
            </a:br>
            <a:r>
              <a:rPr lang="cs-CZ" sz="2800" dirty="0" smtClean="0"/>
              <a:t>je optický jev, </a:t>
            </a:r>
            <a:br>
              <a:rPr lang="cs-CZ" sz="2800" dirty="0" smtClean="0"/>
            </a:br>
            <a:r>
              <a:rPr lang="cs-CZ" sz="2800" dirty="0" smtClean="0"/>
              <a:t>ke kterému dochází</a:t>
            </a:r>
            <a:br>
              <a:rPr lang="cs-CZ" sz="2800" dirty="0" smtClean="0"/>
            </a:br>
            <a:r>
              <a:rPr lang="cs-CZ" sz="2800" dirty="0" smtClean="0"/>
              <a:t>na rozhraní dvou prostředí, kterými světlo prochází.</a:t>
            </a:r>
          </a:p>
        </p:txBody>
      </p:sp>
    </p:spTree>
    <p:extLst>
      <p:ext uri="{BB962C8B-B14F-4D97-AF65-F5344CB8AC3E}">
        <p14:creationId xmlns:p14="http://schemas.microsoft.com/office/powerpoint/2010/main" val="1628245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3714752"/>
            <a:ext cx="4572000" cy="3143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1968" y="571480"/>
            <a:ext cx="4572000" cy="314327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>
            <a:stCxn id="7" idx="2"/>
            <a:endCxn id="9" idx="2"/>
          </p:cNvCxnSpPr>
          <p:nvPr/>
        </p:nvCxnSpPr>
        <p:spPr>
          <a:xfrm rot="16200000" flipH="1">
            <a:off x="4165373" y="1022156"/>
            <a:ext cx="3099223" cy="2285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ZÁKON LOMU SVĚTLA</a:t>
            </a:r>
          </a:p>
        </p:txBody>
      </p:sp>
      <p:cxnSp>
        <p:nvCxnSpPr>
          <p:cNvPr id="17" name="Přímá spojovací čára 16"/>
          <p:cNvCxnSpPr>
            <a:stCxn id="8" idx="2"/>
          </p:cNvCxnSpPr>
          <p:nvPr/>
        </p:nvCxnSpPr>
        <p:spPr>
          <a:xfrm rot="5400000" flipH="1" flipV="1">
            <a:off x="3750455" y="3750463"/>
            <a:ext cx="621510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2"/>
          </p:cNvCxnSpPr>
          <p:nvPr/>
        </p:nvCxnSpPr>
        <p:spPr>
          <a:xfrm rot="5400000" flipH="1" flipV="1">
            <a:off x="6465067" y="1035819"/>
            <a:ext cx="3071834" cy="2286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500826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</a:t>
            </a:r>
            <a:endParaRPr lang="cs-CZ" sz="2800" dirty="0"/>
          </a:p>
        </p:txBody>
      </p:sp>
      <p:cxnSp>
        <p:nvCxnSpPr>
          <p:cNvPr id="22" name="Přímá spojovací šipka 21"/>
          <p:cNvCxnSpPr/>
          <p:nvPr/>
        </p:nvCxnSpPr>
        <p:spPr>
          <a:xfrm rot="16200000" flipH="1">
            <a:off x="5889734" y="4675271"/>
            <a:ext cx="3166421" cy="1199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643438" y="2214554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643438" y="3786190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2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429388" y="37147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0" y="785794"/>
            <a:ext cx="450056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Snellův</a:t>
            </a:r>
            <a:r>
              <a:rPr lang="cs-CZ" sz="2800" b="1" dirty="0" smtClean="0"/>
              <a:t> zákon lomu </a:t>
            </a:r>
            <a:br>
              <a:rPr lang="cs-CZ" sz="2800" b="1" dirty="0" smtClean="0"/>
            </a:br>
            <a:r>
              <a:rPr lang="cs-CZ" sz="2800" dirty="0" smtClean="0"/>
              <a:t>1591-1626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            </a:t>
            </a:r>
          </a:p>
          <a:p>
            <a:pPr lvl="0" algn="ctr"/>
            <a:endParaRPr lang="cs-CZ" sz="2800" dirty="0" smtClean="0">
              <a:cs typeface="Arial" pitchFamily="34" charset="0"/>
            </a:endParaRPr>
          </a:p>
          <a:p>
            <a:pPr lvl="0" algn="ctr"/>
            <a:r>
              <a:rPr lang="cs-CZ" sz="2800" dirty="0" smtClean="0">
                <a:cs typeface="Arial" pitchFamily="34" charset="0"/>
              </a:rPr>
              <a:t>Poměr sinu úhlu dopadu </a:t>
            </a:r>
            <a:br>
              <a:rPr lang="cs-CZ" sz="2800" dirty="0" smtClean="0">
                <a:cs typeface="Arial" pitchFamily="34" charset="0"/>
              </a:rPr>
            </a:br>
            <a:r>
              <a:rPr lang="cs-CZ" sz="2800" dirty="0" smtClean="0">
                <a:cs typeface="Arial" pitchFamily="34" charset="0"/>
              </a:rPr>
              <a:t>a sinu úhlu lomu </a:t>
            </a:r>
            <a:br>
              <a:rPr lang="cs-CZ" sz="2800" dirty="0" smtClean="0">
                <a:cs typeface="Arial" pitchFamily="34" charset="0"/>
              </a:rPr>
            </a:br>
            <a:r>
              <a:rPr lang="cs-CZ" sz="2800" dirty="0" smtClean="0">
                <a:cs typeface="Arial" pitchFamily="34" charset="0"/>
              </a:rPr>
              <a:t>je pro určitá dvě prostředí stálý a rovný poměru velikostí rychlostí vlnění v jednotlivých prostředích.</a:t>
            </a:r>
          </a:p>
          <a:p>
            <a:pPr lvl="0" algn="ctr"/>
            <a:endParaRPr lang="cs-CZ" sz="1000" dirty="0" smtClean="0">
              <a:cs typeface="Arial" pitchFamily="34" charset="0"/>
            </a:endParaRPr>
          </a:p>
          <a:p>
            <a:pPr algn="ctr"/>
            <a:r>
              <a:rPr lang="cs-CZ" sz="2800" dirty="0" smtClean="0"/>
              <a:t>Lomený paprsek leží </a:t>
            </a:r>
            <a:br>
              <a:rPr lang="cs-CZ" sz="2800" dirty="0" smtClean="0"/>
            </a:br>
            <a:r>
              <a:rPr lang="cs-CZ" sz="2800" dirty="0" smtClean="0"/>
              <a:t>v rovině dopadu. </a:t>
            </a:r>
          </a:p>
          <a:p>
            <a:pPr algn="ctr"/>
            <a:r>
              <a:rPr lang="cs-CZ" sz="1600" dirty="0" smtClean="0">
                <a:hlinkClick r:id="rId4"/>
              </a:rPr>
              <a:t>LOM HUYGENS</a:t>
            </a:r>
            <a:endParaRPr lang="cs-CZ" sz="1600" dirty="0" smtClean="0"/>
          </a:p>
        </p:txBody>
      </p:sp>
      <p:graphicFrame>
        <p:nvGraphicFramePr>
          <p:cNvPr id="1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010827"/>
              </p:ext>
            </p:extLst>
          </p:nvPr>
        </p:nvGraphicFramePr>
        <p:xfrm>
          <a:off x="6143636" y="2071678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9" name="Rovnica" r:id="rId5" imgW="139700" imgH="139700" progId="Equation.3">
                  <p:embed/>
                </p:oleObj>
              </mc:Choice>
              <mc:Fallback>
                <p:oleObj name="Rovnica" r:id="rId5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071678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louk 19"/>
          <p:cNvSpPr>
            <a:spLocks noChangeAspect="1"/>
          </p:cNvSpPr>
          <p:nvPr/>
        </p:nvSpPr>
        <p:spPr>
          <a:xfrm rot="18900000">
            <a:off x="5004093" y="1825777"/>
            <a:ext cx="3754581" cy="3754581"/>
          </a:xfrm>
          <a:prstGeom prst="arc">
            <a:avLst>
              <a:gd name="adj1" fmla="val 16673810"/>
              <a:gd name="adj2" fmla="val 18843348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>
            <a:spLocks noChangeAspect="1"/>
          </p:cNvSpPr>
          <p:nvPr/>
        </p:nvSpPr>
        <p:spPr>
          <a:xfrm rot="8423486">
            <a:off x="5052101" y="2551780"/>
            <a:ext cx="3754581" cy="3754581"/>
          </a:xfrm>
          <a:prstGeom prst="arc">
            <a:avLst>
              <a:gd name="adj1" fmla="val 16930658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9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004856"/>
              </p:ext>
            </p:extLst>
          </p:nvPr>
        </p:nvGraphicFramePr>
        <p:xfrm>
          <a:off x="6980238" y="5335588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0" name="Rovnice" r:id="rId7" imgW="152280" imgH="203040" progId="Equation.3">
                  <p:embed/>
                </p:oleObj>
              </mc:Choice>
              <mc:Fallback>
                <p:oleObj name="Rovnice" r:id="rId7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5335588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373188" y="1785938"/>
          <a:ext cx="1727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1" name="Rovnice" r:id="rId9" imgW="685800" imgH="431640" progId="Equation.3">
                  <p:embed/>
                </p:oleObj>
              </mc:Choice>
              <mc:Fallback>
                <p:oleObj name="Rovnice" r:id="rId9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1785938"/>
                        <a:ext cx="1727200" cy="1071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410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42876" y="159507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Absolutní  index lomu n</a:t>
            </a:r>
            <a:r>
              <a:rPr lang="cs-CZ" sz="2800" dirty="0" smtClean="0"/>
              <a:t>	</a:t>
            </a:r>
          </a:p>
          <a:p>
            <a:r>
              <a:rPr lang="cs-CZ" sz="2800" dirty="0" smtClean="0"/>
              <a:t>vyjadřuje kolikrát se zpomalí světlo v prostředí s indexem lomu </a:t>
            </a:r>
            <a:r>
              <a:rPr lang="cs-CZ" sz="2800" b="1" dirty="0" smtClean="0"/>
              <a:t>n</a:t>
            </a:r>
            <a:r>
              <a:rPr lang="cs-CZ" sz="2800" dirty="0" smtClean="0"/>
              <a:t> oproti rychlosti světla ve vakuu</a:t>
            </a:r>
          </a:p>
          <a:p>
            <a:r>
              <a:rPr lang="cs-CZ" sz="2800" b="1" dirty="0" smtClean="0"/>
              <a:t> </a:t>
            </a:r>
            <a:endParaRPr lang="cs-CZ" sz="2800" dirty="0" smtClean="0"/>
          </a:p>
          <a:p>
            <a:r>
              <a:rPr lang="cs-CZ" sz="2800" dirty="0" smtClean="0"/>
              <a:t>Když se světlo šíří z prostředí 	n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(v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) → n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 (v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) pak: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84555"/>
              </p:ext>
            </p:extLst>
          </p:nvPr>
        </p:nvGraphicFramePr>
        <p:xfrm>
          <a:off x="446088" y="4000500"/>
          <a:ext cx="32131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6" name="Rovnice" r:id="rId4" imgW="1143000" imgH="838080" progId="Equation.3">
                  <p:embed/>
                </p:oleObj>
              </mc:Choice>
              <mc:Fallback>
                <p:oleObj name="Rovnice" r:id="rId4" imgW="11430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000500"/>
                        <a:ext cx="3213100" cy="228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571473" y="2643182"/>
          <a:ext cx="1197480" cy="109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7" name="Rovnice" r:id="rId6" imgW="457200" imgH="431640" progId="Equation.3">
                  <p:embed/>
                </p:oleObj>
              </mc:Choice>
              <mc:Fallback>
                <p:oleObj name="Rovnice" r:id="rId6" imgW="457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3" y="2643182"/>
                        <a:ext cx="1197480" cy="10970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071670" y="2643182"/>
          <a:ext cx="1285884" cy="109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8" name="Rovnice" r:id="rId8" imgW="495000" imgH="431640" progId="Equation.3">
                  <p:embed/>
                </p:oleObj>
              </mc:Choice>
              <mc:Fallback>
                <p:oleObj name="Rovnice" r:id="rId8" imgW="495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2643182"/>
                        <a:ext cx="1285884" cy="10970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43490"/>
              </p:ext>
            </p:extLst>
          </p:nvPr>
        </p:nvGraphicFramePr>
        <p:xfrm>
          <a:off x="4427984" y="3068960"/>
          <a:ext cx="3369758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9" name="Rovnice" r:id="rId10" imgW="1002960" imgH="431640" progId="Equation.3">
                  <p:embed/>
                </p:oleObj>
              </mc:Choice>
              <mc:Fallback>
                <p:oleObj name="Rovnice" r:id="rId10" imgW="1002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068960"/>
                        <a:ext cx="3369758" cy="14287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995936" y="5088284"/>
            <a:ext cx="4788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Index lomu n</a:t>
            </a:r>
            <a:r>
              <a:rPr lang="cs-CZ" sz="2800" dirty="0" smtClean="0"/>
              <a:t>	</a:t>
            </a:r>
          </a:p>
          <a:p>
            <a:r>
              <a:rPr lang="cs-CZ" sz="2800" dirty="0" smtClean="0"/>
              <a:t>charakterizuje optické prostředí</a:t>
            </a:r>
          </a:p>
        </p:txBody>
      </p:sp>
    </p:spTree>
    <p:extLst>
      <p:ext uri="{BB962C8B-B14F-4D97-AF65-F5344CB8AC3E}">
        <p14:creationId xmlns:p14="http://schemas.microsoft.com/office/powerpoint/2010/main" val="4148681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334012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Porovnání dvou prostředí podle velikosti rychlostí světla:</a:t>
            </a:r>
            <a:endParaRPr lang="cs-CZ" sz="2800" dirty="0"/>
          </a:p>
        </p:txBody>
      </p:sp>
      <p:sp>
        <p:nvSpPr>
          <p:cNvPr id="20" name="Obdélník 19"/>
          <p:cNvSpPr/>
          <p:nvPr/>
        </p:nvSpPr>
        <p:spPr>
          <a:xfrm>
            <a:off x="0" y="4714908"/>
            <a:ext cx="9144000" cy="21431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800" b="1" dirty="0" smtClean="0"/>
              <a:t>Opticky hustší</a:t>
            </a:r>
            <a:r>
              <a:rPr lang="cs-CZ" sz="2800" dirty="0" smtClean="0"/>
              <a:t> </a:t>
            </a:r>
            <a:r>
              <a:rPr lang="cs-CZ" sz="2800" b="1" dirty="0" smtClean="0"/>
              <a:t>prostředí </a:t>
            </a:r>
            <a:endParaRPr lang="cs-CZ" sz="2800" dirty="0" smtClean="0"/>
          </a:p>
          <a:p>
            <a:pPr lvl="0"/>
            <a:r>
              <a:rPr lang="cs-CZ" sz="2800" dirty="0" smtClean="0"/>
              <a:t>	- světlo se šíří menší rychlostí, než v řidším prostředí</a:t>
            </a:r>
          </a:p>
          <a:p>
            <a:r>
              <a:rPr lang="cs-CZ" sz="2800" dirty="0" smtClean="0"/>
              <a:t>	- index lomu prostředí je větší, než v hustším prostředí</a:t>
            </a:r>
            <a:endParaRPr lang="cs-CZ" sz="2800" dirty="0"/>
          </a:p>
        </p:txBody>
      </p:sp>
      <p:sp>
        <p:nvSpPr>
          <p:cNvPr id="21" name="Obdélník 20"/>
          <p:cNvSpPr/>
          <p:nvPr/>
        </p:nvSpPr>
        <p:spPr>
          <a:xfrm>
            <a:off x="0" y="2571768"/>
            <a:ext cx="9144000" cy="2143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Opticky řidší prostředí </a:t>
            </a:r>
            <a:endParaRPr lang="cs-CZ" sz="2800" dirty="0" smtClean="0">
              <a:solidFill>
                <a:schemeClr val="tx1"/>
              </a:solidFill>
            </a:endParaRPr>
          </a:p>
          <a:p>
            <a:pPr lvl="0"/>
            <a:r>
              <a:rPr lang="cs-CZ" sz="2800" dirty="0" smtClean="0">
                <a:solidFill>
                  <a:schemeClr val="tx1"/>
                </a:solidFill>
              </a:rPr>
              <a:t>	- světlo se šíří větší rychlostí, než v hustším prostředí</a:t>
            </a:r>
          </a:p>
          <a:p>
            <a:pPr lvl="0"/>
            <a:r>
              <a:rPr lang="cs-CZ" sz="2800" dirty="0" smtClean="0">
                <a:solidFill>
                  <a:schemeClr val="tx1"/>
                </a:solidFill>
              </a:rPr>
              <a:t>	- index lomu prostředí je menší, než v hustším prostředí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72364" y="257174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v</a:t>
            </a:r>
            <a:r>
              <a:rPr lang="cs-CZ" sz="3600" b="1" baseline="-25000" dirty="0" smtClean="0"/>
              <a:t>1</a:t>
            </a:r>
            <a:r>
              <a:rPr lang="cs-CZ" sz="3600" b="1" dirty="0" smtClean="0"/>
              <a:t>   n</a:t>
            </a:r>
            <a:r>
              <a:rPr lang="cs-CZ" sz="3600" b="1" baseline="-25000" dirty="0" smtClean="0"/>
              <a:t>1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72364" y="471488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v</a:t>
            </a:r>
            <a:r>
              <a:rPr lang="cs-CZ" sz="3600" b="1" baseline="-25000" dirty="0" smtClean="0">
                <a:solidFill>
                  <a:schemeClr val="bg1"/>
                </a:solidFill>
              </a:rPr>
              <a:t>2    </a:t>
            </a:r>
            <a:r>
              <a:rPr lang="cs-CZ" sz="3600" b="1" dirty="0" smtClean="0">
                <a:solidFill>
                  <a:schemeClr val="bg1"/>
                </a:solidFill>
              </a:rPr>
              <a:t>n</a:t>
            </a:r>
            <a:r>
              <a:rPr lang="cs-CZ" sz="3600" b="1" baseline="-25000" dirty="0" smtClean="0">
                <a:solidFill>
                  <a:schemeClr val="bg1"/>
                </a:solidFill>
              </a:rPr>
              <a:t>2</a:t>
            </a:r>
            <a:endParaRPr lang="cs-CZ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3010" name="Object 6"/>
          <p:cNvGraphicFramePr>
            <a:graphicFrameLocks noChangeAspect="1"/>
          </p:cNvGraphicFramePr>
          <p:nvPr/>
        </p:nvGraphicFramePr>
        <p:xfrm>
          <a:off x="3929058" y="1000108"/>
          <a:ext cx="1299189" cy="131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1" name="Rovnice" r:id="rId4" imgW="444240" imgH="457200" progId="Equation.3">
                  <p:embed/>
                </p:oleObj>
              </mc:Choice>
              <mc:Fallback>
                <p:oleObj name="Rovnice" r:id="rId4" imgW="444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000108"/>
                        <a:ext cx="1299189" cy="13176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267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695153"/>
            <a:ext cx="87154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Elektromagnetické vlnění nepotřebuje ke svému šíření látkové prostředí.  → Šíří se i ve vakuu.</a:t>
            </a:r>
          </a:p>
          <a:p>
            <a:endParaRPr lang="cs-CZ" sz="1000" dirty="0" smtClean="0"/>
          </a:p>
          <a:p>
            <a:r>
              <a:rPr lang="cs-CZ" sz="2800" b="1" dirty="0" smtClean="0"/>
              <a:t>Viditelné záření leží v rozmezí: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					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pPr>
              <a:tabLst>
                <a:tab pos="3048000" algn="l"/>
                <a:tab pos="6996113" algn="r"/>
              </a:tabLst>
            </a:pPr>
            <a:r>
              <a:rPr lang="cs-CZ" sz="2800" dirty="0" smtClean="0"/>
              <a:t> 	 	</a:t>
            </a:r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1. 1. SVĚTLO - ELEKTROMAGNETICKÉ VLNĚNÍ</a:t>
            </a:r>
            <a:endParaRPr lang="cs-CZ" sz="3400" b="1" dirty="0">
              <a:solidFill>
                <a:srgbClr val="66FFFF">
                  <a:lumMod val="20000"/>
                  <a:lumOff val="80000"/>
                </a:srgbClr>
              </a:solidFill>
              <a:cs typeface="Arial" charset="0"/>
            </a:endParaRPr>
          </a:p>
        </p:txBody>
      </p:sp>
      <p:pic>
        <p:nvPicPr>
          <p:cNvPr id="38914" name="Picture 2" descr="http://upload.wikimedia.org/wikipedia/commons/e/e3/ElmgSpekt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46747"/>
            <a:ext cx="9144000" cy="2039641"/>
          </a:xfrm>
          <a:prstGeom prst="rect">
            <a:avLst/>
          </a:prstGeom>
          <a:noFill/>
        </p:spPr>
      </p:pic>
      <p:sp>
        <p:nvSpPr>
          <p:cNvPr id="22" name="Rovnoramenný trojúhelník 21"/>
          <p:cNvSpPr/>
          <p:nvPr/>
        </p:nvSpPr>
        <p:spPr>
          <a:xfrm rot="7043629">
            <a:off x="4168439" y="1621312"/>
            <a:ext cx="470741" cy="3399749"/>
          </a:xfrm>
          <a:prstGeom prst="triangle">
            <a:avLst>
              <a:gd name="adj" fmla="val 9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071538" y="2285992"/>
            <a:ext cx="2071702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3,9.10</a:t>
            </a:r>
            <a:r>
              <a:rPr lang="cs-CZ" sz="2800" baseline="30000" dirty="0" smtClean="0"/>
              <a:t>14</a:t>
            </a:r>
            <a:r>
              <a:rPr lang="cs-CZ" sz="2800" dirty="0" smtClean="0"/>
              <a:t>Hz</a:t>
            </a:r>
            <a:endParaRPr lang="cs-CZ" sz="2800" dirty="0"/>
          </a:p>
        </p:txBody>
      </p:sp>
      <p:sp>
        <p:nvSpPr>
          <p:cNvPr id="23" name="Rovnoramenný trojúhelník 22"/>
          <p:cNvSpPr/>
          <p:nvPr/>
        </p:nvSpPr>
        <p:spPr>
          <a:xfrm rot="13225324" flipH="1">
            <a:off x="7267498" y="956266"/>
            <a:ext cx="526478" cy="3556916"/>
          </a:xfrm>
          <a:prstGeom prst="triangle">
            <a:avLst>
              <a:gd name="adj" fmla="val 942"/>
            </a:avLst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000760" y="1643050"/>
            <a:ext cx="2071702" cy="523220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7,7.10</a:t>
            </a:r>
            <a:r>
              <a:rPr lang="cs-CZ" sz="2800" baseline="30000" dirty="0" smtClean="0"/>
              <a:t>14</a:t>
            </a:r>
            <a:r>
              <a:rPr lang="cs-CZ" sz="2800" dirty="0" smtClean="0"/>
              <a:t> Hz</a:t>
            </a:r>
            <a:endParaRPr lang="cs-CZ" sz="2800" dirty="0"/>
          </a:p>
        </p:txBody>
      </p:sp>
      <p:sp>
        <p:nvSpPr>
          <p:cNvPr id="24" name="Rovnoramenný trojúhelník 23"/>
          <p:cNvSpPr/>
          <p:nvPr/>
        </p:nvSpPr>
        <p:spPr>
          <a:xfrm rot="4216389">
            <a:off x="4217847" y="3259680"/>
            <a:ext cx="432710" cy="3498443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ovnoramenný trojúhelník 24"/>
          <p:cNvSpPr/>
          <p:nvPr/>
        </p:nvSpPr>
        <p:spPr>
          <a:xfrm rot="17952300" flipH="1">
            <a:off x="7053926" y="3634345"/>
            <a:ext cx="526478" cy="2885621"/>
          </a:xfrm>
          <a:prstGeom prst="triangle">
            <a:avLst>
              <a:gd name="adj" fmla="val 11550"/>
            </a:avLst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7072330" y="5500702"/>
            <a:ext cx="1357322" cy="523220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390 nm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500166" y="5357826"/>
            <a:ext cx="1500198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760 nm </a:t>
            </a:r>
            <a:endParaRPr lang="cs-CZ" sz="28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0" y="528638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888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3" grpId="0" animBg="1"/>
      <p:bldP spid="6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214290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800" b="1" dirty="0" smtClean="0"/>
              <a:t>Lom ke kolmici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z řidšího do hustšího 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0" y="2554884"/>
            <a:ext cx="9144000" cy="4303140"/>
            <a:chOff x="0" y="2626322"/>
            <a:chExt cx="9144000" cy="4303140"/>
          </a:xfrm>
        </p:grpSpPr>
        <p:grpSp>
          <p:nvGrpSpPr>
            <p:cNvPr id="9" name="Skupina 8"/>
            <p:cNvGrpSpPr/>
            <p:nvPr/>
          </p:nvGrpSpPr>
          <p:grpSpPr>
            <a:xfrm>
              <a:off x="4572000" y="2626322"/>
              <a:ext cx="4572000" cy="4303140"/>
              <a:chOff x="0" y="2554884"/>
              <a:chExt cx="4572000" cy="4303140"/>
            </a:xfrm>
          </p:grpSpPr>
          <p:sp>
            <p:nvSpPr>
              <p:cNvPr id="6" name="Obdélník 5"/>
              <p:cNvSpPr/>
              <p:nvPr/>
            </p:nvSpPr>
            <p:spPr>
              <a:xfrm>
                <a:off x="0" y="4698024"/>
                <a:ext cx="4572000" cy="216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2800" b="1" dirty="0" smtClean="0">
                    <a:solidFill>
                      <a:schemeClr val="tx1"/>
                    </a:solidFill>
                  </a:rPr>
                  <a:t> </a:t>
                </a: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0" y="2554884"/>
                <a:ext cx="4572000" cy="216000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0" y="2626322"/>
              <a:ext cx="4572032" cy="4303140"/>
              <a:chOff x="4572000" y="2554884"/>
              <a:chExt cx="4572032" cy="4303140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4572032" y="4698024"/>
                <a:ext cx="4572000" cy="216000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4572000" y="2554884"/>
                <a:ext cx="4572000" cy="216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44034" name="Object 6"/>
          <p:cNvGraphicFramePr>
            <a:graphicFrameLocks noChangeAspect="1"/>
          </p:cNvGraphicFramePr>
          <p:nvPr/>
        </p:nvGraphicFramePr>
        <p:xfrm>
          <a:off x="701657" y="1142984"/>
          <a:ext cx="12985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6" name="Rovnice" r:id="rId4" imgW="444240" imgH="457200" progId="Equation.3">
                  <p:embed/>
                </p:oleObj>
              </mc:Choice>
              <mc:Fallback>
                <p:oleObj name="Rovnice" r:id="rId4" imgW="444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57" y="1142984"/>
                        <a:ext cx="1298575" cy="1317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00298" y="1428736"/>
          <a:ext cx="11874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7" name="Rovnice" r:id="rId6" imgW="406080" imgH="203040" progId="Equation.3">
                  <p:embed/>
                </p:oleObj>
              </mc:Choice>
              <mc:Fallback>
                <p:oleObj name="Rovnice" r:id="rId6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428736"/>
                        <a:ext cx="1187450" cy="585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4643438" y="214290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800" b="1" dirty="0" smtClean="0"/>
              <a:t>Lom od kolmice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z hustšího do řidšího  </a:t>
            </a: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5202251" y="1142984"/>
          <a:ext cx="12985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8" name="Rovnice" r:id="rId8" imgW="444240" imgH="457200" progId="Equation.3">
                  <p:embed/>
                </p:oleObj>
              </mc:Choice>
              <mc:Fallback>
                <p:oleObj name="Rovnice" r:id="rId8" imgW="444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51" y="1142984"/>
                        <a:ext cx="1298575" cy="1317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7000892" y="1428736"/>
          <a:ext cx="11874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9" name="Rovnice" r:id="rId10" imgW="406080" imgH="203040" progId="Equation.3">
                  <p:embed/>
                </p:oleObj>
              </mc:Choice>
              <mc:Fallback>
                <p:oleObj name="Rovnice" r:id="rId10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1428736"/>
                        <a:ext cx="1187450" cy="585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Přímá spojovací šipka 20"/>
          <p:cNvCxnSpPr/>
          <p:nvPr/>
        </p:nvCxnSpPr>
        <p:spPr>
          <a:xfrm rot="16200000" flipH="1">
            <a:off x="428581" y="2857511"/>
            <a:ext cx="2143139" cy="15716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18" idx="2"/>
            <a:endCxn id="7" idx="0"/>
          </p:cNvCxnSpPr>
          <p:nvPr/>
        </p:nvCxnSpPr>
        <p:spPr>
          <a:xfrm rot="5400000" flipH="1">
            <a:off x="134446" y="4706438"/>
            <a:ext cx="4303140" cy="32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H="1">
            <a:off x="1603460" y="5389658"/>
            <a:ext cx="2166291" cy="7703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110836"/>
              </p:ext>
            </p:extLst>
          </p:nvPr>
        </p:nvGraphicFramePr>
        <p:xfrm>
          <a:off x="1608928" y="3158095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0" name="Rovnica" r:id="rId12" imgW="139700" imgH="139700" progId="Equation.3">
                  <p:embed/>
                </p:oleObj>
              </mc:Choice>
              <mc:Fallback>
                <p:oleObj name="Rovnica" r:id="rId12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28" y="3158095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blouk 24"/>
          <p:cNvSpPr>
            <a:spLocks noChangeAspect="1"/>
          </p:cNvSpPr>
          <p:nvPr/>
        </p:nvSpPr>
        <p:spPr>
          <a:xfrm rot="18900000">
            <a:off x="397009" y="2825909"/>
            <a:ext cx="3754581" cy="3754581"/>
          </a:xfrm>
          <a:prstGeom prst="arc">
            <a:avLst>
              <a:gd name="adj1" fmla="val 16673810"/>
              <a:gd name="adj2" fmla="val 18895680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898383"/>
              </p:ext>
            </p:extLst>
          </p:nvPr>
        </p:nvGraphicFramePr>
        <p:xfrm>
          <a:off x="2285984" y="5857892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1" name="Rovnice" r:id="rId14" imgW="152280" imgH="203040" progId="Equation.3">
                  <p:embed/>
                </p:oleObj>
              </mc:Choice>
              <mc:Fallback>
                <p:oleObj name="Rovnice" r:id="rId1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5857892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blouk 35"/>
          <p:cNvSpPr>
            <a:spLocks noChangeAspect="1"/>
          </p:cNvSpPr>
          <p:nvPr/>
        </p:nvSpPr>
        <p:spPr>
          <a:xfrm rot="8423486">
            <a:off x="480069" y="2837531"/>
            <a:ext cx="3754581" cy="3754581"/>
          </a:xfrm>
          <a:prstGeom prst="arc">
            <a:avLst>
              <a:gd name="adj1" fmla="val 17525934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285720" y="3571876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285720" y="5143512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v</a:t>
            </a:r>
            <a:r>
              <a:rPr lang="cs-CZ" sz="2800" baseline="-25000" dirty="0" smtClean="0">
                <a:solidFill>
                  <a:schemeClr val="bg1"/>
                </a:solidFill>
              </a:rPr>
              <a:t>2</a:t>
            </a:r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n</a:t>
            </a:r>
            <a:r>
              <a:rPr lang="cs-CZ" sz="2800" baseline="-25000" dirty="0" smtClean="0">
                <a:solidFill>
                  <a:schemeClr val="bg1"/>
                </a:solidFill>
              </a:rPr>
              <a:t>2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786314" y="3571876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v</a:t>
            </a:r>
            <a:r>
              <a:rPr lang="cs-CZ" sz="2800" baseline="-25000" dirty="0" smtClean="0">
                <a:solidFill>
                  <a:schemeClr val="bg1"/>
                </a:solidFill>
              </a:rPr>
              <a:t>1</a:t>
            </a:r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n</a:t>
            </a:r>
            <a:r>
              <a:rPr lang="cs-CZ" sz="2800" baseline="-25000" dirty="0" smtClean="0">
                <a:solidFill>
                  <a:schemeClr val="bg1"/>
                </a:solidFill>
              </a:rPr>
              <a:t>1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786314" y="5143512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2</a:t>
            </a:r>
            <a:endParaRPr lang="cs-CZ" sz="2800" dirty="0"/>
          </a:p>
        </p:txBody>
      </p:sp>
      <p:cxnSp>
        <p:nvCxnSpPr>
          <p:cNvPr id="42" name="Přímá spojovací čára 41"/>
          <p:cNvCxnSpPr/>
          <p:nvPr/>
        </p:nvCxnSpPr>
        <p:spPr>
          <a:xfrm rot="5400000" flipH="1" flipV="1">
            <a:off x="1143000" y="34290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/>
          <p:nvPr/>
        </p:nvCxnSpPr>
        <p:spPr>
          <a:xfrm rot="16200000" flipH="1">
            <a:off x="5023980" y="2880879"/>
            <a:ext cx="2143139" cy="15716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5400000" flipH="1">
            <a:off x="4729845" y="4729806"/>
            <a:ext cx="4303140" cy="32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6896809" y="4715076"/>
            <a:ext cx="2247191" cy="7856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82211"/>
              </p:ext>
            </p:extLst>
          </p:nvPr>
        </p:nvGraphicFramePr>
        <p:xfrm>
          <a:off x="6204327" y="3181463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2" name="Rovnica" r:id="rId16" imgW="139700" imgH="139700" progId="Equation.3">
                  <p:embed/>
                </p:oleObj>
              </mc:Choice>
              <mc:Fallback>
                <p:oleObj name="Rovnica" r:id="rId16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327" y="3181463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Oblouk 60"/>
          <p:cNvSpPr>
            <a:spLocks noChangeAspect="1"/>
          </p:cNvSpPr>
          <p:nvPr/>
        </p:nvSpPr>
        <p:spPr>
          <a:xfrm rot="18900000">
            <a:off x="4992408" y="2849277"/>
            <a:ext cx="3754581" cy="3754581"/>
          </a:xfrm>
          <a:prstGeom prst="arc">
            <a:avLst>
              <a:gd name="adj1" fmla="val 16673810"/>
              <a:gd name="adj2" fmla="val 18895680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2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18331"/>
              </p:ext>
            </p:extLst>
          </p:nvPr>
        </p:nvGraphicFramePr>
        <p:xfrm>
          <a:off x="7286644" y="5286388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3" name="Rovnice" r:id="rId17" imgW="152280" imgH="203040" progId="Equation.3">
                  <p:embed/>
                </p:oleObj>
              </mc:Choice>
              <mc:Fallback>
                <p:oleObj name="Rovnice" r:id="rId17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4" y="5286388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blouk 63"/>
          <p:cNvSpPr>
            <a:spLocks noChangeAspect="1"/>
          </p:cNvSpPr>
          <p:nvPr/>
        </p:nvSpPr>
        <p:spPr>
          <a:xfrm rot="8423486">
            <a:off x="5052102" y="2766094"/>
            <a:ext cx="3754581" cy="3754581"/>
          </a:xfrm>
          <a:prstGeom prst="arc">
            <a:avLst>
              <a:gd name="adj1" fmla="val 14488706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081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5" grpId="0" animBg="1"/>
      <p:bldP spid="36" grpId="0" animBg="1"/>
      <p:bldP spid="61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756708"/>
            <a:ext cx="4286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Zákon</a:t>
            </a:r>
            <a:br>
              <a:rPr lang="cs-CZ" sz="3200" b="1" dirty="0" smtClean="0"/>
            </a:br>
            <a:r>
              <a:rPr lang="cs-CZ" sz="3200" b="1" dirty="0" smtClean="0"/>
              <a:t>záměnnosti paprsků</a:t>
            </a:r>
          </a:p>
          <a:p>
            <a:pPr algn="ctr"/>
            <a:endParaRPr lang="cs-CZ" sz="3200" dirty="0" smtClean="0"/>
          </a:p>
          <a:p>
            <a:pPr algn="ctr"/>
            <a:r>
              <a:rPr lang="cs-CZ" sz="3200" dirty="0" smtClean="0"/>
              <a:t>Dopadající a odražený, popřípadě </a:t>
            </a:r>
          </a:p>
          <a:p>
            <a:pPr algn="ctr"/>
            <a:r>
              <a:rPr lang="cs-CZ" sz="3200" dirty="0" smtClean="0"/>
              <a:t>dopadající a lomený paprsek </a:t>
            </a:r>
          </a:p>
          <a:p>
            <a:pPr algn="ctr"/>
            <a:r>
              <a:rPr lang="cs-CZ" sz="3200" dirty="0" smtClean="0"/>
              <a:t>lze vzájemně zaměnit.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3143248"/>
            <a:ext cx="4572000" cy="3714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571968" y="-24"/>
            <a:ext cx="4572000" cy="314327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5" name="Přímá spojovací šipka 4"/>
          <p:cNvCxnSpPr>
            <a:endCxn id="4" idx="2"/>
          </p:cNvCxnSpPr>
          <p:nvPr/>
        </p:nvCxnSpPr>
        <p:spPr>
          <a:xfrm rot="16200000" flipH="1">
            <a:off x="4143360" y="428640"/>
            <a:ext cx="3143248" cy="22859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>
            <a:stCxn id="3" idx="2"/>
          </p:cNvCxnSpPr>
          <p:nvPr/>
        </p:nvCxnSpPr>
        <p:spPr>
          <a:xfrm rot="5400000" flipH="1" flipV="1">
            <a:off x="3464715" y="3464699"/>
            <a:ext cx="678658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>
            <a:stCxn id="4" idx="2"/>
          </p:cNvCxnSpPr>
          <p:nvPr/>
        </p:nvCxnSpPr>
        <p:spPr>
          <a:xfrm rot="5400000" flipH="1" flipV="1">
            <a:off x="6429360" y="428608"/>
            <a:ext cx="3143248" cy="2286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500694" y="7141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kolmice    dopadu</a:t>
            </a:r>
            <a:endParaRPr lang="cs-CZ" sz="2800" dirty="0"/>
          </a:p>
        </p:txBody>
      </p:sp>
      <p:cxnSp>
        <p:nvCxnSpPr>
          <p:cNvPr id="9" name="Přímá spojovací šipka 8"/>
          <p:cNvCxnSpPr/>
          <p:nvPr/>
        </p:nvCxnSpPr>
        <p:spPr>
          <a:xfrm rot="16200000" flipH="1">
            <a:off x="5711138" y="4282362"/>
            <a:ext cx="3737926" cy="14133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572000" y="2189141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dopadající paprsek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72330" y="2189141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odražený</a:t>
            </a:r>
            <a:br>
              <a:rPr lang="cs-CZ" sz="2800" dirty="0" smtClean="0"/>
            </a:br>
            <a:r>
              <a:rPr lang="cs-CZ" sz="2800" dirty="0" smtClean="0"/>
              <a:t>paprsek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72330" y="3975091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lomený</a:t>
            </a:r>
            <a:br>
              <a:rPr lang="cs-CZ" sz="2800" dirty="0" smtClean="0"/>
            </a:br>
            <a:r>
              <a:rPr lang="cs-CZ" sz="2800" dirty="0" smtClean="0"/>
              <a:t>paprsek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13047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756708"/>
            <a:ext cx="4286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Zákon</a:t>
            </a:r>
            <a:br>
              <a:rPr lang="cs-CZ" sz="3200" b="1" dirty="0" smtClean="0"/>
            </a:br>
            <a:r>
              <a:rPr lang="cs-CZ" sz="3200" b="1" dirty="0" smtClean="0"/>
              <a:t>záměnnosti paprsků</a:t>
            </a:r>
          </a:p>
          <a:p>
            <a:pPr algn="ctr"/>
            <a:endParaRPr lang="cs-CZ" sz="3200" dirty="0" smtClean="0"/>
          </a:p>
          <a:p>
            <a:pPr algn="ctr"/>
            <a:r>
              <a:rPr lang="cs-CZ" sz="3200" dirty="0" smtClean="0"/>
              <a:t>Dopadající a odražený, popřípadě </a:t>
            </a:r>
          </a:p>
          <a:p>
            <a:pPr algn="ctr"/>
            <a:r>
              <a:rPr lang="cs-CZ" sz="3200" dirty="0" smtClean="0"/>
              <a:t>dopadající a lomený paprsek </a:t>
            </a:r>
          </a:p>
          <a:p>
            <a:pPr algn="ctr"/>
            <a:r>
              <a:rPr lang="cs-CZ" sz="3200" dirty="0" smtClean="0"/>
              <a:t>lze vzájemně zaměnit.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3143248"/>
            <a:ext cx="4572000" cy="3714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571968" y="-24"/>
            <a:ext cx="4572000" cy="314327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5" name="Přímá spojovací šipka 4"/>
          <p:cNvCxnSpPr>
            <a:endCxn id="4" idx="2"/>
          </p:cNvCxnSpPr>
          <p:nvPr/>
        </p:nvCxnSpPr>
        <p:spPr>
          <a:xfrm rot="16200000" flipH="1">
            <a:off x="4143360" y="428640"/>
            <a:ext cx="3143248" cy="228596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>
            <a:stCxn id="3" idx="2"/>
          </p:cNvCxnSpPr>
          <p:nvPr/>
        </p:nvCxnSpPr>
        <p:spPr>
          <a:xfrm rot="5400000" flipH="1" flipV="1">
            <a:off x="3464715" y="3464699"/>
            <a:ext cx="678658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>
            <a:stCxn id="4" idx="2"/>
          </p:cNvCxnSpPr>
          <p:nvPr/>
        </p:nvCxnSpPr>
        <p:spPr>
          <a:xfrm rot="5400000" flipH="1" flipV="1">
            <a:off x="6429360" y="428608"/>
            <a:ext cx="3143248" cy="2286032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500694" y="7141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kolmice    dopadu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72000" y="2189141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odražený paprsek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51116" y="2189141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dopadající</a:t>
            </a:r>
            <a:br>
              <a:rPr lang="cs-CZ" sz="2800" dirty="0" smtClean="0"/>
            </a:br>
            <a:r>
              <a:rPr lang="cs-CZ" sz="2800" dirty="0" smtClean="0"/>
              <a:t>paprsek</a:t>
            </a:r>
            <a:endParaRPr lang="cs-CZ" sz="2800" dirty="0"/>
          </a:p>
        </p:txBody>
      </p:sp>
      <p:cxnSp>
        <p:nvCxnSpPr>
          <p:cNvPr id="12" name="Přímá spojovací šipka 8"/>
          <p:cNvCxnSpPr/>
          <p:nvPr/>
        </p:nvCxnSpPr>
        <p:spPr>
          <a:xfrm rot="16200000" flipH="1">
            <a:off x="5711138" y="4282362"/>
            <a:ext cx="3737926" cy="14133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072330" y="3975091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lomený</a:t>
            </a:r>
            <a:br>
              <a:rPr lang="cs-CZ" sz="2800" dirty="0" smtClean="0"/>
            </a:br>
            <a:r>
              <a:rPr lang="cs-CZ" sz="2800" dirty="0" smtClean="0"/>
              <a:t>paprsek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70994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756708"/>
            <a:ext cx="4286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Zákon</a:t>
            </a:r>
            <a:br>
              <a:rPr lang="cs-CZ" sz="3200" b="1" dirty="0" smtClean="0"/>
            </a:br>
            <a:r>
              <a:rPr lang="cs-CZ" sz="3200" b="1" dirty="0" smtClean="0"/>
              <a:t>záměnnosti paprsků</a:t>
            </a:r>
          </a:p>
          <a:p>
            <a:pPr algn="ctr"/>
            <a:endParaRPr lang="cs-CZ" sz="3200" dirty="0" smtClean="0"/>
          </a:p>
          <a:p>
            <a:pPr algn="ctr"/>
            <a:r>
              <a:rPr lang="cs-CZ" sz="3200" dirty="0" smtClean="0"/>
              <a:t>Dopadající a odražený, popřípadě </a:t>
            </a:r>
          </a:p>
          <a:p>
            <a:pPr algn="ctr"/>
            <a:r>
              <a:rPr lang="cs-CZ" sz="3200" dirty="0" smtClean="0"/>
              <a:t>dopadající a lomený paprsek </a:t>
            </a:r>
          </a:p>
          <a:p>
            <a:pPr algn="ctr"/>
            <a:r>
              <a:rPr lang="cs-CZ" sz="3200" dirty="0" smtClean="0"/>
              <a:t>lze vzájemně zaměnit.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3143248"/>
            <a:ext cx="4572000" cy="3714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571968" y="-24"/>
            <a:ext cx="4572000" cy="314327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cxnSp>
        <p:nvCxnSpPr>
          <p:cNvPr id="6" name="Přímá spojovací čára 5"/>
          <p:cNvCxnSpPr>
            <a:stCxn id="3" idx="2"/>
          </p:cNvCxnSpPr>
          <p:nvPr/>
        </p:nvCxnSpPr>
        <p:spPr>
          <a:xfrm rot="5400000" flipH="1" flipV="1">
            <a:off x="3464715" y="3464699"/>
            <a:ext cx="6786586" cy="1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500694" y="7141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kolmice    dopadu</a:t>
            </a:r>
            <a:endParaRPr lang="cs-CZ" sz="2800" dirty="0"/>
          </a:p>
        </p:txBody>
      </p:sp>
      <p:cxnSp>
        <p:nvCxnSpPr>
          <p:cNvPr id="9" name="Přímá spojovací šipka 8"/>
          <p:cNvCxnSpPr/>
          <p:nvPr/>
        </p:nvCxnSpPr>
        <p:spPr>
          <a:xfrm rot="16200000" flipH="1">
            <a:off x="5711138" y="4282362"/>
            <a:ext cx="3737926" cy="1413349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572000" y="2189141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lomený</a:t>
            </a:r>
          </a:p>
          <a:p>
            <a:r>
              <a:rPr lang="cs-CZ" sz="2800" dirty="0" smtClean="0"/>
              <a:t>paprsek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179108" y="3975091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/>
              <a:t>dopadající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paprsek</a:t>
            </a:r>
            <a:endParaRPr lang="cs-CZ" sz="2800" dirty="0"/>
          </a:p>
        </p:txBody>
      </p:sp>
      <p:cxnSp>
        <p:nvCxnSpPr>
          <p:cNvPr id="14" name="Přímá spojovací šipka 13"/>
          <p:cNvCxnSpPr/>
          <p:nvPr/>
        </p:nvCxnSpPr>
        <p:spPr>
          <a:xfrm rot="16200000" flipH="1">
            <a:off x="4143360" y="428640"/>
            <a:ext cx="3143248" cy="2285968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6"/>
          <p:cNvCxnSpPr/>
          <p:nvPr/>
        </p:nvCxnSpPr>
        <p:spPr>
          <a:xfrm rot="5400000" flipH="1" flipV="1">
            <a:off x="6429360" y="428608"/>
            <a:ext cx="3143248" cy="2286032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251116" y="2189141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dopadající</a:t>
            </a:r>
            <a:br>
              <a:rPr lang="cs-CZ" sz="2800" dirty="0" smtClean="0"/>
            </a:br>
            <a:r>
              <a:rPr lang="cs-CZ" sz="2800" dirty="0" smtClean="0"/>
              <a:t>paprsek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6410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8"/>
          <p:cNvGrpSpPr/>
          <p:nvPr/>
        </p:nvGrpSpPr>
        <p:grpSpPr>
          <a:xfrm>
            <a:off x="4357686" y="1411852"/>
            <a:ext cx="4572000" cy="4303140"/>
            <a:chOff x="0" y="2554884"/>
            <a:chExt cx="4572000" cy="4303140"/>
          </a:xfrm>
        </p:grpSpPr>
        <p:sp>
          <p:nvSpPr>
            <p:cNvPr id="21" name="Obdélník 20"/>
            <p:cNvSpPr/>
            <p:nvPr/>
          </p:nvSpPr>
          <p:spPr>
            <a:xfrm>
              <a:off x="0" y="4698024"/>
              <a:ext cx="4572000" cy="21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2800" b="1" dirty="0" smtClean="0">
                  <a:solidFill>
                    <a:schemeClr val="tx1"/>
                  </a:solidFill>
                </a:rPr>
                <a:t> </a:t>
              </a:r>
              <a:endParaRPr lang="cs-CZ" sz="2800" dirty="0">
                <a:solidFill>
                  <a:schemeClr val="tx1"/>
                </a:solidFill>
              </a:endParaRPr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0" y="2554884"/>
              <a:ext cx="4572000" cy="2160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0" y="1071546"/>
            <a:ext cx="42862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nastává jen </a:t>
            </a:r>
            <a:br>
              <a:rPr lang="cs-CZ" sz="3000" dirty="0" smtClean="0"/>
            </a:br>
            <a:r>
              <a:rPr lang="cs-CZ" sz="3000" dirty="0" smtClean="0"/>
              <a:t>při lomu světla </a:t>
            </a:r>
            <a:br>
              <a:rPr lang="cs-CZ" sz="3000" dirty="0" smtClean="0"/>
            </a:br>
            <a:r>
              <a:rPr lang="cs-CZ" sz="3000" dirty="0" smtClean="0"/>
              <a:t>od kolmice</a:t>
            </a:r>
            <a:br>
              <a:rPr lang="cs-CZ" sz="3000" dirty="0" smtClean="0"/>
            </a:br>
            <a:r>
              <a:rPr lang="cs-CZ" sz="3000" dirty="0" smtClean="0"/>
              <a:t> (z hustšího </a:t>
            </a:r>
            <a:br>
              <a:rPr lang="cs-CZ" sz="3000" dirty="0" smtClean="0"/>
            </a:br>
            <a:r>
              <a:rPr lang="cs-CZ" sz="3000" dirty="0" smtClean="0"/>
              <a:t>do řidšího prostředí).</a:t>
            </a: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1. 4. ÚPLNÝ ODRAZ SVĚTLA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571604" y="3857628"/>
          <a:ext cx="12985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8" name="Rovnice" r:id="rId4" imgW="444240" imgH="457200" progId="Equation.3">
                  <p:embed/>
                </p:oleObj>
              </mc:Choice>
              <mc:Fallback>
                <p:oleObj name="Rovnice" r:id="rId4" imgW="444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3857628"/>
                        <a:ext cx="1298575" cy="1317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572000" y="2428868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72000" y="4000504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2</a:t>
            </a:r>
            <a:endParaRPr lang="cs-CZ" sz="2800" dirty="0"/>
          </a:p>
        </p:txBody>
      </p:sp>
      <p:cxnSp>
        <p:nvCxnSpPr>
          <p:cNvPr id="10" name="Přímá spojovací šipka 9"/>
          <p:cNvCxnSpPr/>
          <p:nvPr/>
        </p:nvCxnSpPr>
        <p:spPr>
          <a:xfrm rot="16200000" flipH="1">
            <a:off x="4809666" y="1737871"/>
            <a:ext cx="2143139" cy="15716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5400000" flipH="1">
            <a:off x="4515531" y="3586798"/>
            <a:ext cx="4303140" cy="32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6682495" y="3572068"/>
            <a:ext cx="2247191" cy="78562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109246"/>
              </p:ext>
            </p:extLst>
          </p:nvPr>
        </p:nvGraphicFramePr>
        <p:xfrm>
          <a:off x="5990013" y="2038455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9" name="Rovnica" r:id="rId6" imgW="139700" imgH="139700" progId="Equation.3">
                  <p:embed/>
                </p:oleObj>
              </mc:Choice>
              <mc:Fallback>
                <p:oleObj name="Rovnica" r:id="rId6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013" y="2038455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79390"/>
              </p:ext>
            </p:extLst>
          </p:nvPr>
        </p:nvGraphicFramePr>
        <p:xfrm>
          <a:off x="7072330" y="4143380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0" name="Rovnice" r:id="rId8" imgW="152280" imgH="203040" progId="Equation.3">
                  <p:embed/>
                </p:oleObj>
              </mc:Choice>
              <mc:Fallback>
                <p:oleObj name="Rovnice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4143380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blouk 22"/>
          <p:cNvSpPr>
            <a:spLocks noChangeAspect="1"/>
          </p:cNvSpPr>
          <p:nvPr/>
        </p:nvSpPr>
        <p:spPr>
          <a:xfrm rot="18900000">
            <a:off x="4778095" y="1634832"/>
            <a:ext cx="3754581" cy="3754581"/>
          </a:xfrm>
          <a:prstGeom prst="arc">
            <a:avLst>
              <a:gd name="adj1" fmla="val 16673810"/>
              <a:gd name="adj2" fmla="val 18895680"/>
            </a:avLst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louk 23"/>
          <p:cNvSpPr>
            <a:spLocks noChangeAspect="1"/>
          </p:cNvSpPr>
          <p:nvPr/>
        </p:nvSpPr>
        <p:spPr>
          <a:xfrm rot="8423486">
            <a:off x="4837788" y="1623086"/>
            <a:ext cx="3754581" cy="3754581"/>
          </a:xfrm>
          <a:prstGeom prst="arc">
            <a:avLst>
              <a:gd name="adj1" fmla="val 14488706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598600" y="5429264"/>
          <a:ext cx="11874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1" name="Rovnice" r:id="rId10" imgW="406080" imgH="203040" progId="Equation.3">
                  <p:embed/>
                </p:oleObj>
              </mc:Choice>
              <mc:Fallback>
                <p:oleObj name="Rovnice" r:id="rId10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00" y="5429264"/>
                        <a:ext cx="1187450" cy="585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081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0" y="500042"/>
            <a:ext cx="4214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800" dirty="0" smtClean="0"/>
              <a:t>Při </a:t>
            </a:r>
            <a:r>
              <a:rPr lang="cs-CZ" sz="2800" b="1" dirty="0" smtClean="0"/>
              <a:t>mezním úhlu dopadu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endParaRPr lang="cs-CZ" sz="2800" dirty="0" smtClean="0"/>
          </a:p>
          <a:p>
            <a:pPr lvl="0" algn="ctr"/>
            <a:endParaRPr lang="cs-CZ" sz="2800" dirty="0" smtClean="0"/>
          </a:p>
          <a:p>
            <a:pPr lvl="0" algn="ctr"/>
            <a:endParaRPr lang="cs-CZ" sz="2800" dirty="0" smtClean="0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790574" y="1000108"/>
          <a:ext cx="26336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4" name="Rovnice" r:id="rId4" imgW="901440" imgH="241200" progId="Equation.3">
                  <p:embed/>
                </p:oleObj>
              </mc:Choice>
              <mc:Fallback>
                <p:oleObj name="Rovnice" r:id="rId4" imgW="901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4" y="1000108"/>
                        <a:ext cx="2633662" cy="695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Skupina 8"/>
          <p:cNvGrpSpPr/>
          <p:nvPr/>
        </p:nvGrpSpPr>
        <p:grpSpPr>
          <a:xfrm>
            <a:off x="4357686" y="1411852"/>
            <a:ext cx="4572000" cy="4303140"/>
            <a:chOff x="0" y="2554884"/>
            <a:chExt cx="4572000" cy="4303140"/>
          </a:xfrm>
        </p:grpSpPr>
        <p:sp>
          <p:nvSpPr>
            <p:cNvPr id="24" name="Obdélník 23"/>
            <p:cNvSpPr/>
            <p:nvPr/>
          </p:nvSpPr>
          <p:spPr>
            <a:xfrm>
              <a:off x="0" y="4698024"/>
              <a:ext cx="4572000" cy="21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2800" b="1" dirty="0" smtClean="0">
                  <a:solidFill>
                    <a:schemeClr val="tx1"/>
                  </a:solidFill>
                </a:rPr>
                <a:t> </a:t>
              </a:r>
              <a:endParaRPr lang="cs-CZ" sz="2800" dirty="0">
                <a:solidFill>
                  <a:schemeClr val="tx1"/>
                </a:solidFill>
              </a:endParaRPr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0" y="2554884"/>
              <a:ext cx="4572000" cy="2160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4572000" y="2428868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572000" y="4000504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2</a:t>
            </a:r>
            <a:endParaRPr lang="cs-CZ" sz="2800" dirty="0"/>
          </a:p>
        </p:txBody>
      </p:sp>
      <p:cxnSp>
        <p:nvCxnSpPr>
          <p:cNvPr id="29" name="Přímá spojovací čára 28"/>
          <p:cNvCxnSpPr/>
          <p:nvPr/>
        </p:nvCxnSpPr>
        <p:spPr>
          <a:xfrm rot="5400000" flipH="1">
            <a:off x="4515531" y="3586798"/>
            <a:ext cx="4303140" cy="32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84810"/>
              </p:ext>
            </p:extLst>
          </p:nvPr>
        </p:nvGraphicFramePr>
        <p:xfrm>
          <a:off x="5864225" y="1906588"/>
          <a:ext cx="71596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5" name="Rovnice" r:id="rId6" imgW="215640" imgH="228600" progId="Equation.3">
                  <p:embed/>
                </p:oleObj>
              </mc:Choice>
              <mc:Fallback>
                <p:oleObj name="Rovnice" r:id="rId6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1906588"/>
                        <a:ext cx="715963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399022"/>
              </p:ext>
            </p:extLst>
          </p:nvPr>
        </p:nvGraphicFramePr>
        <p:xfrm>
          <a:off x="7072330" y="4143380"/>
          <a:ext cx="504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6" name="Rovnice" r:id="rId8" imgW="152280" imgH="203040" progId="Equation.3">
                  <p:embed/>
                </p:oleObj>
              </mc:Choice>
              <mc:Fallback>
                <p:oleObj name="Rovnice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4143380"/>
                        <a:ext cx="5048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louk 33"/>
          <p:cNvSpPr>
            <a:spLocks noChangeAspect="1"/>
          </p:cNvSpPr>
          <p:nvPr/>
        </p:nvSpPr>
        <p:spPr>
          <a:xfrm rot="8423486">
            <a:off x="4837788" y="1623086"/>
            <a:ext cx="3754581" cy="3754581"/>
          </a:xfrm>
          <a:prstGeom prst="arc">
            <a:avLst>
              <a:gd name="adj1" fmla="val 13290084"/>
              <a:gd name="adj2" fmla="val 18703012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louk 17"/>
          <p:cNvSpPr>
            <a:spLocks noChangeAspect="1"/>
          </p:cNvSpPr>
          <p:nvPr/>
        </p:nvSpPr>
        <p:spPr>
          <a:xfrm rot="18900000">
            <a:off x="4778094" y="1634832"/>
            <a:ext cx="3754581" cy="3754581"/>
          </a:xfrm>
          <a:prstGeom prst="arc">
            <a:avLst>
              <a:gd name="adj1" fmla="val 16167704"/>
              <a:gd name="adj2" fmla="val 18895680"/>
            </a:avLst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47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22578"/>
              </p:ext>
            </p:extLst>
          </p:nvPr>
        </p:nvGraphicFramePr>
        <p:xfrm>
          <a:off x="182563" y="3589338"/>
          <a:ext cx="3851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7" name="Rovnice" r:id="rId10" imgW="1346040" imgH="228600" progId="Equation.3">
                  <p:embed/>
                </p:oleObj>
              </mc:Choice>
              <mc:Fallback>
                <p:oleObj name="Rovnice" r:id="rId10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3589338"/>
                        <a:ext cx="3851275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47198"/>
              </p:ext>
            </p:extLst>
          </p:nvPr>
        </p:nvGraphicFramePr>
        <p:xfrm>
          <a:off x="712788" y="4429125"/>
          <a:ext cx="2790825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8" name="Rovnice" r:id="rId12" imgW="965160" imgH="660240" progId="Equation.3">
                  <p:embed/>
                </p:oleObj>
              </mc:Choice>
              <mc:Fallback>
                <p:oleObj name="Rovnice" r:id="rId12" imgW="965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429125"/>
                        <a:ext cx="2790825" cy="183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bdélník 36"/>
          <p:cNvSpPr/>
          <p:nvPr/>
        </p:nvSpPr>
        <p:spPr>
          <a:xfrm>
            <a:off x="107141" y="1785926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je-li řidší prostředí vakuum nebo vzduch, pak </a:t>
            </a:r>
            <a:endParaRPr lang="cs-CZ" sz="2800" dirty="0"/>
          </a:p>
        </p:txBody>
      </p:sp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14754"/>
              </p:ext>
            </p:extLst>
          </p:nvPr>
        </p:nvGraphicFramePr>
        <p:xfrm>
          <a:off x="1524000" y="2803525"/>
          <a:ext cx="11636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9" name="Rovnice" r:id="rId14" imgW="406080" imgH="215640" progId="Equation.3">
                  <p:embed/>
                </p:oleObj>
              </mc:Choice>
              <mc:Fallback>
                <p:oleObj name="Rovnice" r:id="rId14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03525"/>
                        <a:ext cx="1163638" cy="611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Přímá spojovací šipka 20"/>
          <p:cNvCxnSpPr/>
          <p:nvPr/>
        </p:nvCxnSpPr>
        <p:spPr>
          <a:xfrm rot="16200000" flipH="1">
            <a:off x="4500546" y="1428751"/>
            <a:ext cx="2166506" cy="2166475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21"/>
          <p:cNvCxnSpPr/>
          <p:nvPr/>
        </p:nvCxnSpPr>
        <p:spPr>
          <a:xfrm flipV="1">
            <a:off x="6682495" y="3571876"/>
            <a:ext cx="2247223" cy="19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9"/>
          <p:cNvCxnSpPr/>
          <p:nvPr/>
        </p:nvCxnSpPr>
        <p:spPr>
          <a:xfrm rot="16200000" flipH="1">
            <a:off x="4809666" y="1737871"/>
            <a:ext cx="2143139" cy="15716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11"/>
          <p:cNvCxnSpPr/>
          <p:nvPr/>
        </p:nvCxnSpPr>
        <p:spPr>
          <a:xfrm>
            <a:off x="6682495" y="3572068"/>
            <a:ext cx="2247191" cy="78562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98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" grpId="0" animBg="1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/>
        </p:nvGrpSpPr>
        <p:grpSpPr>
          <a:xfrm>
            <a:off x="4357686" y="1411852"/>
            <a:ext cx="4572000" cy="4303140"/>
            <a:chOff x="0" y="2554884"/>
            <a:chExt cx="4572000" cy="4303140"/>
          </a:xfrm>
        </p:grpSpPr>
        <p:sp>
          <p:nvSpPr>
            <p:cNvPr id="24" name="Obdélník 23"/>
            <p:cNvSpPr/>
            <p:nvPr/>
          </p:nvSpPr>
          <p:spPr>
            <a:xfrm>
              <a:off x="0" y="4698024"/>
              <a:ext cx="4572000" cy="21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2800" b="1" dirty="0" smtClean="0">
                  <a:solidFill>
                    <a:schemeClr val="tx1"/>
                  </a:solidFill>
                </a:rPr>
                <a:t> </a:t>
              </a:r>
              <a:endParaRPr lang="cs-CZ" sz="2800" dirty="0">
                <a:solidFill>
                  <a:schemeClr val="tx1"/>
                </a:solidFill>
              </a:endParaRPr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0" y="2554884"/>
              <a:ext cx="4572000" cy="2160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4572000" y="2428868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572000" y="4000504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2</a:t>
            </a:r>
            <a:endParaRPr lang="cs-CZ" sz="2800" dirty="0"/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4357688" y="2071680"/>
            <a:ext cx="2309348" cy="1523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 flipH="1">
            <a:off x="4515531" y="3586798"/>
            <a:ext cx="4303140" cy="32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6682495" y="2143116"/>
            <a:ext cx="2247223" cy="14289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4709"/>
              </p:ext>
            </p:extLst>
          </p:nvPr>
        </p:nvGraphicFramePr>
        <p:xfrm>
          <a:off x="5990013" y="2038455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3" name="Rovnica" r:id="rId4" imgW="139700" imgH="139700" progId="Equation.3">
                  <p:embed/>
                </p:oleObj>
              </mc:Choice>
              <mc:Fallback>
                <p:oleObj name="Rovnica" r:id="rId4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013" y="2038455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blouk 17"/>
          <p:cNvSpPr>
            <a:spLocks noChangeAspect="1"/>
          </p:cNvSpPr>
          <p:nvPr/>
        </p:nvSpPr>
        <p:spPr>
          <a:xfrm rot="18900000">
            <a:off x="4778094" y="1634832"/>
            <a:ext cx="3754581" cy="3754581"/>
          </a:xfrm>
          <a:prstGeom prst="arc">
            <a:avLst>
              <a:gd name="adj1" fmla="val 15369008"/>
              <a:gd name="adj2" fmla="val 18895680"/>
            </a:avLst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louk 34"/>
          <p:cNvSpPr>
            <a:spLocks noChangeAspect="1"/>
          </p:cNvSpPr>
          <p:nvPr/>
        </p:nvSpPr>
        <p:spPr>
          <a:xfrm rot="2700000" flipH="1">
            <a:off x="4778096" y="1634832"/>
            <a:ext cx="3754581" cy="3754581"/>
          </a:xfrm>
          <a:prstGeom prst="arc">
            <a:avLst>
              <a:gd name="adj1" fmla="val 15369008"/>
              <a:gd name="adj2" fmla="val 18895680"/>
            </a:avLst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66721"/>
              </p:ext>
            </p:extLst>
          </p:nvPr>
        </p:nvGraphicFramePr>
        <p:xfrm>
          <a:off x="6838970" y="1928802"/>
          <a:ext cx="5905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4" name="Rovnice" r:id="rId6" imgW="177480" imgH="177480" progId="Equation.3">
                  <p:embed/>
                </p:oleObj>
              </mc:Choice>
              <mc:Fallback>
                <p:oleObj name="Rovnice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70" y="1928802"/>
                        <a:ext cx="59055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0" y="1571612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3200" dirty="0" smtClean="0"/>
              <a:t>Je-li </a:t>
            </a:r>
          </a:p>
          <a:p>
            <a:pPr lvl="0" algn="ctr"/>
            <a:endParaRPr lang="cs-CZ" sz="3200" dirty="0" smtClean="0"/>
          </a:p>
          <a:p>
            <a:pPr lvl="0" algn="ctr"/>
            <a:endParaRPr lang="cs-CZ" sz="3200" dirty="0" smtClean="0"/>
          </a:p>
          <a:p>
            <a:pPr lvl="0" algn="ctr"/>
            <a:endParaRPr lang="cs-CZ" sz="3200" dirty="0" smtClean="0"/>
          </a:p>
          <a:p>
            <a:pPr lvl="0" algn="ctr"/>
            <a:r>
              <a:rPr lang="cs-CZ" sz="3200" dirty="0" smtClean="0"/>
              <a:t>světlo se jen odráží (k lomu nedochází)</a:t>
            </a:r>
          </a:p>
          <a:p>
            <a:pPr lvl="0" algn="ctr"/>
            <a:r>
              <a:rPr lang="cs-CZ" sz="3200" dirty="0" smtClean="0"/>
              <a:t>a nastává </a:t>
            </a:r>
            <a:r>
              <a:rPr lang="cs-CZ" sz="3200" b="1" dirty="0" smtClean="0"/>
              <a:t>úplný odraz.</a:t>
            </a:r>
            <a:endParaRPr lang="cs-CZ" sz="3200" dirty="0"/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1500166" y="2357430"/>
          <a:ext cx="1694996" cy="81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5" name="Rovnice" r:id="rId8" imgW="469800" imgH="228600" progId="Equation.3">
                  <p:embed/>
                </p:oleObj>
              </mc:Choice>
              <mc:Fallback>
                <p:oleObj name="Rovnice" r:id="rId8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2357430"/>
                        <a:ext cx="1694996" cy="8132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Přímá spojovací šipka 20"/>
          <p:cNvCxnSpPr/>
          <p:nvPr/>
        </p:nvCxnSpPr>
        <p:spPr>
          <a:xfrm rot="16200000" flipH="1">
            <a:off x="4500546" y="1428751"/>
            <a:ext cx="2166506" cy="2166475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1"/>
          <p:cNvCxnSpPr/>
          <p:nvPr/>
        </p:nvCxnSpPr>
        <p:spPr>
          <a:xfrm flipV="1">
            <a:off x="6682495" y="3571876"/>
            <a:ext cx="2247223" cy="19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9"/>
          <p:cNvCxnSpPr/>
          <p:nvPr/>
        </p:nvCxnSpPr>
        <p:spPr>
          <a:xfrm rot="16200000" flipH="1">
            <a:off x="4809666" y="1737871"/>
            <a:ext cx="2143139" cy="15716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11"/>
          <p:cNvCxnSpPr/>
          <p:nvPr/>
        </p:nvCxnSpPr>
        <p:spPr>
          <a:xfrm>
            <a:off x="6682495" y="3572068"/>
            <a:ext cx="2247191" cy="78562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993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/>
        </p:nvGrpSpPr>
        <p:grpSpPr>
          <a:xfrm>
            <a:off x="4357686" y="1411852"/>
            <a:ext cx="4572000" cy="4303140"/>
            <a:chOff x="0" y="2554884"/>
            <a:chExt cx="4572000" cy="4303140"/>
          </a:xfrm>
        </p:grpSpPr>
        <p:sp>
          <p:nvSpPr>
            <p:cNvPr id="24" name="Obdélník 23"/>
            <p:cNvSpPr/>
            <p:nvPr/>
          </p:nvSpPr>
          <p:spPr>
            <a:xfrm>
              <a:off x="0" y="4698024"/>
              <a:ext cx="4572000" cy="21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2800" b="1" dirty="0" smtClean="0">
                  <a:solidFill>
                    <a:schemeClr val="tx1"/>
                  </a:solidFill>
                </a:rPr>
                <a:t> </a:t>
              </a:r>
              <a:endParaRPr lang="cs-CZ" sz="2800" dirty="0">
                <a:solidFill>
                  <a:schemeClr val="tx1"/>
                </a:solidFill>
              </a:endParaRPr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0" y="2554884"/>
              <a:ext cx="4572000" cy="2160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4572000" y="2428868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572000" y="4000504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2</a:t>
            </a:r>
            <a:endParaRPr lang="cs-CZ" sz="2800" dirty="0"/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4357688" y="2071680"/>
            <a:ext cx="2309348" cy="1523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 flipH="1">
            <a:off x="4515531" y="3586798"/>
            <a:ext cx="4303140" cy="32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6682495" y="2143116"/>
            <a:ext cx="2247223" cy="14289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29390"/>
              </p:ext>
            </p:extLst>
          </p:nvPr>
        </p:nvGraphicFramePr>
        <p:xfrm>
          <a:off x="5857884" y="1785926"/>
          <a:ext cx="71596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0" name="Rovnice" r:id="rId4" imgW="215640" imgH="228600" progId="Equation.3">
                  <p:embed/>
                </p:oleObj>
              </mc:Choice>
              <mc:Fallback>
                <p:oleObj name="Rovnice" r:id="rId4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1785926"/>
                        <a:ext cx="715963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Přímá spojovací šipka 18"/>
          <p:cNvCxnSpPr/>
          <p:nvPr/>
        </p:nvCxnSpPr>
        <p:spPr>
          <a:xfrm rot="16200000" flipH="1">
            <a:off x="4786298" y="1714503"/>
            <a:ext cx="2166506" cy="15949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6682495" y="3572068"/>
            <a:ext cx="2247191" cy="78562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16200000" flipH="1">
            <a:off x="4500546" y="1428751"/>
            <a:ext cx="2166506" cy="2166475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6682495" y="3571876"/>
            <a:ext cx="2247223" cy="19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louk 31"/>
          <p:cNvSpPr>
            <a:spLocks noChangeAspect="1"/>
          </p:cNvSpPr>
          <p:nvPr/>
        </p:nvSpPr>
        <p:spPr>
          <a:xfrm rot="18900000">
            <a:off x="4778094" y="1634832"/>
            <a:ext cx="3754581" cy="3754581"/>
          </a:xfrm>
          <a:prstGeom prst="arc">
            <a:avLst>
              <a:gd name="adj1" fmla="val 16167704"/>
              <a:gd name="adj2" fmla="val 18895680"/>
            </a:avLst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ÚPLNÝ ODRAZ SVĚTLA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0" y="321468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SHRNUTÍ: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85135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2844" y="571480"/>
            <a:ext cx="87154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 </a:t>
            </a:r>
          </a:p>
          <a:p>
            <a:r>
              <a:rPr lang="cs-CZ" sz="2800" b="1" dirty="0" smtClean="0"/>
              <a:t>optické vlákno (vláknový vlnovod)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tenké vlákno z křemenného skla se stěnami </a:t>
            </a:r>
            <a:br>
              <a:rPr lang="cs-CZ" sz="2800" dirty="0" smtClean="0"/>
            </a:br>
            <a:r>
              <a:rPr lang="cs-CZ" sz="2800" dirty="0" smtClean="0"/>
              <a:t>umožňujícími úplný odraz světla </a:t>
            </a:r>
          </a:p>
          <a:p>
            <a:r>
              <a:rPr lang="cs-CZ" sz="2800" dirty="0" smtClean="0"/>
              <a:t>(střední část má </a:t>
            </a:r>
            <a:br>
              <a:rPr lang="cs-CZ" sz="2800" dirty="0" smtClean="0"/>
            </a:br>
            <a:r>
              <a:rPr lang="cs-CZ" sz="2800" dirty="0" smtClean="0"/>
              <a:t>větší index lomu </a:t>
            </a:r>
            <a:br>
              <a:rPr lang="cs-CZ" sz="2800" dirty="0" smtClean="0"/>
            </a:br>
            <a:r>
              <a:rPr lang="cs-CZ" sz="2800" dirty="0" smtClean="0"/>
              <a:t>než obvodová vrstva)</a:t>
            </a:r>
          </a:p>
          <a:p>
            <a:r>
              <a:rPr lang="cs-CZ" sz="2800" dirty="0" smtClean="0"/>
              <a:t> </a:t>
            </a:r>
          </a:p>
          <a:p>
            <a:pPr algn="ctr"/>
            <a:endParaRPr lang="cs-CZ" sz="2800" dirty="0" smtClean="0"/>
          </a:p>
          <a:p>
            <a:pPr algn="ctr"/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pPr lvl="0" algn="ctr">
              <a:buFont typeface="Arial" pitchFamily="34" charset="0"/>
              <a:buChar char="•"/>
            </a:pPr>
            <a:r>
              <a:rPr lang="cs-CZ" sz="2800" dirty="0" smtClean="0"/>
              <a:t> využití v optoelektronice, sdělovací technice</a:t>
            </a:r>
            <a:endParaRPr lang="cs-CZ" sz="2800" dirty="0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VYUŽITÍ ÚPLNÉHO ODRAZU SVĚTLA</a:t>
            </a:r>
          </a:p>
        </p:txBody>
      </p:sp>
      <p:sp>
        <p:nvSpPr>
          <p:cNvPr id="17" name="Volný tvar 16"/>
          <p:cNvSpPr/>
          <p:nvPr/>
        </p:nvSpPr>
        <p:spPr>
          <a:xfrm>
            <a:off x="428596" y="4071942"/>
            <a:ext cx="8155253" cy="1765312"/>
          </a:xfrm>
          <a:custGeom>
            <a:avLst/>
            <a:gdLst>
              <a:gd name="connsiteX0" fmla="*/ 483810 w 9477829"/>
              <a:gd name="connsiteY0" fmla="*/ 718457 h 1879600"/>
              <a:gd name="connsiteX1" fmla="*/ 4097867 w 9477829"/>
              <a:gd name="connsiteY1" fmla="*/ 50800 h 1879600"/>
              <a:gd name="connsiteX2" fmla="*/ 8626325 w 9477829"/>
              <a:gd name="connsiteY2" fmla="*/ 1023257 h 1879600"/>
              <a:gd name="connsiteX3" fmla="*/ 8771467 w 9477829"/>
              <a:gd name="connsiteY3" fmla="*/ 1836057 h 1879600"/>
              <a:gd name="connsiteX4" fmla="*/ 4388153 w 9477829"/>
              <a:gd name="connsiteY4" fmla="*/ 762000 h 1879600"/>
              <a:gd name="connsiteX5" fmla="*/ 643467 w 9477829"/>
              <a:gd name="connsiteY5" fmla="*/ 1487714 h 1879600"/>
              <a:gd name="connsiteX6" fmla="*/ 527353 w 9477829"/>
              <a:gd name="connsiteY6" fmla="*/ 747485 h 1879600"/>
              <a:gd name="connsiteX0" fmla="*/ 483810 w 9477829"/>
              <a:gd name="connsiteY0" fmla="*/ 718457 h 1879600"/>
              <a:gd name="connsiteX1" fmla="*/ 4097867 w 9477829"/>
              <a:gd name="connsiteY1" fmla="*/ 50800 h 1879600"/>
              <a:gd name="connsiteX2" fmla="*/ 8626325 w 9477829"/>
              <a:gd name="connsiteY2" fmla="*/ 1023257 h 1879600"/>
              <a:gd name="connsiteX3" fmla="*/ 8771467 w 9477829"/>
              <a:gd name="connsiteY3" fmla="*/ 1836057 h 1879600"/>
              <a:gd name="connsiteX4" fmla="*/ 4388153 w 9477829"/>
              <a:gd name="connsiteY4" fmla="*/ 762000 h 1879600"/>
              <a:gd name="connsiteX5" fmla="*/ 643467 w 9477829"/>
              <a:gd name="connsiteY5" fmla="*/ 1487714 h 1879600"/>
              <a:gd name="connsiteX6" fmla="*/ 527353 w 9477829"/>
              <a:gd name="connsiteY6" fmla="*/ 747485 h 1879600"/>
              <a:gd name="connsiteX0" fmla="*/ 0 w 8994019"/>
              <a:gd name="connsiteY0" fmla="*/ 718457 h 1879600"/>
              <a:gd name="connsiteX1" fmla="*/ 3614057 w 8994019"/>
              <a:gd name="connsiteY1" fmla="*/ 50800 h 1879600"/>
              <a:gd name="connsiteX2" fmla="*/ 8142515 w 8994019"/>
              <a:gd name="connsiteY2" fmla="*/ 1023257 h 1879600"/>
              <a:gd name="connsiteX3" fmla="*/ 8287657 w 8994019"/>
              <a:gd name="connsiteY3" fmla="*/ 1836057 h 1879600"/>
              <a:gd name="connsiteX4" fmla="*/ 3904343 w 8994019"/>
              <a:gd name="connsiteY4" fmla="*/ 762000 h 1879600"/>
              <a:gd name="connsiteX5" fmla="*/ 159657 w 8994019"/>
              <a:gd name="connsiteY5" fmla="*/ 1487714 h 1879600"/>
              <a:gd name="connsiteX6" fmla="*/ 43543 w 8994019"/>
              <a:gd name="connsiteY6" fmla="*/ 747485 h 1879600"/>
              <a:gd name="connsiteX0" fmla="*/ 0 w 8994019"/>
              <a:gd name="connsiteY0" fmla="*/ 718457 h 1879600"/>
              <a:gd name="connsiteX1" fmla="*/ 3614057 w 8994019"/>
              <a:gd name="connsiteY1" fmla="*/ 50800 h 1879600"/>
              <a:gd name="connsiteX2" fmla="*/ 8142515 w 8994019"/>
              <a:gd name="connsiteY2" fmla="*/ 1023257 h 1879600"/>
              <a:gd name="connsiteX3" fmla="*/ 8287657 w 8994019"/>
              <a:gd name="connsiteY3" fmla="*/ 1836057 h 1879600"/>
              <a:gd name="connsiteX4" fmla="*/ 3904343 w 8994019"/>
              <a:gd name="connsiteY4" fmla="*/ 762000 h 1879600"/>
              <a:gd name="connsiteX5" fmla="*/ 159657 w 8994019"/>
              <a:gd name="connsiteY5" fmla="*/ 1487714 h 1879600"/>
              <a:gd name="connsiteX6" fmla="*/ 43543 w 8994019"/>
              <a:gd name="connsiteY6" fmla="*/ 747485 h 1879600"/>
              <a:gd name="connsiteX0" fmla="*/ 0 w 8994019"/>
              <a:gd name="connsiteY0" fmla="*/ 718457 h 1879600"/>
              <a:gd name="connsiteX1" fmla="*/ 3614057 w 8994019"/>
              <a:gd name="connsiteY1" fmla="*/ 50800 h 1879600"/>
              <a:gd name="connsiteX2" fmla="*/ 8142515 w 8994019"/>
              <a:gd name="connsiteY2" fmla="*/ 1023257 h 1879600"/>
              <a:gd name="connsiteX3" fmla="*/ 8287657 w 8994019"/>
              <a:gd name="connsiteY3" fmla="*/ 1836057 h 1879600"/>
              <a:gd name="connsiteX4" fmla="*/ 3904343 w 8994019"/>
              <a:gd name="connsiteY4" fmla="*/ 762000 h 1879600"/>
              <a:gd name="connsiteX5" fmla="*/ 159657 w 8994019"/>
              <a:gd name="connsiteY5" fmla="*/ 1487714 h 1879600"/>
              <a:gd name="connsiteX6" fmla="*/ 43543 w 8994019"/>
              <a:gd name="connsiteY6" fmla="*/ 747485 h 1879600"/>
              <a:gd name="connsiteX0" fmla="*/ 0 w 8287657"/>
              <a:gd name="connsiteY0" fmla="*/ 718457 h 1836057"/>
              <a:gd name="connsiteX1" fmla="*/ 3614057 w 8287657"/>
              <a:gd name="connsiteY1" fmla="*/ 50800 h 1836057"/>
              <a:gd name="connsiteX2" fmla="*/ 8142515 w 8287657"/>
              <a:gd name="connsiteY2" fmla="*/ 1023257 h 1836057"/>
              <a:gd name="connsiteX3" fmla="*/ 8287657 w 8287657"/>
              <a:gd name="connsiteY3" fmla="*/ 1836057 h 1836057"/>
              <a:gd name="connsiteX4" fmla="*/ 3904343 w 8287657"/>
              <a:gd name="connsiteY4" fmla="*/ 762000 h 1836057"/>
              <a:gd name="connsiteX5" fmla="*/ 159657 w 8287657"/>
              <a:gd name="connsiteY5" fmla="*/ 1487714 h 1836057"/>
              <a:gd name="connsiteX6" fmla="*/ 43543 w 8287657"/>
              <a:gd name="connsiteY6" fmla="*/ 747485 h 1836057"/>
              <a:gd name="connsiteX0" fmla="*/ 0 w 8425631"/>
              <a:gd name="connsiteY0" fmla="*/ 718457 h 1836057"/>
              <a:gd name="connsiteX1" fmla="*/ 3614057 w 8425631"/>
              <a:gd name="connsiteY1" fmla="*/ 50800 h 1836057"/>
              <a:gd name="connsiteX2" fmla="*/ 8142515 w 8425631"/>
              <a:gd name="connsiteY2" fmla="*/ 1023257 h 1836057"/>
              <a:gd name="connsiteX3" fmla="*/ 8287657 w 8425631"/>
              <a:gd name="connsiteY3" fmla="*/ 1836057 h 1836057"/>
              <a:gd name="connsiteX4" fmla="*/ 3904343 w 8425631"/>
              <a:gd name="connsiteY4" fmla="*/ 762000 h 1836057"/>
              <a:gd name="connsiteX5" fmla="*/ 159657 w 8425631"/>
              <a:gd name="connsiteY5" fmla="*/ 1487714 h 1836057"/>
              <a:gd name="connsiteX6" fmla="*/ 43543 w 8425631"/>
              <a:gd name="connsiteY6" fmla="*/ 747485 h 1836057"/>
              <a:gd name="connsiteX0" fmla="*/ 0 w 8441006"/>
              <a:gd name="connsiteY0" fmla="*/ 718457 h 1857389"/>
              <a:gd name="connsiteX1" fmla="*/ 3614057 w 8441006"/>
              <a:gd name="connsiteY1" fmla="*/ 50800 h 1857389"/>
              <a:gd name="connsiteX2" fmla="*/ 8142515 w 8441006"/>
              <a:gd name="connsiteY2" fmla="*/ 1023257 h 1857389"/>
              <a:gd name="connsiteX3" fmla="*/ 8303032 w 8441006"/>
              <a:gd name="connsiteY3" fmla="*/ 1857389 h 1857389"/>
              <a:gd name="connsiteX4" fmla="*/ 3904343 w 8441006"/>
              <a:gd name="connsiteY4" fmla="*/ 762000 h 1857389"/>
              <a:gd name="connsiteX5" fmla="*/ 159657 w 8441006"/>
              <a:gd name="connsiteY5" fmla="*/ 1487714 h 1857389"/>
              <a:gd name="connsiteX6" fmla="*/ 43543 w 8441006"/>
              <a:gd name="connsiteY6" fmla="*/ 747485 h 1857389"/>
              <a:gd name="connsiteX0" fmla="*/ 0 w 8441006"/>
              <a:gd name="connsiteY0" fmla="*/ 718457 h 1857389"/>
              <a:gd name="connsiteX1" fmla="*/ 3614057 w 8441006"/>
              <a:gd name="connsiteY1" fmla="*/ 50800 h 1857389"/>
              <a:gd name="connsiteX2" fmla="*/ 8142515 w 8441006"/>
              <a:gd name="connsiteY2" fmla="*/ 1023257 h 1857389"/>
              <a:gd name="connsiteX3" fmla="*/ 8303032 w 8441006"/>
              <a:gd name="connsiteY3" fmla="*/ 1857389 h 1857389"/>
              <a:gd name="connsiteX4" fmla="*/ 3904343 w 8441006"/>
              <a:gd name="connsiteY4" fmla="*/ 762000 h 1857389"/>
              <a:gd name="connsiteX5" fmla="*/ 159657 w 8441006"/>
              <a:gd name="connsiteY5" fmla="*/ 1487714 h 1857389"/>
              <a:gd name="connsiteX6" fmla="*/ 43543 w 8441006"/>
              <a:gd name="connsiteY6" fmla="*/ 747485 h 1857389"/>
              <a:gd name="connsiteX0" fmla="*/ 0 w 8441006"/>
              <a:gd name="connsiteY0" fmla="*/ 718457 h 1857389"/>
              <a:gd name="connsiteX1" fmla="*/ 3614057 w 8441006"/>
              <a:gd name="connsiteY1" fmla="*/ 50800 h 1857389"/>
              <a:gd name="connsiteX2" fmla="*/ 8142515 w 8441006"/>
              <a:gd name="connsiteY2" fmla="*/ 1023257 h 1857389"/>
              <a:gd name="connsiteX3" fmla="*/ 8303032 w 8441006"/>
              <a:gd name="connsiteY3" fmla="*/ 1857389 h 1857389"/>
              <a:gd name="connsiteX4" fmla="*/ 3904343 w 8441006"/>
              <a:gd name="connsiteY4" fmla="*/ 762000 h 1857389"/>
              <a:gd name="connsiteX5" fmla="*/ 159657 w 8441006"/>
              <a:gd name="connsiteY5" fmla="*/ 1487714 h 1857389"/>
              <a:gd name="connsiteX6" fmla="*/ 43543 w 8441006"/>
              <a:gd name="connsiteY6" fmla="*/ 747485 h 1857389"/>
              <a:gd name="connsiteX0" fmla="*/ 0 w 8155253"/>
              <a:gd name="connsiteY0" fmla="*/ 718457 h 1785951"/>
              <a:gd name="connsiteX1" fmla="*/ 3614057 w 8155253"/>
              <a:gd name="connsiteY1" fmla="*/ 50800 h 1785951"/>
              <a:gd name="connsiteX2" fmla="*/ 8142515 w 8155253"/>
              <a:gd name="connsiteY2" fmla="*/ 1023257 h 1785951"/>
              <a:gd name="connsiteX3" fmla="*/ 8017279 w 8155253"/>
              <a:gd name="connsiteY3" fmla="*/ 1785951 h 1785951"/>
              <a:gd name="connsiteX4" fmla="*/ 3904343 w 8155253"/>
              <a:gd name="connsiteY4" fmla="*/ 762000 h 1785951"/>
              <a:gd name="connsiteX5" fmla="*/ 159657 w 8155253"/>
              <a:gd name="connsiteY5" fmla="*/ 1487714 h 1785951"/>
              <a:gd name="connsiteX6" fmla="*/ 43543 w 8155253"/>
              <a:gd name="connsiteY6" fmla="*/ 747485 h 1785951"/>
              <a:gd name="connsiteX0" fmla="*/ 0 w 8155253"/>
              <a:gd name="connsiteY0" fmla="*/ 718457 h 1785951"/>
              <a:gd name="connsiteX1" fmla="*/ 3614057 w 8155253"/>
              <a:gd name="connsiteY1" fmla="*/ 50800 h 1785951"/>
              <a:gd name="connsiteX2" fmla="*/ 8142515 w 8155253"/>
              <a:gd name="connsiteY2" fmla="*/ 1023257 h 1785951"/>
              <a:gd name="connsiteX3" fmla="*/ 8017279 w 8155253"/>
              <a:gd name="connsiteY3" fmla="*/ 1785951 h 1785951"/>
              <a:gd name="connsiteX4" fmla="*/ 3904343 w 8155253"/>
              <a:gd name="connsiteY4" fmla="*/ 762000 h 1785951"/>
              <a:gd name="connsiteX5" fmla="*/ 159657 w 8155253"/>
              <a:gd name="connsiteY5" fmla="*/ 1487714 h 1785951"/>
              <a:gd name="connsiteX6" fmla="*/ 43543 w 8155253"/>
              <a:gd name="connsiteY6" fmla="*/ 747485 h 1785951"/>
              <a:gd name="connsiteX0" fmla="*/ 0 w 8155253"/>
              <a:gd name="connsiteY0" fmla="*/ 718457 h 1785951"/>
              <a:gd name="connsiteX1" fmla="*/ 3614057 w 8155253"/>
              <a:gd name="connsiteY1" fmla="*/ 50800 h 1785951"/>
              <a:gd name="connsiteX2" fmla="*/ 8142515 w 8155253"/>
              <a:gd name="connsiteY2" fmla="*/ 1023257 h 1785951"/>
              <a:gd name="connsiteX3" fmla="*/ 8017279 w 8155253"/>
              <a:gd name="connsiteY3" fmla="*/ 1785951 h 1785951"/>
              <a:gd name="connsiteX4" fmla="*/ 3904343 w 8155253"/>
              <a:gd name="connsiteY4" fmla="*/ 762000 h 1785951"/>
              <a:gd name="connsiteX5" fmla="*/ 159657 w 8155253"/>
              <a:gd name="connsiteY5" fmla="*/ 1487714 h 1785951"/>
              <a:gd name="connsiteX6" fmla="*/ 43543 w 8155253"/>
              <a:gd name="connsiteY6" fmla="*/ 747485 h 1785951"/>
              <a:gd name="connsiteX0" fmla="*/ 0 w 8155253"/>
              <a:gd name="connsiteY0" fmla="*/ 718457 h 1785951"/>
              <a:gd name="connsiteX1" fmla="*/ 3614057 w 8155253"/>
              <a:gd name="connsiteY1" fmla="*/ 50800 h 1785951"/>
              <a:gd name="connsiteX2" fmla="*/ 8142515 w 8155253"/>
              <a:gd name="connsiteY2" fmla="*/ 1023257 h 1785951"/>
              <a:gd name="connsiteX3" fmla="*/ 8017279 w 8155253"/>
              <a:gd name="connsiteY3" fmla="*/ 1785951 h 1785951"/>
              <a:gd name="connsiteX4" fmla="*/ 3873876 w 8155253"/>
              <a:gd name="connsiteY4" fmla="*/ 857257 h 1785951"/>
              <a:gd name="connsiteX5" fmla="*/ 159657 w 8155253"/>
              <a:gd name="connsiteY5" fmla="*/ 1487714 h 1785951"/>
              <a:gd name="connsiteX6" fmla="*/ 43543 w 8155253"/>
              <a:gd name="connsiteY6" fmla="*/ 747485 h 1785951"/>
              <a:gd name="connsiteX0" fmla="*/ 0 w 8155253"/>
              <a:gd name="connsiteY0" fmla="*/ 697818 h 1765312"/>
              <a:gd name="connsiteX1" fmla="*/ 4016752 w 8155253"/>
              <a:gd name="connsiteY1" fmla="*/ 50800 h 1765312"/>
              <a:gd name="connsiteX2" fmla="*/ 8142515 w 8155253"/>
              <a:gd name="connsiteY2" fmla="*/ 1002618 h 1765312"/>
              <a:gd name="connsiteX3" fmla="*/ 8017279 w 8155253"/>
              <a:gd name="connsiteY3" fmla="*/ 1765312 h 1765312"/>
              <a:gd name="connsiteX4" fmla="*/ 3873876 w 8155253"/>
              <a:gd name="connsiteY4" fmla="*/ 836618 h 1765312"/>
              <a:gd name="connsiteX5" fmla="*/ 159657 w 8155253"/>
              <a:gd name="connsiteY5" fmla="*/ 1467075 h 1765312"/>
              <a:gd name="connsiteX6" fmla="*/ 43543 w 8155253"/>
              <a:gd name="connsiteY6" fmla="*/ 726846 h 17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5253" h="1765312">
                <a:moveTo>
                  <a:pt x="0" y="697818"/>
                </a:moveTo>
                <a:cubicBezTo>
                  <a:pt x="1128485" y="338589"/>
                  <a:pt x="2659666" y="0"/>
                  <a:pt x="4016752" y="50800"/>
                </a:cubicBezTo>
                <a:cubicBezTo>
                  <a:pt x="5373838" y="101600"/>
                  <a:pt x="7663596" y="805754"/>
                  <a:pt x="8142515" y="1002618"/>
                </a:cubicBezTo>
                <a:cubicBezTo>
                  <a:pt x="8055093" y="1700193"/>
                  <a:pt x="8155253" y="1149777"/>
                  <a:pt x="8017279" y="1765312"/>
                </a:cubicBezTo>
                <a:cubicBezTo>
                  <a:pt x="7310917" y="1721769"/>
                  <a:pt x="5183480" y="886324"/>
                  <a:pt x="3873876" y="836618"/>
                </a:cubicBezTo>
                <a:cubicBezTo>
                  <a:pt x="2564272" y="786912"/>
                  <a:pt x="803124" y="1469494"/>
                  <a:pt x="159657" y="1467075"/>
                </a:cubicBezTo>
                <a:cubicBezTo>
                  <a:pt x="82247" y="1026260"/>
                  <a:pt x="176317" y="1101630"/>
                  <a:pt x="43543" y="726846"/>
                </a:cubicBezTo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357158" y="4714884"/>
            <a:ext cx="35719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8358214" y="5072074"/>
            <a:ext cx="35719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209550" y="4162425"/>
            <a:ext cx="8582025" cy="1552575"/>
          </a:xfrm>
          <a:custGeom>
            <a:avLst/>
            <a:gdLst>
              <a:gd name="connsiteX0" fmla="*/ 0 w 8582025"/>
              <a:gd name="connsiteY0" fmla="*/ 1552575 h 1552575"/>
              <a:gd name="connsiteX1" fmla="*/ 914400 w 8582025"/>
              <a:gd name="connsiteY1" fmla="*/ 428625 h 1552575"/>
              <a:gd name="connsiteX2" fmla="*/ 2305050 w 8582025"/>
              <a:gd name="connsiteY2" fmla="*/ 971550 h 1552575"/>
              <a:gd name="connsiteX3" fmla="*/ 3438525 w 8582025"/>
              <a:gd name="connsiteY3" fmla="*/ 0 h 1552575"/>
              <a:gd name="connsiteX4" fmla="*/ 4543425 w 8582025"/>
              <a:gd name="connsiteY4" fmla="*/ 809625 h 1552575"/>
              <a:gd name="connsiteX5" fmla="*/ 5943600 w 8582025"/>
              <a:gd name="connsiteY5" fmla="*/ 257175 h 1552575"/>
              <a:gd name="connsiteX6" fmla="*/ 7000875 w 8582025"/>
              <a:gd name="connsiteY6" fmla="*/ 1381125 h 1552575"/>
              <a:gd name="connsiteX7" fmla="*/ 8582025 w 8582025"/>
              <a:gd name="connsiteY7" fmla="*/ 1085850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2025" h="1552575">
                <a:moveTo>
                  <a:pt x="0" y="1552575"/>
                </a:moveTo>
                <a:lnTo>
                  <a:pt x="914400" y="428625"/>
                </a:lnTo>
                <a:lnTo>
                  <a:pt x="2305050" y="971550"/>
                </a:lnTo>
                <a:lnTo>
                  <a:pt x="3438525" y="0"/>
                </a:lnTo>
                <a:lnTo>
                  <a:pt x="4543425" y="809625"/>
                </a:lnTo>
                <a:lnTo>
                  <a:pt x="5943600" y="257175"/>
                </a:lnTo>
                <a:lnTo>
                  <a:pt x="7000875" y="1381125"/>
                </a:lnTo>
                <a:lnTo>
                  <a:pt x="8582025" y="1085850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214546" y="435769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</a:t>
            </a:r>
            <a:r>
              <a:rPr lang="cs-CZ" sz="3200" baseline="-25000" dirty="0" smtClean="0"/>
              <a:t>1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00495" y="3571876"/>
            <a:ext cx="73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</a:t>
            </a:r>
            <a:r>
              <a:rPr lang="cs-CZ" sz="3200" baseline="-25000" dirty="0" smtClean="0"/>
              <a:t>2</a:t>
            </a:r>
            <a:endParaRPr lang="cs-CZ" sz="3200" dirty="0"/>
          </a:p>
        </p:txBody>
      </p:sp>
      <p:graphicFrame>
        <p:nvGraphicFramePr>
          <p:cNvPr id="84994" name="Object 6"/>
          <p:cNvGraphicFramePr>
            <a:graphicFrameLocks noChangeAspect="1"/>
          </p:cNvGraphicFramePr>
          <p:nvPr/>
        </p:nvGraphicFramePr>
        <p:xfrm>
          <a:off x="3714744" y="2857496"/>
          <a:ext cx="12985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6" name="Rovnice" r:id="rId4" imgW="444240" imgH="215640" progId="Equation.3">
                  <p:embed/>
                </p:oleObj>
              </mc:Choice>
              <mc:Fallback>
                <p:oleObj name="Rovnice" r:id="rId4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2857496"/>
                        <a:ext cx="1298575" cy="622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9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999835"/>
            <a:ext cx="2631236" cy="204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133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620688"/>
            <a:ext cx="8715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odrazné hranoly </a:t>
            </a:r>
            <a:r>
              <a:rPr lang="cs-CZ" sz="2800" dirty="0" smtClean="0"/>
              <a:t>využití v dalekohledech, mikroskopech, </a:t>
            </a:r>
            <a:br>
              <a:rPr lang="cs-CZ" sz="2800" dirty="0" smtClean="0"/>
            </a:br>
            <a:r>
              <a:rPr lang="cs-CZ" sz="2800" dirty="0" smtClean="0"/>
              <a:t>hledáčcích kamer</a:t>
            </a:r>
          </a:p>
          <a:p>
            <a:endParaRPr lang="cs-CZ" sz="2800" b="1" dirty="0" smtClean="0"/>
          </a:p>
          <a:p>
            <a:endParaRPr lang="cs-CZ" sz="2800" dirty="0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VYUŽITÍ ÚPLNÉHO ODRAZU SVĚTLA</a:t>
            </a:r>
          </a:p>
        </p:txBody>
      </p:sp>
      <p:pic>
        <p:nvPicPr>
          <p:cNvPr id="98308" name="Picture 4" descr="http://lasery.kvalitne.cz/images/text_25_zakladyoptiky1/odrazne_hrano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55" y="3673757"/>
            <a:ext cx="5273384" cy="272761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0421" y="2727424"/>
            <a:ext cx="4014248" cy="210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1" b="22193"/>
          <a:stretch/>
        </p:blipFill>
        <p:spPr bwMode="auto">
          <a:xfrm>
            <a:off x="3074528" y="1196752"/>
            <a:ext cx="5961798" cy="1981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36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le:Spectrum4websiteEv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599" y="1876330"/>
            <a:ext cx="3574144" cy="2376000"/>
          </a:xfrm>
          <a:prstGeom prst="rect">
            <a:avLst/>
          </a:prstGeom>
          <a:noFill/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76239"/>
              </p:ext>
            </p:extLst>
          </p:nvPr>
        </p:nvGraphicFramePr>
        <p:xfrm>
          <a:off x="571472" y="785794"/>
          <a:ext cx="8100000" cy="4053840"/>
        </p:xfrm>
        <a:graphic>
          <a:graphicData uri="http://schemas.openxmlformats.org/drawingml/2006/table">
            <a:tbl>
              <a:tblPr/>
              <a:tblGrid>
                <a:gridCol w="2340000"/>
                <a:gridCol w="2880000"/>
                <a:gridCol w="288000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chemeClr val="bg1"/>
                          </a:solidFill>
                        </a:rPr>
                        <a:t>Barva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chemeClr val="bg1"/>
                          </a:solidFill>
                        </a:rPr>
                        <a:t>Vlnová délka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chemeClr val="bg1"/>
                          </a:solidFill>
                        </a:rPr>
                        <a:t>Frekvence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červená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~ 625 až 740 nm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~ 480 až 405 </a:t>
                      </a:r>
                      <a:r>
                        <a:rPr lang="cs-CZ" sz="2800" dirty="0" err="1">
                          <a:solidFill>
                            <a:schemeClr val="bg1"/>
                          </a:solidFill>
                        </a:rPr>
                        <a:t>THz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000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oranžová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~ 590 až 625 nm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~ 510 až 480 </a:t>
                      </a:r>
                      <a:r>
                        <a:rPr lang="cs-CZ" sz="2800" dirty="0" err="1">
                          <a:solidFill>
                            <a:schemeClr val="bg1"/>
                          </a:solidFill>
                        </a:rPr>
                        <a:t>THz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žlutá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~ 565 až 590 nm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~ 530 až 510 THz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zelená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~ 520 až 565 nm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/>
                        <a:t>~ 580 až 530 THz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modrá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~ 430 až 500 nm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~ 700 až 600 </a:t>
                      </a:r>
                      <a:r>
                        <a:rPr lang="cs-CZ" sz="2800" dirty="0" err="1">
                          <a:solidFill>
                            <a:schemeClr val="bg1"/>
                          </a:solidFill>
                        </a:rPr>
                        <a:t>THz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fialová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~ 380 až 430 nm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~ 790 až 700 </a:t>
                      </a:r>
                      <a:r>
                        <a:rPr lang="cs-CZ" sz="2800" dirty="0" err="1">
                          <a:solidFill>
                            <a:schemeClr val="bg1"/>
                          </a:solidFill>
                        </a:rPr>
                        <a:t>THz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7F"/>
                    </a:solidFill>
                  </a:tcPr>
                </a:tc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71406" y="5691862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 Lidské oko je nejcitlivější na </a:t>
            </a:r>
          </a:p>
          <a:p>
            <a:pPr algn="ctr"/>
            <a:r>
              <a:rPr lang="cs-CZ" sz="2800" dirty="0" smtClean="0"/>
              <a:t>žlutozelenou barvu λ ≈ 550 nm.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8223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857232"/>
            <a:ext cx="8715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refraktometr</a:t>
            </a:r>
            <a:r>
              <a:rPr lang="cs-CZ" sz="2800" dirty="0"/>
              <a:t> </a:t>
            </a:r>
          </a:p>
          <a:p>
            <a:r>
              <a:rPr lang="cs-CZ" sz="2800" dirty="0"/>
              <a:t>přístroj pro určení indexu lomu </a:t>
            </a:r>
            <a:br>
              <a:rPr lang="cs-CZ" sz="2800" dirty="0"/>
            </a:br>
            <a:r>
              <a:rPr lang="cs-CZ" sz="2800" dirty="0"/>
              <a:t>založený na měření mezního úhlu</a:t>
            </a:r>
          </a:p>
          <a:p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2800" b="1" dirty="0" smtClean="0"/>
              <a:t>Fata morgana</a:t>
            </a:r>
          </a:p>
          <a:p>
            <a:r>
              <a:rPr lang="cs-CZ" sz="2800" dirty="0" smtClean="0"/>
              <a:t>Vzniká v poušti v důsledku nerovnoměrného ohřevu vzduchu nad zemí. Vrstvy vzduchu mají různé teploty, různé indexy lomu n. Na rozhraní těchto vrstev pak může docházet i k totálnímu odrazu světla.</a:t>
            </a:r>
            <a:endParaRPr lang="cs-CZ" sz="2800" dirty="0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VYUŽITÍ ÚPLNÉHO ODRAZU SVĚTLA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728663"/>
            <a:ext cx="3133550" cy="2218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42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292893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DISPERZE SVĚTLA</a:t>
            </a:r>
            <a:endParaRPr lang="cs-CZ" sz="3600" b="1" dirty="0">
              <a:solidFill>
                <a:srgbClr val="66FFFF">
                  <a:lumMod val="20000"/>
                  <a:lumOff val="80000"/>
                </a:srgbClr>
              </a:solidFill>
              <a:cs typeface="Arial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AAAA"/>
                </a:solidFill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FYZIKA 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PRO 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I</a:t>
            </a: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V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. 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ROČNÍK 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GYMNÁZIA</a:t>
            </a:r>
            <a:r>
              <a:rPr lang="cs-CZ" sz="2900" b="1" dirty="0" smtClean="0">
                <a:solidFill>
                  <a:srgbClr val="00AAAA"/>
                </a:solidFill>
                <a:cs typeface="Arial" pitchFamily="34" charset="0"/>
              </a:rPr>
              <a:t> - OPTIKA</a:t>
            </a:r>
            <a:endParaRPr lang="cs-CZ" sz="800" b="1" dirty="0">
              <a:solidFill>
                <a:srgbClr val="00AAAA"/>
              </a:solidFill>
              <a:cs typeface="Arial" pitchFamily="34" charset="0"/>
            </a:endParaRPr>
          </a:p>
        </p:txBody>
      </p: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36032" y="-24"/>
            <a:ext cx="9108000" cy="2063546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29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>
          <a:xfrm>
            <a:off x="1" y="5143512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24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 III/2-2-1-03</a:t>
            </a:r>
          </a:p>
          <a:p>
            <a:pPr algn="ctr">
              <a:spcBef>
                <a:spcPct val="0"/>
              </a:spcBef>
            </a:pP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092061" y="5240930"/>
            <a:ext cx="2728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 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Zpracováno </a:t>
            </a:r>
            <a:r>
              <a:rPr lang="cs-CZ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10. října 2012 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Přímá spojovací šipka 22"/>
          <p:cNvCxnSpPr/>
          <p:nvPr/>
        </p:nvCxnSpPr>
        <p:spPr>
          <a:xfrm>
            <a:off x="4071934" y="3786190"/>
            <a:ext cx="2571768" cy="3214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4143372" y="3786190"/>
            <a:ext cx="2643206" cy="60722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4143372" y="3786190"/>
            <a:ext cx="2714644" cy="100013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>
            <a:off x="4143372" y="3786190"/>
            <a:ext cx="2714644" cy="157163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>
            <a:off x="4071934" y="3786190"/>
            <a:ext cx="2857520" cy="214314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4000496" y="3714752"/>
            <a:ext cx="2928958" cy="2857520"/>
          </a:xfrm>
          <a:prstGeom prst="straightConnector1">
            <a:avLst/>
          </a:prstGeom>
          <a:ln w="571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42876" y="695153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je závislost rychlosti světla v látkách na jejich frekvenci,</a:t>
            </a:r>
          </a:p>
          <a:p>
            <a:pPr algn="ctr"/>
            <a:r>
              <a:rPr lang="cs-CZ" sz="2800" dirty="0" smtClean="0"/>
              <a:t>tedy rozklad světla na barevné složky.</a:t>
            </a:r>
          </a:p>
          <a:p>
            <a:pPr algn="ctr"/>
            <a:r>
              <a:rPr lang="cs-CZ" sz="3200" b="1" dirty="0" smtClean="0"/>
              <a:t>Rozložení bílého světla na optickém hranolu:</a:t>
            </a:r>
            <a:endParaRPr lang="cs-CZ" sz="32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1. 5. </a:t>
            </a: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  <a:hlinkClick r:id="rId3"/>
              </a:rPr>
              <a:t>DISPERZE SVĚTLA</a:t>
            </a:r>
            <a:endParaRPr lang="cs-CZ" sz="3600" b="1" dirty="0">
              <a:solidFill>
                <a:srgbClr val="66FFFF">
                  <a:lumMod val="20000"/>
                  <a:lumOff val="80000"/>
                </a:srgbClr>
              </a:solidFill>
              <a:cs typeface="Arial" charset="0"/>
            </a:endParaRPr>
          </a:p>
        </p:txBody>
      </p:sp>
      <p:sp>
        <p:nvSpPr>
          <p:cNvPr id="4" name="Rovnoramenný trojúhelník 3"/>
          <p:cNvSpPr/>
          <p:nvPr/>
        </p:nvSpPr>
        <p:spPr>
          <a:xfrm>
            <a:off x="1357290" y="2143116"/>
            <a:ext cx="3786214" cy="3643338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šipka 5"/>
          <p:cNvCxnSpPr>
            <a:endCxn id="4" idx="1"/>
          </p:cNvCxnSpPr>
          <p:nvPr/>
        </p:nvCxnSpPr>
        <p:spPr>
          <a:xfrm flipV="1">
            <a:off x="-32" y="3964785"/>
            <a:ext cx="2303876" cy="53578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V="1">
            <a:off x="2285984" y="3786190"/>
            <a:ext cx="1857388" cy="1785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10800000">
            <a:off x="471462" y="3060690"/>
            <a:ext cx="3143272" cy="157163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10800000" flipV="1">
            <a:off x="2714612" y="2820982"/>
            <a:ext cx="3363926" cy="1608149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4" idx="1"/>
          </p:cNvCxnSpPr>
          <p:nvPr/>
        </p:nvCxnSpPr>
        <p:spPr>
          <a:xfrm rot="10800000" flipH="1">
            <a:off x="2303844" y="3857629"/>
            <a:ext cx="1839528" cy="107157"/>
          </a:xfrm>
          <a:prstGeom prst="straightConnector1">
            <a:avLst/>
          </a:prstGeom>
          <a:ln w="571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858016" y="3071810"/>
            <a:ext cx="207167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hranolové</a:t>
            </a:r>
            <a:br>
              <a:rPr lang="cs-CZ" sz="2800" dirty="0" smtClean="0"/>
            </a:br>
            <a:r>
              <a:rPr lang="cs-CZ" sz="2800" u="sng" dirty="0" smtClean="0"/>
              <a:t>spektrum</a:t>
            </a:r>
            <a:r>
              <a:rPr lang="cs-CZ" sz="2800" dirty="0" smtClean="0"/>
              <a:t>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 algn="ctr"/>
            <a:endParaRPr lang="cs-CZ" sz="9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červená</a:t>
            </a:r>
          </a:p>
          <a:p>
            <a:pPr algn="ctr"/>
            <a:r>
              <a:rPr lang="cs-CZ" sz="2800" b="1" dirty="0" smtClean="0">
                <a:solidFill>
                  <a:srgbClr val="FFC000"/>
                </a:solidFill>
              </a:rPr>
              <a:t>oranžová</a:t>
            </a:r>
          </a:p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žlutá</a:t>
            </a:r>
          </a:p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zelená</a:t>
            </a:r>
          </a:p>
          <a:p>
            <a:pPr algn="ctr"/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modrá</a:t>
            </a:r>
          </a:p>
          <a:p>
            <a:pPr algn="ctr"/>
            <a:r>
              <a:rPr lang="cs-CZ" sz="2800" b="1" dirty="0" smtClean="0">
                <a:solidFill>
                  <a:srgbClr val="FF3399"/>
                </a:solidFill>
              </a:rPr>
              <a:t>fialová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71538" y="5857892"/>
            <a:ext cx="43093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Nejméně se láme červené světlo.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Nejvíce fialové světlo.	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48" name="Přímá spojovací šipka 47"/>
          <p:cNvCxnSpPr/>
          <p:nvPr/>
        </p:nvCxnSpPr>
        <p:spPr>
          <a:xfrm flipV="1">
            <a:off x="2285984" y="2571744"/>
            <a:ext cx="5643602" cy="139304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louk 49"/>
          <p:cNvSpPr>
            <a:spLocks noChangeAspect="1"/>
          </p:cNvSpPr>
          <p:nvPr/>
        </p:nvSpPr>
        <p:spPr>
          <a:xfrm rot="4457145">
            <a:off x="2401466" y="1652703"/>
            <a:ext cx="3754581" cy="3754581"/>
          </a:xfrm>
          <a:prstGeom prst="arc">
            <a:avLst>
              <a:gd name="adj1" fmla="val 16167704"/>
              <a:gd name="adj2" fmla="val 18120281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786012" y="3286124"/>
            <a:ext cx="1286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odchylka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8914" grpId="0"/>
      <p:bldP spid="50" grpId="0" animBg="1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Přímá spojovací šipka 22"/>
          <p:cNvCxnSpPr/>
          <p:nvPr/>
        </p:nvCxnSpPr>
        <p:spPr>
          <a:xfrm>
            <a:off x="4071934" y="3786190"/>
            <a:ext cx="2571768" cy="3214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1. 5. DISPERZE SVĚTLA</a:t>
            </a:r>
            <a:endParaRPr lang="cs-CZ" sz="3600" b="1" dirty="0">
              <a:solidFill>
                <a:srgbClr val="66FFFF">
                  <a:lumMod val="20000"/>
                  <a:lumOff val="80000"/>
                </a:srgbClr>
              </a:solidFill>
              <a:cs typeface="Arial" charset="0"/>
            </a:endParaRPr>
          </a:p>
        </p:txBody>
      </p:sp>
      <p:sp>
        <p:nvSpPr>
          <p:cNvPr id="4" name="Rovnoramenný trojúhelník 3"/>
          <p:cNvSpPr/>
          <p:nvPr/>
        </p:nvSpPr>
        <p:spPr>
          <a:xfrm>
            <a:off x="1357290" y="2143116"/>
            <a:ext cx="3786214" cy="3643338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šipka 5"/>
          <p:cNvCxnSpPr>
            <a:endCxn id="4" idx="1"/>
          </p:cNvCxnSpPr>
          <p:nvPr/>
        </p:nvCxnSpPr>
        <p:spPr>
          <a:xfrm flipV="1">
            <a:off x="-32" y="3964785"/>
            <a:ext cx="2303876" cy="53578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V="1">
            <a:off x="2285984" y="3786190"/>
            <a:ext cx="1857388" cy="1785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4" idx="1"/>
          </p:cNvCxnSpPr>
          <p:nvPr/>
        </p:nvCxnSpPr>
        <p:spPr>
          <a:xfrm rot="10800000" flipH="1">
            <a:off x="2303844" y="3857629"/>
            <a:ext cx="1839528" cy="107157"/>
          </a:xfrm>
          <a:prstGeom prst="straightConnector1">
            <a:avLst/>
          </a:prstGeom>
          <a:ln w="571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louk 41"/>
          <p:cNvSpPr>
            <a:spLocks noChangeAspect="1"/>
          </p:cNvSpPr>
          <p:nvPr/>
        </p:nvSpPr>
        <p:spPr>
          <a:xfrm rot="9551455">
            <a:off x="1401684" y="-98505"/>
            <a:ext cx="3754581" cy="3754581"/>
          </a:xfrm>
          <a:prstGeom prst="arc">
            <a:avLst>
              <a:gd name="adj1" fmla="val 16167704"/>
              <a:gd name="adj2" fmla="val 18895680"/>
            </a:avLst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8913" name="Object 2"/>
          <p:cNvGraphicFramePr>
            <a:graphicFrameLocks noChangeAspect="1"/>
          </p:cNvGraphicFramePr>
          <p:nvPr/>
        </p:nvGraphicFramePr>
        <p:xfrm>
          <a:off x="3000375" y="2816225"/>
          <a:ext cx="4635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" name="Rovnice" r:id="rId4" imgW="139680" imgH="164880" progId="Equation.3">
                  <p:embed/>
                </p:oleObj>
              </mc:Choice>
              <mc:Fallback>
                <p:oleObj name="Rovnice" r:id="rId4" imgW="13968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816225"/>
                        <a:ext cx="463550" cy="534988"/>
                      </a:xfrm>
                      <a:prstGeom prst="rect">
                        <a:avLst/>
                      </a:prstGeom>
                      <a:solidFill>
                        <a:schemeClr val="bg2">
                          <a:alpha val="7400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142876" y="695153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Světla různých frekvencí (různých barev) se v daném prostředí šíří různou rychlostí, proto mají i jiné indexy lomů.</a:t>
            </a:r>
          </a:p>
          <a:p>
            <a:pPr algn="ctr"/>
            <a:r>
              <a:rPr lang="cs-CZ" sz="2800" dirty="0" err="1" smtClean="0"/>
              <a:t>Monofrekvenční</a:t>
            </a:r>
            <a:r>
              <a:rPr lang="cs-CZ" sz="2800" dirty="0" smtClean="0"/>
              <a:t> světla nelze dále rozložit.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000924" y="3500438"/>
            <a:ext cx="20716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Barvy nejsou rozloženy rovnoměrně. (červená dlouhovlnná část je nahuštěná…)</a:t>
            </a:r>
            <a:endParaRPr lang="cs-CZ" sz="2800" dirty="0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4143372" y="3786190"/>
            <a:ext cx="2643206" cy="60722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4143372" y="3786190"/>
            <a:ext cx="2714644" cy="100013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143372" y="3786190"/>
            <a:ext cx="2714644" cy="157163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071934" y="3786190"/>
            <a:ext cx="2857520" cy="214314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>
            <a:off x="4000496" y="3714752"/>
            <a:ext cx="2928958" cy="2857520"/>
          </a:xfrm>
          <a:prstGeom prst="straightConnector1">
            <a:avLst/>
          </a:prstGeom>
          <a:ln w="571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214282" y="5857892"/>
            <a:ext cx="48813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Times New Roman"/>
                <a:ea typeface="Times New Roman"/>
              </a:rPr>
              <a:t>φ</a:t>
            </a:r>
            <a:r>
              <a:rPr lang="cs-CZ" sz="2400" dirty="0" smtClean="0"/>
              <a:t> – lámavý úhel,</a:t>
            </a:r>
          </a:p>
          <a:p>
            <a:pPr lvl="0"/>
            <a:r>
              <a:rPr lang="cs-CZ" sz="2400" dirty="0" smtClean="0">
                <a:cs typeface="Arial" pitchFamily="34" charset="0"/>
              </a:rPr>
              <a:t>svírají plochy, na nichž dochází k lomu</a:t>
            </a:r>
            <a:endParaRPr lang="cs-CZ" sz="2400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928926" y="5786454"/>
            <a:ext cx="3071834" cy="107154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6762" y="390718"/>
            <a:ext cx="911723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Index lomu prostředí závisí na frekvenci světla. </a:t>
            </a:r>
          </a:p>
          <a:p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sz="2800" b="1" dirty="0" smtClean="0"/>
              <a:t>Při tzv. normální disperzi se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cs-CZ" sz="2800" dirty="0" smtClean="0"/>
              <a:t>index lomu s </a:t>
            </a:r>
            <a:r>
              <a:rPr lang="cs-CZ" sz="2800" dirty="0"/>
              <a:t>rostoucí frekvencí zvětšuje</a:t>
            </a:r>
            <a:r>
              <a:rPr lang="cs-CZ" sz="2800" b="1" dirty="0" smtClean="0"/>
              <a:t>. (s↑f se n↑)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cs-CZ" sz="2800" dirty="0" smtClean="0"/>
              <a:t>rychlost světla se s </a:t>
            </a:r>
            <a:r>
              <a:rPr lang="cs-CZ" sz="2800" dirty="0"/>
              <a:t>rostoucí frekvencí </a:t>
            </a:r>
            <a:r>
              <a:rPr lang="cs-CZ" sz="2800" dirty="0" smtClean="0"/>
              <a:t>zmenšuje </a:t>
            </a:r>
            <a:r>
              <a:rPr lang="cs-CZ" sz="2800" b="1" dirty="0"/>
              <a:t>(</a:t>
            </a:r>
            <a:r>
              <a:rPr lang="cs-CZ" sz="2800" b="1" dirty="0" err="1"/>
              <a:t>s↑f</a:t>
            </a:r>
            <a:r>
              <a:rPr lang="cs-CZ" sz="2800" b="1" dirty="0"/>
              <a:t> se </a:t>
            </a:r>
            <a:r>
              <a:rPr lang="cs-CZ" sz="2800" b="1" dirty="0" smtClean="0"/>
              <a:t>v↓)</a:t>
            </a:r>
            <a:endParaRPr lang="cs-CZ" sz="2800" b="1" dirty="0"/>
          </a:p>
          <a:p>
            <a:pPr algn="ctr"/>
            <a:endParaRPr lang="cs-CZ" sz="2800" dirty="0" smtClean="0"/>
          </a:p>
          <a:p>
            <a:r>
              <a:rPr lang="cs-CZ" sz="2800" dirty="0" smtClean="0"/>
              <a:t>Frekvence se nemění, mění se rychlost :</a:t>
            </a:r>
          </a:p>
          <a:p>
            <a:r>
              <a:rPr lang="cs-CZ" sz="2800" b="1" dirty="0" smtClean="0"/>
              <a:t> 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pPr marL="711200"/>
            <a:r>
              <a:rPr lang="cs-CZ" sz="2800" dirty="0" smtClean="0"/>
              <a:t>λ</a:t>
            </a:r>
            <a:r>
              <a:rPr lang="cs-CZ" sz="2800" baseline="-25000" dirty="0" smtClean="0"/>
              <a:t>0</a:t>
            </a:r>
            <a:r>
              <a:rPr lang="cs-CZ" sz="2800" dirty="0" smtClean="0"/>
              <a:t> – vlnová délka světla ve vakuu</a:t>
            </a:r>
          </a:p>
          <a:p>
            <a:pPr marL="711200"/>
            <a:r>
              <a:rPr lang="cs-CZ" sz="2800" dirty="0" smtClean="0"/>
              <a:t>λ – vlnová délka světla v prostředí s indexem lomu n</a:t>
            </a:r>
          </a:p>
          <a:p>
            <a:pPr marL="711200" algn="ctr"/>
            <a:r>
              <a:rPr lang="cs-CZ" sz="2800" dirty="0" smtClean="0"/>
              <a:t>(λ je n-krát menší než λ</a:t>
            </a:r>
            <a:r>
              <a:rPr lang="cs-CZ" sz="2800" baseline="-25000" dirty="0" smtClean="0"/>
              <a:t>0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	</a:t>
            </a:r>
            <a:endParaRPr lang="cs-CZ" sz="3200" dirty="0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59872"/>
              </p:ext>
            </p:extLst>
          </p:nvPr>
        </p:nvGraphicFramePr>
        <p:xfrm>
          <a:off x="2093903" y="3510698"/>
          <a:ext cx="2112342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0" name="Rovnice" r:id="rId4" imgW="749160" imgH="431640" progId="Equation.3">
                  <p:embed/>
                </p:oleObj>
              </mc:Choice>
              <mc:Fallback>
                <p:oleObj name="Rovnice" r:id="rId4" imgW="749160" imgH="431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03" y="3510698"/>
                        <a:ext cx="2112342" cy="1214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716369"/>
              </p:ext>
            </p:extLst>
          </p:nvPr>
        </p:nvGraphicFramePr>
        <p:xfrm>
          <a:off x="4666938" y="3510704"/>
          <a:ext cx="2119640" cy="121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1" name="Rovnice" r:id="rId6" imgW="685800" imgH="393480" progId="Equation.3">
                  <p:embed/>
                </p:oleObj>
              </mc:Choice>
              <mc:Fallback>
                <p:oleObj name="Rovnice" r:id="rId6" imgW="6858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6938" y="3510704"/>
                        <a:ext cx="2119640" cy="1214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6762" y="390718"/>
            <a:ext cx="9117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Hranolový spektroskop</a:t>
            </a:r>
          </a:p>
          <a:p>
            <a:pPr algn="ctr"/>
            <a:r>
              <a:rPr lang="cs-CZ" sz="3200" dirty="0" smtClean="0"/>
              <a:t>přístroj určující složení světla tzv. spektrální analýzou</a:t>
            </a:r>
            <a:endParaRPr lang="cs-CZ" sz="32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876550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369201" cy="329751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94050"/>
            <a:ext cx="4595172" cy="184326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3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42876" y="958880"/>
            <a:ext cx="8929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Barvu světla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určuje spektrální složení – souhrn monofrekvenčních světel.</a:t>
            </a:r>
          </a:p>
          <a:p>
            <a:endParaRPr lang="cs-CZ" sz="2800" dirty="0" smtClean="0"/>
          </a:p>
          <a:p>
            <a:r>
              <a:rPr lang="cs-CZ" sz="2800" b="1" dirty="0" smtClean="0"/>
              <a:t>Barva předmětu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závisí také na barvě světla, kterým je předmět osvětlen.</a:t>
            </a:r>
          </a:p>
          <a:p>
            <a:endParaRPr lang="cs-CZ" sz="2800" dirty="0" smtClean="0"/>
          </a:p>
          <a:p>
            <a:r>
              <a:rPr lang="cs-CZ" sz="2800" b="1" dirty="0" smtClean="0"/>
              <a:t>Sytost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je dána podílem bílé složky ve světle dané barvy.</a:t>
            </a:r>
          </a:p>
          <a:p>
            <a:endParaRPr lang="cs-CZ" sz="28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1. 6. BARVA SVĚTLA</a:t>
            </a:r>
            <a:endParaRPr lang="cs-CZ" sz="3600" b="1" dirty="0">
              <a:solidFill>
                <a:srgbClr val="66FFFF">
                  <a:lumMod val="20000"/>
                  <a:lumOff val="80000"/>
                </a:srgbClr>
              </a:solidFill>
              <a:cs typeface="Arial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667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900913"/>
            <a:ext cx="2667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2312452" cy="2096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42876" y="695153"/>
            <a:ext cx="45005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Aditivní (součtové)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cs-CZ" sz="2800" dirty="0" smtClean="0"/>
              <a:t>Jednotlivé složky barev (</a:t>
            </a:r>
            <a:r>
              <a:rPr lang="cs-CZ" sz="2800" b="1" dirty="0" smtClean="0">
                <a:solidFill>
                  <a:srgbClr val="FF0000"/>
                </a:solidFill>
              </a:rPr>
              <a:t>R</a:t>
            </a:r>
            <a:r>
              <a:rPr lang="cs-CZ" sz="2800" b="1" dirty="0" smtClean="0">
                <a:solidFill>
                  <a:srgbClr val="00B050"/>
                </a:solidFill>
              </a:rPr>
              <a:t>G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cs-CZ" sz="2800" dirty="0" smtClean="0"/>
              <a:t>) se sčítají a vytváří světlo větší intenzity.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Smícháním dvou základních barev vznikne </a:t>
            </a:r>
            <a:r>
              <a:rPr lang="cs-CZ" sz="2800" b="1" dirty="0" smtClean="0"/>
              <a:t>komplementární</a:t>
            </a:r>
            <a:r>
              <a:rPr lang="cs-CZ" sz="2800" dirty="0" smtClean="0"/>
              <a:t> (</a:t>
            </a:r>
            <a:r>
              <a:rPr lang="cs-CZ" sz="2800" b="1" dirty="0" smtClean="0"/>
              <a:t>doplňková</a:t>
            </a:r>
            <a:r>
              <a:rPr lang="cs-CZ" sz="2800" dirty="0" smtClean="0"/>
              <a:t>) barva k třetí základní barvě.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Princip aditivního míchání barev se uplatňuje na počítačových monitorech </a:t>
            </a:r>
            <a:br>
              <a:rPr lang="cs-CZ" sz="2800" dirty="0" smtClean="0"/>
            </a:br>
            <a:r>
              <a:rPr lang="cs-CZ" sz="2800" dirty="0" smtClean="0"/>
              <a:t>a TV obrazovkách.</a:t>
            </a:r>
            <a:endParaRPr lang="cs-CZ" sz="2800" dirty="0"/>
          </a:p>
        </p:txBody>
      </p:sp>
      <p:pic>
        <p:nvPicPr>
          <p:cNvPr id="55300" name="Picture 4" descr="Soubor:AdditiveColorMixiing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6702"/>
            <a:ext cx="4120200" cy="3924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8143900" y="55721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</a:t>
            </a:r>
            <a:endParaRPr lang="cs-CZ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MÍCHÁNÍ BAREV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143900" y="55721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</a:t>
            </a:r>
            <a:endParaRPr lang="cs-CZ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t="27446" r="14286" b="9273"/>
          <a:stretch/>
        </p:blipFill>
        <p:spPr bwMode="auto">
          <a:xfrm>
            <a:off x="209101" y="646307"/>
            <a:ext cx="8792055" cy="622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MÍCHÁNÍ BAREV</a:t>
            </a:r>
          </a:p>
        </p:txBody>
      </p:sp>
    </p:spTree>
    <p:extLst>
      <p:ext uri="{BB962C8B-B14F-4D97-AF65-F5344CB8AC3E}">
        <p14:creationId xmlns:p14="http://schemas.microsoft.com/office/powerpoint/2010/main" val="366419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MÍCHÁNÍ BAREV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938213"/>
            <a:ext cx="4972050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9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785794"/>
            <a:ext cx="87154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Barva světla</a:t>
            </a:r>
            <a:r>
              <a:rPr lang="cs-CZ" sz="2800" dirty="0" smtClean="0"/>
              <a:t> </a:t>
            </a:r>
          </a:p>
          <a:p>
            <a:r>
              <a:rPr lang="en-US" sz="2800" dirty="0" smtClean="0"/>
              <a:t>	</a:t>
            </a:r>
            <a:r>
              <a:rPr lang="cs-CZ" sz="2800" dirty="0" smtClean="0"/>
              <a:t>je určena frekvencí.</a:t>
            </a:r>
          </a:p>
          <a:p>
            <a:endParaRPr lang="cs-CZ" sz="2800" dirty="0" smtClean="0"/>
          </a:p>
          <a:p>
            <a:r>
              <a:rPr lang="cs-CZ" sz="2800" b="1" dirty="0" smtClean="0"/>
              <a:t>Monochromatické</a:t>
            </a:r>
            <a:r>
              <a:rPr lang="cs-CZ" sz="2800" dirty="0" smtClean="0"/>
              <a:t> (</a:t>
            </a:r>
            <a:r>
              <a:rPr lang="cs-CZ" sz="2800" dirty="0" err="1" smtClean="0"/>
              <a:t>monofrekvenční</a:t>
            </a:r>
            <a:r>
              <a:rPr lang="cs-CZ" sz="2800" dirty="0" smtClean="0"/>
              <a:t>) </a:t>
            </a:r>
            <a:r>
              <a:rPr lang="cs-CZ" sz="2800" b="1" dirty="0" smtClean="0"/>
              <a:t>světlo</a:t>
            </a:r>
            <a:r>
              <a:rPr lang="cs-CZ" sz="2800" dirty="0" smtClean="0"/>
              <a:t> </a:t>
            </a:r>
          </a:p>
          <a:p>
            <a:r>
              <a:rPr lang="en-US" sz="2800" dirty="0" smtClean="0"/>
              <a:t>	je </a:t>
            </a:r>
            <a:r>
              <a:rPr lang="cs-CZ" sz="2800" dirty="0" smtClean="0"/>
              <a:t>světlo s konstantní frekvencí.</a:t>
            </a:r>
          </a:p>
          <a:p>
            <a:endParaRPr lang="cs-CZ" sz="2800" dirty="0" smtClean="0"/>
          </a:p>
          <a:p>
            <a:r>
              <a:rPr lang="cs-CZ" sz="2800" b="1" dirty="0" smtClean="0"/>
              <a:t>Bílé světlo</a:t>
            </a:r>
            <a:r>
              <a:rPr lang="cs-CZ" sz="2800" dirty="0" smtClean="0"/>
              <a:t> </a:t>
            </a:r>
          </a:p>
          <a:p>
            <a:r>
              <a:rPr lang="en-US" sz="2800" dirty="0" smtClean="0"/>
              <a:t>	</a:t>
            </a:r>
            <a:r>
              <a:rPr lang="cs-CZ" sz="2800" dirty="0" smtClean="0"/>
              <a:t>je složeno z určitého poměru barevných složek.</a:t>
            </a:r>
          </a:p>
          <a:p>
            <a:endParaRPr lang="cs-CZ" sz="2800" dirty="0" smtClean="0"/>
          </a:p>
          <a:p>
            <a:r>
              <a:rPr lang="cs-CZ" sz="2800" b="1" dirty="0" smtClean="0"/>
              <a:t>Kolorimetrie</a:t>
            </a:r>
            <a:r>
              <a:rPr lang="cs-CZ" sz="2800" dirty="0" smtClean="0"/>
              <a:t> </a:t>
            </a:r>
          </a:p>
          <a:p>
            <a:r>
              <a:rPr lang="en-US" sz="2800" dirty="0" smtClean="0"/>
              <a:t>	</a:t>
            </a:r>
            <a:r>
              <a:rPr lang="cs-CZ" sz="2800" dirty="0" smtClean="0"/>
              <a:t>se zabývá skládáním světel různých barev.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8974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42876" y="1242373"/>
            <a:ext cx="45005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Subtraktivní (odčítací)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cs-CZ" sz="2800" dirty="0" smtClean="0"/>
              <a:t>S každou další přidanou barvou se ubírá část původního světla.</a:t>
            </a:r>
          </a:p>
          <a:p>
            <a:pPr marL="269875" indent="-269875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err="1" smtClean="0"/>
              <a:t>Yellow</a:t>
            </a:r>
            <a:r>
              <a:rPr lang="cs-CZ" sz="2800" dirty="0" smtClean="0"/>
              <a:t> 	žlutá, </a:t>
            </a:r>
            <a:br>
              <a:rPr lang="cs-CZ" sz="2800" dirty="0" smtClean="0"/>
            </a:br>
            <a:r>
              <a:rPr lang="cs-CZ" sz="2800" dirty="0" err="1" smtClean="0"/>
              <a:t>Cyan</a:t>
            </a:r>
            <a:r>
              <a:rPr lang="cs-CZ" sz="2800" dirty="0" smtClean="0"/>
              <a:t> 	azurová, </a:t>
            </a:r>
            <a:br>
              <a:rPr lang="cs-CZ" sz="2800" dirty="0" smtClean="0"/>
            </a:br>
            <a:r>
              <a:rPr lang="cs-CZ" sz="2800" dirty="0" err="1" smtClean="0"/>
              <a:t>Magenta</a:t>
            </a:r>
            <a:r>
              <a:rPr lang="cs-CZ" sz="2800" dirty="0" smtClean="0"/>
              <a:t> 	purpurová</a:t>
            </a:r>
            <a:br>
              <a:rPr lang="cs-CZ" sz="2800" dirty="0" smtClean="0"/>
            </a:br>
            <a:endParaRPr lang="cs-CZ" sz="2800" dirty="0" smtClean="0"/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Využití v tiskárnách.</a:t>
            </a:r>
          </a:p>
          <a:p>
            <a:pPr marL="269875" lvl="0" indent="-269875">
              <a:buFont typeface="Arial" pitchFamily="34" charset="0"/>
              <a:buChar char="•"/>
            </a:pPr>
            <a:endParaRPr lang="cs-CZ" sz="2800" dirty="0"/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b="1" dirty="0" smtClean="0"/>
              <a:t>CMYK</a:t>
            </a:r>
            <a:endParaRPr lang="cs-CZ" sz="2800" b="1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MÍCHÁNÍ BAREV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01024" y="592933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280" y="1428736"/>
            <a:ext cx="4320000" cy="432000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MÍCHÁNÍ BAREV    (RGB)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793009" cy="379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392964" cy="393289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1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4282" y="813396"/>
          <a:ext cx="8640000" cy="5616000"/>
        </p:xfrm>
        <a:graphic>
          <a:graphicData uri="http://schemas.openxmlformats.org/drawingml/2006/table">
            <a:tbl>
              <a:tblPr/>
              <a:tblGrid>
                <a:gridCol w="2880000"/>
                <a:gridCol w="2880000"/>
                <a:gridCol w="2880000"/>
              </a:tblGrid>
              <a:tr h="1872000">
                <a:tc>
                  <a:txBody>
                    <a:bodyPr/>
                    <a:lstStyle/>
                    <a:p>
                      <a:pPr algn="l"/>
                      <a:r>
                        <a:rPr lang="cs-CZ" sz="2800" dirty="0"/>
                        <a:t>žlutá</a:t>
                      </a:r>
                      <a:br>
                        <a:rPr lang="cs-CZ" sz="2800" dirty="0"/>
                      </a:br>
                      <a:r>
                        <a:rPr lang="cs-CZ" sz="2800" dirty="0"/>
                        <a:t>(255,255,0)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zelená</a:t>
                      </a:r>
                      <a:br>
                        <a:rPr lang="cs-CZ" sz="2800" dirty="0"/>
                      </a:br>
                      <a:r>
                        <a:rPr lang="cs-CZ" sz="2800" dirty="0"/>
                        <a:t>(0,255,0)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/>
                        <a:t>azurová</a:t>
                      </a:r>
                      <a:br>
                        <a:rPr lang="cs-CZ" sz="2800" dirty="0"/>
                      </a:br>
                      <a:r>
                        <a:rPr lang="cs-CZ" sz="2800" dirty="0"/>
                        <a:t>(0,255,255)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2000">
                <a:tc>
                  <a:txBody>
                    <a:bodyPr/>
                    <a:lstStyle/>
                    <a:p>
                      <a:pPr algn="l"/>
                      <a:r>
                        <a:rPr lang="cs-CZ" sz="2800" dirty="0"/>
                        <a:t>červená</a:t>
                      </a:r>
                      <a:br>
                        <a:rPr lang="cs-CZ" sz="2800" dirty="0"/>
                      </a:br>
                      <a:r>
                        <a:rPr lang="cs-CZ" sz="2800" dirty="0"/>
                        <a:t>(255,0,0)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/>
                        <a:t>modrá</a:t>
                      </a:r>
                      <a:br>
                        <a:rPr lang="cs-CZ" sz="2800" dirty="0"/>
                      </a:br>
                      <a:r>
                        <a:rPr lang="cs-CZ" sz="2800" dirty="0"/>
                        <a:t>(0,0,255)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2000"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červená</a:t>
                      </a:r>
                      <a:br>
                        <a:rPr lang="cs-CZ" sz="2800" dirty="0"/>
                      </a:br>
                      <a:r>
                        <a:rPr lang="cs-CZ" sz="2800" dirty="0"/>
                        <a:t>(255,0,0)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/>
                        <a:t>purpurová</a:t>
                      </a:r>
                      <a:br>
                        <a:rPr lang="cs-CZ" sz="2800" dirty="0"/>
                      </a:br>
                      <a:r>
                        <a:rPr lang="cs-CZ" sz="2800" dirty="0"/>
                        <a:t>(255,0,255)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MÍCHÁNÍ BAREV    (RGB)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3</a:t>
            </a:r>
            <a:endParaRPr lang="cs-CZ" dirty="0"/>
          </a:p>
        </p:txBody>
      </p:sp>
      <p:pic>
        <p:nvPicPr>
          <p:cNvPr id="79874" name="Picture 2" descr="RGB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785926"/>
            <a:ext cx="5286412" cy="378621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18121"/>
            <a:ext cx="2309240" cy="2068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1472" y="1142984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OPAKOVÁNÍ</a:t>
            </a:r>
          </a:p>
          <a:p>
            <a:pPr algn="ctr"/>
            <a:r>
              <a:rPr lang="cs-CZ" sz="3200" dirty="0" smtClean="0"/>
              <a:t>Na každém snímku je vždy osm tvrzení </a:t>
            </a:r>
            <a:br>
              <a:rPr lang="cs-CZ" sz="3200" dirty="0" smtClean="0"/>
            </a:br>
            <a:r>
              <a:rPr lang="cs-CZ" sz="3200" dirty="0" smtClean="0"/>
              <a:t>a polovina z nich je pravdivá.</a:t>
            </a:r>
            <a:br>
              <a:rPr lang="cs-CZ" sz="3200" dirty="0" smtClean="0"/>
            </a:br>
            <a:endParaRPr lang="cs-CZ" sz="3200" dirty="0" smtClean="0"/>
          </a:p>
          <a:p>
            <a:pPr algn="ctr"/>
            <a:r>
              <a:rPr lang="cs-CZ" sz="3200" dirty="0" smtClean="0"/>
              <a:t>Vyberte, která to jsou.</a:t>
            </a:r>
          </a:p>
          <a:p>
            <a:pPr algn="ctr"/>
            <a:endParaRPr lang="cs-CZ" sz="3200" dirty="0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3071802" y="4000504"/>
          <a:ext cx="285752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400" b="0" dirty="0" smtClean="0">
                          <a:solidFill>
                            <a:schemeClr val="tx1"/>
                          </a:solidFill>
                        </a:rPr>
                        <a:t>pravdivá</a:t>
                      </a:r>
                      <a:endParaRPr lang="cs-CZ" sz="4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400" b="0" dirty="0" smtClean="0">
                          <a:solidFill>
                            <a:schemeClr val="tx1"/>
                          </a:solidFill>
                        </a:rPr>
                        <a:t>nepravdivá</a:t>
                      </a:r>
                      <a:endParaRPr lang="cs-CZ" sz="4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14282" y="524272"/>
          <a:ext cx="8786874" cy="6048000"/>
        </p:xfrm>
        <a:graphic>
          <a:graphicData uri="http://schemas.openxmlformats.org/drawingml/2006/table">
            <a:tbl>
              <a:tblPr/>
              <a:tblGrid>
                <a:gridCol w="798807"/>
                <a:gridCol w="7988067"/>
              </a:tblGrid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V opticky průhledném prostředí dochází k rozptylu světla.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 opticky izotropním prostředí je rychlost světla stejná nezávisle na směru šíření</a:t>
                      </a:r>
                      <a:r>
                        <a:rPr lang="cs-CZ" sz="2400" b="0" dirty="0" smtClean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Světelné paprsky mají stejný tvar jako vlnoplocha.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Absorpce světla je pohlcování světla nebo jeho složky prostředím.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Při lomu z opticky hustšího do řidšího prostředí nastává lom ke kolmici (α &gt; β).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Dopadající a odražený paprsek můžeme vzájemně zaměnit.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Při lomu světla ze vzduchu do vody může nastat při dosažení mezního úhlu úplný odraz světla.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Zelené světlo má menší frekvenci než modré.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93686" y="7141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A</a:t>
            </a:r>
            <a:endParaRPr lang="cs-CZ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14282" y="524272"/>
          <a:ext cx="8786874" cy="6048000"/>
        </p:xfrm>
        <a:graphic>
          <a:graphicData uri="http://schemas.openxmlformats.org/drawingml/2006/table">
            <a:tbl>
              <a:tblPr/>
              <a:tblGrid>
                <a:gridCol w="798807"/>
                <a:gridCol w="7988067"/>
              </a:tblGrid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V opticky průhledném prostředí dochází k rozptylu světla.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 opticky izotropním prostředí je rychlost světla stejná nezávisle na směru šíření.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Světelné paprsky mají stejný tvar jako vlnoplocha.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Absorpce světla je pohlcování světla nebo jeho složky prostředím.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Při lomu z opticky hustšího do řidšího prostředí nastává lom ke kolmici (α &gt; β).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Dopadající a odražený paprsek můžeme vzájemně zaměnit.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Při lomu světla ze vzduchu do vody může nastat při dosažení mezního úhlu úplný odraz světla.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Zelené světlo má menší frekvenci než modré.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93686" y="7141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A</a:t>
            </a:r>
            <a:endParaRPr lang="cs-CZ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14282" y="524272"/>
          <a:ext cx="8786874" cy="6048000"/>
        </p:xfrm>
        <a:graphic>
          <a:graphicData uri="http://schemas.openxmlformats.org/drawingml/2006/table">
            <a:tbl>
              <a:tblPr/>
              <a:tblGrid>
                <a:gridCol w="798807"/>
                <a:gridCol w="7988067"/>
              </a:tblGrid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Žluté světlo má větší frekvenci než modré. </a:t>
                      </a:r>
                      <a:endParaRPr lang="cs-CZ" sz="2400" b="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Při disperzi bílého světla se od původního směru  nejvíce odchýlí červené světlo.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Vlnová délka světla v prostředí s indexem lomu n je n-krát menší </a:t>
                      </a:r>
                      <a:r>
                        <a:rPr lang="cs-CZ" sz="2400" b="0" dirty="0" smtClean="0">
                          <a:latin typeface="Calibri"/>
                          <a:ea typeface="Times New Roman"/>
                          <a:cs typeface="Times New Roman"/>
                        </a:rPr>
                        <a:t>než </a:t>
                      </a: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ve vakuu.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Dopadající a lomený paprsek můžeme vzájemně zaměnit.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Světlo potřebuje ke svému šíření látkové prostředí.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Absorpce světla je pohlcování světla nebo jeho složky prostředím.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v1.sin α = v2. sin β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Při lomu z opticky hustšího do řidšího prostředí nastává lom od kolmice (α &lt; β).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93686" y="7141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14282" y="524272"/>
          <a:ext cx="8786874" cy="6048000"/>
        </p:xfrm>
        <a:graphic>
          <a:graphicData uri="http://schemas.openxmlformats.org/drawingml/2006/table">
            <a:tbl>
              <a:tblPr/>
              <a:tblGrid>
                <a:gridCol w="798807"/>
                <a:gridCol w="7988067"/>
              </a:tblGrid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Žluté světlo má větší frekvenci než modré. </a:t>
                      </a:r>
                      <a:endParaRPr lang="cs-CZ" sz="2400" b="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Při disperzi bílého světla se od původního směru  nejvíce odchýlí červené světlo.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Vlnová délka světla v prostředí s indexem lomu n je n-krát menší </a:t>
                      </a:r>
                      <a:r>
                        <a:rPr lang="cs-CZ" sz="2400" b="0" dirty="0" smtClean="0">
                          <a:latin typeface="Calibri"/>
                          <a:ea typeface="Times New Roman"/>
                          <a:cs typeface="Times New Roman"/>
                        </a:rPr>
                        <a:t>než </a:t>
                      </a: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ve vakuu.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Dopadající a lomený paprsek můžeme vzájemně zaměnit.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Světlo potřebuje ke svému šíření látkové prostředí.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Absorpce světla je pohlcování světla nebo jeho složky prostředím.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v1.sin α = v2. sin β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Při lomu z opticky hustšího do řidšího prostředí nastává lom od kolmice (α &lt; β).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93686" y="7141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14282" y="524272"/>
          <a:ext cx="8786874" cy="6048000"/>
        </p:xfrm>
        <a:graphic>
          <a:graphicData uri="http://schemas.openxmlformats.org/drawingml/2006/table">
            <a:tbl>
              <a:tblPr/>
              <a:tblGrid>
                <a:gridCol w="798807"/>
                <a:gridCol w="7988067"/>
              </a:tblGrid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Vlnová délka světla v prostředí s indexem lomu n je n-krát větší </a:t>
                      </a:r>
                      <a:r>
                        <a:rPr lang="cs-CZ" sz="2400" b="0" dirty="0" err="1" smtClean="0">
                          <a:latin typeface="+mn-lt"/>
                          <a:ea typeface="Times New Roman"/>
                          <a:cs typeface="Times New Roman"/>
                        </a:rPr>
                        <a:t>vež</a:t>
                      </a: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 ve vakuu.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Barvy po rozkladu bílého světla jsou rozloženy rovnoměrně.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Vlnoplocha je plocha na níž leží body, do kterých vlnění dospělo za tutéž dobu.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 opticky  průsvitném prostředí dochází k částečnému rozptylu světla.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Při lomu z opticky hustšího do řidšího prostředí nastává lom od kolmice (α &lt; β).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cs-CZ" sz="2400" b="0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.sin α = v</a:t>
                      </a:r>
                      <a:r>
                        <a:rPr lang="cs-CZ" sz="2400" b="0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. sin β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Dopadající a lomený paprsek nemůžeme vzájemně zaměnit.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Při disperzi bílého světla se od původního směru nejvíce odchýlí fialové světlo.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93686" y="7141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85037"/>
              </p:ext>
            </p:extLst>
          </p:nvPr>
        </p:nvGraphicFramePr>
        <p:xfrm>
          <a:off x="214282" y="524272"/>
          <a:ext cx="8786874" cy="6048000"/>
        </p:xfrm>
        <a:graphic>
          <a:graphicData uri="http://schemas.openxmlformats.org/drawingml/2006/table">
            <a:tbl>
              <a:tblPr/>
              <a:tblGrid>
                <a:gridCol w="798807"/>
                <a:gridCol w="7988067"/>
              </a:tblGrid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Vlnová délka světla v prostředí s indexem lomu n je n-krát větší </a:t>
                      </a:r>
                      <a:r>
                        <a:rPr lang="cs-CZ" sz="2400" b="0" dirty="0" err="1" smtClean="0">
                          <a:latin typeface="+mn-lt"/>
                          <a:ea typeface="Times New Roman"/>
                          <a:cs typeface="Times New Roman"/>
                        </a:rPr>
                        <a:t>vež</a:t>
                      </a: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 ve vakuu.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Barvy po rozkladu bílého světla jsou rozloženy rovnoměrně.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Vlnoplocha je plocha na níž leží body, do kterých vlnění dospělo za tutéž dobu.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V opticky  průsvitném prostředí dochází k částečnému rozptylu světla.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Při lomu z opticky hustšího do řidšího prostředí nastává lom od kolmice (α &lt; β).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cs-CZ" sz="2400" b="0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.sin α = v</a:t>
                      </a:r>
                      <a:r>
                        <a:rPr lang="cs-CZ" sz="2400" b="0" baseline="-250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. sin β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Dopadající a lomený paprsek nemůžeme vzájemně zaměnit.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400" b="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cs-CZ" sz="2400" b="0" dirty="0">
                          <a:latin typeface="Calibri"/>
                          <a:ea typeface="Times New Roman"/>
                          <a:cs typeface="Times New Roman"/>
                        </a:rPr>
                        <a:t>Při disperzi bílého světla se od původního směru nejvíce odchýlí fialové světlo. </a:t>
                      </a:r>
                      <a:endParaRPr lang="cs-CZ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93686" y="7141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14282" y="357166"/>
            <a:ext cx="87154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0463" algn="l"/>
              </a:tabLst>
            </a:pPr>
            <a:r>
              <a:rPr lang="cs-CZ" sz="2800" b="1" dirty="0" smtClean="0"/>
              <a:t>Rychlost šíření světla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vakuu</a:t>
            </a:r>
            <a:r>
              <a:rPr lang="en-US" sz="2800" b="1" dirty="0" smtClean="0"/>
              <a:t> </a:t>
            </a:r>
            <a:r>
              <a:rPr lang="en-US" sz="2800" dirty="0" smtClean="0"/>
              <a:t>	</a:t>
            </a:r>
            <a:r>
              <a:rPr lang="cs-CZ" sz="2800" dirty="0" smtClean="0"/>
              <a:t>c = 299 792 458 m.s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 </a:t>
            </a:r>
            <a:endParaRPr lang="en-US" sz="2800" dirty="0" smtClean="0"/>
          </a:p>
          <a:p>
            <a:pPr>
              <a:tabLst>
                <a:tab pos="1160463" algn="l"/>
              </a:tabLst>
            </a:pPr>
            <a:r>
              <a:rPr lang="en-US" sz="2800" dirty="0" smtClean="0"/>
              <a:t>					c </a:t>
            </a:r>
            <a:r>
              <a:rPr lang="cs-CZ" sz="2800" dirty="0" smtClean="0"/>
              <a:t>= 3.10</a:t>
            </a:r>
            <a:r>
              <a:rPr lang="cs-CZ" sz="2800" baseline="30000" dirty="0" smtClean="0"/>
              <a:t>8 </a:t>
            </a:r>
            <a:r>
              <a:rPr lang="cs-CZ" sz="2800" dirty="0" smtClean="0"/>
              <a:t>m.s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.</a:t>
            </a:r>
          </a:p>
          <a:p>
            <a:r>
              <a:rPr lang="cs-CZ" sz="2800" b="1" dirty="0" smtClean="0"/>
              <a:t>Rychlost šíření světla v jiných prostředích </a:t>
            </a:r>
            <a:r>
              <a:rPr lang="cs-CZ" sz="2800" dirty="0" smtClean="0"/>
              <a:t>je vždy menší. </a:t>
            </a:r>
          </a:p>
          <a:p>
            <a:r>
              <a:rPr lang="en-US" sz="2800" dirty="0" smtClean="0"/>
              <a:t>			</a:t>
            </a:r>
            <a:r>
              <a:rPr lang="el-GR" sz="2800" dirty="0" smtClean="0"/>
              <a:t>ε</a:t>
            </a:r>
            <a:r>
              <a:rPr lang="en-US" sz="2800" baseline="-25000" dirty="0" smtClean="0"/>
              <a:t>r</a:t>
            </a:r>
            <a:r>
              <a:rPr lang="en-US" sz="2800" dirty="0" smtClean="0"/>
              <a:t>	</a:t>
            </a:r>
            <a:r>
              <a:rPr lang="cs-CZ" sz="2800" dirty="0" smtClean="0"/>
              <a:t> relativní permitivita </a:t>
            </a:r>
          </a:p>
          <a:p>
            <a:r>
              <a:rPr lang="cs-CZ" sz="2800" dirty="0" smtClean="0"/>
              <a:t>                                  </a:t>
            </a:r>
            <a:r>
              <a:rPr lang="el-GR" sz="2800" dirty="0" smtClean="0"/>
              <a:t>μ</a:t>
            </a:r>
            <a:r>
              <a:rPr lang="en-US" sz="2800" baseline="-25000" dirty="0" smtClean="0"/>
              <a:t> r</a:t>
            </a:r>
            <a:r>
              <a:rPr lang="cs-CZ" sz="2800" dirty="0" smtClean="0"/>
              <a:t> </a:t>
            </a:r>
            <a:r>
              <a:rPr lang="en-US" sz="2800" dirty="0" smtClean="0"/>
              <a:t>	</a:t>
            </a:r>
            <a:r>
              <a:rPr lang="cs-CZ" sz="2800" dirty="0" smtClean="0"/>
              <a:t> relativní permeabilita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cs-CZ" sz="2800" dirty="0" err="1" smtClean="0"/>
              <a:t>v</a:t>
            </a:r>
            <a:r>
              <a:rPr lang="cs-CZ" sz="2800" baseline="-25000" dirty="0" err="1" smtClean="0"/>
              <a:t>vzduch</a:t>
            </a:r>
            <a:r>
              <a:rPr lang="cs-CZ" sz="2800" dirty="0" smtClean="0"/>
              <a:t> ≈ c</a:t>
            </a:r>
          </a:p>
          <a:p>
            <a:r>
              <a:rPr lang="cs-CZ" sz="2800" dirty="0" err="1" smtClean="0"/>
              <a:t>v</a:t>
            </a:r>
            <a:r>
              <a:rPr lang="cs-CZ" sz="2800" baseline="-25000" dirty="0" err="1" smtClean="0"/>
              <a:t>voda</a:t>
            </a:r>
            <a:r>
              <a:rPr lang="cs-CZ" sz="2800" dirty="0" smtClean="0"/>
              <a:t> = 2</a:t>
            </a:r>
            <a:r>
              <a:rPr lang="en-US" sz="2800" dirty="0" smtClean="0"/>
              <a:t>.</a:t>
            </a:r>
            <a:r>
              <a:rPr lang="cs-CZ" sz="2800" dirty="0" smtClean="0"/>
              <a:t>25 .10</a:t>
            </a:r>
            <a:r>
              <a:rPr lang="cs-CZ" sz="2800" baseline="30000" dirty="0" smtClean="0"/>
              <a:t>8</a:t>
            </a:r>
            <a:r>
              <a:rPr lang="cs-CZ" sz="2800" dirty="0" smtClean="0"/>
              <a:t> m.s</a:t>
            </a:r>
            <a:r>
              <a:rPr lang="cs-CZ" sz="2800" baseline="30000" dirty="0" smtClean="0"/>
              <a:t>-1</a:t>
            </a:r>
            <a:endParaRPr lang="cs-CZ" sz="2800" dirty="0" smtClean="0"/>
          </a:p>
          <a:p>
            <a:r>
              <a:rPr lang="cs-CZ" sz="2800" dirty="0" err="1" smtClean="0"/>
              <a:t>v</a:t>
            </a:r>
            <a:r>
              <a:rPr lang="cs-CZ" sz="2800" baseline="-25000" dirty="0" err="1" smtClean="0"/>
              <a:t>sklo</a:t>
            </a:r>
            <a:r>
              <a:rPr lang="cs-CZ" sz="2800" dirty="0" smtClean="0"/>
              <a:t> = </a:t>
            </a:r>
            <a:r>
              <a:rPr lang="en-US" sz="2800" dirty="0" smtClean="0"/>
              <a:t>2</a:t>
            </a:r>
            <a:r>
              <a:rPr lang="cs-CZ" sz="2800" dirty="0" smtClean="0"/>
              <a:t>.10</a:t>
            </a:r>
            <a:r>
              <a:rPr lang="cs-CZ" sz="2800" baseline="30000" dirty="0" smtClean="0"/>
              <a:t>8</a:t>
            </a:r>
            <a:r>
              <a:rPr lang="en-US" sz="2800" dirty="0" smtClean="0"/>
              <a:t> </a:t>
            </a:r>
            <a:r>
              <a:rPr lang="cs-CZ" sz="2800" dirty="0" smtClean="0"/>
              <a:t>m.s</a:t>
            </a:r>
            <a:r>
              <a:rPr lang="cs-CZ" sz="2800" baseline="30000" dirty="0" smtClean="0"/>
              <a:t>-1 </a:t>
            </a:r>
            <a:r>
              <a:rPr lang="cs-CZ" sz="2800" dirty="0" smtClean="0"/>
              <a:t>– </a:t>
            </a:r>
            <a:r>
              <a:rPr lang="cs-CZ" sz="2800" dirty="0" err="1" smtClean="0"/>
              <a:t>1</a:t>
            </a:r>
            <a:r>
              <a:rPr lang="en-US" sz="2800" dirty="0" smtClean="0"/>
              <a:t>,</a:t>
            </a:r>
            <a:r>
              <a:rPr lang="cs-CZ" sz="2800" dirty="0" smtClean="0"/>
              <a:t>5</a:t>
            </a:r>
            <a:r>
              <a:rPr lang="en-US" sz="2800" dirty="0" smtClean="0"/>
              <a:t> </a:t>
            </a:r>
            <a:r>
              <a:rPr lang="cs-CZ" sz="2800" dirty="0" smtClean="0"/>
              <a:t>.10</a:t>
            </a:r>
            <a:r>
              <a:rPr lang="cs-CZ" sz="2800" baseline="30000" dirty="0" smtClean="0"/>
              <a:t>8</a:t>
            </a:r>
            <a:r>
              <a:rPr lang="en-US" sz="2800" baseline="30000" dirty="0" smtClean="0"/>
              <a:t> </a:t>
            </a:r>
            <a:r>
              <a:rPr lang="cs-CZ" sz="2800" dirty="0" smtClean="0"/>
              <a:t>m.s</a:t>
            </a:r>
            <a:r>
              <a:rPr lang="cs-CZ" sz="2800" baseline="30000" dirty="0" smtClean="0"/>
              <a:t>-1</a:t>
            </a:r>
            <a:endParaRPr lang="en-US" sz="2800" baseline="30000" dirty="0" smtClean="0"/>
          </a:p>
          <a:p>
            <a:endParaRPr lang="cs-CZ" sz="2800" dirty="0" smtClean="0"/>
          </a:p>
          <a:p>
            <a:r>
              <a:rPr lang="cs-CZ" sz="2800" b="1" dirty="0" smtClean="0"/>
              <a:t>Vztah mezi vlnovou délkou a frekvencí</a:t>
            </a:r>
            <a:r>
              <a:rPr lang="cs-CZ" sz="2800" dirty="0" smtClean="0"/>
              <a:t>  </a:t>
            </a:r>
          </a:p>
          <a:p>
            <a:r>
              <a:rPr lang="cs-CZ" sz="1200" dirty="0" smtClean="0"/>
              <a:t>                  </a:t>
            </a:r>
          </a:p>
          <a:p>
            <a:r>
              <a:rPr lang="cs-CZ" sz="2800" dirty="0" smtClean="0"/>
              <a:t>f – nezávisí na prostředí</a:t>
            </a:r>
          </a:p>
          <a:p>
            <a:r>
              <a:rPr lang="cs-CZ" sz="2800" dirty="0" smtClean="0"/>
              <a:t>λ – se mění podle rychlosti</a:t>
            </a:r>
          </a:p>
          <a:p>
            <a:r>
              <a:rPr lang="cs-CZ" sz="2800" dirty="0" smtClean="0"/>
              <a:t>c (v) – rychlost světla ve vakuu (v daném prostředí)</a:t>
            </a:r>
            <a:endParaRPr lang="cs-CZ" sz="2800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429388" y="4286256"/>
          <a:ext cx="2306121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8" name="Rovnice" r:id="rId4" imgW="749160" imgH="431640" progId="Equation.3">
                  <p:embed/>
                </p:oleObj>
              </mc:Choice>
              <mc:Fallback>
                <p:oleObj name="Rovnice" r:id="rId4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4286256"/>
                        <a:ext cx="2306121" cy="12858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785786" y="1785925"/>
          <a:ext cx="1555751" cy="942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9" name="Rovnice" r:id="rId6" imgW="723600" imgH="457200" progId="Equation.3">
                  <p:embed/>
                </p:oleObj>
              </mc:Choice>
              <mc:Fallback>
                <p:oleObj name="Rovnice" r:id="rId6" imgW="72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785925"/>
                        <a:ext cx="1555751" cy="9421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06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34911" y="571480"/>
            <a:ext cx="90090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 </a:t>
            </a:r>
            <a:r>
              <a:rPr lang="cs-CZ" sz="2800" dirty="0" smtClean="0"/>
              <a:t>ovlivňují vlastnosti prostředí.</a:t>
            </a:r>
          </a:p>
          <a:p>
            <a:r>
              <a:rPr lang="cs-CZ" sz="1000" dirty="0" smtClean="0"/>
              <a:t> </a:t>
            </a:r>
          </a:p>
          <a:p>
            <a:r>
              <a:rPr lang="cs-CZ" sz="2800" b="1" dirty="0" smtClean="0"/>
              <a:t>absorpce světla</a:t>
            </a:r>
            <a:r>
              <a:rPr lang="cs-CZ" sz="2800" dirty="0" smtClean="0"/>
              <a:t> </a:t>
            </a:r>
            <a:endParaRPr lang="en-US" sz="2800" dirty="0" smtClean="0"/>
          </a:p>
          <a:p>
            <a:r>
              <a:rPr lang="cs-CZ" sz="2800" dirty="0" smtClean="0"/>
              <a:t>pohlcování světla nebo některé jeho vlnové délky prostředím</a:t>
            </a:r>
          </a:p>
          <a:p>
            <a:r>
              <a:rPr lang="cs-CZ" sz="2800" b="1" dirty="0" smtClean="0"/>
              <a:t>rozptyl světla</a:t>
            </a:r>
            <a:r>
              <a:rPr lang="cs-CZ" sz="2800" dirty="0" smtClean="0"/>
              <a:t> </a:t>
            </a:r>
            <a:endParaRPr lang="en-US" sz="2800" dirty="0" smtClean="0"/>
          </a:p>
          <a:p>
            <a:r>
              <a:rPr lang="cs-CZ" sz="2800" dirty="0" smtClean="0"/>
              <a:t>nastává, když prostředí nepravidelně mění směr šíření světla</a:t>
            </a:r>
          </a:p>
          <a:p>
            <a:r>
              <a:rPr lang="cs-CZ" sz="2800" dirty="0" smtClean="0"/>
              <a:t> </a:t>
            </a:r>
            <a:endParaRPr lang="cs-CZ" sz="2800" u="sng" dirty="0" smtClean="0"/>
          </a:p>
          <a:p>
            <a:r>
              <a:rPr lang="cs-CZ" sz="2800" b="1" dirty="0" smtClean="0"/>
              <a:t>OPTICKÉ PROSTŘEDÍ</a:t>
            </a:r>
            <a:endParaRPr lang="cs-CZ" sz="2800" dirty="0" smtClean="0"/>
          </a:p>
          <a:p>
            <a:r>
              <a:rPr lang="cs-CZ" sz="1000" b="1" dirty="0" smtClean="0"/>
              <a:t> </a:t>
            </a:r>
            <a:endParaRPr lang="en-US" sz="100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/>
              <a:t>průhledné</a:t>
            </a:r>
            <a:r>
              <a:rPr lang="cs-CZ" sz="2800" dirty="0" smtClean="0"/>
              <a:t> – nedochází k rozptylu světla, ale dochází 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                       </a:t>
            </a:r>
            <a:r>
              <a:rPr lang="cs-CZ" sz="2800" dirty="0" smtClean="0"/>
              <a:t>k částečnému pohlcování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čiré</a:t>
            </a:r>
            <a:r>
              <a:rPr lang="cs-CZ" sz="2800" dirty="0" smtClean="0"/>
              <a:t> – optické záření není pohlcováno ani rozptylováno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barevné</a:t>
            </a:r>
            <a:r>
              <a:rPr lang="cs-CZ" sz="2800" dirty="0" smtClean="0"/>
              <a:t> – pohlcuje určité frekvence (barevná skla,…)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b="1" dirty="0" smtClean="0"/>
              <a:t>průsvitné</a:t>
            </a:r>
            <a:r>
              <a:rPr lang="cs-CZ" sz="2800" dirty="0" smtClean="0"/>
              <a:t> (matné) – dochází k částečnému rozptylu světla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b="1" dirty="0" smtClean="0"/>
              <a:t>neprůhledné</a:t>
            </a:r>
            <a:r>
              <a:rPr lang="cs-CZ" sz="2800" dirty="0" smtClean="0"/>
              <a:t> – světlo se pohlcuje nebo odráží</a:t>
            </a:r>
            <a:endParaRPr lang="cs-CZ" sz="2800" dirty="0"/>
          </a:p>
        </p:txBody>
      </p:sp>
      <p:sp>
        <p:nvSpPr>
          <p:cNvPr id="14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1. </a:t>
            </a:r>
            <a:r>
              <a:rPr lang="en-US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2</a:t>
            </a: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. ŠÍŘENÍ SVĚTLA</a:t>
            </a:r>
          </a:p>
        </p:txBody>
      </p:sp>
    </p:spTree>
    <p:extLst>
      <p:ext uri="{BB962C8B-B14F-4D97-AF65-F5344CB8AC3E}">
        <p14:creationId xmlns:p14="http://schemas.microsoft.com/office/powerpoint/2010/main" val="1965452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34911" y="428604"/>
            <a:ext cx="90090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Opticky homogenní</a:t>
            </a:r>
            <a:r>
              <a:rPr lang="cs-CZ" sz="2800" dirty="0" smtClean="0"/>
              <a:t> (stejnorodé) </a:t>
            </a:r>
            <a:r>
              <a:rPr lang="cs-CZ" sz="2800" b="1" dirty="0" smtClean="0"/>
              <a:t>prostředí</a:t>
            </a:r>
            <a:r>
              <a:rPr lang="cs-CZ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cs-CZ" sz="2800" dirty="0" smtClean="0"/>
              <a:t>má všude stejné optické vlastnosti.</a:t>
            </a:r>
          </a:p>
          <a:p>
            <a:r>
              <a:rPr lang="cs-CZ" sz="2800" dirty="0" smtClean="0"/>
              <a:t> </a:t>
            </a:r>
          </a:p>
          <a:p>
            <a:pPr lvl="0"/>
            <a:r>
              <a:rPr lang="cs-CZ" sz="2800" b="1" dirty="0" smtClean="0"/>
              <a:t>Opticky izotropní prostředí</a:t>
            </a:r>
            <a:r>
              <a:rPr lang="cs-CZ" sz="2800" dirty="0" smtClean="0"/>
              <a:t> </a:t>
            </a:r>
            <a:endParaRPr lang="en-US" sz="2800" dirty="0" smtClean="0"/>
          </a:p>
          <a:p>
            <a:pPr lvl="0"/>
            <a:r>
              <a:rPr lang="en-US" sz="2800" dirty="0" smtClean="0"/>
              <a:t>	</a:t>
            </a:r>
            <a:r>
              <a:rPr lang="cs-CZ" sz="2800" dirty="0" smtClean="0"/>
              <a:t>světlo se šíří všemi směry stejnou rychlostí.</a:t>
            </a:r>
          </a:p>
          <a:p>
            <a:pPr lvl="0"/>
            <a:r>
              <a:rPr lang="cs-CZ" sz="2800" b="1" dirty="0" smtClean="0"/>
              <a:t>Opticky anizotropní prostředí</a:t>
            </a:r>
            <a:r>
              <a:rPr lang="cs-CZ" sz="2800" dirty="0" smtClean="0"/>
              <a:t> </a:t>
            </a:r>
            <a:endParaRPr lang="en-US" sz="2800" dirty="0" smtClean="0"/>
          </a:p>
          <a:p>
            <a:pPr lvl="0"/>
            <a:r>
              <a:rPr lang="en-US" sz="2800" dirty="0" smtClean="0"/>
              <a:t>	r</a:t>
            </a:r>
            <a:r>
              <a:rPr lang="cs-CZ" sz="2800" dirty="0" smtClean="0"/>
              <a:t>ychlost světla závisí na směru šíření.</a:t>
            </a:r>
            <a:br>
              <a:rPr lang="cs-CZ" sz="2800" dirty="0" smtClean="0"/>
            </a:br>
            <a:r>
              <a:rPr lang="cs-CZ" sz="2800" dirty="0" smtClean="0"/>
              <a:t>                                         (krystal křemene, islandský vápenec)</a:t>
            </a:r>
          </a:p>
          <a:p>
            <a:r>
              <a:rPr lang="cs-CZ" sz="2800" dirty="0" smtClean="0"/>
              <a:t> </a:t>
            </a:r>
          </a:p>
          <a:p>
            <a:r>
              <a:rPr lang="cs-CZ" sz="2800" b="1" dirty="0" smtClean="0"/>
              <a:t>Světelné zdroje</a:t>
            </a:r>
            <a:endParaRPr lang="en-US" sz="2800" b="1" dirty="0" smtClean="0"/>
          </a:p>
          <a:p>
            <a:r>
              <a:rPr lang="en-US" sz="2800" b="1" dirty="0" smtClean="0"/>
              <a:t>	</a:t>
            </a:r>
            <a:r>
              <a:rPr lang="cs-CZ" sz="2800" dirty="0" smtClean="0"/>
              <a:t>tělesa, která vyzařují světlo.</a:t>
            </a:r>
          </a:p>
          <a:p>
            <a:pPr marL="900113" lvl="0" indent="-360363">
              <a:buFont typeface="Arial" pitchFamily="34" charset="0"/>
              <a:buChar char="•"/>
            </a:pPr>
            <a:r>
              <a:rPr lang="cs-CZ" sz="2800" dirty="0" smtClean="0"/>
              <a:t>bodové zdroje – jejich plošnou velikost lze zanedbat</a:t>
            </a:r>
          </a:p>
          <a:p>
            <a:pPr marL="900113" lvl="0" indent="-360363">
              <a:buFont typeface="Arial" pitchFamily="34" charset="0"/>
              <a:buChar char="•"/>
            </a:pPr>
            <a:r>
              <a:rPr lang="cs-CZ" sz="2800" dirty="0" smtClean="0"/>
              <a:t>plošné zdroje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86259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34911" y="428604"/>
            <a:ext cx="40084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Vlnoplocha</a:t>
            </a:r>
            <a:r>
              <a:rPr lang="cs-CZ" sz="2800" dirty="0" smtClean="0"/>
              <a:t> </a:t>
            </a:r>
            <a:endParaRPr lang="en-US" sz="2800" dirty="0" smtClean="0"/>
          </a:p>
          <a:p>
            <a:r>
              <a:rPr lang="cs-CZ" sz="2800" dirty="0" smtClean="0"/>
              <a:t>je plocha, na níž leží body, do kterých vlnění dospělo za tutéž dobu.</a:t>
            </a:r>
            <a:br>
              <a:rPr lang="cs-CZ" sz="2800" dirty="0" smtClean="0"/>
            </a:br>
            <a:endParaRPr lang="cs-CZ" sz="2800" dirty="0" smtClean="0"/>
          </a:p>
          <a:p>
            <a:pPr lvl="0"/>
            <a:r>
              <a:rPr lang="cs-CZ" sz="2800" dirty="0" smtClean="0"/>
              <a:t>V homogenním izotropním prostředí se světlo bodového zdroje šíří přímočaře podle </a:t>
            </a:r>
            <a:r>
              <a:rPr lang="cs-CZ" sz="2800" dirty="0" err="1" smtClean="0"/>
              <a:t>Huygensova</a:t>
            </a:r>
            <a:r>
              <a:rPr lang="cs-CZ" sz="2800" dirty="0" smtClean="0"/>
              <a:t> principu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 </a:t>
            </a:r>
            <a:r>
              <a:rPr lang="cs-CZ" sz="2800" b="1" dirty="0" smtClean="0"/>
              <a:t>kulových vlnoplochách</a:t>
            </a:r>
            <a:r>
              <a:rPr lang="cs-CZ" sz="2800" dirty="0" smtClean="0"/>
              <a:t>.</a:t>
            </a:r>
          </a:p>
        </p:txBody>
      </p:sp>
      <p:sp>
        <p:nvSpPr>
          <p:cNvPr id="4" name="Elipsa 3"/>
          <p:cNvSpPr/>
          <p:nvPr/>
        </p:nvSpPr>
        <p:spPr>
          <a:xfrm>
            <a:off x="5965203" y="2393311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5661565" y="2089673"/>
            <a:ext cx="1518193" cy="151819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357926" y="1786034"/>
            <a:ext cx="2125470" cy="212547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054288" y="1482396"/>
            <a:ext cx="2732747" cy="27327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143372" y="571480"/>
            <a:ext cx="4554578" cy="455457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750649" y="1178757"/>
            <a:ext cx="3340024" cy="33400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447011" y="875119"/>
            <a:ext cx="3947301" cy="394730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Elipsa 2"/>
          <p:cNvSpPr/>
          <p:nvPr/>
        </p:nvSpPr>
        <p:spPr>
          <a:xfrm>
            <a:off x="6300154" y="2728262"/>
            <a:ext cx="241015" cy="2410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429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34911" y="428604"/>
            <a:ext cx="386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 smtClean="0"/>
              <a:t>Je-li bodový zdroj světla ve velké vzdálenosti, můžeme část kulové vlnoplochy považovat za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cs-CZ" sz="2800" b="1" dirty="0" smtClean="0"/>
              <a:t>rovinnou vlnoplochu</a:t>
            </a:r>
            <a:r>
              <a:rPr lang="cs-CZ" sz="2800" dirty="0" smtClean="0"/>
              <a:t> .</a:t>
            </a:r>
            <a:endParaRPr lang="cs-CZ" sz="2800" dirty="0"/>
          </a:p>
        </p:txBody>
      </p:sp>
      <p:sp>
        <p:nvSpPr>
          <p:cNvPr id="4" name="Elipsa 3"/>
          <p:cNvSpPr/>
          <p:nvPr/>
        </p:nvSpPr>
        <p:spPr>
          <a:xfrm>
            <a:off x="5965203" y="2393311"/>
            <a:ext cx="910916" cy="91091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5661565" y="2089673"/>
            <a:ext cx="1518193" cy="151819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357926" y="1786034"/>
            <a:ext cx="2125470" cy="212547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054288" y="1482396"/>
            <a:ext cx="2732747" cy="27327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143372" y="571480"/>
            <a:ext cx="4554578" cy="455457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750649" y="1178757"/>
            <a:ext cx="3340024" cy="33400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447011" y="875119"/>
            <a:ext cx="3947301" cy="394730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Elipsa 2"/>
          <p:cNvSpPr/>
          <p:nvPr/>
        </p:nvSpPr>
        <p:spPr>
          <a:xfrm>
            <a:off x="6300154" y="2728262"/>
            <a:ext cx="241015" cy="2410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ovací čára 18"/>
          <p:cNvCxnSpPr/>
          <p:nvPr/>
        </p:nvCxnSpPr>
        <p:spPr>
          <a:xfrm rot="16200000" flipH="1">
            <a:off x="1385884" y="4462461"/>
            <a:ext cx="1143008" cy="571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16200000" flipH="1">
            <a:off x="1038228" y="4572003"/>
            <a:ext cx="1243010" cy="614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16200000" flipH="1">
            <a:off x="719137" y="4686300"/>
            <a:ext cx="1285876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16200000" flipH="1">
            <a:off x="381003" y="4791076"/>
            <a:ext cx="1390646" cy="6953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stCxn id="3" idx="2"/>
          </p:cNvCxnSpPr>
          <p:nvPr/>
        </p:nvCxnSpPr>
        <p:spPr>
          <a:xfrm rot="10800000" flipV="1">
            <a:off x="285720" y="2848770"/>
            <a:ext cx="6014434" cy="1723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stCxn id="3" idx="3"/>
          </p:cNvCxnSpPr>
          <p:nvPr/>
        </p:nvCxnSpPr>
        <p:spPr>
          <a:xfrm rot="5400000">
            <a:off x="2098662" y="1835419"/>
            <a:ext cx="3138227" cy="5335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31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1273</Words>
  <Application>Microsoft Office PowerPoint</Application>
  <PresentationFormat>Předvádění na obrazovce (4:3)</PresentationFormat>
  <Paragraphs>536</Paragraphs>
  <Slides>49</Slides>
  <Notes>49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49</vt:i4>
      </vt:variant>
    </vt:vector>
  </HeadingPairs>
  <TitlesOfParts>
    <vt:vector size="52" baseType="lpstr">
      <vt:lpstr>3_2ročník prezentace</vt:lpstr>
      <vt:lpstr>Rovnice</vt:lpstr>
      <vt:lpstr>Rovnica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Monika Bouchalová</dc:creator>
  <cp:lastModifiedBy>monika</cp:lastModifiedBy>
  <cp:revision>36</cp:revision>
  <dcterms:created xsi:type="dcterms:W3CDTF">2012-10-30T16:55:39Z</dcterms:created>
  <dcterms:modified xsi:type="dcterms:W3CDTF">2014-10-05T10:31:42Z</dcterms:modified>
</cp:coreProperties>
</file>