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321" r:id="rId2"/>
    <p:sldId id="356" r:id="rId3"/>
    <p:sldId id="396" r:id="rId4"/>
    <p:sldId id="397" r:id="rId5"/>
    <p:sldId id="349" r:id="rId6"/>
    <p:sldId id="371" r:id="rId7"/>
    <p:sldId id="372" r:id="rId8"/>
    <p:sldId id="373" r:id="rId9"/>
    <p:sldId id="353" r:id="rId10"/>
    <p:sldId id="374" r:id="rId11"/>
    <p:sldId id="376" r:id="rId12"/>
    <p:sldId id="377" r:id="rId13"/>
    <p:sldId id="375" r:id="rId14"/>
    <p:sldId id="378" r:id="rId15"/>
    <p:sldId id="379" r:id="rId16"/>
    <p:sldId id="380" r:id="rId17"/>
    <p:sldId id="383" r:id="rId18"/>
    <p:sldId id="384" r:id="rId19"/>
    <p:sldId id="389" r:id="rId20"/>
    <p:sldId id="398" r:id="rId21"/>
    <p:sldId id="385" r:id="rId22"/>
    <p:sldId id="386" r:id="rId23"/>
    <p:sldId id="388" r:id="rId24"/>
    <p:sldId id="387" r:id="rId25"/>
    <p:sldId id="382" r:id="rId26"/>
    <p:sldId id="401" r:id="rId27"/>
    <p:sldId id="399" r:id="rId28"/>
    <p:sldId id="390" r:id="rId29"/>
    <p:sldId id="391" r:id="rId30"/>
    <p:sldId id="392" r:id="rId31"/>
    <p:sldId id="394" r:id="rId32"/>
    <p:sldId id="395" r:id="rId33"/>
  </p:sldIdLst>
  <p:sldSz cx="9144000" cy="6858000" type="screen4x3"/>
  <p:notesSz cx="6858000" cy="9144000"/>
  <p:embeddedFontLst>
    <p:embeddedFont>
      <p:font typeface="Informal Roman" panose="030604020304060B0204" pitchFamily="66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40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FF66"/>
    <a:srgbClr val="00FF00"/>
    <a:srgbClr val="FF9999"/>
    <a:srgbClr val="FF5050"/>
    <a:srgbClr val="008000"/>
    <a:srgbClr val="F4B74A"/>
    <a:srgbClr val="FF99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>
        <p:scale>
          <a:sx n="66" d="100"/>
          <a:sy n="66" d="100"/>
        </p:scale>
        <p:origin x="-189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794"/>
    </p:cViewPr>
  </p:sorterViewPr>
  <p:notesViewPr>
    <p:cSldViewPr>
      <p:cViewPr varScale="1">
        <p:scale>
          <a:sx n="48" d="100"/>
          <a:sy n="48" d="100"/>
        </p:scale>
        <p:origin x="-293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53.wmf"/><Relationship Id="rId7" Type="http://schemas.openxmlformats.org/officeDocument/2006/relationships/image" Target="../media/image48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54.wmf"/><Relationship Id="rId9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29543F-5518-441A-AD47-C803635515F7}" type="datetimeFigureOut">
              <a:rPr lang="cs-CZ"/>
              <a:pPr>
                <a:defRPr/>
              </a:pPr>
              <a:t>2.4.2014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7BF870-9DB3-4F92-A8C6-3565AB6989B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503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EFB9CD-5AF2-4E9F-9365-37276FBF5DFF}" type="slidenum">
              <a:rPr lang="cs-CZ" altLang="cs-CZ" smtClean="0"/>
              <a:pPr eaLnBrk="1" hangingPunct="1"/>
              <a:t>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6868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873CBDC-DA57-4CCF-9C79-440C94763A8C}" type="slidenum">
              <a:rPr lang="cs-CZ" altLang="cs-CZ" sz="1200"/>
              <a:pPr algn="r" eaLnBrk="1" hangingPunct="1"/>
              <a:t>6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7892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D6C59DF-0CF2-4B61-BDB5-5391E7AC2FB5}" type="slidenum">
              <a:rPr lang="cs-CZ" altLang="cs-CZ" sz="1200"/>
              <a:pPr algn="r" eaLnBrk="1" hangingPunct="1"/>
              <a:t>7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89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A1E1FAA-F443-4E34-AEA6-EEE7EE02D2D8}" type="slidenum">
              <a:rPr lang="cs-CZ" altLang="cs-CZ" sz="1200"/>
              <a:pPr algn="r" eaLnBrk="1" hangingPunct="1"/>
              <a:t>8</a:t>
            </a:fld>
            <a:endParaRPr lang="cs-CZ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47F6-19F5-4DDB-89FE-981F16CFF307}" type="datetimeFigureOut">
              <a:rPr lang="cs-CZ"/>
              <a:pPr>
                <a:defRPr/>
              </a:pPr>
              <a:t>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D8B08-C5FE-4797-A7E8-81903552CD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95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13729-B358-482D-8FAD-EDB0058C47D8}" type="datetimeFigureOut">
              <a:rPr lang="cs-CZ"/>
              <a:pPr>
                <a:defRPr/>
              </a:pPr>
              <a:t>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1DFA-CE4A-483B-B1BF-F1E0D0E22CC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00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E3BC-3875-4936-A5CE-0E567933D6E2}" type="datetimeFigureOut">
              <a:rPr lang="cs-CZ"/>
              <a:pPr>
                <a:defRPr/>
              </a:pPr>
              <a:t>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F397F-EC2A-41DD-BD68-9093479EA4D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48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E9F30-EB41-4C34-91C9-FEF5EF64BB7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77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C21D-A7E8-41A0-991F-084C5C9D1ABB}" type="datetimeFigureOut">
              <a:rPr lang="cs-CZ"/>
              <a:pPr>
                <a:defRPr/>
              </a:pPr>
              <a:t>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C1D7-01A3-4FAC-9A33-636AC2146E6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45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A6F90-DE58-46B7-B29B-18C1E82074FD}" type="datetimeFigureOut">
              <a:rPr lang="cs-CZ"/>
              <a:pPr>
                <a:defRPr/>
              </a:pPr>
              <a:t>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366A-AA08-419F-A861-EBB4E131D08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97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4A9E-0EBB-4670-8F4F-0F7A037C2D85}" type="datetimeFigureOut">
              <a:rPr lang="cs-CZ"/>
              <a:pPr>
                <a:defRPr/>
              </a:pPr>
              <a:t>2.4.2014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4943-2D56-4623-BCBA-F81DD9B2FF7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66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7EB7-21FC-490E-9221-4150420CD208}" type="datetimeFigureOut">
              <a:rPr lang="cs-CZ"/>
              <a:pPr>
                <a:defRPr/>
              </a:pPr>
              <a:t>2.4.2014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B625-2BC4-4254-AA13-FE78AE8E528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9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5D47-4100-4D84-B050-D8BBF25CE0F1}" type="datetimeFigureOut">
              <a:rPr lang="cs-CZ"/>
              <a:pPr>
                <a:defRPr/>
              </a:pPr>
              <a:t>2.4.2014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3B2C-D480-49F2-9642-86CB00AB914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59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F45B-A9D6-427C-8D1C-F939B37A096D}" type="datetimeFigureOut">
              <a:rPr lang="cs-CZ"/>
              <a:pPr>
                <a:defRPr/>
              </a:pPr>
              <a:t>2.4.2014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21F7-607E-479D-8204-AEB48748BE9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78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1FE0-3608-407D-87F6-568D058058CE}" type="datetimeFigureOut">
              <a:rPr lang="cs-CZ"/>
              <a:pPr>
                <a:defRPr/>
              </a:pPr>
              <a:t>2.4.2014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E67D-EE1C-40D1-80C2-4212A33673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35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9E57-6485-4BD1-9AFB-5259171401F5}" type="datetimeFigureOut">
              <a:rPr lang="cs-CZ"/>
              <a:pPr>
                <a:defRPr/>
              </a:pPr>
              <a:t>2.4.2014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046D-2437-49DA-B782-5C88C1605F6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20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8D3187-909A-44EE-9A56-803B66681CC8}" type="datetimeFigureOut">
              <a:rPr lang="cs-CZ"/>
              <a:pPr>
                <a:defRPr/>
              </a:pPr>
              <a:t>2.4.2014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18864-3CF0-4B7C-A199-4DA71BB0BC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fyzika.jreichl.com/data/E_RLC_soubory/image014.png" TargetMode="External"/><Relationship Id="rId13" Type="http://schemas.openxmlformats.org/officeDocument/2006/relationships/image" Target="../media/image16.gif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http://fyzika.jreichl.com/data/E_RLC_soubory/image013.jpg" TargetMode="External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4.jpeg"/><Relationship Id="rId10" Type="http://schemas.openxmlformats.org/officeDocument/2006/relationships/image" Target="../media/image11.wmf"/><Relationship Id="rId4" Type="http://schemas.openxmlformats.org/officeDocument/2006/relationships/image" Target="http://fyzika.jreichl.com/data/E_RLC_soubory/image012.png" TargetMode="External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http://fyzika.jreichl.com/data/E_RLC_soubory/image025.png" TargetMode="External"/><Relationship Id="rId13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http://fyzika.jreichl.com/data/E_RLC_soubory/image024.png" TargetMode="External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1.png"/><Relationship Id="rId10" Type="http://schemas.openxmlformats.org/officeDocument/2006/relationships/image" Target="../media/image18.wmf"/><Relationship Id="rId4" Type="http://schemas.openxmlformats.org/officeDocument/2006/relationships/image" Target="http://fyzika.jreichl.com/data/E_RLC_soubory/image023.png" TargetMode="External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7.wmf"/><Relationship Id="rId4" Type="http://schemas.openxmlformats.org/officeDocument/2006/relationships/image" Target="http://fyzika.jreichl.com/data/E_RLC_soubory/image102.png" TargetMode="External"/><Relationship Id="rId9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2.wmf"/><Relationship Id="rId4" Type="http://schemas.openxmlformats.org/officeDocument/2006/relationships/image" Target="http://fyzika.jreichl.com/data/E_RLC_soubory/image102.png" TargetMode="External"/><Relationship Id="rId9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4.bin"/><Relationship Id="rId4" Type="http://schemas.openxmlformats.org/officeDocument/2006/relationships/image" Target="http://fyzika.jreichl.com/data/E_RLC_soubory/image121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RLC_soubory/image039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RLC_soubory/image040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50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46.wmf"/><Relationship Id="rId4" Type="http://schemas.openxmlformats.org/officeDocument/2006/relationships/image" Target="http://fyzika.jreichl.com/data/E_RLC_soubory/image040.png" TargetMode="External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8.wmf"/><Relationship Id="rId3" Type="http://schemas.openxmlformats.org/officeDocument/2006/relationships/image" Target="../media/image43.png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40.bin"/><Relationship Id="rId4" Type="http://schemas.openxmlformats.org/officeDocument/2006/relationships/image" Target="http://fyzika.jreichl.com/data/E_RLC_soubory/image040.png" TargetMode="External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tranzistory_soubory/image008.png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tranzistory_soubory/image043.png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tranzistory_soubory/image043.png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fyzika.jreichl.com/data/E_RLC_soubory/image009.pn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image" Target="../media/image10.gif"/><Relationship Id="rId5" Type="http://schemas.openxmlformats.org/officeDocument/2006/relationships/oleObject" Target="../embeddings/oleObject5.bin"/><Relationship Id="rId10" Type="http://schemas.openxmlformats.org/officeDocument/2006/relationships/image" Target="http://fyzika.jreichl.com/data/E_RLC_soubory/image010.png" TargetMode="External"/><Relationship Id="rId4" Type="http://schemas.openxmlformats.org/officeDocument/2006/relationships/image" Target="http://fyzika.jreichl.com/data/E_RLC_soubory/image008.png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501008"/>
            <a:ext cx="9144000" cy="1904430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4000" b="1" dirty="0" smtClean="0">
                <a:solidFill>
                  <a:schemeClr val="bg1"/>
                </a:solidFill>
              </a:rPr>
              <a:t>9</a:t>
            </a:r>
            <a:r>
              <a:rPr lang="en-US" altLang="cs-CZ" sz="4000" b="1" dirty="0" smtClean="0">
                <a:solidFill>
                  <a:schemeClr val="bg1"/>
                </a:solidFill>
              </a:rPr>
              <a:t>. </a:t>
            </a:r>
            <a:r>
              <a:rPr lang="cs-CZ" altLang="cs-CZ" sz="4000" b="1" dirty="0" smtClean="0">
                <a:solidFill>
                  <a:schemeClr val="bg1"/>
                </a:solidFill>
              </a:rPr>
              <a:t>OBVOD STŘÍDAVÉHO PROUDU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71500"/>
            <a:ext cx="9144000" cy="2071688"/>
          </a:xfrm>
        </p:spPr>
        <p:txBody>
          <a:bodyPr/>
          <a:lstStyle/>
          <a:p>
            <a:pPr marL="266700" indent="-266700">
              <a:spcBef>
                <a:spcPct val="0"/>
              </a:spcBef>
            </a:pPr>
            <a:r>
              <a:rPr lang="cs-CZ" altLang="cs-CZ" sz="2800" dirty="0" smtClean="0"/>
              <a:t>~ I procházející vinutím cívky vytváří </a:t>
            </a:r>
            <a:br>
              <a:rPr lang="cs-CZ" altLang="cs-CZ" sz="2800" dirty="0" smtClean="0"/>
            </a:br>
            <a:r>
              <a:rPr lang="cs-CZ" altLang="cs-CZ" sz="2800" dirty="0" smtClean="0"/>
              <a:t>proměnné magnetické pole. </a:t>
            </a:r>
          </a:p>
          <a:p>
            <a:pPr marL="266700" indent="-266700">
              <a:spcBef>
                <a:spcPct val="0"/>
              </a:spcBef>
            </a:pPr>
            <a:r>
              <a:rPr lang="cs-CZ" altLang="cs-CZ" sz="2800" dirty="0" smtClean="0"/>
              <a:t>Tím se v cívce indukuje napětí, které má podle </a:t>
            </a:r>
            <a:r>
              <a:rPr lang="cs-CZ" altLang="cs-CZ" sz="2800" dirty="0" err="1" smtClean="0"/>
              <a:t>Lenzova</a:t>
            </a:r>
            <a:r>
              <a:rPr lang="cs-CZ" altLang="cs-CZ" sz="2800" dirty="0" smtClean="0"/>
              <a:t> zákona opačnou polaritu než zdroj napětí. </a:t>
            </a:r>
          </a:p>
          <a:p>
            <a:pPr marL="266700" indent="-266700">
              <a:spcBef>
                <a:spcPct val="0"/>
              </a:spcBef>
            </a:pPr>
            <a:r>
              <a:rPr lang="cs-CZ" altLang="cs-CZ" sz="2800" dirty="0" smtClean="0"/>
              <a:t>Proud v obvodu nabývá největší hodnoty později než napětí </a:t>
            </a:r>
            <a:br>
              <a:rPr lang="cs-CZ" altLang="cs-CZ" sz="2800" dirty="0" smtClean="0"/>
            </a:br>
            <a:r>
              <a:rPr lang="cs-CZ" altLang="cs-CZ" sz="2800" dirty="0" smtClean="0"/>
              <a:t>(vlastní indukce cívky).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altLang="cs-CZ" sz="2800" b="1" dirty="0" smtClean="0">
                <a:solidFill>
                  <a:schemeClr val="bg1"/>
                </a:solidFill>
              </a:rPr>
              <a:t>9. 2. 	</a:t>
            </a:r>
            <a:r>
              <a:rPr lang="pl-PL" altLang="cs-CZ" sz="2800" b="1" dirty="0" smtClean="0">
                <a:solidFill>
                  <a:schemeClr val="bg1"/>
                </a:solidFill>
              </a:rPr>
              <a:t>OBVOD STŘÍDAVÉHO PROUDU S CÍVKOU</a:t>
            </a:r>
            <a:endParaRPr lang="cs-CZ" altLang="cs-CZ" sz="2800" b="1" dirty="0" smtClean="0">
              <a:solidFill>
                <a:schemeClr val="bg1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635896" y="2977381"/>
            <a:ext cx="46815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cs-CZ" sz="2800" dirty="0">
                <a:latin typeface="+mn-lt"/>
                <a:cs typeface="Arial" pitchFamily="34" charset="0"/>
              </a:rPr>
              <a:t>Proud se za napětím zpožďuje o T/4 a vzniká </a:t>
            </a:r>
            <a:r>
              <a:rPr lang="cs-CZ" sz="2800" b="1" dirty="0">
                <a:latin typeface="+mn-lt"/>
                <a:cs typeface="Arial" pitchFamily="34" charset="0"/>
              </a:rPr>
              <a:t>fázový rozdíl</a:t>
            </a:r>
            <a:r>
              <a:rPr lang="cs-CZ" sz="2800" dirty="0">
                <a:latin typeface="+mn-lt"/>
                <a:cs typeface="Arial" pitchFamily="34" charset="0"/>
              </a:rPr>
              <a:t>  </a:t>
            </a:r>
          </a:p>
        </p:txBody>
      </p:sp>
      <p:pic>
        <p:nvPicPr>
          <p:cNvPr id="3080" name="Picture 10" descr="http://fyzika.jreichl.com/data/E_RLC_soubory/image012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29000"/>
            <a:ext cx="28590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http://fyzika.jreichl.com/data/E_RLC_soubory/image013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7058"/>
            <a:ext cx="2217737" cy="17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http://fyzika.jreichl.com/data/E_RLC_soubory/image014.pn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899423"/>
            <a:ext cx="22177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793875"/>
              </p:ext>
            </p:extLst>
          </p:nvPr>
        </p:nvGraphicFramePr>
        <p:xfrm>
          <a:off x="3648950" y="4077493"/>
          <a:ext cx="2663058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Rovnice" r:id="rId9" imgW="1143000" imgH="914400" progId="Equation.3">
                  <p:embed/>
                </p:oleObj>
              </mc:Choice>
              <mc:Fallback>
                <p:oleObj name="Rovnice" r:id="rId9" imgW="1143000" imgH="914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950" y="4077493"/>
                        <a:ext cx="2663058" cy="2093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75204"/>
              </p:ext>
            </p:extLst>
          </p:nvPr>
        </p:nvGraphicFramePr>
        <p:xfrm>
          <a:off x="8164388" y="3123406"/>
          <a:ext cx="8001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Rovnice" r:id="rId11" imgW="520560" imgH="393480" progId="Equation.3">
                  <p:embed/>
                </p:oleObj>
              </mc:Choice>
              <mc:Fallback>
                <p:oleObj name="Rovnice" r:id="rId11" imgW="52056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388" y="3123406"/>
                        <a:ext cx="800100" cy="611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ázek 10" descr="civka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4248" y="674564"/>
            <a:ext cx="1293448" cy="779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5750"/>
            <a:ext cx="9144000" cy="65722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cs-CZ" sz="2800" dirty="0" smtClean="0"/>
              <a:t>Připojíme cívku s uzavřeným feromagnetickým jádrem ke zdroji střídavého napětí měnitelné frekvence, a měříme při různých frekvencích U a I.</a:t>
            </a:r>
          </a:p>
          <a:p>
            <a:pPr marL="266700" indent="-2667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cs-CZ" sz="2800" b="1" dirty="0" smtClean="0"/>
          </a:p>
          <a:p>
            <a:pPr marL="266700" indent="-26670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cs-CZ" sz="2800" b="1" dirty="0" smtClean="0"/>
              <a:t>induktance X</a:t>
            </a:r>
            <a:r>
              <a:rPr lang="cs-CZ" sz="2800" b="1" baseline="-25000" dirty="0" smtClean="0"/>
              <a:t>L</a:t>
            </a:r>
            <a:r>
              <a:rPr lang="cs-CZ" sz="2800" b="1" dirty="0" smtClean="0"/>
              <a:t> = induktivní reaktance</a:t>
            </a:r>
            <a:endParaRPr lang="cs-CZ" sz="28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dirty="0" smtClean="0"/>
              <a:t>je přímo úměrná frekvenci a indukčnosti cívky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dirty="0" smtClean="0"/>
              <a:t>představuje odpor magnetické části cívky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dirty="0" smtClean="0"/>
              <a:t>zavádí se, aby bylo možné srovnávat </a:t>
            </a:r>
            <a:br>
              <a:rPr lang="cs-CZ" dirty="0" smtClean="0"/>
            </a:br>
            <a:r>
              <a:rPr lang="cs-CZ" dirty="0" smtClean="0"/>
              <a:t>ohmický odpor cívky </a:t>
            </a:r>
            <a:br>
              <a:rPr lang="cs-CZ" dirty="0" smtClean="0"/>
            </a:br>
            <a:r>
              <a:rPr lang="cs-CZ" dirty="0" smtClean="0"/>
              <a:t>(odpor drátu, z něhož je cívka vytvořena)</a:t>
            </a:r>
            <a:br>
              <a:rPr lang="cs-CZ" dirty="0" smtClean="0"/>
            </a:br>
            <a:r>
              <a:rPr lang="cs-CZ" dirty="0" smtClean="0"/>
              <a:t>s „magnetickou částí cívky“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endParaRPr lang="cs-CZ" b="1" dirty="0" smtClean="0"/>
          </a:p>
          <a:p>
            <a:pPr marL="266700" indent="-26670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cs-CZ" sz="2800" b="1" dirty="0" smtClean="0"/>
              <a:t>Energie elektrického proudu se nemění v teplo jako </a:t>
            </a:r>
            <a:br>
              <a:rPr lang="cs-CZ" sz="2800" b="1" dirty="0" smtClean="0"/>
            </a:br>
            <a:r>
              <a:rPr lang="cs-CZ" sz="2800" b="1" dirty="0" smtClean="0"/>
              <a:t>u rezistoru, ale v energii magnetického pole. </a:t>
            </a:r>
          </a:p>
          <a:p>
            <a:pPr marL="266700" indent="-266700" algn="ctr">
              <a:lnSpc>
                <a:spcPct val="80000"/>
              </a:lnSpc>
              <a:buFont typeface="Arial" pitchFamily="34" charset="0"/>
              <a:buNone/>
              <a:defRPr/>
            </a:pPr>
            <a:endParaRPr lang="cs-CZ" sz="2800" b="1" dirty="0" smtClean="0"/>
          </a:p>
          <a:p>
            <a:pPr marL="266700" indent="-26670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cs-CZ" sz="2800" b="1" dirty="0" smtClean="0"/>
              <a:t>(Vzniká a zaniká magnetické pole.)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4098" name="Object 11"/>
          <p:cNvGraphicFramePr>
            <a:graphicFrameLocks noChangeAspect="1"/>
          </p:cNvGraphicFramePr>
          <p:nvPr/>
        </p:nvGraphicFramePr>
        <p:xfrm>
          <a:off x="7143750" y="2786063"/>
          <a:ext cx="1601788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Rovnice" r:id="rId3" imgW="685800" imgH="901440" progId="Equation.3">
                  <p:embed/>
                </p:oleObj>
              </mc:Choice>
              <mc:Fallback>
                <p:oleObj name="Rovnice" r:id="rId3" imgW="685800" imgH="9014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2786063"/>
                        <a:ext cx="1601788" cy="2071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5750"/>
            <a:ext cx="9144000" cy="6858000"/>
          </a:xfrm>
        </p:spPr>
        <p:txBody>
          <a:bodyPr/>
          <a:lstStyle/>
          <a:p>
            <a:pPr marL="366713" lvl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cs-CZ" altLang="cs-CZ" smtClean="0"/>
              <a:t>Skutečné cívky mají kromě indukčnosti také odpor. </a:t>
            </a:r>
            <a:br>
              <a:rPr lang="cs-CZ" altLang="cs-CZ" smtClean="0"/>
            </a:br>
            <a:endParaRPr lang="cs-CZ" altLang="cs-CZ" smtClean="0"/>
          </a:p>
          <a:p>
            <a:pPr marL="366713" lvl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cs-CZ" altLang="cs-CZ" smtClean="0"/>
              <a:t>Je-li odpor </a:t>
            </a:r>
            <a:r>
              <a:rPr lang="cs-CZ" altLang="cs-CZ" i="1" smtClean="0"/>
              <a:t>R&lt;&lt;</a:t>
            </a:r>
            <a:r>
              <a:rPr lang="cs-CZ" altLang="cs-CZ" smtClean="0"/>
              <a:t> X</a:t>
            </a:r>
            <a:r>
              <a:rPr lang="cs-CZ" altLang="cs-CZ" baseline="-25000" smtClean="0"/>
              <a:t>L</a:t>
            </a:r>
            <a:r>
              <a:rPr lang="cs-CZ" altLang="cs-CZ" smtClean="0"/>
              <a:t> je možné ho zanedbat </a:t>
            </a:r>
            <a:br>
              <a:rPr lang="cs-CZ" altLang="cs-CZ" smtClean="0"/>
            </a:br>
            <a:r>
              <a:rPr lang="cs-CZ" altLang="cs-CZ" smtClean="0"/>
              <a:t>a cívka má přibližně vlastnosti ideální cívky. </a:t>
            </a:r>
            <a:br>
              <a:rPr lang="cs-CZ" altLang="cs-CZ" smtClean="0"/>
            </a:br>
            <a:endParaRPr lang="cs-CZ" altLang="cs-CZ" smtClean="0"/>
          </a:p>
          <a:p>
            <a:pPr marL="366713" lvl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cs-CZ" altLang="cs-CZ" smtClean="0"/>
              <a:t>Není-li možné odpor zanedbat, má obvod s cívkou vlastnosti složeného obvodu s parametry </a:t>
            </a:r>
            <a:r>
              <a:rPr lang="cs-CZ" altLang="cs-CZ" i="1" smtClean="0"/>
              <a:t>RL</a:t>
            </a:r>
            <a:r>
              <a:rPr lang="cs-CZ" altLang="cs-CZ" smtClean="0"/>
              <a:t> v sérii. </a:t>
            </a:r>
            <a:br>
              <a:rPr lang="cs-CZ" altLang="cs-CZ" smtClean="0"/>
            </a:br>
            <a:endParaRPr lang="cs-CZ" altLang="cs-CZ" smtClean="0"/>
          </a:p>
          <a:p>
            <a:pPr marL="366713" lvl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cs-CZ" altLang="cs-CZ" smtClean="0"/>
              <a:t>V praxi se k dosažení velkých induktancí používají cívky – </a:t>
            </a:r>
            <a:r>
              <a:rPr lang="cs-CZ" altLang="cs-CZ" b="1" smtClean="0"/>
              <a:t>tlumivky</a:t>
            </a:r>
            <a:r>
              <a:rPr lang="cs-CZ" altLang="cs-CZ" smtClean="0"/>
              <a:t>. </a:t>
            </a:r>
            <a:br>
              <a:rPr lang="cs-CZ" altLang="cs-CZ" smtClean="0"/>
            </a:br>
            <a:endParaRPr lang="cs-CZ" altLang="cs-CZ" smtClean="0"/>
          </a:p>
          <a:p>
            <a:pPr marL="366713" lvl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cs-CZ" altLang="cs-CZ" smtClean="0"/>
              <a:t>Tlumivky pro střídavé proudy nízké frekvence mají mnoho závitů izolovaného drátu navinutého na ocelovém uzavřeném jádře. </a:t>
            </a:r>
            <a:br>
              <a:rPr lang="cs-CZ" altLang="cs-CZ" smtClean="0"/>
            </a:br>
            <a:endParaRPr lang="cs-CZ" altLang="cs-CZ" smtClean="0"/>
          </a:p>
          <a:p>
            <a:pPr marL="366713" lvl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cs-CZ" altLang="cs-CZ" smtClean="0"/>
              <a:t>Tlumivky pro vysokofrekvenční střídavé proudy mají feritové jádro a v obvodech pro velmi vysoké frekvence postačuje několik volně navinutých závitů drátu.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71500"/>
            <a:ext cx="9144000" cy="2786063"/>
          </a:xfrm>
        </p:spPr>
        <p:txBody>
          <a:bodyPr/>
          <a:lstStyle/>
          <a:p>
            <a:pPr marL="266700" indent="-266700"/>
            <a:r>
              <a:rPr lang="cs-CZ" altLang="cs-CZ" sz="2800" dirty="0" smtClean="0"/>
              <a:t>Kondenzátor s kapacitou C se periodicky nabíjí a vybíjí. </a:t>
            </a:r>
          </a:p>
          <a:p>
            <a:pPr marL="266700" indent="-266700"/>
            <a:r>
              <a:rPr lang="cs-CZ" altLang="cs-CZ" sz="2800" dirty="0" smtClean="0"/>
              <a:t>Má opačné účinky než </a:t>
            </a:r>
            <a:r>
              <a:rPr lang="cs-CZ" altLang="cs-CZ" sz="2800" b="1" dirty="0" smtClean="0"/>
              <a:t>cívka. </a:t>
            </a:r>
          </a:p>
          <a:p>
            <a:pPr marL="266700" indent="-266700"/>
            <a:r>
              <a:rPr lang="cs-CZ" altLang="cs-CZ" sz="2800" b="1" dirty="0" smtClean="0"/>
              <a:t>Dielektrikem</a:t>
            </a:r>
            <a:r>
              <a:rPr lang="cs-CZ" altLang="cs-CZ" sz="2800" dirty="0" smtClean="0"/>
              <a:t> mezi deskami kondenzátoru vodivostní proud neprochází - mění se jen </a:t>
            </a:r>
            <a:r>
              <a:rPr lang="cs-CZ" altLang="cs-CZ" sz="2800" b="1" dirty="0" smtClean="0"/>
              <a:t>intenzita elektrického pole</a:t>
            </a:r>
            <a:r>
              <a:rPr lang="cs-CZ" altLang="cs-CZ" sz="2800" dirty="0" smtClean="0"/>
              <a:t> </a:t>
            </a:r>
            <a:br>
              <a:rPr lang="cs-CZ" altLang="cs-CZ" sz="2800" dirty="0" smtClean="0"/>
            </a:br>
            <a:r>
              <a:rPr lang="cs-CZ" altLang="cs-CZ" sz="2800" dirty="0" smtClean="0"/>
              <a:t>a dielektrikum se střídavě polarizuje. 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altLang="cs-CZ" sz="2800" b="1" dirty="0" smtClean="0">
                <a:solidFill>
                  <a:schemeClr val="bg1"/>
                </a:solidFill>
              </a:rPr>
              <a:t>9. 3. 	</a:t>
            </a:r>
            <a:r>
              <a:rPr lang="pl-PL" altLang="cs-CZ" sz="2800" b="1" dirty="0" smtClean="0">
                <a:solidFill>
                  <a:schemeClr val="bg1"/>
                </a:solidFill>
              </a:rPr>
              <a:t>OBVOD STŘÍDAVÉHO I s KONDENZÁTOREM</a:t>
            </a:r>
            <a:endParaRPr lang="cs-CZ" altLang="cs-CZ" sz="2800" b="1" dirty="0" smtClean="0">
              <a:solidFill>
                <a:schemeClr val="bg1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987824" y="3030675"/>
            <a:ext cx="452357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cs-CZ" sz="2800" dirty="0">
                <a:latin typeface="+mn-lt"/>
                <a:cs typeface="Arial" pitchFamily="34" charset="0"/>
              </a:rPr>
              <a:t>Proud předbíhá napětí o T/4 </a:t>
            </a:r>
            <a:r>
              <a:rPr lang="cs-CZ" sz="2800" dirty="0" smtClean="0">
                <a:latin typeface="+mn-lt"/>
                <a:cs typeface="Arial" pitchFamily="34" charset="0"/>
              </a:rPr>
              <a:t/>
            </a:r>
            <a:br>
              <a:rPr lang="cs-CZ" sz="2800" dirty="0" smtClean="0">
                <a:latin typeface="+mn-lt"/>
                <a:cs typeface="Arial" pitchFamily="34" charset="0"/>
              </a:rPr>
            </a:br>
            <a:r>
              <a:rPr lang="cs-CZ" sz="2800" dirty="0" smtClean="0">
                <a:latin typeface="+mn-lt"/>
                <a:cs typeface="Arial" pitchFamily="34" charset="0"/>
              </a:rPr>
              <a:t>a </a:t>
            </a:r>
            <a:r>
              <a:rPr lang="cs-CZ" sz="2800" dirty="0">
                <a:latin typeface="+mn-lt"/>
                <a:cs typeface="Arial" pitchFamily="34" charset="0"/>
              </a:rPr>
              <a:t>jejich </a:t>
            </a:r>
            <a:r>
              <a:rPr lang="cs-CZ" sz="2800" b="1" dirty="0">
                <a:latin typeface="+mn-lt"/>
                <a:cs typeface="Arial" pitchFamily="34" charset="0"/>
              </a:rPr>
              <a:t>fázový rozdíl</a:t>
            </a:r>
            <a:r>
              <a:rPr lang="cs-CZ" sz="2800" dirty="0">
                <a:latin typeface="+mn-lt"/>
                <a:cs typeface="Arial" pitchFamily="34" charset="0"/>
              </a:rPr>
              <a:t> </a:t>
            </a:r>
            <a:r>
              <a:rPr lang="cs-CZ" sz="2800" dirty="0" smtClean="0">
                <a:latin typeface="+mn-lt"/>
                <a:cs typeface="Arial" pitchFamily="34" charset="0"/>
              </a:rPr>
              <a:t> je</a:t>
            </a:r>
            <a:endParaRPr lang="cs-CZ" sz="2800" dirty="0">
              <a:latin typeface="+mn-lt"/>
              <a:cs typeface="Arial" pitchFamily="34" charset="0"/>
            </a:endParaRPr>
          </a:p>
        </p:txBody>
      </p:sp>
      <p:pic>
        <p:nvPicPr>
          <p:cNvPr id="5128" name="Picture 10" descr="http://fyzika.jreichl.com/data/E_RLC_soubory/image023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16610"/>
            <a:ext cx="27892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http://fyzika.jreichl.com/data/E_RLC_soubory/image024.pn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986350"/>
            <a:ext cx="19970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http://fyzika.jreichl.com/data/E_RLC_soubory/image025.pn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786438"/>
            <a:ext cx="23907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634228"/>
              </p:ext>
            </p:extLst>
          </p:nvPr>
        </p:nvGraphicFramePr>
        <p:xfrm>
          <a:off x="7668344" y="3178312"/>
          <a:ext cx="7000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Rovnice" r:id="rId9" imgW="419040" imgH="393480" progId="Equation.3">
                  <p:embed/>
                </p:oleObj>
              </mc:Choice>
              <mc:Fallback>
                <p:oleObj name="Rovnice" r:id="rId9" imgW="41904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3178312"/>
                        <a:ext cx="700088" cy="66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496947"/>
              </p:ext>
            </p:extLst>
          </p:nvPr>
        </p:nvGraphicFramePr>
        <p:xfrm>
          <a:off x="3395312" y="4217471"/>
          <a:ext cx="2401002" cy="18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Rovnice" r:id="rId11" imgW="1143000" imgH="914400" progId="Equation.3">
                  <p:embed/>
                </p:oleObj>
              </mc:Choice>
              <mc:Fallback>
                <p:oleObj name="Rovnice" r:id="rId11" imgW="1143000" imgH="914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312" y="4217471"/>
                        <a:ext cx="2401002" cy="18876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ázek 10" descr="kondenz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6590" y="3019673"/>
            <a:ext cx="1930431" cy="625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14313"/>
            <a:ext cx="9252520" cy="6643687"/>
          </a:xfrm>
        </p:spPr>
        <p:txBody>
          <a:bodyPr/>
          <a:lstStyle/>
          <a:p>
            <a:pPr marL="266700" indent="-266700">
              <a:lnSpc>
                <a:spcPct val="80000"/>
              </a:lnSpc>
              <a:buFont typeface="Arial" charset="0"/>
              <a:buNone/>
            </a:pPr>
            <a:r>
              <a:rPr lang="cs-CZ" altLang="cs-CZ" sz="2800" dirty="0" smtClean="0"/>
              <a:t>Připojíme kondenzátor ke zdroji střídavého napětí s měnitelnou frekvencí:</a:t>
            </a:r>
          </a:p>
          <a:p>
            <a:pPr marL="266700" indent="-266700">
              <a:lnSpc>
                <a:spcPct val="80000"/>
              </a:lnSpc>
            </a:pPr>
            <a:endParaRPr lang="cs-CZ" altLang="cs-CZ" sz="2800" b="1" dirty="0" smtClean="0"/>
          </a:p>
          <a:p>
            <a:pPr marL="266700" indent="-266700">
              <a:lnSpc>
                <a:spcPct val="80000"/>
              </a:lnSpc>
              <a:buNone/>
            </a:pPr>
            <a:r>
              <a:rPr lang="cs-CZ" altLang="cs-CZ" sz="2800" b="1" dirty="0" smtClean="0"/>
              <a:t>kapacitance</a:t>
            </a:r>
            <a:r>
              <a:rPr lang="cs-CZ" altLang="cs-CZ" sz="2800" dirty="0" smtClean="0"/>
              <a:t>  </a:t>
            </a:r>
            <a:r>
              <a:rPr lang="cs-CZ" altLang="cs-CZ" sz="2800" b="1" dirty="0" smtClean="0"/>
              <a:t>X</a:t>
            </a:r>
            <a:r>
              <a:rPr lang="cs-CZ" altLang="cs-CZ" sz="2800" b="1" baseline="-25000" dirty="0" smtClean="0"/>
              <a:t>C </a:t>
            </a:r>
            <a:r>
              <a:rPr lang="cs-CZ" sz="2800" b="1" dirty="0"/>
              <a:t>= </a:t>
            </a:r>
            <a:r>
              <a:rPr lang="cs-CZ" sz="2800" b="1" dirty="0" smtClean="0"/>
              <a:t>kapacitní reaktance = „jalový odpor“</a:t>
            </a:r>
            <a:endParaRPr lang="cs-CZ" sz="2800" dirty="0"/>
          </a:p>
          <a:p>
            <a:pPr marL="266700" indent="-266700">
              <a:lnSpc>
                <a:spcPct val="80000"/>
              </a:lnSpc>
              <a:buFont typeface="Arial" charset="0"/>
              <a:buNone/>
            </a:pPr>
            <a:endParaRPr lang="cs-CZ" altLang="cs-CZ" sz="2800" baseline="-250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cs-CZ" altLang="cs-CZ" dirty="0" smtClean="0"/>
              <a:t>je nepřímo úměrná frekvenci a kapacitě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cs-CZ" altLang="cs-CZ" dirty="0" smtClean="0"/>
              <a:t>představuje „odpor“ kondenzátoru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cs-CZ" altLang="cs-CZ" dirty="0" smtClean="0"/>
              <a:t>Zavádí se proto, aby bylo možné porovnat </a:t>
            </a:r>
            <a:br>
              <a:rPr lang="cs-CZ" altLang="cs-CZ" dirty="0" smtClean="0"/>
            </a:br>
            <a:r>
              <a:rPr lang="cs-CZ" altLang="cs-CZ" dirty="0" smtClean="0"/>
              <a:t>chování kondenzátoru v obvodu střídavého </a:t>
            </a:r>
            <a:br>
              <a:rPr lang="cs-CZ" altLang="cs-CZ" dirty="0" smtClean="0"/>
            </a:br>
            <a:r>
              <a:rPr lang="cs-CZ" altLang="cs-CZ" dirty="0" smtClean="0"/>
              <a:t>proudu s cívkou a rezistorem. </a:t>
            </a:r>
          </a:p>
          <a:p>
            <a:pPr lvl="1">
              <a:lnSpc>
                <a:spcPct val="80000"/>
              </a:lnSpc>
            </a:pPr>
            <a:endParaRPr lang="cs-CZ" altLang="cs-CZ" b="1" dirty="0" smtClean="0"/>
          </a:p>
          <a:p>
            <a:pPr marL="266700" indent="-266700" algn="ctr">
              <a:lnSpc>
                <a:spcPct val="80000"/>
              </a:lnSpc>
              <a:buFont typeface="Arial" charset="0"/>
              <a:buNone/>
            </a:pPr>
            <a:r>
              <a:rPr lang="cs-CZ" altLang="cs-CZ" sz="2800" b="1" dirty="0" smtClean="0"/>
              <a:t>V obvodu s kondenzátorem </a:t>
            </a:r>
          </a:p>
          <a:p>
            <a:pPr marL="266700" indent="-266700" algn="ctr">
              <a:lnSpc>
                <a:spcPct val="80000"/>
              </a:lnSpc>
              <a:buFont typeface="Arial" charset="0"/>
              <a:buNone/>
            </a:pPr>
            <a:r>
              <a:rPr lang="cs-CZ" altLang="cs-CZ" sz="2800" b="1" dirty="0" smtClean="0"/>
              <a:t>se nemění energie elektrického proudu v teplo, </a:t>
            </a:r>
          </a:p>
          <a:p>
            <a:pPr marL="266700" indent="-266700" algn="ctr">
              <a:lnSpc>
                <a:spcPct val="80000"/>
              </a:lnSpc>
              <a:buFont typeface="Arial" charset="0"/>
              <a:buNone/>
            </a:pPr>
            <a:r>
              <a:rPr lang="cs-CZ" altLang="cs-CZ" sz="2800" b="1" dirty="0" smtClean="0"/>
              <a:t>ale v energii elektrického pole mezi deskami kondenzátoru. </a:t>
            </a:r>
          </a:p>
          <a:p>
            <a:pPr marL="266700" indent="-266700" algn="ctr">
              <a:lnSpc>
                <a:spcPct val="80000"/>
              </a:lnSpc>
              <a:buFont typeface="Arial" charset="0"/>
              <a:buNone/>
            </a:pPr>
            <a:r>
              <a:rPr lang="cs-CZ" altLang="cs-CZ" sz="2800" b="1" dirty="0" smtClean="0"/>
              <a:t/>
            </a:r>
            <a:br>
              <a:rPr lang="cs-CZ" altLang="cs-CZ" sz="2800" b="1" dirty="0" smtClean="0"/>
            </a:br>
            <a:r>
              <a:rPr lang="cs-CZ" altLang="cs-CZ" sz="2800" b="1" dirty="0" smtClean="0"/>
              <a:t>(Vzniká a zaniká elektrické pole.)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497424"/>
              </p:ext>
            </p:extLst>
          </p:nvPr>
        </p:nvGraphicFramePr>
        <p:xfrm>
          <a:off x="7272338" y="2007096"/>
          <a:ext cx="15303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Rovnice" r:id="rId3" imgW="711000" imgH="1079280" progId="Equation.3">
                  <p:embed/>
                </p:oleObj>
              </mc:Choice>
              <mc:Fallback>
                <p:oleObj name="Rovnice" r:id="rId3" imgW="711000" imgH="1079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2007096"/>
                        <a:ext cx="1530350" cy="228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4" descr="http://fyzika.jreichl.com/data/E_RLC_soubory/image102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51530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14375"/>
            <a:ext cx="9144000" cy="6143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altLang="cs-CZ" dirty="0" smtClean="0"/>
              <a:t>výkon ═ I →  				</a:t>
            </a:r>
          </a:p>
          <a:p>
            <a:pPr>
              <a:buFont typeface="Arial" charset="0"/>
              <a:buNone/>
            </a:pPr>
            <a:r>
              <a:rPr lang="cs-CZ" altLang="cs-CZ" dirty="0" smtClean="0"/>
              <a:t>výkon  ~ I →  				</a:t>
            </a:r>
          </a:p>
          <a:p>
            <a:pPr>
              <a:buFont typeface="Arial" charset="0"/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výkon se mění</a:t>
            </a:r>
          </a:p>
          <a:p>
            <a:pPr>
              <a:buFont typeface="Arial" charset="0"/>
              <a:buNone/>
            </a:pPr>
            <a:r>
              <a:rPr lang="cs-CZ" altLang="cs-CZ" dirty="0" smtClean="0"/>
              <a:t> 					   		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dirty="0" smtClean="0"/>
              <a:t>						amplituda výkonu </a:t>
            </a:r>
          </a:p>
          <a:p>
            <a:pPr>
              <a:buFont typeface="Arial" charset="0"/>
              <a:buNone/>
            </a:pPr>
            <a:endParaRPr lang="cs-CZ" altLang="cs-CZ" dirty="0" smtClean="0"/>
          </a:p>
          <a:p>
            <a:pPr>
              <a:buFont typeface="Arial" charset="0"/>
              <a:buNone/>
            </a:pPr>
            <a:r>
              <a:rPr lang="cs-CZ" altLang="cs-CZ" dirty="0" smtClean="0"/>
              <a:t>							práce za ∆t         </a:t>
            </a:r>
            <a:br>
              <a:rPr lang="cs-CZ" altLang="cs-CZ" dirty="0" smtClean="0"/>
            </a:br>
            <a:r>
              <a:rPr lang="cs-CZ" altLang="cs-CZ" dirty="0" smtClean="0"/>
              <a:t>							∆W = </a:t>
            </a:r>
            <a:r>
              <a:rPr lang="cs-CZ" altLang="cs-CZ" dirty="0" err="1" smtClean="0"/>
              <a:t>p.∆t</a:t>
            </a:r>
            <a:endParaRPr lang="cs-CZ" altLang="cs-CZ" dirty="0" smtClean="0"/>
          </a:p>
          <a:p>
            <a:pPr>
              <a:buFont typeface="Arial" charset="0"/>
              <a:buNone/>
            </a:pPr>
            <a:r>
              <a:rPr lang="cs-CZ" altLang="cs-CZ" dirty="0" smtClean="0"/>
              <a:t>							celková práce       </a:t>
            </a:r>
            <a:br>
              <a:rPr lang="cs-CZ" altLang="cs-CZ" dirty="0" smtClean="0"/>
            </a:br>
            <a:r>
              <a:rPr lang="cs-CZ" altLang="cs-CZ" dirty="0" smtClean="0"/>
              <a:t>							W = Σ ∆W</a:t>
            </a:r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altLang="cs-CZ" sz="2800" b="1" dirty="0" smtClean="0">
                <a:solidFill>
                  <a:schemeClr val="bg1"/>
                </a:solidFill>
              </a:rPr>
              <a:t>9. 4. 	</a:t>
            </a:r>
            <a:r>
              <a:rPr lang="pl-PL" altLang="cs-CZ" sz="2800" b="1" dirty="0" smtClean="0">
                <a:solidFill>
                  <a:schemeClr val="bg1"/>
                </a:solidFill>
              </a:rPr>
              <a:t> VÝKON ~ PROUDU V OBVODU S ODPOREM</a:t>
            </a:r>
            <a:endParaRPr lang="cs-CZ" altLang="cs-CZ" sz="2800" b="1" dirty="0" smtClean="0">
              <a:solidFill>
                <a:schemeClr val="bg1"/>
              </a:solidFill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49195"/>
              </p:ext>
            </p:extLst>
          </p:nvPr>
        </p:nvGraphicFramePr>
        <p:xfrm>
          <a:off x="3143250" y="692696"/>
          <a:ext cx="22288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Rovnice" r:id="rId5" imgW="927000" imgH="482400" progId="Equation.3">
                  <p:embed/>
                </p:oleObj>
              </mc:Choice>
              <mc:Fallback>
                <p:oleObj name="Rovnice" r:id="rId5" imgW="92700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692696"/>
                        <a:ext cx="222885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856017"/>
              </p:ext>
            </p:extLst>
          </p:nvPr>
        </p:nvGraphicFramePr>
        <p:xfrm>
          <a:off x="3148633" y="1921396"/>
          <a:ext cx="25034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Rovnice" r:id="rId7" imgW="1041120" imgH="241200" progId="Equation.3">
                  <p:embed/>
                </p:oleObj>
              </mc:Choice>
              <mc:Fallback>
                <p:oleObj name="Rovnice" r:id="rId7" imgW="104112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633" y="1921396"/>
                        <a:ext cx="2503487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6143625" y="2286000"/>
          <a:ext cx="178593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Rovnice" r:id="rId9" imgW="622080" imgH="241200" progId="Equation.3">
                  <p:embed/>
                </p:oleObj>
              </mc:Choice>
              <mc:Fallback>
                <p:oleObj name="Rovnice" r:id="rId9" imgW="6220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2286000"/>
                        <a:ext cx="1785938" cy="682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357938" y="857250"/>
          <a:ext cx="12509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Rovnice" r:id="rId11" imgW="520560" imgH="406080" progId="Equation.3">
                  <p:embed/>
                </p:oleObj>
              </mc:Choice>
              <mc:Fallback>
                <p:oleObj name="Rovnice" r:id="rId11" imgW="52056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857250"/>
                        <a:ext cx="1250950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4" descr="http://fyzika.jreichl.com/data/E_RLC_soubory/image102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51530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175303"/>
              </p:ext>
            </p:extLst>
          </p:nvPr>
        </p:nvGraphicFramePr>
        <p:xfrm>
          <a:off x="1475656" y="279446"/>
          <a:ext cx="2926268" cy="113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Rovnice" r:id="rId5" imgW="1498320" imgH="583920" progId="Equation.3">
                  <p:embed/>
                </p:oleObj>
              </mc:Choice>
              <mc:Fallback>
                <p:oleObj name="Rovnice" r:id="rId5" imgW="1498320" imgH="5839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79446"/>
                        <a:ext cx="2926268" cy="11333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128709"/>
              </p:ext>
            </p:extLst>
          </p:nvPr>
        </p:nvGraphicFramePr>
        <p:xfrm>
          <a:off x="6443538" y="479267"/>
          <a:ext cx="252095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Rovnice" r:id="rId7" imgW="1206360" imgH="838080" progId="Equation.3">
                  <p:embed/>
                </p:oleObj>
              </mc:Choice>
              <mc:Fallback>
                <p:oleObj name="Rovnice" r:id="rId7" imgW="1206360" imgH="838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538" y="479267"/>
                        <a:ext cx="2520950" cy="1773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48200"/>
              </p:ext>
            </p:extLst>
          </p:nvPr>
        </p:nvGraphicFramePr>
        <p:xfrm>
          <a:off x="2339752" y="1787014"/>
          <a:ext cx="1344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Rovnice" r:id="rId9" imgW="558720" imgH="203040" progId="Equation.3">
                  <p:embed/>
                </p:oleObj>
              </mc:Choice>
              <mc:Fallback>
                <p:oleObj name="Rovnice" r:id="rId9" imgW="55872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787014"/>
                        <a:ext cx="1344612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495914"/>
              </p:ext>
            </p:extLst>
          </p:nvPr>
        </p:nvGraphicFramePr>
        <p:xfrm>
          <a:off x="4514255" y="260648"/>
          <a:ext cx="1785937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Rovnice" r:id="rId11" imgW="863280" imgH="1041120" progId="Equation.3">
                  <p:embed/>
                </p:oleObj>
              </mc:Choice>
              <mc:Fallback>
                <p:oleObj name="Rovnice" r:id="rId11" imgW="863280" imgH="10411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255" y="260648"/>
                        <a:ext cx="1785937" cy="2139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ovéPole 9"/>
          <p:cNvSpPr txBox="1">
            <a:spLocks noChangeArrowheads="1"/>
          </p:cNvSpPr>
          <p:nvPr/>
        </p:nvSpPr>
        <p:spPr bwMode="auto">
          <a:xfrm>
            <a:off x="-180528" y="116746"/>
            <a:ext cx="15400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cs-CZ" altLang="cs-CZ" sz="2800" dirty="0">
                <a:latin typeface="+mn-lt"/>
              </a:rPr>
              <a:t>střední hodnota </a:t>
            </a:r>
            <a:r>
              <a:rPr lang="cs-CZ" altLang="cs-CZ" sz="2800" dirty="0" smtClean="0">
                <a:latin typeface="+mn-lt"/>
              </a:rPr>
              <a:t/>
            </a:r>
            <a:br>
              <a:rPr lang="cs-CZ" altLang="cs-CZ" sz="2800" dirty="0" smtClean="0">
                <a:latin typeface="+mn-lt"/>
              </a:rPr>
            </a:br>
            <a:r>
              <a:rPr lang="cs-CZ" altLang="cs-CZ" sz="2800" dirty="0" smtClean="0">
                <a:latin typeface="+mn-lt"/>
              </a:rPr>
              <a:t>výkonu</a:t>
            </a:r>
            <a:r>
              <a:rPr lang="cs-CZ" altLang="cs-CZ" sz="2800" dirty="0">
                <a:latin typeface="+mn-lt"/>
              </a:rPr>
              <a:t>:</a:t>
            </a:r>
          </a:p>
        </p:txBody>
      </p:sp>
      <p:sp>
        <p:nvSpPr>
          <p:cNvPr id="11" name="TextovéPole 9"/>
          <p:cNvSpPr txBox="1">
            <a:spLocks noChangeArrowheads="1"/>
          </p:cNvSpPr>
          <p:nvPr/>
        </p:nvSpPr>
        <p:spPr bwMode="auto">
          <a:xfrm>
            <a:off x="163558" y="1746394"/>
            <a:ext cx="2090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cs-CZ" altLang="cs-CZ" sz="2800" dirty="0" smtClean="0">
                <a:latin typeface="+mn-lt"/>
              </a:rPr>
              <a:t>v obvodu = I:</a:t>
            </a:r>
            <a:endParaRPr lang="cs-CZ" altLang="cs-CZ" sz="2800" dirty="0">
              <a:latin typeface="+mn-lt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2080" y="2780928"/>
            <a:ext cx="3744416" cy="359412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400" b="1" dirty="0"/>
              <a:t>E</a:t>
            </a:r>
            <a:r>
              <a:rPr lang="cs-CZ" sz="2400" b="1" dirty="0" smtClean="0"/>
              <a:t>fektivní hodnoty</a:t>
            </a:r>
            <a:r>
              <a:rPr lang="cs-CZ" sz="2400" dirty="0" smtClean="0"/>
              <a:t> střídavého proudu a napětí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dirty="0" smtClean="0"/>
              <a:t>se rovnají hodnotám stejnosměrným, při kterých má výkon v obvodu stejný výkon, jako střídavý proud.</a:t>
            </a:r>
          </a:p>
          <a:p>
            <a:pPr marL="0" indent="0">
              <a:buFont typeface="Arial" charset="0"/>
              <a:buNone/>
              <a:defRPr/>
            </a:pPr>
            <a:endParaRPr lang="cs-CZ" sz="2400" dirty="0" smtClean="0"/>
          </a:p>
          <a:p>
            <a:pPr marL="0" indent="0">
              <a:buNone/>
              <a:defRPr/>
            </a:pPr>
            <a:r>
              <a:rPr lang="cs-CZ" sz="2400" dirty="0"/>
              <a:t>M</a:t>
            </a:r>
            <a:r>
              <a:rPr lang="cs-CZ" sz="2400" dirty="0" smtClean="0"/>
              <a:t>ěřící přístroje ukazují efektivní hodnoty.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836712"/>
            <a:ext cx="8820472" cy="5832648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cs-CZ" sz="3000" b="1" dirty="0" smtClean="0"/>
              <a:t>Činný výkon</a:t>
            </a:r>
            <a:r>
              <a:rPr lang="cs-CZ" sz="3000" dirty="0" smtClean="0"/>
              <a:t>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cs-CZ" sz="3000" dirty="0" smtClean="0"/>
              <a:t>odpovídá elektrické energii dodané zdrojem, </a:t>
            </a:r>
            <a:br>
              <a:rPr lang="cs-CZ" sz="3000" dirty="0" smtClean="0"/>
            </a:br>
            <a:r>
              <a:rPr lang="cs-CZ" sz="3000" dirty="0" smtClean="0"/>
              <a:t>která se v obvodu za jednotku času </a:t>
            </a:r>
            <a:br>
              <a:rPr lang="cs-CZ" sz="3000" dirty="0" smtClean="0"/>
            </a:br>
            <a:r>
              <a:rPr lang="cs-CZ" sz="3000" dirty="0" smtClean="0"/>
              <a:t>mění v teplo nebo v užitečnou práci.  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cs-CZ" sz="3000" dirty="0" smtClean="0"/>
          </a:p>
          <a:p>
            <a:pPr>
              <a:buFont typeface="Arial" pitchFamily="34" charset="0"/>
              <a:buNone/>
              <a:defRPr/>
            </a:pPr>
            <a:r>
              <a:rPr lang="cs-CZ" sz="3000" b="1" dirty="0" smtClean="0"/>
              <a:t> 	</a:t>
            </a:r>
            <a:r>
              <a:rPr lang="cs-CZ" sz="3000" b="1" dirty="0"/>
              <a:t> </a:t>
            </a:r>
            <a:r>
              <a:rPr lang="cs-CZ" sz="3000" b="1" dirty="0" smtClean="0"/>
              <a:t>   - </a:t>
            </a:r>
            <a:r>
              <a:rPr lang="cs-CZ" sz="3000" dirty="0" smtClean="0"/>
              <a:t>fázový rozdíl napětí a proudu</a:t>
            </a:r>
          </a:p>
          <a:p>
            <a:pPr>
              <a:buFont typeface="Arial" pitchFamily="34" charset="0"/>
              <a:buNone/>
              <a:defRPr/>
            </a:pPr>
            <a:endParaRPr lang="cs-CZ" sz="3000" dirty="0" smtClean="0"/>
          </a:p>
          <a:p>
            <a:pPr>
              <a:buFont typeface="Arial" pitchFamily="34" charset="0"/>
              <a:buNone/>
              <a:defRPr/>
            </a:pPr>
            <a:r>
              <a:rPr lang="cs-CZ" sz="3000" b="1" dirty="0" smtClean="0"/>
              <a:t>Účiník</a:t>
            </a:r>
            <a:r>
              <a:rPr lang="cs-CZ" sz="3000" dirty="0" smtClean="0"/>
              <a:t> 		udává účinnost přenosu energie </a:t>
            </a:r>
          </a:p>
          <a:p>
            <a:pPr>
              <a:buFont typeface="Arial" pitchFamily="34" charset="0"/>
              <a:buNone/>
              <a:defRPr/>
            </a:pPr>
            <a:r>
              <a:rPr lang="cs-CZ" sz="3000" dirty="0" smtClean="0"/>
              <a:t>			ze zdroje střídavého proudu do spotřebiče.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3000" dirty="0" smtClean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3813" y="2910855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544814"/>
              </p:ext>
            </p:extLst>
          </p:nvPr>
        </p:nvGraphicFramePr>
        <p:xfrm>
          <a:off x="2555776" y="933821"/>
          <a:ext cx="318928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Rovnice" r:id="rId3" imgW="952200" imgH="203040" progId="Equation.3">
                  <p:embed/>
                </p:oleObj>
              </mc:Choice>
              <mc:Fallback>
                <p:oleObj name="Rovnice" r:id="rId3" imgW="9522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933821"/>
                        <a:ext cx="3189288" cy="688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695173"/>
              </p:ext>
            </p:extLst>
          </p:nvPr>
        </p:nvGraphicFramePr>
        <p:xfrm>
          <a:off x="1547664" y="4653136"/>
          <a:ext cx="1238721" cy="58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Rovnice" r:id="rId5" imgW="355320" imgH="164880" progId="Equation.3">
                  <p:embed/>
                </p:oleObj>
              </mc:Choice>
              <mc:Fallback>
                <p:oleObj name="Rovnice" r:id="rId5" imgW="35532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653136"/>
                        <a:ext cx="1238721" cy="5822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2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altLang="cs-CZ" sz="2800" b="1" dirty="0" smtClean="0">
                <a:solidFill>
                  <a:schemeClr val="bg1"/>
                </a:solidFill>
              </a:rPr>
              <a:t>9. 5. 	</a:t>
            </a:r>
            <a:r>
              <a:rPr lang="pl-PL" altLang="cs-CZ" sz="2800" b="1" dirty="0" smtClean="0">
                <a:solidFill>
                  <a:schemeClr val="bg1"/>
                </a:solidFill>
              </a:rPr>
              <a:t> ČINNÝ VÝKON ~ PROUDU</a:t>
            </a:r>
            <a:endParaRPr lang="cs-CZ" altLang="cs-CZ" sz="2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185258"/>
              </p:ext>
            </p:extLst>
          </p:nvPr>
        </p:nvGraphicFramePr>
        <p:xfrm>
          <a:off x="323528" y="3640062"/>
          <a:ext cx="4873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Rovnice" r:id="rId7" imgW="139680" imgH="164880" progId="Equation.3">
                  <p:embed/>
                </p:oleObj>
              </mc:Choice>
              <mc:Fallback>
                <p:oleObj name="Rovnice" r:id="rId7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640062"/>
                        <a:ext cx="487362" cy="581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 altLang="cs-CZ" sz="3000" b="1" dirty="0" smtClean="0"/>
          </a:p>
          <a:p>
            <a:pPr>
              <a:buFont typeface="Arial" charset="0"/>
              <a:buNone/>
            </a:pPr>
            <a:r>
              <a:rPr lang="cs-CZ" altLang="cs-CZ" sz="3000" b="1" dirty="0" smtClean="0"/>
              <a:t>časový diagram výkonu v obvodu ~ I</a:t>
            </a:r>
            <a:endParaRPr lang="cs-CZ" altLang="cs-CZ" sz="3000" dirty="0" smtClean="0"/>
          </a:p>
          <a:p>
            <a:r>
              <a:rPr lang="cs-CZ" altLang="cs-CZ" sz="3000" b="1" dirty="0" smtClean="0">
                <a:solidFill>
                  <a:srgbClr val="FF0000"/>
                </a:solidFill>
              </a:rPr>
              <a:t>činný výkon </a:t>
            </a:r>
            <a:r>
              <a:rPr lang="cs-CZ" altLang="cs-CZ" sz="3000" dirty="0" smtClean="0"/>
              <a:t/>
            </a:r>
            <a:br>
              <a:rPr lang="cs-CZ" altLang="cs-CZ" sz="3000" dirty="0" smtClean="0"/>
            </a:br>
            <a:r>
              <a:rPr lang="cs-CZ" altLang="cs-CZ" sz="3000" dirty="0" smtClean="0"/>
              <a:t>je úměrný rozdílu </a:t>
            </a:r>
            <a:br>
              <a:rPr lang="cs-CZ" altLang="cs-CZ" sz="3000" dirty="0" smtClean="0"/>
            </a:br>
            <a:r>
              <a:rPr lang="cs-CZ" altLang="cs-CZ" sz="3000" dirty="0" smtClean="0"/>
              <a:t>obsahů ploch </a:t>
            </a:r>
            <a:br>
              <a:rPr lang="cs-CZ" altLang="cs-CZ" sz="3000" dirty="0" smtClean="0"/>
            </a:br>
            <a:r>
              <a:rPr lang="cs-CZ" altLang="cs-CZ" sz="3000" dirty="0" smtClean="0"/>
              <a:t>omezených </a:t>
            </a:r>
            <a:br>
              <a:rPr lang="cs-CZ" altLang="cs-CZ" sz="3000" dirty="0" smtClean="0"/>
            </a:br>
            <a:r>
              <a:rPr lang="cs-CZ" altLang="cs-CZ" sz="3000" dirty="0" smtClean="0"/>
              <a:t>+ a – hodnotami </a:t>
            </a:r>
          </a:p>
          <a:p>
            <a:pPr>
              <a:buFont typeface="Arial" charset="0"/>
              <a:buNone/>
            </a:pPr>
            <a:r>
              <a:rPr lang="cs-CZ" altLang="cs-CZ" sz="3000" b="1" dirty="0" smtClean="0"/>
              <a:t>		p = </a:t>
            </a:r>
            <a:r>
              <a:rPr lang="cs-CZ" altLang="cs-CZ" sz="3000" b="1" dirty="0" err="1" smtClean="0"/>
              <a:t>u.i</a:t>
            </a:r>
            <a:endParaRPr lang="cs-CZ" altLang="cs-CZ" sz="3000" b="1" dirty="0" smtClean="0"/>
          </a:p>
          <a:p>
            <a:endParaRPr lang="cs-CZ" altLang="cs-CZ" sz="3000" b="1" dirty="0" smtClean="0"/>
          </a:p>
          <a:p>
            <a:pPr>
              <a:spcBef>
                <a:spcPts val="0"/>
              </a:spcBef>
            </a:pPr>
            <a:r>
              <a:rPr lang="cs-CZ" altLang="cs-CZ" sz="3000" b="1" dirty="0" smtClean="0">
                <a:solidFill>
                  <a:srgbClr val="FF0000"/>
                </a:solidFill>
              </a:rPr>
              <a:t>zdánlivý výkon</a:t>
            </a:r>
            <a:r>
              <a:rPr lang="cs-CZ" altLang="cs-CZ" sz="3000" dirty="0" smtClean="0">
                <a:solidFill>
                  <a:srgbClr val="FF0000"/>
                </a:solidFill>
              </a:rPr>
              <a:t> </a:t>
            </a:r>
            <a:r>
              <a:rPr lang="cs-CZ" altLang="cs-CZ" sz="3000" dirty="0" smtClean="0"/>
              <a:t/>
            </a:r>
            <a:br>
              <a:rPr lang="cs-CZ" altLang="cs-CZ" sz="3000" dirty="0" smtClean="0"/>
            </a:br>
            <a:r>
              <a:rPr lang="cs-CZ" altLang="cs-CZ" sz="3000" dirty="0" smtClean="0"/>
              <a:t>max. možný </a:t>
            </a:r>
            <a:br>
              <a:rPr lang="cs-CZ" altLang="cs-CZ" sz="3000" dirty="0" smtClean="0"/>
            </a:br>
            <a:r>
              <a:rPr lang="cs-CZ" altLang="cs-CZ" sz="3000" dirty="0" smtClean="0"/>
              <a:t>výkon ~ I          </a:t>
            </a:r>
          </a:p>
          <a:p>
            <a:pPr>
              <a:buFont typeface="Arial" charset="0"/>
              <a:buNone/>
            </a:pPr>
            <a:r>
              <a:rPr lang="cs-CZ" altLang="cs-CZ" sz="3000" b="1" dirty="0" smtClean="0"/>
              <a:t> 		</a:t>
            </a:r>
            <a:endParaRPr lang="cs-CZ" altLang="cs-CZ" sz="3000" dirty="0" smtClean="0"/>
          </a:p>
          <a:p>
            <a:endParaRPr lang="cs-CZ" altLang="cs-CZ" sz="3000" dirty="0" smtClean="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3556" name="Picture 6" descr="http://fyzika.gbn.cz/phprs/image/fyzika/elmag/strid_p/cin_vyk_strid_p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6"/>
          <a:stretch/>
        </p:blipFill>
        <p:spPr bwMode="auto">
          <a:xfrm>
            <a:off x="3275856" y="1268760"/>
            <a:ext cx="5738812" cy="28532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406082"/>
              </p:ext>
            </p:extLst>
          </p:nvPr>
        </p:nvGraphicFramePr>
        <p:xfrm>
          <a:off x="3275856" y="4653136"/>
          <a:ext cx="1408112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Rovnice" r:id="rId4" imgW="558720" imgH="634680" progId="Equation.3">
                  <p:embed/>
                </p:oleObj>
              </mc:Choice>
              <mc:Fallback>
                <p:oleObj name="Rovnice" r:id="rId4" imgW="558720" imgH="63468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653136"/>
                        <a:ext cx="1408112" cy="1617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357938"/>
          </a:xfrm>
        </p:spPr>
        <p:txBody>
          <a:bodyPr/>
          <a:lstStyle/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b="1" dirty="0" smtClean="0"/>
          </a:p>
          <a:p>
            <a:r>
              <a:rPr lang="cs-CZ" altLang="cs-CZ" b="1" dirty="0" smtClean="0"/>
              <a:t>zdánlivý výkon</a:t>
            </a:r>
            <a:r>
              <a:rPr lang="cs-CZ" altLang="cs-CZ" dirty="0" smtClean="0"/>
              <a:t> – max. možný výkon ~ I          </a:t>
            </a:r>
            <a:r>
              <a:rPr lang="cs-CZ" altLang="cs-CZ" b="1" dirty="0" smtClean="0"/>
              <a:t> P = U.I</a:t>
            </a:r>
            <a:endParaRPr lang="cs-CZ" altLang="cs-CZ" dirty="0" smtClean="0"/>
          </a:p>
          <a:p>
            <a:pPr>
              <a:buFont typeface="Arial" charset="0"/>
              <a:buNone/>
            </a:pPr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4580" name="Picture 4" descr="http://fyzika.jreichl.com/data/E_RLC_soubory/image121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80000" cy="33890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788024" y="908720"/>
            <a:ext cx="360040" cy="432048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186362" y="908720"/>
            <a:ext cx="290513" cy="432048"/>
          </a:xfrm>
          <a:prstGeom prst="rect">
            <a:avLst/>
          </a:prstGeom>
          <a:solidFill>
            <a:srgbClr val="00FF00">
              <a:alpha val="55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08104" y="908720"/>
            <a:ext cx="216024" cy="432048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-36512" y="836712"/>
            <a:ext cx="360040" cy="432048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61826" y="836712"/>
            <a:ext cx="290513" cy="432048"/>
          </a:xfrm>
          <a:prstGeom prst="rect">
            <a:avLst/>
          </a:prstGeom>
          <a:solidFill>
            <a:srgbClr val="00FF00">
              <a:alpha val="55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83568" y="836712"/>
            <a:ext cx="216024" cy="432048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12910"/>
              </p:ext>
            </p:extLst>
          </p:nvPr>
        </p:nvGraphicFramePr>
        <p:xfrm>
          <a:off x="5796136" y="4365104"/>
          <a:ext cx="1887537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Rovnice" r:id="rId5" imgW="749160" imgH="825480" progId="Equation.3">
                  <p:embed/>
                </p:oleObj>
              </mc:Choice>
              <mc:Fallback>
                <p:oleObj name="Rovnice" r:id="rId5" imgW="74916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365104"/>
                        <a:ext cx="1887537" cy="2103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182388"/>
              </p:ext>
            </p:extLst>
          </p:nvPr>
        </p:nvGraphicFramePr>
        <p:xfrm>
          <a:off x="1555750" y="4640263"/>
          <a:ext cx="2014538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Rovnice" r:id="rId7" imgW="799920" imgH="609480" progId="Equation.3">
                  <p:embed/>
                </p:oleObj>
              </mc:Choice>
              <mc:Fallback>
                <p:oleObj name="Rovnice" r:id="rId7" imgW="7999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640263"/>
                        <a:ext cx="2014538" cy="1552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413800"/>
            <a:ext cx="91440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0" algn="just" eaLnBrk="0" hangingPunct="0">
              <a:defRPr/>
            </a:pPr>
            <a:r>
              <a:rPr lang="cs-CZ" sz="2800" b="1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Elektrický proud: </a:t>
            </a:r>
            <a:endParaRPr lang="cs-CZ" sz="2800" b="1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marL="360363" lvl="1" indent="449263" eaLnBrk="0" hangingPunct="0">
              <a:buFont typeface="Symbol" pitchFamily="18" charset="2"/>
              <a:buChar char=""/>
              <a:defRPr/>
            </a:pPr>
            <a:r>
              <a:rPr lang="cs-CZ" sz="28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stejnosměrný</a:t>
            </a:r>
          </a:p>
          <a:p>
            <a:pPr marL="360363" lvl="1" indent="449263" eaLnBrk="0" hangingPunct="0">
              <a:buFont typeface="Symbol" pitchFamily="18" charset="2"/>
              <a:buChar char=""/>
              <a:defRPr/>
            </a:pPr>
            <a:r>
              <a:rPr lang="cs-CZ" sz="2800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střídavý </a:t>
            </a:r>
          </a:p>
          <a:p>
            <a:pPr marL="1274763" lvl="3" indent="449263" eaLnBrk="0" hangingPunct="0">
              <a:buFont typeface="Symbol" pitchFamily="18" charset="2"/>
              <a:buChar char=""/>
              <a:defRPr/>
            </a:pPr>
            <a:endParaRPr lang="cs-CZ" sz="900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cs-CZ" sz="28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Zdroje střídavého nap</a:t>
            </a:r>
            <a:r>
              <a:rPr lang="cs-CZ" sz="2800" b="1" dirty="0" smtClean="0">
                <a:latin typeface="+mn-lt"/>
                <a:cs typeface="Times New Roman" pitchFamily="18" charset="0"/>
              </a:rPr>
              <a:t>ě</a:t>
            </a:r>
            <a:r>
              <a:rPr lang="cs-CZ" sz="28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tí: </a:t>
            </a:r>
          </a:p>
          <a:p>
            <a:pPr marL="360363" lvl="1" indent="449263" eaLnBrk="0" hangingPunct="0">
              <a:buFont typeface="Symbol" pitchFamily="18" charset="2"/>
              <a:buChar char=""/>
              <a:defRPr/>
            </a:pPr>
            <a:r>
              <a:rPr lang="cs-CZ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založené </a:t>
            </a:r>
            <a: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na otáčení cívek v magnetickém poli </a:t>
            </a:r>
            <a:b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(</a:t>
            </a:r>
            <a:r>
              <a:rPr lang="cs-CZ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v </a:t>
            </a:r>
            <a: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energetice </a:t>
            </a:r>
            <a:r>
              <a:rPr lang="cs-CZ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generátory)</a:t>
            </a:r>
            <a:endParaRPr lang="cs-CZ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60363" lvl="1" indent="449263" eaLnBrk="0" hangingPunct="0">
              <a:buFont typeface="Symbol" pitchFamily="18" charset="2"/>
              <a:buChar char=""/>
              <a:defRPr/>
            </a:pPr>
            <a: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elektronické zdroje (oscilátory) </a:t>
            </a:r>
          </a:p>
          <a:p>
            <a:pPr algn="just" eaLnBrk="0" hangingPunct="0">
              <a:defRPr/>
            </a:pPr>
            <a:endParaRPr lang="cs-CZ" sz="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cs-CZ" sz="28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Frekvence střídavého napětí</a:t>
            </a:r>
            <a: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60363" lvl="1" indent="449263" eaLnBrk="0" hangingPunct="0">
              <a:buFont typeface="Symbol" pitchFamily="18" charset="2"/>
              <a:buChar char=""/>
              <a:defRPr/>
            </a:pPr>
            <a: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v energetice se užívá napětí nízké frekvence 50 Hz, </a:t>
            </a:r>
          </a:p>
          <a:p>
            <a:pPr marL="360363" lvl="1" indent="449263" eaLnBrk="0" hangingPunct="0">
              <a:buFont typeface="Symbol" pitchFamily="18" charset="2"/>
              <a:buChar char=""/>
              <a:defRPr/>
            </a:pPr>
            <a: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ve sdělovací technice se používají pro přenos </a:t>
            </a:r>
            <a:r>
              <a:rPr lang="cs-CZ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signálů</a:t>
            </a:r>
            <a:endParaRPr lang="cs-CZ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817563" lvl="2" indent="449263" eaLnBrk="0" hangingPunct="0">
              <a:buFontTx/>
              <a:buChar char="•"/>
              <a:defRPr/>
            </a:pPr>
            <a:r>
              <a:rPr lang="cs-CZ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v </a:t>
            </a:r>
            <a: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akustickém </a:t>
            </a:r>
            <a:r>
              <a:rPr lang="cs-CZ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oboru nízké </a:t>
            </a:r>
            <a: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frekvence </a:t>
            </a:r>
            <a:r>
              <a:rPr lang="cs-CZ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(do 16 kHz),</a:t>
            </a:r>
          </a:p>
          <a:p>
            <a:pPr marL="817563" lvl="2" indent="449263" eaLnBrk="0" hangingPunct="0">
              <a:buFontTx/>
              <a:buChar char="•"/>
              <a:defRPr/>
            </a:pPr>
            <a:r>
              <a:rPr lang="cs-CZ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TV, mobilních sítí, družicového vysoké frekvence </a:t>
            </a:r>
            <a:br>
              <a:rPr lang="cs-CZ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cs-CZ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	    (řádově </a:t>
            </a:r>
            <a:r>
              <a:rPr lang="cs-CZ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10 </a:t>
            </a:r>
            <a:r>
              <a:rPr lang="cs-CZ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GHz)</a:t>
            </a:r>
            <a:endParaRPr lang="cs-CZ" sz="28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altLang="cs-CZ" sz="2800" b="1" smtClean="0">
                <a:solidFill>
                  <a:schemeClr val="bg1"/>
                </a:solidFill>
              </a:rPr>
              <a:t>9. 6. 	</a:t>
            </a:r>
            <a:r>
              <a:rPr lang="pl-PL" altLang="cs-CZ" sz="2800" b="1" smtClean="0">
                <a:solidFill>
                  <a:schemeClr val="bg1"/>
                </a:solidFill>
              </a:rPr>
              <a:t> SLOŽENÝ OBVOD  STŘÍDAVÉHO PROUDU  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5604" name="Picture 2" descr="http://fyzika.jreichl.com/data/E_RLC_soubory/image039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500188"/>
            <a:ext cx="52863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85813"/>
            <a:ext cx="9144000" cy="6072187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cs-CZ" sz="3000" b="1" dirty="0" smtClean="0"/>
              <a:t>obvod RLC</a:t>
            </a:r>
            <a:r>
              <a:rPr lang="cs-CZ" sz="3000" dirty="0" smtClean="0"/>
              <a:t> – složený odvod </a:t>
            </a:r>
            <a:r>
              <a:rPr lang="cs-CZ" sz="3000" dirty="0" smtClean="0">
                <a:sym typeface="Symbol"/>
              </a:rPr>
              <a:t></a:t>
            </a:r>
            <a:r>
              <a:rPr lang="cs-CZ" sz="3000" dirty="0" smtClean="0"/>
              <a:t> I s parametry RLC v sérii</a:t>
            </a:r>
          </a:p>
          <a:p>
            <a:pPr marL="80963" lvl="1" indent="0">
              <a:buFont typeface="Arial" pitchFamily="34" charset="0"/>
              <a:buNone/>
              <a:defRPr/>
            </a:pPr>
            <a:endParaRPr lang="cs-CZ" sz="3000" dirty="0" smtClean="0"/>
          </a:p>
          <a:p>
            <a:pPr marL="80963" lvl="1" indent="0">
              <a:buFont typeface="Arial" pitchFamily="34" charset="0"/>
              <a:buNone/>
              <a:defRPr/>
            </a:pPr>
            <a:r>
              <a:rPr lang="cs-CZ" sz="3000" dirty="0" smtClean="0"/>
              <a:t>Všemi prvky prochází</a:t>
            </a:r>
            <a:br>
              <a:rPr lang="cs-CZ" sz="3000" dirty="0" smtClean="0"/>
            </a:br>
            <a:r>
              <a:rPr lang="cs-CZ" sz="3000" dirty="0" smtClean="0"/>
              <a:t>stejný proud.</a:t>
            </a:r>
          </a:p>
          <a:p>
            <a:pPr marL="80963" indent="0">
              <a:buFont typeface="Arial" pitchFamily="34" charset="0"/>
              <a:buNone/>
              <a:defRPr/>
            </a:pPr>
            <a:r>
              <a:rPr lang="cs-CZ" sz="3000" dirty="0" smtClean="0"/>
              <a:t>Napětí se liší </a:t>
            </a:r>
            <a:br>
              <a:rPr lang="cs-CZ" sz="3000" dirty="0" smtClean="0"/>
            </a:br>
            <a:r>
              <a:rPr lang="cs-CZ" sz="3000" dirty="0" smtClean="0"/>
              <a:t>velikostí a fází.</a:t>
            </a:r>
          </a:p>
          <a:p>
            <a:pPr marL="80963" indent="0">
              <a:buFont typeface="Arial" pitchFamily="34" charset="0"/>
              <a:buNone/>
              <a:defRPr/>
            </a:pPr>
            <a:r>
              <a:rPr lang="cs-CZ" sz="3000" dirty="0" smtClean="0"/>
              <a:t>U – efektivní hodnota</a:t>
            </a:r>
            <a:br>
              <a:rPr lang="cs-CZ" sz="3000" dirty="0" smtClean="0"/>
            </a:br>
            <a:r>
              <a:rPr lang="cs-CZ" sz="3000" dirty="0" smtClean="0"/>
              <a:t>       na celém obvodu </a:t>
            </a:r>
          </a:p>
          <a:p>
            <a:pPr marL="80963" lvl="1" indent="0">
              <a:buFont typeface="Arial" pitchFamily="34" charset="0"/>
              <a:buNone/>
              <a:defRPr/>
            </a:pPr>
            <a:r>
              <a:rPr lang="cs-CZ" sz="3000" dirty="0" smtClean="0"/>
              <a:t>U</a:t>
            </a:r>
            <a:r>
              <a:rPr lang="cs-CZ" sz="3000" baseline="-25000" dirty="0" smtClean="0"/>
              <a:t>R</a:t>
            </a:r>
            <a:r>
              <a:rPr lang="cs-CZ" sz="3000" dirty="0" smtClean="0"/>
              <a:t>, U</a:t>
            </a:r>
            <a:r>
              <a:rPr lang="cs-CZ" sz="3000" baseline="-25000" dirty="0" smtClean="0"/>
              <a:t>L</a:t>
            </a:r>
            <a:r>
              <a:rPr lang="cs-CZ" sz="3000" dirty="0" smtClean="0"/>
              <a:t>, U</a:t>
            </a:r>
            <a:r>
              <a:rPr lang="cs-CZ" sz="3000" baseline="-25000" dirty="0" smtClean="0"/>
              <a:t>C</a:t>
            </a:r>
            <a:r>
              <a:rPr lang="cs-CZ" sz="3000" dirty="0" smtClean="0"/>
              <a:t> </a:t>
            </a:r>
            <a:br>
              <a:rPr lang="cs-CZ" sz="3000" dirty="0" smtClean="0"/>
            </a:br>
            <a:r>
              <a:rPr lang="cs-CZ" sz="3000" dirty="0" smtClean="0"/>
              <a:t>– efektivní hodnoty </a:t>
            </a:r>
          </a:p>
          <a:p>
            <a:pPr>
              <a:buFont typeface="Arial" pitchFamily="34" charset="0"/>
              <a:buNone/>
              <a:defRPr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0868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286125"/>
            <a:ext cx="9144000" cy="3071813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 altLang="cs-CZ" b="1" u="sng" smtClean="0"/>
          </a:p>
          <a:p>
            <a:pPr>
              <a:buFont typeface="Arial" charset="0"/>
              <a:buNone/>
            </a:pPr>
            <a:r>
              <a:rPr lang="cs-CZ" altLang="cs-CZ" b="1" smtClean="0"/>
              <a:t>			Fázorově: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06525"/>
              </p:ext>
            </p:extLst>
          </p:nvPr>
        </p:nvGraphicFramePr>
        <p:xfrm>
          <a:off x="1143000" y="357188"/>
          <a:ext cx="6786563" cy="2508252"/>
        </p:xfrm>
        <a:graphic>
          <a:graphicData uri="http://schemas.openxmlformats.org/drawingml/2006/table">
            <a:tbl>
              <a:tblPr/>
              <a:tblGrid>
                <a:gridCol w="4737100"/>
                <a:gridCol w="2049463"/>
              </a:tblGrid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fáze </a:t>
                      </a: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(efektivní hodnoty)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velikost</a:t>
                      </a:r>
                      <a:endParaRPr kumimoji="0" 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cs-CZ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stejná s 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cs-CZ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 </a:t>
                      </a: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 I.R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cs-CZ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předbíhá I o </a:t>
                      </a: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formal Roman" panose="030604020304060B0204" pitchFamily="66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cs-CZ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 </a:t>
                      </a: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 I.X</a:t>
                      </a:r>
                      <a:r>
                        <a:rPr kumimoji="0" lang="cs-CZ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</a:t>
                      </a:r>
                      <a:endParaRPr kumimoji="0" 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cs-CZ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se zpožďuje za I o </a:t>
                      </a:r>
                      <a:r>
                        <a:rPr kumimoji="0" lang="cs-CZ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formal Roman" panose="030604020304060B0204" pitchFamily="66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cs-CZ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 </a:t>
                      </a:r>
                      <a:r>
                        <a:rPr kumimoji="0" 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= I.X</a:t>
                      </a:r>
                      <a:r>
                        <a:rPr kumimoji="0" lang="cs-CZ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</a:t>
                      </a:r>
                      <a:endParaRPr kumimoji="0" 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645" name="Picture 4" descr="http://fyzika.jreichl.com/data/E_RLC_soubory/image04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4688"/>
            <a:ext cx="3716338" cy="337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8278" y="908720"/>
            <a:ext cx="4286250" cy="30718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dirty="0" smtClean="0"/>
              <a:t>X – </a:t>
            </a:r>
            <a:r>
              <a:rPr lang="cs-CZ" altLang="cs-CZ" b="1" dirty="0" smtClean="0"/>
              <a:t>reaktance</a:t>
            </a:r>
            <a:r>
              <a:rPr lang="cs-CZ" altLang="cs-CZ" dirty="0" smtClean="0"/>
              <a:t>, </a:t>
            </a:r>
            <a:br>
              <a:rPr lang="cs-CZ" altLang="cs-CZ" dirty="0" smtClean="0"/>
            </a:br>
            <a:r>
              <a:rPr lang="cs-CZ" altLang="cs-CZ" dirty="0" smtClean="0"/>
              <a:t>charakterizuje část obvodu, kde se EM energie nemění v teplo 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1270" name="Picture 4" descr="http://fyzika.jreichl.com/data/E_RLC_soubory/image040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214688"/>
            <a:ext cx="3716338" cy="337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4851400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Rovnice" r:id="rId5" imgW="1790640" imgH="1485720" progId="Equation.3">
                  <p:embed/>
                </p:oleObj>
              </mc:Choice>
              <mc:Fallback>
                <p:oleObj name="Rovnice" r:id="rId5" imgW="1790640" imgH="1485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51400" cy="3929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869877"/>
              </p:ext>
            </p:extLst>
          </p:nvPr>
        </p:nvGraphicFramePr>
        <p:xfrm>
          <a:off x="5643563" y="214313"/>
          <a:ext cx="244633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Rovnice" r:id="rId7" imgW="850680" imgH="228600" progId="Equation.3">
                  <p:embed/>
                </p:oleObj>
              </mc:Choice>
              <mc:Fallback>
                <p:oleObj name="Rovnice" r:id="rId7" imgW="8506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214313"/>
                        <a:ext cx="2446337" cy="646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4286250"/>
            <a:ext cx="4572000" cy="20002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altLang="cs-CZ" dirty="0" smtClean="0"/>
              <a:t>Z – </a:t>
            </a:r>
            <a:r>
              <a:rPr lang="cs-CZ" altLang="cs-CZ" b="1" dirty="0" smtClean="0"/>
              <a:t>impedance	</a:t>
            </a:r>
          </a:p>
          <a:p>
            <a:pPr>
              <a:buFont typeface="Arial" charset="0"/>
              <a:buNone/>
            </a:pPr>
            <a:endParaRPr lang="cs-CZ" altLang="cs-CZ" b="1" dirty="0" smtClean="0"/>
          </a:p>
          <a:p>
            <a:pPr>
              <a:buFont typeface="Arial" charset="0"/>
              <a:buNone/>
            </a:pPr>
            <a:r>
              <a:rPr lang="en-US" altLang="cs-CZ" dirty="0" smtClean="0"/>
              <a:t>[Z] </a:t>
            </a:r>
            <a:r>
              <a:rPr lang="cs-CZ" altLang="cs-CZ" dirty="0" smtClean="0"/>
              <a:t>= Ω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167896"/>
              </p:ext>
            </p:extLst>
          </p:nvPr>
        </p:nvGraphicFramePr>
        <p:xfrm>
          <a:off x="4988870" y="5517231"/>
          <a:ext cx="864000" cy="80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Rovnice" r:id="rId9" imgW="241200" imgH="228600" progId="Equation.3">
                  <p:embed/>
                </p:oleObj>
              </mc:Choice>
              <mc:Fallback>
                <p:oleObj name="Rovnice" r:id="rId9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870" y="5517231"/>
                        <a:ext cx="864000" cy="804688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812006"/>
              </p:ext>
            </p:extLst>
          </p:nvPr>
        </p:nvGraphicFramePr>
        <p:xfrm>
          <a:off x="4988234" y="3789040"/>
          <a:ext cx="864000" cy="80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Rovnice" r:id="rId11" imgW="228600" imgH="215640" progId="Equation.3">
                  <p:embed/>
                </p:oleObj>
              </mc:Choice>
              <mc:Fallback>
                <p:oleObj name="Rovnice" r:id="rId11" imgW="228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234" y="3789040"/>
                        <a:ext cx="864000" cy="801391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611296"/>
              </p:ext>
            </p:extLst>
          </p:nvPr>
        </p:nvGraphicFramePr>
        <p:xfrm>
          <a:off x="7996237" y="4762500"/>
          <a:ext cx="648000" cy="59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Rovnice" r:id="rId13" imgW="177480" imgH="164880" progId="Equation.3">
                  <p:embed/>
                </p:oleObj>
              </mc:Choice>
              <mc:Fallback>
                <p:oleObj name="Rovnice" r:id="rId13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237" y="4762500"/>
                        <a:ext cx="648000" cy="593588"/>
                      </a:xfrm>
                      <a:prstGeom prst="rect">
                        <a:avLst/>
                      </a:prstGeom>
                      <a:solidFill>
                        <a:srgbClr val="D60093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377557"/>
              </p:ext>
            </p:extLst>
          </p:nvPr>
        </p:nvGraphicFramePr>
        <p:xfrm>
          <a:off x="7668344" y="5661248"/>
          <a:ext cx="864000" cy="92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Rovnice" r:id="rId15" imgW="152280" imgH="164880" progId="Equation.3">
                  <p:embed/>
                </p:oleObj>
              </mc:Choice>
              <mc:Fallback>
                <p:oleObj name="Rovnice" r:id="rId1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5661248"/>
                        <a:ext cx="864000" cy="920236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935606"/>
              </p:ext>
            </p:extLst>
          </p:nvPr>
        </p:nvGraphicFramePr>
        <p:xfrm>
          <a:off x="6588296" y="4221088"/>
          <a:ext cx="648000" cy="639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Rovnice" r:id="rId17" imgW="152280" imgH="164880" progId="Equation.3">
                  <p:embed/>
                </p:oleObj>
              </mc:Choice>
              <mc:Fallback>
                <p:oleObj name="Rovnice" r:id="rId17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96" y="4221088"/>
                        <a:ext cx="648000" cy="63923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0" y="214313"/>
            <a:ext cx="4286250" cy="30718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sz="3600" b="1" dirty="0" smtClean="0"/>
              <a:t>Fázový rozdíl </a:t>
            </a:r>
            <a:r>
              <a:rPr lang="cs-CZ" altLang="cs-CZ" sz="3600" dirty="0" smtClean="0"/>
              <a:t> 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2296" name="Picture 4" descr="http://fyzika.jreichl.com/data/E_RLC_soubory/image040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214688"/>
            <a:ext cx="37163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714375" y="3214688"/>
          <a:ext cx="3314700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Rovnice" r:id="rId5" imgW="1282680" imgH="1282680" progId="Equation.3">
                  <p:embed/>
                </p:oleObj>
              </mc:Choice>
              <mc:Fallback>
                <p:oleObj name="Rovnice" r:id="rId5" imgW="1282680" imgH="1282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214688"/>
                        <a:ext cx="3314700" cy="3286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7" name="Group 3"/>
          <p:cNvGrpSpPr>
            <a:grpSpLocks/>
          </p:cNvGrpSpPr>
          <p:nvPr/>
        </p:nvGrpSpPr>
        <p:grpSpPr bwMode="auto">
          <a:xfrm>
            <a:off x="714375" y="1428750"/>
            <a:ext cx="8001000" cy="1428750"/>
            <a:chOff x="3975" y="14661"/>
            <a:chExt cx="6723" cy="1350"/>
          </a:xfrm>
        </p:grpSpPr>
        <p:cxnSp>
          <p:nvCxnSpPr>
            <p:cNvPr id="12298" name="AutoShape 4"/>
            <p:cNvCxnSpPr>
              <a:cxnSpLocks noChangeShapeType="1"/>
            </p:cNvCxnSpPr>
            <p:nvPr/>
          </p:nvCxnSpPr>
          <p:spPr bwMode="auto">
            <a:xfrm flipV="1">
              <a:off x="3975" y="14672"/>
              <a:ext cx="0" cy="106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9" name="AutoShape 5"/>
            <p:cNvCxnSpPr>
              <a:cxnSpLocks noChangeShapeType="1"/>
            </p:cNvCxnSpPr>
            <p:nvPr/>
          </p:nvCxnSpPr>
          <p:spPr bwMode="auto">
            <a:xfrm flipV="1">
              <a:off x="6439" y="15320"/>
              <a:ext cx="1795" cy="1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AutoShape 6"/>
            <p:cNvCxnSpPr>
              <a:cxnSpLocks noChangeShapeType="1"/>
            </p:cNvCxnSpPr>
            <p:nvPr/>
          </p:nvCxnSpPr>
          <p:spPr bwMode="auto">
            <a:xfrm flipV="1">
              <a:off x="6439" y="14661"/>
              <a:ext cx="1" cy="122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1" name="AutoShape 7"/>
            <p:cNvCxnSpPr>
              <a:cxnSpLocks noChangeShapeType="1"/>
            </p:cNvCxnSpPr>
            <p:nvPr/>
          </p:nvCxnSpPr>
          <p:spPr bwMode="auto">
            <a:xfrm flipV="1">
              <a:off x="8903" y="15309"/>
              <a:ext cx="1795" cy="1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2" name="AutoShape 8"/>
            <p:cNvCxnSpPr>
              <a:cxnSpLocks noChangeShapeType="1"/>
            </p:cNvCxnSpPr>
            <p:nvPr/>
          </p:nvCxnSpPr>
          <p:spPr bwMode="auto">
            <a:xfrm flipV="1">
              <a:off x="8903" y="15056"/>
              <a:ext cx="1" cy="95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9"/>
            <p:cNvCxnSpPr>
              <a:cxnSpLocks noChangeShapeType="1"/>
            </p:cNvCxnSpPr>
            <p:nvPr/>
          </p:nvCxnSpPr>
          <p:spPr bwMode="auto">
            <a:xfrm flipV="1">
              <a:off x="3975" y="15342"/>
              <a:ext cx="1795" cy="1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2291" name="Object 10"/>
          <p:cNvGraphicFramePr>
            <a:graphicFrameLocks noChangeAspect="1"/>
          </p:cNvGraphicFramePr>
          <p:nvPr/>
        </p:nvGraphicFramePr>
        <p:xfrm>
          <a:off x="1071563" y="1071563"/>
          <a:ext cx="16065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Rovnice" r:id="rId7" imgW="558720" imgH="228600" progId="Equation.3">
                  <p:embed/>
                </p:oleObj>
              </mc:Choice>
              <mc:Fallback>
                <p:oleObj name="Rovnice" r:id="rId7" imgW="5587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071563"/>
                        <a:ext cx="1606550" cy="646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0"/>
          <p:cNvGraphicFramePr>
            <a:graphicFrameLocks noChangeAspect="1"/>
          </p:cNvGraphicFramePr>
          <p:nvPr/>
        </p:nvGraphicFramePr>
        <p:xfrm>
          <a:off x="4071938" y="1071563"/>
          <a:ext cx="16065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Rovnice" r:id="rId9" imgW="558720" imgH="228600" progId="Equation.3">
                  <p:embed/>
                </p:oleObj>
              </mc:Choice>
              <mc:Fallback>
                <p:oleObj name="Rovnice" r:id="rId9" imgW="5587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1071563"/>
                        <a:ext cx="1606550" cy="646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0"/>
          <p:cNvGraphicFramePr>
            <a:graphicFrameLocks noChangeAspect="1"/>
          </p:cNvGraphicFramePr>
          <p:nvPr/>
        </p:nvGraphicFramePr>
        <p:xfrm>
          <a:off x="6858000" y="1071563"/>
          <a:ext cx="16065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Rovnice" r:id="rId11" imgW="558720" imgH="228600" progId="Equation.3">
                  <p:embed/>
                </p:oleObj>
              </mc:Choice>
              <mc:Fallback>
                <p:oleObj name="Rovnice" r:id="rId11" imgW="5587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071563"/>
                        <a:ext cx="1606550" cy="646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" descr="http://fyzika.jreichl.com/data/E_RLC_soubory/image040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214688"/>
            <a:ext cx="3716338" cy="337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81618"/>
              </p:ext>
            </p:extLst>
          </p:nvPr>
        </p:nvGraphicFramePr>
        <p:xfrm>
          <a:off x="4988870" y="5517231"/>
          <a:ext cx="864000" cy="80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Rovnice" r:id="rId13" imgW="241200" imgH="228600" progId="Equation.3">
                  <p:embed/>
                </p:oleObj>
              </mc:Choice>
              <mc:Fallback>
                <p:oleObj name="Rovnice" r:id="rId13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870" y="5517231"/>
                        <a:ext cx="864000" cy="804688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499829"/>
              </p:ext>
            </p:extLst>
          </p:nvPr>
        </p:nvGraphicFramePr>
        <p:xfrm>
          <a:off x="4988234" y="3789040"/>
          <a:ext cx="864000" cy="80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Rovnice" r:id="rId15" imgW="228600" imgH="215640" progId="Equation.3">
                  <p:embed/>
                </p:oleObj>
              </mc:Choice>
              <mc:Fallback>
                <p:oleObj name="Rovnice" r:id="rId15" imgW="228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234" y="3789040"/>
                        <a:ext cx="864000" cy="801391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024753"/>
              </p:ext>
            </p:extLst>
          </p:nvPr>
        </p:nvGraphicFramePr>
        <p:xfrm>
          <a:off x="7996237" y="4762500"/>
          <a:ext cx="648000" cy="59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Rovnice" r:id="rId17" imgW="177480" imgH="164880" progId="Equation.3">
                  <p:embed/>
                </p:oleObj>
              </mc:Choice>
              <mc:Fallback>
                <p:oleObj name="Rovnice" r:id="rId17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237" y="4762500"/>
                        <a:ext cx="648000" cy="593588"/>
                      </a:xfrm>
                      <a:prstGeom prst="rect">
                        <a:avLst/>
                      </a:prstGeom>
                      <a:solidFill>
                        <a:srgbClr val="D60093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808204"/>
              </p:ext>
            </p:extLst>
          </p:nvPr>
        </p:nvGraphicFramePr>
        <p:xfrm>
          <a:off x="7668344" y="5661248"/>
          <a:ext cx="864000" cy="92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Rovnice" r:id="rId19" imgW="152280" imgH="164880" progId="Equation.3">
                  <p:embed/>
                </p:oleObj>
              </mc:Choice>
              <mc:Fallback>
                <p:oleObj name="Rovnice" r:id="rId19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5661248"/>
                        <a:ext cx="864000" cy="920236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494114"/>
              </p:ext>
            </p:extLst>
          </p:nvPr>
        </p:nvGraphicFramePr>
        <p:xfrm>
          <a:off x="6588296" y="4221088"/>
          <a:ext cx="648000" cy="639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Rovnice" r:id="rId21" imgW="152280" imgH="164880" progId="Equation.3">
                  <p:embed/>
                </p:oleObj>
              </mc:Choice>
              <mc:Fallback>
                <p:oleObj name="Rovnice" r:id="rId2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96" y="4221088"/>
                        <a:ext cx="648000" cy="63923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357188"/>
            <a:ext cx="5715000" cy="52149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altLang="cs-CZ" sz="3000" b="1" dirty="0" smtClean="0"/>
              <a:t>Zvláštní případ	</a:t>
            </a:r>
            <a:r>
              <a:rPr lang="el-GR" altLang="cs-CZ" sz="3000" dirty="0" smtClean="0"/>
              <a:t>ϕ</a:t>
            </a:r>
            <a:r>
              <a:rPr lang="cs-CZ" altLang="cs-CZ" sz="3000" dirty="0" smtClean="0"/>
              <a:t> = 0  </a:t>
            </a:r>
          </a:p>
          <a:p>
            <a:pPr>
              <a:buFont typeface="Arial" charset="0"/>
              <a:buNone/>
            </a:pPr>
            <a:r>
              <a:rPr lang="cs-CZ" altLang="cs-CZ" sz="3000" dirty="0" smtClean="0"/>
              <a:t/>
            </a:r>
            <a:br>
              <a:rPr lang="cs-CZ" altLang="cs-CZ" sz="3000" dirty="0" smtClean="0"/>
            </a:br>
            <a:r>
              <a:rPr lang="cs-CZ" altLang="cs-CZ" sz="3000" dirty="0" smtClean="0"/>
              <a:t>→ proud dosahuje max. hodnoty </a:t>
            </a:r>
            <a:br>
              <a:rPr lang="cs-CZ" altLang="cs-CZ" sz="3000" dirty="0" smtClean="0"/>
            </a:br>
            <a:r>
              <a:rPr lang="cs-CZ" altLang="cs-CZ" sz="3000" dirty="0" smtClean="0"/>
              <a:t>→ nastává rezonance střídavého obvodu </a:t>
            </a:r>
          </a:p>
          <a:p>
            <a:pPr>
              <a:buFont typeface="Arial" charset="0"/>
              <a:buNone/>
            </a:pPr>
            <a:endParaRPr lang="cs-CZ" altLang="cs-CZ" sz="3000" dirty="0"/>
          </a:p>
          <a:p>
            <a:pPr>
              <a:buFont typeface="Arial" charset="0"/>
              <a:buNone/>
            </a:pPr>
            <a:endParaRPr lang="cs-CZ" altLang="cs-CZ" sz="3000" dirty="0" smtClean="0"/>
          </a:p>
          <a:p>
            <a:pPr>
              <a:buFont typeface="Arial" charset="0"/>
              <a:buNone/>
            </a:pPr>
            <a:endParaRPr lang="cs-CZ" altLang="cs-CZ" sz="3000" dirty="0" smtClean="0"/>
          </a:p>
          <a:p>
            <a:pPr>
              <a:buFont typeface="Arial" charset="0"/>
              <a:buNone/>
            </a:pPr>
            <a:r>
              <a:rPr lang="cs-CZ" altLang="cs-CZ" sz="3000" b="1" dirty="0" smtClean="0"/>
              <a:t>Thomsonův vztah</a:t>
            </a:r>
          </a:p>
          <a:p>
            <a:r>
              <a:rPr lang="cs-CZ" altLang="cs-CZ" sz="3000" dirty="0" smtClean="0"/>
              <a:t>rezonanční frekvence</a:t>
            </a:r>
          </a:p>
          <a:p>
            <a:pPr>
              <a:buFont typeface="Arial" charset="0"/>
              <a:buNone/>
            </a:pPr>
            <a:endParaRPr lang="cs-CZ" altLang="cs-CZ" sz="3000" dirty="0" smtClean="0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5849938" y="4572000"/>
          <a:ext cx="254952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Rovnice" r:id="rId3" imgW="863280" imgH="419040" progId="Equation.3">
                  <p:embed/>
                </p:oleObj>
              </mc:Choice>
              <mc:Fallback>
                <p:oleObj name="Rovnice" r:id="rId3" imgW="86328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4572000"/>
                        <a:ext cx="2549525" cy="1214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6143625" y="785813"/>
          <a:ext cx="2136775" cy="320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Rovnice" r:id="rId5" imgW="723600" imgH="1104840" progId="Equation.3">
                  <p:embed/>
                </p:oleObj>
              </mc:Choice>
              <mc:Fallback>
                <p:oleObj name="Rovnice" r:id="rId5" imgW="723600" imgH="1104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785813"/>
                        <a:ext cx="2136775" cy="3205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5125"/>
            <a:ext cx="9144000" cy="6072187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cs-CZ" sz="3000" b="1" dirty="0" smtClean="0"/>
              <a:t>obvod RLC</a:t>
            </a:r>
            <a:r>
              <a:rPr lang="cs-CZ" sz="3000" dirty="0" smtClean="0"/>
              <a:t> </a:t>
            </a: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>složený odvod </a:t>
            </a:r>
            <a:r>
              <a:rPr lang="cs-CZ" sz="3000" dirty="0" smtClean="0">
                <a:sym typeface="Symbol"/>
              </a:rPr>
              <a:t></a:t>
            </a:r>
            <a:r>
              <a:rPr lang="cs-CZ" sz="3000" dirty="0" smtClean="0"/>
              <a:t> I s parametry RLC zapojenými </a:t>
            </a:r>
            <a:r>
              <a:rPr lang="cs-CZ" sz="3000" dirty="0" smtClean="0"/>
              <a:t>paralelně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3000" dirty="0"/>
          </a:p>
          <a:p>
            <a:pPr marL="0" indent="0">
              <a:buFont typeface="Arial" pitchFamily="34" charset="0"/>
              <a:buNone/>
              <a:defRPr/>
            </a:pPr>
            <a:endParaRPr lang="cs-CZ" sz="3000" dirty="0" smtClean="0"/>
          </a:p>
          <a:p>
            <a:pPr marL="0" indent="0">
              <a:buFont typeface="Arial" pitchFamily="34" charset="0"/>
              <a:buNone/>
              <a:defRPr/>
            </a:pPr>
            <a:endParaRPr lang="cs-CZ" sz="3000" dirty="0"/>
          </a:p>
          <a:p>
            <a:pPr marL="0" indent="0">
              <a:buFont typeface="Arial" pitchFamily="34" charset="0"/>
              <a:buNone/>
              <a:defRPr/>
            </a:pPr>
            <a:endParaRPr lang="cs-CZ" sz="3000" dirty="0" smtClean="0"/>
          </a:p>
          <a:p>
            <a:pPr marL="0" indent="0">
              <a:buFont typeface="Arial" pitchFamily="34" charset="0"/>
              <a:buNone/>
              <a:defRPr/>
            </a:pPr>
            <a:endParaRPr lang="cs-CZ" sz="3000" dirty="0"/>
          </a:p>
          <a:p>
            <a:pPr marL="0" indent="0">
              <a:buFont typeface="Arial" pitchFamily="34" charset="0"/>
              <a:buNone/>
              <a:defRPr/>
            </a:pPr>
            <a:endParaRPr lang="cs-CZ" sz="3000" dirty="0" smtClean="0"/>
          </a:p>
          <a:p>
            <a:pPr marL="0" indent="0">
              <a:buFont typeface="Arial" pitchFamily="34" charset="0"/>
              <a:buNone/>
              <a:defRPr/>
            </a:pPr>
            <a:endParaRPr lang="cs-CZ" sz="3000" dirty="0"/>
          </a:p>
          <a:p>
            <a:pPr>
              <a:defRPr/>
            </a:pPr>
            <a:r>
              <a:rPr lang="cs-CZ" sz="3000" dirty="0" smtClean="0"/>
              <a:t>napětí stejné</a:t>
            </a:r>
          </a:p>
          <a:p>
            <a:pPr>
              <a:defRPr/>
            </a:pPr>
            <a:r>
              <a:rPr lang="cs-CZ" sz="3000" dirty="0" smtClean="0"/>
              <a:t>proud je fázově posunut</a:t>
            </a:r>
            <a:endParaRPr lang="cs-CZ" sz="3000" dirty="0" smtClean="0"/>
          </a:p>
          <a:p>
            <a:pPr marL="80963" lvl="1" indent="0">
              <a:buFont typeface="Arial" pitchFamily="34" charset="0"/>
              <a:buNone/>
              <a:defRPr/>
            </a:pPr>
            <a:endParaRPr lang="cs-CZ" sz="3000" dirty="0" smtClean="0"/>
          </a:p>
          <a:p>
            <a:pPr>
              <a:buFont typeface="Arial" pitchFamily="34" charset="0"/>
              <a:buNone/>
              <a:defRPr/>
            </a:pPr>
            <a:endParaRPr lang="cs-CZ" sz="3000" dirty="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5298" name="Picture 2" descr="http://fyzika.jreichl.com/data/E_RLC_soubory/image0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63" y="1484784"/>
            <a:ext cx="4562717" cy="50042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021559" cy="31389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5125"/>
            <a:ext cx="9144000" cy="6072187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cs-CZ" sz="3000" b="1" dirty="0" smtClean="0"/>
              <a:t>obvod RLC</a:t>
            </a:r>
            <a:r>
              <a:rPr lang="cs-CZ" sz="3000" dirty="0" smtClean="0"/>
              <a:t> </a:t>
            </a:r>
            <a:r>
              <a:rPr lang="cs-CZ" sz="3000" dirty="0"/>
              <a:t/>
            </a:r>
            <a:br>
              <a:rPr lang="cs-CZ" sz="3000" dirty="0"/>
            </a:br>
            <a:r>
              <a:rPr lang="cs-CZ" sz="3000" dirty="0" smtClean="0"/>
              <a:t>složený odvod </a:t>
            </a:r>
            <a:r>
              <a:rPr lang="cs-CZ" sz="3000" dirty="0" smtClean="0">
                <a:sym typeface="Symbol"/>
              </a:rPr>
              <a:t></a:t>
            </a:r>
            <a:r>
              <a:rPr lang="cs-CZ" sz="3000" dirty="0" smtClean="0"/>
              <a:t> I s parametry RLC zapojenými </a:t>
            </a:r>
            <a:r>
              <a:rPr lang="cs-CZ" sz="3000" dirty="0" smtClean="0"/>
              <a:t>paralelně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3000" dirty="0"/>
          </a:p>
          <a:p>
            <a:pPr marL="0" indent="0">
              <a:buFont typeface="Arial" pitchFamily="34" charset="0"/>
              <a:buNone/>
              <a:defRPr/>
            </a:pPr>
            <a:endParaRPr lang="cs-CZ" sz="3000" dirty="0" smtClean="0"/>
          </a:p>
          <a:p>
            <a:pPr marL="0" indent="0">
              <a:buFont typeface="Arial" pitchFamily="34" charset="0"/>
              <a:buNone/>
              <a:defRPr/>
            </a:pPr>
            <a:endParaRPr lang="cs-CZ" sz="3000" dirty="0"/>
          </a:p>
          <a:p>
            <a:pPr marL="0" indent="0">
              <a:buFont typeface="Arial" pitchFamily="34" charset="0"/>
              <a:buNone/>
              <a:defRPr/>
            </a:pPr>
            <a:endParaRPr lang="cs-CZ" sz="3000" dirty="0" smtClean="0"/>
          </a:p>
          <a:p>
            <a:pPr marL="0" indent="0">
              <a:buFont typeface="Arial" pitchFamily="34" charset="0"/>
              <a:buNone/>
              <a:defRPr/>
            </a:pPr>
            <a:endParaRPr lang="cs-CZ" sz="3000" dirty="0"/>
          </a:p>
          <a:p>
            <a:pPr marL="0" indent="0">
              <a:buFont typeface="Arial" pitchFamily="34" charset="0"/>
              <a:buNone/>
              <a:defRPr/>
            </a:pPr>
            <a:endParaRPr lang="cs-CZ" sz="3000" dirty="0" smtClean="0"/>
          </a:p>
          <a:p>
            <a:pPr marL="0" indent="0">
              <a:buFont typeface="Arial" pitchFamily="34" charset="0"/>
              <a:buNone/>
              <a:defRPr/>
            </a:pPr>
            <a:endParaRPr lang="cs-CZ" sz="3000" dirty="0"/>
          </a:p>
          <a:p>
            <a:pPr>
              <a:defRPr/>
            </a:pPr>
            <a:r>
              <a:rPr lang="cs-CZ" sz="3000" dirty="0" smtClean="0"/>
              <a:t>admitance Y</a:t>
            </a:r>
            <a:endParaRPr lang="cs-CZ" sz="3000" dirty="0" smtClean="0"/>
          </a:p>
          <a:p>
            <a:pPr>
              <a:buNone/>
              <a:defRPr/>
            </a:pPr>
            <a:r>
              <a:rPr lang="cs-CZ" altLang="cs-CZ" sz="2800" dirty="0" smtClean="0"/>
              <a:t>	</a:t>
            </a:r>
            <a:r>
              <a:rPr lang="en-US" altLang="cs-CZ" sz="2800" dirty="0" smtClean="0"/>
              <a:t>[</a:t>
            </a:r>
            <a:r>
              <a:rPr lang="cs-CZ" altLang="cs-CZ" sz="2800" dirty="0" smtClean="0"/>
              <a:t>R</a:t>
            </a:r>
            <a:r>
              <a:rPr lang="en-US" altLang="cs-CZ" sz="2800" dirty="0" smtClean="0"/>
              <a:t>] </a:t>
            </a:r>
            <a:r>
              <a:rPr lang="cs-CZ" altLang="cs-CZ" sz="2800" dirty="0"/>
              <a:t>= </a:t>
            </a:r>
            <a:r>
              <a:rPr lang="cs-CZ" altLang="cs-CZ" sz="2800" dirty="0" smtClean="0"/>
              <a:t>Ω</a:t>
            </a:r>
            <a:r>
              <a:rPr lang="cs-CZ" altLang="cs-CZ" sz="2800" baseline="30000" dirty="0" smtClean="0"/>
              <a:t>-1 </a:t>
            </a:r>
            <a:r>
              <a:rPr lang="cs-CZ" altLang="cs-CZ" sz="2800" dirty="0" smtClean="0"/>
              <a:t>= S</a:t>
            </a:r>
            <a:endParaRPr lang="cs-CZ" altLang="cs-CZ" sz="2800" dirty="0"/>
          </a:p>
          <a:p>
            <a:pPr>
              <a:buFont typeface="Arial" pitchFamily="34" charset="0"/>
              <a:buNone/>
              <a:defRPr/>
            </a:pPr>
            <a:endParaRPr lang="cs-CZ" sz="3000" dirty="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021559" cy="31389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064861"/>
              </p:ext>
            </p:extLst>
          </p:nvPr>
        </p:nvGraphicFramePr>
        <p:xfrm>
          <a:off x="4211960" y="1476838"/>
          <a:ext cx="4568679" cy="4483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Rovnice" r:id="rId4" imgW="2197080" imgH="2209680" progId="Equation.3">
                  <p:embed/>
                </p:oleObj>
              </mc:Choice>
              <mc:Fallback>
                <p:oleObj name="Rovnice" r:id="rId4" imgW="2197080" imgH="220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476838"/>
                        <a:ext cx="4568679" cy="44833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2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fyzika.jreichl.com/data/E_RLC_soubory/image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06" y="1700808"/>
            <a:ext cx="5328592" cy="351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59482"/>
            <a:ext cx="9144000" cy="4857750"/>
          </a:xfrm>
        </p:spPr>
        <p:txBody>
          <a:bodyPr/>
          <a:lstStyle/>
          <a:p>
            <a:pPr marL="0" lvl="1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altLang="cs-CZ" dirty="0" smtClean="0"/>
              <a:t>Graf závislosti odporu na frekvenci střídavého napětí.</a:t>
            </a:r>
          </a:p>
        </p:txBody>
      </p:sp>
    </p:spTree>
    <p:extLst>
      <p:ext uri="{BB962C8B-B14F-4D97-AF65-F5344CB8AC3E}">
        <p14:creationId xmlns:p14="http://schemas.microsoft.com/office/powerpoint/2010/main" val="14835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altLang="cs-CZ" sz="2800" b="1" smtClean="0">
                <a:solidFill>
                  <a:schemeClr val="bg1"/>
                </a:solidFill>
              </a:rPr>
              <a:t>9. 7. 	</a:t>
            </a:r>
            <a:r>
              <a:rPr lang="pl-PL" altLang="cs-CZ" sz="2800" b="1" smtClean="0">
                <a:solidFill>
                  <a:schemeClr val="bg1"/>
                </a:solidFill>
              </a:rPr>
              <a:t> </a:t>
            </a:r>
            <a:r>
              <a:rPr lang="cs-CZ" altLang="cs-CZ" sz="2800" b="1" smtClean="0">
                <a:solidFill>
                  <a:schemeClr val="bg1"/>
                </a:solidFill>
              </a:rPr>
              <a:t>USMĚRŇOVAČ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85813"/>
            <a:ext cx="9144000" cy="4857750"/>
          </a:xfrm>
        </p:spPr>
        <p:txBody>
          <a:bodyPr/>
          <a:lstStyle/>
          <a:p>
            <a:pPr marL="0" algn="ctr">
              <a:spcBef>
                <a:spcPct val="0"/>
              </a:spcBef>
              <a:buFont typeface="Arial" charset="0"/>
              <a:buNone/>
            </a:pPr>
            <a:r>
              <a:rPr lang="cs-CZ" altLang="cs-CZ" dirty="0" smtClean="0"/>
              <a:t>mění ~ U  na  ═ U</a:t>
            </a:r>
          </a:p>
          <a:p>
            <a:pPr marL="254000" lvl="1" indent="-203200">
              <a:spcBef>
                <a:spcPct val="0"/>
              </a:spcBef>
              <a:buFont typeface="Arial" charset="0"/>
              <a:buChar char="•"/>
            </a:pPr>
            <a:r>
              <a:rPr lang="cs-CZ" altLang="cs-CZ" dirty="0" smtClean="0"/>
              <a:t>diodou prochází proud jen v kladných půlperiodách vstupního střídavého napětí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714625"/>
            <a:ext cx="76438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426"/>
            <a:ext cx="9144000" cy="4857750"/>
          </a:xfrm>
        </p:spPr>
        <p:txBody>
          <a:bodyPr/>
          <a:lstStyle/>
          <a:p>
            <a:pPr marL="203200" lvl="1" indent="-2032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dirty="0" smtClean="0"/>
              <a:t>výstupní napětí na rezistoru R</a:t>
            </a:r>
            <a:r>
              <a:rPr lang="cs-CZ" altLang="cs-CZ" baseline="-25000" dirty="0" smtClean="0"/>
              <a:t>Z</a:t>
            </a:r>
            <a:r>
              <a:rPr lang="cs-CZ" altLang="cs-CZ" dirty="0" smtClean="0"/>
              <a:t> je stejnosměrné – pulzující</a:t>
            </a:r>
          </a:p>
          <a:p>
            <a:pPr marL="203200" lvl="1" indent="-2032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dirty="0" smtClean="0"/>
              <a:t>dioda pracuje jako </a:t>
            </a:r>
            <a:r>
              <a:rPr lang="cs-CZ" altLang="cs-CZ" b="1" dirty="0" smtClean="0"/>
              <a:t>jednocestný usměrňovač</a:t>
            </a:r>
            <a:endParaRPr lang="cs-CZ" altLang="cs-CZ" dirty="0" smtClean="0"/>
          </a:p>
          <a:p>
            <a:pPr marL="203200" lvl="1" indent="-2032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dirty="0" smtClean="0"/>
              <a:t>zapojením kondenzátoru se usměrněné napětí vyhladí  </a:t>
            </a:r>
            <a:br>
              <a:rPr lang="cs-CZ" altLang="cs-CZ" dirty="0" smtClean="0"/>
            </a:br>
            <a:r>
              <a:rPr lang="cs-CZ" altLang="cs-CZ" dirty="0" smtClean="0"/>
              <a:t>(čím ↑ C a R</a:t>
            </a:r>
            <a:r>
              <a:rPr lang="cs-CZ" altLang="cs-CZ" baseline="-25000" dirty="0" smtClean="0"/>
              <a:t>Z</a:t>
            </a:r>
            <a:r>
              <a:rPr lang="cs-CZ" altLang="cs-CZ" dirty="0" smtClean="0"/>
              <a:t> tím hladší)</a:t>
            </a:r>
          </a:p>
          <a:p>
            <a:pPr marL="203200" lvl="1" indent="-2032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dirty="0" smtClean="0"/>
              <a:t>v + půlperiodách se C nabíjí, </a:t>
            </a:r>
            <a:br>
              <a:rPr lang="cs-CZ" altLang="cs-CZ" dirty="0" smtClean="0"/>
            </a:br>
            <a:r>
              <a:rPr lang="cs-CZ" altLang="cs-CZ" dirty="0" smtClean="0"/>
              <a:t>v – půlperiodách se přes R</a:t>
            </a:r>
            <a:r>
              <a:rPr lang="cs-CZ" altLang="cs-CZ" baseline="-25000" dirty="0" smtClean="0"/>
              <a:t>Z</a:t>
            </a:r>
            <a:r>
              <a:rPr lang="cs-CZ" altLang="cs-CZ" dirty="0" smtClean="0"/>
              <a:t> vybíjí</a:t>
            </a:r>
          </a:p>
          <a:p>
            <a:pPr marL="0">
              <a:spcBef>
                <a:spcPct val="0"/>
              </a:spcBef>
              <a:buFont typeface="Arial" charset="0"/>
              <a:buNone/>
            </a:pPr>
            <a:endParaRPr lang="cs-CZ" altLang="cs-CZ" sz="2800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0"/>
          <a:stretch>
            <a:fillRect/>
          </a:stretch>
        </p:blipFill>
        <p:spPr bwMode="auto">
          <a:xfrm>
            <a:off x="785813" y="3500438"/>
            <a:ext cx="7643812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kupina 36"/>
          <p:cNvGrpSpPr/>
          <p:nvPr/>
        </p:nvGrpSpPr>
        <p:grpSpPr>
          <a:xfrm>
            <a:off x="4392801" y="1283184"/>
            <a:ext cx="4536792" cy="3668751"/>
            <a:chOff x="5061861" y="1283184"/>
            <a:chExt cx="4536792" cy="3668751"/>
          </a:xfrm>
        </p:grpSpPr>
        <p:cxnSp>
          <p:nvCxnSpPr>
            <p:cNvPr id="36" name="Přímá spojovací šipka 35"/>
            <p:cNvCxnSpPr/>
            <p:nvPr/>
          </p:nvCxnSpPr>
          <p:spPr>
            <a:xfrm>
              <a:off x="5062653" y="3311912"/>
              <a:ext cx="4536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šipka 33"/>
            <p:cNvCxnSpPr/>
            <p:nvPr/>
          </p:nvCxnSpPr>
          <p:spPr>
            <a:xfrm rot="5400000" flipH="1" flipV="1">
              <a:off x="3228279" y="3116766"/>
              <a:ext cx="366875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ovéPole 47"/>
          <p:cNvSpPr txBox="1"/>
          <p:nvPr/>
        </p:nvSpPr>
        <p:spPr>
          <a:xfrm>
            <a:off x="4181710" y="3222704"/>
            <a:ext cx="301083" cy="34568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cxnSp>
        <p:nvCxnSpPr>
          <p:cNvPr id="51" name="Přímá spojovací čára 50"/>
          <p:cNvCxnSpPr/>
          <p:nvPr/>
        </p:nvCxnSpPr>
        <p:spPr>
          <a:xfrm flipV="1">
            <a:off x="4404732" y="1761892"/>
            <a:ext cx="4284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 flipV="1">
            <a:off x="4389870" y="4858214"/>
            <a:ext cx="3744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4036742" y="764704"/>
            <a:ext cx="724830" cy="56871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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8419170" y="3076311"/>
            <a:ext cx="724830" cy="56871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</a:t>
            </a:r>
            <a:endParaRPr lang="cs-CZ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3" name="Skupina 62"/>
          <p:cNvGrpSpPr/>
          <p:nvPr/>
        </p:nvGrpSpPr>
        <p:grpSpPr>
          <a:xfrm>
            <a:off x="4237464" y="1646663"/>
            <a:ext cx="4657493" cy="3300742"/>
            <a:chOff x="4237464" y="1646663"/>
            <a:chExt cx="4657493" cy="3300742"/>
          </a:xfrm>
        </p:grpSpPr>
        <p:grpSp>
          <p:nvGrpSpPr>
            <p:cNvPr id="59" name="Skupina 58"/>
            <p:cNvGrpSpPr/>
            <p:nvPr/>
          </p:nvGrpSpPr>
          <p:grpSpPr>
            <a:xfrm>
              <a:off x="4237464" y="1676403"/>
              <a:ext cx="3928950" cy="3271002"/>
              <a:chOff x="4237464" y="1676403"/>
              <a:chExt cx="3928950" cy="3271002"/>
            </a:xfrm>
          </p:grpSpPr>
          <p:grpSp>
            <p:nvGrpSpPr>
              <p:cNvPr id="47" name="Skupina 46"/>
              <p:cNvGrpSpPr/>
              <p:nvPr/>
            </p:nvGrpSpPr>
            <p:grpSpPr>
              <a:xfrm>
                <a:off x="4913989" y="1676403"/>
                <a:ext cx="3252425" cy="3271002"/>
                <a:chOff x="5594200" y="1676403"/>
                <a:chExt cx="3252425" cy="3271002"/>
              </a:xfrm>
            </p:grpSpPr>
            <p:sp>
              <p:nvSpPr>
                <p:cNvPr id="42" name="Volný tvar 41"/>
                <p:cNvSpPr/>
                <p:nvPr/>
              </p:nvSpPr>
              <p:spPr>
                <a:xfrm rot="10800000">
                  <a:off x="5594200" y="3304459"/>
                  <a:ext cx="1081668" cy="1642946"/>
                </a:xfrm>
                <a:custGeom>
                  <a:avLst/>
                  <a:gdLst>
                    <a:gd name="connsiteX0" fmla="*/ 0 w 1081668"/>
                    <a:gd name="connsiteY0" fmla="*/ 1642946 h 1642946"/>
                    <a:gd name="connsiteX1" fmla="*/ 356839 w 1081668"/>
                    <a:gd name="connsiteY1" fmla="*/ 349405 h 1642946"/>
                    <a:gd name="connsiteX2" fmla="*/ 702527 w 1081668"/>
                    <a:gd name="connsiteY2" fmla="*/ 215590 h 1642946"/>
                    <a:gd name="connsiteX3" fmla="*/ 1081668 w 1081668"/>
                    <a:gd name="connsiteY3" fmla="*/ 1642946 h 164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1668" h="1642946">
                      <a:moveTo>
                        <a:pt x="0" y="1642946"/>
                      </a:moveTo>
                      <a:cubicBezTo>
                        <a:pt x="119875" y="1115122"/>
                        <a:pt x="239751" y="587298"/>
                        <a:pt x="356839" y="349405"/>
                      </a:cubicBezTo>
                      <a:cubicBezTo>
                        <a:pt x="473927" y="111512"/>
                        <a:pt x="581722" y="0"/>
                        <a:pt x="702527" y="215590"/>
                      </a:cubicBezTo>
                      <a:cubicBezTo>
                        <a:pt x="823332" y="431180"/>
                        <a:pt x="952500" y="1037063"/>
                        <a:pt x="1081668" y="1642946"/>
                      </a:cubicBezTo>
                    </a:path>
                  </a:pathLst>
                </a:cu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44" name="Skupina 43"/>
                <p:cNvGrpSpPr/>
                <p:nvPr/>
              </p:nvGrpSpPr>
              <p:grpSpPr>
                <a:xfrm>
                  <a:off x="6675850" y="1676403"/>
                  <a:ext cx="2170775" cy="3267288"/>
                  <a:chOff x="4516244" y="1668966"/>
                  <a:chExt cx="2170775" cy="3267288"/>
                </a:xfrm>
              </p:grpSpPr>
              <p:sp>
                <p:nvSpPr>
                  <p:cNvPr id="45" name="Volný tvar 44"/>
                  <p:cNvSpPr/>
                  <p:nvPr/>
                </p:nvSpPr>
                <p:spPr>
                  <a:xfrm>
                    <a:off x="4516244" y="1668966"/>
                    <a:ext cx="1081668" cy="1642946"/>
                  </a:xfrm>
                  <a:custGeom>
                    <a:avLst/>
                    <a:gdLst>
                      <a:gd name="connsiteX0" fmla="*/ 0 w 1081668"/>
                      <a:gd name="connsiteY0" fmla="*/ 1642946 h 1642946"/>
                      <a:gd name="connsiteX1" fmla="*/ 356839 w 1081668"/>
                      <a:gd name="connsiteY1" fmla="*/ 349405 h 1642946"/>
                      <a:gd name="connsiteX2" fmla="*/ 702527 w 1081668"/>
                      <a:gd name="connsiteY2" fmla="*/ 215590 h 1642946"/>
                      <a:gd name="connsiteX3" fmla="*/ 1081668 w 1081668"/>
                      <a:gd name="connsiteY3" fmla="*/ 1642946 h 164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1668" h="1642946">
                        <a:moveTo>
                          <a:pt x="0" y="1642946"/>
                        </a:moveTo>
                        <a:cubicBezTo>
                          <a:pt x="119875" y="1115122"/>
                          <a:pt x="239751" y="587298"/>
                          <a:pt x="356839" y="349405"/>
                        </a:cubicBezTo>
                        <a:cubicBezTo>
                          <a:pt x="473927" y="111512"/>
                          <a:pt x="581722" y="0"/>
                          <a:pt x="702527" y="215590"/>
                        </a:cubicBezTo>
                        <a:cubicBezTo>
                          <a:pt x="823332" y="431180"/>
                          <a:pt x="952500" y="1037063"/>
                          <a:pt x="1081668" y="1642946"/>
                        </a:cubicBezTo>
                      </a:path>
                    </a:pathLst>
                  </a:custGeom>
                  <a:ln w="190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" name="Volný tvar 45"/>
                  <p:cNvSpPr/>
                  <p:nvPr/>
                </p:nvSpPr>
                <p:spPr>
                  <a:xfrm rot="10800000">
                    <a:off x="5605351" y="3293308"/>
                    <a:ext cx="1081668" cy="1642946"/>
                  </a:xfrm>
                  <a:custGeom>
                    <a:avLst/>
                    <a:gdLst>
                      <a:gd name="connsiteX0" fmla="*/ 0 w 1081668"/>
                      <a:gd name="connsiteY0" fmla="*/ 1642946 h 1642946"/>
                      <a:gd name="connsiteX1" fmla="*/ 356839 w 1081668"/>
                      <a:gd name="connsiteY1" fmla="*/ 349405 h 1642946"/>
                      <a:gd name="connsiteX2" fmla="*/ 702527 w 1081668"/>
                      <a:gd name="connsiteY2" fmla="*/ 215590 h 1642946"/>
                      <a:gd name="connsiteX3" fmla="*/ 1081668 w 1081668"/>
                      <a:gd name="connsiteY3" fmla="*/ 1642946 h 164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1668" h="1642946">
                        <a:moveTo>
                          <a:pt x="0" y="1642946"/>
                        </a:moveTo>
                        <a:cubicBezTo>
                          <a:pt x="119875" y="1115122"/>
                          <a:pt x="239751" y="587298"/>
                          <a:pt x="356839" y="349405"/>
                        </a:cubicBezTo>
                        <a:cubicBezTo>
                          <a:pt x="473927" y="111512"/>
                          <a:pt x="581722" y="0"/>
                          <a:pt x="702527" y="215590"/>
                        </a:cubicBezTo>
                        <a:cubicBezTo>
                          <a:pt x="823332" y="431180"/>
                          <a:pt x="952500" y="1037063"/>
                          <a:pt x="1081668" y="1642946"/>
                        </a:cubicBezTo>
                      </a:path>
                    </a:pathLst>
                  </a:custGeom>
                  <a:ln w="190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sp>
            <p:nvSpPr>
              <p:cNvPr id="57" name="Volný tvar 56"/>
              <p:cNvSpPr/>
              <p:nvPr/>
            </p:nvSpPr>
            <p:spPr>
              <a:xfrm>
                <a:off x="4237464" y="1722864"/>
                <a:ext cx="680224" cy="1589048"/>
              </a:xfrm>
              <a:custGeom>
                <a:avLst/>
                <a:gdLst>
                  <a:gd name="connsiteX0" fmla="*/ 680224 w 680224"/>
                  <a:gd name="connsiteY0" fmla="*/ 1589048 h 1589048"/>
                  <a:gd name="connsiteX1" fmla="*/ 367990 w 680224"/>
                  <a:gd name="connsiteY1" fmla="*/ 250902 h 1589048"/>
                  <a:gd name="connsiteX2" fmla="*/ 0 w 680224"/>
                  <a:gd name="connsiteY2" fmla="*/ 83634 h 1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224" h="1589048">
                    <a:moveTo>
                      <a:pt x="680224" y="1589048"/>
                    </a:moveTo>
                    <a:cubicBezTo>
                      <a:pt x="580792" y="1045426"/>
                      <a:pt x="481361" y="501804"/>
                      <a:pt x="367990" y="250902"/>
                    </a:cubicBezTo>
                    <a:cubicBezTo>
                      <a:pt x="254619" y="0"/>
                      <a:pt x="127309" y="41817"/>
                      <a:pt x="0" y="83634"/>
                    </a:cubicBezTo>
                  </a:path>
                </a:pathLst>
              </a:cu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2" name="Skupina 61"/>
            <p:cNvGrpSpPr/>
            <p:nvPr/>
          </p:nvGrpSpPr>
          <p:grpSpPr>
            <a:xfrm>
              <a:off x="8170127" y="1646663"/>
              <a:ext cx="724830" cy="1661531"/>
              <a:chOff x="4401015" y="1813932"/>
              <a:chExt cx="724830" cy="1661531"/>
            </a:xfrm>
          </p:grpSpPr>
          <p:sp>
            <p:nvSpPr>
              <p:cNvPr id="60" name="Volný tvar 59"/>
              <p:cNvSpPr/>
              <p:nvPr/>
            </p:nvSpPr>
            <p:spPr>
              <a:xfrm flipH="1">
                <a:off x="4401015" y="1886415"/>
                <a:ext cx="680224" cy="1589048"/>
              </a:xfrm>
              <a:custGeom>
                <a:avLst/>
                <a:gdLst>
                  <a:gd name="connsiteX0" fmla="*/ 680224 w 680224"/>
                  <a:gd name="connsiteY0" fmla="*/ 1589048 h 1589048"/>
                  <a:gd name="connsiteX1" fmla="*/ 367990 w 680224"/>
                  <a:gd name="connsiteY1" fmla="*/ 250902 h 1589048"/>
                  <a:gd name="connsiteX2" fmla="*/ 0 w 680224"/>
                  <a:gd name="connsiteY2" fmla="*/ 83634 h 1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224" h="1589048">
                    <a:moveTo>
                      <a:pt x="680224" y="1589048"/>
                    </a:moveTo>
                    <a:cubicBezTo>
                      <a:pt x="580792" y="1045426"/>
                      <a:pt x="481361" y="501804"/>
                      <a:pt x="367990" y="250902"/>
                    </a:cubicBezTo>
                    <a:cubicBezTo>
                      <a:pt x="254619" y="0"/>
                      <a:pt x="127309" y="41817"/>
                      <a:pt x="0" y="83634"/>
                    </a:cubicBezTo>
                  </a:path>
                </a:pathLst>
              </a:cu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Obdélník 60"/>
              <p:cNvSpPr/>
              <p:nvPr/>
            </p:nvSpPr>
            <p:spPr>
              <a:xfrm>
                <a:off x="4913972" y="1813932"/>
                <a:ext cx="211873" cy="32338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58" name="Obdélník 57"/>
          <p:cNvSpPr/>
          <p:nvPr/>
        </p:nvSpPr>
        <p:spPr>
          <a:xfrm>
            <a:off x="4159405" y="1665455"/>
            <a:ext cx="211873" cy="323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2" name="Skupina 31"/>
          <p:cNvGrpSpPr/>
          <p:nvPr/>
        </p:nvGrpSpPr>
        <p:grpSpPr>
          <a:xfrm>
            <a:off x="240297" y="1274026"/>
            <a:ext cx="3740694" cy="3654813"/>
            <a:chOff x="463316" y="1274026"/>
            <a:chExt cx="4435955" cy="4312734"/>
          </a:xfrm>
        </p:grpSpPr>
        <p:pic>
          <p:nvPicPr>
            <p:cNvPr id="25" name="Picture 4" descr="strid_prou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3316" y="1274026"/>
              <a:ext cx="4435955" cy="43127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Volný tvar 25"/>
            <p:cNvSpPr/>
            <p:nvPr/>
          </p:nvSpPr>
          <p:spPr>
            <a:xfrm>
              <a:off x="847493" y="1906859"/>
              <a:ext cx="2854712" cy="691375"/>
            </a:xfrm>
            <a:custGeom>
              <a:avLst/>
              <a:gdLst>
                <a:gd name="connsiteX0" fmla="*/ 0 w 2854712"/>
                <a:gd name="connsiteY0" fmla="*/ 100361 h 691375"/>
                <a:gd name="connsiteX1" fmla="*/ 568712 w 2854712"/>
                <a:gd name="connsiteY1" fmla="*/ 0 h 691375"/>
                <a:gd name="connsiteX2" fmla="*/ 2854712 w 2854712"/>
                <a:gd name="connsiteY2" fmla="*/ 579863 h 691375"/>
                <a:gd name="connsiteX3" fmla="*/ 2252546 w 2854712"/>
                <a:gd name="connsiteY3" fmla="*/ 691375 h 691375"/>
                <a:gd name="connsiteX4" fmla="*/ 0 w 2854712"/>
                <a:gd name="connsiteY4" fmla="*/ 100361 h 69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4712" h="691375">
                  <a:moveTo>
                    <a:pt x="0" y="100361"/>
                  </a:moveTo>
                  <a:lnTo>
                    <a:pt x="568712" y="0"/>
                  </a:lnTo>
                  <a:lnTo>
                    <a:pt x="2854712" y="579863"/>
                  </a:lnTo>
                  <a:lnTo>
                    <a:pt x="2252546" y="691375"/>
                  </a:lnTo>
                  <a:lnTo>
                    <a:pt x="0" y="1003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Volný tvar 28"/>
            <p:cNvSpPr/>
            <p:nvPr/>
          </p:nvSpPr>
          <p:spPr>
            <a:xfrm rot="21215021">
              <a:off x="3133582" y="2544097"/>
              <a:ext cx="583025" cy="288000"/>
            </a:xfrm>
            <a:custGeom>
              <a:avLst/>
              <a:gdLst>
                <a:gd name="connsiteX0" fmla="*/ 0 w 613317"/>
                <a:gd name="connsiteY0" fmla="*/ 111512 h 446049"/>
                <a:gd name="connsiteX1" fmla="*/ 613317 w 613317"/>
                <a:gd name="connsiteY1" fmla="*/ 0 h 446049"/>
                <a:gd name="connsiteX2" fmla="*/ 613317 w 613317"/>
                <a:gd name="connsiteY2" fmla="*/ 301083 h 446049"/>
                <a:gd name="connsiteX3" fmla="*/ 0 w 613317"/>
                <a:gd name="connsiteY3" fmla="*/ 446049 h 446049"/>
                <a:gd name="connsiteX4" fmla="*/ 0 w 613317"/>
                <a:gd name="connsiteY4" fmla="*/ 111512 h 44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317" h="446049">
                  <a:moveTo>
                    <a:pt x="0" y="111512"/>
                  </a:moveTo>
                  <a:lnTo>
                    <a:pt x="613317" y="0"/>
                  </a:lnTo>
                  <a:lnTo>
                    <a:pt x="613317" y="301083"/>
                  </a:lnTo>
                  <a:lnTo>
                    <a:pt x="0" y="446049"/>
                  </a:lnTo>
                  <a:lnTo>
                    <a:pt x="0" y="1115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Volný tvar 30"/>
            <p:cNvSpPr/>
            <p:nvPr/>
          </p:nvSpPr>
          <p:spPr>
            <a:xfrm>
              <a:off x="802888" y="2062976"/>
              <a:ext cx="2308302" cy="1293541"/>
            </a:xfrm>
            <a:custGeom>
              <a:avLst/>
              <a:gdLst>
                <a:gd name="connsiteX0" fmla="*/ 0 w 2308302"/>
                <a:gd name="connsiteY0" fmla="*/ 0 h 1293541"/>
                <a:gd name="connsiteX1" fmla="*/ 2308302 w 2308302"/>
                <a:gd name="connsiteY1" fmla="*/ 557561 h 1293541"/>
                <a:gd name="connsiteX2" fmla="*/ 2297151 w 2308302"/>
                <a:gd name="connsiteY2" fmla="*/ 802887 h 1293541"/>
                <a:gd name="connsiteX3" fmla="*/ 434897 w 2308302"/>
                <a:gd name="connsiteY3" fmla="*/ 356839 h 1293541"/>
                <a:gd name="connsiteX4" fmla="*/ 446049 w 2308302"/>
                <a:gd name="connsiteY4" fmla="*/ 1293541 h 1293541"/>
                <a:gd name="connsiteX5" fmla="*/ 0 w 2308302"/>
                <a:gd name="connsiteY5" fmla="*/ 1170878 h 1293541"/>
                <a:gd name="connsiteX6" fmla="*/ 0 w 2308302"/>
                <a:gd name="connsiteY6" fmla="*/ 0 h 129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8302" h="1293541">
                  <a:moveTo>
                    <a:pt x="0" y="0"/>
                  </a:moveTo>
                  <a:lnTo>
                    <a:pt x="2308302" y="557561"/>
                  </a:lnTo>
                  <a:lnTo>
                    <a:pt x="2297151" y="802887"/>
                  </a:lnTo>
                  <a:lnTo>
                    <a:pt x="434897" y="356839"/>
                  </a:lnTo>
                  <a:lnTo>
                    <a:pt x="446049" y="1293541"/>
                  </a:lnTo>
                  <a:lnTo>
                    <a:pt x="0" y="1170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300942" y="5373806"/>
            <a:ext cx="41037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cs-CZ"/>
            </a:defPPr>
            <a:lvl1pPr algn="just" eaLnBrk="0" hangingPunct="0">
              <a:defRPr sz="2800" b="1">
                <a:solidFill>
                  <a:srgbClr val="000000"/>
                </a:solidFill>
                <a:cs typeface="Times New Roman" pitchFamily="18" charset="0"/>
              </a:defRPr>
            </a:lvl1pPr>
            <a:lvl2pPr marL="360363" lvl="1" indent="449263" eaLnBrk="0" hangingPunct="0">
              <a:buFont typeface="Symbol" pitchFamily="18" charset="2"/>
              <a:buChar char=""/>
              <a:defRPr sz="2800">
                <a:solidFill>
                  <a:srgbClr val="000000"/>
                </a:solidFill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2400" b="0" dirty="0" smtClean="0">
                <a:latin typeface="+mj-lt"/>
              </a:rPr>
              <a:t>Generátor </a:t>
            </a:r>
            <a:r>
              <a:rPr lang="cs-CZ" sz="2400" b="0" dirty="0">
                <a:latin typeface="+mj-lt"/>
              </a:rPr>
              <a:t>střídavého proudu</a:t>
            </a:r>
          </a:p>
        </p:txBody>
      </p:sp>
    </p:spTree>
    <p:extLst>
      <p:ext uri="{BB962C8B-B14F-4D97-AF65-F5344CB8AC3E}">
        <p14:creationId xmlns:p14="http://schemas.microsoft.com/office/powerpoint/2010/main" val="57607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426"/>
            <a:ext cx="9144000" cy="48577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cs-CZ" b="1" dirty="0" smtClean="0"/>
              <a:t>Dvoucestný usměrňovač</a:t>
            </a:r>
            <a:r>
              <a:rPr lang="cs-CZ" dirty="0" smtClean="0"/>
              <a:t> v tzv. Graetzově zapojení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Dvojicemi diod D</a:t>
            </a:r>
            <a:r>
              <a:rPr lang="cs-CZ" baseline="-25000" dirty="0" smtClean="0"/>
              <a:t>1</a:t>
            </a:r>
            <a:r>
              <a:rPr lang="cs-CZ" dirty="0" smtClean="0"/>
              <a:t> a D</a:t>
            </a:r>
            <a:r>
              <a:rPr lang="cs-CZ" baseline="-25000" dirty="0" smtClean="0"/>
              <a:t>2</a:t>
            </a:r>
            <a:r>
              <a:rPr lang="cs-CZ" dirty="0" smtClean="0"/>
              <a:t>, D</a:t>
            </a:r>
            <a:r>
              <a:rPr lang="cs-CZ" baseline="-25000" dirty="0" smtClean="0"/>
              <a:t>3</a:t>
            </a:r>
            <a:r>
              <a:rPr lang="cs-CZ" dirty="0" smtClean="0"/>
              <a:t> D</a:t>
            </a:r>
            <a:r>
              <a:rPr lang="cs-CZ" baseline="-25000" dirty="0" smtClean="0"/>
              <a:t>4  </a:t>
            </a:r>
            <a:r>
              <a:rPr lang="cs-CZ" dirty="0" smtClean="0"/>
              <a:t>střídavě prochází proud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a výstupní napětí pulzuje s dvojnásobnou frekvencí.</a:t>
            </a:r>
            <a:endParaRPr lang="cs-CZ" sz="1600" dirty="0" smtClean="0"/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800" dirty="0"/>
          </a:p>
        </p:txBody>
      </p:sp>
      <p:pic>
        <p:nvPicPr>
          <p:cNvPr id="29700" name="Picture 2" descr="http://fyzika.jreichl.com/data/E_tranzistory_soubory/image008.pn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9091613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vnoramenný trojúhelník 11"/>
          <p:cNvSpPr/>
          <p:nvPr/>
        </p:nvSpPr>
        <p:spPr>
          <a:xfrm>
            <a:off x="2527300" y="3371850"/>
            <a:ext cx="455613" cy="2254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3" name="Rovnoramenný trojúhelník 12"/>
          <p:cNvSpPr/>
          <p:nvPr/>
        </p:nvSpPr>
        <p:spPr>
          <a:xfrm>
            <a:off x="1482725" y="4632325"/>
            <a:ext cx="454025" cy="22383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4" name="Rovnoramenný trojúhelník 13"/>
          <p:cNvSpPr/>
          <p:nvPr/>
        </p:nvSpPr>
        <p:spPr>
          <a:xfrm>
            <a:off x="1466850" y="3362325"/>
            <a:ext cx="455613" cy="225425"/>
          </a:xfrm>
          <a:prstGeom prst="triangl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5" name="Rovnoramenný trojúhelník 14"/>
          <p:cNvSpPr/>
          <p:nvPr/>
        </p:nvSpPr>
        <p:spPr>
          <a:xfrm>
            <a:off x="2541588" y="4632325"/>
            <a:ext cx="455612" cy="223838"/>
          </a:xfrm>
          <a:prstGeom prst="triangl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altLang="cs-CZ" sz="2800" b="1" smtClean="0">
                <a:solidFill>
                  <a:schemeClr val="bg1"/>
                </a:solidFill>
              </a:rPr>
              <a:t>9. 8. 	</a:t>
            </a:r>
            <a:r>
              <a:rPr lang="pl-PL" altLang="cs-CZ" sz="2800" b="1" smtClean="0">
                <a:solidFill>
                  <a:schemeClr val="bg1"/>
                </a:solidFill>
              </a:rPr>
              <a:t> ZESILOVAČ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0528" y="785813"/>
            <a:ext cx="9144000" cy="485775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cs-CZ" sz="3000" dirty="0" smtClean="0"/>
              <a:t>slouží k zesilování proudu a napětí.</a:t>
            </a:r>
          </a:p>
          <a:p>
            <a:pPr>
              <a:buFont typeface="Arial" charset="0"/>
              <a:buNone/>
              <a:defRPr/>
            </a:pPr>
            <a:r>
              <a:rPr lang="cs-CZ" sz="3000" dirty="0" smtClean="0"/>
              <a:t> </a:t>
            </a:r>
          </a:p>
          <a:p>
            <a:pPr>
              <a:buFont typeface="Arial" charset="0"/>
              <a:buNone/>
              <a:defRPr/>
            </a:pPr>
            <a:r>
              <a:rPr lang="cs-CZ" sz="3000" b="1" dirty="0" smtClean="0"/>
              <a:t>Tranzistorový zesilovač</a:t>
            </a:r>
            <a:r>
              <a:rPr lang="cs-CZ" sz="3000" dirty="0" smtClean="0"/>
              <a:t>.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3000" dirty="0" smtClean="0"/>
              <a:t>Uvedené schéma popisuje </a:t>
            </a:r>
            <a:br>
              <a:rPr lang="cs-CZ" sz="3000" dirty="0" smtClean="0"/>
            </a:br>
            <a:r>
              <a:rPr lang="cs-CZ" sz="3000" dirty="0" smtClean="0"/>
              <a:t>zapojení tranzistoru </a:t>
            </a:r>
            <a:br>
              <a:rPr lang="cs-CZ" sz="3000" dirty="0" smtClean="0"/>
            </a:br>
            <a:r>
              <a:rPr lang="cs-CZ" sz="3000" dirty="0" smtClean="0"/>
              <a:t>se společným emitorem, </a:t>
            </a:r>
            <a:br>
              <a:rPr lang="cs-CZ" sz="3000" dirty="0" smtClean="0"/>
            </a:br>
            <a:r>
              <a:rPr lang="cs-CZ" sz="3000" dirty="0" smtClean="0"/>
              <a:t>které se v praxi používá </a:t>
            </a:r>
            <a:br>
              <a:rPr lang="cs-CZ" sz="3000" dirty="0" smtClean="0"/>
            </a:br>
            <a:r>
              <a:rPr lang="cs-CZ" sz="3000" dirty="0" smtClean="0"/>
              <a:t>nejčastěji.</a:t>
            </a:r>
            <a:endParaRPr lang="cs-CZ" sz="3000" dirty="0"/>
          </a:p>
        </p:txBody>
      </p:sp>
      <p:pic>
        <p:nvPicPr>
          <p:cNvPr id="30725" name="Picture 2" descr="http://fyzika.jreichl.com/data/E_tranzistory_soubory/image043.pn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000375"/>
            <a:ext cx="5332412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285750" lvl="1">
              <a:buFont typeface="Arial" charset="0"/>
              <a:buChar char="•"/>
            </a:pPr>
            <a:r>
              <a:rPr lang="cs-CZ" altLang="cs-CZ" smtClean="0"/>
              <a:t>Na </a:t>
            </a:r>
            <a:r>
              <a:rPr lang="cs-CZ" altLang="cs-CZ" b="1" smtClean="0"/>
              <a:t>vstupu</a:t>
            </a:r>
            <a:r>
              <a:rPr lang="cs-CZ" altLang="cs-CZ" smtClean="0"/>
              <a:t> je přivedeno střídavé napětí, které vyvolá </a:t>
            </a:r>
            <a:br>
              <a:rPr lang="cs-CZ" altLang="cs-CZ" smtClean="0"/>
            </a:br>
            <a:r>
              <a:rPr lang="cs-CZ" altLang="cs-CZ" smtClean="0"/>
              <a:t>v obvodu báze změny proudu. </a:t>
            </a:r>
          </a:p>
          <a:p>
            <a:pPr marL="285750" lvl="1">
              <a:buFont typeface="Arial" charset="0"/>
              <a:buChar char="•"/>
            </a:pPr>
            <a:r>
              <a:rPr lang="cs-CZ" altLang="cs-CZ" smtClean="0"/>
              <a:t>S kolektorem tranzistoru je spojen </a:t>
            </a:r>
            <a:r>
              <a:rPr lang="cs-CZ" altLang="cs-CZ" b="1" smtClean="0"/>
              <a:t>výstup</a:t>
            </a:r>
            <a:r>
              <a:rPr lang="cs-CZ" altLang="cs-CZ" smtClean="0"/>
              <a:t> zesilovače. </a:t>
            </a:r>
          </a:p>
          <a:p>
            <a:pPr marL="285750" lvl="1">
              <a:buFont typeface="Arial" charset="0"/>
              <a:buChar char="•"/>
            </a:pPr>
            <a:r>
              <a:rPr lang="cs-CZ" altLang="cs-CZ" smtClean="0"/>
              <a:t>Vstup a výstup je pomocí kondenzátorů oddělen od zdroje stejnosměrného napětí. </a:t>
            </a:r>
          </a:p>
          <a:p>
            <a:r>
              <a:rPr lang="cs-CZ" altLang="cs-CZ" sz="2800" smtClean="0"/>
              <a:t>Je nutné vhodně zvolit pracovní podmínky.</a:t>
            </a:r>
          </a:p>
          <a:p>
            <a:pPr marL="285750" lvl="1">
              <a:buFont typeface="Arial" charset="0"/>
              <a:buChar char="•"/>
            </a:pPr>
            <a:r>
              <a:rPr lang="cs-CZ" altLang="cs-CZ" smtClean="0"/>
              <a:t>Jestliže se vstupní napětí </a:t>
            </a:r>
            <a:br>
              <a:rPr lang="cs-CZ" altLang="cs-CZ" smtClean="0"/>
            </a:br>
            <a:r>
              <a:rPr lang="cs-CZ" altLang="cs-CZ" smtClean="0"/>
              <a:t>zvětšuje, výstupní napětí</a:t>
            </a:r>
            <a:br>
              <a:rPr lang="cs-CZ" altLang="cs-CZ" smtClean="0"/>
            </a:br>
            <a:r>
              <a:rPr lang="cs-CZ" altLang="cs-CZ" smtClean="0"/>
              <a:t>se zmenšuje a naopak.</a:t>
            </a:r>
          </a:p>
          <a:p>
            <a:pPr marL="285750" lvl="1">
              <a:buFont typeface="Arial" charset="0"/>
              <a:buChar char="•"/>
            </a:pPr>
            <a:r>
              <a:rPr lang="cs-CZ" altLang="cs-CZ" smtClean="0"/>
              <a:t>Vstupní a výstupní </a:t>
            </a:r>
            <a:br>
              <a:rPr lang="cs-CZ" altLang="cs-CZ" smtClean="0"/>
            </a:br>
            <a:r>
              <a:rPr lang="cs-CZ" altLang="cs-CZ" smtClean="0"/>
              <a:t>napětí mají opačnou fázi.</a:t>
            </a:r>
          </a:p>
          <a:p>
            <a:pPr marL="285750" lvl="1">
              <a:buFont typeface="Arial" charset="0"/>
              <a:buChar char="•"/>
            </a:pPr>
            <a:r>
              <a:rPr lang="cs-CZ" altLang="cs-CZ" smtClean="0"/>
              <a:t>V praxi jsou zesilovací </a:t>
            </a:r>
            <a:br>
              <a:rPr lang="cs-CZ" altLang="cs-CZ" smtClean="0"/>
            </a:br>
            <a:r>
              <a:rPr lang="cs-CZ" altLang="cs-CZ" smtClean="0"/>
              <a:t>stupně spojovány </a:t>
            </a:r>
            <a:br>
              <a:rPr lang="cs-CZ" altLang="cs-CZ" smtClean="0"/>
            </a:br>
            <a:r>
              <a:rPr lang="cs-CZ" altLang="cs-CZ" smtClean="0"/>
              <a:t>do složitých soustav.</a:t>
            </a:r>
          </a:p>
        </p:txBody>
      </p:sp>
      <p:pic>
        <p:nvPicPr>
          <p:cNvPr id="31748" name="Picture 2" descr="http://fyzika.jreichl.com/data/E_tranzistory_soubory/image043.pn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000375"/>
            <a:ext cx="5332412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76"/>
          <p:cNvGrpSpPr/>
          <p:nvPr/>
        </p:nvGrpSpPr>
        <p:grpSpPr>
          <a:xfrm>
            <a:off x="1081668" y="2397515"/>
            <a:ext cx="7021551" cy="2106494"/>
            <a:chOff x="1070517" y="2397515"/>
            <a:chExt cx="7021551" cy="2106494"/>
          </a:xfrm>
        </p:grpSpPr>
        <p:grpSp>
          <p:nvGrpSpPr>
            <p:cNvPr id="7" name="Skupina 46"/>
            <p:cNvGrpSpPr/>
            <p:nvPr/>
          </p:nvGrpSpPr>
          <p:grpSpPr>
            <a:xfrm>
              <a:off x="1920317" y="2397515"/>
              <a:ext cx="5321310" cy="2106494"/>
              <a:chOff x="5587408" y="1676403"/>
              <a:chExt cx="3241274" cy="3271002"/>
            </a:xfrm>
          </p:grpSpPr>
          <p:sp>
            <p:nvSpPr>
              <p:cNvPr id="42" name="Volný tvar 41"/>
              <p:cNvSpPr/>
              <p:nvPr/>
            </p:nvSpPr>
            <p:spPr>
              <a:xfrm rot="10800000">
                <a:off x="5587408" y="3304460"/>
                <a:ext cx="1081668" cy="1642945"/>
              </a:xfrm>
              <a:custGeom>
                <a:avLst/>
                <a:gdLst>
                  <a:gd name="connsiteX0" fmla="*/ 0 w 1081668"/>
                  <a:gd name="connsiteY0" fmla="*/ 1642946 h 1642946"/>
                  <a:gd name="connsiteX1" fmla="*/ 356839 w 1081668"/>
                  <a:gd name="connsiteY1" fmla="*/ 349405 h 1642946"/>
                  <a:gd name="connsiteX2" fmla="*/ 702527 w 1081668"/>
                  <a:gd name="connsiteY2" fmla="*/ 215590 h 1642946"/>
                  <a:gd name="connsiteX3" fmla="*/ 1081668 w 1081668"/>
                  <a:gd name="connsiteY3" fmla="*/ 1642946 h 164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668" h="1642946">
                    <a:moveTo>
                      <a:pt x="0" y="1642946"/>
                    </a:moveTo>
                    <a:cubicBezTo>
                      <a:pt x="119875" y="1115122"/>
                      <a:pt x="239751" y="587298"/>
                      <a:pt x="356839" y="349405"/>
                    </a:cubicBezTo>
                    <a:cubicBezTo>
                      <a:pt x="473927" y="111512"/>
                      <a:pt x="581722" y="0"/>
                      <a:pt x="702527" y="215590"/>
                    </a:cubicBezTo>
                    <a:cubicBezTo>
                      <a:pt x="823332" y="431180"/>
                      <a:pt x="952500" y="1037063"/>
                      <a:pt x="1081668" y="1642946"/>
                    </a:cubicBezTo>
                  </a:path>
                </a:pathLst>
              </a:cu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8" name="Skupina 43"/>
              <p:cNvGrpSpPr/>
              <p:nvPr/>
            </p:nvGrpSpPr>
            <p:grpSpPr>
              <a:xfrm>
                <a:off x="6669058" y="1676403"/>
                <a:ext cx="2159624" cy="3261123"/>
                <a:chOff x="4509452" y="1668966"/>
                <a:chExt cx="2159624" cy="3261123"/>
              </a:xfrm>
            </p:grpSpPr>
            <p:sp>
              <p:nvSpPr>
                <p:cNvPr id="45" name="Volný tvar 44"/>
                <p:cNvSpPr/>
                <p:nvPr/>
              </p:nvSpPr>
              <p:spPr>
                <a:xfrm>
                  <a:off x="4509452" y="1668966"/>
                  <a:ext cx="1081668" cy="1642945"/>
                </a:xfrm>
                <a:custGeom>
                  <a:avLst/>
                  <a:gdLst>
                    <a:gd name="connsiteX0" fmla="*/ 0 w 1081668"/>
                    <a:gd name="connsiteY0" fmla="*/ 1642946 h 1642946"/>
                    <a:gd name="connsiteX1" fmla="*/ 356839 w 1081668"/>
                    <a:gd name="connsiteY1" fmla="*/ 349405 h 1642946"/>
                    <a:gd name="connsiteX2" fmla="*/ 702527 w 1081668"/>
                    <a:gd name="connsiteY2" fmla="*/ 215590 h 1642946"/>
                    <a:gd name="connsiteX3" fmla="*/ 1081668 w 1081668"/>
                    <a:gd name="connsiteY3" fmla="*/ 1642946 h 164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1668" h="1642946">
                      <a:moveTo>
                        <a:pt x="0" y="1642946"/>
                      </a:moveTo>
                      <a:cubicBezTo>
                        <a:pt x="119875" y="1115122"/>
                        <a:pt x="239751" y="587298"/>
                        <a:pt x="356839" y="349405"/>
                      </a:cubicBezTo>
                      <a:cubicBezTo>
                        <a:pt x="473927" y="111512"/>
                        <a:pt x="581722" y="0"/>
                        <a:pt x="702527" y="215590"/>
                      </a:cubicBezTo>
                      <a:cubicBezTo>
                        <a:pt x="823332" y="431180"/>
                        <a:pt x="952500" y="1037063"/>
                        <a:pt x="1081668" y="1642946"/>
                      </a:cubicBezTo>
                    </a:path>
                  </a:pathLst>
                </a:cu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6" name="Volný tvar 45"/>
                <p:cNvSpPr/>
                <p:nvPr/>
              </p:nvSpPr>
              <p:spPr>
                <a:xfrm rot="10800000">
                  <a:off x="5587408" y="3287144"/>
                  <a:ext cx="1081668" cy="1642945"/>
                </a:xfrm>
                <a:custGeom>
                  <a:avLst/>
                  <a:gdLst>
                    <a:gd name="connsiteX0" fmla="*/ 0 w 1081668"/>
                    <a:gd name="connsiteY0" fmla="*/ 1642946 h 1642946"/>
                    <a:gd name="connsiteX1" fmla="*/ 356839 w 1081668"/>
                    <a:gd name="connsiteY1" fmla="*/ 349405 h 1642946"/>
                    <a:gd name="connsiteX2" fmla="*/ 702527 w 1081668"/>
                    <a:gd name="connsiteY2" fmla="*/ 215590 h 1642946"/>
                    <a:gd name="connsiteX3" fmla="*/ 1081668 w 1081668"/>
                    <a:gd name="connsiteY3" fmla="*/ 1642946 h 164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1668" h="1642946">
                      <a:moveTo>
                        <a:pt x="0" y="1642946"/>
                      </a:moveTo>
                      <a:cubicBezTo>
                        <a:pt x="119875" y="1115122"/>
                        <a:pt x="239751" y="587298"/>
                        <a:pt x="356839" y="349405"/>
                      </a:cubicBezTo>
                      <a:cubicBezTo>
                        <a:pt x="473927" y="111512"/>
                        <a:pt x="581722" y="0"/>
                        <a:pt x="702527" y="215590"/>
                      </a:cubicBezTo>
                      <a:cubicBezTo>
                        <a:pt x="823332" y="431180"/>
                        <a:pt x="952500" y="1037063"/>
                        <a:pt x="1081668" y="1642946"/>
                      </a:cubicBezTo>
                    </a:path>
                  </a:pathLst>
                </a:cu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75" name="Volný tvar 74"/>
            <p:cNvSpPr/>
            <p:nvPr/>
          </p:nvSpPr>
          <p:spPr>
            <a:xfrm>
              <a:off x="1070517" y="2430966"/>
              <a:ext cx="858644" cy="1025912"/>
            </a:xfrm>
            <a:custGeom>
              <a:avLst/>
              <a:gdLst>
                <a:gd name="connsiteX0" fmla="*/ 0 w 858644"/>
                <a:gd name="connsiteY0" fmla="*/ 0 h 1025912"/>
                <a:gd name="connsiteX1" fmla="*/ 223025 w 858644"/>
                <a:gd name="connsiteY1" fmla="*/ 66907 h 1025912"/>
                <a:gd name="connsiteX2" fmla="*/ 412595 w 858644"/>
                <a:gd name="connsiteY2" fmla="*/ 289932 h 1025912"/>
                <a:gd name="connsiteX3" fmla="*/ 858644 w 858644"/>
                <a:gd name="connsiteY3" fmla="*/ 1025912 h 102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644" h="1025912">
                  <a:moveTo>
                    <a:pt x="0" y="0"/>
                  </a:moveTo>
                  <a:cubicBezTo>
                    <a:pt x="77129" y="9292"/>
                    <a:pt x="154259" y="18585"/>
                    <a:pt x="223025" y="66907"/>
                  </a:cubicBezTo>
                  <a:cubicBezTo>
                    <a:pt x="291791" y="115229"/>
                    <a:pt x="306659" y="130098"/>
                    <a:pt x="412595" y="289932"/>
                  </a:cubicBezTo>
                  <a:cubicBezTo>
                    <a:pt x="518531" y="449766"/>
                    <a:pt x="688587" y="737839"/>
                    <a:pt x="858644" y="1025912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Volný tvar 75"/>
            <p:cNvSpPr/>
            <p:nvPr/>
          </p:nvSpPr>
          <p:spPr>
            <a:xfrm flipH="1">
              <a:off x="7233424" y="2427248"/>
              <a:ext cx="858644" cy="1025912"/>
            </a:xfrm>
            <a:custGeom>
              <a:avLst/>
              <a:gdLst>
                <a:gd name="connsiteX0" fmla="*/ 0 w 858644"/>
                <a:gd name="connsiteY0" fmla="*/ 0 h 1025912"/>
                <a:gd name="connsiteX1" fmla="*/ 223025 w 858644"/>
                <a:gd name="connsiteY1" fmla="*/ 66907 h 1025912"/>
                <a:gd name="connsiteX2" fmla="*/ 412595 w 858644"/>
                <a:gd name="connsiteY2" fmla="*/ 289932 h 1025912"/>
                <a:gd name="connsiteX3" fmla="*/ 858644 w 858644"/>
                <a:gd name="connsiteY3" fmla="*/ 1025912 h 102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644" h="1025912">
                  <a:moveTo>
                    <a:pt x="0" y="0"/>
                  </a:moveTo>
                  <a:cubicBezTo>
                    <a:pt x="77129" y="9292"/>
                    <a:pt x="154259" y="18585"/>
                    <a:pt x="223025" y="66907"/>
                  </a:cubicBezTo>
                  <a:cubicBezTo>
                    <a:pt x="291791" y="115229"/>
                    <a:pt x="306659" y="130098"/>
                    <a:pt x="412595" y="289932"/>
                  </a:cubicBezTo>
                  <a:cubicBezTo>
                    <a:pt x="518531" y="449766"/>
                    <a:pt x="688587" y="737839"/>
                    <a:pt x="858644" y="1025912"/>
                  </a:cubicBezTo>
                </a:path>
              </a:pathLst>
            </a:cu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79" name="Přímá spojovací čára 78"/>
          <p:cNvCxnSpPr/>
          <p:nvPr/>
        </p:nvCxnSpPr>
        <p:spPr>
          <a:xfrm rot="5400000" flipH="1" flipV="1">
            <a:off x="1205957" y="2776654"/>
            <a:ext cx="14273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/>
          <p:nvPr/>
        </p:nvCxnSpPr>
        <p:spPr>
          <a:xfrm rot="5400000" flipH="1" flipV="1">
            <a:off x="4757853" y="2806391"/>
            <a:ext cx="14273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čára 81"/>
          <p:cNvCxnSpPr/>
          <p:nvPr/>
        </p:nvCxnSpPr>
        <p:spPr>
          <a:xfrm rot="5400000" flipH="1" flipV="1">
            <a:off x="6530897" y="4144537"/>
            <a:ext cx="14273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/>
          <p:nvPr/>
        </p:nvCxnSpPr>
        <p:spPr>
          <a:xfrm rot="5400000" flipH="1" flipV="1">
            <a:off x="7596542" y="2939269"/>
            <a:ext cx="97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čára 79"/>
          <p:cNvCxnSpPr/>
          <p:nvPr/>
        </p:nvCxnSpPr>
        <p:spPr>
          <a:xfrm rot="5400000" flipH="1" flipV="1">
            <a:off x="2973658" y="4122235"/>
            <a:ext cx="14273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Skupina 73"/>
          <p:cNvGrpSpPr/>
          <p:nvPr/>
        </p:nvGrpSpPr>
        <p:grpSpPr>
          <a:xfrm>
            <a:off x="1092820" y="2135458"/>
            <a:ext cx="7004591" cy="2652017"/>
            <a:chOff x="1092820" y="2135458"/>
            <a:chExt cx="7004591" cy="2652017"/>
          </a:xfrm>
        </p:grpSpPr>
        <p:sp>
          <p:nvSpPr>
            <p:cNvPr id="68" name="Volný tvar 67"/>
            <p:cNvSpPr/>
            <p:nvPr/>
          </p:nvSpPr>
          <p:spPr>
            <a:xfrm>
              <a:off x="1092820" y="2135458"/>
              <a:ext cx="1683834" cy="1321420"/>
            </a:xfrm>
            <a:custGeom>
              <a:avLst/>
              <a:gdLst>
                <a:gd name="connsiteX0" fmla="*/ 0 w 1683834"/>
                <a:gd name="connsiteY0" fmla="*/ 1287966 h 1321420"/>
                <a:gd name="connsiteX1" fmla="*/ 802887 w 1683834"/>
                <a:gd name="connsiteY1" fmla="*/ 5576 h 1321420"/>
                <a:gd name="connsiteX2" fmla="*/ 1683834 w 1683834"/>
                <a:gd name="connsiteY2" fmla="*/ 1321420 h 132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3834" h="1321420">
                  <a:moveTo>
                    <a:pt x="0" y="1287966"/>
                  </a:moveTo>
                  <a:cubicBezTo>
                    <a:pt x="261124" y="643983"/>
                    <a:pt x="522248" y="0"/>
                    <a:pt x="802887" y="5576"/>
                  </a:cubicBezTo>
                  <a:cubicBezTo>
                    <a:pt x="1083526" y="11152"/>
                    <a:pt x="1383680" y="666286"/>
                    <a:pt x="1683834" y="132142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Volný tvar 68"/>
            <p:cNvSpPr/>
            <p:nvPr/>
          </p:nvSpPr>
          <p:spPr>
            <a:xfrm>
              <a:off x="4624389" y="2144404"/>
              <a:ext cx="1752484" cy="1332223"/>
            </a:xfrm>
            <a:custGeom>
              <a:avLst/>
              <a:gdLst>
                <a:gd name="connsiteX0" fmla="*/ 0 w 1683834"/>
                <a:gd name="connsiteY0" fmla="*/ 1287966 h 1321420"/>
                <a:gd name="connsiteX1" fmla="*/ 802887 w 1683834"/>
                <a:gd name="connsiteY1" fmla="*/ 5576 h 1321420"/>
                <a:gd name="connsiteX2" fmla="*/ 1683834 w 1683834"/>
                <a:gd name="connsiteY2" fmla="*/ 1321420 h 132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3834" h="1321420">
                  <a:moveTo>
                    <a:pt x="0" y="1287966"/>
                  </a:moveTo>
                  <a:cubicBezTo>
                    <a:pt x="261124" y="643983"/>
                    <a:pt x="522248" y="0"/>
                    <a:pt x="802887" y="5576"/>
                  </a:cubicBezTo>
                  <a:cubicBezTo>
                    <a:pt x="1083526" y="11152"/>
                    <a:pt x="1383680" y="666286"/>
                    <a:pt x="1683834" y="132142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Volný tvar 69"/>
            <p:cNvSpPr/>
            <p:nvPr/>
          </p:nvSpPr>
          <p:spPr>
            <a:xfrm flipV="1">
              <a:off x="2776538" y="3419475"/>
              <a:ext cx="1857375" cy="1368000"/>
            </a:xfrm>
            <a:custGeom>
              <a:avLst/>
              <a:gdLst>
                <a:gd name="connsiteX0" fmla="*/ 0 w 1683834"/>
                <a:gd name="connsiteY0" fmla="*/ 1287966 h 1321420"/>
                <a:gd name="connsiteX1" fmla="*/ 802887 w 1683834"/>
                <a:gd name="connsiteY1" fmla="*/ 5576 h 1321420"/>
                <a:gd name="connsiteX2" fmla="*/ 1683834 w 1683834"/>
                <a:gd name="connsiteY2" fmla="*/ 1321420 h 132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3834" h="1321420">
                  <a:moveTo>
                    <a:pt x="0" y="1287966"/>
                  </a:moveTo>
                  <a:cubicBezTo>
                    <a:pt x="261124" y="643983"/>
                    <a:pt x="522248" y="0"/>
                    <a:pt x="802887" y="5576"/>
                  </a:cubicBezTo>
                  <a:cubicBezTo>
                    <a:pt x="1083526" y="11152"/>
                    <a:pt x="1383680" y="666286"/>
                    <a:pt x="1683834" y="132142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Volný tvar 70"/>
            <p:cNvSpPr/>
            <p:nvPr/>
          </p:nvSpPr>
          <p:spPr>
            <a:xfrm flipV="1">
              <a:off x="6365256" y="3424470"/>
              <a:ext cx="1732155" cy="1356732"/>
            </a:xfrm>
            <a:custGeom>
              <a:avLst/>
              <a:gdLst>
                <a:gd name="connsiteX0" fmla="*/ 0 w 1683834"/>
                <a:gd name="connsiteY0" fmla="*/ 1287966 h 1321420"/>
                <a:gd name="connsiteX1" fmla="*/ 802887 w 1683834"/>
                <a:gd name="connsiteY1" fmla="*/ 5576 h 1321420"/>
                <a:gd name="connsiteX2" fmla="*/ 1683834 w 1683834"/>
                <a:gd name="connsiteY2" fmla="*/ 1321420 h 132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3834" h="1321420">
                  <a:moveTo>
                    <a:pt x="0" y="1287966"/>
                  </a:moveTo>
                  <a:cubicBezTo>
                    <a:pt x="261124" y="643983"/>
                    <a:pt x="522248" y="0"/>
                    <a:pt x="802887" y="5576"/>
                  </a:cubicBezTo>
                  <a:cubicBezTo>
                    <a:pt x="1083526" y="11152"/>
                    <a:pt x="1383680" y="666286"/>
                    <a:pt x="1683834" y="132142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" name="Skupina 36"/>
          <p:cNvGrpSpPr/>
          <p:nvPr/>
        </p:nvGrpSpPr>
        <p:grpSpPr>
          <a:xfrm>
            <a:off x="1079264" y="908720"/>
            <a:ext cx="7447784" cy="4072272"/>
            <a:chOff x="5062118" y="774912"/>
            <a:chExt cx="4536535" cy="4072272"/>
          </a:xfrm>
        </p:grpSpPr>
        <p:cxnSp>
          <p:nvCxnSpPr>
            <p:cNvPr id="34" name="Přímá spojovací šipka 33"/>
            <p:cNvCxnSpPr/>
            <p:nvPr/>
          </p:nvCxnSpPr>
          <p:spPr>
            <a:xfrm flipH="1" flipV="1">
              <a:off x="5062118" y="774912"/>
              <a:ext cx="1330" cy="40722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šipka 35"/>
            <p:cNvCxnSpPr/>
            <p:nvPr/>
          </p:nvCxnSpPr>
          <p:spPr>
            <a:xfrm>
              <a:off x="5062653" y="3311912"/>
              <a:ext cx="4536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ovéPole 47"/>
          <p:cNvSpPr txBox="1"/>
          <p:nvPr/>
        </p:nvSpPr>
        <p:spPr>
          <a:xfrm>
            <a:off x="732287" y="3356512"/>
            <a:ext cx="494298" cy="34568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179512" y="1050605"/>
            <a:ext cx="1189978" cy="56871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2800" i="1" dirty="0" err="1" smtClean="0">
                <a:solidFill>
                  <a:srgbClr val="C00000"/>
                </a:solidFill>
                <a:sym typeface="Symbol"/>
              </a:rPr>
              <a:t>U</a:t>
            </a:r>
            <a:r>
              <a:rPr lang="cs-CZ" sz="2800" i="1" baseline="-25000" dirty="0" err="1" smtClean="0">
                <a:solidFill>
                  <a:srgbClr val="C00000"/>
                </a:solidFill>
                <a:sym typeface="Symbol"/>
              </a:rPr>
              <a:t>i</a:t>
            </a:r>
            <a:r>
              <a:rPr lang="cs-CZ" sz="2800" i="1" baseline="-25000" dirty="0" smtClean="0">
                <a:solidFill>
                  <a:srgbClr val="C00000"/>
                </a:solidFill>
                <a:sym typeface="Symbol"/>
              </a:rPr>
              <a:t> </a:t>
            </a:r>
            <a:endParaRPr lang="cs-CZ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973123" y="3364343"/>
            <a:ext cx="769435" cy="56871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</a:t>
            </a:r>
            <a:endParaRPr lang="cs-CZ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31084" y="620688"/>
            <a:ext cx="724830" cy="56871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</a:t>
            </a:r>
            <a:endParaRPr lang="cs-CZ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Elipsa 43"/>
          <p:cNvSpPr/>
          <p:nvPr/>
        </p:nvSpPr>
        <p:spPr>
          <a:xfrm>
            <a:off x="1059364" y="3412272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1891975" y="2113416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2747120" y="3414833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Elipsa 53"/>
          <p:cNvSpPr/>
          <p:nvPr/>
        </p:nvSpPr>
        <p:spPr>
          <a:xfrm>
            <a:off x="3661270" y="4774791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Elipsa 56"/>
          <p:cNvSpPr/>
          <p:nvPr/>
        </p:nvSpPr>
        <p:spPr>
          <a:xfrm>
            <a:off x="4599580" y="3432246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Elipsa 57"/>
          <p:cNvSpPr/>
          <p:nvPr/>
        </p:nvSpPr>
        <p:spPr>
          <a:xfrm>
            <a:off x="5441716" y="2113887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Elipsa 58"/>
          <p:cNvSpPr/>
          <p:nvPr/>
        </p:nvSpPr>
        <p:spPr>
          <a:xfrm>
            <a:off x="6311032" y="3431571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Elipsa 71"/>
          <p:cNvSpPr/>
          <p:nvPr/>
        </p:nvSpPr>
        <p:spPr>
          <a:xfrm>
            <a:off x="7212637" y="4735536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Elipsa 72"/>
          <p:cNvSpPr/>
          <p:nvPr/>
        </p:nvSpPr>
        <p:spPr>
          <a:xfrm>
            <a:off x="8054773" y="3427155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4" name="Přímá spojovací čára 83"/>
          <p:cNvCxnSpPr/>
          <p:nvPr/>
        </p:nvCxnSpPr>
        <p:spPr>
          <a:xfrm rot="5400000" flipH="1" flipV="1">
            <a:off x="4129442" y="2939269"/>
            <a:ext cx="97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ovací čára 84"/>
          <p:cNvCxnSpPr/>
          <p:nvPr/>
        </p:nvCxnSpPr>
        <p:spPr>
          <a:xfrm rot="5400000" flipH="1" flipV="1">
            <a:off x="5853467" y="3948919"/>
            <a:ext cx="97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ovací čára 85"/>
          <p:cNvCxnSpPr/>
          <p:nvPr/>
        </p:nvCxnSpPr>
        <p:spPr>
          <a:xfrm rot="5400000" flipH="1" flipV="1">
            <a:off x="2281592" y="3939394"/>
            <a:ext cx="97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/>
          <p:nvPr/>
        </p:nvCxnSpPr>
        <p:spPr>
          <a:xfrm>
            <a:off x="1099450" y="2133605"/>
            <a:ext cx="6847114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ovací čára 89"/>
          <p:cNvCxnSpPr/>
          <p:nvPr/>
        </p:nvCxnSpPr>
        <p:spPr>
          <a:xfrm flipV="1">
            <a:off x="1055914" y="4800605"/>
            <a:ext cx="686887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ovéPole 90"/>
          <p:cNvSpPr txBox="1"/>
          <p:nvPr/>
        </p:nvSpPr>
        <p:spPr>
          <a:xfrm>
            <a:off x="467544" y="4293096"/>
            <a:ext cx="494298" cy="34568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-U</a:t>
            </a:r>
            <a:r>
              <a:rPr lang="cs-CZ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TextovéPole 91"/>
          <p:cNvSpPr txBox="1"/>
          <p:nvPr/>
        </p:nvSpPr>
        <p:spPr>
          <a:xfrm>
            <a:off x="611560" y="1772816"/>
            <a:ext cx="494298" cy="34568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cs-CZ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1079265" y="5245341"/>
            <a:ext cx="7088074" cy="122686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bIns="7200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+mn-lt"/>
              </a:rPr>
              <a:t>u       okamžitá hodnota střídavého napětí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+mn-lt"/>
              </a:rPr>
              <a:t>U</a:t>
            </a:r>
            <a:r>
              <a:rPr lang="cs-CZ" sz="2400" baseline="-25000" dirty="0" smtClean="0">
                <a:latin typeface="+mn-lt"/>
              </a:rPr>
              <a:t>m</a:t>
            </a:r>
            <a:r>
              <a:rPr lang="cs-CZ" sz="2400" dirty="0" smtClean="0">
                <a:latin typeface="+mn-lt"/>
              </a:rPr>
              <a:t>     maximální </a:t>
            </a:r>
            <a:r>
              <a:rPr lang="cs-CZ" sz="2400" dirty="0">
                <a:latin typeface="+mn-lt"/>
              </a:rPr>
              <a:t>hodnota </a:t>
            </a:r>
            <a:r>
              <a:rPr lang="cs-CZ" sz="2400" dirty="0" smtClean="0">
                <a:latin typeface="+mn-lt"/>
              </a:rPr>
              <a:t>střídavého napětí</a:t>
            </a:r>
            <a:endParaRPr lang="cs-CZ" sz="2400" dirty="0">
              <a:latin typeface="+mn-lt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459526"/>
              </p:ext>
            </p:extLst>
          </p:nvPr>
        </p:nvGraphicFramePr>
        <p:xfrm>
          <a:off x="5248859" y="653663"/>
          <a:ext cx="22320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Rovnice" r:id="rId4" imgW="838200" imgH="228600" progId="Equation.3">
                  <p:embed/>
                </p:oleObj>
              </mc:Choice>
              <mc:Fallback>
                <p:oleObj name="Rovnice" r:id="rId4" imgW="838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859" y="653663"/>
                        <a:ext cx="2232025" cy="606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740102"/>
              </p:ext>
            </p:extLst>
          </p:nvPr>
        </p:nvGraphicFramePr>
        <p:xfrm>
          <a:off x="2103122" y="730778"/>
          <a:ext cx="24003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Rovnice" r:id="rId6" imgW="901440" imgH="177480" progId="Equation.3">
                  <p:embed/>
                </p:oleObj>
              </mc:Choice>
              <mc:Fallback>
                <p:oleObj name="Rovnice" r:id="rId6" imgW="901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122" y="730778"/>
                        <a:ext cx="2400300" cy="471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9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7" grpId="0" animBg="1"/>
      <p:bldP spid="47" grpId="1" animBg="1"/>
      <p:bldP spid="49" grpId="0" animBg="1"/>
      <p:bldP spid="49" grpId="1" animBg="1"/>
      <p:bldP spid="54" grpId="0" animBg="1"/>
      <p:bldP spid="54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72" grpId="0" animBg="1"/>
      <p:bldP spid="72" grpId="1" animBg="1"/>
      <p:bldP spid="73" grpId="0" animBg="1"/>
      <p:bldP spid="73" grpId="1" animBg="1"/>
      <p:bldP spid="91" grpId="0"/>
      <p:bldP spid="92" grpId="0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28688"/>
            <a:ext cx="881062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4544" y="31115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b="1" dirty="0">
                <a:latin typeface="Calibri" pitchFamily="34" charset="0"/>
              </a:rPr>
              <a:t>Otáčí-li se závit v magnetickém poli, mění se na jeho koncích napětí harmonicky.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180528" y="214223"/>
            <a:ext cx="9144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Střídavé napětí </a:t>
            </a:r>
            <a:br>
              <a:rPr lang="cs-CZ" altLang="cs-CZ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altLang="cs-CZ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 proměnné napětí s harmonickým průběhem. </a:t>
            </a:r>
          </a:p>
          <a:p>
            <a:r>
              <a:rPr lang="cs-CZ" altLang="cs-CZ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Střídavý proud </a:t>
            </a:r>
            <a:br>
              <a:rPr lang="cs-CZ" altLang="cs-CZ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altLang="cs-CZ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 proměnný proud s harmonickým průběhem.</a:t>
            </a:r>
          </a:p>
          <a:p>
            <a:endParaRPr lang="cs-CZ" altLang="cs-CZ" sz="28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cs-CZ" altLang="cs-CZ" sz="2800" b="1" dirty="0">
                <a:latin typeface="Calibri" pitchFamily="34" charset="0"/>
              </a:rPr>
              <a:t>Určujeme</a:t>
            </a:r>
          </a:p>
          <a:p>
            <a:pPr lvl="1">
              <a:buFont typeface="Symbol" pitchFamily="18" charset="2"/>
              <a:buChar char=""/>
            </a:pPr>
            <a:r>
              <a:rPr lang="cs-CZ" altLang="cs-CZ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okamžité hodnoty</a:t>
            </a:r>
            <a:r>
              <a:rPr lang="cs-CZ" altLang="cs-CZ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– u, i</a:t>
            </a:r>
            <a:br>
              <a:rPr lang="cs-CZ" altLang="cs-CZ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cs-CZ" altLang="cs-CZ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ω – úhlová rychlost otáčení závitu</a:t>
            </a:r>
            <a:endParaRPr lang="cs-CZ" altLang="cs-CZ" sz="2800" dirty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buFont typeface="Symbol" pitchFamily="18" charset="2"/>
              <a:buChar char=""/>
            </a:pPr>
            <a:endParaRPr lang="cs-CZ" altLang="cs-CZ" sz="2800" dirty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buFont typeface="Symbol" pitchFamily="18" charset="2"/>
              <a:buChar char=""/>
            </a:pPr>
            <a:r>
              <a:rPr lang="cs-CZ" altLang="cs-CZ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max. hodnoty</a:t>
            </a:r>
            <a:r>
              <a:rPr lang="cs-CZ" altLang="cs-CZ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(amplitudy) – U</a:t>
            </a:r>
            <a:r>
              <a:rPr lang="cs-CZ" altLang="cs-CZ" sz="2800" baseline="-25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</a:t>
            </a:r>
            <a:r>
              <a:rPr lang="cs-CZ" altLang="cs-CZ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, </a:t>
            </a:r>
            <a:r>
              <a:rPr lang="cs-CZ" altLang="cs-CZ" sz="28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</a:t>
            </a:r>
            <a:r>
              <a:rPr lang="cs-CZ" altLang="cs-CZ" sz="2800" baseline="-30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</a:t>
            </a:r>
            <a:r>
              <a:rPr lang="cs-CZ" altLang="cs-CZ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cs-CZ" altLang="cs-CZ" sz="2800" dirty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buFont typeface="Symbol" pitchFamily="18" charset="2"/>
              <a:buChar char=""/>
            </a:pPr>
            <a:endParaRPr lang="cs-CZ" altLang="cs-CZ" sz="2800" dirty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buFont typeface="Symbol" pitchFamily="18" charset="2"/>
              <a:buChar char=""/>
            </a:pPr>
            <a:r>
              <a:rPr lang="cs-CZ" altLang="cs-CZ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efektivní hodnoty</a:t>
            </a:r>
            <a:r>
              <a:rPr lang="cs-CZ" altLang="cs-CZ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~ napětí a proudu, které odpovídají hodnotám ═ napětí a proudu, při nichž je výkon v obvodu stejný – U, I</a:t>
            </a:r>
            <a:endParaRPr lang="cs-CZ" altLang="cs-CZ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429375" y="2928938"/>
          <a:ext cx="22320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Rovnice" r:id="rId4" imgW="838080" imgH="228600" progId="Equation.3">
                  <p:embed/>
                </p:oleObj>
              </mc:Choice>
              <mc:Fallback>
                <p:oleObj name="Rovnice" r:id="rId4" imgW="8380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2928938"/>
                        <a:ext cx="2232025" cy="606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572250" y="3643313"/>
          <a:ext cx="20240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Rovnice" r:id="rId6" imgW="761760" imgH="228600" progId="Equation.3">
                  <p:embed/>
                </p:oleObj>
              </mc:Choice>
              <mc:Fallback>
                <p:oleObj name="Rovnice" r:id="rId6" imgW="7617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3643313"/>
                        <a:ext cx="2024063" cy="606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180528" y="511423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47675" indent="-447675" eaLnBrk="0" hangingPunct="0">
              <a:tabLst>
                <a:tab pos="447675" algn="l"/>
              </a:tabLst>
              <a:defRPr/>
            </a:pPr>
            <a:r>
              <a:rPr lang="cs-CZ" sz="2800" b="1" dirty="0">
                <a:latin typeface="+mn-lt"/>
                <a:cs typeface="Arial" pitchFamily="34" charset="0"/>
              </a:rPr>
              <a:t>parametry obvodu</a:t>
            </a:r>
            <a:r>
              <a:rPr lang="cs-CZ" sz="2800" dirty="0">
                <a:latin typeface="+mn-lt"/>
                <a:cs typeface="Arial" pitchFamily="34" charset="0"/>
              </a:rPr>
              <a:t> – R, L, C</a:t>
            </a:r>
          </a:p>
          <a:p>
            <a:pPr marL="447675" indent="-447675" eaLnBrk="0" hangingPunct="0"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cs-CZ" sz="2800" dirty="0">
                <a:latin typeface="+mn-lt"/>
                <a:cs typeface="Arial" pitchFamily="34" charset="0"/>
              </a:rPr>
              <a:t>rezistor s odporem R</a:t>
            </a:r>
          </a:p>
          <a:p>
            <a:pPr marL="447675" indent="-447675" eaLnBrk="0" hangingPunct="0"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cs-CZ" sz="2800" dirty="0">
                <a:latin typeface="+mn-lt"/>
                <a:cs typeface="Arial" pitchFamily="34" charset="0"/>
              </a:rPr>
              <a:t>cívka s indukčností L</a:t>
            </a:r>
          </a:p>
          <a:p>
            <a:pPr marL="447675" indent="-447675" eaLnBrk="0" hangingPunct="0">
              <a:buFont typeface="Arial" pitchFamily="34" charset="0"/>
              <a:buChar char="•"/>
              <a:tabLst>
                <a:tab pos="447675" algn="l"/>
              </a:tabLst>
              <a:defRPr/>
            </a:pPr>
            <a:r>
              <a:rPr lang="cs-CZ" sz="2800" dirty="0">
                <a:latin typeface="+mn-lt"/>
                <a:cs typeface="Arial" pitchFamily="34" charset="0"/>
              </a:rPr>
              <a:t>kondenzátor s kapacitou C</a:t>
            </a:r>
          </a:p>
          <a:p>
            <a:pPr marL="447675" indent="-447675" eaLnBrk="0" hangingPunct="0">
              <a:tabLst>
                <a:tab pos="447675" algn="l"/>
              </a:tabLst>
              <a:defRPr/>
            </a:pPr>
            <a:endParaRPr lang="cs-CZ" sz="2800" dirty="0">
              <a:latin typeface="+mn-lt"/>
              <a:cs typeface="Arial" pitchFamily="34" charset="0"/>
            </a:endParaRPr>
          </a:p>
          <a:p>
            <a:pPr marL="447675" indent="-447675" eaLnBrk="0" hangingPunct="0">
              <a:tabLst>
                <a:tab pos="447675" algn="l"/>
              </a:tabLst>
              <a:defRPr/>
            </a:pPr>
            <a:r>
              <a:rPr lang="cs-CZ" sz="2800" dirty="0">
                <a:latin typeface="+mn-lt"/>
                <a:cs typeface="Arial" pitchFamily="34" charset="0"/>
              </a:rPr>
              <a:t>obvody střídavého proudu (střídavé obvody)</a:t>
            </a:r>
          </a:p>
          <a:p>
            <a:pPr marL="447675" indent="-447675" eaLnBrk="0" hangingPunct="0">
              <a:tabLst>
                <a:tab pos="447675" algn="l"/>
              </a:tabLst>
              <a:defRPr/>
            </a:pPr>
            <a:r>
              <a:rPr lang="cs-CZ" sz="2800" dirty="0">
                <a:latin typeface="+mn-lt"/>
                <a:cs typeface="Arial" pitchFamily="34" charset="0"/>
              </a:rPr>
              <a:t>• jednoduchý obvod střídavého proudu </a:t>
            </a:r>
            <a:br>
              <a:rPr lang="cs-CZ" sz="2800" dirty="0">
                <a:latin typeface="+mn-lt"/>
                <a:cs typeface="Arial" pitchFamily="34" charset="0"/>
              </a:rPr>
            </a:br>
            <a:r>
              <a:rPr lang="cs-CZ" sz="2800" dirty="0">
                <a:latin typeface="+mn-lt"/>
                <a:cs typeface="Arial" pitchFamily="34" charset="0"/>
              </a:rPr>
              <a:t>	– obvod s jedním parametrem</a:t>
            </a:r>
          </a:p>
          <a:p>
            <a:pPr marL="447675" indent="-447675" eaLnBrk="0" hangingPunct="0">
              <a:tabLst>
                <a:tab pos="447675" algn="l"/>
              </a:tabLst>
              <a:defRPr/>
            </a:pPr>
            <a:r>
              <a:rPr lang="cs-CZ" sz="2800" dirty="0">
                <a:latin typeface="+mn-lt"/>
                <a:cs typeface="Arial" pitchFamily="34" charset="0"/>
              </a:rPr>
              <a:t>• složený obvod střídavého proudu </a:t>
            </a:r>
            <a:br>
              <a:rPr lang="cs-CZ" sz="2800" dirty="0">
                <a:latin typeface="+mn-lt"/>
                <a:cs typeface="Arial" pitchFamily="34" charset="0"/>
              </a:rPr>
            </a:br>
            <a:r>
              <a:rPr lang="cs-CZ" sz="2800" dirty="0">
                <a:latin typeface="+mn-lt"/>
                <a:cs typeface="Arial" pitchFamily="34" charset="0"/>
              </a:rPr>
              <a:t>	– obvod s více parametry</a:t>
            </a:r>
          </a:p>
          <a:p>
            <a:pPr marL="447675" indent="-447675" eaLnBrk="0" hangingPunct="0">
              <a:tabLst>
                <a:tab pos="447675" algn="l"/>
              </a:tabLst>
              <a:defRPr/>
            </a:pPr>
            <a:endParaRPr lang="cs-CZ" sz="2800" dirty="0">
              <a:latin typeface="+mn-lt"/>
              <a:cs typeface="Arial" pitchFamily="34" charset="0"/>
            </a:endParaRPr>
          </a:p>
          <a:p>
            <a:pPr marL="447675" indent="-447675" eaLnBrk="0" hangingPunct="0">
              <a:tabLst>
                <a:tab pos="447675" algn="l"/>
              </a:tabLst>
              <a:defRPr/>
            </a:pPr>
            <a:r>
              <a:rPr lang="cs-CZ" sz="2800" dirty="0">
                <a:latin typeface="+mn-lt"/>
                <a:cs typeface="Arial" pitchFamily="34" charset="0"/>
              </a:rPr>
              <a:t>Střídavé obvody používané v praxi jsou vždy tvořeny kombinací těchto prvků.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1272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47675" indent="-447675" eaLnBrk="0" hangingPunct="0"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000" b="1" dirty="0">
                <a:latin typeface="Calibri" pitchFamily="34" charset="0"/>
              </a:rPr>
              <a:t>Grafické znázornění veličin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0" y="642938"/>
            <a:ext cx="8929688" cy="2495550"/>
            <a:chOff x="1186" y="821"/>
            <a:chExt cx="8935" cy="2424"/>
          </a:xfrm>
        </p:grpSpPr>
        <p:sp>
          <p:nvSpPr>
            <p:cNvPr id="21512" name="Oval 4"/>
            <p:cNvSpPr>
              <a:spLocks noChangeArrowheads="1"/>
            </p:cNvSpPr>
            <p:nvPr/>
          </p:nvSpPr>
          <p:spPr bwMode="auto">
            <a:xfrm>
              <a:off x="1896" y="1196"/>
              <a:ext cx="1826" cy="18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cxnSp>
          <p:nvCxnSpPr>
            <p:cNvPr id="21513" name="AutoShape 5"/>
            <p:cNvCxnSpPr>
              <a:cxnSpLocks noChangeShapeType="1"/>
            </p:cNvCxnSpPr>
            <p:nvPr/>
          </p:nvCxnSpPr>
          <p:spPr bwMode="auto">
            <a:xfrm flipV="1">
              <a:off x="1186" y="2069"/>
              <a:ext cx="8671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4" name="AutoShape 6"/>
            <p:cNvCxnSpPr>
              <a:cxnSpLocks noChangeShapeType="1"/>
            </p:cNvCxnSpPr>
            <p:nvPr/>
          </p:nvCxnSpPr>
          <p:spPr bwMode="auto">
            <a:xfrm flipV="1">
              <a:off x="5365" y="821"/>
              <a:ext cx="0" cy="24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5" name="AutoShape 7"/>
            <p:cNvCxnSpPr>
              <a:cxnSpLocks noChangeShapeType="1"/>
            </p:cNvCxnSpPr>
            <p:nvPr/>
          </p:nvCxnSpPr>
          <p:spPr bwMode="auto">
            <a:xfrm>
              <a:off x="1825" y="1196"/>
              <a:ext cx="803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6" name="AutoShape 8"/>
            <p:cNvCxnSpPr>
              <a:cxnSpLocks noChangeShapeType="1"/>
            </p:cNvCxnSpPr>
            <p:nvPr/>
          </p:nvCxnSpPr>
          <p:spPr bwMode="auto">
            <a:xfrm>
              <a:off x="1957" y="3022"/>
              <a:ext cx="803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7" name="AutoShape 9"/>
            <p:cNvCxnSpPr>
              <a:cxnSpLocks noChangeShapeType="1"/>
            </p:cNvCxnSpPr>
            <p:nvPr/>
          </p:nvCxnSpPr>
          <p:spPr bwMode="auto">
            <a:xfrm flipV="1">
              <a:off x="2768" y="1045"/>
              <a:ext cx="0" cy="20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AutoShape 10"/>
            <p:cNvCxnSpPr>
              <a:cxnSpLocks noChangeShapeType="1"/>
            </p:cNvCxnSpPr>
            <p:nvPr/>
          </p:nvCxnSpPr>
          <p:spPr bwMode="auto">
            <a:xfrm flipV="1">
              <a:off x="2768" y="1520"/>
              <a:ext cx="734" cy="54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AutoShape 11"/>
            <p:cNvCxnSpPr>
              <a:cxnSpLocks noChangeShapeType="1"/>
            </p:cNvCxnSpPr>
            <p:nvPr/>
          </p:nvCxnSpPr>
          <p:spPr bwMode="auto">
            <a:xfrm flipV="1">
              <a:off x="2711" y="1531"/>
              <a:ext cx="2654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0" name="Freeform 12"/>
            <p:cNvSpPr>
              <a:spLocks/>
            </p:cNvSpPr>
            <p:nvPr/>
          </p:nvSpPr>
          <p:spPr bwMode="auto">
            <a:xfrm>
              <a:off x="5365" y="1095"/>
              <a:ext cx="4756" cy="1929"/>
            </a:xfrm>
            <a:custGeom>
              <a:avLst/>
              <a:gdLst>
                <a:gd name="T0" fmla="*/ 0 w 4756"/>
                <a:gd name="T1" fmla="*/ 436 h 1929"/>
                <a:gd name="T2" fmla="*/ 608 w 4756"/>
                <a:gd name="T3" fmla="*/ 102 h 1929"/>
                <a:gd name="T4" fmla="*/ 1450 w 4756"/>
                <a:gd name="T5" fmla="*/ 964 h 1929"/>
                <a:gd name="T6" fmla="*/ 2413 w 4756"/>
                <a:gd name="T7" fmla="*/ 1927 h 1929"/>
                <a:gd name="T8" fmla="*/ 3397 w 4756"/>
                <a:gd name="T9" fmla="*/ 974 h 1929"/>
                <a:gd name="T10" fmla="*/ 4238 w 4756"/>
                <a:gd name="T11" fmla="*/ 91 h 1929"/>
                <a:gd name="T12" fmla="*/ 4756 w 4756"/>
                <a:gd name="T13" fmla="*/ 426 h 19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56"/>
                <a:gd name="T22" fmla="*/ 0 h 1929"/>
                <a:gd name="T23" fmla="*/ 4756 w 4756"/>
                <a:gd name="T24" fmla="*/ 1929 h 19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56" h="1929">
                  <a:moveTo>
                    <a:pt x="0" y="436"/>
                  </a:moveTo>
                  <a:cubicBezTo>
                    <a:pt x="101" y="380"/>
                    <a:pt x="366" y="14"/>
                    <a:pt x="608" y="102"/>
                  </a:cubicBezTo>
                  <a:cubicBezTo>
                    <a:pt x="953" y="122"/>
                    <a:pt x="1166" y="609"/>
                    <a:pt x="1450" y="964"/>
                  </a:cubicBezTo>
                  <a:cubicBezTo>
                    <a:pt x="1734" y="1319"/>
                    <a:pt x="2089" y="1925"/>
                    <a:pt x="2413" y="1927"/>
                  </a:cubicBezTo>
                  <a:cubicBezTo>
                    <a:pt x="2737" y="1929"/>
                    <a:pt x="3093" y="1280"/>
                    <a:pt x="3397" y="974"/>
                  </a:cubicBezTo>
                  <a:cubicBezTo>
                    <a:pt x="3671" y="640"/>
                    <a:pt x="4034" y="181"/>
                    <a:pt x="4238" y="91"/>
                  </a:cubicBezTo>
                  <a:cubicBezTo>
                    <a:pt x="4465" y="0"/>
                    <a:pt x="4648" y="356"/>
                    <a:pt x="4756" y="426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cxnSp>
          <p:nvCxnSpPr>
            <p:cNvPr id="47" name="AutoShape 11"/>
            <p:cNvCxnSpPr>
              <a:cxnSpLocks noChangeShapeType="1"/>
            </p:cNvCxnSpPr>
            <p:nvPr/>
          </p:nvCxnSpPr>
          <p:spPr bwMode="auto">
            <a:xfrm flipV="1">
              <a:off x="3052" y="1252"/>
              <a:ext cx="2654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1"/>
            <p:cNvCxnSpPr>
              <a:cxnSpLocks noChangeShapeType="1"/>
            </p:cNvCxnSpPr>
            <p:nvPr/>
          </p:nvCxnSpPr>
          <p:spPr bwMode="auto">
            <a:xfrm flipH="1">
              <a:off x="5674" y="1219"/>
              <a:ext cx="0" cy="9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055540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3060700" algn="l"/>
              </a:tabLst>
              <a:defRPr/>
            </a:pPr>
            <a:r>
              <a:rPr lang="cs-CZ" sz="2600" b="1" dirty="0">
                <a:latin typeface="+mn-lt"/>
                <a:cs typeface="Arial" pitchFamily="34" charset="0"/>
              </a:rPr>
              <a:t>fázorový diagram			časový diagram</a:t>
            </a:r>
            <a:endParaRPr lang="cs-CZ" sz="2600" dirty="0">
              <a:latin typeface="+mn-lt"/>
              <a:cs typeface="Arial" pitchFamily="34" charset="0"/>
            </a:endParaRPr>
          </a:p>
          <a:p>
            <a:pPr>
              <a:tabLst>
                <a:tab pos="3060700" algn="l"/>
              </a:tabLst>
              <a:defRPr/>
            </a:pPr>
            <a:r>
              <a:rPr lang="cs-CZ" sz="2600" dirty="0">
                <a:latin typeface="+mn-lt"/>
                <a:cs typeface="Arial" pitchFamily="34" charset="0"/>
                <a:sym typeface="Symbol" pitchFamily="18" charset="2"/>
              </a:rPr>
              <a:t> </a:t>
            </a:r>
            <a:r>
              <a:rPr lang="cs-CZ" sz="2600" dirty="0" smtClean="0">
                <a:latin typeface="+mn-lt"/>
                <a:cs typeface="Arial" pitchFamily="34" charset="0"/>
                <a:sym typeface="Symbol" pitchFamily="18" charset="2"/>
              </a:rPr>
              <a:t>|OA</a:t>
            </a:r>
            <a:r>
              <a:rPr lang="cs-CZ" sz="2600" dirty="0">
                <a:latin typeface="Arial" pitchFamily="34" charset="0"/>
                <a:cs typeface="Arial" pitchFamily="34" charset="0"/>
                <a:sym typeface="Symbol" pitchFamily="18" charset="2"/>
              </a:rPr>
              <a:t>|</a:t>
            </a:r>
            <a:r>
              <a:rPr lang="cs-CZ" sz="2600" dirty="0">
                <a:latin typeface="+mn-lt"/>
                <a:cs typeface="Arial" pitchFamily="34" charset="0"/>
                <a:sym typeface="Symbol" pitchFamily="18" charset="2"/>
              </a:rPr>
              <a:t>  = U</a:t>
            </a:r>
            <a:r>
              <a:rPr lang="cs-CZ" sz="2600" baseline="-25000" dirty="0">
                <a:latin typeface="+mn-lt"/>
                <a:cs typeface="Arial" pitchFamily="34" charset="0"/>
                <a:sym typeface="Symbol" pitchFamily="18" charset="2"/>
              </a:rPr>
              <a:t>m </a:t>
            </a:r>
            <a:r>
              <a:rPr lang="cs-CZ" sz="2600" dirty="0">
                <a:latin typeface="+mn-lt"/>
                <a:cs typeface="Arial" pitchFamily="34" charset="0"/>
              </a:rPr>
              <a:t>			t = 0 :  u = Um sin </a:t>
            </a:r>
            <a:r>
              <a:rPr lang="cs-CZ" sz="2600" dirty="0" smtClean="0">
                <a:latin typeface="+mn-lt"/>
                <a:cs typeface="Arial" pitchFamily="34" charset="0"/>
                <a:sym typeface="Symbol" pitchFamily="18" charset="2"/>
              </a:rPr>
              <a:t></a:t>
            </a:r>
            <a:r>
              <a:rPr lang="cs-CZ" sz="2600" baseline="-25000" dirty="0" smtClean="0">
                <a:latin typeface="+mn-lt"/>
                <a:cs typeface="Arial" pitchFamily="34" charset="0"/>
                <a:sym typeface="Symbol" pitchFamily="18" charset="2"/>
              </a:rPr>
              <a:t>0</a:t>
            </a:r>
            <a:endParaRPr lang="cs-CZ" sz="2600" dirty="0">
              <a:latin typeface="+mn-lt"/>
              <a:cs typeface="Arial" pitchFamily="34" charset="0"/>
            </a:endParaRPr>
          </a:p>
          <a:p>
            <a:pPr>
              <a:tabLst>
                <a:tab pos="3060700" algn="l"/>
              </a:tabLst>
              <a:defRPr/>
            </a:pPr>
            <a:r>
              <a:rPr lang="cs-CZ" sz="2600" dirty="0">
                <a:latin typeface="+mn-lt"/>
                <a:cs typeface="Arial" pitchFamily="34" charset="0"/>
                <a:sym typeface="Symbol" pitchFamily="18" charset="2"/>
              </a:rPr>
              <a:t> </a:t>
            </a:r>
            <a:r>
              <a:rPr lang="cs-CZ" sz="2600" dirty="0">
                <a:latin typeface="Arial" pitchFamily="34" charset="0"/>
                <a:cs typeface="Arial" pitchFamily="34" charset="0"/>
                <a:sym typeface="Symbol" pitchFamily="18" charset="2"/>
              </a:rPr>
              <a:t>|</a:t>
            </a:r>
            <a:r>
              <a:rPr lang="cs-CZ" sz="2600" dirty="0">
                <a:latin typeface="+mn-lt"/>
                <a:cs typeface="Arial" pitchFamily="34" charset="0"/>
              </a:rPr>
              <a:t>OA´</a:t>
            </a:r>
            <a:r>
              <a:rPr lang="cs-CZ" sz="2600" dirty="0">
                <a:latin typeface="Arial" pitchFamily="34" charset="0"/>
                <a:cs typeface="Arial" pitchFamily="34" charset="0"/>
                <a:sym typeface="Symbol" pitchFamily="18" charset="2"/>
              </a:rPr>
              <a:t>| </a:t>
            </a:r>
            <a:r>
              <a:rPr lang="cs-CZ" sz="2600" dirty="0">
                <a:latin typeface="+mn-lt"/>
                <a:cs typeface="Arial" pitchFamily="34" charset="0"/>
              </a:rPr>
              <a:t>= u </a:t>
            </a:r>
            <a:r>
              <a:rPr lang="cs-CZ" sz="2600" dirty="0">
                <a:latin typeface="+mn-lt"/>
                <a:cs typeface="Arial" pitchFamily="34" charset="0"/>
                <a:sym typeface="Symbol" pitchFamily="18" charset="2"/>
              </a:rPr>
              <a:t>			t       :  u = Um sin (</a:t>
            </a:r>
            <a:r>
              <a:rPr lang="cs-CZ" sz="2600" dirty="0" smtClean="0">
                <a:latin typeface="+mn-lt"/>
                <a:cs typeface="Arial" pitchFamily="34" charset="0"/>
                <a:sym typeface="Symbol" pitchFamily="18" charset="2"/>
              </a:rPr>
              <a:t></a:t>
            </a:r>
            <a:r>
              <a:rPr lang="cs-CZ" sz="2600" baseline="-25000" dirty="0" smtClean="0">
                <a:cs typeface="Arial" pitchFamily="34" charset="0"/>
                <a:sym typeface="Symbol" pitchFamily="18" charset="2"/>
              </a:rPr>
              <a:t>0</a:t>
            </a:r>
            <a:r>
              <a:rPr lang="cs-CZ" sz="2600" dirty="0" smtClean="0">
                <a:latin typeface="+mn-lt"/>
                <a:cs typeface="Arial" pitchFamily="34" charset="0"/>
              </a:rPr>
              <a:t> </a:t>
            </a:r>
            <a:r>
              <a:rPr lang="cs-CZ" sz="2600" dirty="0">
                <a:latin typeface="+mn-lt"/>
                <a:cs typeface="Arial" pitchFamily="34" charset="0"/>
              </a:rPr>
              <a:t>+ </a:t>
            </a:r>
            <a:r>
              <a:rPr lang="cs-CZ" sz="2600" dirty="0">
                <a:latin typeface="+mn-lt"/>
                <a:cs typeface="Arial" pitchFamily="34" charset="0"/>
                <a:sym typeface="Symbol" pitchFamily="18" charset="2"/>
              </a:rPr>
              <a:t></a:t>
            </a:r>
            <a:r>
              <a:rPr lang="cs-CZ" sz="2600" dirty="0">
                <a:latin typeface="+mn-lt"/>
                <a:cs typeface="Arial" pitchFamily="34" charset="0"/>
              </a:rPr>
              <a:t>t)</a:t>
            </a:r>
          </a:p>
          <a:p>
            <a:pPr algn="ctr">
              <a:tabLst>
                <a:tab pos="3060700" algn="l"/>
              </a:tabLst>
              <a:defRPr/>
            </a:pPr>
            <a:r>
              <a:rPr lang="cs-CZ" sz="2600" dirty="0">
                <a:latin typeface="+mn-lt"/>
                <a:cs typeface="Arial" pitchFamily="34" charset="0"/>
                <a:sym typeface="Symbol" pitchFamily="18" charset="2"/>
              </a:rPr>
              <a:t>Veličina je znázorněna orientovanou úsečkou </a:t>
            </a:r>
            <a:r>
              <a:rPr lang="cs-CZ" sz="2600" dirty="0" smtClean="0">
                <a:latin typeface="+mn-lt"/>
                <a:cs typeface="Arial" pitchFamily="34" charset="0"/>
                <a:sym typeface="Symbol" pitchFamily="18" charset="2"/>
              </a:rPr>
              <a:t/>
            </a:r>
            <a:br>
              <a:rPr lang="cs-CZ" sz="2600" dirty="0" smtClean="0">
                <a:latin typeface="+mn-lt"/>
                <a:cs typeface="Arial" pitchFamily="34" charset="0"/>
                <a:sym typeface="Symbol" pitchFamily="18" charset="2"/>
              </a:rPr>
            </a:br>
            <a:r>
              <a:rPr lang="cs-CZ" sz="2600" dirty="0" smtClean="0">
                <a:latin typeface="+mn-lt"/>
                <a:cs typeface="Arial" pitchFamily="34" charset="0"/>
                <a:sym typeface="Symbol" pitchFamily="18" charset="2"/>
              </a:rPr>
              <a:t>umístěnou </a:t>
            </a:r>
            <a:r>
              <a:rPr lang="cs-CZ" sz="2600" dirty="0">
                <a:latin typeface="+mn-lt"/>
                <a:cs typeface="Arial" pitchFamily="34" charset="0"/>
                <a:sym typeface="Symbol" pitchFamily="18" charset="2"/>
              </a:rPr>
              <a:t>v SS – fázorem. </a:t>
            </a:r>
            <a:endParaRPr lang="cs-CZ" sz="2600" dirty="0" smtClean="0">
              <a:latin typeface="+mn-lt"/>
              <a:cs typeface="Arial" pitchFamily="34" charset="0"/>
              <a:sym typeface="Symbol" pitchFamily="18" charset="2"/>
            </a:endParaRPr>
          </a:p>
          <a:p>
            <a:pPr algn="ctr">
              <a:tabLst>
                <a:tab pos="3060700" algn="l"/>
              </a:tabLst>
              <a:defRPr/>
            </a:pPr>
            <a:endParaRPr lang="cs-CZ" sz="2600" dirty="0">
              <a:latin typeface="+mn-lt"/>
              <a:cs typeface="Arial" pitchFamily="34" charset="0"/>
              <a:sym typeface="Symbol" pitchFamily="18" charset="2"/>
            </a:endParaRPr>
          </a:p>
          <a:p>
            <a:pPr marL="179388" indent="-179388">
              <a:buFont typeface="Arial" pitchFamily="34" charset="0"/>
              <a:buChar char="•"/>
              <a:tabLst>
                <a:tab pos="3060700" algn="l"/>
              </a:tabLst>
              <a:defRPr/>
            </a:pPr>
            <a:r>
              <a:rPr lang="cs-CZ" sz="2600" dirty="0">
                <a:latin typeface="+mn-lt"/>
                <a:cs typeface="Arial" pitchFamily="34" charset="0"/>
                <a:sym typeface="Symbol" pitchFamily="18" charset="2"/>
              </a:rPr>
              <a:t>délka fázoru = amplitudě dané veličiny </a:t>
            </a:r>
          </a:p>
          <a:p>
            <a:pPr marL="179388" indent="-179388">
              <a:buFont typeface="Arial" pitchFamily="34" charset="0"/>
              <a:buChar char="•"/>
              <a:tabLst>
                <a:tab pos="3060700" algn="l"/>
              </a:tabLst>
              <a:defRPr/>
            </a:pPr>
            <a:r>
              <a:rPr lang="cs-CZ" sz="2600" dirty="0">
                <a:latin typeface="+mn-lt"/>
                <a:cs typeface="Arial" pitchFamily="34" charset="0"/>
                <a:sym typeface="Symbol" pitchFamily="18" charset="2"/>
              </a:rPr>
              <a:t>s osou x svírá úhel = </a:t>
            </a:r>
            <a:r>
              <a:rPr lang="cs-CZ" sz="2600" b="1" dirty="0">
                <a:latin typeface="+mn-lt"/>
                <a:cs typeface="Arial" pitchFamily="34" charset="0"/>
                <a:sym typeface="Symbol" pitchFamily="18" charset="2"/>
              </a:rPr>
              <a:t>počáteční fázi </a:t>
            </a:r>
            <a:r>
              <a:rPr lang="cs-CZ" sz="2600" dirty="0">
                <a:latin typeface="+mn-lt"/>
                <a:cs typeface="Arial" pitchFamily="34" charset="0"/>
                <a:sym typeface="Symbol" pitchFamily="18" charset="2"/>
              </a:rPr>
              <a:t></a:t>
            </a:r>
            <a:r>
              <a:rPr lang="cs-CZ" sz="2600" dirty="0">
                <a:latin typeface="+mn-lt"/>
                <a:cs typeface="Arial" pitchFamily="34" charset="0"/>
              </a:rPr>
              <a:t>.</a:t>
            </a:r>
            <a:endParaRPr lang="cs-CZ" sz="2600" dirty="0">
              <a:latin typeface="+mn-lt"/>
              <a:cs typeface="Arial" pitchFamily="34" charset="0"/>
              <a:sym typeface="Symbol" pitchFamily="18" charset="2"/>
            </a:endParaRPr>
          </a:p>
          <a:p>
            <a:pPr marL="179388" indent="-179388">
              <a:buFont typeface="Arial" pitchFamily="34" charset="0"/>
              <a:buChar char="•"/>
              <a:tabLst>
                <a:tab pos="3060700" algn="l"/>
              </a:tabLst>
              <a:defRPr/>
            </a:pPr>
            <a:r>
              <a:rPr lang="cs-CZ" sz="2600" dirty="0">
                <a:latin typeface="+mn-lt"/>
                <a:cs typeface="Arial" pitchFamily="34" charset="0"/>
                <a:sym typeface="Symbol" pitchFamily="18" charset="2"/>
              </a:rPr>
              <a:t>okamžitá hodnota napětí = průmět fázoru do osy y.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143000" y="2000250"/>
            <a:ext cx="571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latin typeface="+mn-lt"/>
                <a:cs typeface="Arial" pitchFamily="34" charset="0"/>
              </a:rPr>
              <a:t>O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231675" y="987236"/>
            <a:ext cx="571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latin typeface="+mn-lt"/>
                <a:cs typeface="Arial" pitchFamily="34" charset="0"/>
              </a:rPr>
              <a:t>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249322" y="1051929"/>
            <a:ext cx="549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>
                <a:latin typeface="+mn-lt"/>
                <a:cs typeface="Arial" pitchFamily="34" charset="0"/>
              </a:rPr>
              <a:t>A´</a:t>
            </a:r>
          </a:p>
        </p:txBody>
      </p:sp>
      <p:sp>
        <p:nvSpPr>
          <p:cNvPr id="17" name="TextovéPole 42"/>
          <p:cNvSpPr txBox="1">
            <a:spLocks noChangeArrowheads="1"/>
          </p:cNvSpPr>
          <p:nvPr/>
        </p:nvSpPr>
        <p:spPr bwMode="auto">
          <a:xfrm>
            <a:off x="3819328" y="505132"/>
            <a:ext cx="35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8" name="TextovéPole 44"/>
          <p:cNvSpPr txBox="1">
            <a:spLocks noChangeArrowheads="1"/>
          </p:cNvSpPr>
          <p:nvPr/>
        </p:nvSpPr>
        <p:spPr bwMode="auto">
          <a:xfrm>
            <a:off x="8665845" y="1890713"/>
            <a:ext cx="357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/>
              <a:t>t</a:t>
            </a:r>
          </a:p>
        </p:txBody>
      </p:sp>
      <p:sp>
        <p:nvSpPr>
          <p:cNvPr id="2" name="Oblouk 1"/>
          <p:cNvSpPr/>
          <p:nvPr/>
        </p:nvSpPr>
        <p:spPr>
          <a:xfrm rot="3174181">
            <a:off x="855202" y="1290072"/>
            <a:ext cx="1474220" cy="1306092"/>
          </a:xfrm>
          <a:prstGeom prst="arc">
            <a:avLst>
              <a:gd name="adj1" fmla="val 16200000"/>
              <a:gd name="adj2" fmla="val 1835137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849040" y="15496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</a:t>
            </a:r>
            <a:r>
              <a:rPr lang="cs-CZ" baseline="-25000" dirty="0" smtClean="0"/>
              <a:t>0</a:t>
            </a:r>
            <a:endParaRPr lang="cs-CZ" dirty="0"/>
          </a:p>
        </p:txBody>
      </p:sp>
      <p:sp>
        <p:nvSpPr>
          <p:cNvPr id="4" name="Oblouk 3"/>
          <p:cNvSpPr/>
          <p:nvPr/>
        </p:nvSpPr>
        <p:spPr>
          <a:xfrm rot="5227636">
            <a:off x="1703189" y="1750874"/>
            <a:ext cx="1056973" cy="1023937"/>
          </a:xfrm>
          <a:prstGeom prst="arc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2769488" y="241458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endParaRPr lang="cs-CZ" dirty="0"/>
          </a:p>
        </p:txBody>
      </p:sp>
      <p:cxnSp>
        <p:nvCxnSpPr>
          <p:cNvPr id="6" name="Přímá spojnice se šipkou 5"/>
          <p:cNvCxnSpPr>
            <a:endCxn id="33" idx="1"/>
          </p:cNvCxnSpPr>
          <p:nvPr/>
        </p:nvCxnSpPr>
        <p:spPr>
          <a:xfrm flipV="1">
            <a:off x="1581059" y="1064911"/>
            <a:ext cx="310800" cy="8541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louk 24"/>
          <p:cNvSpPr/>
          <p:nvPr/>
        </p:nvSpPr>
        <p:spPr>
          <a:xfrm rot="20712330">
            <a:off x="1241922" y="1255547"/>
            <a:ext cx="1056973" cy="1023937"/>
          </a:xfrm>
          <a:prstGeom prst="arc">
            <a:avLst>
              <a:gd name="adj1" fmla="val 17510900"/>
              <a:gd name="adj2" fmla="val 20319869"/>
            </a:avLst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1693863" y="126423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2291763" y="135103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1885164" y="105821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/>
          <p:cNvCxnSpPr/>
          <p:nvPr/>
        </p:nvCxnSpPr>
        <p:spPr>
          <a:xfrm>
            <a:off x="1581150" y="1393715"/>
            <a:ext cx="0" cy="53380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1259632" y="1408866"/>
            <a:ext cx="571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 smtClean="0">
                <a:latin typeface="+mn-lt"/>
                <a:cs typeface="Arial" pitchFamily="34" charset="0"/>
              </a:rPr>
              <a:t>u</a:t>
            </a:r>
            <a:endParaRPr lang="cs-CZ" sz="2400" dirty="0">
              <a:latin typeface="+mn-lt"/>
              <a:cs typeface="Arial" pitchFamily="34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890766" y="1218068"/>
            <a:ext cx="571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 smtClean="0">
                <a:latin typeface="+mn-lt"/>
                <a:cs typeface="Arial" pitchFamily="34" charset="0"/>
              </a:rPr>
              <a:t>u</a:t>
            </a:r>
            <a:endParaRPr lang="cs-CZ" sz="2400" dirty="0">
              <a:latin typeface="+mn-lt"/>
              <a:cs typeface="Arial" pitchFamily="34" charset="0"/>
            </a:endParaRPr>
          </a:p>
        </p:txBody>
      </p:sp>
      <p:cxnSp>
        <p:nvCxnSpPr>
          <p:cNvPr id="43" name="Přímá spojnice 42"/>
          <p:cNvCxnSpPr/>
          <p:nvPr/>
        </p:nvCxnSpPr>
        <p:spPr>
          <a:xfrm>
            <a:off x="4176516" y="1373895"/>
            <a:ext cx="0" cy="53380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ál 44"/>
          <p:cNvSpPr/>
          <p:nvPr/>
        </p:nvSpPr>
        <p:spPr>
          <a:xfrm>
            <a:off x="4485125" y="106894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ovéPole 44"/>
          <p:cNvSpPr txBox="1">
            <a:spLocks noChangeArrowheads="1"/>
          </p:cNvSpPr>
          <p:nvPr/>
        </p:nvSpPr>
        <p:spPr bwMode="auto">
          <a:xfrm>
            <a:off x="4430836" y="1916885"/>
            <a:ext cx="357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dirty="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20716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sz="2800" smtClean="0"/>
              <a:t>Pro střídavý proud platí Ohmův zákon. </a:t>
            </a:r>
          </a:p>
          <a:p>
            <a:pPr marL="0" indent="0">
              <a:buFont typeface="Arial" charset="0"/>
              <a:buNone/>
            </a:pPr>
            <a:r>
              <a:rPr lang="cs-CZ" altLang="cs-CZ" sz="2800" smtClean="0"/>
              <a:t>Odpor R rezistoru v obvodu ~ I je stejný, </a:t>
            </a:r>
            <a:br>
              <a:rPr lang="cs-CZ" altLang="cs-CZ" sz="2800" smtClean="0"/>
            </a:br>
            <a:r>
              <a:rPr lang="cs-CZ" altLang="cs-CZ" sz="2800" smtClean="0"/>
              <a:t>jako v obvodu ═ I a nazývá se </a:t>
            </a:r>
            <a:r>
              <a:rPr lang="cs-CZ" altLang="cs-CZ" sz="2800" b="1" smtClean="0"/>
              <a:t>rezistance</a:t>
            </a:r>
            <a:r>
              <a:rPr lang="cs-CZ" altLang="cs-CZ" sz="2800" smtClean="0"/>
              <a:t>. 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altLang="cs-CZ" sz="2800" b="1" dirty="0" smtClean="0">
                <a:solidFill>
                  <a:schemeClr val="bg1"/>
                </a:solidFill>
              </a:rPr>
              <a:t>9. 1. 	</a:t>
            </a:r>
            <a:r>
              <a:rPr lang="pl-PL" altLang="cs-CZ" sz="2800" b="1" dirty="0" smtClean="0">
                <a:solidFill>
                  <a:schemeClr val="bg1"/>
                </a:solidFill>
              </a:rPr>
              <a:t>OBVOD STŘÍDAVÉHO PROUDU S REZISTOREM</a:t>
            </a:r>
            <a:endParaRPr lang="cs-CZ" altLang="cs-CZ" sz="2800" b="1" dirty="0" smtClean="0">
              <a:solidFill>
                <a:schemeClr val="bg1"/>
              </a:solidFill>
            </a:endParaRPr>
          </a:p>
        </p:txBody>
      </p:sp>
      <p:pic>
        <p:nvPicPr>
          <p:cNvPr id="2053" name="Picture 6" descr="http://fyzika.jreichl.com/data/E_RLC_soubory/image008.png"/>
          <p:cNvPicPr>
            <a:picLocks noChangeAspect="1" noChangeArrowheads="1"/>
          </p:cNvPicPr>
          <p:nvPr/>
        </p:nvPicPr>
        <p:blipFill>
          <a:blip r:embed="rId3" r:link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30638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215063" y="785813"/>
          <a:ext cx="2681287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Rovnice" r:id="rId5" imgW="1143000" imgH="863280" progId="Equation.3">
                  <p:embed/>
                </p:oleObj>
              </mc:Choice>
              <mc:Fallback>
                <p:oleObj name="Rovnice" r:id="rId5" imgW="1143000" imgH="863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785813"/>
                        <a:ext cx="2681287" cy="183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055" name="Picture 8" descr="http://fyzika.jreichl.com/data/E_RLC_soubory/image009.pn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149725"/>
            <a:ext cx="273526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995738" y="2817813"/>
            <a:ext cx="4752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93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  <a:cs typeface="Times New Roman" pitchFamily="18" charset="0"/>
              </a:rPr>
              <a:t>fázový rozdíl</a:t>
            </a:r>
            <a:r>
              <a:rPr lang="cs-CZ" altLang="cs-CZ" sz="2000">
                <a:solidFill>
                  <a:srgbClr val="000000"/>
                </a:solidFill>
                <a:cs typeface="Times New Roman" pitchFamily="18" charset="0"/>
              </a:rPr>
              <a:t> φ = 0 </a:t>
            </a:r>
            <a:endParaRPr lang="cs-CZ" altLang="cs-CZ" sz="2000"/>
          </a:p>
          <a:p>
            <a:r>
              <a:rPr lang="cs-CZ" altLang="cs-CZ" sz="20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cs-CZ" altLang="cs-CZ" sz="2000" u="sng">
                <a:solidFill>
                  <a:srgbClr val="000000"/>
                </a:solidFill>
                <a:cs typeface="Times New Roman" pitchFamily="18" charset="0"/>
              </a:rPr>
              <a:t>u</a:t>
            </a:r>
            <a:r>
              <a:rPr lang="cs-CZ" altLang="cs-CZ" sz="2000">
                <a:solidFill>
                  <a:srgbClr val="000000"/>
                </a:solidFill>
                <a:cs typeface="Times New Roman" pitchFamily="18" charset="0"/>
              </a:rPr>
              <a:t> a </a:t>
            </a:r>
            <a:r>
              <a:rPr lang="cs-CZ" altLang="cs-CZ" sz="2000" u="sng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cs-CZ" altLang="cs-CZ" sz="2000">
                <a:solidFill>
                  <a:srgbClr val="000000"/>
                </a:solidFill>
                <a:cs typeface="Times New Roman" pitchFamily="18" charset="0"/>
              </a:rPr>
              <a:t> jsou ve fázi)</a:t>
            </a:r>
          </a:p>
          <a:p>
            <a:endParaRPr lang="cs-CZ" altLang="cs-CZ" sz="2000"/>
          </a:p>
        </p:txBody>
      </p:sp>
      <p:pic>
        <p:nvPicPr>
          <p:cNvPr id="2057" name="Picture 11" descr="http://fyzika.jreichl.com/data/E_RLC_soubory/image010.pn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65625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rezistor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9637" y="2794273"/>
            <a:ext cx="1257299" cy="1257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</TotalTime>
  <Words>424</Words>
  <Application>Microsoft Office PowerPoint</Application>
  <PresentationFormat>Předvádění na obrazovce (4:3)</PresentationFormat>
  <Paragraphs>223</Paragraphs>
  <Slides>32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41" baseType="lpstr">
      <vt:lpstr>Arial</vt:lpstr>
      <vt:lpstr>Symbol</vt:lpstr>
      <vt:lpstr>Times New Roman</vt:lpstr>
      <vt:lpstr>Informal Roman</vt:lpstr>
      <vt:lpstr>Calibri</vt:lpstr>
      <vt:lpstr>Wingdings 2</vt:lpstr>
      <vt:lpstr>Motiv sady Office</vt:lpstr>
      <vt:lpstr>Rovnice</vt:lpstr>
      <vt:lpstr>Editor rovnic 3.0</vt:lpstr>
      <vt:lpstr>9. OBVOD STŘÍDAVÉHO PROUDU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9. 1.  OBVOD STŘÍDAVÉHO PROUDU S REZISTOREM</vt:lpstr>
      <vt:lpstr>9. 2.  OBVOD STŘÍDAVÉHO PROUDU S CÍVKOU</vt:lpstr>
      <vt:lpstr>Prezentace aplikace PowerPoint</vt:lpstr>
      <vt:lpstr>Prezentace aplikace PowerPoint</vt:lpstr>
      <vt:lpstr>9. 3.  OBVOD STŘÍDAVÉHO I s KONDENZÁTOREM</vt:lpstr>
      <vt:lpstr>Prezentace aplikace PowerPoint</vt:lpstr>
      <vt:lpstr>9. 4.   VÝKON ~ PROUDU V OBVODU S ODPOREM</vt:lpstr>
      <vt:lpstr>Prezentace aplikace PowerPoint</vt:lpstr>
      <vt:lpstr>9. 5.   ČINNÝ VÝKON ~ PROUDU</vt:lpstr>
      <vt:lpstr>Prezentace aplikace PowerPoint</vt:lpstr>
      <vt:lpstr>Prezentace aplikace PowerPoint</vt:lpstr>
      <vt:lpstr>9. 6.   SLOŽENÝ OBVOD  STŘÍDAVÉHO PROUDU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9. 7.   USMĚRŇOVAČ</vt:lpstr>
      <vt:lpstr>Prezentace aplikace PowerPoint</vt:lpstr>
      <vt:lpstr>Prezentace aplikace PowerPoint</vt:lpstr>
      <vt:lpstr>9. 8.   ZESILOVAČ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ELEKTRICKÝ PROUD  V POLOVODIČÍCH</dc:title>
  <dc:creator>Monika</dc:creator>
  <cp:lastModifiedBy>monika</cp:lastModifiedBy>
  <cp:revision>160</cp:revision>
  <dcterms:created xsi:type="dcterms:W3CDTF">2011-01-17T18:17:18Z</dcterms:created>
  <dcterms:modified xsi:type="dcterms:W3CDTF">2014-04-02T12:27:06Z</dcterms:modified>
</cp:coreProperties>
</file>