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25"/>
  </p:notesMasterIdLst>
  <p:sldIdLst>
    <p:sldId id="321" r:id="rId5"/>
    <p:sldId id="356" r:id="rId6"/>
    <p:sldId id="353" r:id="rId7"/>
    <p:sldId id="355" r:id="rId8"/>
    <p:sldId id="376" r:id="rId9"/>
    <p:sldId id="337" r:id="rId10"/>
    <p:sldId id="358" r:id="rId11"/>
    <p:sldId id="359" r:id="rId12"/>
    <p:sldId id="393" r:id="rId13"/>
    <p:sldId id="354" r:id="rId14"/>
    <p:sldId id="360" r:id="rId15"/>
    <p:sldId id="352" r:id="rId16"/>
    <p:sldId id="362" r:id="rId17"/>
    <p:sldId id="346" r:id="rId18"/>
    <p:sldId id="375" r:id="rId19"/>
    <p:sldId id="366" r:id="rId20"/>
    <p:sldId id="367" r:id="rId21"/>
    <p:sldId id="368" r:id="rId22"/>
    <p:sldId id="369" r:id="rId23"/>
    <p:sldId id="398" r:id="rId24"/>
  </p:sldIdLst>
  <p:sldSz cx="9144000" cy="6858000" type="screen4x3"/>
  <p:notesSz cx="6815138" cy="9945688"/>
  <p:embeddedFontLst>
    <p:embeddedFont>
      <p:font typeface="Cambria Math" panose="02040503050406030204" pitchFamily="18" charset="0"/>
      <p:regular r:id="rId26"/>
    </p:embeddedFont>
  </p:embeddedFont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7033"/>
    <a:srgbClr val="FF5050"/>
    <a:srgbClr val="FFFF66"/>
    <a:srgbClr val="F4B74A"/>
    <a:srgbClr val="FF9966"/>
    <a:srgbClr val="FF99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BB2311-D293-4C93-867F-7085E6DE41EC}" v="11" dt="2024-04-02T20:46:54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9" autoAdjust="0"/>
    <p:restoredTop sz="94660"/>
  </p:normalViewPr>
  <p:slideViewPr>
    <p:cSldViewPr>
      <p:cViewPr varScale="1">
        <p:scale>
          <a:sx n="110" d="100"/>
          <a:sy n="110" d="100"/>
        </p:scale>
        <p:origin x="6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92"/>
    </p:cViewPr>
  </p:sorterViewPr>
  <p:notesViewPr>
    <p:cSldViewPr>
      <p:cViewPr varScale="1">
        <p:scale>
          <a:sx n="48" d="100"/>
          <a:sy n="48" d="100"/>
        </p:scale>
        <p:origin x="-2934" y="-102"/>
      </p:cViewPr>
      <p:guideLst>
        <p:guide orient="horz" pos="3133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1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uchalová Monika" userId="109d95b4-2bb8-49cf-b576-f29ce8faf883" providerId="ADAL" clId="{4FBB2311-D293-4C93-867F-7085E6DE41EC}"/>
    <pc:docChg chg="custSel delSld modSld">
      <pc:chgData name="Bouchalová Monika" userId="109d95b4-2bb8-49cf-b576-f29ce8faf883" providerId="ADAL" clId="{4FBB2311-D293-4C93-867F-7085E6DE41EC}" dt="2024-04-02T20:47:50.098" v="24" actId="47"/>
      <pc:docMkLst>
        <pc:docMk/>
      </pc:docMkLst>
      <pc:sldChg chg="modSp mod">
        <pc:chgData name="Bouchalová Monika" userId="109d95b4-2bb8-49cf-b576-f29ce8faf883" providerId="ADAL" clId="{4FBB2311-D293-4C93-867F-7085E6DE41EC}" dt="2024-04-02T20:45:41.675" v="6" actId="1076"/>
        <pc:sldMkLst>
          <pc:docMk/>
          <pc:sldMk cId="0" sldId="346"/>
        </pc:sldMkLst>
        <pc:spChg chg="mod">
          <ac:chgData name="Bouchalová Monika" userId="109d95b4-2bb8-49cf-b576-f29ce8faf883" providerId="ADAL" clId="{4FBB2311-D293-4C93-867F-7085E6DE41EC}" dt="2024-04-02T20:45:41.675" v="6" actId="1076"/>
          <ac:spMkLst>
            <pc:docMk/>
            <pc:sldMk cId="0" sldId="346"/>
            <ac:spMk id="30" creationId="{00000000-0000-0000-0000-000000000000}"/>
          </ac:spMkLst>
        </pc:spChg>
        <pc:cxnChg chg="mod">
          <ac:chgData name="Bouchalová Monika" userId="109d95b4-2bb8-49cf-b576-f29ce8faf883" providerId="ADAL" clId="{4FBB2311-D293-4C93-867F-7085E6DE41EC}" dt="2024-04-02T20:45:15.669" v="1" actId="1076"/>
          <ac:cxnSpMkLst>
            <pc:docMk/>
            <pc:sldMk cId="0" sldId="346"/>
            <ac:cxnSpMk id="33" creationId="{00000000-0000-0000-0000-000000000000}"/>
          </ac:cxnSpMkLst>
        </pc:cxnChg>
        <pc:cxnChg chg="mod ord">
          <ac:chgData name="Bouchalová Monika" userId="109d95b4-2bb8-49cf-b576-f29ce8faf883" providerId="ADAL" clId="{4FBB2311-D293-4C93-867F-7085E6DE41EC}" dt="2024-04-02T20:45:36.981" v="5" actId="167"/>
          <ac:cxnSpMkLst>
            <pc:docMk/>
            <pc:sldMk cId="0" sldId="346"/>
            <ac:cxnSpMk id="42" creationId="{00000000-0000-0000-0000-000000000000}"/>
          </ac:cxnSpMkLst>
        </pc:cxnChg>
      </pc:sldChg>
      <pc:sldChg chg="addSp delSp modSp mod delAnim modAnim">
        <pc:chgData name="Bouchalová Monika" userId="109d95b4-2bb8-49cf-b576-f29ce8faf883" providerId="ADAL" clId="{4FBB2311-D293-4C93-867F-7085E6DE41EC}" dt="2024-04-02T20:46:54.065" v="22"/>
        <pc:sldMkLst>
          <pc:docMk/>
          <pc:sldMk cId="0" sldId="367"/>
        </pc:sldMkLst>
        <pc:spChg chg="add mod">
          <ac:chgData name="Bouchalová Monika" userId="109d95b4-2bb8-49cf-b576-f29ce8faf883" providerId="ADAL" clId="{4FBB2311-D293-4C93-867F-7085E6DE41EC}" dt="2024-04-02T20:46:10.074" v="20" actId="27636"/>
          <ac:spMkLst>
            <pc:docMk/>
            <pc:sldMk cId="0" sldId="367"/>
            <ac:spMk id="7170" creationId="{00000000-0000-0000-0000-000000000000}"/>
          </ac:spMkLst>
        </pc:spChg>
        <pc:graphicFrameChg chg="del mod replId">
          <ac:chgData name="Bouchalová Monika" userId="109d95b4-2bb8-49cf-b576-f29ce8faf883" providerId="ADAL" clId="{4FBB2311-D293-4C93-867F-7085E6DE41EC}" dt="2024-04-02T20:45:49.972" v="8"/>
          <ac:graphicFrameMkLst>
            <pc:docMk/>
            <pc:sldMk cId="0" sldId="367"/>
            <ac:graphicFrameMk id="2" creationId="{00000000-0000-0000-0000-000000000000}"/>
          </ac:graphicFrameMkLst>
        </pc:graphicFrameChg>
      </pc:sldChg>
      <pc:sldChg chg="del">
        <pc:chgData name="Bouchalová Monika" userId="109d95b4-2bb8-49cf-b576-f29ce8faf883" providerId="ADAL" clId="{4FBB2311-D293-4C93-867F-7085E6DE41EC}" dt="2024-04-02T20:47:50.098" v="24" actId="47"/>
        <pc:sldMkLst>
          <pc:docMk/>
          <pc:sldMk cId="1471005873" sldId="370"/>
        </pc:sldMkLst>
      </pc:sldChg>
      <pc:sldChg chg="del">
        <pc:chgData name="Bouchalová Monika" userId="109d95b4-2bb8-49cf-b576-f29ce8faf883" providerId="ADAL" clId="{4FBB2311-D293-4C93-867F-7085E6DE41EC}" dt="2024-04-02T20:47:50.098" v="24" actId="47"/>
        <pc:sldMkLst>
          <pc:docMk/>
          <pc:sldMk cId="1049658743" sldId="371"/>
        </pc:sldMkLst>
      </pc:sldChg>
      <pc:sldChg chg="del">
        <pc:chgData name="Bouchalová Monika" userId="109d95b4-2bb8-49cf-b576-f29ce8faf883" providerId="ADAL" clId="{4FBB2311-D293-4C93-867F-7085E6DE41EC}" dt="2024-04-02T20:47:50.098" v="24" actId="47"/>
        <pc:sldMkLst>
          <pc:docMk/>
          <pc:sldMk cId="1516906904" sldId="372"/>
        </pc:sldMkLst>
      </pc:sldChg>
      <pc:sldChg chg="del">
        <pc:chgData name="Bouchalová Monika" userId="109d95b4-2bb8-49cf-b576-f29ce8faf883" providerId="ADAL" clId="{4FBB2311-D293-4C93-867F-7085E6DE41EC}" dt="2024-04-02T20:47:50.098" v="24" actId="47"/>
        <pc:sldMkLst>
          <pc:docMk/>
          <pc:sldMk cId="2672472173" sldId="373"/>
        </pc:sldMkLst>
      </pc:sldChg>
      <pc:sldChg chg="del">
        <pc:chgData name="Bouchalová Monika" userId="109d95b4-2bb8-49cf-b576-f29ce8faf883" providerId="ADAL" clId="{4FBB2311-D293-4C93-867F-7085E6DE41EC}" dt="2024-04-02T20:47:29.995" v="23" actId="47"/>
        <pc:sldMkLst>
          <pc:docMk/>
          <pc:sldMk cId="2070724232" sldId="3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60335" y="1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230E5B2-D61A-4716-A7BC-5D54DDA37034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1514" y="4724203"/>
            <a:ext cx="545211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60335" y="9446678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E4112B8-9048-4BC7-863D-A192AD47FE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58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562CBD-E22F-486E-A571-A9A981D908B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CF0CA3-A09D-48BF-A9D7-E669DBEA8941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795055-240C-4EDD-AAD3-E00E34A525B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F329-0A0E-473B-AF54-EB39F61DAC81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73D00-59E8-48B3-93AA-123FD098A5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71BA1-1580-4DB0-8069-BE8DCD6D8733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59F4A-F563-4CDE-AE27-E7BF239532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CDEE0-E321-4912-9CC4-F15CF4B1E573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79C5F-17BA-4E95-A083-8BC6C52B6B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7E743-FE30-40EB-B674-CF8E348890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A6581-1940-44C2-8228-76030116FCC1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45B6D-91A3-40F9-A48E-FFF918711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AC46-529B-4063-B07B-9C483AAF3EED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C7B5A-CE84-46C9-995B-CE799FCFDC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AAE7-86DE-489F-92FF-21419EE0983B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6CBBE-6AB6-40A3-B00C-3CE22D63DF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888D-BD02-44B9-8028-5F6245FA2403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F2FE7-D343-4BCC-ACA6-8645DA5B70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6713E-F654-4156-AA52-D812501159CC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4CC5F-CAE7-47D9-9E98-822FF5A90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7C88-827D-4E81-87C9-EAA89240C335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89FC6-1B6F-4AC6-B4A9-357FE59A2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B16B8-75DB-44C8-A03F-6822E974F3A8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19A78-2BC2-4E85-88FB-CACFBE1F88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B5BD-575F-4FED-BAC6-F9CBDAECCCCF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C6E2A-2B98-4B70-B715-5598C109B8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EA2853-3622-4985-B08A-D07CB529EFFF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A1A827-D0CF-4CB0-9F8F-197DF75CBF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4.wmf"/><Relationship Id="rId13" Type="http://schemas.openxmlformats.org/officeDocument/2006/relationships/image" Target="../media/image33.png"/><Relationship Id="rId21" Type="http://schemas.openxmlformats.org/officeDocument/2006/relationships/oleObject" Target="../embeddings/oleObject26.bin"/><Relationship Id="rId17" Type="http://schemas.openxmlformats.org/officeDocument/2006/relationships/oleObject" Target="../embeddings/oleObject24.bin"/><Relationship Id="rId12" Type="http://schemas.openxmlformats.org/officeDocument/2006/relationships/image" Target="../media/image32.png"/><Relationship Id="rId16" Type="http://schemas.openxmlformats.org/officeDocument/2006/relationships/image" Target="../media/image3.wmf"/><Relationship Id="rId20" Type="http://schemas.openxmlformats.org/officeDocument/2006/relationships/image" Target="../media/image25.wmf"/><Relationship Id="rId1" Type="http://schemas.openxmlformats.org/officeDocument/2006/relationships/slideLayout" Target="../slideLayouts/slideLayout12.xml"/><Relationship Id="rId15" Type="http://schemas.openxmlformats.org/officeDocument/2006/relationships/oleObject" Target="../embeddings/oleObject23.bin"/><Relationship Id="rId19" Type="http://schemas.openxmlformats.org/officeDocument/2006/relationships/oleObject" Target="../embeddings/oleObject25.bin"/><Relationship Id="rId14" Type="http://schemas.openxmlformats.org/officeDocument/2006/relationships/image" Target="../media/image69.png"/><Relationship Id="rId22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6.png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31.wmf"/><Relationship Id="rId7" Type="http://schemas.openxmlformats.org/officeDocument/2006/relationships/image" Target="../media/image33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fyzika.jreichl.com/data/E_nestacionarni_pole_soubory/image072.png" TargetMode="External"/><Relationship Id="rId7" Type="http://schemas.openxmlformats.org/officeDocument/2006/relationships/image" Target="../media/image45.wm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3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reseneulohy.cz/cs/fyzika/elektrina-a-magnetismus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12" Type="http://schemas.openxmlformats.org/officeDocument/2006/relationships/image" Target="../media/image10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png"/><Relationship Id="rId5" Type="http://schemas.openxmlformats.org/officeDocument/2006/relationships/image" Target="../media/image4.w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image" Target="../media/image8.wmf"/><Relationship Id="rId21" Type="http://schemas.openxmlformats.org/officeDocument/2006/relationships/image" Target="../media/image16.wmf"/><Relationship Id="rId34" Type="http://schemas.openxmlformats.org/officeDocument/2006/relationships/oleObject" Target="../embeddings/oleObject22.bin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33" Type="http://schemas.openxmlformats.org/officeDocument/2006/relationships/image" Target="../media/image22.wmf"/><Relationship Id="rId2" Type="http://schemas.openxmlformats.org/officeDocument/2006/relationships/oleObject" Target="../embeddings/oleObject6.bin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29" Type="http://schemas.openxmlformats.org/officeDocument/2006/relationships/image" Target="../media/image20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7.bin"/><Relationship Id="rId32" Type="http://schemas.openxmlformats.org/officeDocument/2006/relationships/oleObject" Target="../embeddings/oleObject21.bin"/><Relationship Id="rId5" Type="http://schemas.openxmlformats.org/officeDocument/2006/relationships/image" Target="../media/image9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19.bin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5.wmf"/><Relationship Id="rId31" Type="http://schemas.openxmlformats.org/officeDocument/2006/relationships/image" Target="../media/image21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20.bin"/><Relationship Id="rId35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928938"/>
            <a:ext cx="9144000" cy="2476500"/>
          </a:xfrm>
          <a:solidFill>
            <a:srgbClr val="0070C0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pPr eaLnBrk="1" hangingPunct="1"/>
            <a:r>
              <a:rPr lang="cs-CZ" sz="4000" b="1" dirty="0">
                <a:solidFill>
                  <a:schemeClr val="bg1"/>
                </a:solidFill>
              </a:rPr>
              <a:t>8</a:t>
            </a:r>
            <a:r>
              <a:rPr lang="en-US" sz="4000" b="1" dirty="0">
                <a:solidFill>
                  <a:schemeClr val="bg1"/>
                </a:solidFill>
              </a:rPr>
              <a:t>. </a:t>
            </a:r>
            <a:r>
              <a:rPr lang="cs-CZ" sz="4000" b="1" dirty="0">
                <a:solidFill>
                  <a:schemeClr val="bg1"/>
                </a:solidFill>
              </a:rPr>
              <a:t>NESTACIONÁRNÍ MAGNETICKÉ POLE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85750"/>
            <a:ext cx="9144000" cy="25003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800" b="1" dirty="0"/>
              <a:t>Př.: otáčející se závit v homogenním poli.</a:t>
            </a:r>
          </a:p>
          <a:p>
            <a:r>
              <a:rPr lang="cs-CZ" sz="2800" dirty="0"/>
              <a:t>V závitu vzniká indukovaný proud, </a:t>
            </a:r>
            <a:br>
              <a:rPr lang="cs-CZ" sz="2800" dirty="0"/>
            </a:br>
            <a:r>
              <a:rPr lang="cs-CZ" sz="2800" dirty="0"/>
              <a:t>jehož směr se periodicky mění. </a:t>
            </a:r>
          </a:p>
          <a:p>
            <a:endParaRPr lang="cs-CZ" sz="2800" dirty="0"/>
          </a:p>
          <a:p>
            <a:r>
              <a:rPr lang="cs-CZ" sz="2800" dirty="0"/>
              <a:t>Napětí označujeme jako střídavé.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1988" y="2837254"/>
            <a:ext cx="85725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800" b="1" dirty="0">
                <a:latin typeface="+mj-lt"/>
              </a:rPr>
              <a:t>okamžitá hodnota  </a:t>
            </a:r>
          </a:p>
          <a:p>
            <a:pPr>
              <a:defRPr/>
            </a:pPr>
            <a:endParaRPr lang="cs-CZ" sz="2800" b="1" dirty="0">
              <a:latin typeface="+mj-lt"/>
            </a:endParaRPr>
          </a:p>
          <a:p>
            <a:pPr>
              <a:defRPr/>
            </a:pPr>
            <a:endParaRPr lang="cs-CZ" sz="2800" b="1" dirty="0">
              <a:latin typeface="+mj-lt"/>
            </a:endParaRPr>
          </a:p>
          <a:p>
            <a:pPr>
              <a:defRPr/>
            </a:pPr>
            <a:endParaRPr lang="cs-CZ" sz="2800" dirty="0">
              <a:latin typeface="+mj-lt"/>
            </a:endParaRPr>
          </a:p>
          <a:p>
            <a:pPr>
              <a:defRPr/>
            </a:pPr>
            <a:r>
              <a:rPr lang="cs-CZ" sz="2800" b="1" dirty="0">
                <a:latin typeface="+mj-lt"/>
              </a:rPr>
              <a:t>amplituda		</a:t>
            </a:r>
            <a:r>
              <a:rPr lang="cs-CZ" sz="2800" dirty="0">
                <a:latin typeface="+mj-lt"/>
              </a:rPr>
              <a:t>maximální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			hodnota 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			napětí	 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ulk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6289725"/>
                  </p:ext>
                </p:extLst>
              </p:nvPr>
            </p:nvGraphicFramePr>
            <p:xfrm>
              <a:off x="5239975" y="3356991"/>
              <a:ext cx="3580496" cy="3116037"/>
            </p:xfrm>
            <a:graphic>
              <a:graphicData uri="http://schemas.openxmlformats.org/drawingml/2006/table">
                <a:tbl>
                  <a:tblPr/>
                  <a:tblGrid>
                    <a:gridCol w="116159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680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5087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940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Φ</a:t>
                          </a:r>
                          <a:endParaRPr kumimoji="0" lang="cs-CZ" sz="3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1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α</a:t>
                          </a:r>
                          <a:endParaRPr kumimoji="0" lang="cs-CZ" sz="3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1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U</a:t>
                          </a:r>
                          <a:r>
                            <a:rPr kumimoji="0" lang="cs-CZ" sz="3200" b="1" i="0" u="none" strike="noStrike" cap="none" normalizeH="0" baseline="-2500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i</a:t>
                          </a:r>
                          <a:endParaRPr kumimoji="0" lang="cs-CZ" sz="3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9935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cs-CZ" sz="2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l-GR" sz="2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Times New Roman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kumimoji="0" lang="cs-CZ" sz="2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kumimoji="0" lang="cs-CZ" sz="28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cs typeface="Times New Roman" pitchFamily="18" charset="0"/>
                                  </a:rPr>
                                  <m:t>, </m:t>
                                </m:r>
                                <m:f>
                                  <m:fPr>
                                    <m:ctrlPr>
                                      <a:rPr kumimoji="0" lang="cs-CZ" sz="2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cs-CZ" sz="2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Times New Roman" pitchFamily="18" charset="0"/>
                                      </a:rPr>
                                      <m:t>3</m:t>
                                    </m:r>
                                    <m:r>
                                      <a:rPr kumimoji="0" lang="el-GR" sz="2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Times New Roman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kumimoji="0" lang="cs-CZ" sz="2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cs-CZ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20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Poloha</a:t>
                          </a:r>
                          <a:r>
                            <a:rPr kumimoji="0" lang="cs-CZ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 C</a:t>
                          </a:r>
                        </a:p>
                      </a:txBody>
                      <a:tcPr marL="68580" marR="68580" marT="0" marB="0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max</a:t>
                          </a: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2262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max</a:t>
                          </a:r>
                          <a:endParaRPr kumimoji="0" lang="cs-CZ" sz="3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0 , π</a:t>
                          </a: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2000" b="0" i="0" u="none" strike="noStrike" kern="1200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Poloha</a:t>
                          </a:r>
                          <a:r>
                            <a:rPr kumimoji="0" lang="cs-CZ" sz="2800" b="0" i="0" u="none" strike="noStrike" kern="1200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 A</a:t>
                          </a:r>
                          <a:endParaRPr kumimoji="0" lang="cs-CZ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ulk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6289725"/>
                  </p:ext>
                </p:extLst>
              </p:nvPr>
            </p:nvGraphicFramePr>
            <p:xfrm>
              <a:off x="5239975" y="3356991"/>
              <a:ext cx="3580496" cy="3116037"/>
            </p:xfrm>
            <a:graphic>
              <a:graphicData uri="http://schemas.openxmlformats.org/drawingml/2006/table">
                <a:tbl>
                  <a:tblPr/>
                  <a:tblGrid>
                    <a:gridCol w="116159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680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5087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940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Φ</a:t>
                          </a:r>
                          <a:endParaRPr kumimoji="0" lang="cs-CZ" sz="32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α</a:t>
                          </a:r>
                          <a:endParaRPr kumimoji="0" lang="cs-CZ" sz="32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1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U</a:t>
                          </a:r>
                          <a:r>
                            <a:rPr kumimoji="0" lang="cs-CZ" sz="3200" b="1" i="0" u="none" strike="noStrike" cap="none" normalizeH="0" baseline="-25000" dirty="0" err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i</a:t>
                          </a:r>
                          <a:endParaRPr kumimoji="0" lang="cs-CZ" sz="32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9935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14"/>
                          <a:stretch>
                            <a:fillRect l="-92788" t="-54673" r="-92308" b="-925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max</a:t>
                          </a: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2262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0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max</a:t>
                          </a:r>
                          <a:endParaRPr kumimoji="0" lang="cs-CZ" sz="32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0 , </a:t>
                          </a:r>
                          <a:r>
                            <a:rPr kumimoji="0" lang="cs-CZ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π</a:t>
                          </a:r>
                        </a:p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2000" b="0" i="0" u="none" strike="noStrike" kern="1200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Poloha</a:t>
                          </a:r>
                          <a:r>
                            <a:rPr kumimoji="0" lang="cs-CZ" sz="2800" b="0" i="0" u="none" strike="noStrike" kern="1200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 A</a:t>
                          </a:r>
                          <a:endParaRPr kumimoji="0" lang="cs-CZ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j-lt"/>
                            <a:cs typeface="Times New Roman" pitchFamily="18" charset="0"/>
                          </a:endParaRP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cs-CZ" sz="3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  <a:cs typeface="Times New Roman" pitchFamily="18" charset="0"/>
                            </a:rPr>
                            <a:t>0</a:t>
                          </a:r>
                        </a:p>
                      </a:txBody>
                      <a:tcPr marL="68580" marR="68580" marT="0" marB="0" anchor="ctr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683969"/>
              </p:ext>
            </p:extLst>
          </p:nvPr>
        </p:nvGraphicFramePr>
        <p:xfrm>
          <a:off x="582541" y="5880867"/>
          <a:ext cx="280753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850680" imgH="177480" progId="Equation.3">
                  <p:embed/>
                </p:oleObj>
              </mc:Choice>
              <mc:Fallback>
                <p:oleObj name="Rovnice" r:id="rId15" imgW="850680" imgH="177480" progId="Equation.3">
                  <p:embed/>
                  <p:pic>
                    <p:nvPicPr>
                      <p:cNvPr id="409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541" y="5880867"/>
                        <a:ext cx="2807538" cy="5760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783194"/>
              </p:ext>
            </p:extLst>
          </p:nvPr>
        </p:nvGraphicFramePr>
        <p:xfrm>
          <a:off x="539552" y="3478895"/>
          <a:ext cx="2893516" cy="742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876240" imgH="228600" progId="Equation.3">
                  <p:embed/>
                </p:oleObj>
              </mc:Choice>
              <mc:Fallback>
                <p:oleObj name="Rovnice" r:id="rId17" imgW="876240" imgH="228600" progId="Equation.3">
                  <p:embed/>
                  <p:pic>
                    <p:nvPicPr>
                      <p:cNvPr id="409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478895"/>
                        <a:ext cx="2893516" cy="74219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82322"/>
              </p:ext>
            </p:extLst>
          </p:nvPr>
        </p:nvGraphicFramePr>
        <p:xfrm>
          <a:off x="3563888" y="3596785"/>
          <a:ext cx="150336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444240" imgH="152280" progId="Equation.3">
                  <p:embed/>
                </p:oleObj>
              </mc:Choice>
              <mc:Fallback>
                <p:oleObj name="Rovnice" r:id="rId19" imgW="444240" imgH="152280" progId="Equation.3">
                  <p:embed/>
                  <p:pic>
                    <p:nvPicPr>
                      <p:cNvPr id="410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596785"/>
                        <a:ext cx="1503363" cy="506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983837"/>
              </p:ext>
            </p:extLst>
          </p:nvPr>
        </p:nvGraphicFramePr>
        <p:xfrm>
          <a:off x="2195736" y="4703861"/>
          <a:ext cx="75406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1" imgW="228600" imgH="228600" progId="Equation.3">
                  <p:embed/>
                </p:oleObj>
              </mc:Choice>
              <mc:Fallback>
                <p:oleObj name="Rovnice" r:id="rId21" imgW="228600" imgH="228600" progId="Equation.3">
                  <p:embed/>
                  <p:pic>
                    <p:nvPicPr>
                      <p:cNvPr id="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703861"/>
                        <a:ext cx="754063" cy="741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Obdélník 28"/>
          <p:cNvSpPr/>
          <p:nvPr/>
        </p:nvSpPr>
        <p:spPr>
          <a:xfrm>
            <a:off x="6508223" y="4116787"/>
            <a:ext cx="1044000" cy="108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7767669" y="4170787"/>
            <a:ext cx="972431" cy="97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768100" y="5394867"/>
            <a:ext cx="972000" cy="97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6508223" y="5376867"/>
            <a:ext cx="1044000" cy="100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1" name="Skupina 30"/>
          <p:cNvGrpSpPr/>
          <p:nvPr/>
        </p:nvGrpSpPr>
        <p:grpSpPr>
          <a:xfrm>
            <a:off x="5718399" y="1110375"/>
            <a:ext cx="3192785" cy="1656184"/>
            <a:chOff x="5143500" y="2276872"/>
            <a:chExt cx="3676972" cy="1656184"/>
          </a:xfrm>
        </p:grpSpPr>
        <p:cxnSp>
          <p:nvCxnSpPr>
            <p:cNvPr id="34" name="Přímá spojnice se šipkou 33"/>
            <p:cNvCxnSpPr/>
            <p:nvPr/>
          </p:nvCxnSpPr>
          <p:spPr>
            <a:xfrm>
              <a:off x="5143500" y="2276872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/>
            <p:nvPr/>
          </p:nvCxnSpPr>
          <p:spPr>
            <a:xfrm>
              <a:off x="5143500" y="2690918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/>
            <p:nvPr/>
          </p:nvCxnSpPr>
          <p:spPr>
            <a:xfrm>
              <a:off x="5143500" y="3104964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/>
            <p:nvPr/>
          </p:nvCxnSpPr>
          <p:spPr>
            <a:xfrm>
              <a:off x="5143500" y="3519010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/>
            <p:nvPr/>
          </p:nvCxnSpPr>
          <p:spPr>
            <a:xfrm>
              <a:off x="5143500" y="3933056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5718399" y="2002175"/>
                <a:ext cx="410369" cy="5523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33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b="1" i="1" smtClean="0">
                              <a:solidFill>
                                <a:srgbClr val="007033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200" b="1" i="1" smtClean="0">
                              <a:solidFill>
                                <a:srgbClr val="007033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acc>
                    </m:oMath>
                  </m:oMathPara>
                </a14:m>
                <a:endParaRPr lang="cs-CZ" sz="3200" b="1" dirty="0">
                  <a:solidFill>
                    <a:srgbClr val="007033"/>
                  </a:solidFill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399" y="2002175"/>
                <a:ext cx="410369" cy="552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rgbClr val="007033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ál 40"/>
          <p:cNvSpPr/>
          <p:nvPr/>
        </p:nvSpPr>
        <p:spPr>
          <a:xfrm>
            <a:off x="6701011" y="1216840"/>
            <a:ext cx="792088" cy="1443254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20"/>
          <p:cNvCxnSpPr>
            <a:stCxn id="41" idx="0"/>
            <a:endCxn id="41" idx="4"/>
          </p:cNvCxnSpPr>
          <p:nvPr/>
        </p:nvCxnSpPr>
        <p:spPr>
          <a:xfrm>
            <a:off x="7097055" y="1216840"/>
            <a:ext cx="0" cy="144325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894467" y="585746"/>
            <a:ext cx="463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+mn-lt"/>
              </a:rPr>
              <a:t>A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7644407" y="1036339"/>
            <a:ext cx="463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+mn-lt"/>
              </a:rPr>
              <a:t>B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7820034" y="1853032"/>
            <a:ext cx="463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+mn-lt"/>
              </a:rPr>
              <a:t>C</a:t>
            </a:r>
          </a:p>
        </p:txBody>
      </p:sp>
      <p:cxnSp>
        <p:nvCxnSpPr>
          <p:cNvPr id="45" name="Přímá spojnice 44"/>
          <p:cNvCxnSpPr/>
          <p:nvPr/>
        </p:nvCxnSpPr>
        <p:spPr>
          <a:xfrm flipH="1">
            <a:off x="6481097" y="1446748"/>
            <a:ext cx="1175266" cy="99821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H="1">
            <a:off x="6375178" y="1935859"/>
            <a:ext cx="147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louk 47"/>
          <p:cNvSpPr/>
          <p:nvPr/>
        </p:nvSpPr>
        <p:spPr>
          <a:xfrm rot="16023374">
            <a:off x="5933628" y="1041739"/>
            <a:ext cx="1781060" cy="1670469"/>
          </a:xfrm>
          <a:prstGeom prst="arc">
            <a:avLst/>
          </a:prstGeom>
          <a:ln w="38100">
            <a:solidFill>
              <a:srgbClr val="0066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5665157" y="753903"/>
                <a:ext cx="442429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66CC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66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𝝎</m:t>
                      </m:r>
                    </m:oMath>
                  </m:oMathPara>
                </a14:m>
                <a:endParaRPr lang="cs-CZ" sz="3200" b="1" dirty="0">
                  <a:solidFill>
                    <a:srgbClr val="0066CC"/>
                  </a:solidFill>
                </a:endParaRPr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157" y="753903"/>
                <a:ext cx="442429" cy="4924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rgbClr val="0066CC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29" grpId="0" animBg="1"/>
      <p:bldP spid="30" grpId="0" animBg="1"/>
      <p:bldP spid="32" grpId="0" animBg="1"/>
      <p:bldP spid="33" grpId="0" animBg="1"/>
      <p:bldP spid="40" grpId="0" animBg="1"/>
      <p:bldP spid="41" grpId="0" animBg="1"/>
      <p:bldP spid="41" grpId="1" animBg="1"/>
      <p:bldP spid="22" grpId="0"/>
      <p:bldP spid="43" grpId="0"/>
      <p:bldP spid="44" grpId="0"/>
      <p:bldP spid="48" grpId="0" animBg="1"/>
      <p:bldP spid="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Přímá spojnice se šipkou 23"/>
          <p:cNvCxnSpPr/>
          <p:nvPr/>
        </p:nvCxnSpPr>
        <p:spPr>
          <a:xfrm>
            <a:off x="2561867" y="2358984"/>
            <a:ext cx="14035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2833469" y="2576308"/>
            <a:ext cx="1403500" cy="0"/>
          </a:xfrm>
          <a:prstGeom prst="straightConnector1">
            <a:avLst/>
          </a:prstGeom>
          <a:ln w="57150">
            <a:solidFill>
              <a:srgbClr val="00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92696"/>
            <a:ext cx="9144000" cy="15716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sz="2800" dirty="0"/>
              <a:t> </a:t>
            </a:r>
            <a:r>
              <a:rPr lang="cs-CZ" sz="2800" b="1" dirty="0"/>
              <a:t>Př.: Vodivý kroužek pohyblivě zavěšený a magnet.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6000"/>
          </a:xfrm>
          <a:solidFill>
            <a:srgbClr val="0070C0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pPr marL="342900" indent="-342900" algn="l" eaLnBrk="1" hangingPunct="1">
              <a:tabLst>
                <a:tab pos="1069975" algn="l"/>
              </a:tabLst>
            </a:pPr>
            <a:r>
              <a:rPr lang="cs-CZ" sz="2800" b="1" dirty="0">
                <a:solidFill>
                  <a:schemeClr val="bg1"/>
                </a:solidFill>
              </a:rPr>
              <a:t>8. 4. 	 INDUKOVANÝ PROUD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3930748"/>
            <a:ext cx="8786813" cy="3242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1938" indent="-261938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800" dirty="0">
                <a:latin typeface="+mn-lt"/>
                <a:cs typeface="+mn-cs"/>
              </a:rPr>
              <a:t>Φ </a:t>
            </a:r>
            <a:r>
              <a:rPr lang="cs-CZ" sz="2800" dirty="0">
                <a:latin typeface="+mn-lt"/>
                <a:cs typeface="+mn-cs"/>
              </a:rPr>
              <a:t>se zvětšuje </a:t>
            </a:r>
            <a:endParaRPr lang="el-GR" sz="2800" dirty="0">
              <a:latin typeface="+mn-lt"/>
              <a:cs typeface="+mn-cs"/>
            </a:endParaRPr>
          </a:p>
          <a:p>
            <a:pPr marL="261938" indent="-261938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b="1" dirty="0">
                <a:latin typeface="+mn-lt"/>
                <a:cs typeface="+mn-cs"/>
              </a:rPr>
              <a:t>při zasunutí </a:t>
            </a:r>
            <a:r>
              <a:rPr lang="cs-CZ" sz="2800" dirty="0">
                <a:latin typeface="+mn-lt"/>
                <a:cs typeface="+mn-cs"/>
              </a:rPr>
              <a:t>se kroužek a magnet odpuzují</a:t>
            </a:r>
          </a:p>
          <a:p>
            <a:pPr marL="261938" indent="-261938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dirty="0">
                <a:latin typeface="+mn-lt"/>
                <a:cs typeface="+mn-cs"/>
              </a:rPr>
              <a:t>magnet svým </a:t>
            </a:r>
            <a:r>
              <a:rPr lang="cs-CZ" sz="2800" dirty="0" err="1">
                <a:latin typeface="+mn-lt"/>
                <a:cs typeface="+mn-cs"/>
              </a:rPr>
              <a:t>mag</a:t>
            </a:r>
            <a:r>
              <a:rPr lang="cs-CZ" sz="2800" dirty="0">
                <a:latin typeface="+mn-lt"/>
                <a:cs typeface="+mn-cs"/>
              </a:rPr>
              <a:t>. polem B</a:t>
            </a:r>
            <a:r>
              <a:rPr lang="cs-CZ" sz="2800" baseline="-25000" dirty="0"/>
              <a:t>0</a:t>
            </a:r>
            <a:r>
              <a:rPr lang="cs-CZ" sz="2800" dirty="0">
                <a:latin typeface="+mn-lt"/>
                <a:cs typeface="+mn-cs"/>
              </a:rPr>
              <a:t> indukuje v kroužku proud takového směru, že jeho </a:t>
            </a:r>
            <a:r>
              <a:rPr lang="cs-CZ" sz="2800" dirty="0" err="1">
                <a:latin typeface="+mn-lt"/>
                <a:cs typeface="+mn-cs"/>
              </a:rPr>
              <a:t>mag</a:t>
            </a:r>
            <a:r>
              <a:rPr lang="cs-CZ" sz="2800" dirty="0">
                <a:latin typeface="+mn-lt"/>
                <a:cs typeface="+mn-cs"/>
              </a:rPr>
              <a:t>. pole B odpuzuje magnet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cs-CZ" sz="2800" dirty="0">
                <a:latin typeface="+mn-lt"/>
              </a:rPr>
              <a:t>	V uzavřeném obvodu o odporu R </a:t>
            </a:r>
            <a:br>
              <a:rPr lang="cs-CZ" sz="2800" dirty="0">
                <a:latin typeface="+mn-lt"/>
              </a:rPr>
            </a:br>
            <a:r>
              <a:rPr lang="cs-CZ" sz="2800" dirty="0">
                <a:latin typeface="+mn-lt"/>
              </a:rPr>
              <a:t>	vyvolá indukované napětí indukovaný proud.</a:t>
            </a:r>
          </a:p>
          <a:p>
            <a:pPr marL="261938" indent="-261938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cs-CZ" sz="2800" dirty="0">
              <a:latin typeface="+mn-lt"/>
              <a:cs typeface="+mn-cs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2494667" y="3868835"/>
            <a:ext cx="1264517" cy="1200680"/>
            <a:chOff x="1460810" y="483154"/>
            <a:chExt cx="1264517" cy="1200680"/>
          </a:xfrm>
        </p:grpSpPr>
        <p:sp>
          <p:nvSpPr>
            <p:cNvPr id="7" name="TextovéPole 6"/>
            <p:cNvSpPr txBox="1"/>
            <p:nvPr/>
          </p:nvSpPr>
          <p:spPr>
            <a:xfrm>
              <a:off x="1521151" y="483154"/>
              <a:ext cx="1204176" cy="52322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sym typeface="Symbol"/>
                </a:rPr>
                <a:t> &gt; 0</a:t>
              </a:r>
              <a:endPara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  <p:cxnSp>
          <p:nvCxnSpPr>
            <p:cNvPr id="8" name="Přímá spojovací šipka 66"/>
            <p:cNvCxnSpPr/>
            <p:nvPr/>
          </p:nvCxnSpPr>
          <p:spPr>
            <a:xfrm>
              <a:off x="1460810" y="1683834"/>
              <a:ext cx="501805" cy="0"/>
            </a:xfrm>
            <a:prstGeom prst="straightConnector1">
              <a:avLst/>
            </a:prstGeom>
            <a:ln w="19050">
              <a:noFil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780096" y="1845591"/>
            <a:ext cx="1049337" cy="987425"/>
            <a:chOff x="2673" y="5080"/>
            <a:chExt cx="2075" cy="1975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73" y="5574"/>
              <a:ext cx="977" cy="148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284" y="6067"/>
              <a:ext cx="731" cy="371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V="1">
              <a:off x="3161" y="5080"/>
              <a:ext cx="0" cy="49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3771" y="6561"/>
              <a:ext cx="856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015" y="6067"/>
              <a:ext cx="733" cy="371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154181"/>
              </p:ext>
            </p:extLst>
          </p:nvPr>
        </p:nvGraphicFramePr>
        <p:xfrm>
          <a:off x="7671833" y="5949280"/>
          <a:ext cx="1049337" cy="825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07960" imgH="406080" progId="Equation.3">
                  <p:embed/>
                </p:oleObj>
              </mc:Choice>
              <mc:Fallback>
                <p:oleObj name="Rovnice" r:id="rId2" imgW="507960" imgH="40608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1833" y="5949280"/>
                        <a:ext cx="1049337" cy="8252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ál 13"/>
          <p:cNvSpPr/>
          <p:nvPr/>
        </p:nvSpPr>
        <p:spPr>
          <a:xfrm>
            <a:off x="3574540" y="1593385"/>
            <a:ext cx="1181873" cy="1806001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0" name="Skupina 19"/>
          <p:cNvGrpSpPr/>
          <p:nvPr/>
        </p:nvGrpSpPr>
        <p:grpSpPr>
          <a:xfrm>
            <a:off x="4236969" y="2244357"/>
            <a:ext cx="2200160" cy="504056"/>
            <a:chOff x="3168500" y="2244357"/>
            <a:chExt cx="2200160" cy="504056"/>
          </a:xfrm>
        </p:grpSpPr>
        <p:sp>
          <p:nvSpPr>
            <p:cNvPr id="17" name="Obdélník 16"/>
            <p:cNvSpPr/>
            <p:nvPr/>
          </p:nvSpPr>
          <p:spPr>
            <a:xfrm>
              <a:off x="4268580" y="2244357"/>
              <a:ext cx="1100080" cy="504056"/>
            </a:xfrm>
            <a:prstGeom prst="rec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3168500" y="2244357"/>
              <a:ext cx="110008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5548004" y="3246897"/>
            <a:ext cx="4208572" cy="55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cs-CZ" sz="2800" b="1" dirty="0">
                <a:latin typeface="+mn-lt"/>
                <a:cs typeface="+mn-cs"/>
              </a:rPr>
              <a:t>směr pohybu magnetu</a:t>
            </a:r>
            <a:endParaRPr lang="el-GR" sz="2800" dirty="0">
              <a:latin typeface="+mn-lt"/>
              <a:cs typeface="+mn-cs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843836" y="2547961"/>
            <a:ext cx="1643329" cy="125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ts val="0"/>
              </a:spcBef>
              <a:defRPr/>
            </a:pPr>
            <a:r>
              <a:rPr lang="cs-CZ" sz="2400" dirty="0">
                <a:solidFill>
                  <a:srgbClr val="0066CC"/>
                </a:solidFill>
                <a:latin typeface="+mn-lt"/>
                <a:cs typeface="+mn-cs"/>
              </a:rPr>
              <a:t>magnetická indukce magnetu</a:t>
            </a:r>
            <a:endParaRPr lang="el-GR" sz="2400" dirty="0">
              <a:solidFill>
                <a:srgbClr val="0066CC"/>
              </a:solidFill>
              <a:latin typeface="+mn-lt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713531" y="2621100"/>
                <a:ext cx="503672" cy="483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𝐁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1400" b="1" dirty="0">
                  <a:solidFill>
                    <a:srgbClr val="0066CC"/>
                  </a:solidFill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531" y="2621100"/>
                <a:ext cx="503672" cy="4831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3059464" y="1713022"/>
                <a:ext cx="503672" cy="552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</m:acc>
                    </m:oMath>
                  </m:oMathPara>
                </a14:m>
                <a:endParaRPr lang="cs-CZ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464" y="1713022"/>
                <a:ext cx="503672" cy="552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815933" y="1161489"/>
            <a:ext cx="2320311" cy="125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ts val="0"/>
              </a:spcBef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  <a:cs typeface="+mn-cs"/>
              </a:rPr>
              <a:t>magnetická indukce proudu v kroužku</a:t>
            </a:r>
            <a:endParaRPr lang="el-GR" sz="24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cxnSp>
        <p:nvCxnSpPr>
          <p:cNvPr id="27" name="Přímá spojnice se šipkou 26"/>
          <p:cNvCxnSpPr/>
          <p:nvPr/>
        </p:nvCxnSpPr>
        <p:spPr>
          <a:xfrm flipH="1">
            <a:off x="5548004" y="3239676"/>
            <a:ext cx="14035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vnoramenný trojúhelník 18"/>
          <p:cNvSpPr/>
          <p:nvPr/>
        </p:nvSpPr>
        <p:spPr>
          <a:xfrm rot="12596565">
            <a:off x="3597534" y="1702707"/>
            <a:ext cx="362814" cy="27852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3872207" y="1124744"/>
            <a:ext cx="4432558" cy="55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cs-CZ" sz="2800" dirty="0">
                <a:solidFill>
                  <a:srgbClr val="00B050"/>
                </a:solidFill>
                <a:latin typeface="+mn-lt"/>
                <a:cs typeface="+mn-cs"/>
              </a:rPr>
              <a:t>směr indukovaného proudu</a:t>
            </a:r>
            <a:endParaRPr lang="el-GR" sz="2800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114183" y="2443531"/>
            <a:ext cx="14035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38468" y="1934766"/>
            <a:ext cx="1634209" cy="130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400" b="1" dirty="0">
                <a:latin typeface="+mn-lt"/>
                <a:cs typeface="+mn-cs"/>
              </a:rPr>
              <a:t>směr</a:t>
            </a:r>
          </a:p>
          <a:p>
            <a:pPr eaLnBrk="0" hangingPunct="0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400" b="1" dirty="0">
                <a:latin typeface="+mn-lt"/>
                <a:cs typeface="+mn-cs"/>
              </a:rPr>
              <a:t>pohybu </a:t>
            </a:r>
            <a:br>
              <a:rPr lang="cs-CZ" sz="2400" b="1" dirty="0">
                <a:latin typeface="+mn-lt"/>
                <a:cs typeface="+mn-cs"/>
              </a:rPr>
            </a:br>
            <a:r>
              <a:rPr lang="cs-CZ" sz="2400" b="1" dirty="0">
                <a:latin typeface="+mn-lt"/>
                <a:cs typeface="+mn-cs"/>
              </a:rPr>
              <a:t>kroužku</a:t>
            </a:r>
            <a:endParaRPr lang="el-GR" sz="24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/>
      <p:bldP spid="22" grpId="0"/>
      <p:bldP spid="18" grpId="0"/>
      <p:bldP spid="25" grpId="0"/>
      <p:bldP spid="26" grpId="0"/>
      <p:bldP spid="19" grpId="0" animBg="1"/>
      <p:bldP spid="29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0739" y="2800585"/>
            <a:ext cx="9144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1938" indent="-261938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800" dirty="0">
                <a:latin typeface="+mj-lt"/>
                <a:cs typeface="+mn-cs"/>
              </a:rPr>
              <a:t>Φ </a:t>
            </a:r>
            <a:r>
              <a:rPr lang="cs-CZ" sz="2800" dirty="0">
                <a:latin typeface="+mj-lt"/>
                <a:cs typeface="+mn-cs"/>
              </a:rPr>
              <a:t>se zmenšuje</a:t>
            </a:r>
          </a:p>
          <a:p>
            <a:pPr marL="261938" indent="-261938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dirty="0">
                <a:latin typeface="+mj-lt"/>
                <a:cs typeface="+mn-cs"/>
              </a:rPr>
              <a:t>při vysunutí se kroužek a magnet přitahují</a:t>
            </a:r>
          </a:p>
          <a:p>
            <a:pPr marL="261938" indent="-261938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dirty="0">
                <a:latin typeface="+mj-lt"/>
                <a:cs typeface="+mn-cs"/>
              </a:rPr>
              <a:t>vzniká proud opačného směru než při zasunutí a jeho magnetické pole působí proti vysunutí magnetu</a:t>
            </a:r>
          </a:p>
          <a:p>
            <a:pPr marL="261938" indent="-261938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l-GR" sz="2800" dirty="0">
              <a:latin typeface="+mj-lt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4894312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>
                <a:latin typeface="+mj-lt"/>
              </a:rPr>
              <a:t>Lenzův zákon (1834)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indukovaný elektrický proud má takový směr,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že svým magnetickým polem působí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proti změně, která ho vyvolala.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754349"/>
              </p:ext>
            </p:extLst>
          </p:nvPr>
        </p:nvGraphicFramePr>
        <p:xfrm>
          <a:off x="6870005" y="5517232"/>
          <a:ext cx="202247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698197" imgH="393529" progId="Equation.3">
                  <p:embed/>
                </p:oleObj>
              </mc:Choice>
              <mc:Fallback>
                <p:oleObj name="Rovnice" r:id="rId3" imgW="698197" imgH="393529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0005" y="5517232"/>
                        <a:ext cx="2022475" cy="1120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7775187" y="5505802"/>
            <a:ext cx="360040" cy="1120159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879230" y="2703110"/>
            <a:ext cx="1204176" cy="5232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cs-CZ"/>
            </a:defPPr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cs-CZ" dirty="0">
                <a:sym typeface="Symbol"/>
              </a:rPr>
              <a:t> &lt; 0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2705883" y="1342873"/>
            <a:ext cx="14035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2977485" y="1560197"/>
            <a:ext cx="1403500" cy="0"/>
          </a:xfrm>
          <a:prstGeom prst="straightConnector1">
            <a:avLst/>
          </a:prstGeom>
          <a:ln w="57150">
            <a:solidFill>
              <a:srgbClr val="00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ál 17"/>
          <p:cNvSpPr/>
          <p:nvPr/>
        </p:nvSpPr>
        <p:spPr>
          <a:xfrm>
            <a:off x="3718556" y="577274"/>
            <a:ext cx="1181873" cy="1806001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9" name="Skupina 18"/>
          <p:cNvGrpSpPr/>
          <p:nvPr/>
        </p:nvGrpSpPr>
        <p:grpSpPr>
          <a:xfrm>
            <a:off x="4380985" y="1228246"/>
            <a:ext cx="2200160" cy="504056"/>
            <a:chOff x="3168500" y="2244357"/>
            <a:chExt cx="2200160" cy="504056"/>
          </a:xfrm>
        </p:grpSpPr>
        <p:sp>
          <p:nvSpPr>
            <p:cNvPr id="20" name="Obdélník 19"/>
            <p:cNvSpPr/>
            <p:nvPr/>
          </p:nvSpPr>
          <p:spPr>
            <a:xfrm>
              <a:off x="4268580" y="2244357"/>
              <a:ext cx="1100080" cy="504056"/>
            </a:xfrm>
            <a:prstGeom prst="rec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3168500" y="2244357"/>
              <a:ext cx="110008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5541631" y="2262227"/>
            <a:ext cx="3704516" cy="55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cs-CZ" sz="2800" b="1" dirty="0">
                <a:latin typeface="+mn-lt"/>
                <a:cs typeface="+mn-cs"/>
              </a:rPr>
              <a:t>směr pohybu magnetu</a:t>
            </a:r>
            <a:endParaRPr lang="el-GR" sz="2800" dirty="0">
              <a:latin typeface="+mn-lt"/>
              <a:cs typeface="+mn-cs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1987852" y="1531850"/>
            <a:ext cx="1643329" cy="125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ts val="0"/>
              </a:spcBef>
              <a:defRPr/>
            </a:pPr>
            <a:r>
              <a:rPr lang="cs-CZ" sz="2400" dirty="0">
                <a:solidFill>
                  <a:srgbClr val="0066CC"/>
                </a:solidFill>
                <a:latin typeface="+mn-lt"/>
                <a:cs typeface="+mn-cs"/>
              </a:rPr>
              <a:t>magnetická indukce magnetu</a:t>
            </a:r>
            <a:endParaRPr lang="el-GR" sz="2400" dirty="0">
              <a:solidFill>
                <a:srgbClr val="0066CC"/>
              </a:solidFill>
              <a:latin typeface="+mn-lt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3857547" y="1604989"/>
                <a:ext cx="503672" cy="483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𝐁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1400" b="1" dirty="0">
                  <a:solidFill>
                    <a:srgbClr val="0066CC"/>
                  </a:solidFill>
                </a:endParaRP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547" y="1604989"/>
                <a:ext cx="503672" cy="4831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3203480" y="696911"/>
                <a:ext cx="503672" cy="552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</m:acc>
                    </m:oMath>
                  </m:oMathPara>
                </a14:m>
                <a:endParaRPr lang="cs-CZ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480" y="696911"/>
                <a:ext cx="503672" cy="552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959949" y="145378"/>
            <a:ext cx="2320311" cy="125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ts val="0"/>
              </a:spcBef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  <a:cs typeface="+mn-cs"/>
              </a:rPr>
              <a:t>magnetická indukce proudu v kroužku</a:t>
            </a:r>
            <a:endParaRPr lang="el-GR" sz="24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5596943" y="2262227"/>
            <a:ext cx="14035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vnoramenný trojúhelník 27"/>
          <p:cNvSpPr/>
          <p:nvPr/>
        </p:nvSpPr>
        <p:spPr>
          <a:xfrm rot="1830542">
            <a:off x="3741550" y="686596"/>
            <a:ext cx="362814" cy="27852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4016223" y="108633"/>
            <a:ext cx="4432558" cy="55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cs-CZ" sz="2800" dirty="0">
                <a:solidFill>
                  <a:srgbClr val="00B050"/>
                </a:solidFill>
                <a:latin typeface="+mn-lt"/>
                <a:cs typeface="+mn-cs"/>
              </a:rPr>
              <a:t>směr indukovaného proudu</a:t>
            </a:r>
            <a:endParaRPr lang="el-GR" sz="2800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595812" y="1484784"/>
            <a:ext cx="14035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98516" y="969772"/>
            <a:ext cx="1634209" cy="130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400" b="1" dirty="0">
                <a:latin typeface="+mn-lt"/>
                <a:cs typeface="+mn-cs"/>
              </a:rPr>
              <a:t>směr</a:t>
            </a:r>
          </a:p>
          <a:p>
            <a:pPr eaLnBrk="0" hangingPunct="0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400" b="1" dirty="0">
                <a:latin typeface="+mn-lt"/>
                <a:cs typeface="+mn-cs"/>
              </a:rPr>
              <a:t>pohybu </a:t>
            </a:r>
            <a:br>
              <a:rPr lang="cs-CZ" sz="2400" b="1" dirty="0">
                <a:latin typeface="+mn-lt"/>
                <a:cs typeface="+mn-cs"/>
              </a:rPr>
            </a:br>
            <a:r>
              <a:rPr lang="cs-CZ" sz="2400" b="1" dirty="0">
                <a:latin typeface="+mn-lt"/>
                <a:cs typeface="+mn-cs"/>
              </a:rPr>
              <a:t>kroužku</a:t>
            </a:r>
            <a:endParaRPr lang="el-GR" sz="24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  <p:bldP spid="6" grpId="0" uiExpand="1" build="p" bldLvl="2"/>
      <p:bldP spid="7" grpId="0" animBg="1"/>
      <p:bldP spid="9" grpId="0" animBg="1"/>
      <p:bldP spid="18" grpId="0" animBg="1"/>
      <p:bldP spid="22" grpId="0"/>
      <p:bldP spid="23" grpId="0"/>
      <p:bldP spid="24" grpId="0"/>
      <p:bldP spid="25" grpId="0"/>
      <p:bldP spid="26" grpId="0"/>
      <p:bldP spid="28" grpId="0" animBg="1"/>
      <p:bldP spid="29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83418"/>
            <a:ext cx="91440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cs-CZ" sz="2800" dirty="0">
                <a:latin typeface="+mj-lt"/>
              </a:rPr>
              <a:t>Indukované proudy vznikají nejen ve vodičích tvaru drátů,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ale i v masivních vodičích (plechy, desky, hranoly, …),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které jsou v proměnném magnetickém poli.</a:t>
            </a:r>
          </a:p>
          <a:p>
            <a:pPr algn="ctr">
              <a:defRPr/>
            </a:pPr>
            <a:r>
              <a:rPr lang="cs-CZ" sz="800" dirty="0">
                <a:latin typeface="+mj-lt"/>
              </a:rPr>
              <a:t>  </a:t>
            </a:r>
          </a:p>
          <a:p>
            <a:pPr algn="ctr">
              <a:defRPr/>
            </a:pPr>
            <a:r>
              <a:rPr lang="cs-CZ" sz="2800" dirty="0">
                <a:latin typeface="+mj-lt"/>
              </a:rPr>
              <a:t>Můžeme si je představit v podobě vírů, </a:t>
            </a:r>
            <a:br>
              <a:rPr lang="cs-CZ" sz="2800" dirty="0">
                <a:latin typeface="+mj-lt"/>
              </a:rPr>
            </a:br>
            <a:r>
              <a:rPr lang="cs-CZ" sz="2800" b="1" dirty="0">
                <a:latin typeface="+mj-lt"/>
              </a:rPr>
              <a:t>vířivé</a:t>
            </a:r>
            <a:r>
              <a:rPr lang="cs-CZ" sz="2800" dirty="0">
                <a:latin typeface="+mj-lt"/>
              </a:rPr>
              <a:t> (</a:t>
            </a:r>
            <a:r>
              <a:rPr lang="cs-CZ" sz="2800" b="1" dirty="0" err="1">
                <a:latin typeface="+mj-lt"/>
              </a:rPr>
              <a:t>Foucaultovy</a:t>
            </a:r>
            <a:r>
              <a:rPr lang="cs-CZ" sz="2800" dirty="0">
                <a:latin typeface="+mj-lt"/>
              </a:rPr>
              <a:t>) </a:t>
            </a:r>
            <a:r>
              <a:rPr lang="cs-CZ" sz="2800" b="1" dirty="0">
                <a:latin typeface="+mj-lt"/>
              </a:rPr>
              <a:t>proudy</a:t>
            </a:r>
            <a:r>
              <a:rPr lang="cs-CZ" sz="2800" dirty="0">
                <a:latin typeface="+mj-lt"/>
              </a:rPr>
              <a:t>. </a:t>
            </a:r>
          </a:p>
          <a:p>
            <a:pPr algn="ctr">
              <a:defRPr/>
            </a:pPr>
            <a:r>
              <a:rPr lang="cs-CZ" sz="2800" dirty="0">
                <a:latin typeface="+mj-lt"/>
              </a:rPr>
              <a:t>Jean Bernard Leon </a:t>
            </a:r>
            <a:r>
              <a:rPr lang="cs-CZ" sz="2800" dirty="0" err="1">
                <a:latin typeface="+mj-lt"/>
              </a:rPr>
              <a:t>Foucault</a:t>
            </a:r>
            <a:r>
              <a:rPr lang="cs-CZ" sz="2800" dirty="0">
                <a:latin typeface="+mj-lt"/>
              </a:rPr>
              <a:t> (F 1819 - 1868).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300" dirty="0">
                <a:latin typeface="+mj-lt"/>
              </a:rPr>
              <a:t>způsobují ztráty energie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300" dirty="0">
                <a:latin typeface="+mj-lt"/>
              </a:rPr>
              <a:t>elektrická energie se mění na vnitřní energii → využití – indukční ohřev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84299"/>
            <a:ext cx="4968552" cy="238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6724" y="3916611"/>
            <a:ext cx="3429415" cy="245259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Přímá spojnice se šipkou 41"/>
          <p:cNvCxnSpPr>
            <a:cxnSpLocks/>
          </p:cNvCxnSpPr>
          <p:nvPr/>
        </p:nvCxnSpPr>
        <p:spPr>
          <a:xfrm flipH="1" flipV="1">
            <a:off x="1637882" y="4687491"/>
            <a:ext cx="14035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633" y="0"/>
            <a:ext cx="9393892" cy="69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>
                <a:latin typeface="+mj-lt"/>
              </a:rPr>
              <a:t>Př.: cívka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 </a:t>
            </a:r>
            <a:endParaRPr lang="cs-CZ" sz="2000" dirty="0">
              <a:latin typeface="+mj-lt"/>
            </a:endParaRPr>
          </a:p>
          <a:p>
            <a:pPr>
              <a:defRPr/>
            </a:pPr>
            <a:r>
              <a:rPr lang="cs-CZ" sz="2000" dirty="0">
                <a:latin typeface="+mj-lt"/>
              </a:rPr>
              <a:t> 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 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 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 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 </a:t>
            </a:r>
            <a:endParaRPr lang="cs-CZ" sz="1200" dirty="0">
              <a:latin typeface="+mj-lt"/>
            </a:endParaRP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600" dirty="0">
                <a:latin typeface="+mj-lt"/>
              </a:rPr>
              <a:t>při zapnutí nebo zesílení proudu v cívce se v kroužku indukuje</a:t>
            </a:r>
          </a:p>
          <a:p>
            <a:pPr>
              <a:defRPr/>
            </a:pPr>
            <a:r>
              <a:rPr lang="cs-CZ" sz="2600" dirty="0">
                <a:latin typeface="+mj-lt"/>
              </a:rPr>
              <a:t>     </a:t>
            </a:r>
            <a:r>
              <a:rPr lang="cs-CZ" sz="2600" b="1" dirty="0">
                <a:latin typeface="+mj-lt"/>
              </a:rPr>
              <a:t>proud opačného směru </a:t>
            </a:r>
            <a:r>
              <a:rPr lang="cs-CZ" sz="2600" dirty="0">
                <a:latin typeface="+mj-lt"/>
              </a:rPr>
              <a:t>než v cívce, </a:t>
            </a:r>
            <a:br>
              <a:rPr lang="cs-CZ" sz="2600" dirty="0">
                <a:latin typeface="+mj-lt"/>
              </a:rPr>
            </a:br>
            <a:br>
              <a:rPr lang="cs-CZ" sz="4400" dirty="0">
                <a:latin typeface="+mj-lt"/>
              </a:rPr>
            </a:br>
            <a:br>
              <a:rPr lang="cs-CZ" sz="2800" dirty="0">
                <a:latin typeface="+mj-lt"/>
              </a:rPr>
            </a:br>
            <a:br>
              <a:rPr lang="cs-CZ" sz="2800" dirty="0">
                <a:latin typeface="+mj-lt"/>
              </a:rPr>
            </a:br>
            <a:br>
              <a:rPr lang="cs-CZ" sz="2800" dirty="0">
                <a:latin typeface="+mj-lt"/>
              </a:rPr>
            </a:br>
            <a:endParaRPr lang="cs-CZ" sz="2600" dirty="0">
              <a:latin typeface="+mj-lt"/>
            </a:endParaRP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600" dirty="0">
                <a:latin typeface="+mj-lt"/>
              </a:rPr>
              <a:t>při vypnutí nebo zeslabení </a:t>
            </a:r>
            <a:r>
              <a:rPr lang="cs-CZ" sz="2600" dirty="0">
                <a:latin typeface="+mn-lt"/>
              </a:rPr>
              <a:t>proudu v cívce se v kroužku indukuje</a:t>
            </a:r>
          </a:p>
          <a:p>
            <a:pPr>
              <a:defRPr/>
            </a:pPr>
            <a:r>
              <a:rPr lang="cs-CZ" sz="2600" dirty="0">
                <a:latin typeface="+mn-lt"/>
              </a:rPr>
              <a:t>     </a:t>
            </a:r>
            <a:r>
              <a:rPr lang="cs-CZ" sz="2600" b="1" dirty="0">
                <a:latin typeface="+mn-lt"/>
              </a:rPr>
              <a:t>proud souhlasný </a:t>
            </a:r>
            <a:r>
              <a:rPr lang="cs-CZ" sz="2600" dirty="0">
                <a:latin typeface="+mn-lt"/>
              </a:rPr>
              <a:t>se směrem proudu v cívce</a:t>
            </a:r>
          </a:p>
        </p:txBody>
      </p:sp>
      <p:cxnSp>
        <p:nvCxnSpPr>
          <p:cNvPr id="33" name="Přímá spojnice se šipkou 32"/>
          <p:cNvCxnSpPr>
            <a:cxnSpLocks/>
          </p:cNvCxnSpPr>
          <p:nvPr/>
        </p:nvCxnSpPr>
        <p:spPr>
          <a:xfrm>
            <a:off x="1933926" y="1497556"/>
            <a:ext cx="14035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ál 4"/>
          <p:cNvSpPr/>
          <p:nvPr/>
        </p:nvSpPr>
        <p:spPr>
          <a:xfrm>
            <a:off x="2857868" y="621743"/>
            <a:ext cx="1181873" cy="1806001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3413284" y="1286618"/>
            <a:ext cx="2817217" cy="47625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847889" y="3763785"/>
            <a:ext cx="1181873" cy="1806001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3271300" y="4428662"/>
            <a:ext cx="2918624" cy="47625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4869736" y="839114"/>
            <a:ext cx="511123" cy="1371256"/>
          </a:xfrm>
          <a:custGeom>
            <a:avLst/>
            <a:gdLst>
              <a:gd name="connsiteX0" fmla="*/ 0 w 511123"/>
              <a:gd name="connsiteY0" fmla="*/ 457996 h 1352191"/>
              <a:gd name="connsiteX1" fmla="*/ 50800 w 511123"/>
              <a:gd name="connsiteY1" fmla="*/ 38896 h 1352191"/>
              <a:gd name="connsiteX2" fmla="*/ 292100 w 511123"/>
              <a:gd name="connsiteY2" fmla="*/ 1321596 h 1352191"/>
              <a:gd name="connsiteX3" fmla="*/ 495300 w 511123"/>
              <a:gd name="connsiteY3" fmla="*/ 953296 h 1352191"/>
              <a:gd name="connsiteX4" fmla="*/ 482600 w 511123"/>
              <a:gd name="connsiteY4" fmla="*/ 978696 h 1352191"/>
              <a:gd name="connsiteX0" fmla="*/ 0 w 511123"/>
              <a:gd name="connsiteY0" fmla="*/ 423693 h 1315932"/>
              <a:gd name="connsiteX1" fmla="*/ 165100 w 511123"/>
              <a:gd name="connsiteY1" fmla="*/ 42693 h 1315932"/>
              <a:gd name="connsiteX2" fmla="*/ 292100 w 511123"/>
              <a:gd name="connsiteY2" fmla="*/ 1287293 h 1315932"/>
              <a:gd name="connsiteX3" fmla="*/ 495300 w 511123"/>
              <a:gd name="connsiteY3" fmla="*/ 918993 h 1315932"/>
              <a:gd name="connsiteX4" fmla="*/ 482600 w 511123"/>
              <a:gd name="connsiteY4" fmla="*/ 944393 h 131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123" h="1315932">
                <a:moveTo>
                  <a:pt x="0" y="423693"/>
                </a:moveTo>
                <a:cubicBezTo>
                  <a:pt x="1058" y="142176"/>
                  <a:pt x="116417" y="-101240"/>
                  <a:pt x="165100" y="42693"/>
                </a:cubicBezTo>
                <a:cubicBezTo>
                  <a:pt x="213783" y="186626"/>
                  <a:pt x="237067" y="1141243"/>
                  <a:pt x="292100" y="1287293"/>
                </a:cubicBezTo>
                <a:cubicBezTo>
                  <a:pt x="347133" y="1433343"/>
                  <a:pt x="463550" y="976143"/>
                  <a:pt x="495300" y="918993"/>
                </a:cubicBezTo>
                <a:cubicBezTo>
                  <a:pt x="527050" y="861843"/>
                  <a:pt x="504825" y="903118"/>
                  <a:pt x="482600" y="94439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5392067" y="815827"/>
            <a:ext cx="434999" cy="1835903"/>
          </a:xfrm>
          <a:custGeom>
            <a:avLst/>
            <a:gdLst>
              <a:gd name="connsiteX0" fmla="*/ 0 w 511123"/>
              <a:gd name="connsiteY0" fmla="*/ 457996 h 1352191"/>
              <a:gd name="connsiteX1" fmla="*/ 50800 w 511123"/>
              <a:gd name="connsiteY1" fmla="*/ 38896 h 1352191"/>
              <a:gd name="connsiteX2" fmla="*/ 292100 w 511123"/>
              <a:gd name="connsiteY2" fmla="*/ 1321596 h 1352191"/>
              <a:gd name="connsiteX3" fmla="*/ 495300 w 511123"/>
              <a:gd name="connsiteY3" fmla="*/ 953296 h 1352191"/>
              <a:gd name="connsiteX4" fmla="*/ 482600 w 511123"/>
              <a:gd name="connsiteY4" fmla="*/ 978696 h 1352191"/>
              <a:gd name="connsiteX0" fmla="*/ 0 w 511123"/>
              <a:gd name="connsiteY0" fmla="*/ 423693 h 1315932"/>
              <a:gd name="connsiteX1" fmla="*/ 165100 w 511123"/>
              <a:gd name="connsiteY1" fmla="*/ 42693 h 1315932"/>
              <a:gd name="connsiteX2" fmla="*/ 292100 w 511123"/>
              <a:gd name="connsiteY2" fmla="*/ 1287293 h 1315932"/>
              <a:gd name="connsiteX3" fmla="*/ 495300 w 511123"/>
              <a:gd name="connsiteY3" fmla="*/ 918993 h 1315932"/>
              <a:gd name="connsiteX4" fmla="*/ 482600 w 511123"/>
              <a:gd name="connsiteY4" fmla="*/ 944393 h 1315932"/>
              <a:gd name="connsiteX0" fmla="*/ 0 w 769946"/>
              <a:gd name="connsiteY0" fmla="*/ 423693 h 1977293"/>
              <a:gd name="connsiteX1" fmla="*/ 165100 w 769946"/>
              <a:gd name="connsiteY1" fmla="*/ 42693 h 1977293"/>
              <a:gd name="connsiteX2" fmla="*/ 292100 w 769946"/>
              <a:gd name="connsiteY2" fmla="*/ 1287293 h 1977293"/>
              <a:gd name="connsiteX3" fmla="*/ 495300 w 769946"/>
              <a:gd name="connsiteY3" fmla="*/ 918993 h 1977293"/>
              <a:gd name="connsiteX4" fmla="*/ 768350 w 769946"/>
              <a:gd name="connsiteY4" fmla="*/ 1977293 h 1977293"/>
              <a:gd name="connsiteX0" fmla="*/ 0 w 495300"/>
              <a:gd name="connsiteY0" fmla="*/ 423693 h 1309411"/>
              <a:gd name="connsiteX1" fmla="*/ 165100 w 495300"/>
              <a:gd name="connsiteY1" fmla="*/ 42693 h 1309411"/>
              <a:gd name="connsiteX2" fmla="*/ 292100 w 495300"/>
              <a:gd name="connsiteY2" fmla="*/ 1287293 h 1309411"/>
              <a:gd name="connsiteX3" fmla="*/ 495300 w 495300"/>
              <a:gd name="connsiteY3" fmla="*/ 918993 h 1309411"/>
              <a:gd name="connsiteX0" fmla="*/ 0 w 361950"/>
              <a:gd name="connsiteY0" fmla="*/ 423693 h 1869627"/>
              <a:gd name="connsiteX1" fmla="*/ 165100 w 361950"/>
              <a:gd name="connsiteY1" fmla="*/ 42693 h 1869627"/>
              <a:gd name="connsiteX2" fmla="*/ 292100 w 361950"/>
              <a:gd name="connsiteY2" fmla="*/ 1287293 h 1869627"/>
              <a:gd name="connsiteX3" fmla="*/ 361950 w 361950"/>
              <a:gd name="connsiteY3" fmla="*/ 1869627 h 1869627"/>
              <a:gd name="connsiteX0" fmla="*/ 0 w 352425"/>
              <a:gd name="connsiteY0" fmla="*/ 423693 h 1951893"/>
              <a:gd name="connsiteX1" fmla="*/ 165100 w 352425"/>
              <a:gd name="connsiteY1" fmla="*/ 42693 h 1951893"/>
              <a:gd name="connsiteX2" fmla="*/ 292100 w 352425"/>
              <a:gd name="connsiteY2" fmla="*/ 1287293 h 1951893"/>
              <a:gd name="connsiteX3" fmla="*/ 352425 w 352425"/>
              <a:gd name="connsiteY3" fmla="*/ 1951893 h 1951893"/>
              <a:gd name="connsiteX0" fmla="*/ 0 w 352425"/>
              <a:gd name="connsiteY0" fmla="*/ 423693 h 1951893"/>
              <a:gd name="connsiteX1" fmla="*/ 165100 w 352425"/>
              <a:gd name="connsiteY1" fmla="*/ 42693 h 1951893"/>
              <a:gd name="connsiteX2" fmla="*/ 292100 w 352425"/>
              <a:gd name="connsiteY2" fmla="*/ 1287293 h 1951893"/>
              <a:gd name="connsiteX3" fmla="*/ 352425 w 352425"/>
              <a:gd name="connsiteY3" fmla="*/ 1951893 h 1951893"/>
              <a:gd name="connsiteX0" fmla="*/ 0 w 352425"/>
              <a:gd name="connsiteY0" fmla="*/ 423693 h 1842204"/>
              <a:gd name="connsiteX1" fmla="*/ 165100 w 352425"/>
              <a:gd name="connsiteY1" fmla="*/ 42693 h 1842204"/>
              <a:gd name="connsiteX2" fmla="*/ 292100 w 352425"/>
              <a:gd name="connsiteY2" fmla="*/ 1287293 h 1842204"/>
              <a:gd name="connsiteX3" fmla="*/ 352425 w 352425"/>
              <a:gd name="connsiteY3" fmla="*/ 1842204 h 1842204"/>
              <a:gd name="connsiteX0" fmla="*/ 0 w 352425"/>
              <a:gd name="connsiteY0" fmla="*/ 423693 h 1842204"/>
              <a:gd name="connsiteX1" fmla="*/ 165100 w 352425"/>
              <a:gd name="connsiteY1" fmla="*/ 42693 h 1842204"/>
              <a:gd name="connsiteX2" fmla="*/ 292100 w 352425"/>
              <a:gd name="connsiteY2" fmla="*/ 1287293 h 1842204"/>
              <a:gd name="connsiteX3" fmla="*/ 352425 w 352425"/>
              <a:gd name="connsiteY3" fmla="*/ 1842204 h 1842204"/>
              <a:gd name="connsiteX0" fmla="*/ 0 w 355720"/>
              <a:gd name="connsiteY0" fmla="*/ 423693 h 1842204"/>
              <a:gd name="connsiteX1" fmla="*/ 165100 w 355720"/>
              <a:gd name="connsiteY1" fmla="*/ 42693 h 1842204"/>
              <a:gd name="connsiteX2" fmla="*/ 292100 w 355720"/>
              <a:gd name="connsiteY2" fmla="*/ 1287293 h 1842204"/>
              <a:gd name="connsiteX3" fmla="*/ 352425 w 355720"/>
              <a:gd name="connsiteY3" fmla="*/ 1842204 h 1842204"/>
              <a:gd name="connsiteX0" fmla="*/ 0 w 357233"/>
              <a:gd name="connsiteY0" fmla="*/ 449890 h 1874719"/>
              <a:gd name="connsiteX1" fmla="*/ 165100 w 357233"/>
              <a:gd name="connsiteY1" fmla="*/ 68890 h 1874719"/>
              <a:gd name="connsiteX2" fmla="*/ 311150 w 357233"/>
              <a:gd name="connsiteY2" fmla="*/ 1706541 h 1874719"/>
              <a:gd name="connsiteX3" fmla="*/ 352425 w 357233"/>
              <a:gd name="connsiteY3" fmla="*/ 1868401 h 1874719"/>
              <a:gd name="connsiteX0" fmla="*/ 76200 w 394749"/>
              <a:gd name="connsiteY0" fmla="*/ 449890 h 1829839"/>
              <a:gd name="connsiteX1" fmla="*/ 241300 w 394749"/>
              <a:gd name="connsiteY1" fmla="*/ 68890 h 1829839"/>
              <a:gd name="connsiteX2" fmla="*/ 387350 w 394749"/>
              <a:gd name="connsiteY2" fmla="*/ 1706541 h 1829839"/>
              <a:gd name="connsiteX3" fmla="*/ 0 w 394749"/>
              <a:gd name="connsiteY3" fmla="*/ 1758712 h 1829839"/>
              <a:gd name="connsiteX0" fmla="*/ 76200 w 394749"/>
              <a:gd name="connsiteY0" fmla="*/ 449890 h 1829839"/>
              <a:gd name="connsiteX1" fmla="*/ 241300 w 394749"/>
              <a:gd name="connsiteY1" fmla="*/ 68890 h 1829839"/>
              <a:gd name="connsiteX2" fmla="*/ 387350 w 394749"/>
              <a:gd name="connsiteY2" fmla="*/ 1706541 h 1829839"/>
              <a:gd name="connsiteX3" fmla="*/ 0 w 394749"/>
              <a:gd name="connsiteY3" fmla="*/ 1758712 h 1829839"/>
              <a:gd name="connsiteX0" fmla="*/ 76200 w 394749"/>
              <a:gd name="connsiteY0" fmla="*/ 449890 h 1758712"/>
              <a:gd name="connsiteX1" fmla="*/ 241300 w 394749"/>
              <a:gd name="connsiteY1" fmla="*/ 68890 h 1758712"/>
              <a:gd name="connsiteX2" fmla="*/ 387350 w 394749"/>
              <a:gd name="connsiteY2" fmla="*/ 1706541 h 1758712"/>
              <a:gd name="connsiteX3" fmla="*/ 0 w 394749"/>
              <a:gd name="connsiteY3" fmla="*/ 1758712 h 1758712"/>
              <a:gd name="connsiteX0" fmla="*/ 76200 w 431656"/>
              <a:gd name="connsiteY0" fmla="*/ 454890 h 1785072"/>
              <a:gd name="connsiteX1" fmla="*/ 241300 w 431656"/>
              <a:gd name="connsiteY1" fmla="*/ 73890 h 1785072"/>
              <a:gd name="connsiteX2" fmla="*/ 425450 w 431656"/>
              <a:gd name="connsiteY2" fmla="*/ 1784667 h 1785072"/>
              <a:gd name="connsiteX3" fmla="*/ 0 w 431656"/>
              <a:gd name="connsiteY3" fmla="*/ 1763712 h 1785072"/>
              <a:gd name="connsiteX0" fmla="*/ 76200 w 431656"/>
              <a:gd name="connsiteY0" fmla="*/ 454890 h 1786054"/>
              <a:gd name="connsiteX1" fmla="*/ 241300 w 431656"/>
              <a:gd name="connsiteY1" fmla="*/ 73890 h 1786054"/>
              <a:gd name="connsiteX2" fmla="*/ 425450 w 431656"/>
              <a:gd name="connsiteY2" fmla="*/ 1784667 h 1786054"/>
              <a:gd name="connsiteX3" fmla="*/ 0 w 431656"/>
              <a:gd name="connsiteY3" fmla="*/ 1763712 h 1786054"/>
              <a:gd name="connsiteX0" fmla="*/ 76200 w 431656"/>
              <a:gd name="connsiteY0" fmla="*/ 454890 h 1785537"/>
              <a:gd name="connsiteX1" fmla="*/ 241300 w 431656"/>
              <a:gd name="connsiteY1" fmla="*/ 73890 h 1785537"/>
              <a:gd name="connsiteX2" fmla="*/ 425450 w 431656"/>
              <a:gd name="connsiteY2" fmla="*/ 1784667 h 1785537"/>
              <a:gd name="connsiteX3" fmla="*/ 0 w 431656"/>
              <a:gd name="connsiteY3" fmla="*/ 1763712 h 1785537"/>
              <a:gd name="connsiteX0" fmla="*/ 76200 w 440941"/>
              <a:gd name="connsiteY0" fmla="*/ 453012 h 1761834"/>
              <a:gd name="connsiteX1" fmla="*/ 241300 w 440941"/>
              <a:gd name="connsiteY1" fmla="*/ 72012 h 1761834"/>
              <a:gd name="connsiteX2" fmla="*/ 434975 w 440941"/>
              <a:gd name="connsiteY2" fmla="*/ 1755366 h 1761834"/>
              <a:gd name="connsiteX3" fmla="*/ 0 w 440941"/>
              <a:gd name="connsiteY3" fmla="*/ 1761834 h 1761834"/>
              <a:gd name="connsiteX0" fmla="*/ 76200 w 434999"/>
              <a:gd name="connsiteY0" fmla="*/ 453012 h 1761834"/>
              <a:gd name="connsiteX1" fmla="*/ 241300 w 434999"/>
              <a:gd name="connsiteY1" fmla="*/ 72012 h 1761834"/>
              <a:gd name="connsiteX2" fmla="*/ 434975 w 434999"/>
              <a:gd name="connsiteY2" fmla="*/ 1755366 h 1761834"/>
              <a:gd name="connsiteX3" fmla="*/ 0 w 434999"/>
              <a:gd name="connsiteY3" fmla="*/ 1761834 h 176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999" h="1761834">
                <a:moveTo>
                  <a:pt x="76200" y="453012"/>
                </a:moveTo>
                <a:cubicBezTo>
                  <a:pt x="77258" y="171495"/>
                  <a:pt x="181504" y="-145047"/>
                  <a:pt x="241300" y="72012"/>
                </a:cubicBezTo>
                <a:cubicBezTo>
                  <a:pt x="301096" y="289071"/>
                  <a:pt x="437092" y="1464588"/>
                  <a:pt x="434975" y="1755366"/>
                </a:cubicBezTo>
                <a:cubicBezTo>
                  <a:pt x="137583" y="1762782"/>
                  <a:pt x="196850" y="1747382"/>
                  <a:pt x="0" y="176183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4274711" y="1784197"/>
            <a:ext cx="789059" cy="849591"/>
          </a:xfrm>
          <a:custGeom>
            <a:avLst/>
            <a:gdLst>
              <a:gd name="connsiteX0" fmla="*/ 0 w 511123"/>
              <a:gd name="connsiteY0" fmla="*/ 457996 h 1352191"/>
              <a:gd name="connsiteX1" fmla="*/ 50800 w 511123"/>
              <a:gd name="connsiteY1" fmla="*/ 38896 h 1352191"/>
              <a:gd name="connsiteX2" fmla="*/ 292100 w 511123"/>
              <a:gd name="connsiteY2" fmla="*/ 1321596 h 1352191"/>
              <a:gd name="connsiteX3" fmla="*/ 495300 w 511123"/>
              <a:gd name="connsiteY3" fmla="*/ 953296 h 1352191"/>
              <a:gd name="connsiteX4" fmla="*/ 482600 w 511123"/>
              <a:gd name="connsiteY4" fmla="*/ 978696 h 1352191"/>
              <a:gd name="connsiteX0" fmla="*/ 0 w 511123"/>
              <a:gd name="connsiteY0" fmla="*/ 423693 h 1315932"/>
              <a:gd name="connsiteX1" fmla="*/ 165100 w 511123"/>
              <a:gd name="connsiteY1" fmla="*/ 42693 h 1315932"/>
              <a:gd name="connsiteX2" fmla="*/ 292100 w 511123"/>
              <a:gd name="connsiteY2" fmla="*/ 1287293 h 1315932"/>
              <a:gd name="connsiteX3" fmla="*/ 495300 w 511123"/>
              <a:gd name="connsiteY3" fmla="*/ 918993 h 1315932"/>
              <a:gd name="connsiteX4" fmla="*/ 482600 w 511123"/>
              <a:gd name="connsiteY4" fmla="*/ 944393 h 1315932"/>
              <a:gd name="connsiteX0" fmla="*/ 0 w 769946"/>
              <a:gd name="connsiteY0" fmla="*/ 423693 h 1977293"/>
              <a:gd name="connsiteX1" fmla="*/ 165100 w 769946"/>
              <a:gd name="connsiteY1" fmla="*/ 42693 h 1977293"/>
              <a:gd name="connsiteX2" fmla="*/ 292100 w 769946"/>
              <a:gd name="connsiteY2" fmla="*/ 1287293 h 1977293"/>
              <a:gd name="connsiteX3" fmla="*/ 495300 w 769946"/>
              <a:gd name="connsiteY3" fmla="*/ 918993 h 1977293"/>
              <a:gd name="connsiteX4" fmla="*/ 768350 w 769946"/>
              <a:gd name="connsiteY4" fmla="*/ 1977293 h 1977293"/>
              <a:gd name="connsiteX0" fmla="*/ 0 w 495300"/>
              <a:gd name="connsiteY0" fmla="*/ 423693 h 1309411"/>
              <a:gd name="connsiteX1" fmla="*/ 165100 w 495300"/>
              <a:gd name="connsiteY1" fmla="*/ 42693 h 1309411"/>
              <a:gd name="connsiteX2" fmla="*/ 292100 w 495300"/>
              <a:gd name="connsiteY2" fmla="*/ 1287293 h 1309411"/>
              <a:gd name="connsiteX3" fmla="*/ 495300 w 495300"/>
              <a:gd name="connsiteY3" fmla="*/ 918993 h 1309411"/>
              <a:gd name="connsiteX0" fmla="*/ 0 w 361950"/>
              <a:gd name="connsiteY0" fmla="*/ 423693 h 1869627"/>
              <a:gd name="connsiteX1" fmla="*/ 165100 w 361950"/>
              <a:gd name="connsiteY1" fmla="*/ 42693 h 1869627"/>
              <a:gd name="connsiteX2" fmla="*/ 292100 w 361950"/>
              <a:gd name="connsiteY2" fmla="*/ 1287293 h 1869627"/>
              <a:gd name="connsiteX3" fmla="*/ 361950 w 361950"/>
              <a:gd name="connsiteY3" fmla="*/ 1869627 h 1869627"/>
              <a:gd name="connsiteX0" fmla="*/ 0 w 352425"/>
              <a:gd name="connsiteY0" fmla="*/ 423693 h 1951893"/>
              <a:gd name="connsiteX1" fmla="*/ 165100 w 352425"/>
              <a:gd name="connsiteY1" fmla="*/ 42693 h 1951893"/>
              <a:gd name="connsiteX2" fmla="*/ 292100 w 352425"/>
              <a:gd name="connsiteY2" fmla="*/ 1287293 h 1951893"/>
              <a:gd name="connsiteX3" fmla="*/ 352425 w 352425"/>
              <a:gd name="connsiteY3" fmla="*/ 1951893 h 1951893"/>
              <a:gd name="connsiteX0" fmla="*/ 0 w 352425"/>
              <a:gd name="connsiteY0" fmla="*/ 423693 h 1951893"/>
              <a:gd name="connsiteX1" fmla="*/ 165100 w 352425"/>
              <a:gd name="connsiteY1" fmla="*/ 42693 h 1951893"/>
              <a:gd name="connsiteX2" fmla="*/ 292100 w 352425"/>
              <a:gd name="connsiteY2" fmla="*/ 1287293 h 1951893"/>
              <a:gd name="connsiteX3" fmla="*/ 352425 w 352425"/>
              <a:gd name="connsiteY3" fmla="*/ 1951893 h 1951893"/>
              <a:gd name="connsiteX0" fmla="*/ 0 w 187325"/>
              <a:gd name="connsiteY0" fmla="*/ 0 h 1909200"/>
              <a:gd name="connsiteX1" fmla="*/ 127000 w 187325"/>
              <a:gd name="connsiteY1" fmla="*/ 1244600 h 1909200"/>
              <a:gd name="connsiteX2" fmla="*/ 187325 w 187325"/>
              <a:gd name="connsiteY2" fmla="*/ 1909200 h 1909200"/>
              <a:gd name="connsiteX0" fmla="*/ 0 w 206375"/>
              <a:gd name="connsiteY0" fmla="*/ 0 h 1945763"/>
              <a:gd name="connsiteX1" fmla="*/ 146050 w 206375"/>
              <a:gd name="connsiteY1" fmla="*/ 1281163 h 1945763"/>
              <a:gd name="connsiteX2" fmla="*/ 206375 w 206375"/>
              <a:gd name="connsiteY2" fmla="*/ 1945763 h 1945763"/>
              <a:gd name="connsiteX0" fmla="*/ 5718 w 212093"/>
              <a:gd name="connsiteY0" fmla="*/ 0 h 1945763"/>
              <a:gd name="connsiteX1" fmla="*/ 8893 w 212093"/>
              <a:gd name="connsiteY1" fmla="*/ 751002 h 1945763"/>
              <a:gd name="connsiteX2" fmla="*/ 212093 w 212093"/>
              <a:gd name="connsiteY2" fmla="*/ 1945763 h 1945763"/>
              <a:gd name="connsiteX0" fmla="*/ 27797 w 558022"/>
              <a:gd name="connsiteY0" fmla="*/ 0 h 867159"/>
              <a:gd name="connsiteX1" fmla="*/ 30972 w 558022"/>
              <a:gd name="connsiteY1" fmla="*/ 751002 h 867159"/>
              <a:gd name="connsiteX2" fmla="*/ 558022 w 558022"/>
              <a:gd name="connsiteY2" fmla="*/ 867159 h 867159"/>
              <a:gd name="connsiteX0" fmla="*/ 43949 w 574174"/>
              <a:gd name="connsiteY0" fmla="*/ 0 h 867159"/>
              <a:gd name="connsiteX1" fmla="*/ 28074 w 574174"/>
              <a:gd name="connsiteY1" fmla="*/ 769284 h 867159"/>
              <a:gd name="connsiteX2" fmla="*/ 574174 w 574174"/>
              <a:gd name="connsiteY2" fmla="*/ 867159 h 867159"/>
              <a:gd name="connsiteX0" fmla="*/ 43949 w 574174"/>
              <a:gd name="connsiteY0" fmla="*/ 0 h 867159"/>
              <a:gd name="connsiteX1" fmla="*/ 28074 w 574174"/>
              <a:gd name="connsiteY1" fmla="*/ 769284 h 867159"/>
              <a:gd name="connsiteX2" fmla="*/ 574174 w 574174"/>
              <a:gd name="connsiteY2" fmla="*/ 867159 h 867159"/>
              <a:gd name="connsiteX0" fmla="*/ 43949 w 574174"/>
              <a:gd name="connsiteY0" fmla="*/ 0 h 867159"/>
              <a:gd name="connsiteX1" fmla="*/ 28074 w 574174"/>
              <a:gd name="connsiteY1" fmla="*/ 769284 h 867159"/>
              <a:gd name="connsiteX2" fmla="*/ 574174 w 574174"/>
              <a:gd name="connsiteY2" fmla="*/ 867159 h 867159"/>
              <a:gd name="connsiteX0" fmla="*/ 17204 w 547429"/>
              <a:gd name="connsiteY0" fmla="*/ 0 h 867159"/>
              <a:gd name="connsiteX1" fmla="*/ 1329 w 547429"/>
              <a:gd name="connsiteY1" fmla="*/ 769284 h 867159"/>
              <a:gd name="connsiteX2" fmla="*/ 547429 w 547429"/>
              <a:gd name="connsiteY2" fmla="*/ 867159 h 867159"/>
              <a:gd name="connsiteX0" fmla="*/ 23472 w 553697"/>
              <a:gd name="connsiteY0" fmla="*/ 0 h 867159"/>
              <a:gd name="connsiteX1" fmla="*/ 7597 w 553697"/>
              <a:gd name="connsiteY1" fmla="*/ 769284 h 867159"/>
              <a:gd name="connsiteX2" fmla="*/ 553697 w 553697"/>
              <a:gd name="connsiteY2" fmla="*/ 867159 h 867159"/>
              <a:gd name="connsiteX0" fmla="*/ 23472 w 639422"/>
              <a:gd name="connsiteY0" fmla="*/ 0 h 867159"/>
              <a:gd name="connsiteX1" fmla="*/ 7597 w 639422"/>
              <a:gd name="connsiteY1" fmla="*/ 769284 h 867159"/>
              <a:gd name="connsiteX2" fmla="*/ 639422 w 639422"/>
              <a:gd name="connsiteY2" fmla="*/ 867159 h 867159"/>
              <a:gd name="connsiteX0" fmla="*/ 23472 w 639422"/>
              <a:gd name="connsiteY0" fmla="*/ 0 h 867159"/>
              <a:gd name="connsiteX1" fmla="*/ 7597 w 639422"/>
              <a:gd name="connsiteY1" fmla="*/ 769284 h 867159"/>
              <a:gd name="connsiteX2" fmla="*/ 639422 w 639422"/>
              <a:gd name="connsiteY2" fmla="*/ 867159 h 867159"/>
              <a:gd name="connsiteX0" fmla="*/ 23472 w 658472"/>
              <a:gd name="connsiteY0" fmla="*/ 0 h 821455"/>
              <a:gd name="connsiteX1" fmla="*/ 7597 w 658472"/>
              <a:gd name="connsiteY1" fmla="*/ 769284 h 821455"/>
              <a:gd name="connsiteX2" fmla="*/ 658472 w 658472"/>
              <a:gd name="connsiteY2" fmla="*/ 821455 h 821455"/>
              <a:gd name="connsiteX0" fmla="*/ 23472 w 658472"/>
              <a:gd name="connsiteY0" fmla="*/ 0 h 821455"/>
              <a:gd name="connsiteX1" fmla="*/ 7597 w 658472"/>
              <a:gd name="connsiteY1" fmla="*/ 769284 h 821455"/>
              <a:gd name="connsiteX2" fmla="*/ 658472 w 658472"/>
              <a:gd name="connsiteY2" fmla="*/ 821455 h 821455"/>
              <a:gd name="connsiteX0" fmla="*/ 58215 w 693215"/>
              <a:gd name="connsiteY0" fmla="*/ 0 h 849327"/>
              <a:gd name="connsiteX1" fmla="*/ 2215 w 693215"/>
              <a:gd name="connsiteY1" fmla="*/ 825413 h 849327"/>
              <a:gd name="connsiteX2" fmla="*/ 693215 w 693215"/>
              <a:gd name="connsiteY2" fmla="*/ 821455 h 849327"/>
              <a:gd name="connsiteX0" fmla="*/ 58215 w 693215"/>
              <a:gd name="connsiteY0" fmla="*/ 0 h 825413"/>
              <a:gd name="connsiteX1" fmla="*/ 2215 w 693215"/>
              <a:gd name="connsiteY1" fmla="*/ 825413 h 825413"/>
              <a:gd name="connsiteX2" fmla="*/ 693215 w 693215"/>
              <a:gd name="connsiteY2" fmla="*/ 821455 h 825413"/>
              <a:gd name="connsiteX0" fmla="*/ 33587 w 695451"/>
              <a:gd name="connsiteY0" fmla="*/ 0 h 840490"/>
              <a:gd name="connsiteX1" fmla="*/ 4451 w 695451"/>
              <a:gd name="connsiteY1" fmla="*/ 840490 h 840490"/>
              <a:gd name="connsiteX2" fmla="*/ 695451 w 695451"/>
              <a:gd name="connsiteY2" fmla="*/ 836532 h 84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5451" h="840490">
                <a:moveTo>
                  <a:pt x="33587" y="0"/>
                </a:moveTo>
                <a:cubicBezTo>
                  <a:pt x="6070" y="207918"/>
                  <a:pt x="-7720" y="723386"/>
                  <a:pt x="4451" y="840490"/>
                </a:cubicBezTo>
                <a:cubicBezTo>
                  <a:pt x="392348" y="840384"/>
                  <a:pt x="625601" y="822080"/>
                  <a:pt x="695451" y="83653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46348" y="2361652"/>
            <a:ext cx="45719" cy="5760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 flipH="1">
            <a:off x="5074979" y="2468632"/>
            <a:ext cx="133626" cy="31950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4245764" y="3967411"/>
            <a:ext cx="511123" cy="1371256"/>
          </a:xfrm>
          <a:custGeom>
            <a:avLst/>
            <a:gdLst>
              <a:gd name="connsiteX0" fmla="*/ 0 w 511123"/>
              <a:gd name="connsiteY0" fmla="*/ 457996 h 1352191"/>
              <a:gd name="connsiteX1" fmla="*/ 50800 w 511123"/>
              <a:gd name="connsiteY1" fmla="*/ 38896 h 1352191"/>
              <a:gd name="connsiteX2" fmla="*/ 292100 w 511123"/>
              <a:gd name="connsiteY2" fmla="*/ 1321596 h 1352191"/>
              <a:gd name="connsiteX3" fmla="*/ 495300 w 511123"/>
              <a:gd name="connsiteY3" fmla="*/ 953296 h 1352191"/>
              <a:gd name="connsiteX4" fmla="*/ 482600 w 511123"/>
              <a:gd name="connsiteY4" fmla="*/ 978696 h 1352191"/>
              <a:gd name="connsiteX0" fmla="*/ 0 w 511123"/>
              <a:gd name="connsiteY0" fmla="*/ 423693 h 1315932"/>
              <a:gd name="connsiteX1" fmla="*/ 165100 w 511123"/>
              <a:gd name="connsiteY1" fmla="*/ 42693 h 1315932"/>
              <a:gd name="connsiteX2" fmla="*/ 292100 w 511123"/>
              <a:gd name="connsiteY2" fmla="*/ 1287293 h 1315932"/>
              <a:gd name="connsiteX3" fmla="*/ 495300 w 511123"/>
              <a:gd name="connsiteY3" fmla="*/ 918993 h 1315932"/>
              <a:gd name="connsiteX4" fmla="*/ 482600 w 511123"/>
              <a:gd name="connsiteY4" fmla="*/ 944393 h 131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123" h="1315932">
                <a:moveTo>
                  <a:pt x="0" y="423693"/>
                </a:moveTo>
                <a:cubicBezTo>
                  <a:pt x="1058" y="142176"/>
                  <a:pt x="116417" y="-101240"/>
                  <a:pt x="165100" y="42693"/>
                </a:cubicBezTo>
                <a:cubicBezTo>
                  <a:pt x="213783" y="186626"/>
                  <a:pt x="237067" y="1141243"/>
                  <a:pt x="292100" y="1287293"/>
                </a:cubicBezTo>
                <a:cubicBezTo>
                  <a:pt x="347133" y="1433343"/>
                  <a:pt x="463550" y="976143"/>
                  <a:pt x="495300" y="918993"/>
                </a:cubicBezTo>
                <a:cubicBezTo>
                  <a:pt x="527050" y="861843"/>
                  <a:pt x="504825" y="903118"/>
                  <a:pt x="482600" y="94439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4801180" y="3960145"/>
            <a:ext cx="511123" cy="1371256"/>
          </a:xfrm>
          <a:custGeom>
            <a:avLst/>
            <a:gdLst>
              <a:gd name="connsiteX0" fmla="*/ 0 w 511123"/>
              <a:gd name="connsiteY0" fmla="*/ 457996 h 1352191"/>
              <a:gd name="connsiteX1" fmla="*/ 50800 w 511123"/>
              <a:gd name="connsiteY1" fmla="*/ 38896 h 1352191"/>
              <a:gd name="connsiteX2" fmla="*/ 292100 w 511123"/>
              <a:gd name="connsiteY2" fmla="*/ 1321596 h 1352191"/>
              <a:gd name="connsiteX3" fmla="*/ 495300 w 511123"/>
              <a:gd name="connsiteY3" fmla="*/ 953296 h 1352191"/>
              <a:gd name="connsiteX4" fmla="*/ 482600 w 511123"/>
              <a:gd name="connsiteY4" fmla="*/ 978696 h 1352191"/>
              <a:gd name="connsiteX0" fmla="*/ 0 w 511123"/>
              <a:gd name="connsiteY0" fmla="*/ 423693 h 1315932"/>
              <a:gd name="connsiteX1" fmla="*/ 165100 w 511123"/>
              <a:gd name="connsiteY1" fmla="*/ 42693 h 1315932"/>
              <a:gd name="connsiteX2" fmla="*/ 292100 w 511123"/>
              <a:gd name="connsiteY2" fmla="*/ 1287293 h 1315932"/>
              <a:gd name="connsiteX3" fmla="*/ 495300 w 511123"/>
              <a:gd name="connsiteY3" fmla="*/ 918993 h 1315932"/>
              <a:gd name="connsiteX4" fmla="*/ 482600 w 511123"/>
              <a:gd name="connsiteY4" fmla="*/ 944393 h 131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123" h="1315932">
                <a:moveTo>
                  <a:pt x="0" y="423693"/>
                </a:moveTo>
                <a:cubicBezTo>
                  <a:pt x="1058" y="142176"/>
                  <a:pt x="116417" y="-101240"/>
                  <a:pt x="165100" y="42693"/>
                </a:cubicBezTo>
                <a:cubicBezTo>
                  <a:pt x="213783" y="186626"/>
                  <a:pt x="237067" y="1141243"/>
                  <a:pt x="292100" y="1287293"/>
                </a:cubicBezTo>
                <a:cubicBezTo>
                  <a:pt x="347133" y="1433343"/>
                  <a:pt x="463550" y="976143"/>
                  <a:pt x="495300" y="918993"/>
                </a:cubicBezTo>
                <a:cubicBezTo>
                  <a:pt x="527050" y="861843"/>
                  <a:pt x="504825" y="903118"/>
                  <a:pt x="482600" y="94439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5323511" y="3936858"/>
            <a:ext cx="434999" cy="1835903"/>
          </a:xfrm>
          <a:custGeom>
            <a:avLst/>
            <a:gdLst>
              <a:gd name="connsiteX0" fmla="*/ 0 w 511123"/>
              <a:gd name="connsiteY0" fmla="*/ 457996 h 1352191"/>
              <a:gd name="connsiteX1" fmla="*/ 50800 w 511123"/>
              <a:gd name="connsiteY1" fmla="*/ 38896 h 1352191"/>
              <a:gd name="connsiteX2" fmla="*/ 292100 w 511123"/>
              <a:gd name="connsiteY2" fmla="*/ 1321596 h 1352191"/>
              <a:gd name="connsiteX3" fmla="*/ 495300 w 511123"/>
              <a:gd name="connsiteY3" fmla="*/ 953296 h 1352191"/>
              <a:gd name="connsiteX4" fmla="*/ 482600 w 511123"/>
              <a:gd name="connsiteY4" fmla="*/ 978696 h 1352191"/>
              <a:gd name="connsiteX0" fmla="*/ 0 w 511123"/>
              <a:gd name="connsiteY0" fmla="*/ 423693 h 1315932"/>
              <a:gd name="connsiteX1" fmla="*/ 165100 w 511123"/>
              <a:gd name="connsiteY1" fmla="*/ 42693 h 1315932"/>
              <a:gd name="connsiteX2" fmla="*/ 292100 w 511123"/>
              <a:gd name="connsiteY2" fmla="*/ 1287293 h 1315932"/>
              <a:gd name="connsiteX3" fmla="*/ 495300 w 511123"/>
              <a:gd name="connsiteY3" fmla="*/ 918993 h 1315932"/>
              <a:gd name="connsiteX4" fmla="*/ 482600 w 511123"/>
              <a:gd name="connsiteY4" fmla="*/ 944393 h 1315932"/>
              <a:gd name="connsiteX0" fmla="*/ 0 w 769946"/>
              <a:gd name="connsiteY0" fmla="*/ 423693 h 1977293"/>
              <a:gd name="connsiteX1" fmla="*/ 165100 w 769946"/>
              <a:gd name="connsiteY1" fmla="*/ 42693 h 1977293"/>
              <a:gd name="connsiteX2" fmla="*/ 292100 w 769946"/>
              <a:gd name="connsiteY2" fmla="*/ 1287293 h 1977293"/>
              <a:gd name="connsiteX3" fmla="*/ 495300 w 769946"/>
              <a:gd name="connsiteY3" fmla="*/ 918993 h 1977293"/>
              <a:gd name="connsiteX4" fmla="*/ 768350 w 769946"/>
              <a:gd name="connsiteY4" fmla="*/ 1977293 h 1977293"/>
              <a:gd name="connsiteX0" fmla="*/ 0 w 495300"/>
              <a:gd name="connsiteY0" fmla="*/ 423693 h 1309411"/>
              <a:gd name="connsiteX1" fmla="*/ 165100 w 495300"/>
              <a:gd name="connsiteY1" fmla="*/ 42693 h 1309411"/>
              <a:gd name="connsiteX2" fmla="*/ 292100 w 495300"/>
              <a:gd name="connsiteY2" fmla="*/ 1287293 h 1309411"/>
              <a:gd name="connsiteX3" fmla="*/ 495300 w 495300"/>
              <a:gd name="connsiteY3" fmla="*/ 918993 h 1309411"/>
              <a:gd name="connsiteX0" fmla="*/ 0 w 361950"/>
              <a:gd name="connsiteY0" fmla="*/ 423693 h 1869627"/>
              <a:gd name="connsiteX1" fmla="*/ 165100 w 361950"/>
              <a:gd name="connsiteY1" fmla="*/ 42693 h 1869627"/>
              <a:gd name="connsiteX2" fmla="*/ 292100 w 361950"/>
              <a:gd name="connsiteY2" fmla="*/ 1287293 h 1869627"/>
              <a:gd name="connsiteX3" fmla="*/ 361950 w 361950"/>
              <a:gd name="connsiteY3" fmla="*/ 1869627 h 1869627"/>
              <a:gd name="connsiteX0" fmla="*/ 0 w 352425"/>
              <a:gd name="connsiteY0" fmla="*/ 423693 h 1951893"/>
              <a:gd name="connsiteX1" fmla="*/ 165100 w 352425"/>
              <a:gd name="connsiteY1" fmla="*/ 42693 h 1951893"/>
              <a:gd name="connsiteX2" fmla="*/ 292100 w 352425"/>
              <a:gd name="connsiteY2" fmla="*/ 1287293 h 1951893"/>
              <a:gd name="connsiteX3" fmla="*/ 352425 w 352425"/>
              <a:gd name="connsiteY3" fmla="*/ 1951893 h 1951893"/>
              <a:gd name="connsiteX0" fmla="*/ 0 w 352425"/>
              <a:gd name="connsiteY0" fmla="*/ 423693 h 1951893"/>
              <a:gd name="connsiteX1" fmla="*/ 165100 w 352425"/>
              <a:gd name="connsiteY1" fmla="*/ 42693 h 1951893"/>
              <a:gd name="connsiteX2" fmla="*/ 292100 w 352425"/>
              <a:gd name="connsiteY2" fmla="*/ 1287293 h 1951893"/>
              <a:gd name="connsiteX3" fmla="*/ 352425 w 352425"/>
              <a:gd name="connsiteY3" fmla="*/ 1951893 h 1951893"/>
              <a:gd name="connsiteX0" fmla="*/ 0 w 352425"/>
              <a:gd name="connsiteY0" fmla="*/ 423693 h 1842204"/>
              <a:gd name="connsiteX1" fmla="*/ 165100 w 352425"/>
              <a:gd name="connsiteY1" fmla="*/ 42693 h 1842204"/>
              <a:gd name="connsiteX2" fmla="*/ 292100 w 352425"/>
              <a:gd name="connsiteY2" fmla="*/ 1287293 h 1842204"/>
              <a:gd name="connsiteX3" fmla="*/ 352425 w 352425"/>
              <a:gd name="connsiteY3" fmla="*/ 1842204 h 1842204"/>
              <a:gd name="connsiteX0" fmla="*/ 0 w 352425"/>
              <a:gd name="connsiteY0" fmla="*/ 423693 h 1842204"/>
              <a:gd name="connsiteX1" fmla="*/ 165100 w 352425"/>
              <a:gd name="connsiteY1" fmla="*/ 42693 h 1842204"/>
              <a:gd name="connsiteX2" fmla="*/ 292100 w 352425"/>
              <a:gd name="connsiteY2" fmla="*/ 1287293 h 1842204"/>
              <a:gd name="connsiteX3" fmla="*/ 352425 w 352425"/>
              <a:gd name="connsiteY3" fmla="*/ 1842204 h 1842204"/>
              <a:gd name="connsiteX0" fmla="*/ 0 w 355720"/>
              <a:gd name="connsiteY0" fmla="*/ 423693 h 1842204"/>
              <a:gd name="connsiteX1" fmla="*/ 165100 w 355720"/>
              <a:gd name="connsiteY1" fmla="*/ 42693 h 1842204"/>
              <a:gd name="connsiteX2" fmla="*/ 292100 w 355720"/>
              <a:gd name="connsiteY2" fmla="*/ 1287293 h 1842204"/>
              <a:gd name="connsiteX3" fmla="*/ 352425 w 355720"/>
              <a:gd name="connsiteY3" fmla="*/ 1842204 h 1842204"/>
              <a:gd name="connsiteX0" fmla="*/ 0 w 357233"/>
              <a:gd name="connsiteY0" fmla="*/ 449890 h 1874719"/>
              <a:gd name="connsiteX1" fmla="*/ 165100 w 357233"/>
              <a:gd name="connsiteY1" fmla="*/ 68890 h 1874719"/>
              <a:gd name="connsiteX2" fmla="*/ 311150 w 357233"/>
              <a:gd name="connsiteY2" fmla="*/ 1706541 h 1874719"/>
              <a:gd name="connsiteX3" fmla="*/ 352425 w 357233"/>
              <a:gd name="connsiteY3" fmla="*/ 1868401 h 1874719"/>
              <a:gd name="connsiteX0" fmla="*/ 76200 w 394749"/>
              <a:gd name="connsiteY0" fmla="*/ 449890 h 1829839"/>
              <a:gd name="connsiteX1" fmla="*/ 241300 w 394749"/>
              <a:gd name="connsiteY1" fmla="*/ 68890 h 1829839"/>
              <a:gd name="connsiteX2" fmla="*/ 387350 w 394749"/>
              <a:gd name="connsiteY2" fmla="*/ 1706541 h 1829839"/>
              <a:gd name="connsiteX3" fmla="*/ 0 w 394749"/>
              <a:gd name="connsiteY3" fmla="*/ 1758712 h 1829839"/>
              <a:gd name="connsiteX0" fmla="*/ 76200 w 394749"/>
              <a:gd name="connsiteY0" fmla="*/ 449890 h 1829839"/>
              <a:gd name="connsiteX1" fmla="*/ 241300 w 394749"/>
              <a:gd name="connsiteY1" fmla="*/ 68890 h 1829839"/>
              <a:gd name="connsiteX2" fmla="*/ 387350 w 394749"/>
              <a:gd name="connsiteY2" fmla="*/ 1706541 h 1829839"/>
              <a:gd name="connsiteX3" fmla="*/ 0 w 394749"/>
              <a:gd name="connsiteY3" fmla="*/ 1758712 h 1829839"/>
              <a:gd name="connsiteX0" fmla="*/ 76200 w 394749"/>
              <a:gd name="connsiteY0" fmla="*/ 449890 h 1758712"/>
              <a:gd name="connsiteX1" fmla="*/ 241300 w 394749"/>
              <a:gd name="connsiteY1" fmla="*/ 68890 h 1758712"/>
              <a:gd name="connsiteX2" fmla="*/ 387350 w 394749"/>
              <a:gd name="connsiteY2" fmla="*/ 1706541 h 1758712"/>
              <a:gd name="connsiteX3" fmla="*/ 0 w 394749"/>
              <a:gd name="connsiteY3" fmla="*/ 1758712 h 1758712"/>
              <a:gd name="connsiteX0" fmla="*/ 76200 w 431656"/>
              <a:gd name="connsiteY0" fmla="*/ 454890 h 1785072"/>
              <a:gd name="connsiteX1" fmla="*/ 241300 w 431656"/>
              <a:gd name="connsiteY1" fmla="*/ 73890 h 1785072"/>
              <a:gd name="connsiteX2" fmla="*/ 425450 w 431656"/>
              <a:gd name="connsiteY2" fmla="*/ 1784667 h 1785072"/>
              <a:gd name="connsiteX3" fmla="*/ 0 w 431656"/>
              <a:gd name="connsiteY3" fmla="*/ 1763712 h 1785072"/>
              <a:gd name="connsiteX0" fmla="*/ 76200 w 431656"/>
              <a:gd name="connsiteY0" fmla="*/ 454890 h 1786054"/>
              <a:gd name="connsiteX1" fmla="*/ 241300 w 431656"/>
              <a:gd name="connsiteY1" fmla="*/ 73890 h 1786054"/>
              <a:gd name="connsiteX2" fmla="*/ 425450 w 431656"/>
              <a:gd name="connsiteY2" fmla="*/ 1784667 h 1786054"/>
              <a:gd name="connsiteX3" fmla="*/ 0 w 431656"/>
              <a:gd name="connsiteY3" fmla="*/ 1763712 h 1786054"/>
              <a:gd name="connsiteX0" fmla="*/ 76200 w 431656"/>
              <a:gd name="connsiteY0" fmla="*/ 454890 h 1785537"/>
              <a:gd name="connsiteX1" fmla="*/ 241300 w 431656"/>
              <a:gd name="connsiteY1" fmla="*/ 73890 h 1785537"/>
              <a:gd name="connsiteX2" fmla="*/ 425450 w 431656"/>
              <a:gd name="connsiteY2" fmla="*/ 1784667 h 1785537"/>
              <a:gd name="connsiteX3" fmla="*/ 0 w 431656"/>
              <a:gd name="connsiteY3" fmla="*/ 1763712 h 1785537"/>
              <a:gd name="connsiteX0" fmla="*/ 76200 w 440941"/>
              <a:gd name="connsiteY0" fmla="*/ 453012 h 1761834"/>
              <a:gd name="connsiteX1" fmla="*/ 241300 w 440941"/>
              <a:gd name="connsiteY1" fmla="*/ 72012 h 1761834"/>
              <a:gd name="connsiteX2" fmla="*/ 434975 w 440941"/>
              <a:gd name="connsiteY2" fmla="*/ 1755366 h 1761834"/>
              <a:gd name="connsiteX3" fmla="*/ 0 w 440941"/>
              <a:gd name="connsiteY3" fmla="*/ 1761834 h 1761834"/>
              <a:gd name="connsiteX0" fmla="*/ 76200 w 434999"/>
              <a:gd name="connsiteY0" fmla="*/ 453012 h 1761834"/>
              <a:gd name="connsiteX1" fmla="*/ 241300 w 434999"/>
              <a:gd name="connsiteY1" fmla="*/ 72012 h 1761834"/>
              <a:gd name="connsiteX2" fmla="*/ 434975 w 434999"/>
              <a:gd name="connsiteY2" fmla="*/ 1755366 h 1761834"/>
              <a:gd name="connsiteX3" fmla="*/ 0 w 434999"/>
              <a:gd name="connsiteY3" fmla="*/ 1761834 h 176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999" h="1761834">
                <a:moveTo>
                  <a:pt x="76200" y="453012"/>
                </a:moveTo>
                <a:cubicBezTo>
                  <a:pt x="77258" y="171495"/>
                  <a:pt x="181504" y="-145047"/>
                  <a:pt x="241300" y="72012"/>
                </a:cubicBezTo>
                <a:cubicBezTo>
                  <a:pt x="301096" y="289071"/>
                  <a:pt x="437092" y="1464588"/>
                  <a:pt x="434975" y="1755366"/>
                </a:cubicBezTo>
                <a:cubicBezTo>
                  <a:pt x="137583" y="1762782"/>
                  <a:pt x="196850" y="1747382"/>
                  <a:pt x="0" y="176183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4214830" y="4939466"/>
            <a:ext cx="821484" cy="848120"/>
          </a:xfrm>
          <a:custGeom>
            <a:avLst/>
            <a:gdLst>
              <a:gd name="connsiteX0" fmla="*/ 0 w 511123"/>
              <a:gd name="connsiteY0" fmla="*/ 457996 h 1352191"/>
              <a:gd name="connsiteX1" fmla="*/ 50800 w 511123"/>
              <a:gd name="connsiteY1" fmla="*/ 38896 h 1352191"/>
              <a:gd name="connsiteX2" fmla="*/ 292100 w 511123"/>
              <a:gd name="connsiteY2" fmla="*/ 1321596 h 1352191"/>
              <a:gd name="connsiteX3" fmla="*/ 495300 w 511123"/>
              <a:gd name="connsiteY3" fmla="*/ 953296 h 1352191"/>
              <a:gd name="connsiteX4" fmla="*/ 482600 w 511123"/>
              <a:gd name="connsiteY4" fmla="*/ 978696 h 1352191"/>
              <a:gd name="connsiteX0" fmla="*/ 0 w 511123"/>
              <a:gd name="connsiteY0" fmla="*/ 423693 h 1315932"/>
              <a:gd name="connsiteX1" fmla="*/ 165100 w 511123"/>
              <a:gd name="connsiteY1" fmla="*/ 42693 h 1315932"/>
              <a:gd name="connsiteX2" fmla="*/ 292100 w 511123"/>
              <a:gd name="connsiteY2" fmla="*/ 1287293 h 1315932"/>
              <a:gd name="connsiteX3" fmla="*/ 495300 w 511123"/>
              <a:gd name="connsiteY3" fmla="*/ 918993 h 1315932"/>
              <a:gd name="connsiteX4" fmla="*/ 482600 w 511123"/>
              <a:gd name="connsiteY4" fmla="*/ 944393 h 1315932"/>
              <a:gd name="connsiteX0" fmla="*/ 0 w 769946"/>
              <a:gd name="connsiteY0" fmla="*/ 423693 h 1977293"/>
              <a:gd name="connsiteX1" fmla="*/ 165100 w 769946"/>
              <a:gd name="connsiteY1" fmla="*/ 42693 h 1977293"/>
              <a:gd name="connsiteX2" fmla="*/ 292100 w 769946"/>
              <a:gd name="connsiteY2" fmla="*/ 1287293 h 1977293"/>
              <a:gd name="connsiteX3" fmla="*/ 495300 w 769946"/>
              <a:gd name="connsiteY3" fmla="*/ 918993 h 1977293"/>
              <a:gd name="connsiteX4" fmla="*/ 768350 w 769946"/>
              <a:gd name="connsiteY4" fmla="*/ 1977293 h 1977293"/>
              <a:gd name="connsiteX0" fmla="*/ 0 w 495300"/>
              <a:gd name="connsiteY0" fmla="*/ 423693 h 1309411"/>
              <a:gd name="connsiteX1" fmla="*/ 165100 w 495300"/>
              <a:gd name="connsiteY1" fmla="*/ 42693 h 1309411"/>
              <a:gd name="connsiteX2" fmla="*/ 292100 w 495300"/>
              <a:gd name="connsiteY2" fmla="*/ 1287293 h 1309411"/>
              <a:gd name="connsiteX3" fmla="*/ 495300 w 495300"/>
              <a:gd name="connsiteY3" fmla="*/ 918993 h 1309411"/>
              <a:gd name="connsiteX0" fmla="*/ 0 w 361950"/>
              <a:gd name="connsiteY0" fmla="*/ 423693 h 1869627"/>
              <a:gd name="connsiteX1" fmla="*/ 165100 w 361950"/>
              <a:gd name="connsiteY1" fmla="*/ 42693 h 1869627"/>
              <a:gd name="connsiteX2" fmla="*/ 292100 w 361950"/>
              <a:gd name="connsiteY2" fmla="*/ 1287293 h 1869627"/>
              <a:gd name="connsiteX3" fmla="*/ 361950 w 361950"/>
              <a:gd name="connsiteY3" fmla="*/ 1869627 h 1869627"/>
              <a:gd name="connsiteX0" fmla="*/ 0 w 352425"/>
              <a:gd name="connsiteY0" fmla="*/ 423693 h 1951893"/>
              <a:gd name="connsiteX1" fmla="*/ 165100 w 352425"/>
              <a:gd name="connsiteY1" fmla="*/ 42693 h 1951893"/>
              <a:gd name="connsiteX2" fmla="*/ 292100 w 352425"/>
              <a:gd name="connsiteY2" fmla="*/ 1287293 h 1951893"/>
              <a:gd name="connsiteX3" fmla="*/ 352425 w 352425"/>
              <a:gd name="connsiteY3" fmla="*/ 1951893 h 1951893"/>
              <a:gd name="connsiteX0" fmla="*/ 0 w 352425"/>
              <a:gd name="connsiteY0" fmla="*/ 423693 h 1951893"/>
              <a:gd name="connsiteX1" fmla="*/ 165100 w 352425"/>
              <a:gd name="connsiteY1" fmla="*/ 42693 h 1951893"/>
              <a:gd name="connsiteX2" fmla="*/ 292100 w 352425"/>
              <a:gd name="connsiteY2" fmla="*/ 1287293 h 1951893"/>
              <a:gd name="connsiteX3" fmla="*/ 352425 w 352425"/>
              <a:gd name="connsiteY3" fmla="*/ 1951893 h 1951893"/>
              <a:gd name="connsiteX0" fmla="*/ 0 w 187325"/>
              <a:gd name="connsiteY0" fmla="*/ 0 h 1909200"/>
              <a:gd name="connsiteX1" fmla="*/ 127000 w 187325"/>
              <a:gd name="connsiteY1" fmla="*/ 1244600 h 1909200"/>
              <a:gd name="connsiteX2" fmla="*/ 187325 w 187325"/>
              <a:gd name="connsiteY2" fmla="*/ 1909200 h 1909200"/>
              <a:gd name="connsiteX0" fmla="*/ 0 w 206375"/>
              <a:gd name="connsiteY0" fmla="*/ 0 h 1945763"/>
              <a:gd name="connsiteX1" fmla="*/ 146050 w 206375"/>
              <a:gd name="connsiteY1" fmla="*/ 1281163 h 1945763"/>
              <a:gd name="connsiteX2" fmla="*/ 206375 w 206375"/>
              <a:gd name="connsiteY2" fmla="*/ 1945763 h 1945763"/>
              <a:gd name="connsiteX0" fmla="*/ 5718 w 212093"/>
              <a:gd name="connsiteY0" fmla="*/ 0 h 1945763"/>
              <a:gd name="connsiteX1" fmla="*/ 8893 w 212093"/>
              <a:gd name="connsiteY1" fmla="*/ 751002 h 1945763"/>
              <a:gd name="connsiteX2" fmla="*/ 212093 w 212093"/>
              <a:gd name="connsiteY2" fmla="*/ 1945763 h 1945763"/>
              <a:gd name="connsiteX0" fmla="*/ 27797 w 558022"/>
              <a:gd name="connsiteY0" fmla="*/ 0 h 867159"/>
              <a:gd name="connsiteX1" fmla="*/ 30972 w 558022"/>
              <a:gd name="connsiteY1" fmla="*/ 751002 h 867159"/>
              <a:gd name="connsiteX2" fmla="*/ 558022 w 558022"/>
              <a:gd name="connsiteY2" fmla="*/ 867159 h 867159"/>
              <a:gd name="connsiteX0" fmla="*/ 43949 w 574174"/>
              <a:gd name="connsiteY0" fmla="*/ 0 h 867159"/>
              <a:gd name="connsiteX1" fmla="*/ 28074 w 574174"/>
              <a:gd name="connsiteY1" fmla="*/ 769284 h 867159"/>
              <a:gd name="connsiteX2" fmla="*/ 574174 w 574174"/>
              <a:gd name="connsiteY2" fmla="*/ 867159 h 867159"/>
              <a:gd name="connsiteX0" fmla="*/ 43949 w 574174"/>
              <a:gd name="connsiteY0" fmla="*/ 0 h 867159"/>
              <a:gd name="connsiteX1" fmla="*/ 28074 w 574174"/>
              <a:gd name="connsiteY1" fmla="*/ 769284 h 867159"/>
              <a:gd name="connsiteX2" fmla="*/ 574174 w 574174"/>
              <a:gd name="connsiteY2" fmla="*/ 867159 h 867159"/>
              <a:gd name="connsiteX0" fmla="*/ 43949 w 574174"/>
              <a:gd name="connsiteY0" fmla="*/ 0 h 867159"/>
              <a:gd name="connsiteX1" fmla="*/ 28074 w 574174"/>
              <a:gd name="connsiteY1" fmla="*/ 769284 h 867159"/>
              <a:gd name="connsiteX2" fmla="*/ 574174 w 574174"/>
              <a:gd name="connsiteY2" fmla="*/ 867159 h 867159"/>
              <a:gd name="connsiteX0" fmla="*/ 17204 w 547429"/>
              <a:gd name="connsiteY0" fmla="*/ 0 h 867159"/>
              <a:gd name="connsiteX1" fmla="*/ 1329 w 547429"/>
              <a:gd name="connsiteY1" fmla="*/ 769284 h 867159"/>
              <a:gd name="connsiteX2" fmla="*/ 547429 w 547429"/>
              <a:gd name="connsiteY2" fmla="*/ 867159 h 867159"/>
              <a:gd name="connsiteX0" fmla="*/ 23472 w 553697"/>
              <a:gd name="connsiteY0" fmla="*/ 0 h 867159"/>
              <a:gd name="connsiteX1" fmla="*/ 7597 w 553697"/>
              <a:gd name="connsiteY1" fmla="*/ 769284 h 867159"/>
              <a:gd name="connsiteX2" fmla="*/ 553697 w 553697"/>
              <a:gd name="connsiteY2" fmla="*/ 867159 h 867159"/>
              <a:gd name="connsiteX0" fmla="*/ 23472 w 639422"/>
              <a:gd name="connsiteY0" fmla="*/ 0 h 867159"/>
              <a:gd name="connsiteX1" fmla="*/ 7597 w 639422"/>
              <a:gd name="connsiteY1" fmla="*/ 769284 h 867159"/>
              <a:gd name="connsiteX2" fmla="*/ 639422 w 639422"/>
              <a:gd name="connsiteY2" fmla="*/ 867159 h 867159"/>
              <a:gd name="connsiteX0" fmla="*/ 23472 w 639422"/>
              <a:gd name="connsiteY0" fmla="*/ 0 h 867159"/>
              <a:gd name="connsiteX1" fmla="*/ 7597 w 639422"/>
              <a:gd name="connsiteY1" fmla="*/ 769284 h 867159"/>
              <a:gd name="connsiteX2" fmla="*/ 639422 w 639422"/>
              <a:gd name="connsiteY2" fmla="*/ 867159 h 867159"/>
              <a:gd name="connsiteX0" fmla="*/ 23472 w 658472"/>
              <a:gd name="connsiteY0" fmla="*/ 0 h 821455"/>
              <a:gd name="connsiteX1" fmla="*/ 7597 w 658472"/>
              <a:gd name="connsiteY1" fmla="*/ 769284 h 821455"/>
              <a:gd name="connsiteX2" fmla="*/ 658472 w 658472"/>
              <a:gd name="connsiteY2" fmla="*/ 821455 h 821455"/>
              <a:gd name="connsiteX0" fmla="*/ 23472 w 658472"/>
              <a:gd name="connsiteY0" fmla="*/ 0 h 821455"/>
              <a:gd name="connsiteX1" fmla="*/ 7597 w 658472"/>
              <a:gd name="connsiteY1" fmla="*/ 769284 h 821455"/>
              <a:gd name="connsiteX2" fmla="*/ 658472 w 658472"/>
              <a:gd name="connsiteY2" fmla="*/ 821455 h 821455"/>
              <a:gd name="connsiteX0" fmla="*/ 58215 w 693215"/>
              <a:gd name="connsiteY0" fmla="*/ 0 h 849327"/>
              <a:gd name="connsiteX1" fmla="*/ 2215 w 693215"/>
              <a:gd name="connsiteY1" fmla="*/ 825413 h 849327"/>
              <a:gd name="connsiteX2" fmla="*/ 693215 w 693215"/>
              <a:gd name="connsiteY2" fmla="*/ 821455 h 849327"/>
              <a:gd name="connsiteX0" fmla="*/ 58215 w 693215"/>
              <a:gd name="connsiteY0" fmla="*/ 0 h 825413"/>
              <a:gd name="connsiteX1" fmla="*/ 2215 w 693215"/>
              <a:gd name="connsiteY1" fmla="*/ 825413 h 825413"/>
              <a:gd name="connsiteX2" fmla="*/ 693215 w 693215"/>
              <a:gd name="connsiteY2" fmla="*/ 821455 h 825413"/>
              <a:gd name="connsiteX0" fmla="*/ 58215 w 1730292"/>
              <a:gd name="connsiteY0" fmla="*/ 0 h 832969"/>
              <a:gd name="connsiteX1" fmla="*/ 2215 w 1730292"/>
              <a:gd name="connsiteY1" fmla="*/ 825413 h 832969"/>
              <a:gd name="connsiteX2" fmla="*/ 1730292 w 1730292"/>
              <a:gd name="connsiteY2" fmla="*/ 832969 h 83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0292" h="832969">
                <a:moveTo>
                  <a:pt x="58215" y="0"/>
                </a:moveTo>
                <a:cubicBezTo>
                  <a:pt x="30698" y="207918"/>
                  <a:pt x="-9956" y="708309"/>
                  <a:pt x="2215" y="825413"/>
                </a:cubicBezTo>
                <a:lnTo>
                  <a:pt x="1730292" y="832969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277792" y="5482683"/>
            <a:ext cx="45719" cy="5760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 flipH="1">
            <a:off x="5037620" y="5616077"/>
            <a:ext cx="133626" cy="31950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Rovnoramenný trojúhelník 28"/>
          <p:cNvSpPr/>
          <p:nvPr/>
        </p:nvSpPr>
        <p:spPr>
          <a:xfrm>
            <a:off x="2678568" y="4447083"/>
            <a:ext cx="362814" cy="27852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ovnoramenný trojúhelník 29"/>
          <p:cNvSpPr/>
          <p:nvPr/>
        </p:nvSpPr>
        <p:spPr>
          <a:xfrm rot="10800000">
            <a:off x="2698396" y="1416298"/>
            <a:ext cx="362814" cy="27852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H="1">
            <a:off x="3539413" y="1497556"/>
            <a:ext cx="1403500" cy="0"/>
          </a:xfrm>
          <a:prstGeom prst="straightConnector1">
            <a:avLst/>
          </a:prstGeom>
          <a:ln w="57150">
            <a:solidFill>
              <a:srgbClr val="00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6285946" y="1089112"/>
            <a:ext cx="2682313" cy="87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ts val="0"/>
              </a:spcBef>
              <a:defRPr/>
            </a:pPr>
            <a:r>
              <a:rPr lang="cs-CZ" sz="2400" dirty="0">
                <a:solidFill>
                  <a:srgbClr val="0066CC"/>
                </a:solidFill>
                <a:latin typeface="+mn-lt"/>
                <a:cs typeface="+mn-cs"/>
              </a:rPr>
              <a:t>magnetická indukce proudu v cívce</a:t>
            </a:r>
            <a:endParaRPr lang="el-GR" sz="2400" dirty="0">
              <a:solidFill>
                <a:srgbClr val="0066CC"/>
              </a:solidFill>
              <a:latin typeface="+mn-lt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5175349" y="1266223"/>
                <a:ext cx="503672" cy="483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𝐁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1400" b="1" dirty="0">
                  <a:solidFill>
                    <a:srgbClr val="0066CC"/>
                  </a:solidFill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349" y="1266223"/>
                <a:ext cx="503672" cy="4831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2080872" y="861217"/>
                <a:ext cx="503672" cy="552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</m:acc>
                    </m:oMath>
                  </m:oMathPara>
                </a14:m>
                <a:endParaRPr lang="cs-CZ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872" y="861217"/>
                <a:ext cx="503672" cy="552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"/>
          <p:cNvSpPr txBox="1">
            <a:spLocks noChangeArrowheads="1"/>
          </p:cNvSpPr>
          <p:nvPr/>
        </p:nvSpPr>
        <p:spPr bwMode="auto">
          <a:xfrm>
            <a:off x="476464" y="1631621"/>
            <a:ext cx="2320311" cy="125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ts val="0"/>
              </a:spcBef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  <a:cs typeface="+mn-cs"/>
              </a:rPr>
              <a:t>magnetická indukce proudu v kroužku</a:t>
            </a:r>
            <a:endParaRPr lang="el-GR" sz="24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1" name="Rovnoramenný trojúhelník 30"/>
          <p:cNvSpPr/>
          <p:nvPr/>
        </p:nvSpPr>
        <p:spPr>
          <a:xfrm>
            <a:off x="4369765" y="1353093"/>
            <a:ext cx="362814" cy="27852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olný tvar 2"/>
          <p:cNvSpPr/>
          <p:nvPr/>
        </p:nvSpPr>
        <p:spPr>
          <a:xfrm>
            <a:off x="4314320" y="846380"/>
            <a:ext cx="511123" cy="1371256"/>
          </a:xfrm>
          <a:custGeom>
            <a:avLst/>
            <a:gdLst>
              <a:gd name="connsiteX0" fmla="*/ 0 w 511123"/>
              <a:gd name="connsiteY0" fmla="*/ 457996 h 1352191"/>
              <a:gd name="connsiteX1" fmla="*/ 50800 w 511123"/>
              <a:gd name="connsiteY1" fmla="*/ 38896 h 1352191"/>
              <a:gd name="connsiteX2" fmla="*/ 292100 w 511123"/>
              <a:gd name="connsiteY2" fmla="*/ 1321596 h 1352191"/>
              <a:gd name="connsiteX3" fmla="*/ 495300 w 511123"/>
              <a:gd name="connsiteY3" fmla="*/ 953296 h 1352191"/>
              <a:gd name="connsiteX4" fmla="*/ 482600 w 511123"/>
              <a:gd name="connsiteY4" fmla="*/ 978696 h 1352191"/>
              <a:gd name="connsiteX0" fmla="*/ 0 w 511123"/>
              <a:gd name="connsiteY0" fmla="*/ 423693 h 1315932"/>
              <a:gd name="connsiteX1" fmla="*/ 165100 w 511123"/>
              <a:gd name="connsiteY1" fmla="*/ 42693 h 1315932"/>
              <a:gd name="connsiteX2" fmla="*/ 292100 w 511123"/>
              <a:gd name="connsiteY2" fmla="*/ 1287293 h 1315932"/>
              <a:gd name="connsiteX3" fmla="*/ 495300 w 511123"/>
              <a:gd name="connsiteY3" fmla="*/ 918993 h 1315932"/>
              <a:gd name="connsiteX4" fmla="*/ 482600 w 511123"/>
              <a:gd name="connsiteY4" fmla="*/ 944393 h 131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123" h="1315932">
                <a:moveTo>
                  <a:pt x="0" y="423693"/>
                </a:moveTo>
                <a:cubicBezTo>
                  <a:pt x="1058" y="142176"/>
                  <a:pt x="116417" y="-101240"/>
                  <a:pt x="165100" y="42693"/>
                </a:cubicBezTo>
                <a:cubicBezTo>
                  <a:pt x="213783" y="186626"/>
                  <a:pt x="237067" y="1141243"/>
                  <a:pt x="292100" y="1287293"/>
                </a:cubicBezTo>
                <a:cubicBezTo>
                  <a:pt x="347133" y="1433343"/>
                  <a:pt x="463550" y="976143"/>
                  <a:pt x="495300" y="918993"/>
                </a:cubicBezTo>
                <a:cubicBezTo>
                  <a:pt x="527050" y="861843"/>
                  <a:pt x="504825" y="903118"/>
                  <a:pt x="482600" y="94439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2972496" y="108633"/>
            <a:ext cx="4432558" cy="55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cs-CZ" sz="2800" dirty="0">
                <a:solidFill>
                  <a:srgbClr val="00B050"/>
                </a:solidFill>
                <a:latin typeface="+mn-lt"/>
                <a:cs typeface="+mn-cs"/>
              </a:rPr>
              <a:t>směr indukovaného proudu</a:t>
            </a:r>
            <a:endParaRPr lang="el-GR" sz="2800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cxnSp>
        <p:nvCxnSpPr>
          <p:cNvPr id="40" name="Přímá spojnice se šipkou 39"/>
          <p:cNvCxnSpPr/>
          <p:nvPr/>
        </p:nvCxnSpPr>
        <p:spPr>
          <a:xfrm flipH="1">
            <a:off x="3553216" y="4687491"/>
            <a:ext cx="1403500" cy="0"/>
          </a:xfrm>
          <a:prstGeom prst="straightConnector1">
            <a:avLst/>
          </a:prstGeom>
          <a:ln w="57150">
            <a:solidFill>
              <a:srgbClr val="00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5130535" y="4400273"/>
                <a:ext cx="503672" cy="483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rgbClr val="0066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𝐁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rgbClr val="0066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1400" b="1" dirty="0">
                  <a:solidFill>
                    <a:srgbClr val="0066CC"/>
                  </a:solidFill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0535" y="4400273"/>
                <a:ext cx="503672" cy="4831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ovnoramenný trojúhelník 31"/>
          <p:cNvSpPr/>
          <p:nvPr/>
        </p:nvSpPr>
        <p:spPr>
          <a:xfrm>
            <a:off x="4301209" y="4495136"/>
            <a:ext cx="362814" cy="27852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1777593" y="4061868"/>
                <a:ext cx="503672" cy="552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</m:acc>
                    </m:oMath>
                  </m:oMathPara>
                </a14:m>
                <a:endParaRPr lang="cs-CZ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593" y="4061868"/>
                <a:ext cx="503672" cy="552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6299341" y="4338034"/>
            <a:ext cx="2682313" cy="87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ts val="0"/>
              </a:spcBef>
              <a:defRPr/>
            </a:pPr>
            <a:r>
              <a:rPr lang="cs-CZ" sz="2400" dirty="0">
                <a:solidFill>
                  <a:srgbClr val="0066CC"/>
                </a:solidFill>
                <a:latin typeface="+mn-lt"/>
                <a:cs typeface="+mn-cs"/>
              </a:rPr>
              <a:t>magnetická indukce proudu v cívce</a:t>
            </a:r>
            <a:endParaRPr lang="el-GR" sz="2400" dirty="0">
              <a:solidFill>
                <a:srgbClr val="0066CC"/>
              </a:solidFill>
              <a:latin typeface="+mn-lt"/>
              <a:cs typeface="+mn-cs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418161" y="4788032"/>
            <a:ext cx="2320311" cy="125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ts val="0"/>
              </a:spcBef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  <a:cs typeface="+mn-cs"/>
              </a:rPr>
              <a:t>magnetická indukce proudu v kroužku</a:t>
            </a:r>
            <a:endParaRPr lang="el-GR" sz="24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4724861" y="2253683"/>
            <a:ext cx="1025931" cy="6608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V="1">
            <a:off x="4532589" y="5479210"/>
            <a:ext cx="1025931" cy="6608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 flipV="1">
            <a:off x="320274" y="1300398"/>
            <a:ext cx="14035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328419" y="452062"/>
            <a:ext cx="2036662" cy="77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400" b="1" dirty="0">
                <a:solidFill>
                  <a:srgbClr val="FFFF00"/>
                </a:solidFill>
                <a:latin typeface="+mn-lt"/>
                <a:cs typeface="+mn-cs"/>
              </a:rPr>
              <a:t>směr pohybu </a:t>
            </a:r>
            <a:br>
              <a:rPr lang="cs-CZ" sz="2400" b="1" dirty="0">
                <a:solidFill>
                  <a:srgbClr val="FFFF00"/>
                </a:solidFill>
                <a:latin typeface="+mn-lt"/>
                <a:cs typeface="+mn-cs"/>
              </a:rPr>
            </a:br>
            <a:r>
              <a:rPr lang="cs-CZ" sz="2400" b="1" dirty="0">
                <a:solidFill>
                  <a:srgbClr val="FFFF00"/>
                </a:solidFill>
                <a:latin typeface="+mn-lt"/>
                <a:cs typeface="+mn-cs"/>
              </a:rPr>
              <a:t>kroužku</a:t>
            </a:r>
            <a:endParaRPr lang="el-GR" sz="2400" b="1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cxnSp>
        <p:nvCxnSpPr>
          <p:cNvPr id="49" name="Přímá spojnice se šipkou 48"/>
          <p:cNvCxnSpPr/>
          <p:nvPr/>
        </p:nvCxnSpPr>
        <p:spPr>
          <a:xfrm>
            <a:off x="210106" y="4524557"/>
            <a:ext cx="14035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141281" y="3686764"/>
            <a:ext cx="1843374" cy="80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400" b="1" dirty="0">
                <a:solidFill>
                  <a:srgbClr val="FFFF00"/>
                </a:solidFill>
                <a:latin typeface="+mn-lt"/>
                <a:cs typeface="+mn-cs"/>
              </a:rPr>
              <a:t>směr pohybu </a:t>
            </a:r>
            <a:br>
              <a:rPr lang="cs-CZ" sz="2400" b="1" dirty="0">
                <a:solidFill>
                  <a:srgbClr val="FFFF00"/>
                </a:solidFill>
                <a:latin typeface="+mn-lt"/>
                <a:cs typeface="+mn-cs"/>
              </a:rPr>
            </a:br>
            <a:r>
              <a:rPr lang="cs-CZ" sz="2400" b="1" dirty="0">
                <a:solidFill>
                  <a:srgbClr val="FFFF00"/>
                </a:solidFill>
                <a:latin typeface="+mn-lt"/>
                <a:cs typeface="+mn-cs"/>
              </a:rPr>
              <a:t>kroužku</a:t>
            </a:r>
            <a:endParaRPr lang="el-GR" sz="2400" b="1" dirty="0">
              <a:solidFill>
                <a:srgbClr val="FFFF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5" grpId="0" animBg="1"/>
      <p:bldP spid="20482" grpId="0" animBg="1"/>
      <p:bldP spid="7" grpId="0" animBg="1"/>
      <p:bldP spid="20483" grpId="0" animBg="1"/>
      <p:bldP spid="9" grpId="0" animBg="1"/>
      <p:bldP spid="10" grpId="0" animBg="1"/>
      <p:bldP spid="11" grpId="0" animBg="1"/>
      <p:bldP spid="4" grpId="0" animBg="1"/>
      <p:bldP spid="1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9" grpId="0" animBg="1"/>
      <p:bldP spid="30" grpId="0" animBg="1"/>
      <p:bldP spid="35" grpId="0"/>
      <p:bldP spid="36" grpId="0"/>
      <p:bldP spid="37" grpId="0"/>
      <p:bldP spid="38" grpId="0"/>
      <p:bldP spid="31" grpId="0" animBg="1"/>
      <p:bldP spid="3" grpId="0" animBg="1"/>
      <p:bldP spid="39" grpId="0"/>
      <p:bldP spid="41" grpId="0"/>
      <p:bldP spid="32" grpId="0" animBg="1"/>
      <p:bldP spid="43" grpId="0"/>
      <p:bldP spid="44" grpId="0"/>
      <p:bldP spid="45" grpId="0"/>
      <p:bldP spid="48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8520" y="620688"/>
            <a:ext cx="9144000" cy="5976664"/>
          </a:xfrm>
        </p:spPr>
        <p:txBody>
          <a:bodyPr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700" dirty="0"/>
              <a:t>Po sepnutí spínače</a:t>
            </a:r>
          </a:p>
          <a:p>
            <a:pPr>
              <a:spcBef>
                <a:spcPts val="0"/>
              </a:spcBef>
              <a:defRPr/>
            </a:pPr>
            <a:r>
              <a:rPr lang="cs-CZ" sz="2700" dirty="0"/>
              <a:t>Ž1 – se rozsvítí okamžitě</a:t>
            </a:r>
          </a:p>
          <a:p>
            <a:pPr>
              <a:spcBef>
                <a:spcPts val="0"/>
              </a:spcBef>
              <a:defRPr/>
            </a:pPr>
            <a:r>
              <a:rPr lang="cs-CZ" sz="2700" dirty="0"/>
              <a:t>Ž2 – později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700" dirty="0"/>
              <a:t>Příčinou je vznik </a:t>
            </a:r>
            <a:br>
              <a:rPr lang="cs-CZ" sz="2700" dirty="0"/>
            </a:br>
            <a:r>
              <a:rPr lang="cs-CZ" sz="2700" dirty="0"/>
              <a:t>indukovaného elektrického </a:t>
            </a:r>
            <a:br>
              <a:rPr lang="cs-CZ" sz="2700" dirty="0"/>
            </a:br>
            <a:r>
              <a:rPr lang="cs-CZ" sz="2700" dirty="0"/>
              <a:t>napětí v cívce, které má </a:t>
            </a:r>
            <a:br>
              <a:rPr lang="cs-CZ" sz="2700" dirty="0"/>
            </a:br>
            <a:r>
              <a:rPr lang="cs-CZ" sz="2700" dirty="0"/>
              <a:t>opačný směr než napětí zdroje. </a:t>
            </a:r>
          </a:p>
          <a:p>
            <a:pPr marL="350838" lvl="1" algn="ctr">
              <a:spcBef>
                <a:spcPts val="0"/>
              </a:spcBef>
              <a:buFont typeface="Arial" charset="0"/>
              <a:buNone/>
              <a:defRPr/>
            </a:pPr>
            <a:r>
              <a:rPr lang="cs-CZ" sz="2700" b="1" dirty="0"/>
              <a:t>Zvětšuje se I, zvětšuje se B, magnetické  pole je nestacionární 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700" dirty="0"/>
              <a:t>Proud nedosáhne okamžitě plné hodnoty, ale narůstá až do hodnoty určené odporem cívky.</a:t>
            </a:r>
          </a:p>
          <a:p>
            <a:pPr marL="0" lvl="1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700" dirty="0"/>
              <a:t>Nastane ustálený stav a indukované elektrické pole zaniká.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 t="2518"/>
          <a:stretch>
            <a:fillRect/>
          </a:stretch>
        </p:blipFill>
        <p:spPr bwMode="auto">
          <a:xfrm>
            <a:off x="4640023" y="517971"/>
            <a:ext cx="4468481" cy="269500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5301208"/>
            <a:ext cx="914400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b="1" dirty="0">
                <a:latin typeface="+mj-lt"/>
              </a:rPr>
              <a:t>Vlastní indukce 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Indukované elektrické pole vzniká ve vodiči i při změnách </a:t>
            </a:r>
            <a:r>
              <a:rPr lang="cs-CZ" sz="2800" dirty="0" err="1">
                <a:latin typeface="+mj-lt"/>
              </a:rPr>
              <a:t>mag</a:t>
            </a:r>
            <a:r>
              <a:rPr lang="cs-CZ" sz="2800" dirty="0">
                <a:latin typeface="+mj-lt"/>
              </a:rPr>
              <a:t>. pole, které vytváří proud procházející vlastním vodičem.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6000"/>
          </a:xfrm>
          <a:solidFill>
            <a:srgbClr val="0070C0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pPr marL="342900" indent="-342900" algn="l" eaLnBrk="1" hangingPunct="1">
              <a:tabLst>
                <a:tab pos="1069975" algn="l"/>
              </a:tabLst>
            </a:pPr>
            <a:r>
              <a:rPr lang="cs-CZ" sz="2800" b="1">
                <a:solidFill>
                  <a:schemeClr val="bg1"/>
                </a:solidFill>
              </a:rPr>
              <a:t>8. 5. 	 VLASTNÍ INDUKCE</a:t>
            </a:r>
          </a:p>
        </p:txBody>
      </p:sp>
    </p:spTree>
    <p:extLst>
      <p:ext uri="{BB962C8B-B14F-4D97-AF65-F5344CB8AC3E}">
        <p14:creationId xmlns:p14="http://schemas.microsoft.com/office/powerpoint/2010/main" val="377591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 bldLvl="2"/>
      <p:bldP spid="5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2800" dirty="0">
                <a:latin typeface="+mj-lt"/>
              </a:rPr>
              <a:t>Je-li </a:t>
            </a:r>
            <a:r>
              <a:rPr lang="cs-CZ" sz="2800" dirty="0" err="1">
                <a:latin typeface="+mj-lt"/>
              </a:rPr>
              <a:t>μ</a:t>
            </a:r>
            <a:r>
              <a:rPr lang="cs-CZ" sz="2800" baseline="-25000" dirty="0" err="1">
                <a:latin typeface="+mj-lt"/>
              </a:rPr>
              <a:t>r</a:t>
            </a:r>
            <a:r>
              <a:rPr lang="cs-CZ" sz="2800" dirty="0">
                <a:latin typeface="+mj-lt"/>
              </a:rPr>
              <a:t> = </a:t>
            </a:r>
            <a:r>
              <a:rPr lang="cs-CZ" sz="2800" dirty="0" err="1">
                <a:latin typeface="+mj-lt"/>
              </a:rPr>
              <a:t>konst</a:t>
            </a:r>
            <a:r>
              <a:rPr lang="cs-CZ" sz="2800" dirty="0">
                <a:latin typeface="+mj-lt"/>
              </a:rPr>
              <a:t>.,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pak magnetický indukční tok cívkou (vodičem):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800" b="1" dirty="0">
                <a:latin typeface="+mj-lt"/>
              </a:rPr>
              <a:t>L – indukčnost cívky (vodiče)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Změní-li se za ∆t proud o ∆I pak</a:t>
            </a:r>
          </a:p>
          <a:p>
            <a:pPr>
              <a:defRPr/>
            </a:pPr>
            <a:r>
              <a:rPr lang="cs-CZ" sz="2800" b="1" dirty="0">
                <a:latin typeface="+mj-lt"/>
              </a:rPr>
              <a:t> </a:t>
            </a:r>
            <a:endParaRPr lang="cs-CZ" sz="2800" dirty="0">
              <a:latin typeface="+mj-lt"/>
            </a:endParaRPr>
          </a:p>
          <a:p>
            <a:pPr>
              <a:defRPr/>
            </a:pPr>
            <a:r>
              <a:rPr lang="cs-CZ" sz="2800" b="1" dirty="0">
                <a:latin typeface="+mj-lt"/>
              </a:rPr>
              <a:t>  </a:t>
            </a:r>
          </a:p>
          <a:p>
            <a:pPr>
              <a:defRPr/>
            </a:pPr>
            <a:endParaRPr lang="cs-CZ" sz="2800" b="1" dirty="0">
              <a:latin typeface="+mj-lt"/>
            </a:endParaRPr>
          </a:p>
          <a:p>
            <a:pPr>
              <a:defRPr/>
            </a:pPr>
            <a:endParaRPr lang="cs-CZ" sz="2800" b="1" dirty="0">
              <a:latin typeface="+mj-lt"/>
            </a:endParaRPr>
          </a:p>
          <a:p>
            <a:pPr>
              <a:defRPr/>
            </a:pPr>
            <a:endParaRPr lang="cs-CZ" sz="2800" dirty="0">
              <a:latin typeface="+mj-lt"/>
            </a:endParaRPr>
          </a:p>
          <a:p>
            <a:pPr>
              <a:defRPr/>
            </a:pPr>
            <a:r>
              <a:rPr lang="cs-CZ" sz="2800" b="1" dirty="0">
                <a:latin typeface="+mj-lt"/>
              </a:rPr>
              <a:t> </a:t>
            </a:r>
            <a:endParaRPr lang="cs-CZ" sz="2800" dirty="0">
              <a:latin typeface="+mj-lt"/>
            </a:endParaRPr>
          </a:p>
          <a:p>
            <a:pPr>
              <a:defRPr/>
            </a:pPr>
            <a:r>
              <a:rPr lang="cs-CZ" sz="2800" b="1" dirty="0">
                <a:latin typeface="+mj-lt"/>
              </a:rPr>
              <a:t>Henry</a:t>
            </a:r>
            <a:r>
              <a:rPr lang="cs-CZ" sz="2800" dirty="0">
                <a:latin typeface="+mj-lt"/>
              </a:rPr>
              <a:t> – vodič má indukčnost 1 H, jestliže se v něm při změně proudu o 1A za 1s indukuje napětí 1V.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 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Čím větší je L, tím narůstá proud pomaleji.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348158"/>
              </p:ext>
            </p:extLst>
          </p:nvPr>
        </p:nvGraphicFramePr>
        <p:xfrm>
          <a:off x="2627784" y="3443848"/>
          <a:ext cx="2994531" cy="912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269720" imgH="393480" progId="Equation.3">
                  <p:embed/>
                </p:oleObj>
              </mc:Choice>
              <mc:Fallback>
                <p:oleObj name="Rovnice" r:id="rId2" imgW="1269720" imgH="393480" progId="Equation.3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443848"/>
                        <a:ext cx="2994531" cy="91269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065573"/>
              </p:ext>
            </p:extLst>
          </p:nvPr>
        </p:nvGraphicFramePr>
        <p:xfrm>
          <a:off x="467544" y="2276872"/>
          <a:ext cx="3311475" cy="1042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231560" imgH="393480" progId="Equation.3">
                  <p:embed/>
                </p:oleObj>
              </mc:Choice>
              <mc:Fallback>
                <p:oleObj name="Rovnice" r:id="rId4" imgW="1231560" imgH="393480" progId="Equation.3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276872"/>
                        <a:ext cx="3311475" cy="104289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970154"/>
              </p:ext>
            </p:extLst>
          </p:nvPr>
        </p:nvGraphicFramePr>
        <p:xfrm>
          <a:off x="6948264" y="332656"/>
          <a:ext cx="187642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507960" imgH="177480" progId="Equation.3">
                  <p:embed/>
                </p:oleObj>
              </mc:Choice>
              <mc:Fallback>
                <p:oleObj name="Rovnice" r:id="rId6" imgW="507960" imgH="177480" progId="Equation.3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332656"/>
                        <a:ext cx="1876425" cy="642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301358"/>
              </p:ext>
            </p:extLst>
          </p:nvPr>
        </p:nvGraphicFramePr>
        <p:xfrm>
          <a:off x="6241827" y="1621468"/>
          <a:ext cx="2582862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698400" imgH="177480" progId="Equation.3">
                  <p:embed/>
                </p:oleObj>
              </mc:Choice>
              <mc:Fallback>
                <p:oleObj name="Rovnice" r:id="rId8" imgW="698400" imgH="177480" progId="Equation.3">
                  <p:embed/>
                  <p:pic>
                    <p:nvPicPr>
                      <p:cNvPr id="6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1827" y="1621468"/>
                        <a:ext cx="2582862" cy="6429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156297"/>
              </p:ext>
            </p:extLst>
          </p:nvPr>
        </p:nvGraphicFramePr>
        <p:xfrm>
          <a:off x="467544" y="3442722"/>
          <a:ext cx="1914816" cy="1006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736560" imgH="393480" progId="Equation.3">
                  <p:embed/>
                </p:oleObj>
              </mc:Choice>
              <mc:Fallback>
                <p:oleObj name="Rovnice" r:id="rId10" imgW="736560" imgH="393480" progId="Equation.3">
                  <p:embed/>
                  <p:pic>
                    <p:nvPicPr>
                      <p:cNvPr id="61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442722"/>
                        <a:ext cx="1914816" cy="10060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800" dirty="0">
              <a:latin typeface="+mj-lt"/>
            </a:endParaRPr>
          </a:p>
          <a:p>
            <a:pPr algn="ctr">
              <a:defRPr/>
            </a:pPr>
            <a:r>
              <a:rPr lang="cs-CZ" sz="2800" dirty="0">
                <a:latin typeface="+mj-lt"/>
              </a:rPr>
              <a:t> Indukčnost cívky bez jádra je mnohem menší než s jádrem. 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 </a:t>
            </a:r>
            <a:r>
              <a:rPr lang="cs-CZ" sz="2800" b="1" dirty="0">
                <a:latin typeface="+mj-lt"/>
              </a:rPr>
              <a:t>L </a:t>
            </a:r>
            <a:r>
              <a:rPr lang="cs-CZ" sz="2800" b="1" baseline="-25000" dirty="0">
                <a:latin typeface="+mj-lt"/>
              </a:rPr>
              <a:t>s jádrem</a:t>
            </a:r>
            <a:r>
              <a:rPr lang="cs-CZ" sz="2800" b="1" dirty="0">
                <a:latin typeface="+mj-lt"/>
              </a:rPr>
              <a:t> &gt;&gt; L </a:t>
            </a:r>
            <a:r>
              <a:rPr lang="cs-CZ" sz="2800" b="1" baseline="-25000" dirty="0">
                <a:latin typeface="+mj-lt"/>
              </a:rPr>
              <a:t>bez jádra</a:t>
            </a:r>
          </a:p>
          <a:p>
            <a:pPr algn="ctr">
              <a:defRPr/>
            </a:pPr>
            <a:endParaRPr lang="cs-CZ" sz="2800" dirty="0">
              <a:latin typeface="+mj-lt"/>
            </a:endParaRPr>
          </a:p>
          <a:p>
            <a:pPr>
              <a:defRPr/>
            </a:pPr>
            <a:r>
              <a:rPr lang="cs-CZ" sz="2800" b="1" dirty="0">
                <a:latin typeface="+mj-lt"/>
              </a:rPr>
              <a:t>Tlumivka </a:t>
            </a:r>
          </a:p>
          <a:p>
            <a:pPr>
              <a:defRPr/>
            </a:pPr>
            <a:r>
              <a:rPr lang="cs-CZ" sz="2800" dirty="0">
                <a:latin typeface="+mj-lt"/>
              </a:rPr>
              <a:t>cívka s uzavřeným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feromagnetickým jádrem.</a:t>
            </a:r>
          </a:p>
          <a:p>
            <a:pPr algn="ctr">
              <a:defRPr/>
            </a:pPr>
            <a:endParaRPr lang="cs-CZ" sz="2800" dirty="0">
              <a:latin typeface="+mj-lt"/>
            </a:endParaRPr>
          </a:p>
          <a:p>
            <a:pPr algn="ctr">
              <a:defRPr/>
            </a:pPr>
            <a:r>
              <a:rPr lang="cs-CZ" sz="4000" dirty="0">
                <a:latin typeface="+mj-lt"/>
              </a:rPr>
              <a:t> </a:t>
            </a:r>
          </a:p>
          <a:p>
            <a:pPr algn="ctr">
              <a:defRPr/>
            </a:pPr>
            <a:r>
              <a:rPr lang="cs-CZ" sz="2800" dirty="0">
                <a:latin typeface="+mj-lt"/>
              </a:rPr>
              <a:t>Indukčnost cívky délky </a:t>
            </a:r>
            <a:r>
              <a:rPr lang="cs-CZ" sz="2800" b="1" dirty="0">
                <a:latin typeface="+mj-lt"/>
              </a:rPr>
              <a:t>l</a:t>
            </a:r>
            <a:r>
              <a:rPr lang="cs-CZ" sz="2800" dirty="0">
                <a:latin typeface="+mj-lt"/>
              </a:rPr>
              <a:t> s </a:t>
            </a:r>
            <a:r>
              <a:rPr lang="cs-CZ" sz="2800" b="1" dirty="0">
                <a:latin typeface="+mj-lt"/>
              </a:rPr>
              <a:t>N</a:t>
            </a:r>
            <a:r>
              <a:rPr lang="cs-CZ" sz="2800" dirty="0">
                <a:latin typeface="+mj-lt"/>
              </a:rPr>
              <a:t> závity o obsahu plochy závitu </a:t>
            </a:r>
            <a:r>
              <a:rPr lang="cs-CZ" sz="2800" b="1" dirty="0">
                <a:latin typeface="+mj-lt"/>
              </a:rPr>
              <a:t>S:</a:t>
            </a:r>
            <a:endParaRPr lang="cs-CZ" sz="2800" dirty="0">
              <a:latin typeface="+mj-lt"/>
            </a:endParaRPr>
          </a:p>
          <a:p>
            <a:pPr algn="ctr">
              <a:defRPr/>
            </a:pPr>
            <a:r>
              <a:rPr lang="cs-CZ" sz="2800" dirty="0">
                <a:latin typeface="+mj-lt"/>
              </a:rPr>
              <a:t> </a:t>
            </a:r>
          </a:p>
          <a:p>
            <a:pPr algn="ctr">
              <a:defRPr/>
            </a:pPr>
            <a:endParaRPr lang="cs-CZ" sz="2800" dirty="0">
              <a:latin typeface="+mj-lt"/>
            </a:endParaRPr>
          </a:p>
          <a:p>
            <a:pPr algn="ctr">
              <a:defRPr/>
            </a:pPr>
            <a:endParaRPr lang="cs-CZ" sz="2800" dirty="0">
              <a:latin typeface="+mj-lt"/>
            </a:endParaRPr>
          </a:p>
          <a:p>
            <a:pPr algn="ctr">
              <a:defRPr/>
            </a:pPr>
            <a:r>
              <a:rPr lang="cs-CZ" sz="2800" dirty="0">
                <a:latin typeface="+mj-lt"/>
              </a:rPr>
              <a:t>Indukčnost přímého vodiče lze zanedbat.</a:t>
            </a:r>
          </a:p>
          <a:p>
            <a:pPr>
              <a:defRPr/>
            </a:pPr>
            <a:br>
              <a:rPr lang="cs-CZ" sz="2800" b="1" dirty="0">
                <a:latin typeface="+mj-lt"/>
              </a:rPr>
            </a:br>
            <a:endParaRPr lang="cs-CZ" sz="28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70" name="Object 2"/>
              <p:cNvSpPr txBox="1"/>
              <p:nvPr/>
            </p:nvSpPr>
            <p:spPr bwMode="auto">
              <a:xfrm>
                <a:off x="3622675" y="4592638"/>
                <a:ext cx="1898650" cy="107156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8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cs-CZ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cs-CZ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>
          <p:sp>
            <p:nvSpPr>
              <p:cNvPr id="7170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22675" y="4592638"/>
                <a:ext cx="1898650" cy="10715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ovací čára 4"/>
          <p:cNvCxnSpPr/>
          <p:nvPr/>
        </p:nvCxnSpPr>
        <p:spPr>
          <a:xfrm>
            <a:off x="0" y="3933056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659" y="1640477"/>
            <a:ext cx="2466975" cy="1847850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4"/>
          <a:srcRect l="7160" t="4641" r="7160" b="14721"/>
          <a:stretch/>
        </p:blipFill>
        <p:spPr>
          <a:xfrm>
            <a:off x="6529723" y="1406436"/>
            <a:ext cx="2448272" cy="2304256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  <p:bldP spid="717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20688"/>
            <a:ext cx="9144000" cy="6929438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cs-CZ" sz="2800" dirty="0"/>
              <a:t>pozorujeme při zapnutí a vypnutí proudu obvodu.</a:t>
            </a:r>
          </a:p>
          <a:p>
            <a:pPr marL="358775" indent="-358775">
              <a:buFont typeface="+mj-lt"/>
              <a:buAutoNum type="arabicPeriod"/>
              <a:defRPr/>
            </a:pPr>
            <a:r>
              <a:rPr lang="cs-CZ" sz="2800" dirty="0"/>
              <a:t> zapneme proud, indukuje se </a:t>
            </a:r>
            <a:br>
              <a:rPr lang="cs-CZ" sz="2800" dirty="0"/>
            </a:br>
            <a:r>
              <a:rPr lang="cs-CZ" sz="2800" dirty="0"/>
              <a:t>napětí </a:t>
            </a:r>
            <a:r>
              <a:rPr lang="cs-CZ" sz="2800" dirty="0" err="1"/>
              <a:t>U</a:t>
            </a:r>
            <a:r>
              <a:rPr lang="cs-CZ" sz="2800" baseline="-25000" dirty="0" err="1"/>
              <a:t>i</a:t>
            </a:r>
            <a:r>
              <a:rPr lang="cs-CZ" sz="2800" dirty="0"/>
              <a:t> = - </a:t>
            </a:r>
            <a:r>
              <a:rPr lang="cs-CZ" sz="2800" dirty="0" err="1"/>
              <a:t>U</a:t>
            </a:r>
            <a:r>
              <a:rPr lang="cs-CZ" sz="2800" baseline="-25000" dirty="0" err="1"/>
              <a:t>e</a:t>
            </a:r>
            <a:r>
              <a:rPr lang="cs-CZ" sz="2800" dirty="0"/>
              <a:t> </a:t>
            </a:r>
            <a:br>
              <a:rPr lang="cs-CZ" sz="2800" dirty="0"/>
            </a:br>
            <a:endParaRPr lang="cs-CZ" sz="2800" dirty="0"/>
          </a:p>
          <a:p>
            <a:pPr marL="358775" indent="-358775">
              <a:buFont typeface="+mj-lt"/>
              <a:buAutoNum type="arabicPeriod"/>
              <a:defRPr/>
            </a:pPr>
            <a:endParaRPr lang="cs-CZ" sz="2800" dirty="0"/>
          </a:p>
          <a:p>
            <a:pPr marL="358775" indent="-358775">
              <a:buFont typeface="+mj-lt"/>
              <a:buAutoNum type="arabicPeriod"/>
              <a:defRPr/>
            </a:pPr>
            <a:endParaRPr lang="cs-CZ" sz="2800" dirty="0"/>
          </a:p>
          <a:p>
            <a:pPr>
              <a:buFont typeface="Arial" charset="0"/>
              <a:buNone/>
              <a:defRPr/>
            </a:pPr>
            <a:r>
              <a:rPr lang="cs-CZ" sz="2800" dirty="0"/>
              <a:t> </a:t>
            </a:r>
            <a:r>
              <a:rPr lang="cs-CZ" sz="2400" dirty="0"/>
              <a:t>Čím ↑ L, tím narůstá proud pomaleji.</a:t>
            </a:r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cs-CZ" sz="2800" dirty="0"/>
              <a:t>nastane ustálený </a:t>
            </a:r>
            <a:br>
              <a:rPr lang="cs-CZ" sz="2800" dirty="0"/>
            </a:br>
            <a:r>
              <a:rPr lang="cs-CZ" sz="2800" dirty="0"/>
              <a:t>stav s proudem </a:t>
            </a:r>
            <a:r>
              <a:rPr lang="cs-CZ" sz="2800" dirty="0" err="1"/>
              <a:t>I</a:t>
            </a:r>
            <a:r>
              <a:rPr lang="cs-CZ" sz="2800" baseline="-25000" dirty="0" err="1"/>
              <a:t>o</a:t>
            </a:r>
            <a:endParaRPr lang="cs-CZ" sz="2800" baseline="-25000" dirty="0"/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cs-CZ" sz="2800" dirty="0"/>
              <a:t>při přerušení obvodu se indukuje napětí stejné polarity, jako má zdroj, ale podstatně větší. Proud nezanikne okamžitě, ale postupně </a:t>
            </a:r>
            <a:r>
              <a:rPr lang="cs-CZ" sz="2800" dirty="0" err="1"/>
              <a:t>U</a:t>
            </a:r>
            <a:r>
              <a:rPr lang="cs-CZ" sz="2800" baseline="-25000" dirty="0" err="1"/>
              <a:t>i</a:t>
            </a:r>
            <a:r>
              <a:rPr lang="cs-CZ" sz="2800" dirty="0"/>
              <a:t> &gt;&gt; </a:t>
            </a:r>
            <a:r>
              <a:rPr lang="cs-CZ" sz="2800" dirty="0" err="1"/>
              <a:t>U</a:t>
            </a:r>
            <a:r>
              <a:rPr lang="cs-CZ" sz="2800" baseline="-25000" dirty="0" err="1"/>
              <a:t>e</a:t>
            </a:r>
            <a:r>
              <a:rPr lang="cs-CZ" sz="2800" baseline="-25000" dirty="0"/>
              <a:t> </a:t>
            </a:r>
            <a:r>
              <a:rPr lang="cs-CZ" sz="2800" dirty="0"/>
              <a:t>(záblesk).</a:t>
            </a:r>
            <a:endParaRPr lang="cs-CZ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76672"/>
          </a:xfrm>
          <a:solidFill>
            <a:srgbClr val="0070C0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pPr marL="342900" indent="-342900" algn="l" eaLnBrk="1" hangingPunct="1">
              <a:tabLst>
                <a:tab pos="1069975" algn="l"/>
              </a:tabLst>
            </a:pPr>
            <a:r>
              <a:rPr lang="cs-CZ" sz="2800" b="1" dirty="0">
                <a:solidFill>
                  <a:schemeClr val="bg1"/>
                </a:solidFill>
              </a:rPr>
              <a:t>8. 6. 	 PŘECHODNÝ DĚJ</a:t>
            </a:r>
          </a:p>
        </p:txBody>
      </p:sp>
      <p:pic>
        <p:nvPicPr>
          <p:cNvPr id="8198" name="Picture 2" descr="http://fyzika.jreichl.com/data/E_nestacionarni_pole_soubory/image072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220072" y="1196752"/>
            <a:ext cx="3786187" cy="376237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262999"/>
              </p:ext>
            </p:extLst>
          </p:nvPr>
        </p:nvGraphicFramePr>
        <p:xfrm>
          <a:off x="357188" y="2132856"/>
          <a:ext cx="3214687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523880" imgH="571320" progId="Equation.3">
                  <p:embed/>
                </p:oleObj>
              </mc:Choice>
              <mc:Fallback>
                <p:oleObj name="Rovnice" r:id="rId4" imgW="1523880" imgH="571320" progId="Equation.3">
                  <p:embed/>
                  <p:pic>
                    <p:nvPicPr>
                      <p:cNvPr id="819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132856"/>
                        <a:ext cx="3214687" cy="11842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742449"/>
              </p:ext>
            </p:extLst>
          </p:nvPr>
        </p:nvGraphicFramePr>
        <p:xfrm>
          <a:off x="3714750" y="4077072"/>
          <a:ext cx="1285875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520560" imgH="393480" progId="Equation.3">
                  <p:embed/>
                </p:oleObj>
              </mc:Choice>
              <mc:Fallback>
                <p:oleObj name="Rovnice" r:id="rId6" imgW="520560" imgH="393480" progId="Equation.3">
                  <p:embed/>
                  <p:pic>
                    <p:nvPicPr>
                      <p:cNvPr id="819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4077072"/>
                        <a:ext cx="1285875" cy="9540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uiExpand="1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69" y="500063"/>
            <a:ext cx="9144000" cy="6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000" dirty="0">
                <a:latin typeface="+mn-lt"/>
              </a:rPr>
              <a:t>Přechodný děj souvisí se změnou energie.  </a:t>
            </a:r>
          </a:p>
          <a:p>
            <a:pPr algn="ctr"/>
            <a:endParaRPr lang="cs-CZ" sz="3000" dirty="0">
              <a:latin typeface="+mn-lt"/>
            </a:endParaRPr>
          </a:p>
          <a:p>
            <a:pPr algn="ctr"/>
            <a:r>
              <a:rPr lang="cs-CZ" sz="3000" dirty="0">
                <a:latin typeface="+mn-lt"/>
              </a:rPr>
              <a:t>Magnetický indukční tok </a:t>
            </a:r>
            <a:r>
              <a:rPr lang="el-GR" sz="3000" dirty="0">
                <a:latin typeface="+mn-lt"/>
              </a:rPr>
              <a:t>Φ, </a:t>
            </a:r>
            <a:r>
              <a:rPr lang="cs-CZ" sz="3000" dirty="0">
                <a:latin typeface="+mn-lt"/>
              </a:rPr>
              <a:t>vznikající v cívce, </a:t>
            </a:r>
            <a:br>
              <a:rPr lang="cs-CZ" sz="3000" dirty="0">
                <a:latin typeface="+mn-lt"/>
              </a:rPr>
            </a:br>
            <a:r>
              <a:rPr lang="cs-CZ" sz="3000" dirty="0">
                <a:latin typeface="+mn-lt"/>
              </a:rPr>
              <a:t>je přímo úměrný proudu v cívce.</a:t>
            </a:r>
          </a:p>
          <a:p>
            <a:endParaRPr lang="cs-CZ" sz="3000" dirty="0">
              <a:latin typeface="+mn-lt"/>
            </a:endParaRPr>
          </a:p>
          <a:p>
            <a:endParaRPr lang="cs-CZ" sz="3000" dirty="0">
              <a:latin typeface="+mn-lt"/>
            </a:endParaRPr>
          </a:p>
          <a:p>
            <a:endParaRPr lang="cs-CZ" sz="3000" dirty="0">
              <a:latin typeface="+mn-lt"/>
            </a:endParaRPr>
          </a:p>
          <a:p>
            <a:r>
              <a:rPr lang="cs-CZ" sz="3000" dirty="0">
                <a:latin typeface="+mn-lt"/>
              </a:rPr>
              <a:t>Energie magnetického </a:t>
            </a:r>
            <a:br>
              <a:rPr lang="cs-CZ" sz="3000" dirty="0">
                <a:latin typeface="+mn-lt"/>
              </a:rPr>
            </a:br>
            <a:r>
              <a:rPr lang="cs-CZ" sz="3000" dirty="0">
                <a:latin typeface="+mn-lt"/>
              </a:rPr>
              <a:t>pole cívky – bez jádra</a:t>
            </a:r>
          </a:p>
          <a:p>
            <a:endParaRPr lang="cs-CZ" sz="3000" dirty="0">
              <a:latin typeface="+mn-lt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684112"/>
              </p:ext>
            </p:extLst>
          </p:nvPr>
        </p:nvGraphicFramePr>
        <p:xfrm>
          <a:off x="827584" y="4855586"/>
          <a:ext cx="2100262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825480" imgH="393480" progId="Equation.3">
                  <p:embed/>
                </p:oleObj>
              </mc:Choice>
              <mc:Fallback>
                <p:oleObj name="Rovnice" r:id="rId2" imgW="825480" imgH="393480" progId="Equation.3">
                  <p:embed/>
                  <p:pic>
                    <p:nvPicPr>
                      <p:cNvPr id="92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855586"/>
                        <a:ext cx="2100262" cy="9858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5429" y="2908708"/>
            <a:ext cx="5206129" cy="2906602"/>
          </a:xfrm>
          <a:prstGeom prst="rect">
            <a:avLst/>
          </a:prstGeom>
          <a:ln w="38100">
            <a:solidFill>
              <a:srgbClr val="0066CC"/>
            </a:solidFill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515075"/>
              </p:ext>
            </p:extLst>
          </p:nvPr>
        </p:nvGraphicFramePr>
        <p:xfrm>
          <a:off x="939502" y="2758331"/>
          <a:ext cx="1876425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507960" imgH="177480" progId="Equation.3">
                  <p:embed/>
                </p:oleObj>
              </mc:Choice>
              <mc:Fallback>
                <p:oleObj name="Rovnice" r:id="rId5" imgW="507960" imgH="17748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502" y="2758331"/>
                        <a:ext cx="1876425" cy="642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816120"/>
            <a:ext cx="9144000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866775" algn="l"/>
              </a:tabLst>
            </a:pPr>
            <a:r>
              <a:rPr lang="cs-CZ" sz="2800" b="1" dirty="0">
                <a:latin typeface="Calibri" pitchFamily="34" charset="0"/>
                <a:cs typeface="Times New Roman" pitchFamily="18" charset="0"/>
              </a:rPr>
              <a:t>Veličiny popisující magnetické pole se s časem mění.</a:t>
            </a:r>
          </a:p>
          <a:p>
            <a:pPr eaLnBrk="0" hangingPunct="0">
              <a:tabLst>
                <a:tab pos="866775" algn="l"/>
              </a:tabLst>
            </a:pPr>
            <a:endParaRPr lang="cs-CZ" sz="2800" dirty="0">
              <a:latin typeface="Calibri" pitchFamily="34" charset="0"/>
            </a:endParaRPr>
          </a:p>
          <a:p>
            <a:pPr eaLnBrk="0" hangingPunct="0">
              <a:tabLst>
                <a:tab pos="866775" algn="l"/>
              </a:tabLst>
            </a:pPr>
            <a:r>
              <a:rPr lang="cs-CZ" sz="2800" b="1" dirty="0">
                <a:latin typeface="Calibri" pitchFamily="34" charset="0"/>
                <a:cs typeface="Times New Roman" pitchFamily="18" charset="0"/>
              </a:rPr>
              <a:t>Zdrojem nestacionárního magnetického pole (NMP)</a:t>
            </a:r>
            <a:r>
              <a:rPr lang="cs-CZ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800" b="1" dirty="0">
                <a:latin typeface="Calibri" pitchFamily="34" charset="0"/>
                <a:cs typeface="Times New Roman" pitchFamily="18" charset="0"/>
              </a:rPr>
              <a:t>je</a:t>
            </a:r>
          </a:p>
          <a:p>
            <a:pPr eaLnBrk="0" hangingPunct="0">
              <a:tabLst>
                <a:tab pos="866775" algn="l"/>
              </a:tabLst>
            </a:pPr>
            <a:endParaRPr lang="cs-CZ" sz="2800" dirty="0">
              <a:latin typeface="Calibri" pitchFamily="34" charset="0"/>
            </a:endParaRPr>
          </a:p>
          <a:p>
            <a:pPr marL="90488" lvl="1" indent="449263" eaLnBrk="0" hangingPunct="0">
              <a:spcAft>
                <a:spcPts val="600"/>
              </a:spcAft>
              <a:buFontTx/>
              <a:buAutoNum type="arabicParenR"/>
              <a:tabLst>
                <a:tab pos="866775" algn="l"/>
              </a:tabLst>
            </a:pPr>
            <a:r>
              <a:rPr lang="cs-CZ" sz="2800" dirty="0">
                <a:latin typeface="Calibri" pitchFamily="34" charset="0"/>
                <a:cs typeface="Times New Roman" pitchFamily="18" charset="0"/>
              </a:rPr>
              <a:t> nepohybující se vodič s časově proměnným proudem</a:t>
            </a:r>
            <a:endParaRPr lang="cs-CZ" sz="2800" dirty="0">
              <a:latin typeface="Calibri" pitchFamily="34" charset="0"/>
            </a:endParaRPr>
          </a:p>
          <a:p>
            <a:pPr marL="90488" lvl="1" indent="449263" eaLnBrk="0" hangingPunct="0">
              <a:spcAft>
                <a:spcPts val="600"/>
              </a:spcAft>
              <a:buFontTx/>
              <a:buAutoNum type="arabicParenR"/>
              <a:tabLst>
                <a:tab pos="866775" algn="l"/>
              </a:tabLst>
            </a:pPr>
            <a:r>
              <a:rPr lang="cs-CZ" sz="2800" dirty="0">
                <a:latin typeface="Calibri" pitchFamily="34" charset="0"/>
                <a:cs typeface="Times New Roman" pitchFamily="18" charset="0"/>
              </a:rPr>
              <a:t> pohybující se vodič s proudem </a:t>
            </a:r>
            <a:br>
              <a:rPr lang="cs-CZ" sz="2800" dirty="0">
                <a:latin typeface="Calibri" pitchFamily="34" charset="0"/>
                <a:cs typeface="Times New Roman" pitchFamily="18" charset="0"/>
              </a:rPr>
            </a:br>
            <a:r>
              <a:rPr lang="cs-CZ" sz="2800" dirty="0">
                <a:latin typeface="Calibri" pitchFamily="34" charset="0"/>
                <a:cs typeface="Times New Roman" pitchFamily="18" charset="0"/>
              </a:rPr>
              <a:t>	(časově proměnným nebo konstantním)</a:t>
            </a:r>
            <a:endParaRPr lang="cs-CZ" sz="2800" dirty="0">
              <a:latin typeface="Calibri" pitchFamily="34" charset="0"/>
            </a:endParaRPr>
          </a:p>
          <a:p>
            <a:pPr marL="90488" lvl="1" indent="449263" eaLnBrk="0" hangingPunct="0">
              <a:spcAft>
                <a:spcPts val="600"/>
              </a:spcAft>
              <a:buFontTx/>
              <a:buAutoNum type="arabicParenR"/>
              <a:tabLst>
                <a:tab pos="866775" algn="l"/>
              </a:tabLst>
            </a:pPr>
            <a:r>
              <a:rPr lang="cs-CZ" sz="2800" dirty="0">
                <a:latin typeface="Calibri" pitchFamily="34" charset="0"/>
                <a:cs typeface="Times New Roman" pitchFamily="18" charset="0"/>
              </a:rPr>
              <a:t>pohybující se permanentní magnet nebo elektromagnet</a:t>
            </a:r>
          </a:p>
          <a:p>
            <a:pPr marL="90488" lvl="1" indent="449263" eaLnBrk="0" hangingPunct="0">
              <a:buFontTx/>
              <a:buAutoNum type="arabicParenR"/>
              <a:tabLst>
                <a:tab pos="866775" algn="l"/>
              </a:tabLst>
            </a:pPr>
            <a:endParaRPr lang="cs-CZ" sz="2800" dirty="0">
              <a:latin typeface="Calibri" pitchFamily="34" charset="0"/>
            </a:endParaRPr>
          </a:p>
          <a:p>
            <a:pPr algn="r" eaLnBrk="0" hangingPunct="0">
              <a:tabLst>
                <a:tab pos="866775" algn="l"/>
              </a:tabLst>
            </a:pPr>
            <a:r>
              <a:rPr lang="cs-CZ" sz="2800" dirty="0">
                <a:latin typeface="Calibri" pitchFamily="34" charset="0"/>
                <a:cs typeface="Times New Roman" pitchFamily="18" charset="0"/>
              </a:rPr>
              <a:t>(pohyb je relativní…)</a:t>
            </a: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576000"/>
          </a:xfrm>
          <a:prstGeom prst="rect">
            <a:avLst/>
          </a:prstGeom>
          <a:solidFill>
            <a:srgbClr val="0070C0"/>
          </a:solidFill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eaLnBrk="1" hangingPunct="1">
              <a:defRPr sz="2800" b="1">
                <a:solidFill>
                  <a:schemeClr val="bg1"/>
                </a:solidFill>
                <a:latin typeface="+mj-lt"/>
                <a:ea typeface="+mj-ea"/>
                <a:cs typeface="Times New Roman" pitchFamily="18" charset="0"/>
              </a:defRPr>
            </a:lvl1pPr>
            <a:lvl2pPr marL="0" lvl="1" eaLnBrk="0" hangingPunct="0">
              <a:defRPr sz="2800" b="1">
                <a:solidFill>
                  <a:schemeClr val="bg1"/>
                </a:solidFill>
                <a:latin typeface="Calibri" pitchFamily="34" charset="0"/>
              </a:defRPr>
            </a:lvl2pPr>
            <a:lvl3pPr algn="ctr" eaLnBrk="0" hangingPunct="0">
              <a:defRPr sz="4400">
                <a:latin typeface="Calibri" pitchFamily="34" charset="0"/>
              </a:defRPr>
            </a:lvl3pPr>
            <a:lvl4pPr algn="ctr" eaLnBrk="0" hangingPunct="0">
              <a:defRPr sz="4400">
                <a:latin typeface="Calibri" pitchFamily="34" charset="0"/>
              </a:defRPr>
            </a:lvl4pPr>
            <a:lvl5pPr algn="ctr" eaLnBrk="0" hangingPunct="0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 lvl="1"/>
            <a:r>
              <a:rPr lang="cs-CZ" altLang="cs-CZ" dirty="0">
                <a:solidFill>
                  <a:schemeClr val="accent1">
                    <a:lumMod val="20000"/>
                    <a:lumOff val="80000"/>
                  </a:schemeClr>
                </a:solidFill>
                <a:cs typeface="Times New Roman" pitchFamily="18" charset="0"/>
              </a:rPr>
              <a:t>8</a:t>
            </a:r>
            <a:r>
              <a:rPr lang="en-US" altLang="cs-CZ" dirty="0">
                <a:solidFill>
                  <a:schemeClr val="accent1">
                    <a:lumMod val="20000"/>
                    <a:lumOff val="80000"/>
                  </a:schemeClr>
                </a:solidFill>
                <a:cs typeface="Times New Roman" pitchFamily="18" charset="0"/>
              </a:rPr>
              <a:t>. </a:t>
            </a:r>
            <a:r>
              <a:rPr lang="cs-CZ" altLang="cs-CZ" dirty="0">
                <a:solidFill>
                  <a:schemeClr val="accent1">
                    <a:lumMod val="20000"/>
                    <a:lumOff val="80000"/>
                  </a:schemeClr>
                </a:solidFill>
                <a:cs typeface="Times New Roman" pitchFamily="18" charset="0"/>
              </a:rPr>
              <a:t>NMP - příklady</a:t>
            </a:r>
            <a:endParaRPr lang="cs-CZ" dirty="0"/>
          </a:p>
        </p:txBody>
      </p:sp>
      <p:sp>
        <p:nvSpPr>
          <p:cNvPr id="35843" name="Rectangle 1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292802"/>
            <a:ext cx="8784976" cy="4016484"/>
          </a:xfrm>
        </p:spPr>
        <p:txBody>
          <a:bodyPr wrap="square" anchor="ctr">
            <a:spAutoFit/>
          </a:bodyPr>
          <a:lstStyle/>
          <a:p>
            <a:pPr>
              <a:buFont typeface="Arial" charset="0"/>
              <a:buNone/>
            </a:pPr>
            <a:r>
              <a:rPr lang="cs-CZ" altLang="cs-CZ" sz="2700" b="1" dirty="0"/>
              <a:t>Sbírka úloh pro střední školy (modrozelená)</a:t>
            </a:r>
          </a:p>
          <a:p>
            <a:pPr>
              <a:buFont typeface="Arial" charset="0"/>
              <a:buNone/>
            </a:pPr>
            <a:endParaRPr lang="cs-CZ" altLang="cs-CZ" sz="2700" b="1" dirty="0"/>
          </a:p>
          <a:p>
            <a:pPr>
              <a:buFont typeface="Arial" charset="0"/>
              <a:buNone/>
            </a:pPr>
            <a:r>
              <a:rPr lang="cs-CZ" altLang="cs-CZ" sz="2700" b="1" dirty="0"/>
              <a:t>5.kapitola</a:t>
            </a:r>
          </a:p>
          <a:p>
            <a:pPr>
              <a:buFont typeface="Arial" charset="0"/>
              <a:buNone/>
            </a:pPr>
            <a:r>
              <a:rPr lang="cs-CZ" altLang="cs-CZ" sz="2700" b="1" dirty="0"/>
              <a:t>291 – 295 </a:t>
            </a:r>
            <a:r>
              <a:rPr lang="cs-CZ" altLang="cs-CZ" sz="2700" dirty="0"/>
              <a:t>– promyslet</a:t>
            </a:r>
          </a:p>
          <a:p>
            <a:pPr>
              <a:buNone/>
            </a:pPr>
            <a:r>
              <a:rPr lang="cs-CZ" altLang="cs-CZ" sz="2700" dirty="0"/>
              <a:t>296 – 301, 305, 314 – 317  písemně na zvláštní papír A4.</a:t>
            </a:r>
          </a:p>
          <a:p>
            <a:pPr>
              <a:buNone/>
            </a:pPr>
            <a:endParaRPr lang="cs-CZ" altLang="cs-CZ" sz="2700" dirty="0"/>
          </a:p>
          <a:p>
            <a:pPr>
              <a:buNone/>
            </a:pPr>
            <a:r>
              <a:rPr lang="cs-CZ" altLang="cs-CZ" sz="2700" dirty="0"/>
              <a:t>K nahlédnutí:</a:t>
            </a:r>
          </a:p>
          <a:p>
            <a:pPr>
              <a:buNone/>
            </a:pPr>
            <a:r>
              <a:rPr lang="cs-CZ" sz="2800" dirty="0">
                <a:hlinkClick r:id="rId2"/>
              </a:rPr>
              <a:t>http://reseneulohy.cz/cs/fyzika/elektrina-a-magnetismus</a:t>
            </a:r>
            <a:endParaRPr lang="cs-CZ" altLang="cs-CZ" sz="2700" dirty="0"/>
          </a:p>
        </p:txBody>
      </p:sp>
    </p:spTree>
    <p:extLst>
      <p:ext uri="{BB962C8B-B14F-4D97-AF65-F5344CB8AC3E}">
        <p14:creationId xmlns:p14="http://schemas.microsoft.com/office/powerpoint/2010/main" val="206671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4704"/>
            <a:ext cx="9144000" cy="2664296"/>
          </a:xfrm>
        </p:spPr>
        <p:txBody>
          <a:bodyPr/>
          <a:lstStyle/>
          <a:p>
            <a:r>
              <a:rPr lang="cs-CZ" sz="2800" dirty="0"/>
              <a:t>Při vzájemném pohybu magnetu a cívky vzniká na koncích cívky </a:t>
            </a:r>
            <a:r>
              <a:rPr lang="cs-CZ" sz="2800" b="1" dirty="0"/>
              <a:t>indukované elektromotorické napětí </a:t>
            </a:r>
            <a:r>
              <a:rPr lang="cs-CZ" sz="2800" b="1" dirty="0" err="1"/>
              <a:t>U</a:t>
            </a:r>
            <a:r>
              <a:rPr lang="cs-CZ" sz="2800" b="1" baseline="-25000" dirty="0" err="1"/>
              <a:t>i</a:t>
            </a:r>
            <a:r>
              <a:rPr lang="cs-CZ" sz="2800" b="1" dirty="0"/>
              <a:t> </a:t>
            </a:r>
            <a:br>
              <a:rPr lang="cs-CZ" sz="2800" b="1" dirty="0"/>
            </a:br>
            <a:r>
              <a:rPr lang="cs-CZ" sz="2800" dirty="0"/>
              <a:t>a uzavřeným obvodem protéká </a:t>
            </a:r>
            <a:r>
              <a:rPr lang="cs-CZ" sz="2800" b="1" dirty="0"/>
              <a:t>indukovaný proud </a:t>
            </a:r>
            <a:r>
              <a:rPr lang="cs-CZ" sz="2800" b="1" dirty="0" err="1"/>
              <a:t>I</a:t>
            </a:r>
            <a:r>
              <a:rPr lang="cs-CZ" sz="2800" b="1" baseline="-25000" dirty="0" err="1"/>
              <a:t>i</a:t>
            </a:r>
            <a:r>
              <a:rPr lang="cs-CZ" sz="2800" baseline="-25000" dirty="0"/>
              <a:t> </a:t>
            </a:r>
            <a:endParaRPr lang="cs-CZ" sz="2800" dirty="0"/>
          </a:p>
          <a:p>
            <a:r>
              <a:rPr lang="cs-CZ" sz="2800" dirty="0"/>
              <a:t>Rychlejší pohyb vyvolá větší napětí i větší proud.</a:t>
            </a:r>
          </a:p>
          <a:p>
            <a:r>
              <a:rPr lang="cs-CZ" sz="2800" dirty="0"/>
              <a:t>Příčinou je nestacionární magnetické pole.</a:t>
            </a:r>
          </a:p>
          <a:p>
            <a:endParaRPr lang="cs-CZ" sz="2800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6000"/>
          </a:xfrm>
          <a:solidFill>
            <a:srgbClr val="0070C0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pPr marL="342900" indent="-342900" algn="l" eaLnBrk="1" hangingPunct="1">
              <a:tabLst>
                <a:tab pos="1069975" algn="l"/>
              </a:tabLst>
            </a:pPr>
            <a:r>
              <a:rPr lang="cs-CZ" sz="2800" b="1">
                <a:solidFill>
                  <a:schemeClr val="bg1"/>
                </a:solidFill>
              </a:rPr>
              <a:t>8. 1. 	ELEKTROMAGNETICKÁ INDUKCE </a:t>
            </a:r>
          </a:p>
        </p:txBody>
      </p:sp>
      <p:pic>
        <p:nvPicPr>
          <p:cNvPr id="14340" name="Obrázek 5" descr="ani-ind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17032"/>
            <a:ext cx="4429125" cy="279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711" y="53340"/>
            <a:ext cx="8955777" cy="30718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600" b="1" dirty="0"/>
              <a:t>	Elektromagnetickou indukci objevil  Michael Faraday </a:t>
            </a:r>
            <a:r>
              <a:rPr lang="cs-CZ" sz="2600" dirty="0"/>
              <a:t>(1831)</a:t>
            </a:r>
          </a:p>
          <a:p>
            <a:r>
              <a:rPr lang="cs-CZ" sz="2600" dirty="0"/>
              <a:t>Při jakékoli změně proudu v primární cívce se v sekundární cívce indukuje napětí.</a:t>
            </a:r>
          </a:p>
          <a:p>
            <a:r>
              <a:rPr lang="cs-CZ" sz="2600" dirty="0"/>
              <a:t>Při zmenšení nebo vypnutí se voltmetr vychýlí na jednu stranu, při zvětšení nebo zapnutí na druhou.</a:t>
            </a:r>
          </a:p>
          <a:p>
            <a:r>
              <a:rPr lang="cs-CZ" sz="2600" dirty="0"/>
              <a:t>V případě dlouhodobě sepnutého vypínače se v sekundární cívce nebude indukovat žádné napětí.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94" y="3293127"/>
            <a:ext cx="2293938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Volný tvar 4"/>
          <p:cNvSpPr/>
          <p:nvPr/>
        </p:nvSpPr>
        <p:spPr>
          <a:xfrm>
            <a:off x="4594381" y="3789041"/>
            <a:ext cx="1045029" cy="2496457"/>
          </a:xfrm>
          <a:custGeom>
            <a:avLst/>
            <a:gdLst>
              <a:gd name="connsiteX0" fmla="*/ 0 w 740229"/>
              <a:gd name="connsiteY0" fmla="*/ 0 h 2496457"/>
              <a:gd name="connsiteX1" fmla="*/ 725715 w 740229"/>
              <a:gd name="connsiteY1" fmla="*/ 0 h 2496457"/>
              <a:gd name="connsiteX2" fmla="*/ 740229 w 740229"/>
              <a:gd name="connsiteY2" fmla="*/ 2496457 h 2496457"/>
              <a:gd name="connsiteX3" fmla="*/ 261258 w 740229"/>
              <a:gd name="connsiteY3" fmla="*/ 2496457 h 2496457"/>
              <a:gd name="connsiteX4" fmla="*/ 58058 w 740229"/>
              <a:gd name="connsiteY4" fmla="*/ 2496457 h 2496457"/>
              <a:gd name="connsiteX0" fmla="*/ 0 w 740229"/>
              <a:gd name="connsiteY0" fmla="*/ 0 h 2496457"/>
              <a:gd name="connsiteX1" fmla="*/ 725715 w 740229"/>
              <a:gd name="connsiteY1" fmla="*/ 0 h 2496457"/>
              <a:gd name="connsiteX2" fmla="*/ 740229 w 740229"/>
              <a:gd name="connsiteY2" fmla="*/ 2496457 h 2496457"/>
              <a:gd name="connsiteX3" fmla="*/ 58058 w 740229"/>
              <a:gd name="connsiteY3" fmla="*/ 2496457 h 2496457"/>
              <a:gd name="connsiteX0" fmla="*/ 0 w 1018810"/>
              <a:gd name="connsiteY0" fmla="*/ 0 h 2496457"/>
              <a:gd name="connsiteX1" fmla="*/ 1004296 w 1018810"/>
              <a:gd name="connsiteY1" fmla="*/ 0 h 2496457"/>
              <a:gd name="connsiteX2" fmla="*/ 1018810 w 1018810"/>
              <a:gd name="connsiteY2" fmla="*/ 2496457 h 2496457"/>
              <a:gd name="connsiteX3" fmla="*/ 336639 w 1018810"/>
              <a:gd name="connsiteY3" fmla="*/ 2496457 h 249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810" h="2496457">
                <a:moveTo>
                  <a:pt x="0" y="0"/>
                </a:moveTo>
                <a:lnTo>
                  <a:pt x="1004296" y="0"/>
                </a:lnTo>
                <a:lnTo>
                  <a:pt x="1018810" y="2496457"/>
                </a:lnTo>
                <a:lnTo>
                  <a:pt x="336639" y="249645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 flipH="1">
            <a:off x="3170989" y="3789040"/>
            <a:ext cx="1216479" cy="2496457"/>
          </a:xfrm>
          <a:custGeom>
            <a:avLst/>
            <a:gdLst>
              <a:gd name="connsiteX0" fmla="*/ 0 w 740229"/>
              <a:gd name="connsiteY0" fmla="*/ 0 h 2496457"/>
              <a:gd name="connsiteX1" fmla="*/ 725715 w 740229"/>
              <a:gd name="connsiteY1" fmla="*/ 0 h 2496457"/>
              <a:gd name="connsiteX2" fmla="*/ 740229 w 740229"/>
              <a:gd name="connsiteY2" fmla="*/ 2496457 h 2496457"/>
              <a:gd name="connsiteX3" fmla="*/ 261258 w 740229"/>
              <a:gd name="connsiteY3" fmla="*/ 2496457 h 2496457"/>
              <a:gd name="connsiteX4" fmla="*/ 58058 w 740229"/>
              <a:gd name="connsiteY4" fmla="*/ 2496457 h 2496457"/>
              <a:gd name="connsiteX0" fmla="*/ 0 w 740229"/>
              <a:gd name="connsiteY0" fmla="*/ 0 h 2496457"/>
              <a:gd name="connsiteX1" fmla="*/ 725715 w 740229"/>
              <a:gd name="connsiteY1" fmla="*/ 0 h 2496457"/>
              <a:gd name="connsiteX2" fmla="*/ 740229 w 740229"/>
              <a:gd name="connsiteY2" fmla="*/ 2496457 h 2496457"/>
              <a:gd name="connsiteX3" fmla="*/ 58058 w 740229"/>
              <a:gd name="connsiteY3" fmla="*/ 2496457 h 2496457"/>
              <a:gd name="connsiteX0" fmla="*/ 0 w 1216479"/>
              <a:gd name="connsiteY0" fmla="*/ 9525 h 2496457"/>
              <a:gd name="connsiteX1" fmla="*/ 1201965 w 1216479"/>
              <a:gd name="connsiteY1" fmla="*/ 0 h 2496457"/>
              <a:gd name="connsiteX2" fmla="*/ 1216479 w 1216479"/>
              <a:gd name="connsiteY2" fmla="*/ 2496457 h 2496457"/>
              <a:gd name="connsiteX3" fmla="*/ 534308 w 1216479"/>
              <a:gd name="connsiteY3" fmla="*/ 2496457 h 249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6479" h="2496457">
                <a:moveTo>
                  <a:pt x="0" y="9525"/>
                </a:moveTo>
                <a:lnTo>
                  <a:pt x="1201965" y="0"/>
                </a:lnTo>
                <a:lnTo>
                  <a:pt x="1216479" y="2496457"/>
                </a:lnTo>
                <a:lnTo>
                  <a:pt x="534308" y="249645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3849691" y="6107864"/>
            <a:ext cx="1087590" cy="203201"/>
          </a:xfrm>
          <a:custGeom>
            <a:avLst/>
            <a:gdLst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79 h 421179"/>
              <a:gd name="connsiteX1" fmla="*/ 246743 w 1640114"/>
              <a:gd name="connsiteY1" fmla="*/ 265 h 421179"/>
              <a:gd name="connsiteX2" fmla="*/ 478972 w 1640114"/>
              <a:gd name="connsiteY2" fmla="*/ 363122 h 421179"/>
              <a:gd name="connsiteX3" fmla="*/ 638629 w 1640114"/>
              <a:gd name="connsiteY3" fmla="*/ 43808 h 421179"/>
              <a:gd name="connsiteX4" fmla="*/ 841829 w 1640114"/>
              <a:gd name="connsiteY4" fmla="*/ 334094 h 421179"/>
              <a:gd name="connsiteX5" fmla="*/ 1059543 w 1640114"/>
              <a:gd name="connsiteY5" fmla="*/ 265 h 421179"/>
              <a:gd name="connsiteX6" fmla="*/ 1204686 w 1640114"/>
              <a:gd name="connsiteY6" fmla="*/ 348608 h 421179"/>
              <a:gd name="connsiteX7" fmla="*/ 1422400 w 1640114"/>
              <a:gd name="connsiteY7" fmla="*/ 265 h 421179"/>
              <a:gd name="connsiteX8" fmla="*/ 1640114 w 1640114"/>
              <a:gd name="connsiteY8" fmla="*/ 348608 h 421179"/>
              <a:gd name="connsiteX9" fmla="*/ 1640114 w 1640114"/>
              <a:gd name="connsiteY9" fmla="*/ 348608 h 421179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06987 w 1605272"/>
              <a:gd name="connsiteY4" fmla="*/ 333887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9" fmla="*/ 1605272 w 1605272"/>
              <a:gd name="connsiteY9" fmla="*/ 348401 h 389530"/>
              <a:gd name="connsiteX0" fmla="*/ 0 w 1628090"/>
              <a:gd name="connsiteY0" fmla="*/ 389530 h 389530"/>
              <a:gd name="connsiteX1" fmla="*/ 211901 w 1628090"/>
              <a:gd name="connsiteY1" fmla="*/ 58 h 389530"/>
              <a:gd name="connsiteX2" fmla="*/ 444130 w 1628090"/>
              <a:gd name="connsiteY2" fmla="*/ 362915 h 389530"/>
              <a:gd name="connsiteX3" fmla="*/ 603787 w 1628090"/>
              <a:gd name="connsiteY3" fmla="*/ 43601 h 389530"/>
              <a:gd name="connsiteX4" fmla="*/ 806987 w 1628090"/>
              <a:gd name="connsiteY4" fmla="*/ 333887 h 389530"/>
              <a:gd name="connsiteX5" fmla="*/ 1024701 w 1628090"/>
              <a:gd name="connsiteY5" fmla="*/ 58 h 389530"/>
              <a:gd name="connsiteX6" fmla="*/ 1169844 w 1628090"/>
              <a:gd name="connsiteY6" fmla="*/ 348401 h 389530"/>
              <a:gd name="connsiteX7" fmla="*/ 1387558 w 1628090"/>
              <a:gd name="connsiteY7" fmla="*/ 58 h 389530"/>
              <a:gd name="connsiteX8" fmla="*/ 1605272 w 1628090"/>
              <a:gd name="connsiteY8" fmla="*/ 348401 h 389530"/>
              <a:gd name="connsiteX9" fmla="*/ 1626178 w 1628090"/>
              <a:gd name="connsiteY9" fmla="*/ 330434 h 389530"/>
              <a:gd name="connsiteX0" fmla="*/ 0 w 1946730"/>
              <a:gd name="connsiteY0" fmla="*/ 389530 h 417723"/>
              <a:gd name="connsiteX1" fmla="*/ 211901 w 1946730"/>
              <a:gd name="connsiteY1" fmla="*/ 58 h 417723"/>
              <a:gd name="connsiteX2" fmla="*/ 444130 w 1946730"/>
              <a:gd name="connsiteY2" fmla="*/ 362915 h 417723"/>
              <a:gd name="connsiteX3" fmla="*/ 603787 w 1946730"/>
              <a:gd name="connsiteY3" fmla="*/ 43601 h 417723"/>
              <a:gd name="connsiteX4" fmla="*/ 806987 w 1946730"/>
              <a:gd name="connsiteY4" fmla="*/ 333887 h 417723"/>
              <a:gd name="connsiteX5" fmla="*/ 1024701 w 1946730"/>
              <a:gd name="connsiteY5" fmla="*/ 58 h 417723"/>
              <a:gd name="connsiteX6" fmla="*/ 1169844 w 1946730"/>
              <a:gd name="connsiteY6" fmla="*/ 348401 h 417723"/>
              <a:gd name="connsiteX7" fmla="*/ 1387558 w 1946730"/>
              <a:gd name="connsiteY7" fmla="*/ 58 h 417723"/>
              <a:gd name="connsiteX8" fmla="*/ 1605272 w 1946730"/>
              <a:gd name="connsiteY8" fmla="*/ 348401 h 417723"/>
              <a:gd name="connsiteX9" fmla="*/ 1946730 w 1946730"/>
              <a:gd name="connsiteY9" fmla="*/ 415777 h 417723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06987 w 1605272"/>
              <a:gd name="connsiteY4" fmla="*/ 333887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06987 w 1605272"/>
              <a:gd name="connsiteY4" fmla="*/ 333887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06987 w 1605272"/>
              <a:gd name="connsiteY4" fmla="*/ 333887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20924 w 1605272"/>
              <a:gd name="connsiteY4" fmla="*/ 369821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596818 w 1605272"/>
              <a:gd name="connsiteY3" fmla="*/ 7667 h 389530"/>
              <a:gd name="connsiteX4" fmla="*/ 820924 w 1605272"/>
              <a:gd name="connsiteY4" fmla="*/ 369821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596818 w 1605272"/>
              <a:gd name="connsiteY3" fmla="*/ 7667 h 389530"/>
              <a:gd name="connsiteX4" fmla="*/ 820924 w 1605272"/>
              <a:gd name="connsiteY4" fmla="*/ 369821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699 h 389699"/>
              <a:gd name="connsiteX1" fmla="*/ 211901 w 1605272"/>
              <a:gd name="connsiteY1" fmla="*/ 227 h 389699"/>
              <a:gd name="connsiteX2" fmla="*/ 444130 w 1605272"/>
              <a:gd name="connsiteY2" fmla="*/ 363084 h 389699"/>
              <a:gd name="connsiteX3" fmla="*/ 596818 w 1605272"/>
              <a:gd name="connsiteY3" fmla="*/ 7836 h 389699"/>
              <a:gd name="connsiteX4" fmla="*/ 820924 w 1605272"/>
              <a:gd name="connsiteY4" fmla="*/ 369990 h 389699"/>
              <a:gd name="connsiteX5" fmla="*/ 1024701 w 1605272"/>
              <a:gd name="connsiteY5" fmla="*/ 227 h 389699"/>
              <a:gd name="connsiteX6" fmla="*/ 1169844 w 1605272"/>
              <a:gd name="connsiteY6" fmla="*/ 348570 h 389699"/>
              <a:gd name="connsiteX7" fmla="*/ 1387558 w 1605272"/>
              <a:gd name="connsiteY7" fmla="*/ 227 h 389699"/>
              <a:gd name="connsiteX8" fmla="*/ 1605272 w 1605272"/>
              <a:gd name="connsiteY8" fmla="*/ 348570 h 389699"/>
              <a:gd name="connsiteX0" fmla="*/ 0 w 1605272"/>
              <a:gd name="connsiteY0" fmla="*/ 389699 h 389699"/>
              <a:gd name="connsiteX1" fmla="*/ 211901 w 1605272"/>
              <a:gd name="connsiteY1" fmla="*/ 227 h 389699"/>
              <a:gd name="connsiteX2" fmla="*/ 444130 w 1605272"/>
              <a:gd name="connsiteY2" fmla="*/ 363084 h 389699"/>
              <a:gd name="connsiteX3" fmla="*/ 596818 w 1605272"/>
              <a:gd name="connsiteY3" fmla="*/ 7836 h 389699"/>
              <a:gd name="connsiteX4" fmla="*/ 820924 w 1605272"/>
              <a:gd name="connsiteY4" fmla="*/ 369990 h 389699"/>
              <a:gd name="connsiteX5" fmla="*/ 1024701 w 1605272"/>
              <a:gd name="connsiteY5" fmla="*/ 227 h 389699"/>
              <a:gd name="connsiteX6" fmla="*/ 1169844 w 1605272"/>
              <a:gd name="connsiteY6" fmla="*/ 348570 h 389699"/>
              <a:gd name="connsiteX7" fmla="*/ 1387558 w 1605272"/>
              <a:gd name="connsiteY7" fmla="*/ 227 h 389699"/>
              <a:gd name="connsiteX8" fmla="*/ 1605272 w 1605272"/>
              <a:gd name="connsiteY8" fmla="*/ 348570 h 389699"/>
              <a:gd name="connsiteX0" fmla="*/ 0 w 1605272"/>
              <a:gd name="connsiteY0" fmla="*/ 389699 h 389699"/>
              <a:gd name="connsiteX1" fmla="*/ 211901 w 1605272"/>
              <a:gd name="connsiteY1" fmla="*/ 227 h 389699"/>
              <a:gd name="connsiteX2" fmla="*/ 444130 w 1605272"/>
              <a:gd name="connsiteY2" fmla="*/ 363084 h 389699"/>
              <a:gd name="connsiteX3" fmla="*/ 596818 w 1605272"/>
              <a:gd name="connsiteY3" fmla="*/ 7836 h 389699"/>
              <a:gd name="connsiteX4" fmla="*/ 820924 w 1605272"/>
              <a:gd name="connsiteY4" fmla="*/ 369990 h 389699"/>
              <a:gd name="connsiteX5" fmla="*/ 1024701 w 1605272"/>
              <a:gd name="connsiteY5" fmla="*/ 227 h 389699"/>
              <a:gd name="connsiteX6" fmla="*/ 1169844 w 1605272"/>
              <a:gd name="connsiteY6" fmla="*/ 348570 h 389699"/>
              <a:gd name="connsiteX7" fmla="*/ 1387558 w 1605272"/>
              <a:gd name="connsiteY7" fmla="*/ 227 h 389699"/>
              <a:gd name="connsiteX8" fmla="*/ 1605272 w 1605272"/>
              <a:gd name="connsiteY8" fmla="*/ 348570 h 38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272" h="389699">
                <a:moveTo>
                  <a:pt x="0" y="389699"/>
                </a:moveTo>
                <a:cubicBezTo>
                  <a:pt x="83457" y="184080"/>
                  <a:pt x="26383" y="9155"/>
                  <a:pt x="211901" y="227"/>
                </a:cubicBezTo>
                <a:cubicBezTo>
                  <a:pt x="397419" y="-8701"/>
                  <a:pt x="364879" y="248025"/>
                  <a:pt x="444130" y="363084"/>
                </a:cubicBezTo>
                <a:cubicBezTo>
                  <a:pt x="516412" y="222113"/>
                  <a:pt x="443428" y="11177"/>
                  <a:pt x="596818" y="7836"/>
                </a:cubicBezTo>
                <a:cubicBezTo>
                  <a:pt x="750208" y="4495"/>
                  <a:pt x="736835" y="238002"/>
                  <a:pt x="820924" y="369990"/>
                </a:cubicBezTo>
                <a:cubicBezTo>
                  <a:pt x="911981" y="227980"/>
                  <a:pt x="862020" y="3797"/>
                  <a:pt x="1024701" y="227"/>
                </a:cubicBezTo>
                <a:cubicBezTo>
                  <a:pt x="1187382" y="-3343"/>
                  <a:pt x="1123305" y="191359"/>
                  <a:pt x="1169844" y="348570"/>
                </a:cubicBezTo>
                <a:cubicBezTo>
                  <a:pt x="1244257" y="177883"/>
                  <a:pt x="1238333" y="4719"/>
                  <a:pt x="1387558" y="227"/>
                </a:cubicBezTo>
                <a:cubicBezTo>
                  <a:pt x="1536783" y="-4265"/>
                  <a:pt x="1546919" y="252333"/>
                  <a:pt x="1605272" y="3485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387468" y="3669118"/>
            <a:ext cx="79665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554548" y="3453094"/>
            <a:ext cx="45719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014488" y="3356992"/>
            <a:ext cx="1080120" cy="8640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849691" y="6045382"/>
            <a:ext cx="10875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554990" y="6378854"/>
            <a:ext cx="182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primární cívka</a:t>
            </a:r>
          </a:p>
        </p:txBody>
      </p:sp>
      <p:sp>
        <p:nvSpPr>
          <p:cNvPr id="21" name="Volný tvar 20"/>
          <p:cNvSpPr/>
          <p:nvPr/>
        </p:nvSpPr>
        <p:spPr>
          <a:xfrm>
            <a:off x="7390978" y="3789041"/>
            <a:ext cx="873579" cy="2496457"/>
          </a:xfrm>
          <a:custGeom>
            <a:avLst/>
            <a:gdLst>
              <a:gd name="connsiteX0" fmla="*/ 0 w 740229"/>
              <a:gd name="connsiteY0" fmla="*/ 0 h 2496457"/>
              <a:gd name="connsiteX1" fmla="*/ 725715 w 740229"/>
              <a:gd name="connsiteY1" fmla="*/ 0 h 2496457"/>
              <a:gd name="connsiteX2" fmla="*/ 740229 w 740229"/>
              <a:gd name="connsiteY2" fmla="*/ 2496457 h 2496457"/>
              <a:gd name="connsiteX3" fmla="*/ 261258 w 740229"/>
              <a:gd name="connsiteY3" fmla="*/ 2496457 h 2496457"/>
              <a:gd name="connsiteX4" fmla="*/ 58058 w 740229"/>
              <a:gd name="connsiteY4" fmla="*/ 2496457 h 2496457"/>
              <a:gd name="connsiteX0" fmla="*/ 0 w 740229"/>
              <a:gd name="connsiteY0" fmla="*/ 0 h 2496457"/>
              <a:gd name="connsiteX1" fmla="*/ 725715 w 740229"/>
              <a:gd name="connsiteY1" fmla="*/ 0 h 2496457"/>
              <a:gd name="connsiteX2" fmla="*/ 740229 w 740229"/>
              <a:gd name="connsiteY2" fmla="*/ 2496457 h 2496457"/>
              <a:gd name="connsiteX3" fmla="*/ 58058 w 740229"/>
              <a:gd name="connsiteY3" fmla="*/ 2496457 h 2496457"/>
              <a:gd name="connsiteX0" fmla="*/ 0 w 1018810"/>
              <a:gd name="connsiteY0" fmla="*/ 0 h 2496457"/>
              <a:gd name="connsiteX1" fmla="*/ 1004296 w 1018810"/>
              <a:gd name="connsiteY1" fmla="*/ 0 h 2496457"/>
              <a:gd name="connsiteX2" fmla="*/ 1018810 w 1018810"/>
              <a:gd name="connsiteY2" fmla="*/ 2496457 h 2496457"/>
              <a:gd name="connsiteX3" fmla="*/ 336639 w 1018810"/>
              <a:gd name="connsiteY3" fmla="*/ 2496457 h 2496457"/>
              <a:gd name="connsiteX0" fmla="*/ 0 w 851662"/>
              <a:gd name="connsiteY0" fmla="*/ 9525 h 2496457"/>
              <a:gd name="connsiteX1" fmla="*/ 837148 w 851662"/>
              <a:gd name="connsiteY1" fmla="*/ 0 h 2496457"/>
              <a:gd name="connsiteX2" fmla="*/ 851662 w 851662"/>
              <a:gd name="connsiteY2" fmla="*/ 2496457 h 2496457"/>
              <a:gd name="connsiteX3" fmla="*/ 169491 w 851662"/>
              <a:gd name="connsiteY3" fmla="*/ 2496457 h 249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662" h="2496457">
                <a:moveTo>
                  <a:pt x="0" y="9525"/>
                </a:moveTo>
                <a:lnTo>
                  <a:pt x="837148" y="0"/>
                </a:lnTo>
                <a:lnTo>
                  <a:pt x="851662" y="2496457"/>
                </a:lnTo>
                <a:lnTo>
                  <a:pt x="169491" y="249645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 flipH="1">
            <a:off x="5796136" y="3789040"/>
            <a:ext cx="911679" cy="2496457"/>
          </a:xfrm>
          <a:custGeom>
            <a:avLst/>
            <a:gdLst>
              <a:gd name="connsiteX0" fmla="*/ 0 w 740229"/>
              <a:gd name="connsiteY0" fmla="*/ 0 h 2496457"/>
              <a:gd name="connsiteX1" fmla="*/ 725715 w 740229"/>
              <a:gd name="connsiteY1" fmla="*/ 0 h 2496457"/>
              <a:gd name="connsiteX2" fmla="*/ 740229 w 740229"/>
              <a:gd name="connsiteY2" fmla="*/ 2496457 h 2496457"/>
              <a:gd name="connsiteX3" fmla="*/ 261258 w 740229"/>
              <a:gd name="connsiteY3" fmla="*/ 2496457 h 2496457"/>
              <a:gd name="connsiteX4" fmla="*/ 58058 w 740229"/>
              <a:gd name="connsiteY4" fmla="*/ 2496457 h 2496457"/>
              <a:gd name="connsiteX0" fmla="*/ 0 w 740229"/>
              <a:gd name="connsiteY0" fmla="*/ 0 h 2496457"/>
              <a:gd name="connsiteX1" fmla="*/ 725715 w 740229"/>
              <a:gd name="connsiteY1" fmla="*/ 0 h 2496457"/>
              <a:gd name="connsiteX2" fmla="*/ 740229 w 740229"/>
              <a:gd name="connsiteY2" fmla="*/ 2496457 h 2496457"/>
              <a:gd name="connsiteX3" fmla="*/ 58058 w 740229"/>
              <a:gd name="connsiteY3" fmla="*/ 2496457 h 2496457"/>
              <a:gd name="connsiteX0" fmla="*/ 0 w 1216479"/>
              <a:gd name="connsiteY0" fmla="*/ 9525 h 2496457"/>
              <a:gd name="connsiteX1" fmla="*/ 1201965 w 1216479"/>
              <a:gd name="connsiteY1" fmla="*/ 0 h 2496457"/>
              <a:gd name="connsiteX2" fmla="*/ 1216479 w 1216479"/>
              <a:gd name="connsiteY2" fmla="*/ 2496457 h 2496457"/>
              <a:gd name="connsiteX3" fmla="*/ 534308 w 1216479"/>
              <a:gd name="connsiteY3" fmla="*/ 2496457 h 2496457"/>
              <a:gd name="connsiteX0" fmla="*/ 0 w 721179"/>
              <a:gd name="connsiteY0" fmla="*/ 0 h 2496457"/>
              <a:gd name="connsiteX1" fmla="*/ 706665 w 721179"/>
              <a:gd name="connsiteY1" fmla="*/ 0 h 2496457"/>
              <a:gd name="connsiteX2" fmla="*/ 721179 w 721179"/>
              <a:gd name="connsiteY2" fmla="*/ 2496457 h 2496457"/>
              <a:gd name="connsiteX3" fmla="*/ 39008 w 721179"/>
              <a:gd name="connsiteY3" fmla="*/ 2496457 h 2496457"/>
              <a:gd name="connsiteX0" fmla="*/ 0 w 911679"/>
              <a:gd name="connsiteY0" fmla="*/ 0 h 2496457"/>
              <a:gd name="connsiteX1" fmla="*/ 897165 w 911679"/>
              <a:gd name="connsiteY1" fmla="*/ 0 h 2496457"/>
              <a:gd name="connsiteX2" fmla="*/ 911679 w 911679"/>
              <a:gd name="connsiteY2" fmla="*/ 2496457 h 2496457"/>
              <a:gd name="connsiteX3" fmla="*/ 229508 w 911679"/>
              <a:gd name="connsiteY3" fmla="*/ 2496457 h 249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679" h="2496457">
                <a:moveTo>
                  <a:pt x="0" y="0"/>
                </a:moveTo>
                <a:lnTo>
                  <a:pt x="897165" y="0"/>
                </a:lnTo>
                <a:lnTo>
                  <a:pt x="911679" y="2496457"/>
                </a:lnTo>
                <a:lnTo>
                  <a:pt x="229508" y="249645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6474838" y="6107864"/>
            <a:ext cx="1087590" cy="203201"/>
          </a:xfrm>
          <a:custGeom>
            <a:avLst/>
            <a:gdLst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02 h 421102"/>
              <a:gd name="connsiteX1" fmla="*/ 246743 w 1640114"/>
              <a:gd name="connsiteY1" fmla="*/ 188 h 421102"/>
              <a:gd name="connsiteX2" fmla="*/ 478972 w 1640114"/>
              <a:gd name="connsiteY2" fmla="*/ 363045 h 421102"/>
              <a:gd name="connsiteX3" fmla="*/ 638629 w 1640114"/>
              <a:gd name="connsiteY3" fmla="*/ 43731 h 421102"/>
              <a:gd name="connsiteX4" fmla="*/ 841829 w 1640114"/>
              <a:gd name="connsiteY4" fmla="*/ 334017 h 421102"/>
              <a:gd name="connsiteX5" fmla="*/ 1059543 w 1640114"/>
              <a:gd name="connsiteY5" fmla="*/ 188 h 421102"/>
              <a:gd name="connsiteX6" fmla="*/ 1204686 w 1640114"/>
              <a:gd name="connsiteY6" fmla="*/ 348531 h 421102"/>
              <a:gd name="connsiteX7" fmla="*/ 1422400 w 1640114"/>
              <a:gd name="connsiteY7" fmla="*/ 188 h 421102"/>
              <a:gd name="connsiteX8" fmla="*/ 1640114 w 1640114"/>
              <a:gd name="connsiteY8" fmla="*/ 348531 h 421102"/>
              <a:gd name="connsiteX9" fmla="*/ 1640114 w 1640114"/>
              <a:gd name="connsiteY9" fmla="*/ 348531 h 421102"/>
              <a:gd name="connsiteX0" fmla="*/ 0 w 1640114"/>
              <a:gd name="connsiteY0" fmla="*/ 421179 h 421179"/>
              <a:gd name="connsiteX1" fmla="*/ 246743 w 1640114"/>
              <a:gd name="connsiteY1" fmla="*/ 265 h 421179"/>
              <a:gd name="connsiteX2" fmla="*/ 478972 w 1640114"/>
              <a:gd name="connsiteY2" fmla="*/ 363122 h 421179"/>
              <a:gd name="connsiteX3" fmla="*/ 638629 w 1640114"/>
              <a:gd name="connsiteY3" fmla="*/ 43808 h 421179"/>
              <a:gd name="connsiteX4" fmla="*/ 841829 w 1640114"/>
              <a:gd name="connsiteY4" fmla="*/ 334094 h 421179"/>
              <a:gd name="connsiteX5" fmla="*/ 1059543 w 1640114"/>
              <a:gd name="connsiteY5" fmla="*/ 265 h 421179"/>
              <a:gd name="connsiteX6" fmla="*/ 1204686 w 1640114"/>
              <a:gd name="connsiteY6" fmla="*/ 348608 h 421179"/>
              <a:gd name="connsiteX7" fmla="*/ 1422400 w 1640114"/>
              <a:gd name="connsiteY7" fmla="*/ 265 h 421179"/>
              <a:gd name="connsiteX8" fmla="*/ 1640114 w 1640114"/>
              <a:gd name="connsiteY8" fmla="*/ 348608 h 421179"/>
              <a:gd name="connsiteX9" fmla="*/ 1640114 w 1640114"/>
              <a:gd name="connsiteY9" fmla="*/ 348608 h 421179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06987 w 1605272"/>
              <a:gd name="connsiteY4" fmla="*/ 333887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9" fmla="*/ 1605272 w 1605272"/>
              <a:gd name="connsiteY9" fmla="*/ 348401 h 389530"/>
              <a:gd name="connsiteX0" fmla="*/ 0 w 1628090"/>
              <a:gd name="connsiteY0" fmla="*/ 389530 h 389530"/>
              <a:gd name="connsiteX1" fmla="*/ 211901 w 1628090"/>
              <a:gd name="connsiteY1" fmla="*/ 58 h 389530"/>
              <a:gd name="connsiteX2" fmla="*/ 444130 w 1628090"/>
              <a:gd name="connsiteY2" fmla="*/ 362915 h 389530"/>
              <a:gd name="connsiteX3" fmla="*/ 603787 w 1628090"/>
              <a:gd name="connsiteY3" fmla="*/ 43601 h 389530"/>
              <a:gd name="connsiteX4" fmla="*/ 806987 w 1628090"/>
              <a:gd name="connsiteY4" fmla="*/ 333887 h 389530"/>
              <a:gd name="connsiteX5" fmla="*/ 1024701 w 1628090"/>
              <a:gd name="connsiteY5" fmla="*/ 58 h 389530"/>
              <a:gd name="connsiteX6" fmla="*/ 1169844 w 1628090"/>
              <a:gd name="connsiteY6" fmla="*/ 348401 h 389530"/>
              <a:gd name="connsiteX7" fmla="*/ 1387558 w 1628090"/>
              <a:gd name="connsiteY7" fmla="*/ 58 h 389530"/>
              <a:gd name="connsiteX8" fmla="*/ 1605272 w 1628090"/>
              <a:gd name="connsiteY8" fmla="*/ 348401 h 389530"/>
              <a:gd name="connsiteX9" fmla="*/ 1626178 w 1628090"/>
              <a:gd name="connsiteY9" fmla="*/ 330434 h 389530"/>
              <a:gd name="connsiteX0" fmla="*/ 0 w 1946730"/>
              <a:gd name="connsiteY0" fmla="*/ 389530 h 417723"/>
              <a:gd name="connsiteX1" fmla="*/ 211901 w 1946730"/>
              <a:gd name="connsiteY1" fmla="*/ 58 h 417723"/>
              <a:gd name="connsiteX2" fmla="*/ 444130 w 1946730"/>
              <a:gd name="connsiteY2" fmla="*/ 362915 h 417723"/>
              <a:gd name="connsiteX3" fmla="*/ 603787 w 1946730"/>
              <a:gd name="connsiteY3" fmla="*/ 43601 h 417723"/>
              <a:gd name="connsiteX4" fmla="*/ 806987 w 1946730"/>
              <a:gd name="connsiteY4" fmla="*/ 333887 h 417723"/>
              <a:gd name="connsiteX5" fmla="*/ 1024701 w 1946730"/>
              <a:gd name="connsiteY5" fmla="*/ 58 h 417723"/>
              <a:gd name="connsiteX6" fmla="*/ 1169844 w 1946730"/>
              <a:gd name="connsiteY6" fmla="*/ 348401 h 417723"/>
              <a:gd name="connsiteX7" fmla="*/ 1387558 w 1946730"/>
              <a:gd name="connsiteY7" fmla="*/ 58 h 417723"/>
              <a:gd name="connsiteX8" fmla="*/ 1605272 w 1946730"/>
              <a:gd name="connsiteY8" fmla="*/ 348401 h 417723"/>
              <a:gd name="connsiteX9" fmla="*/ 1946730 w 1946730"/>
              <a:gd name="connsiteY9" fmla="*/ 415777 h 417723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06987 w 1605272"/>
              <a:gd name="connsiteY4" fmla="*/ 333887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06987 w 1605272"/>
              <a:gd name="connsiteY4" fmla="*/ 333887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06987 w 1605272"/>
              <a:gd name="connsiteY4" fmla="*/ 333887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603787 w 1605272"/>
              <a:gd name="connsiteY3" fmla="*/ 43601 h 389530"/>
              <a:gd name="connsiteX4" fmla="*/ 820924 w 1605272"/>
              <a:gd name="connsiteY4" fmla="*/ 369821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596818 w 1605272"/>
              <a:gd name="connsiteY3" fmla="*/ 7667 h 389530"/>
              <a:gd name="connsiteX4" fmla="*/ 820924 w 1605272"/>
              <a:gd name="connsiteY4" fmla="*/ 369821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530 h 389530"/>
              <a:gd name="connsiteX1" fmla="*/ 211901 w 1605272"/>
              <a:gd name="connsiteY1" fmla="*/ 58 h 389530"/>
              <a:gd name="connsiteX2" fmla="*/ 444130 w 1605272"/>
              <a:gd name="connsiteY2" fmla="*/ 362915 h 389530"/>
              <a:gd name="connsiteX3" fmla="*/ 596818 w 1605272"/>
              <a:gd name="connsiteY3" fmla="*/ 7667 h 389530"/>
              <a:gd name="connsiteX4" fmla="*/ 820924 w 1605272"/>
              <a:gd name="connsiteY4" fmla="*/ 369821 h 389530"/>
              <a:gd name="connsiteX5" fmla="*/ 1024701 w 1605272"/>
              <a:gd name="connsiteY5" fmla="*/ 58 h 389530"/>
              <a:gd name="connsiteX6" fmla="*/ 1169844 w 1605272"/>
              <a:gd name="connsiteY6" fmla="*/ 348401 h 389530"/>
              <a:gd name="connsiteX7" fmla="*/ 1387558 w 1605272"/>
              <a:gd name="connsiteY7" fmla="*/ 58 h 389530"/>
              <a:gd name="connsiteX8" fmla="*/ 1605272 w 1605272"/>
              <a:gd name="connsiteY8" fmla="*/ 348401 h 389530"/>
              <a:gd name="connsiteX0" fmla="*/ 0 w 1605272"/>
              <a:gd name="connsiteY0" fmla="*/ 389699 h 389699"/>
              <a:gd name="connsiteX1" fmla="*/ 211901 w 1605272"/>
              <a:gd name="connsiteY1" fmla="*/ 227 h 389699"/>
              <a:gd name="connsiteX2" fmla="*/ 444130 w 1605272"/>
              <a:gd name="connsiteY2" fmla="*/ 363084 h 389699"/>
              <a:gd name="connsiteX3" fmla="*/ 596818 w 1605272"/>
              <a:gd name="connsiteY3" fmla="*/ 7836 h 389699"/>
              <a:gd name="connsiteX4" fmla="*/ 820924 w 1605272"/>
              <a:gd name="connsiteY4" fmla="*/ 369990 h 389699"/>
              <a:gd name="connsiteX5" fmla="*/ 1024701 w 1605272"/>
              <a:gd name="connsiteY5" fmla="*/ 227 h 389699"/>
              <a:gd name="connsiteX6" fmla="*/ 1169844 w 1605272"/>
              <a:gd name="connsiteY6" fmla="*/ 348570 h 389699"/>
              <a:gd name="connsiteX7" fmla="*/ 1387558 w 1605272"/>
              <a:gd name="connsiteY7" fmla="*/ 227 h 389699"/>
              <a:gd name="connsiteX8" fmla="*/ 1605272 w 1605272"/>
              <a:gd name="connsiteY8" fmla="*/ 348570 h 389699"/>
              <a:gd name="connsiteX0" fmla="*/ 0 w 1605272"/>
              <a:gd name="connsiteY0" fmla="*/ 389699 h 389699"/>
              <a:gd name="connsiteX1" fmla="*/ 211901 w 1605272"/>
              <a:gd name="connsiteY1" fmla="*/ 227 h 389699"/>
              <a:gd name="connsiteX2" fmla="*/ 444130 w 1605272"/>
              <a:gd name="connsiteY2" fmla="*/ 363084 h 389699"/>
              <a:gd name="connsiteX3" fmla="*/ 596818 w 1605272"/>
              <a:gd name="connsiteY3" fmla="*/ 7836 h 389699"/>
              <a:gd name="connsiteX4" fmla="*/ 820924 w 1605272"/>
              <a:gd name="connsiteY4" fmla="*/ 369990 h 389699"/>
              <a:gd name="connsiteX5" fmla="*/ 1024701 w 1605272"/>
              <a:gd name="connsiteY5" fmla="*/ 227 h 389699"/>
              <a:gd name="connsiteX6" fmla="*/ 1169844 w 1605272"/>
              <a:gd name="connsiteY6" fmla="*/ 348570 h 389699"/>
              <a:gd name="connsiteX7" fmla="*/ 1387558 w 1605272"/>
              <a:gd name="connsiteY7" fmla="*/ 227 h 389699"/>
              <a:gd name="connsiteX8" fmla="*/ 1605272 w 1605272"/>
              <a:gd name="connsiteY8" fmla="*/ 348570 h 389699"/>
              <a:gd name="connsiteX0" fmla="*/ 0 w 1605272"/>
              <a:gd name="connsiteY0" fmla="*/ 389699 h 389699"/>
              <a:gd name="connsiteX1" fmla="*/ 211901 w 1605272"/>
              <a:gd name="connsiteY1" fmla="*/ 227 h 389699"/>
              <a:gd name="connsiteX2" fmla="*/ 444130 w 1605272"/>
              <a:gd name="connsiteY2" fmla="*/ 363084 h 389699"/>
              <a:gd name="connsiteX3" fmla="*/ 596818 w 1605272"/>
              <a:gd name="connsiteY3" fmla="*/ 7836 h 389699"/>
              <a:gd name="connsiteX4" fmla="*/ 820924 w 1605272"/>
              <a:gd name="connsiteY4" fmla="*/ 369990 h 389699"/>
              <a:gd name="connsiteX5" fmla="*/ 1024701 w 1605272"/>
              <a:gd name="connsiteY5" fmla="*/ 227 h 389699"/>
              <a:gd name="connsiteX6" fmla="*/ 1169844 w 1605272"/>
              <a:gd name="connsiteY6" fmla="*/ 348570 h 389699"/>
              <a:gd name="connsiteX7" fmla="*/ 1387558 w 1605272"/>
              <a:gd name="connsiteY7" fmla="*/ 227 h 389699"/>
              <a:gd name="connsiteX8" fmla="*/ 1605272 w 1605272"/>
              <a:gd name="connsiteY8" fmla="*/ 348570 h 38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272" h="389699">
                <a:moveTo>
                  <a:pt x="0" y="389699"/>
                </a:moveTo>
                <a:cubicBezTo>
                  <a:pt x="83457" y="184080"/>
                  <a:pt x="26383" y="9155"/>
                  <a:pt x="211901" y="227"/>
                </a:cubicBezTo>
                <a:cubicBezTo>
                  <a:pt x="397419" y="-8701"/>
                  <a:pt x="364879" y="248025"/>
                  <a:pt x="444130" y="363084"/>
                </a:cubicBezTo>
                <a:cubicBezTo>
                  <a:pt x="516412" y="222113"/>
                  <a:pt x="443428" y="11177"/>
                  <a:pt x="596818" y="7836"/>
                </a:cubicBezTo>
                <a:cubicBezTo>
                  <a:pt x="750208" y="4495"/>
                  <a:pt x="736835" y="238002"/>
                  <a:pt x="820924" y="369990"/>
                </a:cubicBezTo>
                <a:cubicBezTo>
                  <a:pt x="911981" y="227980"/>
                  <a:pt x="862020" y="3797"/>
                  <a:pt x="1024701" y="227"/>
                </a:cubicBezTo>
                <a:cubicBezTo>
                  <a:pt x="1187382" y="-3343"/>
                  <a:pt x="1123305" y="191359"/>
                  <a:pt x="1169844" y="348570"/>
                </a:cubicBezTo>
                <a:cubicBezTo>
                  <a:pt x="1244257" y="177883"/>
                  <a:pt x="1238333" y="4719"/>
                  <a:pt x="1387558" y="227"/>
                </a:cubicBezTo>
                <a:cubicBezTo>
                  <a:pt x="1536783" y="-4265"/>
                  <a:pt x="1546919" y="252333"/>
                  <a:pt x="1605272" y="3485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/>
          <p:cNvCxnSpPr/>
          <p:nvPr/>
        </p:nvCxnSpPr>
        <p:spPr>
          <a:xfrm>
            <a:off x="6474838" y="6045382"/>
            <a:ext cx="10875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6180137" y="6378854"/>
            <a:ext cx="2175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sekundární cívka</a:t>
            </a:r>
          </a:p>
        </p:txBody>
      </p:sp>
      <p:sp>
        <p:nvSpPr>
          <p:cNvPr id="16" name="Ovál 15"/>
          <p:cNvSpPr/>
          <p:nvPr/>
        </p:nvSpPr>
        <p:spPr>
          <a:xfrm>
            <a:off x="6732502" y="348909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uiExpand="1" build="p"/>
      <p:bldP spid="21" grpId="0" animBg="1"/>
      <p:bldP spid="22" grpId="0" animBg="1"/>
      <p:bldP spid="23" grpId="0" animBg="1"/>
      <p:bldP spid="28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8640"/>
            <a:ext cx="9144000" cy="6143625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cs-CZ" sz="2800" dirty="0"/>
              <a:t>Podle typu (tvaru) čar se fyzikální pole rozdělují na</a:t>
            </a:r>
            <a:br>
              <a:rPr lang="cs-CZ" sz="2800" dirty="0"/>
            </a:br>
            <a:endParaRPr lang="cs-CZ" sz="28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800" b="1" dirty="0" err="1"/>
              <a:t>zřídlové</a:t>
            </a:r>
            <a:r>
              <a:rPr lang="cs-CZ" sz="2800" b="1" dirty="0"/>
              <a:t> pole</a:t>
            </a:r>
            <a:r>
              <a:rPr lang="cs-CZ" sz="2800" dirty="0"/>
              <a:t> (elektrické pole) </a:t>
            </a:r>
            <a:br>
              <a:rPr lang="cs-CZ" sz="2800" dirty="0"/>
            </a:br>
            <a:r>
              <a:rPr lang="cs-CZ" sz="2800" dirty="0"/>
              <a:t>siločáry vystupují ze zdroje nebo vstupují do zdroje </a:t>
            </a:r>
            <a:br>
              <a:rPr lang="cs-CZ" sz="2800" dirty="0"/>
            </a:br>
            <a:r>
              <a:rPr lang="cs-CZ" sz="2800" b="1" dirty="0"/>
              <a:t>(částice se pohybuje po uzavřené křivce a práce je nulová)</a:t>
            </a:r>
            <a:br>
              <a:rPr lang="cs-CZ" sz="2800" b="1" dirty="0"/>
            </a:br>
            <a:endParaRPr lang="cs-CZ" sz="2800" dirty="0"/>
          </a:p>
          <a:p>
            <a:r>
              <a:rPr lang="cs-CZ" sz="2800" b="1" dirty="0"/>
              <a:t>vírové pole</a:t>
            </a:r>
            <a:r>
              <a:rPr lang="cs-CZ" sz="2800" dirty="0"/>
              <a:t> (magnetické pole) </a:t>
            </a:r>
            <a:br>
              <a:rPr lang="cs-CZ" sz="2800" dirty="0"/>
            </a:br>
            <a:r>
              <a:rPr lang="cs-CZ" sz="2800" dirty="0"/>
              <a:t>s uzavřenými čárami (kolem magnetů)</a:t>
            </a:r>
            <a:r>
              <a:rPr lang="cs-CZ" sz="2800" b="1" dirty="0"/>
              <a:t> </a:t>
            </a:r>
            <a:br>
              <a:rPr lang="cs-CZ" sz="2800" b="1" dirty="0"/>
            </a:br>
            <a:r>
              <a:rPr lang="cs-CZ" sz="2800" b="1" dirty="0"/>
              <a:t>(práce není nulová)</a:t>
            </a:r>
            <a:endParaRPr lang="cs-CZ" sz="2800" dirty="0"/>
          </a:p>
          <a:p>
            <a:pPr>
              <a:buFont typeface="Arial" pitchFamily="34" charset="0"/>
              <a:buChar char="•"/>
              <a:defRPr/>
            </a:pPr>
            <a:endParaRPr lang="cs-CZ" sz="28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800" i="1" dirty="0"/>
              <a:t>Charakteristickým znakem vírových polí je, že nemají klasický zdroj (jako je třeba náboj – neexistuje magnetický náboj), ale vystupují jako doprovodná pole polí </a:t>
            </a:r>
            <a:r>
              <a:rPr lang="cs-CZ" sz="2800" i="1" dirty="0" err="1"/>
              <a:t>zřídlových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638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31032"/>
            <a:ext cx="9144000" cy="6470376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sz="2800" dirty="0"/>
              <a:t>slouží pro kvantitativní popis elektromagnetické indukce. 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800" dirty="0"/>
              <a:t>Vyjadřuje úhrnný tok magnetické indukce </a:t>
            </a:r>
            <a:r>
              <a:rPr lang="cs-CZ" sz="2800" b="1" dirty="0"/>
              <a:t>B</a:t>
            </a:r>
            <a:r>
              <a:rPr lang="cs-CZ" sz="2800" dirty="0"/>
              <a:t> </a:t>
            </a:r>
          </a:p>
          <a:p>
            <a:pPr marL="0" indent="0">
              <a:spcAft>
                <a:spcPts val="1200"/>
              </a:spcAft>
              <a:buFont typeface="Arial" charset="0"/>
              <a:buNone/>
              <a:defRPr/>
            </a:pPr>
            <a:r>
              <a:rPr lang="cs-CZ" sz="2800" dirty="0"/>
              <a:t>procházející určitou plochou S vymezenou závitem.</a:t>
            </a:r>
          </a:p>
          <a:p>
            <a:pPr marL="0">
              <a:spcBef>
                <a:spcPts val="0"/>
              </a:spcBef>
              <a:buFont typeface="Arial" charset="0"/>
              <a:buNone/>
              <a:defRPr/>
            </a:pPr>
            <a:r>
              <a:rPr lang="cs-CZ" sz="2800" b="1" dirty="0"/>
              <a:t>α</a:t>
            </a:r>
            <a:r>
              <a:rPr lang="cs-CZ" sz="2800" dirty="0"/>
              <a:t> – úhel, který svírá </a:t>
            </a:r>
            <a:r>
              <a:rPr lang="cs-CZ" sz="2800" b="1" dirty="0"/>
              <a:t>B</a:t>
            </a:r>
            <a:r>
              <a:rPr lang="cs-CZ" sz="2800" dirty="0"/>
              <a:t> s normálou </a:t>
            </a:r>
            <a:r>
              <a:rPr lang="cs-CZ" sz="2800" b="1" dirty="0"/>
              <a:t>n</a:t>
            </a:r>
            <a:r>
              <a:rPr lang="cs-CZ" sz="2800" dirty="0"/>
              <a:t> k ploše </a:t>
            </a:r>
            <a:r>
              <a:rPr lang="cs-CZ" sz="2800" b="1" dirty="0"/>
              <a:t>S</a:t>
            </a:r>
            <a:r>
              <a:rPr lang="cs-CZ" sz="2800" dirty="0"/>
              <a:t>   </a:t>
            </a:r>
          </a:p>
          <a:p>
            <a:pPr marL="0">
              <a:spcBef>
                <a:spcPts val="0"/>
              </a:spcBef>
              <a:buFont typeface="Arial" charset="0"/>
              <a:buNone/>
              <a:defRPr/>
            </a:pPr>
            <a:r>
              <a:rPr lang="cs-CZ" sz="2800" dirty="0"/>
              <a:t>ω = úhlová rychlost otáčení závitu</a:t>
            </a:r>
          </a:p>
          <a:p>
            <a:pPr>
              <a:buFont typeface="Arial" charset="0"/>
              <a:buNone/>
              <a:defRPr/>
            </a:pPr>
            <a:r>
              <a:rPr lang="cs-CZ" sz="2800" dirty="0"/>
              <a:t> 		</a:t>
            </a:r>
            <a:r>
              <a:rPr lang="cs-CZ" sz="2800" b="1" dirty="0"/>
              <a:t>B ║ n</a:t>
            </a:r>
            <a:r>
              <a:rPr lang="cs-CZ" sz="2800" dirty="0"/>
              <a:t>  	Φ = </a:t>
            </a:r>
            <a:r>
              <a:rPr lang="cs-CZ" sz="2800" dirty="0" err="1"/>
              <a:t>max</a:t>
            </a:r>
            <a:r>
              <a:rPr lang="cs-CZ" sz="2800" dirty="0"/>
              <a:t>	</a:t>
            </a:r>
          </a:p>
          <a:p>
            <a:pPr>
              <a:buNone/>
              <a:defRPr/>
            </a:pPr>
            <a:r>
              <a:rPr lang="cs-CZ" sz="2800" b="1" dirty="0"/>
              <a:t> 		B ┴ n</a:t>
            </a:r>
            <a:r>
              <a:rPr lang="cs-CZ" sz="2800" dirty="0"/>
              <a:t>		Φ = 0	</a:t>
            </a:r>
            <a:br>
              <a:rPr lang="cs-CZ" sz="2800" dirty="0"/>
            </a:br>
            <a:br>
              <a:rPr lang="cs-CZ" sz="2800" dirty="0"/>
            </a:br>
            <a:endParaRPr lang="cs-CZ" sz="2800" dirty="0"/>
          </a:p>
          <a:p>
            <a:pPr>
              <a:buNone/>
              <a:defRPr/>
            </a:pPr>
            <a:r>
              <a:rPr lang="cs-CZ" sz="2800" dirty="0"/>
              <a:t>					     </a:t>
            </a:r>
            <a:r>
              <a:rPr lang="cs-CZ" sz="2800" b="1" dirty="0"/>
              <a:t> weber</a:t>
            </a:r>
            <a:br>
              <a:rPr lang="cs-CZ" sz="2800" dirty="0"/>
            </a:br>
            <a:endParaRPr lang="cs-CZ" sz="2000" dirty="0"/>
          </a:p>
          <a:p>
            <a:pPr marL="354013" lvl="1">
              <a:buFont typeface="Arial" pitchFamily="34" charset="0"/>
              <a:buChar char="•"/>
              <a:tabLst>
                <a:tab pos="360363" algn="l"/>
              </a:tabLst>
              <a:defRPr/>
            </a:pPr>
            <a:r>
              <a:rPr lang="cs-CZ" dirty="0"/>
              <a:t>napětí indukované v jednom </a:t>
            </a:r>
            <a:br>
              <a:rPr lang="cs-CZ" dirty="0"/>
            </a:br>
            <a:r>
              <a:rPr lang="cs-CZ" dirty="0"/>
              <a:t>závitu je malé → N závitů →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6000"/>
          </a:xfrm>
          <a:solidFill>
            <a:srgbClr val="0070C0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pPr marL="342900" indent="-342900" algn="l" eaLnBrk="1" hangingPunct="1">
              <a:tabLst>
                <a:tab pos="1069975" algn="l"/>
              </a:tabLst>
            </a:pPr>
            <a:r>
              <a:rPr lang="cs-CZ" sz="2800" b="1" dirty="0">
                <a:solidFill>
                  <a:schemeClr val="bg1"/>
                </a:solidFill>
              </a:rPr>
              <a:t>8. 2. 	 MAGNETICKÝ INDUKČNÍ TOK   Φ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36915"/>
              </p:ext>
            </p:extLst>
          </p:nvPr>
        </p:nvGraphicFramePr>
        <p:xfrm>
          <a:off x="899592" y="4247804"/>
          <a:ext cx="287813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850680" imgH="177480" progId="Equation.3">
                  <p:embed/>
                </p:oleObj>
              </mc:Choice>
              <mc:Fallback>
                <p:oleObj name="Rovnice" r:id="rId2" imgW="850680" imgH="177480" progId="Equation.3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247804"/>
                        <a:ext cx="2878137" cy="590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895542"/>
              </p:ext>
            </p:extLst>
          </p:nvPr>
        </p:nvGraphicFramePr>
        <p:xfrm>
          <a:off x="5195491" y="6105024"/>
          <a:ext cx="32210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952200" imgH="177480" progId="Equation.3">
                  <p:embed/>
                </p:oleObj>
              </mc:Choice>
              <mc:Fallback>
                <p:oleObj name="Rovnice" r:id="rId4" imgW="952200" imgH="177480" progId="Equation.3">
                  <p:embed/>
                  <p:pic>
                    <p:nvPicPr>
                      <p:cNvPr id="102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5491" y="6105024"/>
                        <a:ext cx="3221038" cy="590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237704"/>
              </p:ext>
            </p:extLst>
          </p:nvPr>
        </p:nvGraphicFramePr>
        <p:xfrm>
          <a:off x="904710" y="5013176"/>
          <a:ext cx="2736304" cy="716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002960" imgH="266400" progId="Equation.3">
                  <p:embed/>
                </p:oleObj>
              </mc:Choice>
              <mc:Fallback>
                <p:oleObj name="Rovnice" r:id="rId6" imgW="1002960" imgH="266400" progId="Equation.3">
                  <p:embed/>
                  <p:pic>
                    <p:nvPicPr>
                      <p:cNvPr id="102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710" y="5013176"/>
                        <a:ext cx="2736304" cy="7160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5234669" y="2944522"/>
            <a:ext cx="3676972" cy="1656184"/>
            <a:chOff x="5143500" y="2276872"/>
            <a:chExt cx="3676972" cy="1656184"/>
          </a:xfrm>
        </p:grpSpPr>
        <p:cxnSp>
          <p:nvCxnSpPr>
            <p:cNvPr id="3" name="Přímá spojnice se šipkou 2"/>
            <p:cNvCxnSpPr/>
            <p:nvPr/>
          </p:nvCxnSpPr>
          <p:spPr>
            <a:xfrm>
              <a:off x="5143500" y="2276872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>
              <a:off x="5143500" y="2690918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se šipkou 10"/>
            <p:cNvCxnSpPr/>
            <p:nvPr/>
          </p:nvCxnSpPr>
          <p:spPr>
            <a:xfrm>
              <a:off x="5143500" y="3104964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5143500" y="3519010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/>
            <p:cNvCxnSpPr/>
            <p:nvPr/>
          </p:nvCxnSpPr>
          <p:spPr>
            <a:xfrm>
              <a:off x="5143500" y="3933056"/>
              <a:ext cx="367697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/>
            <p:nvPr/>
          </p:nvCxnSpPr>
          <p:spPr>
            <a:xfrm flipV="1">
              <a:off x="6657691" y="3104964"/>
              <a:ext cx="1495548" cy="8493"/>
            </a:xfrm>
            <a:prstGeom prst="straightConnector1">
              <a:avLst/>
            </a:prstGeom>
            <a:ln w="76200">
              <a:solidFill>
                <a:srgbClr val="007033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8244408" y="3097257"/>
                <a:ext cx="410369" cy="5523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33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3200" b="1" i="1" smtClean="0">
                              <a:solidFill>
                                <a:srgbClr val="007033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3200" b="1" i="1" smtClean="0">
                              <a:solidFill>
                                <a:srgbClr val="007033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acc>
                    </m:oMath>
                  </m:oMathPara>
                </a14:m>
                <a:endParaRPr lang="cs-CZ" sz="3200" b="1" dirty="0">
                  <a:solidFill>
                    <a:srgbClr val="007033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3097257"/>
                <a:ext cx="410369" cy="552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007033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ál 7"/>
          <p:cNvSpPr/>
          <p:nvPr/>
        </p:nvSpPr>
        <p:spPr>
          <a:xfrm>
            <a:off x="6409966" y="3077703"/>
            <a:ext cx="792088" cy="1443254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/>
          <p:nvPr/>
        </p:nvCxnSpPr>
        <p:spPr>
          <a:xfrm>
            <a:off x="6748860" y="3781107"/>
            <a:ext cx="1351532" cy="166411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8095647" y="4829766"/>
                <a:ext cx="379911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cs-CZ" sz="32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647" y="4829766"/>
                <a:ext cx="379911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blouk 15"/>
          <p:cNvSpPr/>
          <p:nvPr/>
        </p:nvSpPr>
        <p:spPr>
          <a:xfrm rot="4989528">
            <a:off x="6458826" y="3265298"/>
            <a:ext cx="1266427" cy="1224524"/>
          </a:xfrm>
          <a:prstGeom prst="arc">
            <a:avLst>
              <a:gd name="adj1" fmla="val 16200000"/>
              <a:gd name="adj2" fmla="val 207285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7734353" y="3974478"/>
                <a:ext cx="389529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4353" y="3974478"/>
                <a:ext cx="389529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6883199" y="2504930"/>
                <a:ext cx="346249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cs-CZ" sz="32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3199" y="2504930"/>
                <a:ext cx="346249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bdélník 16"/>
          <p:cNvSpPr/>
          <p:nvPr/>
        </p:nvSpPr>
        <p:spPr>
          <a:xfrm>
            <a:off x="7639499" y="2223152"/>
            <a:ext cx="1209818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0">
              <a:spcBef>
                <a:spcPts val="0"/>
              </a:spcBef>
              <a:buFont typeface="Arial" charset="0"/>
              <a:buNone/>
              <a:defRPr/>
            </a:pPr>
            <a:r>
              <a:rPr lang="cs-CZ" sz="2800" b="1" dirty="0">
                <a:latin typeface="+mn-lt"/>
              </a:rPr>
              <a:t>α = ω.t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89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uiExpand="1" build="p" bldLvl="2"/>
      <p:bldP spid="7" grpId="0" animBg="1"/>
      <p:bldP spid="8" grpId="0" animBg="1"/>
      <p:bldP spid="8" grpId="1" animBg="1"/>
      <p:bldP spid="22" grpId="0" animBg="1"/>
      <p:bldP spid="16" grpId="0" animBg="1"/>
      <p:bldP spid="24" grpId="0" animBg="1"/>
      <p:bldP spid="2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4313"/>
            <a:ext cx="9144000" cy="6357937"/>
          </a:xfrm>
        </p:spPr>
        <p:txBody>
          <a:bodyPr/>
          <a:lstStyle/>
          <a:p>
            <a:pPr marL="717550">
              <a:buFont typeface="Arial" charset="0"/>
              <a:buNone/>
              <a:defRPr/>
            </a:pPr>
            <a:r>
              <a:rPr lang="cs-CZ" sz="2800" b="1" dirty="0" err="1"/>
              <a:t>Wilhelm</a:t>
            </a:r>
            <a:r>
              <a:rPr lang="cs-CZ" sz="2800" dirty="0"/>
              <a:t> </a:t>
            </a:r>
            <a:r>
              <a:rPr lang="cs-CZ" sz="2800" b="1" dirty="0"/>
              <a:t>Weber </a:t>
            </a:r>
          </a:p>
          <a:p>
            <a:pPr marL="717550">
              <a:buFont typeface="Arial" charset="0"/>
              <a:buNone/>
              <a:defRPr/>
            </a:pPr>
            <a:r>
              <a:rPr lang="cs-CZ" sz="2800" dirty="0"/>
              <a:t>(Němec 1804 – 1891)</a:t>
            </a:r>
          </a:p>
          <a:p>
            <a:pPr>
              <a:defRPr/>
            </a:pPr>
            <a:endParaRPr lang="cs-CZ" sz="2800" dirty="0"/>
          </a:p>
          <a:p>
            <a:pPr>
              <a:defRPr/>
            </a:pPr>
            <a:endParaRPr lang="cs-CZ" sz="2800" dirty="0"/>
          </a:p>
          <a:p>
            <a:pPr>
              <a:defRPr/>
            </a:pPr>
            <a:endParaRPr lang="cs-CZ" sz="2800" dirty="0"/>
          </a:p>
          <a:p>
            <a:pPr>
              <a:defRPr/>
            </a:pPr>
            <a:endParaRPr lang="cs-CZ" sz="2800" dirty="0"/>
          </a:p>
          <a:p>
            <a:pPr>
              <a:defRPr/>
            </a:pPr>
            <a:endParaRPr lang="cs-CZ" sz="2800" dirty="0"/>
          </a:p>
          <a:p>
            <a:pPr>
              <a:defRPr/>
            </a:pPr>
            <a:endParaRPr lang="cs-CZ" sz="2800" dirty="0"/>
          </a:p>
          <a:p>
            <a:pPr>
              <a:defRPr/>
            </a:pPr>
            <a:endParaRPr lang="cs-CZ" sz="2800" dirty="0"/>
          </a:p>
          <a:p>
            <a:pPr>
              <a:defRPr/>
            </a:pPr>
            <a:endParaRPr lang="cs-CZ" sz="2800" dirty="0"/>
          </a:p>
          <a:p>
            <a:pPr>
              <a:buFont typeface="Arial" charset="0"/>
              <a:buNone/>
              <a:defRPr/>
            </a:pPr>
            <a:r>
              <a:rPr lang="cs-CZ" sz="2800" dirty="0"/>
              <a:t>					</a:t>
            </a:r>
          </a:p>
          <a:p>
            <a:pPr algn="ctr">
              <a:buFont typeface="Arial" charset="0"/>
              <a:buNone/>
              <a:defRPr/>
            </a:pPr>
            <a:r>
              <a:rPr lang="cs-CZ" sz="2800" b="1" dirty="0"/>
              <a:t>Pro NMP jsou charakteristické změny Φ (změnou B, S, α).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3" y="214313"/>
            <a:ext cx="3743325" cy="472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503562"/>
              </p:ext>
            </p:extLst>
          </p:nvPr>
        </p:nvGraphicFramePr>
        <p:xfrm>
          <a:off x="611560" y="4204902"/>
          <a:ext cx="3635896" cy="74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850680" imgH="177480" progId="Equation.3">
                  <p:embed/>
                </p:oleObj>
              </mc:Choice>
              <mc:Fallback>
                <p:oleObj name="Rovnice" r:id="rId3" imgW="850680" imgH="177480" progId="Equation.3">
                  <p:embed/>
                  <p:pic>
                    <p:nvPicPr>
                      <p:cNvPr id="20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204902"/>
                        <a:ext cx="3635896" cy="74596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720"/>
            <a:ext cx="9144000" cy="428625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Font typeface="Arial" charset="0"/>
              <a:buNone/>
              <a:defRPr/>
            </a:pPr>
            <a:r>
              <a:rPr lang="cs-CZ" dirty="0"/>
              <a:t>Změní-li se magnetický indukční tok uzavřeným vodičem za dobu </a:t>
            </a:r>
            <a:r>
              <a:rPr lang="el-GR" dirty="0"/>
              <a:t>Δ</a:t>
            </a:r>
            <a:r>
              <a:rPr lang="cs-CZ" dirty="0"/>
              <a:t>t o </a:t>
            </a:r>
            <a:r>
              <a:rPr lang="el-GR" dirty="0"/>
              <a:t>ΔΦ, </a:t>
            </a:r>
            <a:r>
              <a:rPr lang="cs-CZ" dirty="0"/>
              <a:t>indukuje se ve vodiči elektromotorické napětí, jehož střední hodnota je </a:t>
            </a:r>
          </a:p>
          <a:p>
            <a:pPr>
              <a:buFont typeface="Arial" charset="0"/>
              <a:buNone/>
              <a:defRPr/>
            </a:pPr>
            <a:endParaRPr lang="cs-CZ" dirty="0"/>
          </a:p>
          <a:p>
            <a:pPr>
              <a:buFont typeface="Arial" charset="0"/>
              <a:buNone/>
              <a:defRPr/>
            </a:pPr>
            <a:endParaRPr lang="cs-CZ" dirty="0"/>
          </a:p>
          <a:p>
            <a:pPr>
              <a:buFont typeface="Arial" charset="0"/>
              <a:buNone/>
              <a:defRPr/>
            </a:pPr>
            <a:endParaRPr lang="cs-CZ" dirty="0"/>
          </a:p>
          <a:p>
            <a:pPr>
              <a:buFont typeface="Arial" charset="0"/>
              <a:buNone/>
              <a:defRPr/>
            </a:pPr>
            <a:endParaRPr lang="cs-CZ" dirty="0"/>
          </a:p>
          <a:p>
            <a:pPr>
              <a:buFont typeface="Arial" charset="0"/>
              <a:buNone/>
              <a:defRPr/>
            </a:pPr>
            <a:endParaRPr lang="cs-CZ" dirty="0"/>
          </a:p>
          <a:p>
            <a:pPr marL="620713">
              <a:defRPr/>
            </a:pPr>
            <a:endParaRPr lang="cs-CZ" dirty="0"/>
          </a:p>
          <a:p>
            <a:pPr>
              <a:buFont typeface="Arial" charset="0"/>
              <a:buNone/>
              <a:defRPr/>
            </a:pPr>
            <a:r>
              <a:rPr lang="cs-CZ" baseline="-25000" dirty="0"/>
              <a:t> </a:t>
            </a:r>
            <a:endParaRPr lang="cs-CZ" dirty="0"/>
          </a:p>
          <a:p>
            <a:pPr>
              <a:buFont typeface="Arial" charset="0"/>
              <a:buNone/>
              <a:defRPr/>
            </a:pPr>
            <a:endParaRPr lang="cs-CZ" dirty="0"/>
          </a:p>
          <a:p>
            <a:pPr>
              <a:buFont typeface="Arial" charset="0"/>
              <a:buNone/>
              <a:defRPr/>
            </a:pPr>
            <a:endParaRPr lang="cs-CZ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6000"/>
          </a:xfrm>
          <a:solidFill>
            <a:srgbClr val="0070C0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pPr marL="342900" indent="-342900" algn="l" eaLnBrk="1" hangingPunct="1">
              <a:tabLst>
                <a:tab pos="1069975" algn="l"/>
              </a:tabLst>
            </a:pPr>
            <a:r>
              <a:rPr lang="cs-CZ" sz="2800" b="1" dirty="0">
                <a:solidFill>
                  <a:schemeClr val="bg1"/>
                </a:solidFill>
              </a:rPr>
              <a:t>8. 3.  FARADAYŮV ZÁKON ELEKTROMAGNETICKÉ INDUKCE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435555"/>
              </p:ext>
            </p:extLst>
          </p:nvPr>
        </p:nvGraphicFramePr>
        <p:xfrm>
          <a:off x="3275856" y="3933056"/>
          <a:ext cx="202247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698400" imgH="393480" progId="Equation.3">
                  <p:embed/>
                </p:oleObj>
              </mc:Choice>
              <mc:Fallback>
                <p:oleObj name="Rovnice" r:id="rId2" imgW="698400" imgH="393480" progId="Equation.3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933056"/>
                        <a:ext cx="2022475" cy="1120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délník 47"/>
          <p:cNvSpPr/>
          <p:nvPr/>
        </p:nvSpPr>
        <p:spPr>
          <a:xfrm>
            <a:off x="5724128" y="1961151"/>
            <a:ext cx="1810754" cy="2916281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44624"/>
            <a:ext cx="9144000" cy="3786188"/>
          </a:xfrm>
        </p:spPr>
        <p:txBody>
          <a:bodyPr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600" b="1" dirty="0"/>
              <a:t>Př.: Vodič v homogenním magnetickém poli. </a:t>
            </a:r>
            <a:endParaRPr lang="cs-CZ" sz="2600" dirty="0"/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600" dirty="0"/>
              <a:t>Na koncích pohybujícího se vodiče se indukuje napětí.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600" dirty="0"/>
              <a:t>Ve vodiči vzniká indukované pole o intenzitě </a:t>
            </a:r>
            <a:r>
              <a:rPr lang="cs-CZ" sz="2600" dirty="0" err="1"/>
              <a:t>E</a:t>
            </a:r>
            <a:r>
              <a:rPr lang="cs-CZ" sz="2600" baseline="-25000" dirty="0" err="1"/>
              <a:t>i</a:t>
            </a:r>
            <a:r>
              <a:rPr lang="cs-CZ" sz="2600" baseline="-25000" dirty="0"/>
              <a:t>.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endParaRPr lang="cs-CZ" sz="800" dirty="0"/>
          </a:p>
          <a:p>
            <a:pPr marL="620713">
              <a:spcBef>
                <a:spcPts val="0"/>
              </a:spcBef>
              <a:buNone/>
              <a:defRPr/>
            </a:pPr>
            <a:r>
              <a:rPr lang="cs-CZ" sz="2600" dirty="0"/>
              <a:t>B – magnetická indukce</a:t>
            </a:r>
          </a:p>
          <a:p>
            <a:pPr marL="620713">
              <a:spcBef>
                <a:spcPts val="0"/>
              </a:spcBef>
              <a:buNone/>
              <a:defRPr/>
            </a:pPr>
            <a:r>
              <a:rPr lang="cs-CZ" sz="2600" dirty="0"/>
              <a:t>l – délka vodiče</a:t>
            </a:r>
          </a:p>
          <a:p>
            <a:pPr marL="620713">
              <a:spcBef>
                <a:spcPts val="0"/>
              </a:spcBef>
              <a:buNone/>
              <a:defRPr/>
            </a:pPr>
            <a:r>
              <a:rPr lang="cs-CZ" sz="2600" dirty="0"/>
              <a:t>v – rychlost pohybu vodiče</a:t>
            </a:r>
          </a:p>
          <a:p>
            <a:pPr marL="620713">
              <a:spcBef>
                <a:spcPts val="0"/>
              </a:spcBef>
              <a:buNone/>
              <a:defRPr/>
            </a:pPr>
            <a:r>
              <a:rPr lang="cs-CZ" sz="2600" dirty="0" err="1"/>
              <a:t>Δs</a:t>
            </a:r>
            <a:r>
              <a:rPr lang="cs-CZ" sz="2600" dirty="0"/>
              <a:t> – dráha vodiče</a:t>
            </a:r>
          </a:p>
          <a:p>
            <a:pPr marL="620713">
              <a:spcBef>
                <a:spcPts val="0"/>
              </a:spcBef>
              <a:buNone/>
              <a:defRPr/>
            </a:pPr>
            <a:r>
              <a:rPr lang="cs-CZ" sz="2600" dirty="0"/>
              <a:t>ΔS – plocha opsaná vodičem</a:t>
            </a:r>
            <a:br>
              <a:rPr lang="cs-CZ" sz="2600" dirty="0"/>
            </a:br>
            <a:br>
              <a:rPr lang="cs-CZ" sz="2600" dirty="0"/>
            </a:br>
            <a:br>
              <a:rPr lang="cs-CZ" sz="2600" dirty="0"/>
            </a:br>
            <a:br>
              <a:rPr lang="cs-CZ" sz="2600" dirty="0"/>
            </a:br>
            <a:br>
              <a:rPr lang="cs-CZ" sz="2600" dirty="0"/>
            </a:br>
            <a:endParaRPr lang="cs-CZ" sz="2600" dirty="0"/>
          </a:p>
          <a:p>
            <a:pPr marL="620713">
              <a:spcBef>
                <a:spcPts val="0"/>
              </a:spcBef>
              <a:buNone/>
              <a:defRPr/>
            </a:pPr>
            <a:endParaRPr lang="cs-CZ" sz="800" dirty="0"/>
          </a:p>
          <a:p>
            <a:pPr marL="263525" indent="14288" algn="r">
              <a:spcBef>
                <a:spcPts val="0"/>
              </a:spcBef>
              <a:buNone/>
              <a:defRPr/>
            </a:pPr>
            <a:br>
              <a:rPr lang="cs-CZ" sz="2600" b="1" dirty="0"/>
            </a:br>
            <a:br>
              <a:rPr lang="cs-CZ" sz="2000" b="1" dirty="0"/>
            </a:br>
            <a:r>
              <a:rPr lang="cs-CZ" sz="2600" b="1" dirty="0"/>
              <a:t>Pohybující se vodič je zdrojem napětí.</a:t>
            </a:r>
          </a:p>
          <a:p>
            <a:pPr marL="620713">
              <a:spcBef>
                <a:spcPts val="0"/>
              </a:spcBef>
              <a:buFont typeface="Arial" charset="0"/>
              <a:buNone/>
              <a:defRPr/>
            </a:pPr>
            <a:endParaRPr lang="cs-CZ" sz="2600" dirty="0"/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sz="2600" b="1" dirty="0"/>
              <a:t> </a:t>
            </a:r>
            <a:endParaRPr lang="cs-CZ" sz="2600" dirty="0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689271"/>
              </p:ext>
            </p:extLst>
          </p:nvPr>
        </p:nvGraphicFramePr>
        <p:xfrm>
          <a:off x="2074524" y="3503302"/>
          <a:ext cx="108743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33160" imgH="228600" progId="Equation.3">
                  <p:embed/>
                </p:oleObj>
              </mc:Choice>
              <mc:Fallback>
                <p:oleObj name="Rovnice" r:id="rId2" imgW="533160" imgH="228600" progId="Equation.3">
                  <p:embed/>
                  <p:pic>
                    <p:nvPicPr>
                      <p:cNvPr id="51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524" y="3503302"/>
                        <a:ext cx="1087437" cy="4587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087406"/>
              </p:ext>
            </p:extLst>
          </p:nvPr>
        </p:nvGraphicFramePr>
        <p:xfrm>
          <a:off x="503569" y="4913659"/>
          <a:ext cx="121443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495000" imgH="228600" progId="Equation.3">
                  <p:embed/>
                </p:oleObj>
              </mc:Choice>
              <mc:Fallback>
                <p:oleObj name="Rovnice" r:id="rId4" imgW="495000" imgH="228600" progId="Equation.3">
                  <p:embed/>
                  <p:pic>
                    <p:nvPicPr>
                      <p:cNvPr id="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69" y="4913659"/>
                        <a:ext cx="1214437" cy="552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524116"/>
              </p:ext>
            </p:extLst>
          </p:nvPr>
        </p:nvGraphicFramePr>
        <p:xfrm>
          <a:off x="2060323" y="5832397"/>
          <a:ext cx="1593486" cy="883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698197" imgH="393529" progId="Equation.3">
                  <p:embed/>
                </p:oleObj>
              </mc:Choice>
              <mc:Fallback>
                <p:oleObj name="Rovnice" r:id="rId6" imgW="698197" imgH="393529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323" y="5832397"/>
                        <a:ext cx="1593486" cy="88304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395773"/>
              </p:ext>
            </p:extLst>
          </p:nvPr>
        </p:nvGraphicFramePr>
        <p:xfrm>
          <a:off x="317037" y="5610543"/>
          <a:ext cx="1587501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647640" imgH="457200" progId="Equation.3">
                  <p:embed/>
                </p:oleObj>
              </mc:Choice>
              <mc:Fallback>
                <p:oleObj name="Rovnice" r:id="rId8" imgW="647640" imgH="457200" progId="Equation.3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037" y="5610543"/>
                        <a:ext cx="1587501" cy="1104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Skupina 21"/>
          <p:cNvGrpSpPr/>
          <p:nvPr/>
        </p:nvGrpSpPr>
        <p:grpSpPr>
          <a:xfrm>
            <a:off x="4294175" y="1952835"/>
            <a:ext cx="4726785" cy="2924597"/>
            <a:chOff x="4294175" y="1952835"/>
            <a:chExt cx="4726785" cy="2924597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4294175" y="1952835"/>
              <a:ext cx="445428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4294175" y="4877432"/>
              <a:ext cx="445428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8748464" y="1952835"/>
              <a:ext cx="0" cy="2924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ál 16"/>
            <p:cNvSpPr/>
            <p:nvPr/>
          </p:nvSpPr>
          <p:spPr>
            <a:xfrm>
              <a:off x="8436860" y="2971004"/>
              <a:ext cx="584100" cy="5841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>
                  <a:solidFill>
                    <a:schemeClr val="tx1"/>
                  </a:solidFill>
                </a:rPr>
                <a:t>V</a:t>
              </a:r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5508104" y="1268760"/>
            <a:ext cx="360040" cy="4574058"/>
            <a:chOff x="5508104" y="1268760"/>
            <a:chExt cx="360040" cy="4574058"/>
          </a:xfrm>
        </p:grpSpPr>
        <p:sp>
          <p:nvSpPr>
            <p:cNvPr id="21" name="Obdélník 20"/>
            <p:cNvSpPr/>
            <p:nvPr/>
          </p:nvSpPr>
          <p:spPr>
            <a:xfrm>
              <a:off x="5508104" y="1628800"/>
              <a:ext cx="360040" cy="3600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4" name="Přímá spojnice 23"/>
            <p:cNvCxnSpPr/>
            <p:nvPr/>
          </p:nvCxnSpPr>
          <p:spPr>
            <a:xfrm>
              <a:off x="5724128" y="5229200"/>
              <a:ext cx="0" cy="6136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5652120" y="1268760"/>
              <a:ext cx="0" cy="3600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Skupina 31"/>
          <p:cNvGrpSpPr/>
          <p:nvPr/>
        </p:nvGrpSpPr>
        <p:grpSpPr>
          <a:xfrm>
            <a:off x="7390866" y="1268075"/>
            <a:ext cx="360040" cy="4574058"/>
            <a:chOff x="5508104" y="1268760"/>
            <a:chExt cx="360040" cy="4574058"/>
          </a:xfrm>
        </p:grpSpPr>
        <p:sp>
          <p:nvSpPr>
            <p:cNvPr id="33" name="Obdélník 32"/>
            <p:cNvSpPr/>
            <p:nvPr/>
          </p:nvSpPr>
          <p:spPr>
            <a:xfrm>
              <a:off x="5508104" y="1628800"/>
              <a:ext cx="360040" cy="3600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4" name="Přímá spojnice 33"/>
            <p:cNvCxnSpPr/>
            <p:nvPr/>
          </p:nvCxnSpPr>
          <p:spPr>
            <a:xfrm>
              <a:off x="5724128" y="5229200"/>
              <a:ext cx="0" cy="6136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>
              <a:off x="5652120" y="1268760"/>
              <a:ext cx="0" cy="3600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Přímá spojnice se šipkou 29"/>
          <p:cNvCxnSpPr/>
          <p:nvPr/>
        </p:nvCxnSpPr>
        <p:spPr>
          <a:xfrm>
            <a:off x="5749644" y="5610543"/>
            <a:ext cx="1818217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5090293" y="1961151"/>
            <a:ext cx="17064" cy="2916281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5652120" y="1448095"/>
            <a:ext cx="1297320" cy="0"/>
          </a:xfrm>
          <a:prstGeom prst="straightConnector1">
            <a:avLst/>
          </a:prstGeom>
          <a:ln w="38100">
            <a:solidFill>
              <a:srgbClr val="0066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Vývojový diagram: sumační spojení 41"/>
          <p:cNvSpPr/>
          <p:nvPr/>
        </p:nvSpPr>
        <p:spPr>
          <a:xfrm>
            <a:off x="8244408" y="1124744"/>
            <a:ext cx="504056" cy="504056"/>
          </a:xfrm>
          <a:prstGeom prst="flowChartSummingJunct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7459849" y="3250281"/>
            <a:ext cx="216024" cy="1648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7567861" y="3429427"/>
            <a:ext cx="0" cy="846004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7567861" y="2404277"/>
            <a:ext cx="0" cy="84600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378772"/>
              </p:ext>
            </p:extLst>
          </p:nvPr>
        </p:nvGraphicFramePr>
        <p:xfrm>
          <a:off x="6762750" y="2547938"/>
          <a:ext cx="43656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77480" imgH="253800" progId="Equation.3">
                  <p:embed/>
                </p:oleObj>
              </mc:Choice>
              <mc:Fallback>
                <p:oleObj name="Rovnice" r:id="rId10" imgW="177480" imgH="253800" progId="Equation.3">
                  <p:embed/>
                  <p:pic>
                    <p:nvPicPr>
                      <p:cNvPr id="5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0" y="2547938"/>
                        <a:ext cx="436563" cy="6143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894393"/>
              </p:ext>
            </p:extLst>
          </p:nvPr>
        </p:nvGraphicFramePr>
        <p:xfrm>
          <a:off x="8308975" y="541338"/>
          <a:ext cx="3746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52280" imgH="203040" progId="Equation.3">
                  <p:embed/>
                </p:oleObj>
              </mc:Choice>
              <mc:Fallback>
                <p:oleObj name="Rovnice" r:id="rId12" imgW="152280" imgH="203040" progId="Equation.3">
                  <p:embed/>
                  <p:pic>
                    <p:nvPicPr>
                      <p:cNvPr id="5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8975" y="541338"/>
                        <a:ext cx="374650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81362"/>
              </p:ext>
            </p:extLst>
          </p:nvPr>
        </p:nvGraphicFramePr>
        <p:xfrm>
          <a:off x="7783513" y="3208338"/>
          <a:ext cx="5619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228600" imgH="139680" progId="Equation.3">
                  <p:embed/>
                </p:oleObj>
              </mc:Choice>
              <mc:Fallback>
                <p:oleObj name="Rovnice" r:id="rId14" imgW="228600" imgH="139680" progId="Equation.3">
                  <p:embed/>
                  <p:pic>
                    <p:nvPicPr>
                      <p:cNvPr id="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3513" y="3208338"/>
                        <a:ext cx="561975" cy="336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940644"/>
              </p:ext>
            </p:extLst>
          </p:nvPr>
        </p:nvGraphicFramePr>
        <p:xfrm>
          <a:off x="6467475" y="5014913"/>
          <a:ext cx="49847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203040" imgH="177480" progId="Equation.3">
                  <p:embed/>
                </p:oleObj>
              </mc:Choice>
              <mc:Fallback>
                <p:oleObj name="Rovnice" r:id="rId16" imgW="203040" imgH="177480" progId="Equation.3">
                  <p:embed/>
                  <p:pic>
                    <p:nvPicPr>
                      <p:cNvPr id="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475" y="5014913"/>
                        <a:ext cx="498475" cy="430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230617"/>
              </p:ext>
            </p:extLst>
          </p:nvPr>
        </p:nvGraphicFramePr>
        <p:xfrm>
          <a:off x="4633913" y="3128963"/>
          <a:ext cx="2174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88560" imgH="177480" progId="Equation.3">
                  <p:embed/>
                </p:oleObj>
              </mc:Choice>
              <mc:Fallback>
                <p:oleObj name="Rovnice" r:id="rId18" imgW="88560" imgH="177480" progId="Equation.3">
                  <p:embed/>
                  <p:pic>
                    <p:nvPicPr>
                      <p:cNvPr id="5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3" y="3128963"/>
                        <a:ext cx="217487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990733"/>
              </p:ext>
            </p:extLst>
          </p:nvPr>
        </p:nvGraphicFramePr>
        <p:xfrm>
          <a:off x="7040563" y="1001713"/>
          <a:ext cx="31115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0" imgW="126720" imgH="177480" progId="Equation.3">
                  <p:embed/>
                </p:oleObj>
              </mc:Choice>
              <mc:Fallback>
                <p:oleObj name="Rovnice" r:id="rId20" imgW="126720" imgH="177480" progId="Equation.3">
                  <p:embed/>
                  <p:pic>
                    <p:nvPicPr>
                      <p:cNvPr id="5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0563" y="1001713"/>
                        <a:ext cx="311150" cy="430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86978"/>
              </p:ext>
            </p:extLst>
          </p:nvPr>
        </p:nvGraphicFramePr>
        <p:xfrm>
          <a:off x="6783388" y="3524250"/>
          <a:ext cx="49847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2" imgW="203040" imgH="253800" progId="Equation.3">
                  <p:embed/>
                </p:oleObj>
              </mc:Choice>
              <mc:Fallback>
                <p:oleObj name="Rovnice" r:id="rId22" imgW="203040" imgH="253800" progId="Equation.3">
                  <p:embed/>
                  <p:pic>
                    <p:nvPicPr>
                      <p:cNvPr id="5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3388" y="3524250"/>
                        <a:ext cx="498475" cy="614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804658"/>
              </p:ext>
            </p:extLst>
          </p:nvPr>
        </p:nvGraphicFramePr>
        <p:xfrm>
          <a:off x="363075" y="3519891"/>
          <a:ext cx="14954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4" imgW="609480" imgH="228600" progId="Equation.3">
                  <p:embed/>
                </p:oleObj>
              </mc:Choice>
              <mc:Fallback>
                <p:oleObj name="Rovnice" r:id="rId24" imgW="609480" imgH="228600" progId="Equation.3">
                  <p:embed/>
                  <p:pic>
                    <p:nvPicPr>
                      <p:cNvPr id="5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75" y="3519891"/>
                        <a:ext cx="1495425" cy="552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763608"/>
              </p:ext>
            </p:extLst>
          </p:nvPr>
        </p:nvGraphicFramePr>
        <p:xfrm>
          <a:off x="441656" y="4216775"/>
          <a:ext cx="133826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6" imgW="545760" imgH="228600" progId="Equation.3">
                  <p:embed/>
                </p:oleObj>
              </mc:Choice>
              <mc:Fallback>
                <p:oleObj name="Rovnice" r:id="rId26" imgW="545760" imgH="228600" progId="Equation.3">
                  <p:embed/>
                  <p:pic>
                    <p:nvPicPr>
                      <p:cNvPr id="5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56" y="4216775"/>
                        <a:ext cx="1338263" cy="552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ovéPole 44"/>
          <p:cNvSpPr txBox="1"/>
          <p:nvPr/>
        </p:nvSpPr>
        <p:spPr>
          <a:xfrm>
            <a:off x="7744857" y="1841232"/>
            <a:ext cx="499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+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7809424" y="4284171"/>
            <a:ext cx="499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-</a:t>
            </a: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015867"/>
              </p:ext>
            </p:extLst>
          </p:nvPr>
        </p:nvGraphicFramePr>
        <p:xfrm>
          <a:off x="2060323" y="4951495"/>
          <a:ext cx="1398587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8" imgW="685800" imgH="393480" progId="Equation.3">
                  <p:embed/>
                </p:oleObj>
              </mc:Choice>
              <mc:Fallback>
                <p:oleObj name="Rovnice" r:id="rId28" imgW="685800" imgH="393480" progId="Equation.3">
                  <p:embed/>
                  <p:pic>
                    <p:nvPicPr>
                      <p:cNvPr id="1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323" y="4951495"/>
                        <a:ext cx="1398587" cy="7889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013112"/>
              </p:ext>
            </p:extLst>
          </p:nvPr>
        </p:nvGraphicFramePr>
        <p:xfrm>
          <a:off x="2060323" y="4070593"/>
          <a:ext cx="1527175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0" imgW="749160" imgH="393480" progId="Equation.3">
                  <p:embed/>
                </p:oleObj>
              </mc:Choice>
              <mc:Fallback>
                <p:oleObj name="Rovnice" r:id="rId30" imgW="749160" imgH="393480" progId="Equation.3">
                  <p:embed/>
                  <p:pic>
                    <p:nvPicPr>
                      <p:cNvPr id="6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323" y="4070593"/>
                        <a:ext cx="1527175" cy="7889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505139"/>
              </p:ext>
            </p:extLst>
          </p:nvPr>
        </p:nvGraphicFramePr>
        <p:xfrm>
          <a:off x="5959516" y="3134855"/>
          <a:ext cx="5603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2" imgW="228600" imgH="177480" progId="Equation.3">
                  <p:embed/>
                </p:oleObj>
              </mc:Choice>
              <mc:Fallback>
                <p:oleObj name="Rovnice" r:id="rId32" imgW="228600" imgH="177480" progId="Equation.3">
                  <p:embed/>
                  <p:pic>
                    <p:nvPicPr>
                      <p:cNvPr id="6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516" y="3134855"/>
                        <a:ext cx="560387" cy="4302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101059"/>
              </p:ext>
            </p:extLst>
          </p:nvPr>
        </p:nvGraphicFramePr>
        <p:xfrm>
          <a:off x="3209729" y="3503302"/>
          <a:ext cx="11652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4" imgW="571320" imgH="228600" progId="Equation.3">
                  <p:embed/>
                </p:oleObj>
              </mc:Choice>
              <mc:Fallback>
                <p:oleObj name="Rovnice" r:id="rId34" imgW="571320" imgH="228600" progId="Equation.3">
                  <p:embed/>
                  <p:pic>
                    <p:nvPicPr>
                      <p:cNvPr id="4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729" y="3503302"/>
                        <a:ext cx="1165225" cy="45878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797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189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189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2" grpId="0" animBg="1"/>
      <p:bldP spid="43" grpId="0" animBg="1"/>
      <p:bldP spid="45" grpId="0"/>
      <p:bldP spid="61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F185D5E8E559D47A466505FE5BAFF12" ma:contentTypeVersion="13" ma:contentTypeDescription="Vytvoří nový dokument" ma:contentTypeScope="" ma:versionID="ee8912cbda76815f611bb0c37c204100">
  <xsd:schema xmlns:xsd="http://www.w3.org/2001/XMLSchema" xmlns:xs="http://www.w3.org/2001/XMLSchema" xmlns:p="http://schemas.microsoft.com/office/2006/metadata/properties" xmlns:ns3="18c2a92a-df50-4b08-9032-cfbdadfe8fac" xmlns:ns4="0be0a3f6-5165-47a5-9dd9-467e64aad042" targetNamespace="http://schemas.microsoft.com/office/2006/metadata/properties" ma:root="true" ma:fieldsID="af9e08ed5fe227205f77116dd6646226" ns3:_="" ns4:_="">
    <xsd:import namespace="18c2a92a-df50-4b08-9032-cfbdadfe8fac"/>
    <xsd:import namespace="0be0a3f6-5165-47a5-9dd9-467e64aad04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2a92a-df50-4b08-9032-cfbdadfe8f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e0a3f6-5165-47a5-9dd9-467e64aad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5C450F-BA69-4E02-B4B3-56C70DC1A0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18CA7A-2E3E-4B7D-8925-B22765BE98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c2a92a-df50-4b08-9032-cfbdadfe8fac"/>
    <ds:schemaRef ds:uri="0be0a3f6-5165-47a5-9dd9-467e64aad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02D322-9E3C-41DF-8287-B4DB726FE697}">
  <ds:schemaRefs>
    <ds:schemaRef ds:uri="http://purl.org/dc/terms/"/>
    <ds:schemaRef ds:uri="http://schemas.openxmlformats.org/package/2006/metadata/core-properties"/>
    <ds:schemaRef ds:uri="0be0a3f6-5165-47a5-9dd9-467e64aad042"/>
    <ds:schemaRef ds:uri="http://purl.org/dc/dcmitype/"/>
    <ds:schemaRef ds:uri="http://schemas.microsoft.com/office/infopath/2007/PartnerControls"/>
    <ds:schemaRef ds:uri="18c2a92a-df50-4b08-9032-cfbdadfe8fac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3635</TotalTime>
  <Words>1245</Words>
  <Application>Microsoft Office PowerPoint</Application>
  <PresentationFormat>Předvádění na obrazovce (4:3)</PresentationFormat>
  <Paragraphs>224</Paragraphs>
  <Slides>20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Times New Roman</vt:lpstr>
      <vt:lpstr>Symbol</vt:lpstr>
      <vt:lpstr>Calibri</vt:lpstr>
      <vt:lpstr>Arial</vt:lpstr>
      <vt:lpstr>Cambria Math</vt:lpstr>
      <vt:lpstr>Motiv sady Office</vt:lpstr>
      <vt:lpstr>Rovnice</vt:lpstr>
      <vt:lpstr>8. NESTACIONÁRNÍ MAGNETICKÉ POLE</vt:lpstr>
      <vt:lpstr>Prezentace aplikace PowerPoint</vt:lpstr>
      <vt:lpstr>8. 1.  ELEKTROMAGNETICKÁ INDUKCE </vt:lpstr>
      <vt:lpstr>Prezentace aplikace PowerPoint</vt:lpstr>
      <vt:lpstr>Prezentace aplikace PowerPoint</vt:lpstr>
      <vt:lpstr>8. 2.   MAGNETICKÝ INDUKČNÍ TOK   Φ</vt:lpstr>
      <vt:lpstr>Prezentace aplikace PowerPoint</vt:lpstr>
      <vt:lpstr>8. 3.  FARADAYŮV ZÁKON ELEKTROMAGNETICKÉ INDUKCE</vt:lpstr>
      <vt:lpstr>Prezentace aplikace PowerPoint</vt:lpstr>
      <vt:lpstr>Prezentace aplikace PowerPoint</vt:lpstr>
      <vt:lpstr>8. 4.   INDUKOVANÝ PROUD</vt:lpstr>
      <vt:lpstr>Prezentace aplikace PowerPoint</vt:lpstr>
      <vt:lpstr>Prezentace aplikace PowerPoint</vt:lpstr>
      <vt:lpstr>Prezentace aplikace PowerPoint</vt:lpstr>
      <vt:lpstr>8. 5.   VLASTNÍ INDUKCE</vt:lpstr>
      <vt:lpstr>Prezentace aplikace PowerPoint</vt:lpstr>
      <vt:lpstr>Prezentace aplikace PowerPoint</vt:lpstr>
      <vt:lpstr>8. 6.   PŘECHODNÝ DĚJ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ELEKTRICKÝ PROUD  V POLOVODIČÍCH</dc:title>
  <dc:creator>Monika</dc:creator>
  <cp:lastModifiedBy>Bouchalová Monika</cp:lastModifiedBy>
  <cp:revision>226</cp:revision>
  <cp:lastPrinted>2018-04-18T15:35:22Z</cp:lastPrinted>
  <dcterms:created xsi:type="dcterms:W3CDTF">2011-01-17T18:17:18Z</dcterms:created>
  <dcterms:modified xsi:type="dcterms:W3CDTF">2024-04-02T20:47:50Z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0x0101006F185D5E8E559D47A466505FE5BAFF12</vt:lpwstr>
  </property>
</Properties>
</file>