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6"/>
  </p:notesMasterIdLst>
  <p:sldIdLst>
    <p:sldId id="321" r:id="rId2"/>
    <p:sldId id="323" r:id="rId3"/>
    <p:sldId id="339" r:id="rId4"/>
    <p:sldId id="322" r:id="rId5"/>
    <p:sldId id="340" r:id="rId6"/>
    <p:sldId id="375" r:id="rId7"/>
    <p:sldId id="344" r:id="rId8"/>
    <p:sldId id="427" r:id="rId9"/>
    <p:sldId id="351" r:id="rId10"/>
    <p:sldId id="345" r:id="rId11"/>
    <p:sldId id="428" r:id="rId12"/>
    <p:sldId id="429" r:id="rId13"/>
    <p:sldId id="355" r:id="rId14"/>
    <p:sldId id="359" r:id="rId15"/>
    <p:sldId id="360" r:id="rId16"/>
    <p:sldId id="423" r:id="rId17"/>
    <p:sldId id="426" r:id="rId18"/>
    <p:sldId id="361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396" r:id="rId27"/>
    <p:sldId id="389" r:id="rId28"/>
    <p:sldId id="437" r:id="rId29"/>
    <p:sldId id="391" r:id="rId30"/>
    <p:sldId id="392" r:id="rId31"/>
    <p:sldId id="393" r:id="rId32"/>
    <p:sldId id="438" r:id="rId33"/>
    <p:sldId id="395" r:id="rId34"/>
    <p:sldId id="362" r:id="rId35"/>
    <p:sldId id="371" r:id="rId36"/>
    <p:sldId id="363" r:id="rId37"/>
    <p:sldId id="372" r:id="rId38"/>
    <p:sldId id="402" r:id="rId39"/>
    <p:sldId id="401" r:id="rId40"/>
    <p:sldId id="439" r:id="rId41"/>
    <p:sldId id="440" r:id="rId42"/>
    <p:sldId id="441" r:id="rId43"/>
    <p:sldId id="442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55" r:id="rId52"/>
    <p:sldId id="451" r:id="rId53"/>
    <p:sldId id="452" r:id="rId54"/>
    <p:sldId id="453" r:id="rId55"/>
  </p:sldIdLst>
  <p:sldSz cx="9144000" cy="6858000" type="screen4x3"/>
  <p:notesSz cx="6858000" cy="9144000"/>
  <p:embeddedFontLst>
    <p:embeddedFont>
      <p:font typeface="Times New Roman CE" panose="02020603050405020304" pitchFamily="18" charset="0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Wingdings 3" panose="05040102010807070707" pitchFamily="18" charset="2"/>
      <p:regular r:id="rId65"/>
    </p:embeddedFont>
    <p:embeddedFont>
      <p:font typeface="Arial Black" panose="020B0A04020102020204" pitchFamily="34" charset="0"/>
      <p:bold r:id="rId66"/>
    </p:embeddedFont>
    <p:embeddedFont>
      <p:font typeface="Cambria Math" panose="02040503050406030204" pitchFamily="18" charset="0"/>
      <p:regular r:id="rId67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33"/>
    <a:srgbClr val="FF5050"/>
    <a:srgbClr val="FF9999"/>
    <a:srgbClr val="F4B74A"/>
    <a:srgbClr val="FFFF7D"/>
    <a:srgbClr val="FFFF66"/>
    <a:srgbClr val="FF9966"/>
    <a:srgbClr val="FFFF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5245" autoAdjust="0"/>
  </p:normalViewPr>
  <p:slideViewPr>
    <p:cSldViewPr>
      <p:cViewPr varScale="1">
        <p:scale>
          <a:sx n="80" d="100"/>
          <a:sy n="80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3" d="100"/>
        <a:sy n="133" d="100"/>
      </p:scale>
      <p:origin x="0" y="-24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e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53.wmf"/><Relationship Id="rId7" Type="http://schemas.openxmlformats.org/officeDocument/2006/relationships/image" Target="../media/image64.wmf"/><Relationship Id="rId2" Type="http://schemas.openxmlformats.org/officeDocument/2006/relationships/image" Target="../media/image61.wmf"/><Relationship Id="rId1" Type="http://schemas.openxmlformats.org/officeDocument/2006/relationships/image" Target="../media/image60.e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6298FF-3B1C-4F09-8CBB-7286013EB2A5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990F7A-EEAA-47AC-9B06-C2E5D31C76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733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E8957-3DB4-4E66-9833-7A4DC774351C}" type="slidenum">
              <a:rPr lang="sk-SK">
                <a:solidFill>
                  <a:prstClr val="black"/>
                </a:solidFill>
              </a:rPr>
              <a:pPr/>
              <a:t>21</a:t>
            </a:fld>
            <a:endParaRPr lang="sk-SK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35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06598-974B-443D-89EE-440D760C57E5}" type="slidenum">
              <a:rPr lang="sk-SK">
                <a:solidFill>
                  <a:prstClr val="black"/>
                </a:solidFill>
              </a:rPr>
              <a:pPr/>
              <a:t>22</a:t>
            </a:fld>
            <a:endParaRPr lang="sk-SK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00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8BD61-469E-4336-B63E-09181E1268EB}" type="slidenum">
              <a:rPr lang="sk-SK">
                <a:solidFill>
                  <a:prstClr val="black"/>
                </a:solidFill>
              </a:rPr>
              <a:pPr/>
              <a:t>23</a:t>
            </a:fld>
            <a:endParaRPr lang="sk-SK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05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AFBBF-4FDA-40A5-83BD-F0A6BDAA133F}" type="slidenum">
              <a:rPr lang="sk-SK">
                <a:solidFill>
                  <a:prstClr val="black"/>
                </a:solidFill>
              </a:rPr>
              <a:pPr/>
              <a:t>24</a:t>
            </a:fld>
            <a:endParaRPr lang="sk-SK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81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31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CA0C-E95D-498E-BA11-BBB98317C8F7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6B29-2E77-4FB1-87F6-10DC3015B6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54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1CEB-B0A9-4C3D-A0F9-021080DF1095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1825-830D-42C0-9591-FE9915487F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65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33EEC-0CF3-4480-9C1C-EAEE3F06893F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3427E-332A-4EDA-AC1A-4EFD08AFB6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40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E1E7-855B-4FBB-B58A-B6B44540BA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05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E36B-158B-4218-891B-C2892FE216F0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5777-FE68-427E-AD3F-7BB8CE30B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38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D148-51C4-48DA-8187-B805BE04F4C7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010C-8433-4E51-8A16-CD30AE3E03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12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70F8-BE3D-4FD6-901A-777C99C01A40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2DD8-D548-4D40-ABB0-A8D47199BD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4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C798-1E00-418F-906A-4DC99DFF74E7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B6CE-7FD8-45A3-BE18-A7A4A78D3C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32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F276-2DB1-45C5-BDCE-7E4C350EE258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FC3F0-132E-464E-AB21-8B4A22C772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80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7045-45B4-4232-B951-4083BB67CA71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1CC7-4C05-40E5-BF12-E3D3D497BD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80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1EDB-3006-4C26-A826-501E69559412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5886-EE91-4AB3-8AFB-58EBAFE27F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76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0767-3636-4568-85D7-AE396FDBA689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7A25-A748-47CB-98E4-52E00AB99B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04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16BA72-529B-4DD0-BA3E-A06A11A3A90A}" type="datetimeFigureOut">
              <a:rPr lang="cs-CZ"/>
              <a:pPr>
                <a:defRPr/>
              </a:pPr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AD1E72-37A2-485A-8352-0155F289DA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0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9.wmf"/><Relationship Id="rId1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5.wmf"/><Relationship Id="rId5" Type="http://schemas.openxmlformats.org/officeDocument/2006/relationships/image" Target="../media/image52.e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5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6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2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4.wmf"/><Relationship Id="rId5" Type="http://schemas.openxmlformats.org/officeDocument/2006/relationships/image" Target="../media/image60.e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6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100.wmf"/><Relationship Id="rId3" Type="http://schemas.openxmlformats.org/officeDocument/2006/relationships/image" Target="../media/image101.gi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7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gi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8.gif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1.gif"/><Relationship Id="rId11" Type="http://schemas.openxmlformats.org/officeDocument/2006/relationships/oleObject" Target="../embeddings/oleObject75.bin"/><Relationship Id="rId5" Type="http://schemas.openxmlformats.org/officeDocument/2006/relationships/image" Target="../media/image110.gif"/><Relationship Id="rId10" Type="http://schemas.openxmlformats.org/officeDocument/2006/relationships/image" Target="../media/image106.wmf"/><Relationship Id="rId4" Type="http://schemas.openxmlformats.org/officeDocument/2006/relationships/image" Target="../media/image109.gif"/><Relationship Id="rId9" Type="http://schemas.openxmlformats.org/officeDocument/2006/relationships/oleObject" Target="../embeddings/oleObject7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2936"/>
            <a:ext cx="9144000" cy="2476500"/>
          </a:xfr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7</a:t>
            </a:r>
            <a:r>
              <a:rPr lang="en-US" altLang="cs-CZ" sz="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. </a:t>
            </a:r>
            <a:r>
              <a:rPr lang="cs-CZ" altLang="cs-CZ" sz="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STACIONÁRNÍ MAGNETICKÉ 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Otočíme-li směr proudu ve vodiči, nebo otočíme-li magnet, změní se směr působící síly.</a:t>
            </a:r>
          </a:p>
        </p:txBody>
      </p:sp>
      <p:grpSp>
        <p:nvGrpSpPr>
          <p:cNvPr id="26627" name="Skupina 121"/>
          <p:cNvGrpSpPr>
            <a:grpSpLocks/>
          </p:cNvGrpSpPr>
          <p:nvPr/>
        </p:nvGrpSpPr>
        <p:grpSpPr bwMode="auto">
          <a:xfrm>
            <a:off x="500063" y="0"/>
            <a:ext cx="7929562" cy="5816600"/>
            <a:chOff x="500034" y="0"/>
            <a:chExt cx="7929618" cy="5816620"/>
          </a:xfrm>
        </p:grpSpPr>
        <p:grpSp>
          <p:nvGrpSpPr>
            <p:cNvPr id="26632" name="Group 31"/>
            <p:cNvGrpSpPr>
              <a:grpSpLocks/>
            </p:cNvGrpSpPr>
            <p:nvPr/>
          </p:nvGrpSpPr>
          <p:grpSpPr bwMode="auto">
            <a:xfrm>
              <a:off x="500034" y="3214711"/>
              <a:ext cx="3357586" cy="2601909"/>
              <a:chOff x="4259" y="7281"/>
              <a:chExt cx="1012" cy="923"/>
            </a:xfrm>
          </p:grpSpPr>
          <p:sp>
            <p:nvSpPr>
              <p:cNvPr id="26676" name="Freeform 32"/>
              <p:cNvSpPr>
                <a:spLocks/>
              </p:cNvSpPr>
              <p:nvPr/>
            </p:nvSpPr>
            <p:spPr bwMode="auto">
              <a:xfrm>
                <a:off x="4259" y="7281"/>
                <a:ext cx="1012" cy="923"/>
              </a:xfrm>
              <a:custGeom>
                <a:avLst/>
                <a:gdLst>
                  <a:gd name="T0" fmla="*/ 1291 w 1493"/>
                  <a:gd name="T1" fmla="*/ 143 h 1347"/>
                  <a:gd name="T2" fmla="*/ 230 w 1493"/>
                  <a:gd name="T3" fmla="*/ 172 h 1347"/>
                  <a:gd name="T4" fmla="*/ 180 w 1493"/>
                  <a:gd name="T5" fmla="*/ 1172 h 1347"/>
                  <a:gd name="T6" fmla="*/ 1311 w 1493"/>
                  <a:gd name="T7" fmla="*/ 1222 h 1347"/>
                  <a:gd name="T8" fmla="*/ 1271 w 1493"/>
                  <a:gd name="T9" fmla="*/ 1022 h 1347"/>
                  <a:gd name="T10" fmla="*/ 390 w 1493"/>
                  <a:gd name="T11" fmla="*/ 1012 h 1347"/>
                  <a:gd name="T12" fmla="*/ 420 w 1493"/>
                  <a:gd name="T13" fmla="*/ 362 h 1347"/>
                  <a:gd name="T14" fmla="*/ 1298 w 1493"/>
                  <a:gd name="T15" fmla="*/ 402 h 1347"/>
                  <a:gd name="T16" fmla="*/ 1291 w 1493"/>
                  <a:gd name="T17" fmla="*/ 143 h 13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93"/>
                  <a:gd name="T28" fmla="*/ 0 h 1347"/>
                  <a:gd name="T29" fmla="*/ 1493 w 1493"/>
                  <a:gd name="T30" fmla="*/ 1347 h 13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93" h="1347">
                    <a:moveTo>
                      <a:pt x="1291" y="143"/>
                    </a:moveTo>
                    <a:cubicBezTo>
                      <a:pt x="1113" y="105"/>
                      <a:pt x="415" y="0"/>
                      <a:pt x="230" y="172"/>
                    </a:cubicBezTo>
                    <a:cubicBezTo>
                      <a:pt x="45" y="344"/>
                      <a:pt x="0" y="997"/>
                      <a:pt x="180" y="1172"/>
                    </a:cubicBezTo>
                    <a:cubicBezTo>
                      <a:pt x="360" y="1347"/>
                      <a:pt x="1129" y="1247"/>
                      <a:pt x="1311" y="1222"/>
                    </a:cubicBezTo>
                    <a:cubicBezTo>
                      <a:pt x="1493" y="1197"/>
                      <a:pt x="1425" y="1057"/>
                      <a:pt x="1271" y="1022"/>
                    </a:cubicBezTo>
                    <a:cubicBezTo>
                      <a:pt x="1117" y="987"/>
                      <a:pt x="532" y="1122"/>
                      <a:pt x="390" y="1012"/>
                    </a:cubicBezTo>
                    <a:cubicBezTo>
                      <a:pt x="248" y="902"/>
                      <a:pt x="269" y="464"/>
                      <a:pt x="420" y="362"/>
                    </a:cubicBezTo>
                    <a:cubicBezTo>
                      <a:pt x="571" y="260"/>
                      <a:pt x="1153" y="438"/>
                      <a:pt x="1298" y="402"/>
                    </a:cubicBezTo>
                    <a:cubicBezTo>
                      <a:pt x="1443" y="366"/>
                      <a:pt x="1469" y="181"/>
                      <a:pt x="1291" y="1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6677" name="Group 33"/>
              <p:cNvGrpSpPr>
                <a:grpSpLocks/>
              </p:cNvGrpSpPr>
              <p:nvPr/>
            </p:nvGrpSpPr>
            <p:grpSpPr bwMode="auto">
              <a:xfrm>
                <a:off x="4759" y="7630"/>
                <a:ext cx="434" cy="515"/>
                <a:chOff x="4759" y="7630"/>
                <a:chExt cx="434" cy="515"/>
              </a:xfrm>
            </p:grpSpPr>
            <p:sp>
              <p:nvSpPr>
                <p:cNvPr id="26678" name="Oval 34"/>
                <p:cNvSpPr>
                  <a:spLocks noChangeArrowheads="1"/>
                </p:cNvSpPr>
                <p:nvPr/>
              </p:nvSpPr>
              <p:spPr bwMode="auto">
                <a:xfrm>
                  <a:off x="4782" y="7630"/>
                  <a:ext cx="245" cy="24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6679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4959" y="7978"/>
                  <a:ext cx="150" cy="1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8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4919" y="7974"/>
                  <a:ext cx="151" cy="1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8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840" y="7980"/>
                  <a:ext cx="151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8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4799" y="7988"/>
                  <a:ext cx="152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83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759" y="7990"/>
                  <a:ext cx="150" cy="1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8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871" y="7984"/>
                  <a:ext cx="151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8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001" y="7985"/>
                  <a:ext cx="133" cy="1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8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054" y="7995"/>
                  <a:ext cx="112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8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103" y="8033"/>
                  <a:ext cx="90" cy="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88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818" y="7669"/>
                  <a:ext cx="177" cy="1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89" name="Line 45"/>
                <p:cNvSpPr>
                  <a:spLocks noChangeShapeType="1"/>
                </p:cNvSpPr>
                <p:nvPr/>
              </p:nvSpPr>
              <p:spPr bwMode="auto">
                <a:xfrm>
                  <a:off x="4818" y="7667"/>
                  <a:ext cx="179" cy="1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26633" name="Group 46"/>
            <p:cNvGrpSpPr>
              <a:grpSpLocks/>
            </p:cNvGrpSpPr>
            <p:nvPr/>
          </p:nvGrpSpPr>
          <p:grpSpPr bwMode="auto">
            <a:xfrm flipV="1">
              <a:off x="500034" y="71439"/>
              <a:ext cx="3357586" cy="2597460"/>
              <a:chOff x="4259" y="7281"/>
              <a:chExt cx="1012" cy="923"/>
            </a:xfrm>
          </p:grpSpPr>
          <p:sp>
            <p:nvSpPr>
              <p:cNvPr id="26662" name="Freeform 47"/>
              <p:cNvSpPr>
                <a:spLocks/>
              </p:cNvSpPr>
              <p:nvPr/>
            </p:nvSpPr>
            <p:spPr bwMode="auto">
              <a:xfrm>
                <a:off x="4259" y="7281"/>
                <a:ext cx="1012" cy="923"/>
              </a:xfrm>
              <a:custGeom>
                <a:avLst/>
                <a:gdLst>
                  <a:gd name="T0" fmla="*/ 1291 w 1493"/>
                  <a:gd name="T1" fmla="*/ 143 h 1347"/>
                  <a:gd name="T2" fmla="*/ 230 w 1493"/>
                  <a:gd name="T3" fmla="*/ 172 h 1347"/>
                  <a:gd name="T4" fmla="*/ 180 w 1493"/>
                  <a:gd name="T5" fmla="*/ 1172 h 1347"/>
                  <a:gd name="T6" fmla="*/ 1311 w 1493"/>
                  <a:gd name="T7" fmla="*/ 1222 h 1347"/>
                  <a:gd name="T8" fmla="*/ 1271 w 1493"/>
                  <a:gd name="T9" fmla="*/ 1022 h 1347"/>
                  <a:gd name="T10" fmla="*/ 390 w 1493"/>
                  <a:gd name="T11" fmla="*/ 1012 h 1347"/>
                  <a:gd name="T12" fmla="*/ 420 w 1493"/>
                  <a:gd name="T13" fmla="*/ 362 h 1347"/>
                  <a:gd name="T14" fmla="*/ 1298 w 1493"/>
                  <a:gd name="T15" fmla="*/ 402 h 1347"/>
                  <a:gd name="T16" fmla="*/ 1291 w 1493"/>
                  <a:gd name="T17" fmla="*/ 143 h 13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93"/>
                  <a:gd name="T28" fmla="*/ 0 h 1347"/>
                  <a:gd name="T29" fmla="*/ 1493 w 1493"/>
                  <a:gd name="T30" fmla="*/ 1347 h 13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93" h="1347">
                    <a:moveTo>
                      <a:pt x="1291" y="143"/>
                    </a:moveTo>
                    <a:cubicBezTo>
                      <a:pt x="1113" y="105"/>
                      <a:pt x="415" y="0"/>
                      <a:pt x="230" y="172"/>
                    </a:cubicBezTo>
                    <a:cubicBezTo>
                      <a:pt x="45" y="344"/>
                      <a:pt x="0" y="997"/>
                      <a:pt x="180" y="1172"/>
                    </a:cubicBezTo>
                    <a:cubicBezTo>
                      <a:pt x="360" y="1347"/>
                      <a:pt x="1129" y="1247"/>
                      <a:pt x="1311" y="1222"/>
                    </a:cubicBezTo>
                    <a:cubicBezTo>
                      <a:pt x="1493" y="1197"/>
                      <a:pt x="1425" y="1057"/>
                      <a:pt x="1271" y="1022"/>
                    </a:cubicBezTo>
                    <a:cubicBezTo>
                      <a:pt x="1117" y="987"/>
                      <a:pt x="532" y="1122"/>
                      <a:pt x="390" y="1012"/>
                    </a:cubicBezTo>
                    <a:cubicBezTo>
                      <a:pt x="248" y="902"/>
                      <a:pt x="269" y="464"/>
                      <a:pt x="420" y="362"/>
                    </a:cubicBezTo>
                    <a:cubicBezTo>
                      <a:pt x="571" y="260"/>
                      <a:pt x="1153" y="438"/>
                      <a:pt x="1298" y="402"/>
                    </a:cubicBezTo>
                    <a:cubicBezTo>
                      <a:pt x="1443" y="366"/>
                      <a:pt x="1469" y="181"/>
                      <a:pt x="1291" y="1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6663" name="Group 48"/>
              <p:cNvGrpSpPr>
                <a:grpSpLocks/>
              </p:cNvGrpSpPr>
              <p:nvPr/>
            </p:nvGrpSpPr>
            <p:grpSpPr bwMode="auto">
              <a:xfrm>
                <a:off x="4759" y="7630"/>
                <a:ext cx="434" cy="515"/>
                <a:chOff x="4759" y="7630"/>
                <a:chExt cx="434" cy="515"/>
              </a:xfrm>
            </p:grpSpPr>
            <p:sp>
              <p:nvSpPr>
                <p:cNvPr id="26664" name="Oval 49"/>
                <p:cNvSpPr>
                  <a:spLocks noChangeArrowheads="1"/>
                </p:cNvSpPr>
                <p:nvPr/>
              </p:nvSpPr>
              <p:spPr bwMode="auto">
                <a:xfrm>
                  <a:off x="4782" y="7630"/>
                  <a:ext cx="245" cy="24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6665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4959" y="7978"/>
                  <a:ext cx="150" cy="1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66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4919" y="7974"/>
                  <a:ext cx="151" cy="1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67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4840" y="7980"/>
                  <a:ext cx="151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68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4799" y="7988"/>
                  <a:ext cx="152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6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4759" y="7990"/>
                  <a:ext cx="150" cy="1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70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4871" y="7984"/>
                  <a:ext cx="151" cy="1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71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5001" y="7985"/>
                  <a:ext cx="133" cy="1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7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5054" y="7995"/>
                  <a:ext cx="112" cy="1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73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5103" y="8033"/>
                  <a:ext cx="90" cy="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74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4818" y="7669"/>
                  <a:ext cx="177" cy="1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75" name="Line 60"/>
                <p:cNvSpPr>
                  <a:spLocks noChangeShapeType="1"/>
                </p:cNvSpPr>
                <p:nvPr/>
              </p:nvSpPr>
              <p:spPr bwMode="auto">
                <a:xfrm>
                  <a:off x="4818" y="7667"/>
                  <a:ext cx="179" cy="1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26634" name="Group 61"/>
            <p:cNvGrpSpPr>
              <a:grpSpLocks/>
            </p:cNvGrpSpPr>
            <p:nvPr/>
          </p:nvGrpSpPr>
          <p:grpSpPr bwMode="auto">
            <a:xfrm>
              <a:off x="5072066" y="3143273"/>
              <a:ext cx="3357586" cy="2597460"/>
              <a:chOff x="9747" y="7737"/>
              <a:chExt cx="1132" cy="1080"/>
            </a:xfrm>
          </p:grpSpPr>
          <p:grpSp>
            <p:nvGrpSpPr>
              <p:cNvPr id="26650" name="Group 62"/>
              <p:cNvGrpSpPr>
                <a:grpSpLocks/>
              </p:cNvGrpSpPr>
              <p:nvPr/>
            </p:nvGrpSpPr>
            <p:grpSpPr bwMode="auto">
              <a:xfrm>
                <a:off x="9747" y="7737"/>
                <a:ext cx="1132" cy="1080"/>
                <a:chOff x="7947" y="7737"/>
                <a:chExt cx="1132" cy="1080"/>
              </a:xfrm>
            </p:grpSpPr>
            <p:sp>
              <p:nvSpPr>
                <p:cNvPr id="26652" name="Freeform 63"/>
                <p:cNvSpPr>
                  <a:spLocks/>
                </p:cNvSpPr>
                <p:nvPr/>
              </p:nvSpPr>
              <p:spPr bwMode="auto">
                <a:xfrm flipV="1">
                  <a:off x="7947" y="7737"/>
                  <a:ext cx="1132" cy="1080"/>
                </a:xfrm>
                <a:custGeom>
                  <a:avLst/>
                  <a:gdLst>
                    <a:gd name="T0" fmla="*/ 1291 w 1493"/>
                    <a:gd name="T1" fmla="*/ 143 h 1347"/>
                    <a:gd name="T2" fmla="*/ 230 w 1493"/>
                    <a:gd name="T3" fmla="*/ 172 h 1347"/>
                    <a:gd name="T4" fmla="*/ 180 w 1493"/>
                    <a:gd name="T5" fmla="*/ 1172 h 1347"/>
                    <a:gd name="T6" fmla="*/ 1311 w 1493"/>
                    <a:gd name="T7" fmla="*/ 1222 h 1347"/>
                    <a:gd name="T8" fmla="*/ 1271 w 1493"/>
                    <a:gd name="T9" fmla="*/ 1022 h 1347"/>
                    <a:gd name="T10" fmla="*/ 390 w 1493"/>
                    <a:gd name="T11" fmla="*/ 1012 h 1347"/>
                    <a:gd name="T12" fmla="*/ 420 w 1493"/>
                    <a:gd name="T13" fmla="*/ 362 h 1347"/>
                    <a:gd name="T14" fmla="*/ 1298 w 1493"/>
                    <a:gd name="T15" fmla="*/ 402 h 1347"/>
                    <a:gd name="T16" fmla="*/ 1291 w 1493"/>
                    <a:gd name="T17" fmla="*/ 143 h 13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93"/>
                    <a:gd name="T28" fmla="*/ 0 h 1347"/>
                    <a:gd name="T29" fmla="*/ 1493 w 1493"/>
                    <a:gd name="T30" fmla="*/ 1347 h 13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93" h="1347">
                      <a:moveTo>
                        <a:pt x="1291" y="143"/>
                      </a:moveTo>
                      <a:cubicBezTo>
                        <a:pt x="1113" y="105"/>
                        <a:pt x="415" y="0"/>
                        <a:pt x="230" y="172"/>
                      </a:cubicBezTo>
                      <a:cubicBezTo>
                        <a:pt x="45" y="344"/>
                        <a:pt x="0" y="997"/>
                        <a:pt x="180" y="1172"/>
                      </a:cubicBezTo>
                      <a:cubicBezTo>
                        <a:pt x="360" y="1347"/>
                        <a:pt x="1129" y="1247"/>
                        <a:pt x="1311" y="1222"/>
                      </a:cubicBezTo>
                      <a:cubicBezTo>
                        <a:pt x="1493" y="1197"/>
                        <a:pt x="1425" y="1057"/>
                        <a:pt x="1271" y="1022"/>
                      </a:cubicBezTo>
                      <a:cubicBezTo>
                        <a:pt x="1117" y="987"/>
                        <a:pt x="532" y="1122"/>
                        <a:pt x="390" y="1012"/>
                      </a:cubicBezTo>
                      <a:cubicBezTo>
                        <a:pt x="248" y="902"/>
                        <a:pt x="269" y="464"/>
                        <a:pt x="420" y="362"/>
                      </a:cubicBezTo>
                      <a:cubicBezTo>
                        <a:pt x="571" y="260"/>
                        <a:pt x="1153" y="438"/>
                        <a:pt x="1298" y="402"/>
                      </a:cubicBezTo>
                      <a:cubicBezTo>
                        <a:pt x="1443" y="366"/>
                        <a:pt x="1469" y="181"/>
                        <a:pt x="1291" y="1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53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8730" y="7817"/>
                  <a:ext cx="168" cy="1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54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8685" y="7824"/>
                  <a:ext cx="169" cy="1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55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8597" y="7815"/>
                  <a:ext cx="169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56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8551" y="7806"/>
                  <a:ext cx="17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57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8506" y="7811"/>
                  <a:ext cx="168" cy="1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58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8631" y="7811"/>
                  <a:ext cx="17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59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8777" y="7820"/>
                  <a:ext cx="149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60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8836" y="7832"/>
                  <a:ext cx="126" cy="1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61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8891" y="7832"/>
                  <a:ext cx="101" cy="1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6651" name="Oval 73"/>
              <p:cNvSpPr>
                <a:spLocks noChangeArrowheads="1"/>
              </p:cNvSpPr>
              <p:nvPr/>
            </p:nvSpPr>
            <p:spPr bwMode="auto">
              <a:xfrm flipV="1">
                <a:off x="10467" y="8097"/>
                <a:ext cx="274" cy="2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grpSp>
          <p:nvGrpSpPr>
            <p:cNvPr id="26635" name="Group 74"/>
            <p:cNvGrpSpPr>
              <a:grpSpLocks/>
            </p:cNvGrpSpPr>
            <p:nvPr/>
          </p:nvGrpSpPr>
          <p:grpSpPr bwMode="auto">
            <a:xfrm flipV="1">
              <a:off x="5072066" y="0"/>
              <a:ext cx="3357586" cy="2601909"/>
              <a:chOff x="9747" y="7737"/>
              <a:chExt cx="1132" cy="1080"/>
            </a:xfrm>
          </p:grpSpPr>
          <p:grpSp>
            <p:nvGrpSpPr>
              <p:cNvPr id="26638" name="Group 75"/>
              <p:cNvGrpSpPr>
                <a:grpSpLocks/>
              </p:cNvGrpSpPr>
              <p:nvPr/>
            </p:nvGrpSpPr>
            <p:grpSpPr bwMode="auto">
              <a:xfrm>
                <a:off x="9747" y="7737"/>
                <a:ext cx="1132" cy="1080"/>
                <a:chOff x="7947" y="7737"/>
                <a:chExt cx="1132" cy="1080"/>
              </a:xfrm>
            </p:grpSpPr>
            <p:sp>
              <p:nvSpPr>
                <p:cNvPr id="26640" name="Freeform 76"/>
                <p:cNvSpPr>
                  <a:spLocks/>
                </p:cNvSpPr>
                <p:nvPr/>
              </p:nvSpPr>
              <p:spPr bwMode="auto">
                <a:xfrm flipV="1">
                  <a:off x="7947" y="7737"/>
                  <a:ext cx="1132" cy="1080"/>
                </a:xfrm>
                <a:custGeom>
                  <a:avLst/>
                  <a:gdLst>
                    <a:gd name="T0" fmla="*/ 1291 w 1493"/>
                    <a:gd name="T1" fmla="*/ 143 h 1347"/>
                    <a:gd name="T2" fmla="*/ 230 w 1493"/>
                    <a:gd name="T3" fmla="*/ 172 h 1347"/>
                    <a:gd name="T4" fmla="*/ 180 w 1493"/>
                    <a:gd name="T5" fmla="*/ 1172 h 1347"/>
                    <a:gd name="T6" fmla="*/ 1311 w 1493"/>
                    <a:gd name="T7" fmla="*/ 1222 h 1347"/>
                    <a:gd name="T8" fmla="*/ 1271 w 1493"/>
                    <a:gd name="T9" fmla="*/ 1022 h 1347"/>
                    <a:gd name="T10" fmla="*/ 390 w 1493"/>
                    <a:gd name="T11" fmla="*/ 1012 h 1347"/>
                    <a:gd name="T12" fmla="*/ 420 w 1493"/>
                    <a:gd name="T13" fmla="*/ 362 h 1347"/>
                    <a:gd name="T14" fmla="*/ 1298 w 1493"/>
                    <a:gd name="T15" fmla="*/ 402 h 1347"/>
                    <a:gd name="T16" fmla="*/ 1291 w 1493"/>
                    <a:gd name="T17" fmla="*/ 143 h 13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93"/>
                    <a:gd name="T28" fmla="*/ 0 h 1347"/>
                    <a:gd name="T29" fmla="*/ 1493 w 1493"/>
                    <a:gd name="T30" fmla="*/ 1347 h 13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93" h="1347">
                      <a:moveTo>
                        <a:pt x="1291" y="143"/>
                      </a:moveTo>
                      <a:cubicBezTo>
                        <a:pt x="1113" y="105"/>
                        <a:pt x="415" y="0"/>
                        <a:pt x="230" y="172"/>
                      </a:cubicBezTo>
                      <a:cubicBezTo>
                        <a:pt x="45" y="344"/>
                        <a:pt x="0" y="997"/>
                        <a:pt x="180" y="1172"/>
                      </a:cubicBezTo>
                      <a:cubicBezTo>
                        <a:pt x="360" y="1347"/>
                        <a:pt x="1129" y="1247"/>
                        <a:pt x="1311" y="1222"/>
                      </a:cubicBezTo>
                      <a:cubicBezTo>
                        <a:pt x="1493" y="1197"/>
                        <a:pt x="1425" y="1057"/>
                        <a:pt x="1271" y="1022"/>
                      </a:cubicBezTo>
                      <a:cubicBezTo>
                        <a:pt x="1117" y="987"/>
                        <a:pt x="532" y="1122"/>
                        <a:pt x="390" y="1012"/>
                      </a:cubicBezTo>
                      <a:cubicBezTo>
                        <a:pt x="248" y="902"/>
                        <a:pt x="269" y="464"/>
                        <a:pt x="420" y="362"/>
                      </a:cubicBezTo>
                      <a:cubicBezTo>
                        <a:pt x="571" y="260"/>
                        <a:pt x="1153" y="438"/>
                        <a:pt x="1298" y="402"/>
                      </a:cubicBezTo>
                      <a:cubicBezTo>
                        <a:pt x="1443" y="366"/>
                        <a:pt x="1469" y="181"/>
                        <a:pt x="1291" y="1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41" name="Line 77"/>
                <p:cNvSpPr>
                  <a:spLocks noChangeShapeType="1"/>
                </p:cNvSpPr>
                <p:nvPr/>
              </p:nvSpPr>
              <p:spPr bwMode="auto">
                <a:xfrm flipH="1" flipV="1">
                  <a:off x="8730" y="7817"/>
                  <a:ext cx="168" cy="1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42" name="Line 78"/>
                <p:cNvSpPr>
                  <a:spLocks noChangeShapeType="1"/>
                </p:cNvSpPr>
                <p:nvPr/>
              </p:nvSpPr>
              <p:spPr bwMode="auto">
                <a:xfrm flipH="1" flipV="1">
                  <a:off x="8685" y="7824"/>
                  <a:ext cx="169" cy="1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43" name="Line 79"/>
                <p:cNvSpPr>
                  <a:spLocks noChangeShapeType="1"/>
                </p:cNvSpPr>
                <p:nvPr/>
              </p:nvSpPr>
              <p:spPr bwMode="auto">
                <a:xfrm flipH="1" flipV="1">
                  <a:off x="8597" y="7815"/>
                  <a:ext cx="169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44" name="Line 80"/>
                <p:cNvSpPr>
                  <a:spLocks noChangeShapeType="1"/>
                </p:cNvSpPr>
                <p:nvPr/>
              </p:nvSpPr>
              <p:spPr bwMode="auto">
                <a:xfrm flipH="1" flipV="1">
                  <a:off x="8551" y="7806"/>
                  <a:ext cx="17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45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8506" y="7811"/>
                  <a:ext cx="168" cy="1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46" name="Line 82"/>
                <p:cNvSpPr>
                  <a:spLocks noChangeShapeType="1"/>
                </p:cNvSpPr>
                <p:nvPr/>
              </p:nvSpPr>
              <p:spPr bwMode="auto">
                <a:xfrm flipH="1" flipV="1">
                  <a:off x="8631" y="7811"/>
                  <a:ext cx="17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47" name="Line 83"/>
                <p:cNvSpPr>
                  <a:spLocks noChangeShapeType="1"/>
                </p:cNvSpPr>
                <p:nvPr/>
              </p:nvSpPr>
              <p:spPr bwMode="auto">
                <a:xfrm flipH="1" flipV="1">
                  <a:off x="8777" y="7820"/>
                  <a:ext cx="149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48" name="Line 84"/>
                <p:cNvSpPr>
                  <a:spLocks noChangeShapeType="1"/>
                </p:cNvSpPr>
                <p:nvPr/>
              </p:nvSpPr>
              <p:spPr bwMode="auto">
                <a:xfrm flipH="1" flipV="1">
                  <a:off x="8836" y="7832"/>
                  <a:ext cx="126" cy="1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49" name="Line 85"/>
                <p:cNvSpPr>
                  <a:spLocks noChangeShapeType="1"/>
                </p:cNvSpPr>
                <p:nvPr/>
              </p:nvSpPr>
              <p:spPr bwMode="auto">
                <a:xfrm flipH="1" flipV="1">
                  <a:off x="8891" y="7832"/>
                  <a:ext cx="101" cy="1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6639" name="Oval 86"/>
              <p:cNvSpPr>
                <a:spLocks noChangeArrowheads="1"/>
              </p:cNvSpPr>
              <p:nvPr/>
            </p:nvSpPr>
            <p:spPr bwMode="auto">
              <a:xfrm flipV="1">
                <a:off x="10467" y="8097"/>
                <a:ext cx="274" cy="2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120" name="Elipsa 119"/>
            <p:cNvSpPr/>
            <p:nvPr/>
          </p:nvSpPr>
          <p:spPr>
            <a:xfrm>
              <a:off x="7572396" y="1357318"/>
              <a:ext cx="142876" cy="1428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1" name="Elipsa 120"/>
            <p:cNvSpPr/>
            <p:nvPr/>
          </p:nvSpPr>
          <p:spPr>
            <a:xfrm>
              <a:off x="7572396" y="4286265"/>
              <a:ext cx="142876" cy="1428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cxnSp>
        <p:nvCxnSpPr>
          <p:cNvPr id="124" name="Přímá spojovací šipka 123"/>
          <p:cNvCxnSpPr/>
          <p:nvPr/>
        </p:nvCxnSpPr>
        <p:spPr>
          <a:xfrm>
            <a:off x="1428750" y="1357313"/>
            <a:ext cx="1285875" cy="1587"/>
          </a:xfrm>
          <a:prstGeom prst="straightConnector1">
            <a:avLst/>
          </a:prstGeom>
          <a:ln w="793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ovací šipka 126"/>
          <p:cNvCxnSpPr/>
          <p:nvPr/>
        </p:nvCxnSpPr>
        <p:spPr>
          <a:xfrm>
            <a:off x="6286500" y="1428750"/>
            <a:ext cx="1285875" cy="1588"/>
          </a:xfrm>
          <a:prstGeom prst="straightConnector1">
            <a:avLst/>
          </a:prstGeom>
          <a:ln w="793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ovací šipka 127"/>
          <p:cNvCxnSpPr/>
          <p:nvPr/>
        </p:nvCxnSpPr>
        <p:spPr>
          <a:xfrm flipH="1">
            <a:off x="2643188" y="4552950"/>
            <a:ext cx="1285875" cy="1588"/>
          </a:xfrm>
          <a:prstGeom prst="straightConnector1">
            <a:avLst/>
          </a:prstGeom>
          <a:ln w="793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ovací šipka 128"/>
          <p:cNvCxnSpPr/>
          <p:nvPr/>
        </p:nvCxnSpPr>
        <p:spPr>
          <a:xfrm flipH="1">
            <a:off x="7643813" y="4357688"/>
            <a:ext cx="1285875" cy="1587"/>
          </a:xfrm>
          <a:prstGeom prst="straightConnector1">
            <a:avLst/>
          </a:prstGeom>
          <a:ln w="793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214313" y="1258491"/>
            <a:ext cx="8605837" cy="974725"/>
            <a:chOff x="1044" y="11489"/>
            <a:chExt cx="9839" cy="1309"/>
          </a:xfrm>
        </p:grpSpPr>
        <p:grpSp>
          <p:nvGrpSpPr>
            <p:cNvPr id="1030" name="Group 3"/>
            <p:cNvGrpSpPr>
              <a:grpSpLocks/>
            </p:cNvGrpSpPr>
            <p:nvPr/>
          </p:nvGrpSpPr>
          <p:grpSpPr bwMode="auto">
            <a:xfrm>
              <a:off x="4613" y="11489"/>
              <a:ext cx="2522" cy="1309"/>
              <a:chOff x="4613" y="11489"/>
              <a:chExt cx="2522" cy="1309"/>
            </a:xfrm>
          </p:grpSpPr>
          <p:cxnSp>
            <p:nvCxnSpPr>
              <p:cNvPr id="1041" name="AutoShape 4"/>
              <p:cNvCxnSpPr>
                <a:cxnSpLocks noChangeShapeType="1"/>
              </p:cNvCxnSpPr>
              <p:nvPr/>
            </p:nvCxnSpPr>
            <p:spPr bwMode="auto">
              <a:xfrm>
                <a:off x="4613" y="12798"/>
                <a:ext cx="2522" cy="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2" name="AutoShape 5"/>
              <p:cNvCxnSpPr>
                <a:cxnSpLocks noChangeShapeType="1"/>
              </p:cNvCxnSpPr>
              <p:nvPr/>
            </p:nvCxnSpPr>
            <p:spPr bwMode="auto">
              <a:xfrm>
                <a:off x="4746" y="11489"/>
                <a:ext cx="850" cy="1146"/>
              </a:xfrm>
              <a:prstGeom prst="straightConnector1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3" name="AutoShape 6"/>
              <p:cNvCxnSpPr>
                <a:cxnSpLocks noChangeShapeType="1"/>
              </p:cNvCxnSpPr>
              <p:nvPr/>
            </p:nvCxnSpPr>
            <p:spPr bwMode="auto">
              <a:xfrm>
                <a:off x="5389" y="11540"/>
                <a:ext cx="850" cy="1146"/>
              </a:xfrm>
              <a:prstGeom prst="straightConnector1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4" name="AutoShape 7"/>
              <p:cNvCxnSpPr>
                <a:cxnSpLocks noChangeShapeType="1"/>
              </p:cNvCxnSpPr>
              <p:nvPr/>
            </p:nvCxnSpPr>
            <p:spPr bwMode="auto">
              <a:xfrm>
                <a:off x="5993" y="11489"/>
                <a:ext cx="850" cy="1146"/>
              </a:xfrm>
              <a:prstGeom prst="straightConnector1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31" name="Group 8"/>
            <p:cNvGrpSpPr>
              <a:grpSpLocks/>
            </p:cNvGrpSpPr>
            <p:nvPr/>
          </p:nvGrpSpPr>
          <p:grpSpPr bwMode="auto">
            <a:xfrm>
              <a:off x="8361" y="11489"/>
              <a:ext cx="2522" cy="1309"/>
              <a:chOff x="8361" y="11489"/>
              <a:chExt cx="2522" cy="1309"/>
            </a:xfrm>
          </p:grpSpPr>
          <p:cxnSp>
            <p:nvCxnSpPr>
              <p:cNvPr id="1037" name="AutoShape 9"/>
              <p:cNvCxnSpPr>
                <a:cxnSpLocks noChangeShapeType="1"/>
              </p:cNvCxnSpPr>
              <p:nvPr/>
            </p:nvCxnSpPr>
            <p:spPr bwMode="auto">
              <a:xfrm>
                <a:off x="8361" y="12798"/>
                <a:ext cx="2522" cy="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8" name="AutoShape 10"/>
              <p:cNvCxnSpPr>
                <a:cxnSpLocks noChangeShapeType="1"/>
              </p:cNvCxnSpPr>
              <p:nvPr/>
            </p:nvCxnSpPr>
            <p:spPr bwMode="auto">
              <a:xfrm>
                <a:off x="8660" y="11489"/>
                <a:ext cx="1837" cy="0"/>
              </a:xfrm>
              <a:prstGeom prst="straightConnector1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9" name="AutoShape 11"/>
              <p:cNvCxnSpPr>
                <a:cxnSpLocks noChangeShapeType="1"/>
              </p:cNvCxnSpPr>
              <p:nvPr/>
            </p:nvCxnSpPr>
            <p:spPr bwMode="auto">
              <a:xfrm>
                <a:off x="8660" y="11885"/>
                <a:ext cx="1837" cy="0"/>
              </a:xfrm>
              <a:prstGeom prst="straightConnector1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0" name="AutoShape 12"/>
              <p:cNvCxnSpPr>
                <a:cxnSpLocks noChangeShapeType="1"/>
              </p:cNvCxnSpPr>
              <p:nvPr/>
            </p:nvCxnSpPr>
            <p:spPr bwMode="auto">
              <a:xfrm>
                <a:off x="8660" y="12301"/>
                <a:ext cx="1837" cy="0"/>
              </a:xfrm>
              <a:prstGeom prst="straightConnector1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32" name="Group 13"/>
            <p:cNvGrpSpPr>
              <a:grpSpLocks/>
            </p:cNvGrpSpPr>
            <p:nvPr/>
          </p:nvGrpSpPr>
          <p:grpSpPr bwMode="auto">
            <a:xfrm>
              <a:off x="1044" y="11540"/>
              <a:ext cx="2522" cy="1258"/>
              <a:chOff x="1044" y="11540"/>
              <a:chExt cx="2522" cy="1258"/>
            </a:xfrm>
          </p:grpSpPr>
          <p:cxnSp>
            <p:nvCxnSpPr>
              <p:cNvPr id="1033" name="AutoShape 14"/>
              <p:cNvCxnSpPr>
                <a:cxnSpLocks noChangeShapeType="1"/>
              </p:cNvCxnSpPr>
              <p:nvPr/>
            </p:nvCxnSpPr>
            <p:spPr bwMode="auto">
              <a:xfrm>
                <a:off x="1044" y="12798"/>
                <a:ext cx="2522" cy="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4" name="AutoShape 15"/>
              <p:cNvCxnSpPr>
                <a:cxnSpLocks noChangeShapeType="1"/>
              </p:cNvCxnSpPr>
              <p:nvPr/>
            </p:nvCxnSpPr>
            <p:spPr bwMode="auto">
              <a:xfrm>
                <a:off x="1551" y="11540"/>
                <a:ext cx="0" cy="1146"/>
              </a:xfrm>
              <a:prstGeom prst="straightConnector1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5" name="AutoShape 16"/>
              <p:cNvCxnSpPr>
                <a:cxnSpLocks noChangeShapeType="1"/>
              </p:cNvCxnSpPr>
              <p:nvPr/>
            </p:nvCxnSpPr>
            <p:spPr bwMode="auto">
              <a:xfrm>
                <a:off x="2171" y="11540"/>
                <a:ext cx="0" cy="1146"/>
              </a:xfrm>
              <a:prstGeom prst="straightConnector1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6" name="AutoShape 17"/>
              <p:cNvCxnSpPr>
                <a:cxnSpLocks noChangeShapeType="1"/>
              </p:cNvCxnSpPr>
              <p:nvPr/>
            </p:nvCxnSpPr>
            <p:spPr bwMode="auto">
              <a:xfrm>
                <a:off x="2799" y="11540"/>
                <a:ext cx="0" cy="1146"/>
              </a:xfrm>
              <a:prstGeom prst="straightConnector1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510476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800" dirty="0" smtClean="0"/>
              <a:t> </a:t>
            </a:r>
            <a:r>
              <a:rPr lang="cs-CZ" sz="2800" dirty="0"/>
              <a:t>l – aktivní délka </a:t>
            </a:r>
            <a:r>
              <a:rPr lang="cs-CZ" sz="2800" dirty="0" smtClean="0"/>
              <a:t>vodiče</a:t>
            </a:r>
          </a:p>
          <a:p>
            <a:pPr>
              <a:defRPr/>
            </a:pPr>
            <a:r>
              <a:rPr lang="cs-CZ" sz="2800" dirty="0" smtClean="0"/>
              <a:t> </a:t>
            </a:r>
            <a:r>
              <a:rPr lang="cs-CZ" sz="2800" b="1" dirty="0" smtClean="0"/>
              <a:t>I </a:t>
            </a:r>
            <a:r>
              <a:rPr lang="cs-CZ" sz="2800" dirty="0" smtClean="0"/>
              <a:t>– proud ve vodiči      </a:t>
            </a:r>
          </a:p>
          <a:p>
            <a:pPr>
              <a:defRPr/>
            </a:pPr>
            <a:r>
              <a:rPr lang="cs-CZ" sz="2800" b="1" dirty="0"/>
              <a:t>	</a:t>
            </a:r>
            <a:r>
              <a:rPr lang="cs-CZ" sz="2800" b="1" dirty="0" smtClean="0"/>
              <a:t>			Velikost </a:t>
            </a:r>
            <a:r>
              <a:rPr lang="cs-CZ" sz="2800" b="1" dirty="0"/>
              <a:t>síly</a:t>
            </a:r>
            <a:endParaRPr lang="cs-CZ" sz="2800" dirty="0">
              <a:latin typeface="+mn-lt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800" b="1" dirty="0">
                <a:latin typeface="+mn-lt"/>
              </a:rPr>
              <a:t>Obecně</a:t>
            </a:r>
          </a:p>
          <a:p>
            <a:pPr>
              <a:defRPr/>
            </a:pPr>
            <a:r>
              <a:rPr lang="cs-CZ" sz="1000" dirty="0">
                <a:latin typeface="+mn-lt"/>
              </a:rPr>
              <a:t> </a:t>
            </a:r>
          </a:p>
          <a:p>
            <a:pPr>
              <a:defRPr/>
            </a:pPr>
            <a:r>
              <a:rPr lang="cs-CZ" sz="2800" b="1" dirty="0">
                <a:solidFill>
                  <a:srgbClr val="00B050"/>
                </a:solidFill>
                <a:latin typeface="+mn-lt"/>
              </a:rPr>
              <a:t>indukční čáry</a:t>
            </a:r>
            <a:r>
              <a:rPr lang="cs-CZ" sz="2800" dirty="0">
                <a:latin typeface="+mn-lt"/>
              </a:rPr>
              <a:t> </a:t>
            </a: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latin typeface="+mn-lt"/>
              </a:rPr>
              <a:t>vodič</a:t>
            </a:r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>
            <p:extLst/>
          </p:nvPr>
        </p:nvGraphicFramePr>
        <p:xfrm>
          <a:off x="5868144" y="5587202"/>
          <a:ext cx="31813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Rovnice" r:id="rId3" imgW="914400" imgH="228600" progId="Equation.3">
                  <p:embed/>
                </p:oleObj>
              </mc:Choice>
              <mc:Fallback>
                <p:oleObj name="Rovnice" r:id="rId3" imgW="914400" imgH="228600" progId="Equation.3">
                  <p:embed/>
                  <p:pic>
                    <p:nvPicPr>
                      <p:cNvPr id="10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587202"/>
                        <a:ext cx="3181350" cy="78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2"/>
          <p:cNvCxnSpPr/>
          <p:nvPr/>
        </p:nvCxnSpPr>
        <p:spPr>
          <a:xfrm>
            <a:off x="2555776" y="318762"/>
            <a:ext cx="0" cy="43204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6509967" y="182762"/>
            <a:ext cx="0" cy="43204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395536" y="275510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prstClr val="black"/>
                </a:solidFill>
                <a:latin typeface="Calibri"/>
              </a:rPr>
              <a:t>  kolmé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511946" y="2755102"/>
            <a:ext cx="279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3200" b="1" dirty="0" smtClean="0"/>
              <a:t>rovnoběžné</a:t>
            </a:r>
            <a:endParaRPr lang="cs-CZ" sz="32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louk 1"/>
          <p:cNvSpPr/>
          <p:nvPr/>
        </p:nvSpPr>
        <p:spPr>
          <a:xfrm rot="20434789" flipH="1">
            <a:off x="3549811" y="1699180"/>
            <a:ext cx="819893" cy="913770"/>
          </a:xfrm>
          <a:prstGeom prst="arc">
            <a:avLst>
              <a:gd name="adj1" fmla="val 16200000"/>
              <a:gd name="adj2" fmla="val 2058583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016776" y="3290263"/>
            <a:ext cx="16033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latin typeface="Calibri"/>
              </a:rPr>
              <a:t>α = 0</a:t>
            </a:r>
            <a:r>
              <a:rPr lang="cs-CZ" sz="3200" baseline="30000" dirty="0">
                <a:solidFill>
                  <a:prstClr val="black"/>
                </a:solidFill>
                <a:latin typeface="Calibri"/>
              </a:rPr>
              <a:t>0</a:t>
            </a:r>
            <a:endParaRPr lang="cs-CZ" sz="3200" dirty="0">
              <a:solidFill>
                <a:prstClr val="black"/>
              </a:solidFill>
              <a:latin typeface="Calibri"/>
            </a:endParaRPr>
          </a:p>
          <a:p>
            <a:r>
              <a:rPr lang="cs-CZ" sz="3200" dirty="0" smtClean="0">
                <a:solidFill>
                  <a:prstClr val="black"/>
                </a:solidFill>
                <a:latin typeface="Calibri"/>
              </a:rPr>
              <a:t>sin </a:t>
            </a:r>
            <a:r>
              <a:rPr lang="cs-CZ" sz="3200" dirty="0">
                <a:solidFill>
                  <a:prstClr val="black"/>
                </a:solidFill>
                <a:latin typeface="Calibri"/>
              </a:rPr>
              <a:t>α = </a:t>
            </a:r>
            <a:r>
              <a:rPr lang="cs-CZ" sz="3200" dirty="0" smtClean="0">
                <a:solidFill>
                  <a:prstClr val="black"/>
                </a:solidFill>
                <a:latin typeface="Calibri"/>
              </a:rPr>
              <a:t>0</a:t>
            </a:r>
          </a:p>
          <a:p>
            <a:r>
              <a:rPr lang="cs-CZ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3200" b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cs-CZ" sz="3200" b="1" baseline="-25000" dirty="0" err="1">
                <a:solidFill>
                  <a:prstClr val="black"/>
                </a:solidFill>
                <a:latin typeface="Calibri"/>
              </a:rPr>
              <a:t>m</a:t>
            </a:r>
            <a:r>
              <a:rPr lang="cs-CZ" sz="3200" b="1" dirty="0">
                <a:solidFill>
                  <a:prstClr val="black"/>
                </a:solidFill>
                <a:latin typeface="Calibri"/>
              </a:rPr>
              <a:t> =</a:t>
            </a:r>
            <a:r>
              <a:rPr lang="cs-CZ" sz="3200" b="1" baseline="-25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3200" b="1" dirty="0">
                <a:solidFill>
                  <a:prstClr val="black"/>
                </a:solidFill>
                <a:latin typeface="Calibri"/>
              </a:rPr>
              <a:t>0</a:t>
            </a:r>
            <a:endParaRPr lang="cs-CZ" sz="3200" dirty="0"/>
          </a:p>
        </p:txBody>
      </p:sp>
      <p:sp>
        <p:nvSpPr>
          <p:cNvPr id="28" name="Obdélník 27"/>
          <p:cNvSpPr/>
          <p:nvPr/>
        </p:nvSpPr>
        <p:spPr>
          <a:xfrm>
            <a:off x="537824" y="3234346"/>
            <a:ext cx="16780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prstClr val="black"/>
                </a:solidFill>
                <a:latin typeface="Calibri"/>
              </a:rPr>
              <a:t>α = 90</a:t>
            </a:r>
            <a:r>
              <a:rPr lang="cs-CZ" sz="3200" baseline="30000" dirty="0">
                <a:solidFill>
                  <a:prstClr val="black"/>
                </a:solidFill>
                <a:latin typeface="Calibri"/>
              </a:rPr>
              <a:t>0 </a:t>
            </a:r>
            <a:endParaRPr lang="cs-CZ" sz="3200" baseline="30000" dirty="0" smtClean="0">
              <a:solidFill>
                <a:prstClr val="black"/>
              </a:solidFill>
              <a:latin typeface="Calibri"/>
            </a:endParaRPr>
          </a:p>
          <a:p>
            <a:r>
              <a:rPr lang="cs-CZ" sz="3200" dirty="0" smtClean="0">
                <a:solidFill>
                  <a:prstClr val="black"/>
                </a:solidFill>
                <a:latin typeface="Calibri"/>
              </a:rPr>
              <a:t>sin </a:t>
            </a:r>
            <a:r>
              <a:rPr lang="cs-CZ" sz="3200" dirty="0">
                <a:solidFill>
                  <a:prstClr val="black"/>
                </a:solidFill>
                <a:latin typeface="Calibri"/>
              </a:rPr>
              <a:t>α = </a:t>
            </a:r>
            <a:r>
              <a:rPr lang="cs-CZ" sz="3200" dirty="0" smtClean="0">
                <a:solidFill>
                  <a:prstClr val="black"/>
                </a:solidFill>
                <a:latin typeface="Calibri"/>
              </a:rPr>
              <a:t>1</a:t>
            </a:r>
          </a:p>
          <a:p>
            <a:r>
              <a:rPr lang="cs-CZ" sz="3200" b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cs-CZ" sz="3200" b="1" baseline="-25000" dirty="0" err="1">
                <a:solidFill>
                  <a:prstClr val="black"/>
                </a:solidFill>
                <a:latin typeface="Calibri"/>
              </a:rPr>
              <a:t>m</a:t>
            </a:r>
            <a:r>
              <a:rPr lang="cs-CZ" sz="3200" b="1" dirty="0">
                <a:solidFill>
                  <a:prstClr val="black"/>
                </a:solidFill>
                <a:latin typeface="Calibri"/>
              </a:rPr>
              <a:t> =</a:t>
            </a:r>
            <a:r>
              <a:rPr lang="cs-CZ" sz="3200" b="1" baseline="-25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3200" b="1" dirty="0" err="1">
                <a:solidFill>
                  <a:prstClr val="black"/>
                </a:solidFill>
                <a:latin typeface="Calibri"/>
              </a:rPr>
              <a:t>max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3591959" y="1786733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  <a:latin typeface="Calibri"/>
              </a:rPr>
              <a:t>α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2627496" y="2531151"/>
            <a:ext cx="38821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>
                <a:latin typeface="+mn-lt"/>
              </a:rPr>
              <a:t>α </a:t>
            </a:r>
            <a:r>
              <a:rPr lang="cs-CZ" sz="2800" dirty="0">
                <a:latin typeface="+mn-lt"/>
              </a:rPr>
              <a:t>– úhel, který </a:t>
            </a:r>
            <a:r>
              <a:rPr lang="cs-CZ" sz="2800" dirty="0" smtClean="0">
                <a:latin typeface="+mn-lt"/>
              </a:rPr>
              <a:t>svírá vodič s indukčními čarami </a:t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magnetického pole </a:t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(s vektorem magnetické indukce </a:t>
            </a:r>
            <a:r>
              <a:rPr lang="cs-CZ" sz="2800" b="1" dirty="0" smtClean="0">
                <a:latin typeface="+mn-lt"/>
              </a:rPr>
              <a:t>B</a:t>
            </a:r>
            <a:r>
              <a:rPr lang="cs-CZ" sz="2800" dirty="0" smtClean="0">
                <a:latin typeface="+mn-lt"/>
              </a:rPr>
              <a:t>)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15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4" grpId="0"/>
      <p:bldP spid="25" grpId="0"/>
      <p:bldP spid="2" grpId="0" animBg="1"/>
      <p:bldP spid="5" grpId="0" uiExpand="1" build="p"/>
      <p:bldP spid="28" grpId="0" uiExpand="1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6000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800" b="1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cs-CZ" dirty="0"/>
              <a:t>7. 3. 	</a:t>
            </a:r>
            <a:r>
              <a:rPr lang="cs-CZ" dirty="0" smtClean="0"/>
              <a:t>MAGNETICKÁ INDUKCE  </a:t>
            </a:r>
            <a:endParaRPr lang="cs-CZ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78941" y="714499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marL="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je </a:t>
            </a:r>
            <a:r>
              <a:rPr lang="cs-CZ" altLang="cs-CZ" sz="2800" dirty="0" smtClean="0">
                <a:latin typeface="Calibri" pitchFamily="34" charset="0"/>
                <a:cs typeface="Times New Roman" pitchFamily="18" charset="0"/>
              </a:rPr>
              <a:t>vektorová fyzikální 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veličina, která charakterizuje magnetické pole </a:t>
            </a:r>
            <a:r>
              <a:rPr lang="cs-CZ" altLang="cs-CZ" sz="2800" dirty="0" smtClean="0">
                <a:latin typeface="Calibri" pitchFamily="34" charset="0"/>
                <a:cs typeface="Times New Roman" pitchFamily="18" charset="0"/>
              </a:rPr>
              <a:t>a 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popisuje ho kvantitativně. </a:t>
            </a:r>
          </a:p>
          <a:p>
            <a:pPr eaLnBrk="1" hangingPunct="1"/>
            <a:endParaRPr lang="cs-CZ" altLang="cs-CZ" sz="1000" dirty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Předpokládáme-li homogenní magnetické pole a je-li vodič kolmý k indukčním čarám  (</a:t>
            </a:r>
            <a:r>
              <a:rPr lang="cs-CZ" altLang="cs-CZ" sz="2800" dirty="0" err="1">
                <a:latin typeface="Calibri" pitchFamily="34" charset="0"/>
                <a:cs typeface="Times New Roman" pitchFamily="18" charset="0"/>
              </a:rPr>
              <a:t>F</a:t>
            </a:r>
            <a:r>
              <a:rPr lang="cs-CZ" altLang="cs-CZ" sz="2800" baseline="-25000" dirty="0" err="1">
                <a:latin typeface="Calibri" pitchFamily="34" charset="0"/>
                <a:cs typeface="Times New Roman" pitchFamily="18" charset="0"/>
              </a:rPr>
              <a:t>m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 ┴ B ┴ l)</a:t>
            </a:r>
          </a:p>
          <a:p>
            <a:pPr eaLnBrk="1" hangingPunct="1"/>
            <a:endParaRPr lang="cs-CZ" altLang="cs-CZ" sz="2800" dirty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cs-CZ" altLang="cs-CZ" sz="2800" dirty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 </a:t>
            </a:r>
            <a:endParaRPr lang="cs-CZ" altLang="cs-CZ" sz="1000" dirty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cs-CZ" altLang="cs-CZ" sz="28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cs-CZ" altLang="cs-CZ" sz="2800" dirty="0" smtClean="0">
                <a:latin typeface="Calibri" pitchFamily="34" charset="0"/>
                <a:cs typeface="Times New Roman" pitchFamily="18" charset="0"/>
              </a:rPr>
              <a:t>Směr tečný k indukčním čarám.</a:t>
            </a:r>
          </a:p>
          <a:p>
            <a:pPr eaLnBrk="1" hangingPunct="1"/>
            <a:r>
              <a:rPr lang="cs-CZ" altLang="cs-CZ" sz="10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cs-CZ" altLang="cs-CZ" sz="1000" dirty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cs-CZ" altLang="cs-CZ" sz="2800" b="1" dirty="0" smtClean="0">
                <a:latin typeface="Calibri" pitchFamily="34" charset="0"/>
                <a:cs typeface="Times New Roman" pitchFamily="18" charset="0"/>
              </a:rPr>
              <a:t>			Nikola </a:t>
            </a:r>
            <a:r>
              <a:rPr lang="cs-CZ" altLang="cs-CZ" sz="2800" b="1" dirty="0">
                <a:latin typeface="Calibri" pitchFamily="34" charset="0"/>
                <a:cs typeface="Times New Roman" pitchFamily="18" charset="0"/>
              </a:rPr>
              <a:t>Tesla 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1856 – 1942 </a:t>
            </a:r>
            <a:br>
              <a:rPr lang="cs-CZ" altLang="cs-CZ" sz="2800" dirty="0">
                <a:latin typeface="Calibri" pitchFamily="34" charset="0"/>
                <a:cs typeface="Times New Roman" pitchFamily="18" charset="0"/>
              </a:rPr>
            </a:br>
            <a:r>
              <a:rPr lang="cs-CZ" altLang="cs-CZ" sz="2800" dirty="0" smtClean="0">
                <a:latin typeface="Calibri" pitchFamily="34" charset="0"/>
                <a:cs typeface="Times New Roman" pitchFamily="18" charset="0"/>
              </a:rPr>
              <a:t>			Chorvat 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žijící v </a:t>
            </a:r>
            <a:r>
              <a:rPr lang="cs-CZ" altLang="cs-CZ" sz="2800" dirty="0" smtClean="0">
                <a:latin typeface="Calibri" pitchFamily="34" charset="0"/>
                <a:cs typeface="Times New Roman" pitchFamily="18" charset="0"/>
              </a:rPr>
              <a:t>Americe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 </a:t>
            </a:r>
          </a:p>
          <a:p>
            <a:pPr lvl="1" eaLnBrk="1" hangingPunct="1">
              <a:buFont typeface="Symbol" pitchFamily="18" charset="2"/>
              <a:buChar char=""/>
            </a:pP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magnetické pole Země (v naší zem. šířce) B = 10</a:t>
            </a:r>
            <a:r>
              <a:rPr lang="cs-CZ" altLang="cs-CZ" sz="2800" baseline="30000" dirty="0">
                <a:latin typeface="Calibri" pitchFamily="34" charset="0"/>
                <a:cs typeface="Times New Roman" pitchFamily="18" charset="0"/>
              </a:rPr>
              <a:t>-5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T</a:t>
            </a:r>
          </a:p>
          <a:p>
            <a:pPr lvl="1" eaLnBrk="1" hangingPunct="1">
              <a:buFont typeface="Symbol" pitchFamily="18" charset="2"/>
              <a:buChar char=""/>
            </a:pP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v blízkosti permanentního magnetu  B = 10</a:t>
            </a:r>
            <a:r>
              <a:rPr lang="cs-CZ" altLang="cs-CZ" sz="2800" baseline="30000" dirty="0">
                <a:latin typeface="Calibri" pitchFamily="34" charset="0"/>
                <a:cs typeface="Times New Roman" pitchFamily="18" charset="0"/>
              </a:rPr>
              <a:t>-2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 – 10</a:t>
            </a:r>
            <a:r>
              <a:rPr lang="cs-CZ" altLang="cs-CZ" sz="2800" baseline="30000" dirty="0">
                <a:latin typeface="Calibri" pitchFamily="34" charset="0"/>
                <a:cs typeface="Times New Roman" pitchFamily="18" charset="0"/>
              </a:rPr>
              <a:t>-1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 T</a:t>
            </a:r>
            <a:endParaRPr lang="cs-CZ" altLang="cs-CZ" sz="2800" dirty="0">
              <a:latin typeface="Calibri" pitchFamily="34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/>
          </p:nvPr>
        </p:nvGraphicFramePr>
        <p:xfrm>
          <a:off x="153988" y="2924944"/>
          <a:ext cx="19573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Rovnice" r:id="rId3" imgW="647640" imgH="228600" progId="Equation.3">
                  <p:embed/>
                </p:oleObj>
              </mc:Choice>
              <mc:Fallback>
                <p:oleObj name="Rovnice" r:id="rId3" imgW="647640" imgH="228600" progId="Equation.3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2924944"/>
                        <a:ext cx="1957387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/>
          </p:nvPr>
        </p:nvGraphicFramePr>
        <p:xfrm>
          <a:off x="3940175" y="2924944"/>
          <a:ext cx="2408238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Rovnice" r:id="rId5" imgW="863280" imgH="393480" progId="Equation.3">
                  <p:embed/>
                </p:oleObj>
              </mc:Choice>
              <mc:Fallback>
                <p:oleObj name="Rovnice" r:id="rId5" imgW="863280" imgH="393480" progId="Equation.3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2924944"/>
                        <a:ext cx="2408238" cy="1071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>
            <p:extLst/>
          </p:nvPr>
        </p:nvGraphicFramePr>
        <p:xfrm>
          <a:off x="2225675" y="2924944"/>
          <a:ext cx="1550988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Rovnice" r:id="rId7" imgW="495000" imgH="393480" progId="Equation.3">
                  <p:embed/>
                </p:oleObj>
              </mc:Choice>
              <mc:Fallback>
                <p:oleObj name="Rovnice" r:id="rId7" imgW="495000" imgH="393480" progId="Equation.3">
                  <p:embed/>
                  <p:pic>
                    <p:nvPicPr>
                      <p:cNvPr id="52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2924944"/>
                        <a:ext cx="1550988" cy="1230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11629"/>
          <a:stretch>
            <a:fillRect/>
          </a:stretch>
        </p:blipFill>
        <p:spPr bwMode="auto">
          <a:xfrm>
            <a:off x="6469891" y="2869380"/>
            <a:ext cx="2552318" cy="27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4683919" y="21855"/>
          <a:ext cx="460375" cy="52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Rovnice" r:id="rId10" imgW="152280" imgH="203040" progId="Equation.3">
                  <p:embed/>
                </p:oleObj>
              </mc:Choice>
              <mc:Fallback>
                <p:oleObj name="Rovnice" r:id="rId10" imgW="152280" imgH="20304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919" y="21855"/>
                        <a:ext cx="460375" cy="5259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01625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800" b="1" dirty="0">
                <a:latin typeface="+mn-lt"/>
              </a:rPr>
              <a:t>magnetická indukce ve středu závitu </a:t>
            </a:r>
          </a:p>
          <a:p>
            <a:pPr>
              <a:defRPr/>
            </a:pPr>
            <a:endParaRPr lang="cs-CZ" sz="2800" b="1" u="sng" dirty="0">
              <a:latin typeface="+mn-lt"/>
            </a:endParaRPr>
          </a:p>
          <a:p>
            <a:pPr>
              <a:defRPr/>
            </a:pPr>
            <a:endParaRPr lang="cs-CZ" sz="2800" b="1" dirty="0">
              <a:latin typeface="+mn-lt"/>
            </a:endParaRPr>
          </a:p>
          <a:p>
            <a:pPr>
              <a:defRPr/>
            </a:pPr>
            <a:r>
              <a:rPr lang="cs-CZ" sz="2800" dirty="0">
                <a:latin typeface="+mn-lt"/>
              </a:rPr>
              <a:t> </a:t>
            </a: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r>
              <a:rPr lang="cs-CZ" sz="2800" b="1" dirty="0">
                <a:latin typeface="+mn-lt"/>
              </a:rPr>
              <a:t>μ  </a:t>
            </a:r>
            <a:r>
              <a:rPr lang="cs-CZ" sz="2800" dirty="0">
                <a:latin typeface="+mn-lt"/>
              </a:rPr>
              <a:t>– permeabilita prostředí</a:t>
            </a: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r>
              <a:rPr lang="cs-CZ" sz="2800" b="1" dirty="0">
                <a:latin typeface="+mn-lt"/>
              </a:rPr>
              <a:t>μ</a:t>
            </a:r>
            <a:r>
              <a:rPr lang="cs-CZ" sz="2800" b="1" baseline="-25000" dirty="0">
                <a:latin typeface="+mn-lt"/>
              </a:rPr>
              <a:t>0</a:t>
            </a:r>
            <a:r>
              <a:rPr lang="cs-CZ" sz="2800" b="1" dirty="0">
                <a:latin typeface="+mn-lt"/>
              </a:rPr>
              <a:t> </a:t>
            </a:r>
            <a:r>
              <a:rPr lang="cs-CZ" sz="2800" dirty="0">
                <a:latin typeface="+mn-lt"/>
              </a:rPr>
              <a:t>–</a:t>
            </a:r>
            <a:r>
              <a:rPr lang="cs-CZ" sz="2800" b="1" dirty="0">
                <a:latin typeface="+mn-lt"/>
              </a:rPr>
              <a:t> </a:t>
            </a:r>
            <a:r>
              <a:rPr lang="cs-CZ" sz="2800" dirty="0">
                <a:latin typeface="+mn-lt"/>
              </a:rPr>
              <a:t>permeabilita vakua 		</a:t>
            </a:r>
            <a:r>
              <a:rPr lang="cs-CZ" sz="2800" b="1" dirty="0"/>
              <a:t>μ</a:t>
            </a:r>
            <a:r>
              <a:rPr lang="cs-CZ" sz="2800" b="1" baseline="-25000" dirty="0"/>
              <a:t>0</a:t>
            </a:r>
            <a:r>
              <a:rPr lang="cs-CZ" sz="2800" b="1" dirty="0"/>
              <a:t> </a:t>
            </a:r>
            <a:r>
              <a:rPr lang="cs-CZ" sz="2800" dirty="0">
                <a:latin typeface="+mn-lt"/>
              </a:rPr>
              <a:t>= </a:t>
            </a:r>
            <a:r>
              <a:rPr lang="cs-CZ" sz="2800" b="1" dirty="0">
                <a:latin typeface="+mn-lt"/>
              </a:rPr>
              <a:t>4π . 10</a:t>
            </a:r>
            <a:r>
              <a:rPr lang="cs-CZ" sz="2800" b="1" baseline="30000" dirty="0">
                <a:latin typeface="+mn-lt"/>
              </a:rPr>
              <a:t>-7</a:t>
            </a:r>
            <a:r>
              <a:rPr lang="cs-CZ" sz="2800" b="1" dirty="0">
                <a:latin typeface="+mn-lt"/>
              </a:rPr>
              <a:t> N.A</a:t>
            </a:r>
            <a:r>
              <a:rPr lang="cs-CZ" sz="2800" b="1" baseline="30000" dirty="0">
                <a:latin typeface="+mn-lt"/>
              </a:rPr>
              <a:t>-2</a:t>
            </a:r>
            <a:r>
              <a:rPr lang="cs-CZ" sz="2800" dirty="0">
                <a:latin typeface="+mn-lt"/>
              </a:rPr>
              <a:t> </a:t>
            </a: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r>
              <a:rPr lang="cs-CZ" sz="2800" b="1" dirty="0" err="1">
                <a:latin typeface="+mn-lt"/>
              </a:rPr>
              <a:t>μ</a:t>
            </a:r>
            <a:r>
              <a:rPr lang="cs-CZ" sz="2800" b="1" baseline="-25000" dirty="0" err="1">
                <a:latin typeface="+mn-lt"/>
              </a:rPr>
              <a:t>r</a:t>
            </a:r>
            <a:r>
              <a:rPr lang="cs-CZ" sz="2800" b="1" dirty="0">
                <a:latin typeface="+mn-lt"/>
              </a:rPr>
              <a:t> </a:t>
            </a:r>
            <a:r>
              <a:rPr lang="cs-CZ" sz="2800" dirty="0">
                <a:latin typeface="+mn-lt"/>
              </a:rPr>
              <a:t>– relativní permeabilita </a:t>
            </a:r>
          </a:p>
          <a:p>
            <a:pPr>
              <a:defRPr/>
            </a:pPr>
            <a:r>
              <a:rPr lang="cs-CZ" sz="2800" dirty="0">
                <a:latin typeface="+mn-lt"/>
              </a:rPr>
              <a:t/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udává, kolikrát je magnetická indukce menší nebo větší, než magnetická indukce B</a:t>
            </a:r>
            <a:r>
              <a:rPr lang="cs-CZ" sz="2800" baseline="-25000" dirty="0">
                <a:latin typeface="+mn-lt"/>
              </a:rPr>
              <a:t>0</a:t>
            </a:r>
            <a:r>
              <a:rPr lang="cs-CZ" sz="2800" dirty="0">
                <a:latin typeface="+mn-lt"/>
              </a:rPr>
              <a:t> magnetického pole stejného proudu ve vakuu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 (bezrozměrná veličina)</a:t>
            </a:r>
            <a:endParaRPr lang="cs-CZ" sz="2800" dirty="0">
              <a:latin typeface="+mn-lt"/>
            </a:endParaRPr>
          </a:p>
          <a:p>
            <a:pPr>
              <a:defRPr/>
            </a:pPr>
            <a:r>
              <a:rPr lang="cs-CZ" sz="2800" dirty="0">
                <a:latin typeface="+mn-lt"/>
              </a:rPr>
              <a:t> </a:t>
            </a:r>
          </a:p>
        </p:txBody>
      </p:sp>
      <p:sp>
        <p:nvSpPr>
          <p:cNvPr id="3079" name="Freeform 3"/>
          <p:cNvSpPr>
            <a:spLocks/>
          </p:cNvSpPr>
          <p:nvPr/>
        </p:nvSpPr>
        <p:spPr bwMode="auto">
          <a:xfrm>
            <a:off x="5715000" y="285750"/>
            <a:ext cx="3103563" cy="1844675"/>
          </a:xfrm>
          <a:custGeom>
            <a:avLst/>
            <a:gdLst>
              <a:gd name="T0" fmla="*/ 11 w 1854"/>
              <a:gd name="T1" fmla="*/ 532 h 1047"/>
              <a:gd name="T2" fmla="*/ 649 w 1854"/>
              <a:gd name="T3" fmla="*/ 482 h 1047"/>
              <a:gd name="T4" fmla="*/ 1025 w 1854"/>
              <a:gd name="T5" fmla="*/ 66 h 1047"/>
              <a:gd name="T6" fmla="*/ 1633 w 1854"/>
              <a:gd name="T7" fmla="*/ 86 h 1047"/>
              <a:gd name="T8" fmla="*/ 1836 w 1854"/>
              <a:gd name="T9" fmla="*/ 553 h 1047"/>
              <a:gd name="T10" fmla="*/ 1522 w 1854"/>
              <a:gd name="T11" fmla="*/ 978 h 1047"/>
              <a:gd name="T12" fmla="*/ 1015 w 1854"/>
              <a:gd name="T13" fmla="*/ 968 h 1047"/>
              <a:gd name="T14" fmla="*/ 670 w 1854"/>
              <a:gd name="T15" fmla="*/ 674 h 1047"/>
              <a:gd name="T16" fmla="*/ 0 w 1854"/>
              <a:gd name="T17" fmla="*/ 695 h 10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4"/>
              <a:gd name="T28" fmla="*/ 0 h 1047"/>
              <a:gd name="T29" fmla="*/ 1854 w 1854"/>
              <a:gd name="T30" fmla="*/ 1047 h 10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4" h="1047">
                <a:moveTo>
                  <a:pt x="11" y="532"/>
                </a:moveTo>
                <a:cubicBezTo>
                  <a:pt x="117" y="524"/>
                  <a:pt x="480" y="560"/>
                  <a:pt x="649" y="482"/>
                </a:cubicBezTo>
                <a:cubicBezTo>
                  <a:pt x="818" y="404"/>
                  <a:pt x="861" y="132"/>
                  <a:pt x="1025" y="66"/>
                </a:cubicBezTo>
                <a:cubicBezTo>
                  <a:pt x="1189" y="0"/>
                  <a:pt x="1498" y="5"/>
                  <a:pt x="1633" y="86"/>
                </a:cubicBezTo>
                <a:cubicBezTo>
                  <a:pt x="1768" y="167"/>
                  <a:pt x="1854" y="404"/>
                  <a:pt x="1836" y="553"/>
                </a:cubicBezTo>
                <a:cubicBezTo>
                  <a:pt x="1818" y="702"/>
                  <a:pt x="1659" y="909"/>
                  <a:pt x="1522" y="978"/>
                </a:cubicBezTo>
                <a:cubicBezTo>
                  <a:pt x="1385" y="1047"/>
                  <a:pt x="1157" y="1019"/>
                  <a:pt x="1015" y="968"/>
                </a:cubicBezTo>
                <a:cubicBezTo>
                  <a:pt x="873" y="917"/>
                  <a:pt x="839" y="719"/>
                  <a:pt x="670" y="674"/>
                </a:cubicBezTo>
                <a:cubicBezTo>
                  <a:pt x="501" y="629"/>
                  <a:pt x="140" y="691"/>
                  <a:pt x="0" y="695"/>
                </a:cubicBezTo>
              </a:path>
            </a:pathLst>
          </a:custGeom>
          <a:noFill/>
          <a:ln w="571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85750" y="1000125"/>
          <a:ext cx="181768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Rovnice" r:id="rId3" imgW="596880" imgH="393480" progId="Equation.3">
                  <p:embed/>
                </p:oleObj>
              </mc:Choice>
              <mc:Fallback>
                <p:oleObj name="Rovnice" r:id="rId3" imgW="5968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000125"/>
                        <a:ext cx="1817688" cy="1206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714875" y="4000500"/>
          <a:ext cx="22098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Rovnice" r:id="rId5" imgW="583920" imgH="228600" progId="Equation.3">
                  <p:embed/>
                </p:oleObj>
              </mc:Choice>
              <mc:Fallback>
                <p:oleObj name="Rovnice" r:id="rId5" imgW="5839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4000500"/>
                        <a:ext cx="2209800" cy="849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4714875" y="2357438"/>
          <a:ext cx="23558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Rovnice" r:id="rId7" imgW="622080" imgH="228600" progId="Equation.3">
                  <p:embed/>
                </p:oleObj>
              </mc:Choice>
              <mc:Fallback>
                <p:oleObj name="Rovnice" r:id="rId7" imgW="6220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357438"/>
                        <a:ext cx="2355850" cy="849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vnoramenný trojúhelník 13"/>
          <p:cNvSpPr/>
          <p:nvPr/>
        </p:nvSpPr>
        <p:spPr>
          <a:xfrm rot="5400000">
            <a:off x="6078538" y="1030288"/>
            <a:ext cx="357187" cy="35718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7643813" y="1000125"/>
            <a:ext cx="428625" cy="42862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2" name="Skupina 19"/>
          <p:cNvGrpSpPr>
            <a:grpSpLocks/>
          </p:cNvGrpSpPr>
          <p:nvPr/>
        </p:nvGrpSpPr>
        <p:grpSpPr bwMode="auto">
          <a:xfrm>
            <a:off x="7707313" y="1063625"/>
            <a:ext cx="301625" cy="301625"/>
            <a:chOff x="7706605" y="1062879"/>
            <a:chExt cx="303086" cy="303086"/>
          </a:xfrm>
        </p:grpSpPr>
        <p:cxnSp>
          <p:nvCxnSpPr>
            <p:cNvPr id="17" name="Přímá spojovací čára 16"/>
            <p:cNvCxnSpPr>
              <a:stCxn id="15" idx="1"/>
              <a:endCxn id="15" idx="5"/>
            </p:cNvCxnSpPr>
            <p:nvPr/>
          </p:nvCxnSpPr>
          <p:spPr>
            <a:xfrm rot="16200000" flipH="1">
              <a:off x="7706605" y="1062879"/>
              <a:ext cx="303086" cy="3030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>
              <a:stCxn id="15" idx="7"/>
              <a:endCxn id="15" idx="3"/>
            </p:cNvCxnSpPr>
            <p:nvPr/>
          </p:nvCxnSpPr>
          <p:spPr>
            <a:xfrm rot="16200000" flipH="1" flipV="1">
              <a:off x="7706605" y="1062879"/>
              <a:ext cx="303086" cy="3030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274888" y="1000125"/>
          <a:ext cx="21272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Rovnice" r:id="rId9" imgW="698400" imgH="393480" progId="Equation.3">
                  <p:embed/>
                </p:oleObj>
              </mc:Choice>
              <mc:Fallback>
                <p:oleObj name="Rovnice" r:id="rId9" imgW="6984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000125"/>
                        <a:ext cx="2127250" cy="1206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Přímá spojovací čára 22"/>
          <p:cNvCxnSpPr/>
          <p:nvPr/>
        </p:nvCxnSpPr>
        <p:spPr>
          <a:xfrm rot="5400000">
            <a:off x="7465219" y="750094"/>
            <a:ext cx="857250" cy="7143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extovéPole 23"/>
          <p:cNvSpPr txBox="1">
            <a:spLocks noChangeArrowheads="1"/>
          </p:cNvSpPr>
          <p:nvPr/>
        </p:nvSpPr>
        <p:spPr bwMode="auto">
          <a:xfrm>
            <a:off x="6000750" y="285750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085" name="TextovéPole 24"/>
          <p:cNvSpPr txBox="1">
            <a:spLocks noChangeArrowheads="1"/>
          </p:cNvSpPr>
          <p:nvPr/>
        </p:nvSpPr>
        <p:spPr bwMode="auto">
          <a:xfrm>
            <a:off x="7358063" y="357188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800" b="1" dirty="0">
                <a:latin typeface="+mn-lt"/>
              </a:rPr>
              <a:t>solenoid – </a:t>
            </a:r>
            <a:r>
              <a:rPr lang="cs-CZ" sz="2800" dirty="0">
                <a:latin typeface="+mn-lt"/>
              </a:rPr>
              <a:t>dlouhá válcovitá cívka  s velkým počtem závitů, jejichž průměr je mnohem menší než délka cívky</a:t>
            </a: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r>
              <a:rPr lang="cs-CZ" sz="2800" dirty="0">
                <a:latin typeface="+mn-lt"/>
              </a:rPr>
              <a:t>N – počet závitů</a:t>
            </a:r>
          </a:p>
          <a:p>
            <a:pPr>
              <a:defRPr/>
            </a:pPr>
            <a:r>
              <a:rPr lang="cs-CZ" sz="2800" dirty="0">
                <a:latin typeface="+mn-lt"/>
              </a:rPr>
              <a:t>l – délka cívky     		                   	hustota závitů</a:t>
            </a:r>
          </a:p>
          <a:p>
            <a:pPr>
              <a:defRPr/>
            </a:pPr>
            <a:r>
              <a:rPr lang="cs-CZ" sz="2800" dirty="0">
                <a:latin typeface="+mn-lt"/>
              </a:rPr>
              <a:t> 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056319"/>
              </p:ext>
            </p:extLst>
          </p:nvPr>
        </p:nvGraphicFramePr>
        <p:xfrm>
          <a:off x="2928938" y="1714500"/>
          <a:ext cx="20447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Rovnice" r:id="rId3" imgW="672840" imgH="393480" progId="Equation.3">
                  <p:embed/>
                </p:oleObj>
              </mc:Choice>
              <mc:Fallback>
                <p:oleObj name="Rovnice" r:id="rId3" imgW="6728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714500"/>
                        <a:ext cx="2044700" cy="1174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858125" y="1643063"/>
          <a:ext cx="61912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Rovnice" r:id="rId5" imgW="203040" imgH="393480" progId="Equation.3">
                  <p:embed/>
                </p:oleObj>
              </mc:Choice>
              <mc:Fallback>
                <p:oleObj name="Rovnice" r:id="rId5" imgW="2030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25" y="1643063"/>
                        <a:ext cx="619125" cy="1177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613150"/>
            <a:ext cx="8789988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87462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800" b="1" dirty="0">
                <a:latin typeface="+mj-lt"/>
              </a:rPr>
              <a:t>Dlouhý přímý vodič s proudem.</a:t>
            </a:r>
            <a:endParaRPr lang="cs-CZ" sz="2800" dirty="0">
              <a:latin typeface="+mj-lt"/>
            </a:endParaRPr>
          </a:p>
          <a:p>
            <a:pPr>
              <a:defRPr/>
            </a:pPr>
            <a:r>
              <a:rPr lang="cs-CZ" sz="2800" dirty="0">
                <a:latin typeface="+mj-lt"/>
              </a:rPr>
              <a:t> </a:t>
            </a:r>
          </a:p>
          <a:p>
            <a:pPr>
              <a:defRPr/>
            </a:pPr>
            <a:r>
              <a:rPr lang="cs-CZ" sz="2800" b="1" dirty="0" err="1">
                <a:latin typeface="+mj-lt"/>
              </a:rPr>
              <a:t>Biotův</a:t>
            </a:r>
            <a:r>
              <a:rPr lang="cs-CZ" sz="2800" b="1" dirty="0">
                <a:latin typeface="+mj-lt"/>
              </a:rPr>
              <a:t>-</a:t>
            </a:r>
            <a:r>
              <a:rPr lang="cs-CZ" sz="2800" b="1" dirty="0" err="1">
                <a:latin typeface="+mj-lt"/>
              </a:rPr>
              <a:t>Savartův</a:t>
            </a:r>
            <a:r>
              <a:rPr lang="cs-CZ" sz="2800" b="1" dirty="0">
                <a:latin typeface="+mj-lt"/>
              </a:rPr>
              <a:t> zákon</a:t>
            </a:r>
            <a:endParaRPr lang="cs-CZ" sz="2800" dirty="0">
              <a:latin typeface="+mj-lt"/>
            </a:endParaRPr>
          </a:p>
          <a:p>
            <a:pPr>
              <a:defRPr/>
            </a:pPr>
            <a:r>
              <a:rPr lang="cs-CZ" sz="2800" b="1" dirty="0">
                <a:latin typeface="+mj-lt"/>
              </a:rPr>
              <a:t> </a:t>
            </a:r>
            <a:endParaRPr lang="cs-CZ" sz="2800" dirty="0">
              <a:latin typeface="+mj-lt"/>
            </a:endParaRPr>
          </a:p>
          <a:p>
            <a:pPr>
              <a:defRPr/>
            </a:pPr>
            <a:r>
              <a:rPr lang="cs-CZ" sz="2800" dirty="0">
                <a:latin typeface="+mj-lt"/>
              </a:rPr>
              <a:t/>
            </a:r>
            <a:br>
              <a:rPr lang="cs-CZ" sz="2800" dirty="0">
                <a:latin typeface="+mj-lt"/>
              </a:rPr>
            </a:b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>
                <a:latin typeface="+mj-lt"/>
              </a:rPr>
              <a:t/>
            </a:r>
            <a:br>
              <a:rPr lang="cs-CZ" sz="2800" dirty="0">
                <a:latin typeface="+mj-lt"/>
              </a:rPr>
            </a:br>
            <a:r>
              <a:rPr lang="cs-CZ" sz="2800" dirty="0">
                <a:latin typeface="+mj-lt"/>
              </a:rPr>
              <a:t>d ┴ vzdálenost od </a:t>
            </a:r>
            <a:r>
              <a:rPr lang="cs-CZ" sz="2800" dirty="0" smtClean="0">
                <a:latin typeface="+mj-lt"/>
              </a:rPr>
              <a:t>vodiče</a:t>
            </a:r>
            <a:br>
              <a:rPr lang="cs-CZ" sz="2800" dirty="0" smtClean="0">
                <a:latin typeface="+mj-lt"/>
              </a:rPr>
            </a:br>
            <a:endParaRPr lang="cs-CZ" sz="2800" dirty="0">
              <a:latin typeface="+mj-lt"/>
            </a:endParaRPr>
          </a:p>
          <a:p>
            <a:pPr>
              <a:defRPr/>
            </a:pPr>
            <a:r>
              <a:rPr lang="cs-CZ" sz="2800" dirty="0">
                <a:latin typeface="+mj-lt"/>
              </a:rPr>
              <a:t>2πd – délka indukční čáry</a:t>
            </a:r>
          </a:p>
          <a:p>
            <a:pPr>
              <a:defRPr/>
            </a:pPr>
            <a:r>
              <a:rPr lang="cs-CZ" sz="2800" dirty="0">
                <a:latin typeface="+mj-lt"/>
              </a:rPr>
              <a:t/>
            </a:r>
            <a:br>
              <a:rPr lang="cs-CZ" sz="2800" dirty="0">
                <a:latin typeface="+mj-lt"/>
              </a:rPr>
            </a:br>
            <a:endParaRPr lang="cs-CZ" sz="2800" dirty="0">
              <a:latin typeface="+mj-lt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53888" r="62082" b="26329"/>
          <a:stretch>
            <a:fillRect/>
          </a:stretch>
        </p:blipFill>
        <p:spPr bwMode="auto">
          <a:xfrm>
            <a:off x="4272528" y="1484784"/>
            <a:ext cx="4635173" cy="34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045915"/>
              </p:ext>
            </p:extLst>
          </p:nvPr>
        </p:nvGraphicFramePr>
        <p:xfrm>
          <a:off x="1115616" y="2578720"/>
          <a:ext cx="16922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Rovnice" r:id="rId4" imgW="685800" imgH="393480" progId="Equation.3">
                  <p:embed/>
                </p:oleObj>
              </mc:Choice>
              <mc:Fallback>
                <p:oleObj name="Rovnice" r:id="rId4" imgW="6858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578720"/>
                        <a:ext cx="1692275" cy="955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6000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800" b="1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lvl="1" algn="l"/>
            <a:r>
              <a:rPr lang="cs-CZ" sz="2700" b="1" dirty="0">
                <a:solidFill>
                  <a:schemeClr val="bg1"/>
                </a:solidFill>
              </a:rPr>
              <a:t>7. </a:t>
            </a:r>
            <a:r>
              <a:rPr lang="cs-CZ" sz="2700" b="1" dirty="0" smtClean="0">
                <a:solidFill>
                  <a:schemeClr val="bg1"/>
                </a:solidFill>
              </a:rPr>
              <a:t>4. MAGNETICKÉ </a:t>
            </a:r>
            <a:r>
              <a:rPr lang="cs-CZ" sz="2700" b="1" dirty="0">
                <a:solidFill>
                  <a:schemeClr val="bg1"/>
                </a:solidFill>
              </a:rPr>
              <a:t>POLE </a:t>
            </a:r>
            <a:r>
              <a:rPr lang="cs-CZ" sz="2700" b="1" dirty="0" smtClean="0">
                <a:solidFill>
                  <a:schemeClr val="bg1"/>
                </a:solidFill>
              </a:rPr>
              <a:t>ROVNOBĚŽNÝCH VODIČŮ </a:t>
            </a:r>
            <a:r>
              <a:rPr lang="cs-CZ" sz="2700" b="1" dirty="0">
                <a:solidFill>
                  <a:schemeClr val="bg1"/>
                </a:solidFill>
              </a:rPr>
              <a:t>S PROUDEM</a:t>
            </a:r>
          </a:p>
        </p:txBody>
      </p:sp>
      <p:sp>
        <p:nvSpPr>
          <p:cNvPr id="17" name="Elipsa 54"/>
          <p:cNvSpPr/>
          <p:nvPr/>
        </p:nvSpPr>
        <p:spPr>
          <a:xfrm>
            <a:off x="473653" y="1563134"/>
            <a:ext cx="3638377" cy="3552969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ovnoramenný trojúhelník 17"/>
          <p:cNvSpPr/>
          <p:nvPr/>
        </p:nvSpPr>
        <p:spPr>
          <a:xfrm flipV="1">
            <a:off x="229005" y="3328741"/>
            <a:ext cx="489296" cy="341049"/>
          </a:xfrm>
          <a:prstGeom prst="triangle">
            <a:avLst/>
          </a:prstGeom>
          <a:solidFill>
            <a:srgbClr val="0066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Rovnoramenný trojúhelník 81"/>
          <p:cNvSpPr/>
          <p:nvPr/>
        </p:nvSpPr>
        <p:spPr>
          <a:xfrm flipV="1">
            <a:off x="5723763" y="3159959"/>
            <a:ext cx="489296" cy="341049"/>
          </a:xfrm>
          <a:prstGeom prst="triangle">
            <a:avLst/>
          </a:prstGeom>
          <a:solidFill>
            <a:srgbClr val="0066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3" name="Skupina 75"/>
          <p:cNvGrpSpPr/>
          <p:nvPr/>
        </p:nvGrpSpPr>
        <p:grpSpPr>
          <a:xfrm>
            <a:off x="2308459" y="1563133"/>
            <a:ext cx="3662282" cy="3552969"/>
            <a:chOff x="5704114" y="3551997"/>
            <a:chExt cx="1666880" cy="1656000"/>
          </a:xfrm>
        </p:grpSpPr>
        <p:sp>
          <p:nvSpPr>
            <p:cNvPr id="45" name="Elipsa 54"/>
            <p:cNvSpPr/>
            <p:nvPr/>
          </p:nvSpPr>
          <p:spPr>
            <a:xfrm>
              <a:off x="5714995" y="3551997"/>
              <a:ext cx="1655999" cy="1656000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Rovnoramenný trojúhelník 45"/>
            <p:cNvSpPr/>
            <p:nvPr/>
          </p:nvSpPr>
          <p:spPr>
            <a:xfrm>
              <a:off x="5704114" y="4267199"/>
              <a:ext cx="36000" cy="108000"/>
            </a:xfrm>
            <a:prstGeom prst="triangle">
              <a:avLst/>
            </a:prstGeom>
            <a:solidFill>
              <a:srgbClr val="20B22E"/>
            </a:solidFill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6" name="Elipsa 66"/>
          <p:cNvSpPr/>
          <p:nvPr/>
        </p:nvSpPr>
        <p:spPr>
          <a:xfrm>
            <a:off x="2082907" y="3138395"/>
            <a:ext cx="419868" cy="40244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3" name="Přímá spojnice se šipkou 82"/>
          <p:cNvCxnSpPr/>
          <p:nvPr/>
        </p:nvCxnSpPr>
        <p:spPr>
          <a:xfrm flipV="1">
            <a:off x="2338773" y="2090251"/>
            <a:ext cx="16156" cy="107889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/>
          <p:cNvCxnSpPr/>
          <p:nvPr/>
        </p:nvCxnSpPr>
        <p:spPr>
          <a:xfrm flipH="1" flipV="1">
            <a:off x="1388583" y="3347778"/>
            <a:ext cx="694324" cy="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a 66"/>
          <p:cNvSpPr/>
          <p:nvPr/>
        </p:nvSpPr>
        <p:spPr>
          <a:xfrm>
            <a:off x="3902096" y="3185155"/>
            <a:ext cx="419868" cy="40244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235203" y="3281980"/>
            <a:ext cx="115276" cy="1152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083297"/>
              </p:ext>
            </p:extLst>
          </p:nvPr>
        </p:nvGraphicFramePr>
        <p:xfrm>
          <a:off x="4260476" y="2352816"/>
          <a:ext cx="43973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Rovnice" r:id="rId3" imgW="177480" imgH="241200" progId="Equation.3">
                  <p:embed/>
                </p:oleObj>
              </mc:Choice>
              <mc:Fallback>
                <p:oleObj name="Rovnice" r:id="rId3" imgW="1774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476" y="2352816"/>
                        <a:ext cx="439737" cy="585788"/>
                      </a:xfrm>
                      <a:prstGeom prst="rect">
                        <a:avLst/>
                      </a:prstGeom>
                      <a:solidFill>
                        <a:srgbClr val="99FF33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k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36913"/>
              </p:ext>
            </p:extLst>
          </p:nvPr>
        </p:nvGraphicFramePr>
        <p:xfrm>
          <a:off x="1763716" y="2382083"/>
          <a:ext cx="4714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Rovnice" r:id="rId5" imgW="190440" imgH="241200" progId="Equation.3">
                  <p:embed/>
                </p:oleObj>
              </mc:Choice>
              <mc:Fallback>
                <p:oleObj name="Rovnice" r:id="rId5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6" y="2382083"/>
                        <a:ext cx="471487" cy="585787"/>
                      </a:xfrm>
                      <a:prstGeom prst="rect">
                        <a:avLst/>
                      </a:prstGeom>
                      <a:solidFill>
                        <a:srgbClr val="99FF33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Přímá spojnice se šipkou 53"/>
          <p:cNvCxnSpPr/>
          <p:nvPr/>
        </p:nvCxnSpPr>
        <p:spPr>
          <a:xfrm flipV="1">
            <a:off x="4095874" y="2106265"/>
            <a:ext cx="16156" cy="107889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k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956541"/>
              </p:ext>
            </p:extLst>
          </p:nvPr>
        </p:nvGraphicFramePr>
        <p:xfrm>
          <a:off x="1915016" y="3669790"/>
          <a:ext cx="3778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Rovnice" r:id="rId7" imgW="152280" imgH="215640" progId="Equation.3">
                  <p:embed/>
                </p:oleObj>
              </mc:Choice>
              <mc:Fallback>
                <p:oleObj name="Rovnice" r:id="rId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016" y="3669790"/>
                        <a:ext cx="377825" cy="523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k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418226"/>
              </p:ext>
            </p:extLst>
          </p:nvPr>
        </p:nvGraphicFramePr>
        <p:xfrm>
          <a:off x="4193320" y="3669790"/>
          <a:ext cx="4095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Rovnice" r:id="rId9" imgW="164880" imgH="215640" progId="Equation.3">
                  <p:embed/>
                </p:oleObj>
              </mc:Choice>
              <mc:Fallback>
                <p:oleObj name="Rovnice" r:id="rId9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320" y="3669790"/>
                        <a:ext cx="409575" cy="523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Přímá spojnice se šipkou 57"/>
          <p:cNvCxnSpPr/>
          <p:nvPr/>
        </p:nvCxnSpPr>
        <p:spPr>
          <a:xfrm flipV="1">
            <a:off x="4321964" y="3380010"/>
            <a:ext cx="694324" cy="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82207"/>
              </p:ext>
            </p:extLst>
          </p:nvPr>
        </p:nvGraphicFramePr>
        <p:xfrm>
          <a:off x="5055044" y="2971652"/>
          <a:ext cx="50323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Rovnice" r:id="rId11" imgW="203040" imgH="253800" progId="Equation.3">
                  <p:embed/>
                </p:oleObj>
              </mc:Choice>
              <mc:Fallback>
                <p:oleObj name="Rovnice" r:id="rId11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044" y="2971652"/>
                        <a:ext cx="503237" cy="61595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k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39949"/>
              </p:ext>
            </p:extLst>
          </p:nvPr>
        </p:nvGraphicFramePr>
        <p:xfrm>
          <a:off x="718301" y="2599990"/>
          <a:ext cx="7858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0" name="Rovnice" r:id="rId13" imgW="317160" imgH="253800" progId="Equation.3">
                  <p:embed/>
                </p:oleObj>
              </mc:Choice>
              <mc:Fallback>
                <p:oleObj name="Rovnice" r:id="rId13" imgW="317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01" y="2599990"/>
                        <a:ext cx="785812" cy="61595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Přímá spojnice 18"/>
          <p:cNvCxnSpPr>
            <a:stCxn id="48" idx="7"/>
            <a:endCxn id="48" idx="3"/>
          </p:cNvCxnSpPr>
          <p:nvPr/>
        </p:nvCxnSpPr>
        <p:spPr>
          <a:xfrm flipH="1">
            <a:off x="3963584" y="3244092"/>
            <a:ext cx="296892" cy="284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>
            <a:stCxn id="48" idx="1"/>
            <a:endCxn id="48" idx="5"/>
          </p:cNvCxnSpPr>
          <p:nvPr/>
        </p:nvCxnSpPr>
        <p:spPr>
          <a:xfrm>
            <a:off x="3963584" y="3244092"/>
            <a:ext cx="296892" cy="284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half" idx="1"/>
          </p:nvPr>
        </p:nvSpPr>
        <p:spPr>
          <a:xfrm>
            <a:off x="314043" y="748294"/>
            <a:ext cx="8515914" cy="880506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Vodiče s opačnými směry proudů se odpuzují.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767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2" grpId="0" animBg="1"/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6000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800" b="1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lvl="1" algn="l"/>
            <a:r>
              <a:rPr lang="cs-CZ" sz="2700" b="1" dirty="0">
                <a:solidFill>
                  <a:schemeClr val="bg1"/>
                </a:solidFill>
              </a:rPr>
              <a:t>7. </a:t>
            </a:r>
            <a:r>
              <a:rPr lang="cs-CZ" sz="2700" b="1" dirty="0" smtClean="0">
                <a:solidFill>
                  <a:schemeClr val="bg1"/>
                </a:solidFill>
              </a:rPr>
              <a:t>4. MAGNETICKÉ </a:t>
            </a:r>
            <a:r>
              <a:rPr lang="cs-CZ" sz="2700" b="1" dirty="0">
                <a:solidFill>
                  <a:schemeClr val="bg1"/>
                </a:solidFill>
              </a:rPr>
              <a:t>POLE </a:t>
            </a:r>
            <a:r>
              <a:rPr lang="cs-CZ" sz="2700" b="1" dirty="0" smtClean="0">
                <a:solidFill>
                  <a:schemeClr val="bg1"/>
                </a:solidFill>
              </a:rPr>
              <a:t>ROVNOBĚŽNÝCH VODIČŮ </a:t>
            </a:r>
            <a:r>
              <a:rPr lang="cs-CZ" sz="2700" b="1" dirty="0">
                <a:solidFill>
                  <a:schemeClr val="bg1"/>
                </a:solidFill>
              </a:rPr>
              <a:t>S PROUDEM</a:t>
            </a:r>
          </a:p>
        </p:txBody>
      </p:sp>
      <p:sp>
        <p:nvSpPr>
          <p:cNvPr id="17" name="Elipsa 54"/>
          <p:cNvSpPr/>
          <p:nvPr/>
        </p:nvSpPr>
        <p:spPr>
          <a:xfrm>
            <a:off x="473653" y="1563134"/>
            <a:ext cx="3638377" cy="3552969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ovnoramenný trojúhelník 17"/>
          <p:cNvSpPr/>
          <p:nvPr/>
        </p:nvSpPr>
        <p:spPr>
          <a:xfrm flipV="1">
            <a:off x="229005" y="3328741"/>
            <a:ext cx="489296" cy="341049"/>
          </a:xfrm>
          <a:prstGeom prst="triangle">
            <a:avLst/>
          </a:prstGeom>
          <a:solidFill>
            <a:srgbClr val="0066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Rovnoramenný trojúhelník 81"/>
          <p:cNvSpPr/>
          <p:nvPr/>
        </p:nvSpPr>
        <p:spPr>
          <a:xfrm>
            <a:off x="5723763" y="2967870"/>
            <a:ext cx="489296" cy="341049"/>
          </a:xfrm>
          <a:prstGeom prst="triangle">
            <a:avLst/>
          </a:prstGeom>
          <a:solidFill>
            <a:srgbClr val="0066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3" name="Skupina 75"/>
          <p:cNvGrpSpPr/>
          <p:nvPr/>
        </p:nvGrpSpPr>
        <p:grpSpPr>
          <a:xfrm>
            <a:off x="2308459" y="1563133"/>
            <a:ext cx="3662282" cy="3552969"/>
            <a:chOff x="5704114" y="3551997"/>
            <a:chExt cx="1666880" cy="1656000"/>
          </a:xfrm>
        </p:grpSpPr>
        <p:sp>
          <p:nvSpPr>
            <p:cNvPr id="45" name="Elipsa 54"/>
            <p:cNvSpPr/>
            <p:nvPr/>
          </p:nvSpPr>
          <p:spPr>
            <a:xfrm>
              <a:off x="5714995" y="3551997"/>
              <a:ext cx="1655999" cy="1656000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Rovnoramenný trojúhelník 45"/>
            <p:cNvSpPr/>
            <p:nvPr/>
          </p:nvSpPr>
          <p:spPr>
            <a:xfrm>
              <a:off x="5704114" y="4267199"/>
              <a:ext cx="36000" cy="108000"/>
            </a:xfrm>
            <a:prstGeom prst="triangle">
              <a:avLst/>
            </a:prstGeom>
            <a:solidFill>
              <a:srgbClr val="20B22E"/>
            </a:solidFill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6" name="Elipsa 66"/>
          <p:cNvSpPr/>
          <p:nvPr/>
        </p:nvSpPr>
        <p:spPr>
          <a:xfrm>
            <a:off x="2082907" y="3138395"/>
            <a:ext cx="419868" cy="40244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3" name="Přímá spojnice se šipkou 82"/>
          <p:cNvCxnSpPr/>
          <p:nvPr/>
        </p:nvCxnSpPr>
        <p:spPr>
          <a:xfrm>
            <a:off x="2338773" y="3529965"/>
            <a:ext cx="16156" cy="107889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/>
          <p:cNvCxnSpPr/>
          <p:nvPr/>
        </p:nvCxnSpPr>
        <p:spPr>
          <a:xfrm flipV="1">
            <a:off x="2510727" y="3380010"/>
            <a:ext cx="694324" cy="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a 66"/>
          <p:cNvSpPr/>
          <p:nvPr/>
        </p:nvSpPr>
        <p:spPr>
          <a:xfrm>
            <a:off x="3902096" y="3185155"/>
            <a:ext cx="419868" cy="40244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235203" y="3281980"/>
            <a:ext cx="115276" cy="1152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4054392" y="3328740"/>
            <a:ext cx="115276" cy="1152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46381"/>
              </p:ext>
            </p:extLst>
          </p:nvPr>
        </p:nvGraphicFramePr>
        <p:xfrm>
          <a:off x="4299285" y="1988633"/>
          <a:ext cx="43973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7" name="Rovnice" r:id="rId3" imgW="177480" imgH="241200" progId="Equation.3">
                  <p:embed/>
                </p:oleObj>
              </mc:Choice>
              <mc:Fallback>
                <p:oleObj name="Rovnice" r:id="rId3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285" y="1988633"/>
                        <a:ext cx="439737" cy="585788"/>
                      </a:xfrm>
                      <a:prstGeom prst="rect">
                        <a:avLst/>
                      </a:prstGeom>
                      <a:solidFill>
                        <a:srgbClr val="99FF33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k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539"/>
              </p:ext>
            </p:extLst>
          </p:nvPr>
        </p:nvGraphicFramePr>
        <p:xfrm>
          <a:off x="1681160" y="3920487"/>
          <a:ext cx="4714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Rovnice" r:id="rId5" imgW="190440" imgH="241200" progId="Equation.3">
                  <p:embed/>
                </p:oleObj>
              </mc:Choice>
              <mc:Fallback>
                <p:oleObj name="Rovnice" r:id="rId5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0" y="3920487"/>
                        <a:ext cx="471487" cy="585787"/>
                      </a:xfrm>
                      <a:prstGeom prst="rect">
                        <a:avLst/>
                      </a:prstGeom>
                      <a:solidFill>
                        <a:srgbClr val="99FF33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Přímá spojnice se šipkou 53"/>
          <p:cNvCxnSpPr/>
          <p:nvPr/>
        </p:nvCxnSpPr>
        <p:spPr>
          <a:xfrm flipV="1">
            <a:off x="4095874" y="2106265"/>
            <a:ext cx="16156" cy="107889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k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686817"/>
              </p:ext>
            </p:extLst>
          </p:nvPr>
        </p:nvGraphicFramePr>
        <p:xfrm>
          <a:off x="1562097" y="3097608"/>
          <a:ext cx="3778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" name="Rovnice" r:id="rId7" imgW="152280" imgH="215640" progId="Equation.3">
                  <p:embed/>
                </p:oleObj>
              </mc:Choice>
              <mc:Fallback>
                <p:oleObj name="Rovnice" r:id="rId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097" y="3097608"/>
                        <a:ext cx="377825" cy="523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k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94365"/>
              </p:ext>
            </p:extLst>
          </p:nvPr>
        </p:nvGraphicFramePr>
        <p:xfrm>
          <a:off x="4514425" y="3067385"/>
          <a:ext cx="4095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" name="Rovnice" r:id="rId9" imgW="164880" imgH="215640" progId="Equation.3">
                  <p:embed/>
                </p:oleObj>
              </mc:Choice>
              <mc:Fallback>
                <p:oleObj name="Rovnice" r:id="rId9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425" y="3067385"/>
                        <a:ext cx="409575" cy="523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Přímá spojnice se šipkou 57"/>
          <p:cNvCxnSpPr/>
          <p:nvPr/>
        </p:nvCxnSpPr>
        <p:spPr>
          <a:xfrm flipH="1" flipV="1">
            <a:off x="3223649" y="3380010"/>
            <a:ext cx="694324" cy="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95170"/>
              </p:ext>
            </p:extLst>
          </p:nvPr>
        </p:nvGraphicFramePr>
        <p:xfrm>
          <a:off x="3446519" y="2659895"/>
          <a:ext cx="50323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" name="Rovnice" r:id="rId11" imgW="203040" imgH="253800" progId="Equation.3">
                  <p:embed/>
                </p:oleObj>
              </mc:Choice>
              <mc:Fallback>
                <p:oleObj name="Rovnice" r:id="rId11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519" y="2659895"/>
                        <a:ext cx="503237" cy="61595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k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403649"/>
              </p:ext>
            </p:extLst>
          </p:nvPr>
        </p:nvGraphicFramePr>
        <p:xfrm>
          <a:off x="2538161" y="2645710"/>
          <a:ext cx="7858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" name="Rovnice" r:id="rId13" imgW="317160" imgH="253800" progId="Equation.3">
                  <p:embed/>
                </p:oleObj>
              </mc:Choice>
              <mc:Fallback>
                <p:oleObj name="Rovnice" r:id="rId13" imgW="317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161" y="2645710"/>
                        <a:ext cx="785812" cy="61595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041007"/>
              </p:ext>
            </p:extLst>
          </p:nvPr>
        </p:nvGraphicFramePr>
        <p:xfrm>
          <a:off x="6372200" y="1412776"/>
          <a:ext cx="23098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" name="Rovnice" r:id="rId15" imgW="888840" imgH="228600" progId="Equation.3">
                  <p:embed/>
                </p:oleObj>
              </mc:Choice>
              <mc:Fallback>
                <p:oleObj name="Rovnice" r:id="rId15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412776"/>
                        <a:ext cx="2309812" cy="585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01097"/>
              </p:ext>
            </p:extLst>
          </p:nvPr>
        </p:nvGraphicFramePr>
        <p:xfrm>
          <a:off x="6660232" y="2442304"/>
          <a:ext cx="187325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" name="Rovnice" r:id="rId17" imgW="723586" imgH="393529" progId="Equation.3">
                  <p:embed/>
                </p:oleObj>
              </mc:Choice>
              <mc:Fallback>
                <p:oleObj name="Rovnice" r:id="rId17" imgW="72358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442304"/>
                        <a:ext cx="1873250" cy="1001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598163"/>
              </p:ext>
            </p:extLst>
          </p:nvPr>
        </p:nvGraphicFramePr>
        <p:xfrm>
          <a:off x="6213059" y="3789040"/>
          <a:ext cx="2805113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" name="Rovnice" r:id="rId19" imgW="914400" imgH="393700" progId="Equation.3">
                  <p:embed/>
                </p:oleObj>
              </mc:Choice>
              <mc:Fallback>
                <p:oleObj name="Rovnice" r:id="rId19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059" y="3789040"/>
                        <a:ext cx="2805113" cy="1204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4788024" y="5116103"/>
            <a:ext cx="4038600" cy="1557337"/>
          </a:xfr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cs-CZ" altLang="cs-CZ" sz="2800" b="1" dirty="0" smtClean="0"/>
              <a:t>Ampérův zákon</a:t>
            </a:r>
            <a:endParaRPr lang="cs-CZ" altLang="cs-CZ" sz="2800" dirty="0" smtClean="0"/>
          </a:p>
          <a:p>
            <a:pPr>
              <a:buFont typeface="Arial" charset="0"/>
              <a:buNone/>
            </a:pPr>
            <a:r>
              <a:rPr lang="cs-CZ" altLang="cs-CZ" sz="2800" dirty="0" smtClean="0"/>
              <a:t>d – vzdálenost vodičů</a:t>
            </a:r>
          </a:p>
          <a:p>
            <a:pPr>
              <a:buFont typeface="Arial" charset="0"/>
              <a:buNone/>
            </a:pPr>
            <a:r>
              <a:rPr lang="cs-CZ" altLang="cs-CZ" sz="2800" dirty="0" smtClean="0"/>
              <a:t>l – aktivní délky vodiče</a:t>
            </a:r>
          </a:p>
        </p:txBody>
      </p:sp>
      <p:sp>
        <p:nvSpPr>
          <p:cNvPr id="27" name="Zástupný symbol pro text 22"/>
          <p:cNvSpPr txBox="1">
            <a:spLocks/>
          </p:cNvSpPr>
          <p:nvPr/>
        </p:nvSpPr>
        <p:spPr bwMode="auto">
          <a:xfrm>
            <a:off x="314043" y="748294"/>
            <a:ext cx="8515914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sz="2800" dirty="0" smtClean="0"/>
              <a:t>Vodiče se souhlasnými směry proudů se přitahují.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503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2" grpId="0" animBg="1"/>
      <p:bldP spid="64" grpId="0" build="p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41711"/>
            <a:ext cx="878681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800" b="1" dirty="0">
                <a:latin typeface="+mn-lt"/>
              </a:rPr>
              <a:t>Ampér</a:t>
            </a:r>
            <a:r>
              <a:rPr lang="cs-CZ" sz="2800" dirty="0">
                <a:latin typeface="+mn-lt"/>
              </a:rPr>
              <a:t> v SI je definován na základě tohoto vztahu:</a:t>
            </a:r>
          </a:p>
          <a:p>
            <a:pPr>
              <a:defRPr/>
            </a:pPr>
            <a:r>
              <a:rPr lang="cs-CZ" sz="2800" dirty="0" smtClean="0">
                <a:latin typeface="+mn-lt"/>
              </a:rPr>
              <a:t>					</a:t>
            </a:r>
            <a:r>
              <a:rPr lang="cs-CZ" sz="2800" b="1" dirty="0" smtClean="0">
                <a:latin typeface="+mn-lt"/>
              </a:rPr>
              <a:t>ve vakuu:</a:t>
            </a:r>
            <a:endParaRPr lang="cs-CZ" sz="2800" b="1" dirty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r>
              <a:rPr lang="cs-CZ" sz="2800" dirty="0">
                <a:latin typeface="+mn-lt"/>
              </a:rPr>
              <a:t> </a:t>
            </a:r>
          </a:p>
          <a:p>
            <a:pPr>
              <a:defRPr/>
            </a:pPr>
            <a:r>
              <a:rPr lang="cs-CZ" sz="2800" b="1" dirty="0">
                <a:latin typeface="+mn-lt"/>
              </a:rPr>
              <a:t>Ampér</a:t>
            </a:r>
            <a:r>
              <a:rPr lang="cs-CZ" sz="2800" dirty="0">
                <a:latin typeface="+mn-lt"/>
              </a:rPr>
              <a:t> je stálý elektrický proud, který při průchodu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	  dvěma </a:t>
            </a:r>
            <a:r>
              <a:rPr lang="cs-CZ" sz="2800" dirty="0">
                <a:latin typeface="+mn-lt"/>
              </a:rPr>
              <a:t>přímými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	  rovnoběžnými </a:t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	  nekonečně </a:t>
            </a:r>
            <a:r>
              <a:rPr lang="cs-CZ" sz="2800" dirty="0">
                <a:latin typeface="+mn-lt"/>
              </a:rPr>
              <a:t>dlouhými vodiči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	  zanedbatelného </a:t>
            </a:r>
            <a:r>
              <a:rPr lang="cs-CZ" sz="2800" dirty="0">
                <a:latin typeface="+mn-lt"/>
              </a:rPr>
              <a:t>kruhového průřezu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	  umístěnými </a:t>
            </a:r>
            <a:r>
              <a:rPr lang="cs-CZ" sz="2800" dirty="0">
                <a:latin typeface="+mn-lt"/>
              </a:rPr>
              <a:t>ve vakuu </a:t>
            </a:r>
            <a:br>
              <a:rPr lang="cs-CZ" sz="2800" dirty="0">
                <a:latin typeface="+mn-lt"/>
              </a:rPr>
            </a:br>
            <a:r>
              <a:rPr lang="cs-CZ" sz="2800" dirty="0" smtClean="0">
                <a:latin typeface="+mn-lt"/>
              </a:rPr>
              <a:t>	  ve </a:t>
            </a:r>
            <a:r>
              <a:rPr lang="cs-CZ" sz="2800" dirty="0">
                <a:latin typeface="+mn-lt"/>
              </a:rPr>
              <a:t>vzájemné vzdálenosti 1 metr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	  vyvolá </a:t>
            </a:r>
            <a:r>
              <a:rPr lang="cs-CZ" sz="2800" dirty="0">
                <a:latin typeface="+mn-lt"/>
              </a:rPr>
              <a:t>mezi nimi stálou </a:t>
            </a:r>
            <a:r>
              <a:rPr lang="cs-CZ" sz="2800" dirty="0" smtClean="0">
                <a:latin typeface="+mn-lt"/>
              </a:rPr>
              <a:t>sílu </a:t>
            </a:r>
            <a:r>
              <a:rPr lang="cs-CZ" sz="2800" dirty="0">
                <a:latin typeface="+mn-lt"/>
              </a:rPr>
              <a:t>2.10</a:t>
            </a:r>
            <a:r>
              <a:rPr lang="cs-CZ" sz="2800" baseline="30000" dirty="0">
                <a:latin typeface="+mn-lt"/>
              </a:rPr>
              <a:t>-7</a:t>
            </a:r>
            <a:r>
              <a:rPr lang="cs-CZ" sz="2800" dirty="0">
                <a:latin typeface="+mn-lt"/>
              </a:rPr>
              <a:t> N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             na </a:t>
            </a:r>
            <a:r>
              <a:rPr lang="cs-CZ" sz="2800" dirty="0">
                <a:latin typeface="+mn-lt"/>
              </a:rPr>
              <a:t>1 metr délky vodiče. 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275730"/>
              </p:ext>
            </p:extLst>
          </p:nvPr>
        </p:nvGraphicFramePr>
        <p:xfrm>
          <a:off x="539552" y="692697"/>
          <a:ext cx="3521045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Rovnice" r:id="rId3" imgW="914400" imgH="393480" progId="Equation.3">
                  <p:embed/>
                </p:oleObj>
              </mc:Choice>
              <mc:Fallback>
                <p:oleObj name="Rovnice" r:id="rId3" imgW="914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92697"/>
                        <a:ext cx="3521045" cy="15121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56857"/>
              </p:ext>
            </p:extLst>
          </p:nvPr>
        </p:nvGraphicFramePr>
        <p:xfrm>
          <a:off x="4644926" y="1124744"/>
          <a:ext cx="3803948" cy="110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Rovnice" r:id="rId5" imgW="1434960" imgH="419040" progId="Equation.3">
                  <p:embed/>
                </p:oleObj>
              </mc:Choice>
              <mc:Fallback>
                <p:oleObj name="Rovnice" r:id="rId5" imgW="1434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926" y="1124744"/>
                        <a:ext cx="3803948" cy="110916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6000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eaLnBrk="1" hangingPunct="1">
              <a:defRPr sz="2800" b="1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marL="0" lvl="1" eaLnBrk="0" hangingPunct="0">
              <a:defRPr sz="2700" b="1">
                <a:solidFill>
                  <a:schemeClr val="bg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1"/>
            <a:r>
              <a:rPr lang="cs-CZ" dirty="0"/>
              <a:t>7. </a:t>
            </a:r>
            <a:r>
              <a:rPr lang="cs-CZ" dirty="0" smtClean="0"/>
              <a:t>5. </a:t>
            </a:r>
            <a:r>
              <a:rPr lang="cs-CZ" dirty="0"/>
              <a:t>	 ČÁSTICE S NÁBOJEM V MAGNETICKÉM POLI</a:t>
            </a:r>
          </a:p>
        </p:txBody>
      </p:sp>
      <p:sp>
        <p:nvSpPr>
          <p:cNvPr id="8201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44953"/>
            <a:ext cx="9108504" cy="5952399"/>
          </a:xfrm>
        </p:spPr>
        <p:txBody>
          <a:bodyPr wrap="square" anchor="ctr">
            <a:spAutoFit/>
          </a:bodyPr>
          <a:lstStyle/>
          <a:p>
            <a:pPr algn="r">
              <a:buFont typeface="Arial" charset="0"/>
              <a:buNone/>
            </a:pPr>
            <a:r>
              <a:rPr lang="cs-CZ" altLang="cs-CZ" sz="2800" dirty="0" smtClean="0"/>
              <a:t>Ve vodiči délky </a:t>
            </a:r>
            <a:r>
              <a:rPr lang="cs-CZ" altLang="cs-CZ" sz="2800" b="1" dirty="0" smtClean="0"/>
              <a:t>l</a:t>
            </a:r>
            <a:r>
              <a:rPr lang="cs-CZ" altLang="cs-CZ" sz="2800" dirty="0" smtClean="0"/>
              <a:t> je </a:t>
            </a:r>
            <a:r>
              <a:rPr lang="cs-CZ" altLang="cs-CZ" sz="2800" b="1" dirty="0" smtClean="0"/>
              <a:t>N</a:t>
            </a:r>
            <a:r>
              <a:rPr lang="cs-CZ" altLang="cs-CZ" sz="2800" dirty="0" smtClean="0"/>
              <a:t> volných elektronů.</a:t>
            </a:r>
            <a:br>
              <a:rPr lang="cs-CZ" altLang="cs-CZ" sz="2800" dirty="0" smtClean="0"/>
            </a:br>
            <a:endParaRPr lang="cs-CZ" altLang="cs-CZ" sz="2800" dirty="0" smtClean="0"/>
          </a:p>
          <a:p>
            <a:pPr>
              <a:buFont typeface="Arial" charset="0"/>
              <a:buNone/>
            </a:pPr>
            <a:r>
              <a:rPr lang="cs-CZ" altLang="cs-CZ" sz="2800" dirty="0" smtClean="0"/>
              <a:t>Celkový náboj</a:t>
            </a:r>
          </a:p>
          <a:p>
            <a:pPr>
              <a:buFont typeface="Arial" charset="0"/>
              <a:buNone/>
            </a:pPr>
            <a:endParaRPr lang="cs-CZ" altLang="cs-CZ" sz="2800" dirty="0"/>
          </a:p>
          <a:p>
            <a:pPr>
              <a:buFont typeface="Arial" charset="0"/>
              <a:buNone/>
            </a:pPr>
            <a:r>
              <a:rPr lang="cs-CZ" altLang="cs-CZ" sz="2800" dirty="0" smtClean="0"/>
              <a:t>Proud, který projde vodičem</a:t>
            </a:r>
            <a:br>
              <a:rPr lang="cs-CZ" altLang="cs-CZ" sz="2800" dirty="0" smtClean="0"/>
            </a:br>
            <a:endParaRPr lang="cs-CZ" altLang="cs-CZ" sz="2800" dirty="0" smtClean="0"/>
          </a:p>
          <a:p>
            <a:pPr marL="0" indent="0">
              <a:buFont typeface="Arial" charset="0"/>
              <a:buNone/>
            </a:pPr>
            <a:r>
              <a:rPr lang="cs-CZ" altLang="cs-CZ" sz="2800" dirty="0" smtClean="0"/>
              <a:t>Vzdálenost </a:t>
            </a:r>
            <a:r>
              <a:rPr lang="cs-CZ" altLang="cs-CZ" sz="2800" b="1" dirty="0" smtClean="0"/>
              <a:t>l</a:t>
            </a:r>
            <a:r>
              <a:rPr lang="cs-CZ" altLang="cs-CZ" sz="2800" dirty="0" smtClean="0"/>
              <a:t> urazí </a:t>
            </a:r>
            <a:br>
              <a:rPr lang="cs-CZ" altLang="cs-CZ" sz="2800" dirty="0" smtClean="0"/>
            </a:br>
            <a:r>
              <a:rPr lang="cs-CZ" altLang="cs-CZ" sz="2800" dirty="0" smtClean="0"/>
              <a:t>rychlostí </a:t>
            </a:r>
            <a:r>
              <a:rPr lang="cs-CZ" altLang="cs-CZ" sz="2800" b="1" dirty="0" smtClean="0"/>
              <a:t>v</a:t>
            </a:r>
            <a:r>
              <a:rPr lang="cs-CZ" altLang="cs-CZ" sz="2800" dirty="0" smtClean="0"/>
              <a:t> za čas </a:t>
            </a:r>
            <a:r>
              <a:rPr lang="cs-CZ" altLang="cs-CZ" sz="2800" b="1" dirty="0" smtClean="0"/>
              <a:t>t</a:t>
            </a:r>
            <a:r>
              <a:rPr lang="cs-CZ" altLang="cs-CZ" sz="2800" dirty="0" smtClean="0"/>
              <a:t>. </a:t>
            </a:r>
          </a:p>
          <a:p>
            <a:pPr>
              <a:buFont typeface="Arial" charset="0"/>
              <a:buNone/>
            </a:pPr>
            <a:r>
              <a:rPr lang="cs-CZ" altLang="cs-CZ" sz="2800" dirty="0" smtClean="0"/>
              <a:t>  </a:t>
            </a:r>
          </a:p>
          <a:p>
            <a:pPr>
              <a:buFont typeface="Arial" charset="0"/>
              <a:buNone/>
            </a:pPr>
            <a:r>
              <a:rPr lang="cs-CZ" altLang="cs-CZ" sz="2800" b="1" dirty="0" smtClean="0"/>
              <a:t>magnetická síla působící na 1 elektron</a:t>
            </a:r>
            <a:endParaRPr lang="cs-CZ" altLang="cs-CZ" sz="2800" dirty="0" smtClean="0"/>
          </a:p>
          <a:p>
            <a:pPr>
              <a:buFont typeface="Arial" charset="0"/>
              <a:buNone/>
            </a:pPr>
            <a:r>
              <a:rPr lang="cs-CZ" altLang="cs-CZ" sz="2800" dirty="0" smtClean="0"/>
              <a:t>(platí i pro částice s nábojem mimo vodiče)</a:t>
            </a:r>
          </a:p>
          <a:p>
            <a:pPr>
              <a:buFont typeface="Arial" charset="0"/>
              <a:buNone/>
            </a:pPr>
            <a:r>
              <a:rPr lang="cs-CZ" altLang="cs-CZ" sz="2800" dirty="0" smtClean="0"/>
              <a:t>(elektrony, protony, (+) a (–) ionty)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/>
          </p:nvPr>
        </p:nvGraphicFramePr>
        <p:xfrm>
          <a:off x="3102382" y="3858419"/>
          <a:ext cx="9985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Rovnice" r:id="rId3" imgW="393480" imgH="177480" progId="Equation.3">
                  <p:embed/>
                </p:oleObj>
              </mc:Choice>
              <mc:Fallback>
                <p:oleObj name="Rovnice" r:id="rId3" imgW="393480" imgH="17748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382" y="3858419"/>
                        <a:ext cx="998538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>
            <p:extLst/>
          </p:nvPr>
        </p:nvGraphicFramePr>
        <p:xfrm>
          <a:off x="4419600" y="2165350"/>
          <a:ext cx="10350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Rovnice" r:id="rId5" imgW="406080" imgH="393480" progId="Equation.3">
                  <p:embed/>
                </p:oleObj>
              </mc:Choice>
              <mc:Fallback>
                <p:oleObj name="Rovnice" r:id="rId5" imgW="406080" imgH="39348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65350"/>
                        <a:ext cx="1035050" cy="1014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/>
          </p:nvPr>
        </p:nvGraphicFramePr>
        <p:xfrm>
          <a:off x="5776913" y="2132013"/>
          <a:ext cx="14636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Rovnice" r:id="rId7" imgW="520560" imgH="393480" progId="Equation.3">
                  <p:embed/>
                </p:oleObj>
              </mc:Choice>
              <mc:Fallback>
                <p:oleObj name="Rovnice" r:id="rId7" imgW="520560" imgH="39348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2132013"/>
                        <a:ext cx="1463675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/>
          </p:nvPr>
        </p:nvGraphicFramePr>
        <p:xfrm>
          <a:off x="6372200" y="3429000"/>
          <a:ext cx="19050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Rovnice" r:id="rId9" imgW="647640" imgH="228600" progId="Equation.3">
                  <p:embed/>
                </p:oleObj>
              </mc:Choice>
              <mc:Fallback>
                <p:oleObj name="Rovnice" r:id="rId9" imgW="647640" imgH="228600" progId="Equation.3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429000"/>
                        <a:ext cx="1905000" cy="652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/>
          </p:nvPr>
        </p:nvGraphicFramePr>
        <p:xfrm>
          <a:off x="6389688" y="4221163"/>
          <a:ext cx="2514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Rovnice" r:id="rId11" imgW="927000" imgH="393480" progId="Equation.3">
                  <p:embed/>
                </p:oleObj>
              </mc:Choice>
              <mc:Fallback>
                <p:oleObj name="Rovnice" r:id="rId11" imgW="927000" imgH="393480" progId="Equation.3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4221163"/>
                        <a:ext cx="251460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/>
          </p:nvPr>
        </p:nvGraphicFramePr>
        <p:xfrm>
          <a:off x="6372726" y="5434094"/>
          <a:ext cx="2555776" cy="875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Rovnice" r:id="rId13" imgW="660240" imgH="228600" progId="Equation.3">
                  <p:embed/>
                </p:oleObj>
              </mc:Choice>
              <mc:Fallback>
                <p:oleObj name="Rovnice" r:id="rId13" imgW="660240" imgH="228600" progId="Equation.3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726" y="5434094"/>
                        <a:ext cx="2555776" cy="8752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2413000" y="1557338"/>
          <a:ext cx="144938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Rovnice" r:id="rId15" imgW="571320" imgH="203040" progId="Equation.3">
                  <p:embed/>
                </p:oleObj>
              </mc:Choice>
              <mc:Fallback>
                <p:oleObj name="Rovnice" r:id="rId15" imgW="571320" imgH="203040" progId="Equation.3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1557338"/>
                        <a:ext cx="1449388" cy="509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echovka 1"/>
          <p:cNvSpPr/>
          <p:nvPr/>
        </p:nvSpPr>
        <p:spPr>
          <a:xfrm rot="16200000">
            <a:off x="6594512" y="-711461"/>
            <a:ext cx="288032" cy="4392488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542284" y="1196752"/>
            <a:ext cx="439248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7646988" y="1350861"/>
            <a:ext cx="283396" cy="266191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</a:rPr>
              <a:t>-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881946" y="1362608"/>
            <a:ext cx="283396" cy="266191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</a:rPr>
              <a:t>-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088804" y="1362608"/>
            <a:ext cx="283396" cy="266191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</a:rPr>
              <a:t>-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5267210" y="1350861"/>
            <a:ext cx="283396" cy="266191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</a:rPr>
              <a:t>-</a:t>
            </a:r>
            <a:endParaRPr lang="cs-CZ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uiExpand="1" build="p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79388" indent="15875">
              <a:buSzPct val="75000"/>
              <a:buFont typeface="Arial" charset="0"/>
              <a:buNone/>
              <a:defRPr/>
            </a:pPr>
            <a:r>
              <a:rPr lang="cs-CZ" sz="2400" b="1" dirty="0" smtClean="0"/>
              <a:t>magnet</a:t>
            </a:r>
            <a:r>
              <a:rPr lang="cs-CZ" sz="2400" dirty="0" smtClean="0"/>
              <a:t> – trvale, nebo dočasně zmagnetizované těleso, </a:t>
            </a:r>
            <a:br>
              <a:rPr lang="cs-CZ" sz="2400" dirty="0" smtClean="0"/>
            </a:br>
            <a:r>
              <a:rPr lang="cs-CZ" sz="2400" dirty="0" smtClean="0"/>
              <a:t>které je zdrojem magnetického pole</a:t>
            </a:r>
          </a:p>
          <a:p>
            <a:pPr marL="538163">
              <a:buSzPct val="75000"/>
              <a:buFont typeface="Courier New" pitchFamily="49" charset="0"/>
              <a:buChar char="o"/>
              <a:defRPr/>
            </a:pPr>
            <a:r>
              <a:rPr lang="cs-CZ" sz="2400" dirty="0" smtClean="0"/>
              <a:t>přírodní = </a:t>
            </a:r>
            <a:r>
              <a:rPr lang="cs-CZ" sz="2400" b="1" dirty="0" smtClean="0"/>
              <a:t>magnetovec</a:t>
            </a:r>
            <a:r>
              <a:rPr lang="cs-CZ" sz="2400" dirty="0" smtClean="0"/>
              <a:t> </a:t>
            </a:r>
          </a:p>
          <a:p>
            <a:pPr marL="538163">
              <a:buSzPct val="75000"/>
              <a:buFont typeface="Courier New" pitchFamily="49" charset="0"/>
              <a:buChar char="o"/>
              <a:defRPr/>
            </a:pPr>
            <a:r>
              <a:rPr lang="cs-CZ" sz="2400" dirty="0" smtClean="0"/>
              <a:t>umělé = ferity </a:t>
            </a:r>
            <a:br>
              <a:rPr lang="cs-CZ" sz="2400" dirty="0" smtClean="0"/>
            </a:br>
            <a:r>
              <a:rPr lang="cs-CZ" sz="2400" i="1" dirty="0" smtClean="0"/>
              <a:t>na bázi vzácných zemin:</a:t>
            </a:r>
          </a:p>
          <a:p>
            <a:pPr marL="1282700" indent="-457200">
              <a:buFont typeface="Arial" panose="020B0604020202020204" pitchFamily="34" charset="0"/>
              <a:buChar char="•"/>
              <a:defRPr/>
            </a:pPr>
            <a:r>
              <a:rPr lang="cs-CZ" sz="2400" i="1" dirty="0" err="1" smtClean="0"/>
              <a:t>Neodymové</a:t>
            </a:r>
            <a:r>
              <a:rPr lang="cs-CZ" sz="2400" i="1" dirty="0" smtClean="0"/>
              <a:t> magnety (</a:t>
            </a:r>
            <a:r>
              <a:rPr lang="cs-CZ" sz="2400" i="1" dirty="0" err="1" smtClean="0"/>
              <a:t>NdFeB</a:t>
            </a:r>
            <a:r>
              <a:rPr lang="cs-CZ" sz="2400" i="1" dirty="0" smtClean="0"/>
              <a:t>)  nejsilnější typy</a:t>
            </a:r>
          </a:p>
          <a:p>
            <a:pPr marL="1282700" indent="-457200">
              <a:buFont typeface="Arial" panose="020B0604020202020204" pitchFamily="34" charset="0"/>
              <a:buChar char="•"/>
              <a:defRPr/>
            </a:pPr>
            <a:r>
              <a:rPr lang="cs-CZ" sz="2400" i="1" dirty="0" smtClean="0"/>
              <a:t>Samarium-kobaltové magnety (</a:t>
            </a:r>
            <a:r>
              <a:rPr lang="cs-CZ" sz="2400" i="1" dirty="0" err="1" smtClean="0"/>
              <a:t>SmCo</a:t>
            </a:r>
            <a:r>
              <a:rPr lang="cs-CZ" sz="2400" i="1" dirty="0" smtClean="0"/>
              <a:t>)</a:t>
            </a:r>
          </a:p>
          <a:p>
            <a:pPr marL="825500" indent="0">
              <a:buNone/>
              <a:defRPr/>
            </a:pPr>
            <a:r>
              <a:rPr lang="cs-CZ" sz="2400" dirty="0" smtClean="0"/>
              <a:t>			(magneticky vzácné zeminy)</a:t>
            </a:r>
            <a:endParaRPr lang="cs-CZ" sz="2400" i="1" dirty="0" smtClean="0"/>
          </a:p>
          <a:p>
            <a:pPr marL="538163">
              <a:buSzPct val="75000"/>
              <a:buFont typeface="Courier New" pitchFamily="49" charset="0"/>
              <a:buChar char="o"/>
              <a:defRPr/>
            </a:pPr>
            <a:r>
              <a:rPr lang="cs-CZ" sz="2400" dirty="0" smtClean="0"/>
              <a:t>látky reagující na magnet 	 </a:t>
            </a:r>
            <a:r>
              <a:rPr lang="cs-CZ" sz="2400" dirty="0" err="1" smtClean="0"/>
              <a:t>Fe</a:t>
            </a:r>
            <a:r>
              <a:rPr lang="cs-CZ" sz="2400" dirty="0" smtClean="0"/>
              <a:t>, Ni, Co</a:t>
            </a:r>
          </a:p>
          <a:p>
            <a:pPr marL="538163">
              <a:buSzPct val="75000"/>
              <a:buFont typeface="Arial" charset="0"/>
              <a:buNone/>
              <a:defRPr/>
            </a:pPr>
            <a:r>
              <a:rPr lang="cs-CZ" sz="2400" dirty="0" smtClean="0"/>
              <a:t>	severní pól					jižní pól</a:t>
            </a:r>
          </a:p>
          <a:p>
            <a:pPr marL="538163">
              <a:buSzPct val="75000"/>
              <a:buFont typeface="Courier New" pitchFamily="49" charset="0"/>
              <a:buChar char="o"/>
              <a:defRPr/>
            </a:pPr>
            <a:endParaRPr lang="cs-CZ" sz="2400" dirty="0" smtClean="0"/>
          </a:p>
          <a:p>
            <a:pPr marL="538163">
              <a:buSzPct val="75000"/>
              <a:buFont typeface="Arial" charset="0"/>
              <a:buNone/>
              <a:defRPr/>
            </a:pPr>
            <a:r>
              <a:rPr lang="cs-CZ" sz="2400" dirty="0" smtClean="0"/>
              <a:t>		             netečné pásmo</a:t>
            </a:r>
            <a:br>
              <a:rPr lang="cs-CZ" sz="2400" dirty="0" smtClean="0"/>
            </a:br>
            <a:endParaRPr lang="cs-CZ" sz="2400" dirty="0" smtClean="0"/>
          </a:p>
          <a:p>
            <a:pPr marL="538163">
              <a:buSzPct val="75000"/>
              <a:buFont typeface="Courier New" panose="02070309020205020404" pitchFamily="49" charset="0"/>
              <a:buChar char="o"/>
              <a:defRPr/>
            </a:pPr>
            <a:r>
              <a:rPr lang="cs-CZ" altLang="cs-CZ" sz="2400" b="1" dirty="0"/>
              <a:t>magnetka</a:t>
            </a:r>
            <a:r>
              <a:rPr lang="cs-CZ" altLang="cs-CZ" sz="2400" dirty="0"/>
              <a:t> – malý trvalý magnet </a:t>
            </a:r>
            <a:br>
              <a:rPr lang="cs-CZ" altLang="cs-CZ" sz="2400" dirty="0"/>
            </a:br>
            <a:r>
              <a:rPr lang="cs-CZ" altLang="cs-CZ" sz="2400" dirty="0"/>
              <a:t>otáčivý kolem svislé osy (kompas)</a:t>
            </a:r>
          </a:p>
          <a:p>
            <a:pPr marL="538163">
              <a:buSzPct val="75000"/>
              <a:buFont typeface="Arial" charset="0"/>
              <a:buNone/>
              <a:defRPr/>
            </a:pPr>
            <a:endParaRPr lang="cs-CZ" sz="240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t="20000" r="2235" b="28571"/>
          <a:stretch>
            <a:fillRect/>
          </a:stretch>
        </p:blipFill>
        <p:spPr bwMode="auto">
          <a:xfrm>
            <a:off x="1907704" y="3789040"/>
            <a:ext cx="53578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1977"/>
            <a:ext cx="144294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7700" y="420412"/>
            <a:ext cx="842493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cs-CZ" sz="2800" b="1" dirty="0">
                <a:latin typeface="+mj-lt"/>
              </a:rPr>
              <a:t>Směr síly</a:t>
            </a:r>
            <a:r>
              <a:rPr lang="cs-CZ" sz="2800" dirty="0">
                <a:latin typeface="+mj-lt"/>
              </a:rPr>
              <a:t> závisí </a:t>
            </a:r>
            <a:r>
              <a:rPr lang="cs-CZ" sz="2800" dirty="0" smtClean="0">
                <a:latin typeface="+mj-lt"/>
              </a:rPr>
              <a:t>na </a:t>
            </a:r>
            <a:r>
              <a:rPr lang="cs-CZ" sz="2800" dirty="0">
                <a:latin typeface="+mj-lt"/>
              </a:rPr>
              <a:t>náboji částice </a:t>
            </a:r>
            <a:endParaRPr lang="cs-CZ" sz="2800" dirty="0" smtClean="0">
              <a:latin typeface="+mj-lt"/>
            </a:endParaRPr>
          </a:p>
          <a:p>
            <a:pPr>
              <a:defRPr/>
            </a:pPr>
            <a:endParaRPr lang="cs-CZ" sz="2800" dirty="0" smtClean="0">
              <a:latin typeface="+mj-lt"/>
            </a:endParaRPr>
          </a:p>
          <a:p>
            <a:pPr>
              <a:defRPr/>
            </a:pPr>
            <a:endParaRPr lang="cs-CZ" sz="2800" dirty="0" smtClean="0">
              <a:latin typeface="+mj-lt"/>
            </a:endParaRPr>
          </a:p>
          <a:p>
            <a:pPr>
              <a:defRPr/>
            </a:pPr>
            <a:endParaRPr lang="cs-CZ" sz="2800" dirty="0">
              <a:latin typeface="+mj-lt"/>
            </a:endParaRPr>
          </a:p>
          <a:p>
            <a:pPr>
              <a:defRPr/>
            </a:pPr>
            <a:endParaRPr lang="cs-CZ" sz="2800" dirty="0" smtClean="0">
              <a:latin typeface="+mj-lt"/>
            </a:endParaRPr>
          </a:p>
          <a:p>
            <a:pPr>
              <a:defRPr/>
            </a:pPr>
            <a:endParaRPr lang="cs-CZ" sz="2800" dirty="0" smtClean="0">
              <a:latin typeface="+mj-lt"/>
            </a:endParaRPr>
          </a:p>
          <a:p>
            <a:pPr>
              <a:defRPr/>
            </a:pPr>
            <a:endParaRPr lang="cs-CZ" sz="2800" dirty="0" smtClean="0">
              <a:latin typeface="+mj-lt"/>
            </a:endParaRPr>
          </a:p>
          <a:p>
            <a:pPr>
              <a:defRPr/>
            </a:pPr>
            <a:r>
              <a:rPr lang="cs-CZ" sz="2800" dirty="0" smtClean="0">
                <a:latin typeface="+mj-lt"/>
              </a:rPr>
              <a:t>	</a:t>
            </a:r>
            <a:br>
              <a:rPr lang="cs-CZ" sz="2800" dirty="0" smtClean="0">
                <a:latin typeface="+mj-lt"/>
              </a:rPr>
            </a:br>
            <a:endParaRPr lang="cs-CZ" sz="2800" dirty="0" smtClean="0">
              <a:latin typeface="+mj-lt"/>
            </a:endParaRPr>
          </a:p>
          <a:p>
            <a:pPr>
              <a:defRPr/>
            </a:pP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(+) </a:t>
            </a:r>
            <a:r>
              <a:rPr lang="cs-CZ" sz="2800" dirty="0">
                <a:latin typeface="+mj-lt"/>
              </a:rPr>
              <a:t>částice </a:t>
            </a:r>
            <a:r>
              <a:rPr lang="cs-CZ" sz="2800" dirty="0" smtClean="0">
                <a:latin typeface="+mj-lt"/>
              </a:rPr>
              <a:t>FPLR</a:t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směr </a:t>
            </a:r>
            <a:r>
              <a:rPr lang="cs-CZ" sz="2800" dirty="0">
                <a:latin typeface="+mj-lt"/>
              </a:rPr>
              <a:t>proudu nahradíme </a:t>
            </a: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směrem rychlosti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49257" y="4670726"/>
            <a:ext cx="3723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(–) částice </a:t>
            </a:r>
            <a:r>
              <a:rPr lang="cs-CZ" sz="2800" dirty="0" smtClean="0">
                <a:solidFill>
                  <a:prstClr val="black"/>
                </a:solidFill>
                <a:latin typeface="Calibri"/>
              </a:rPr>
              <a:t>FPLR</a:t>
            </a:r>
            <a:br>
              <a:rPr lang="cs-CZ" sz="2800" dirty="0" smtClean="0">
                <a:solidFill>
                  <a:prstClr val="black"/>
                </a:solidFill>
                <a:latin typeface="Calibri"/>
              </a:rPr>
            </a:br>
            <a:r>
              <a:rPr lang="cs-CZ" sz="2800" b="1" dirty="0" smtClean="0">
                <a:solidFill>
                  <a:prstClr val="black"/>
                </a:solidFill>
                <a:latin typeface="Calibri"/>
              </a:rPr>
              <a:t>prsty </a:t>
            </a:r>
            <a:r>
              <a:rPr lang="cs-CZ" sz="2800" b="1" dirty="0">
                <a:solidFill>
                  <a:prstClr val="black"/>
                </a:solidFill>
                <a:latin typeface="Calibri"/>
              </a:rPr>
              <a:t>mají směr </a:t>
            </a:r>
            <a:r>
              <a:rPr lang="cs-CZ" sz="2800" b="1" dirty="0" smtClean="0">
                <a:solidFill>
                  <a:prstClr val="black"/>
                </a:solidFill>
                <a:latin typeface="Calibri"/>
              </a:rPr>
              <a:t>opačný</a:t>
            </a:r>
            <a:br>
              <a:rPr lang="cs-CZ" sz="2800" b="1" dirty="0" smtClean="0">
                <a:solidFill>
                  <a:prstClr val="black"/>
                </a:solidFill>
                <a:latin typeface="Calibri"/>
              </a:rPr>
            </a:br>
            <a:r>
              <a:rPr lang="cs-CZ" sz="2800" b="1" dirty="0" smtClean="0">
                <a:solidFill>
                  <a:prstClr val="black"/>
                </a:solidFill>
                <a:latin typeface="Calibri"/>
              </a:rPr>
              <a:t>ke </a:t>
            </a:r>
            <a:r>
              <a:rPr lang="cs-CZ" sz="2800" b="1" dirty="0">
                <a:solidFill>
                  <a:prstClr val="black"/>
                </a:solidFill>
                <a:latin typeface="Calibri"/>
              </a:rPr>
              <a:t>směru rychlosti 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1943708" y="1340768"/>
            <a:ext cx="0" cy="1800200"/>
          </a:xfrm>
          <a:prstGeom prst="straightConnector1">
            <a:avLst/>
          </a:prstGeom>
          <a:ln w="57150">
            <a:solidFill>
              <a:srgbClr val="00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886893" y="1412776"/>
            <a:ext cx="0" cy="1800200"/>
          </a:xfrm>
          <a:prstGeom prst="straightConnector1">
            <a:avLst/>
          </a:prstGeom>
          <a:ln w="57150">
            <a:solidFill>
              <a:srgbClr val="00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1916608" y="3140968"/>
            <a:ext cx="1719288" cy="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5886893" y="3212976"/>
            <a:ext cx="1800200" cy="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747824" y="3140969"/>
            <a:ext cx="1195884" cy="12347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5930674" y="2002506"/>
            <a:ext cx="1219802" cy="118108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/>
          <p:cNvSpPr/>
          <p:nvPr/>
        </p:nvSpPr>
        <p:spPr>
          <a:xfrm>
            <a:off x="5656756" y="2960948"/>
            <a:ext cx="504056" cy="504056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</a:rPr>
              <a:t>-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1691680" y="28889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404849" y="1768178"/>
                <a:ext cx="344646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849" y="1768178"/>
                <a:ext cx="344646" cy="4831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5436096" y="1811295"/>
                <a:ext cx="344646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811295"/>
                <a:ext cx="344646" cy="483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2842783" y="2592998"/>
                <a:ext cx="3054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783" y="2592998"/>
                <a:ext cx="30546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6960582" y="2701011"/>
                <a:ext cx="3054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582" y="2701011"/>
                <a:ext cx="30546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926944" y="3140968"/>
                <a:ext cx="531876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44" y="3140968"/>
                <a:ext cx="531876" cy="4831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6248407" y="1746243"/>
                <a:ext cx="531876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7" y="1746243"/>
                <a:ext cx="531876" cy="4831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5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" grpId="0" animBg="1"/>
      <p:bldP spid="24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33500" y="1524000"/>
            <a:ext cx="2720975" cy="2333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898525" y="3727450"/>
            <a:ext cx="354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sk-SK" sz="4000" smtClean="0">
                <a:solidFill>
                  <a:srgbClr val="000000"/>
                </a:solidFill>
                <a:latin typeface="Arial Black" pitchFamily="34" charset="0"/>
                <a:cs typeface="+mn-cs"/>
              </a:rPr>
              <a:t>-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831850" y="1025525"/>
            <a:ext cx="45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sk-SK" sz="3200" b="1" smtClean="0">
                <a:solidFill>
                  <a:srgbClr val="000000"/>
                </a:solidFill>
                <a:latin typeface="Arial Black" pitchFamily="34" charset="0"/>
                <a:cs typeface="+mn-cs"/>
              </a:rPr>
              <a:t>+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960438" y="2173288"/>
            <a:ext cx="1587" cy="1111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aphicFrame>
        <p:nvGraphicFramePr>
          <p:cNvPr id="7179" name="Object 11"/>
          <p:cNvGraphicFramePr>
            <a:graphicFrameLocks/>
          </p:cNvGraphicFramePr>
          <p:nvPr/>
        </p:nvGraphicFramePr>
        <p:xfrm>
          <a:off x="439738" y="2468563"/>
          <a:ext cx="4333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Rovnica" r:id="rId4" imgW="164880" imgH="164880" progId="Equation.3">
                  <p:embed/>
                </p:oleObj>
              </mc:Choice>
              <mc:Fallback>
                <p:oleObj name="Rovnica" r:id="rId4" imgW="164880" imgH="164880" progId="Equation.3">
                  <p:embed/>
                  <p:pic>
                    <p:nvPicPr>
                      <p:cNvPr id="7179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468563"/>
                        <a:ext cx="4333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6" name="Object 28"/>
          <p:cNvGraphicFramePr>
            <a:graphicFrameLocks/>
          </p:cNvGraphicFramePr>
          <p:nvPr>
            <p:extLst/>
          </p:nvPr>
        </p:nvGraphicFramePr>
        <p:xfrm>
          <a:off x="5715000" y="1363663"/>
          <a:ext cx="1443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Rovnica" r:id="rId6" imgW="533160" imgH="228600" progId="Equation.3">
                  <p:embed/>
                </p:oleObj>
              </mc:Choice>
              <mc:Fallback>
                <p:oleObj name="Rovnica" r:id="rId6" imgW="533160" imgH="228600" progId="Equation.3">
                  <p:embed/>
                  <p:pic>
                    <p:nvPicPr>
                      <p:cNvPr id="7196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363663"/>
                        <a:ext cx="1443038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7" name="Object 29"/>
          <p:cNvGraphicFramePr>
            <a:graphicFrameLocks/>
          </p:cNvGraphicFramePr>
          <p:nvPr>
            <p:extLst/>
          </p:nvPr>
        </p:nvGraphicFramePr>
        <p:xfrm>
          <a:off x="5749924" y="2016124"/>
          <a:ext cx="13668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Rovnica" r:id="rId8" imgW="482400" imgH="177480" progId="Equation.3">
                  <p:embed/>
                </p:oleObj>
              </mc:Choice>
              <mc:Fallback>
                <p:oleObj name="Rovnica" r:id="rId8" imgW="482400" imgH="177480" progId="Equation.3">
                  <p:embed/>
                  <p:pic>
                    <p:nvPicPr>
                      <p:cNvPr id="7197" name="Objec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4" y="2016124"/>
                        <a:ext cx="1366838" cy="447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8" name="Object 30"/>
          <p:cNvGraphicFramePr>
            <a:graphicFrameLocks/>
          </p:cNvGraphicFramePr>
          <p:nvPr>
            <p:extLst/>
          </p:nvPr>
        </p:nvGraphicFramePr>
        <p:xfrm>
          <a:off x="5523705" y="2864634"/>
          <a:ext cx="18192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Rovnice" r:id="rId10" imgW="596880" imgH="203040" progId="Equation.3">
                  <p:embed/>
                </p:oleObj>
              </mc:Choice>
              <mc:Fallback>
                <p:oleObj name="Rovnice" r:id="rId10" imgW="596880" imgH="203040" progId="Equation.3">
                  <p:embed/>
                  <p:pic>
                    <p:nvPicPr>
                      <p:cNvPr id="7198" name="Object 3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705" y="2864634"/>
                        <a:ext cx="181927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12361" y="5091657"/>
            <a:ext cx="6839308" cy="5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cs-CZ" sz="3000" dirty="0" smtClean="0">
                <a:solidFill>
                  <a:srgbClr val="000000"/>
                </a:solidFill>
                <a:latin typeface="+mn-lt"/>
                <a:cs typeface="+mn-cs"/>
              </a:rPr>
              <a:t>Elektrické pole částici s nábojem urychluje.</a:t>
            </a:r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5557043" y="2673078"/>
            <a:ext cx="1785937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179388" y="179388"/>
            <a:ext cx="6506589" cy="6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cs-CZ" sz="3300" dirty="0" smtClean="0">
                <a:solidFill>
                  <a:srgbClr val="FF0000"/>
                </a:solidFill>
                <a:latin typeface="+mn-lt"/>
                <a:cs typeface="+mn-cs"/>
              </a:rPr>
              <a:t>Částice s nábojem v elektrickém poli</a:t>
            </a:r>
          </a:p>
        </p:txBody>
      </p:sp>
      <p:graphicFrame>
        <p:nvGraphicFramePr>
          <p:cNvPr id="7203" name="Object 35"/>
          <p:cNvGraphicFramePr>
            <a:graphicFrameLocks/>
          </p:cNvGraphicFramePr>
          <p:nvPr>
            <p:extLst/>
          </p:nvPr>
        </p:nvGraphicFramePr>
        <p:xfrm>
          <a:off x="5678485" y="3632211"/>
          <a:ext cx="15097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Rovnica" r:id="rId12" imgW="495000" imgH="393480" progId="Equation.3">
                  <p:embed/>
                </p:oleObj>
              </mc:Choice>
              <mc:Fallback>
                <p:oleObj name="Rovnica" r:id="rId12" imgW="495000" imgH="393480" progId="Equation.3">
                  <p:embed/>
                  <p:pic>
                    <p:nvPicPr>
                      <p:cNvPr id="7203" name="Object 3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5" y="3632211"/>
                        <a:ext cx="1509713" cy="982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335088" y="1619250"/>
            <a:ext cx="2711450" cy="2133600"/>
            <a:chOff x="757" y="1321"/>
            <a:chExt cx="1708" cy="1344"/>
          </a:xfrm>
        </p:grpSpPr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V="1">
              <a:off x="757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 flipV="1">
              <a:off x="959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V="1">
              <a:off x="1201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 flipV="1">
              <a:off x="1470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 flipV="1">
              <a:off x="1747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 flipV="1">
              <a:off x="1989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 flipV="1">
              <a:off x="2237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V="1">
              <a:off x="2465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</p:grp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2692400" y="1874838"/>
            <a:ext cx="0" cy="696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aphicFrame>
        <p:nvGraphicFramePr>
          <p:cNvPr id="7194" name="Object 26"/>
          <p:cNvGraphicFramePr>
            <a:graphicFrameLocks/>
          </p:cNvGraphicFramePr>
          <p:nvPr/>
        </p:nvGraphicFramePr>
        <p:xfrm>
          <a:off x="2768600" y="1892300"/>
          <a:ext cx="4667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Rovnica" r:id="rId14" imgW="190440" imgH="228600" progId="Equation.3">
                  <p:embed/>
                </p:oleObj>
              </mc:Choice>
              <mc:Fallback>
                <p:oleObj name="Rovnica" r:id="rId14" imgW="190440" imgH="228600" progId="Equation.3">
                  <p:embed/>
                  <p:pic>
                    <p:nvPicPr>
                      <p:cNvPr id="7194" name="Object 26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1892300"/>
                        <a:ext cx="46672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" name="Oval 22"/>
          <p:cNvSpPr>
            <a:spLocks noChangeAspect="1" noChangeArrowheads="1"/>
          </p:cNvSpPr>
          <p:nvPr/>
        </p:nvSpPr>
        <p:spPr bwMode="auto">
          <a:xfrm>
            <a:off x="2619375" y="175577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sz="9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+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327150" y="1570038"/>
            <a:ext cx="1258888" cy="1587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98763" y="1571625"/>
            <a:ext cx="1258887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1327150" y="3800475"/>
            <a:ext cx="1258888" cy="1588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798763" y="3802063"/>
            <a:ext cx="1258887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71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4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4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C2CB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C2CB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repeatCount="indefinite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8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7178" grpId="0" animBg="1"/>
      <p:bldP spid="7199" grpId="0" build="p" autoUpdateAnimBg="0"/>
      <p:bldP spid="7201" grpId="0" animBg="1"/>
      <p:bldP spid="7193" grpId="0" animBg="1"/>
      <p:bldP spid="7193" grpId="1" animBg="1"/>
      <p:bldP spid="7190" grpId="0" animBg="1"/>
      <p:bldP spid="719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2690813" y="3983038"/>
            <a:ext cx="0" cy="696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33500" y="1524000"/>
            <a:ext cx="2720975" cy="2333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898525" y="3727450"/>
            <a:ext cx="354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sk-SK" sz="4000" smtClean="0">
                <a:solidFill>
                  <a:srgbClr val="000000"/>
                </a:solidFill>
                <a:latin typeface="Arial Black" pitchFamily="34" charset="0"/>
                <a:cs typeface="+mn-cs"/>
              </a:rPr>
              <a:t>-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31850" y="1025525"/>
            <a:ext cx="45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sk-SK" sz="3200" b="1" smtClean="0">
                <a:solidFill>
                  <a:srgbClr val="000000"/>
                </a:solidFill>
                <a:latin typeface="Arial Black" pitchFamily="34" charset="0"/>
                <a:cs typeface="+mn-cs"/>
              </a:rPr>
              <a:t>+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>
            <a:off x="960438" y="2173288"/>
            <a:ext cx="1587" cy="1111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aphicFrame>
        <p:nvGraphicFramePr>
          <p:cNvPr id="41990" name="Object 6"/>
          <p:cNvGraphicFramePr>
            <a:graphicFrameLocks/>
          </p:cNvGraphicFramePr>
          <p:nvPr/>
        </p:nvGraphicFramePr>
        <p:xfrm>
          <a:off x="439738" y="2468563"/>
          <a:ext cx="4333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Rovnica" r:id="rId4" imgW="164880" imgH="164880" progId="Equation.3">
                  <p:embed/>
                </p:oleObj>
              </mc:Choice>
              <mc:Fallback>
                <p:oleObj name="Rovnica" r:id="rId4" imgW="164880" imgH="164880" progId="Equation.3">
                  <p:embed/>
                  <p:pic>
                    <p:nvPicPr>
                      <p:cNvPr id="4199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468563"/>
                        <a:ext cx="4333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/>
          </p:cNvGraphicFramePr>
          <p:nvPr>
            <p:extLst/>
          </p:nvPr>
        </p:nvGraphicFramePr>
        <p:xfrm>
          <a:off x="5599034" y="1279471"/>
          <a:ext cx="13112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Rovnica" r:id="rId6" imgW="495000" imgH="228600" progId="Equation.3">
                  <p:embed/>
                </p:oleObj>
              </mc:Choice>
              <mc:Fallback>
                <p:oleObj name="Rovnica" r:id="rId6" imgW="495000" imgH="228600" progId="Equation.3">
                  <p:embed/>
                  <p:pic>
                    <p:nvPicPr>
                      <p:cNvPr id="41991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034" y="1279471"/>
                        <a:ext cx="1311275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68922" y="5236068"/>
            <a:ext cx="8729895" cy="5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57600" bIns="46038">
            <a:spAutoFit/>
          </a:bodyPr>
          <a:lstStyle/>
          <a:p>
            <a:pPr defTabSz="762000" eaLnBrk="0" hangingPunct="0">
              <a:spcAft>
                <a:spcPct val="15000"/>
              </a:spcAft>
            </a:pPr>
            <a:r>
              <a:rPr lang="cs-CZ" sz="3000" dirty="0" smtClean="0">
                <a:solidFill>
                  <a:srgbClr val="000000"/>
                </a:solidFill>
                <a:latin typeface="+mn-lt"/>
                <a:cs typeface="+mn-cs"/>
              </a:rPr>
              <a:t>Práce elektrických sil je rovna kinetické energii částice.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5600700" y="3036888"/>
            <a:ext cx="2009775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179388" y="179388"/>
            <a:ext cx="63801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cs-CZ" sz="3300" dirty="0" smtClean="0">
                <a:solidFill>
                  <a:srgbClr val="FF0000"/>
                </a:solidFill>
                <a:latin typeface="+mn-lt"/>
                <a:cs typeface="+mn-cs"/>
              </a:rPr>
              <a:t>Částice s nábojem v elektrickém poli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335088" y="1619250"/>
            <a:ext cx="2711450" cy="2133600"/>
            <a:chOff x="757" y="1321"/>
            <a:chExt cx="1708" cy="1344"/>
          </a:xfrm>
        </p:grpSpPr>
        <p:sp>
          <p:nvSpPr>
            <p:cNvPr id="41999" name="Line 15"/>
            <p:cNvSpPr>
              <a:spLocks noChangeShapeType="1"/>
            </p:cNvSpPr>
            <p:nvPr/>
          </p:nvSpPr>
          <p:spPr bwMode="auto">
            <a:xfrm flipV="1">
              <a:off x="757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flipV="1">
              <a:off x="959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flipV="1">
              <a:off x="1201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 flipV="1">
              <a:off x="1470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 flipV="1">
              <a:off x="1747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 flipV="1">
              <a:off x="1989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 flipV="1">
              <a:off x="2237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flipV="1">
              <a:off x="2465" y="1321"/>
              <a:ext cx="0" cy="134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</p:grpSp>
      <p:sp>
        <p:nvSpPr>
          <p:cNvPr id="42009" name="Oval 25"/>
          <p:cNvSpPr>
            <a:spLocks noChangeAspect="1" noChangeArrowheads="1"/>
          </p:cNvSpPr>
          <p:nvPr/>
        </p:nvSpPr>
        <p:spPr bwMode="auto">
          <a:xfrm>
            <a:off x="2619375" y="175577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sz="9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+</a:t>
            </a: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1327150" y="1570038"/>
            <a:ext cx="1258888" cy="1587"/>
          </a:xfrm>
          <a:prstGeom prst="line">
            <a:avLst/>
          </a:prstGeom>
          <a:noFill/>
          <a:ln w="101600">
            <a:solidFill>
              <a:srgbClr val="D4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2798763" y="1571625"/>
            <a:ext cx="1258887" cy="0"/>
          </a:xfrm>
          <a:prstGeom prst="line">
            <a:avLst/>
          </a:prstGeom>
          <a:noFill/>
          <a:ln w="101600">
            <a:solidFill>
              <a:srgbClr val="D4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1327150" y="3800475"/>
            <a:ext cx="1258888" cy="1588"/>
          </a:xfrm>
          <a:prstGeom prst="line">
            <a:avLst/>
          </a:prstGeom>
          <a:noFill/>
          <a:ln w="101600">
            <a:solidFill>
              <a:srgbClr val="2C2CB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2798763" y="3802063"/>
            <a:ext cx="1258887" cy="0"/>
          </a:xfrm>
          <a:prstGeom prst="line">
            <a:avLst/>
          </a:prstGeom>
          <a:noFill/>
          <a:ln w="101600">
            <a:solidFill>
              <a:srgbClr val="2C2CB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aphicFrame>
        <p:nvGraphicFramePr>
          <p:cNvPr id="42015" name="Object 31"/>
          <p:cNvGraphicFramePr>
            <a:graphicFrameLocks/>
          </p:cNvGraphicFramePr>
          <p:nvPr/>
        </p:nvGraphicFramePr>
        <p:xfrm>
          <a:off x="2757488" y="4135438"/>
          <a:ext cx="3111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Rovnica" r:id="rId8" imgW="126720" imgH="139680" progId="Equation.3">
                  <p:embed/>
                </p:oleObj>
              </mc:Choice>
              <mc:Fallback>
                <p:oleObj name="Rovnica" r:id="rId8" imgW="126720" imgH="139680" progId="Equation.3">
                  <p:embed/>
                  <p:pic>
                    <p:nvPicPr>
                      <p:cNvPr id="42015" name="Objec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4135438"/>
                        <a:ext cx="3111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6" name="Object 32"/>
          <p:cNvGraphicFramePr>
            <a:graphicFrameLocks/>
          </p:cNvGraphicFramePr>
          <p:nvPr>
            <p:extLst/>
          </p:nvPr>
        </p:nvGraphicFramePr>
        <p:xfrm>
          <a:off x="5613822" y="3349284"/>
          <a:ext cx="21082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Rovnica" r:id="rId10" imgW="723600" imgH="444240" progId="Equation.3">
                  <p:embed/>
                </p:oleObj>
              </mc:Choice>
              <mc:Fallback>
                <p:oleObj name="Rovnica" r:id="rId10" imgW="723600" imgH="444240" progId="Equation.3">
                  <p:embed/>
                  <p:pic>
                    <p:nvPicPr>
                      <p:cNvPr id="42016" name="Object 3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822" y="3349284"/>
                        <a:ext cx="2108200" cy="1087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7" name="Object 33"/>
          <p:cNvGraphicFramePr>
            <a:graphicFrameLocks/>
          </p:cNvGraphicFramePr>
          <p:nvPr/>
        </p:nvGraphicFramePr>
        <p:xfrm>
          <a:off x="2209800" y="3968750"/>
          <a:ext cx="3698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Rovnica" r:id="rId12" imgW="164880" imgH="139680" progId="Equation.3">
                  <p:embed/>
                </p:oleObj>
              </mc:Choice>
              <mc:Fallback>
                <p:oleObj name="Rovnica" r:id="rId12" imgW="164880" imgH="139680" progId="Equation.3">
                  <p:embed/>
                  <p:pic>
                    <p:nvPicPr>
                      <p:cNvPr id="42017" name="Object 3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8750"/>
                        <a:ext cx="3698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553345" y="1977755"/>
                <a:ext cx="2012409" cy="806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𝑄𝑈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345" y="1977755"/>
                <a:ext cx="2012409" cy="8066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727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8.33333E-7 0.3090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4" grpId="0" animBg="1"/>
      <p:bldP spid="41994" grpId="0" uiExpand="1" build="p" autoUpdateAnimBg="0"/>
      <p:bldP spid="41995" grpId="0" uiExpand="1" animBg="1"/>
      <p:bldP spid="42009" grpId="0" animBg="1"/>
      <p:bldP spid="42009" grpId="1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7" name="Oval 35"/>
          <p:cNvSpPr>
            <a:spLocks noChangeArrowheads="1"/>
          </p:cNvSpPr>
          <p:nvPr/>
        </p:nvSpPr>
        <p:spPr bwMode="auto">
          <a:xfrm>
            <a:off x="1273994" y="1490762"/>
            <a:ext cx="2263775" cy="2286000"/>
          </a:xfrm>
          <a:prstGeom prst="ellipse">
            <a:avLst/>
          </a:prstGeom>
          <a:noFill/>
          <a:ln w="12700">
            <a:solidFill>
              <a:srgbClr val="3333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 flipH="1">
            <a:off x="2682106" y="2630587"/>
            <a:ext cx="831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44078" name="Oval 46"/>
          <p:cNvSpPr>
            <a:spLocks noChangeAspect="1" noChangeArrowheads="1"/>
          </p:cNvSpPr>
          <p:nvPr/>
        </p:nvSpPr>
        <p:spPr bwMode="auto">
          <a:xfrm>
            <a:off x="3471094" y="2565499"/>
            <a:ext cx="144462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sz="9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+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573906" y="1092299"/>
            <a:ext cx="522288" cy="534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>
            <p:extLst/>
          </p:nvPr>
        </p:nvGraphicFramePr>
        <p:xfrm>
          <a:off x="467544" y="836712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Rovnica" r:id="rId4" imgW="164880" imgH="164880" progId="Equation.3">
                  <p:embed/>
                </p:oleObj>
              </mc:Choice>
              <mc:Fallback>
                <p:oleObj name="Rovnica" r:id="rId4" imgW="164880" imgH="164880" progId="Equation.3">
                  <p:embed/>
                  <p:pic>
                    <p:nvPicPr>
                      <p:cNvPr id="44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836712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731069" y="1241524"/>
            <a:ext cx="3568700" cy="2997200"/>
            <a:chOff x="2622" y="477"/>
            <a:chExt cx="3014" cy="2532"/>
          </a:xfrm>
        </p:grpSpPr>
        <p:sp>
          <p:nvSpPr>
            <p:cNvPr id="44042" name="Line 10"/>
            <p:cNvSpPr>
              <a:spLocks noChangeAspect="1" noChangeShapeType="1"/>
            </p:cNvSpPr>
            <p:nvPr/>
          </p:nvSpPr>
          <p:spPr bwMode="auto">
            <a:xfrm flipV="1">
              <a:off x="2622" y="477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4043" name="Line 11"/>
            <p:cNvSpPr>
              <a:spLocks noChangeAspect="1" noChangeShapeType="1"/>
            </p:cNvSpPr>
            <p:nvPr/>
          </p:nvSpPr>
          <p:spPr bwMode="auto">
            <a:xfrm flipV="1">
              <a:off x="3250" y="478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4044" name="Line 12"/>
            <p:cNvSpPr>
              <a:spLocks noChangeAspect="1" noChangeShapeType="1"/>
            </p:cNvSpPr>
            <p:nvPr/>
          </p:nvSpPr>
          <p:spPr bwMode="auto">
            <a:xfrm flipV="1">
              <a:off x="3878" y="479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4045" name="Line 13"/>
            <p:cNvSpPr>
              <a:spLocks noChangeAspect="1" noChangeShapeType="1"/>
            </p:cNvSpPr>
            <p:nvPr/>
          </p:nvSpPr>
          <p:spPr bwMode="auto">
            <a:xfrm flipV="1">
              <a:off x="4487" y="480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4046" name="Line 14"/>
            <p:cNvSpPr>
              <a:spLocks noChangeAspect="1" noChangeShapeType="1"/>
            </p:cNvSpPr>
            <p:nvPr/>
          </p:nvSpPr>
          <p:spPr bwMode="auto">
            <a:xfrm flipV="1">
              <a:off x="2642" y="1200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4047" name="Line 15"/>
            <p:cNvSpPr>
              <a:spLocks noChangeAspect="1" noChangeShapeType="1"/>
            </p:cNvSpPr>
            <p:nvPr/>
          </p:nvSpPr>
          <p:spPr bwMode="auto">
            <a:xfrm flipV="1">
              <a:off x="3270" y="1201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4048" name="Line 16"/>
            <p:cNvSpPr>
              <a:spLocks noChangeAspect="1" noChangeShapeType="1"/>
            </p:cNvSpPr>
            <p:nvPr/>
          </p:nvSpPr>
          <p:spPr bwMode="auto">
            <a:xfrm flipV="1">
              <a:off x="3898" y="1202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4049" name="Line 17"/>
            <p:cNvSpPr>
              <a:spLocks noChangeAspect="1" noChangeShapeType="1"/>
            </p:cNvSpPr>
            <p:nvPr/>
          </p:nvSpPr>
          <p:spPr bwMode="auto">
            <a:xfrm flipV="1">
              <a:off x="4507" y="1203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4050" name="Line 18"/>
            <p:cNvSpPr>
              <a:spLocks noChangeAspect="1" noChangeShapeType="1"/>
            </p:cNvSpPr>
            <p:nvPr/>
          </p:nvSpPr>
          <p:spPr bwMode="auto">
            <a:xfrm flipV="1">
              <a:off x="2662" y="1923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4051" name="Line 19"/>
            <p:cNvSpPr>
              <a:spLocks noChangeAspect="1" noChangeShapeType="1"/>
            </p:cNvSpPr>
            <p:nvPr/>
          </p:nvSpPr>
          <p:spPr bwMode="auto">
            <a:xfrm flipV="1">
              <a:off x="3290" y="1924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4052" name="Line 20"/>
            <p:cNvSpPr>
              <a:spLocks noChangeAspect="1" noChangeShapeType="1"/>
            </p:cNvSpPr>
            <p:nvPr/>
          </p:nvSpPr>
          <p:spPr bwMode="auto">
            <a:xfrm flipV="1">
              <a:off x="3918" y="1925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4053" name="Line 21"/>
            <p:cNvSpPr>
              <a:spLocks noChangeAspect="1" noChangeShapeType="1"/>
            </p:cNvSpPr>
            <p:nvPr/>
          </p:nvSpPr>
          <p:spPr bwMode="auto">
            <a:xfrm flipV="1">
              <a:off x="4527" y="1926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</p:grp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3547294" y="2698849"/>
            <a:ext cx="0" cy="6540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aphicFrame>
        <p:nvGraphicFramePr>
          <p:cNvPr id="44056" name="Object 24"/>
          <p:cNvGraphicFramePr>
            <a:graphicFrameLocks/>
          </p:cNvGraphicFramePr>
          <p:nvPr>
            <p:extLst/>
          </p:nvPr>
        </p:nvGraphicFramePr>
        <p:xfrm>
          <a:off x="3628256" y="2809974"/>
          <a:ext cx="327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Rovnica" r:id="rId6" imgW="126720" imgH="139680" progId="Equation.3">
                  <p:embed/>
                </p:oleObj>
              </mc:Choice>
              <mc:Fallback>
                <p:oleObj name="Rovnica" r:id="rId6" imgW="126720" imgH="139680" progId="Equation.3">
                  <p:embed/>
                  <p:pic>
                    <p:nvPicPr>
                      <p:cNvPr id="44056" name="Object 2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256" y="2809974"/>
                        <a:ext cx="3270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9" name="Object 27"/>
          <p:cNvGraphicFramePr>
            <a:graphicFrameLocks/>
          </p:cNvGraphicFramePr>
          <p:nvPr>
            <p:extLst/>
          </p:nvPr>
        </p:nvGraphicFramePr>
        <p:xfrm>
          <a:off x="2820219" y="2046387"/>
          <a:ext cx="54451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Rovnica" r:id="rId8" imgW="215640" imgH="215640" progId="Equation.3">
                  <p:embed/>
                </p:oleObj>
              </mc:Choice>
              <mc:Fallback>
                <p:oleObj name="Rovnica" r:id="rId8" imgW="215640" imgH="215640" progId="Equation.3">
                  <p:embed/>
                  <p:pic>
                    <p:nvPicPr>
                      <p:cNvPr id="44059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219" y="2046387"/>
                        <a:ext cx="544512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179388" y="179388"/>
            <a:ext cx="66595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cs-CZ" sz="3300" dirty="0" smtClean="0">
                <a:solidFill>
                  <a:srgbClr val="FF0000"/>
                </a:solidFill>
                <a:latin typeface="+mn-lt"/>
                <a:cs typeface="+mn-cs"/>
              </a:rPr>
              <a:t>Částice s nábojem v magnetickém poli</a:t>
            </a:r>
          </a:p>
        </p:txBody>
      </p:sp>
      <p:sp>
        <p:nvSpPr>
          <p:cNvPr id="44066" name="Oval 34"/>
          <p:cNvSpPr>
            <a:spLocks noChangeAspect="1" noChangeArrowheads="1"/>
          </p:cNvSpPr>
          <p:nvPr/>
        </p:nvSpPr>
        <p:spPr bwMode="auto">
          <a:xfrm>
            <a:off x="3471094" y="2565499"/>
            <a:ext cx="144462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sz="9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+</a:t>
            </a:r>
          </a:p>
        </p:txBody>
      </p:sp>
      <p:sp>
        <p:nvSpPr>
          <p:cNvPr id="44068" name="Oval 36"/>
          <p:cNvSpPr>
            <a:spLocks noChangeAspect="1" noChangeArrowheads="1"/>
          </p:cNvSpPr>
          <p:nvPr/>
        </p:nvSpPr>
        <p:spPr bwMode="auto">
          <a:xfrm>
            <a:off x="2382069" y="2611537"/>
            <a:ext cx="53975" cy="53975"/>
          </a:xfrm>
          <a:prstGeom prst="ellipse">
            <a:avLst/>
          </a:prstGeom>
          <a:solidFill>
            <a:srgbClr val="3333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aphicFrame>
        <p:nvGraphicFramePr>
          <p:cNvPr id="44071" name="Object 39"/>
          <p:cNvGraphicFramePr>
            <a:graphicFrameLocks/>
          </p:cNvGraphicFramePr>
          <p:nvPr>
            <p:extLst/>
          </p:nvPr>
        </p:nvGraphicFramePr>
        <p:xfrm>
          <a:off x="2080444" y="2659162"/>
          <a:ext cx="3048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Rovnica" r:id="rId10" imgW="126720" imgH="177480" progId="Equation.3">
                  <p:embed/>
                </p:oleObj>
              </mc:Choice>
              <mc:Fallback>
                <p:oleObj name="Rovnica" r:id="rId10" imgW="126720" imgH="177480" progId="Equation.3">
                  <p:embed/>
                  <p:pic>
                    <p:nvPicPr>
                      <p:cNvPr id="44071" name="Object 3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444" y="2659162"/>
                        <a:ext cx="3048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0" y="4705548"/>
            <a:ext cx="9785503" cy="199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57600" bIns="46038">
            <a:spAutoFit/>
          </a:bodyPr>
          <a:lstStyle/>
          <a:p>
            <a:pPr defTabSz="762000" eaLnBrk="0" hangingPunct="0">
              <a:spcAft>
                <a:spcPct val="15000"/>
              </a:spcAft>
            </a:pPr>
            <a:r>
              <a:rPr lang="cs-CZ" sz="2400" dirty="0" smtClean="0">
                <a:solidFill>
                  <a:srgbClr val="000000"/>
                </a:solidFill>
                <a:latin typeface="+mn-lt"/>
                <a:cs typeface="+mn-cs"/>
              </a:rPr>
              <a:t>Magnetická síla je dostředivou silou.</a:t>
            </a:r>
          </a:p>
          <a:p>
            <a:pPr defTabSz="762000" eaLnBrk="0" hangingPunct="0"/>
            <a:r>
              <a:rPr lang="cs-CZ" sz="2400" dirty="0" smtClean="0">
                <a:solidFill>
                  <a:srgbClr val="000000"/>
                </a:solidFill>
                <a:latin typeface="+mn-lt"/>
                <a:cs typeface="+mn-cs"/>
              </a:rPr>
              <a:t>Magnetická síla zakřiví trajektorii částice </a:t>
            </a:r>
            <a:br>
              <a:rPr lang="cs-CZ" sz="2400" dirty="0" smtClean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cs-CZ" sz="2400" dirty="0" smtClean="0">
                <a:solidFill>
                  <a:srgbClr val="000000"/>
                </a:solidFill>
                <a:latin typeface="+mn-lt"/>
                <a:cs typeface="+mn-cs"/>
              </a:rPr>
              <a:t>s nábojem v magnetickém poli. </a:t>
            </a:r>
          </a:p>
          <a:p>
            <a:pPr defTabSz="762000" eaLnBrk="0" hangingPunct="0"/>
            <a:r>
              <a:rPr lang="pl-PL" sz="2400" dirty="0">
                <a:solidFill>
                  <a:srgbClr val="000000"/>
                </a:solidFill>
                <a:latin typeface="+mn-lt"/>
                <a:cs typeface="+mn-cs"/>
              </a:rPr>
              <a:t>Částice s nábojem se v MP pohybuje </a:t>
            </a:r>
            <a:r>
              <a:rPr lang="pl-PL" sz="2400" dirty="0" smtClean="0">
                <a:solidFill>
                  <a:srgbClr val="000000"/>
                </a:solidFill>
                <a:latin typeface="+mn-lt"/>
                <a:cs typeface="+mn-cs"/>
              </a:rPr>
              <a:t/>
            </a:r>
            <a:br>
              <a:rPr lang="pl-PL" sz="2400" dirty="0" smtClean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pl-PL" sz="2400" dirty="0" smtClean="0">
                <a:solidFill>
                  <a:srgbClr val="000000"/>
                </a:solidFill>
                <a:latin typeface="+mn-lt"/>
                <a:cs typeface="+mn-cs"/>
              </a:rPr>
              <a:t>po </a:t>
            </a:r>
            <a:r>
              <a:rPr lang="pl-PL" sz="2400" dirty="0">
                <a:solidFill>
                  <a:srgbClr val="000000"/>
                </a:solidFill>
                <a:latin typeface="+mn-lt"/>
                <a:cs typeface="+mn-cs"/>
              </a:rPr>
              <a:t>kruhové </a:t>
            </a:r>
            <a:r>
              <a:rPr lang="pl-PL" sz="2400" dirty="0" smtClean="0">
                <a:solidFill>
                  <a:srgbClr val="000000"/>
                </a:solidFill>
                <a:latin typeface="+mn-lt"/>
                <a:cs typeface="+mn-cs"/>
              </a:rPr>
              <a:t>trajektorii </a:t>
            </a:r>
            <a:r>
              <a:rPr lang="pl-PL" sz="2400" dirty="0">
                <a:solidFill>
                  <a:srgbClr val="000000"/>
                </a:solidFill>
                <a:latin typeface="+mn-lt"/>
                <a:cs typeface="+mn-cs"/>
              </a:rPr>
              <a:t>s poloměrem r</a:t>
            </a:r>
            <a:r>
              <a:rPr lang="pl-PL" sz="2400" dirty="0" smtClean="0">
                <a:solidFill>
                  <a:srgbClr val="000000"/>
                </a:solidFill>
                <a:latin typeface="+mn-lt"/>
                <a:cs typeface="+mn-cs"/>
              </a:rPr>
              <a:t>:</a:t>
            </a:r>
            <a:endParaRPr lang="cs-CZ" sz="2400" dirty="0" smtClean="0">
              <a:solidFill>
                <a:srgbClr val="000000"/>
              </a:solidFill>
              <a:latin typeface="+mn-lt"/>
              <a:cs typeface="+mn-cs"/>
            </a:endParaRPr>
          </a:p>
        </p:txBody>
      </p:sp>
      <p:graphicFrame>
        <p:nvGraphicFramePr>
          <p:cNvPr id="34" name="Objekt 33"/>
          <p:cNvGraphicFramePr>
            <a:graphicFrameLocks noChangeAspect="1"/>
          </p:cNvGraphicFramePr>
          <p:nvPr>
            <p:extLst/>
          </p:nvPr>
        </p:nvGraphicFramePr>
        <p:xfrm>
          <a:off x="5788138" y="1518019"/>
          <a:ext cx="2019908" cy="59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Rovnice" r:id="rId12" imgW="761760" imgH="228600" progId="Equation.3">
                  <p:embed/>
                </p:oleObj>
              </mc:Choice>
              <mc:Fallback>
                <p:oleObj name="Rovnice" r:id="rId12" imgW="761760" imgH="228600" progId="Equation.3">
                  <p:embed/>
                  <p:pic>
                    <p:nvPicPr>
                      <p:cNvPr id="34" name="Objek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138" y="1518019"/>
                        <a:ext cx="2019908" cy="599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 34"/>
          <p:cNvGraphicFramePr>
            <a:graphicFrameLocks noChangeAspect="1"/>
          </p:cNvGraphicFramePr>
          <p:nvPr>
            <p:extLst/>
          </p:nvPr>
        </p:nvGraphicFramePr>
        <p:xfrm>
          <a:off x="5834218" y="2798207"/>
          <a:ext cx="2338843" cy="97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Rovnice" r:id="rId14" imgW="990360" imgH="419040" progId="Equation.3">
                  <p:embed/>
                </p:oleObj>
              </mc:Choice>
              <mc:Fallback>
                <p:oleObj name="Rovnice" r:id="rId14" imgW="990360" imgH="419040" progId="Equation.3">
                  <p:embed/>
                  <p:pic>
                    <p:nvPicPr>
                      <p:cNvPr id="35" name="Objek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218" y="2798207"/>
                        <a:ext cx="2338843" cy="9785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ástupný symbol pro obsah 2"/>
          <p:cNvSpPr txBox="1">
            <a:spLocks/>
          </p:cNvSpPr>
          <p:nvPr/>
        </p:nvSpPr>
        <p:spPr>
          <a:xfrm>
            <a:off x="5273524" y="2244353"/>
            <a:ext cx="3169378" cy="648072"/>
          </a:xfrm>
          <a:prstGeom prst="rect">
            <a:avLst/>
          </a:prstGeom>
          <a:noFill/>
          <a:ln w="63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7D611"/>
              </a:buClr>
              <a:buSzPct val="85000"/>
              <a:tabLst/>
              <a:defRPr/>
            </a:pPr>
            <a:r>
              <a:rPr lang="cs-CZ" sz="2800" dirty="0">
                <a:solidFill>
                  <a:schemeClr val="tx1"/>
                </a:solidFill>
                <a:cs typeface="Arial" pitchFamily="34" charset="0"/>
              </a:rPr>
              <a:t>D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ostředivá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 síla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>
            <p:extLst/>
          </p:nvPr>
        </p:nvGraphicFramePr>
        <p:xfrm>
          <a:off x="5940152" y="5368022"/>
          <a:ext cx="1337019" cy="1107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Rovnice" r:id="rId16" imgW="469800" imgH="393480" progId="Equation.3">
                  <p:embed/>
                </p:oleObj>
              </mc:Choice>
              <mc:Fallback>
                <p:oleObj name="Rovnice" r:id="rId16" imgW="469800" imgH="393480" progId="Equation.3">
                  <p:embed/>
                  <p:pic>
                    <p:nvPicPr>
                      <p:cNvPr id="37" name="Objek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368022"/>
                        <a:ext cx="1337019" cy="11077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/>
          </p:nvPr>
        </p:nvGraphicFramePr>
        <p:xfrm>
          <a:off x="5834218" y="3937640"/>
          <a:ext cx="2230197" cy="105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Rovnice" r:id="rId18" imgW="876240" imgH="419040" progId="Equation.3">
                  <p:embed/>
                </p:oleObj>
              </mc:Choice>
              <mc:Fallback>
                <p:oleObj name="Rovnice" r:id="rId18" imgW="876240" imgH="419040" progId="Equation.3">
                  <p:embed/>
                  <p:pic>
                    <p:nvPicPr>
                      <p:cNvPr id="38" name="Objek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218" y="3937640"/>
                        <a:ext cx="2230197" cy="10554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Zástupný symbol pro obsah 2"/>
          <p:cNvSpPr txBox="1">
            <a:spLocks/>
          </p:cNvSpPr>
          <p:nvPr/>
        </p:nvSpPr>
        <p:spPr>
          <a:xfrm>
            <a:off x="5488033" y="907992"/>
            <a:ext cx="2701834" cy="648072"/>
          </a:xfrm>
          <a:prstGeom prst="rect">
            <a:avLst/>
          </a:prstGeom>
          <a:noFill/>
          <a:ln w="63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F7D611"/>
              </a:buClr>
              <a:buSzPct val="85000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Magnetická síla   </a:t>
            </a:r>
          </a:p>
        </p:txBody>
      </p:sp>
    </p:spTree>
    <p:extLst>
      <p:ext uri="{BB962C8B-B14F-4D97-AF65-F5344CB8AC3E}">
        <p14:creationId xmlns:p14="http://schemas.microsoft.com/office/powerpoint/2010/main" val="1361987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61 0.1632 C 0.12361 0.25509 0.06753 0.32986 -0.00139 0.32986 C -0.07031 0.32986 -0.12639 0.25509 -0.12639 0.1632 C -0.12639 0.0713 -0.07031 -0.00347 -0.00139 -0.00347 C 0.06753 -0.00347 0.12361 0.0713 0.12361 0.1632 Z " pathEditMode="relative" rAng="5400000" ptsTypes="AAAAA">
                                      <p:cBhvr>
                                        <p:cTn id="34" dur="3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44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4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4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7" grpId="0" animBg="1"/>
      <p:bldP spid="44058" grpId="0" animBg="1"/>
      <p:bldP spid="44078" grpId="0" animBg="1"/>
      <p:bldP spid="44055" grpId="0" animBg="1"/>
      <p:bldP spid="44055" grpId="1" animBg="1"/>
      <p:bldP spid="44066" grpId="0" animBg="1"/>
      <p:bldP spid="44066" grpId="1" animBg="1"/>
      <p:bldP spid="44068" grpId="0" animBg="1"/>
      <p:bldP spid="44077" grpId="0" uiExpand="1" build="p" autoUpdateAnimBg="0"/>
      <p:bldP spid="36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0" name="Line 50"/>
          <p:cNvSpPr>
            <a:spLocks noChangeShapeType="1"/>
          </p:cNvSpPr>
          <p:nvPr/>
        </p:nvSpPr>
        <p:spPr bwMode="auto">
          <a:xfrm rot="-5400000">
            <a:off x="771525" y="4224338"/>
            <a:ext cx="1258887" cy="1588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 rot="-5400000">
            <a:off x="772319" y="2753519"/>
            <a:ext cx="1258888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46166" name="Rectangle 86"/>
          <p:cNvSpPr>
            <a:spLocks noChangeArrowheads="1"/>
          </p:cNvSpPr>
          <p:nvPr/>
        </p:nvSpPr>
        <p:spPr bwMode="auto">
          <a:xfrm>
            <a:off x="6132513" y="3490913"/>
            <a:ext cx="1528762" cy="1114425"/>
          </a:xfrm>
          <a:prstGeom prst="rect">
            <a:avLst/>
          </a:prstGeom>
          <a:solidFill>
            <a:srgbClr val="FFFFFF"/>
          </a:solidFill>
          <a:ln w="19050">
            <a:solidFill>
              <a:srgbClr val="33333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pSp>
        <p:nvGrpSpPr>
          <p:cNvPr id="2" name="Group 56"/>
          <p:cNvGrpSpPr>
            <a:grpSpLocks noChangeAspect="1"/>
          </p:cNvGrpSpPr>
          <p:nvPr/>
        </p:nvGrpSpPr>
        <p:grpSpPr bwMode="auto">
          <a:xfrm>
            <a:off x="939800" y="1849438"/>
            <a:ext cx="3948113" cy="3316287"/>
            <a:chOff x="2622" y="477"/>
            <a:chExt cx="3014" cy="2532"/>
          </a:xfrm>
        </p:grpSpPr>
        <p:sp>
          <p:nvSpPr>
            <p:cNvPr id="46137" name="Line 57"/>
            <p:cNvSpPr>
              <a:spLocks noChangeAspect="1" noChangeShapeType="1"/>
            </p:cNvSpPr>
            <p:nvPr/>
          </p:nvSpPr>
          <p:spPr bwMode="auto">
            <a:xfrm flipV="1">
              <a:off x="2622" y="477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6138" name="Line 58"/>
            <p:cNvSpPr>
              <a:spLocks noChangeAspect="1" noChangeShapeType="1"/>
            </p:cNvSpPr>
            <p:nvPr/>
          </p:nvSpPr>
          <p:spPr bwMode="auto">
            <a:xfrm flipV="1">
              <a:off x="3250" y="478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6139" name="Line 59"/>
            <p:cNvSpPr>
              <a:spLocks noChangeAspect="1" noChangeShapeType="1"/>
            </p:cNvSpPr>
            <p:nvPr/>
          </p:nvSpPr>
          <p:spPr bwMode="auto">
            <a:xfrm flipV="1">
              <a:off x="3878" y="479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6140" name="Line 60"/>
            <p:cNvSpPr>
              <a:spLocks noChangeAspect="1" noChangeShapeType="1"/>
            </p:cNvSpPr>
            <p:nvPr/>
          </p:nvSpPr>
          <p:spPr bwMode="auto">
            <a:xfrm flipV="1">
              <a:off x="4487" y="480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6141" name="Line 61"/>
            <p:cNvSpPr>
              <a:spLocks noChangeAspect="1" noChangeShapeType="1"/>
            </p:cNvSpPr>
            <p:nvPr/>
          </p:nvSpPr>
          <p:spPr bwMode="auto">
            <a:xfrm flipV="1">
              <a:off x="2642" y="1200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6142" name="Line 62"/>
            <p:cNvSpPr>
              <a:spLocks noChangeAspect="1" noChangeShapeType="1"/>
            </p:cNvSpPr>
            <p:nvPr/>
          </p:nvSpPr>
          <p:spPr bwMode="auto">
            <a:xfrm flipV="1">
              <a:off x="3270" y="1201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6143" name="Line 63"/>
            <p:cNvSpPr>
              <a:spLocks noChangeAspect="1" noChangeShapeType="1"/>
            </p:cNvSpPr>
            <p:nvPr/>
          </p:nvSpPr>
          <p:spPr bwMode="auto">
            <a:xfrm flipV="1">
              <a:off x="3898" y="1202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6144" name="Line 64"/>
            <p:cNvSpPr>
              <a:spLocks noChangeAspect="1" noChangeShapeType="1"/>
            </p:cNvSpPr>
            <p:nvPr/>
          </p:nvSpPr>
          <p:spPr bwMode="auto">
            <a:xfrm flipV="1">
              <a:off x="4507" y="1203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6145" name="Line 65"/>
            <p:cNvSpPr>
              <a:spLocks noChangeAspect="1" noChangeShapeType="1"/>
            </p:cNvSpPr>
            <p:nvPr/>
          </p:nvSpPr>
          <p:spPr bwMode="auto">
            <a:xfrm flipV="1">
              <a:off x="2662" y="1923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6146" name="Line 66"/>
            <p:cNvSpPr>
              <a:spLocks noChangeAspect="1" noChangeShapeType="1"/>
            </p:cNvSpPr>
            <p:nvPr/>
          </p:nvSpPr>
          <p:spPr bwMode="auto">
            <a:xfrm flipV="1">
              <a:off x="3290" y="1924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6147" name="Line 67"/>
            <p:cNvSpPr>
              <a:spLocks noChangeAspect="1" noChangeShapeType="1"/>
            </p:cNvSpPr>
            <p:nvPr/>
          </p:nvSpPr>
          <p:spPr bwMode="auto">
            <a:xfrm flipV="1">
              <a:off x="3918" y="1925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6148" name="Line 68"/>
            <p:cNvSpPr>
              <a:spLocks noChangeAspect="1" noChangeShapeType="1"/>
            </p:cNvSpPr>
            <p:nvPr/>
          </p:nvSpPr>
          <p:spPr bwMode="auto">
            <a:xfrm flipV="1">
              <a:off x="4527" y="1926"/>
              <a:ext cx="1109" cy="108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</p:grp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179388" y="179388"/>
            <a:ext cx="70405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cs-CZ" sz="310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Částice s nábojem v zkříženém elektrickém</a:t>
            </a:r>
          </a:p>
          <a:p>
            <a:pPr defTabSz="762000" eaLnBrk="0" hangingPunct="0"/>
            <a:r>
              <a:rPr lang="cs-CZ" sz="310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a magnetickém poli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838200" y="5711004"/>
            <a:ext cx="7248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57600" bIns="46038">
            <a:spAutoFit/>
          </a:bodyPr>
          <a:lstStyle/>
          <a:p>
            <a:pPr defTabSz="762000" eaLnBrk="0" hangingPunct="0"/>
            <a:r>
              <a:rPr lang="cs-CZ" sz="30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Ionty s rychlostí </a:t>
            </a:r>
            <a:r>
              <a:rPr lang="cs-CZ" sz="3000" i="1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v</a:t>
            </a:r>
            <a:r>
              <a:rPr lang="cs-CZ" sz="30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*</a:t>
            </a:r>
            <a:r>
              <a:rPr lang="cs-CZ" sz="3000" baseline="300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</a:t>
            </a:r>
            <a:r>
              <a:rPr lang="cs-CZ" sz="30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zkřížená pole nevychylují.</a:t>
            </a:r>
            <a:endParaRPr lang="cs-CZ" sz="3000" i="1" dirty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1452563" y="2124075"/>
            <a:ext cx="2892425" cy="2730500"/>
            <a:chOff x="915" y="1338"/>
            <a:chExt cx="1822" cy="1720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 rot="-5400000">
              <a:off x="955" y="1306"/>
              <a:ext cx="1708" cy="1787"/>
              <a:chOff x="757" y="1321"/>
              <a:chExt cx="1708" cy="1344"/>
            </a:xfrm>
          </p:grpSpPr>
          <p:sp>
            <p:nvSpPr>
              <p:cNvPr id="46119" name="Line 39"/>
              <p:cNvSpPr>
                <a:spLocks noChangeShapeType="1"/>
              </p:cNvSpPr>
              <p:nvPr/>
            </p:nvSpPr>
            <p:spPr bwMode="auto">
              <a:xfrm flipV="1">
                <a:off x="757" y="1321"/>
                <a:ext cx="0" cy="1344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 type="stealth" w="lg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cs-CZ" sz="2400" smtClean="0">
                  <a:solidFill>
                    <a:srgbClr val="000000"/>
                  </a:solidFill>
                  <a:latin typeface="Times New Roman CE" charset="-18"/>
                  <a:cs typeface="+mn-cs"/>
                </a:endParaRPr>
              </a:p>
            </p:txBody>
          </p:sp>
          <p:sp>
            <p:nvSpPr>
              <p:cNvPr id="46120" name="Line 40"/>
              <p:cNvSpPr>
                <a:spLocks noChangeShapeType="1"/>
              </p:cNvSpPr>
              <p:nvPr/>
            </p:nvSpPr>
            <p:spPr bwMode="auto">
              <a:xfrm flipV="1">
                <a:off x="959" y="1321"/>
                <a:ext cx="0" cy="1344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 type="stealth" w="lg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cs-CZ" sz="2400" smtClean="0">
                  <a:solidFill>
                    <a:srgbClr val="000000"/>
                  </a:solidFill>
                  <a:latin typeface="Times New Roman CE" charset="-18"/>
                  <a:cs typeface="+mn-cs"/>
                </a:endParaRPr>
              </a:p>
            </p:txBody>
          </p:sp>
          <p:sp>
            <p:nvSpPr>
              <p:cNvPr id="46121" name="Line 41"/>
              <p:cNvSpPr>
                <a:spLocks noChangeShapeType="1"/>
              </p:cNvSpPr>
              <p:nvPr/>
            </p:nvSpPr>
            <p:spPr bwMode="auto">
              <a:xfrm flipV="1">
                <a:off x="1201" y="1321"/>
                <a:ext cx="0" cy="1344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 type="stealth" w="lg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cs-CZ" sz="2400" smtClean="0">
                  <a:solidFill>
                    <a:srgbClr val="000000"/>
                  </a:solidFill>
                  <a:latin typeface="Times New Roman CE" charset="-18"/>
                  <a:cs typeface="+mn-cs"/>
                </a:endParaRPr>
              </a:p>
            </p:txBody>
          </p:sp>
          <p:sp>
            <p:nvSpPr>
              <p:cNvPr id="46122" name="Line 42"/>
              <p:cNvSpPr>
                <a:spLocks noChangeShapeType="1"/>
              </p:cNvSpPr>
              <p:nvPr/>
            </p:nvSpPr>
            <p:spPr bwMode="auto">
              <a:xfrm flipV="1">
                <a:off x="1470" y="1321"/>
                <a:ext cx="0" cy="1344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 type="stealth" w="lg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cs-CZ" sz="2400" smtClean="0">
                  <a:solidFill>
                    <a:srgbClr val="000000"/>
                  </a:solidFill>
                  <a:latin typeface="Times New Roman CE" charset="-18"/>
                  <a:cs typeface="+mn-cs"/>
                </a:endParaRPr>
              </a:p>
            </p:txBody>
          </p:sp>
          <p:sp>
            <p:nvSpPr>
              <p:cNvPr id="46123" name="Line 43"/>
              <p:cNvSpPr>
                <a:spLocks noChangeShapeType="1"/>
              </p:cNvSpPr>
              <p:nvPr/>
            </p:nvSpPr>
            <p:spPr bwMode="auto">
              <a:xfrm flipV="1">
                <a:off x="1747" y="1321"/>
                <a:ext cx="0" cy="1344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 type="stealth" w="lg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cs-CZ" sz="2400" smtClean="0">
                  <a:solidFill>
                    <a:srgbClr val="000000"/>
                  </a:solidFill>
                  <a:latin typeface="Times New Roman CE" charset="-18"/>
                  <a:cs typeface="+mn-cs"/>
                </a:endParaRPr>
              </a:p>
            </p:txBody>
          </p:sp>
          <p:sp>
            <p:nvSpPr>
              <p:cNvPr id="46124" name="Line 44"/>
              <p:cNvSpPr>
                <a:spLocks noChangeShapeType="1"/>
              </p:cNvSpPr>
              <p:nvPr/>
            </p:nvSpPr>
            <p:spPr bwMode="auto">
              <a:xfrm flipV="1">
                <a:off x="1989" y="1321"/>
                <a:ext cx="0" cy="1344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 type="stealth" w="lg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cs-CZ" sz="2400" smtClean="0">
                  <a:solidFill>
                    <a:srgbClr val="000000"/>
                  </a:solidFill>
                  <a:latin typeface="Times New Roman CE" charset="-18"/>
                  <a:cs typeface="+mn-cs"/>
                </a:endParaRPr>
              </a:p>
            </p:txBody>
          </p:sp>
          <p:sp>
            <p:nvSpPr>
              <p:cNvPr id="46125" name="Line 45"/>
              <p:cNvSpPr>
                <a:spLocks noChangeShapeType="1"/>
              </p:cNvSpPr>
              <p:nvPr/>
            </p:nvSpPr>
            <p:spPr bwMode="auto">
              <a:xfrm flipV="1">
                <a:off x="2237" y="1321"/>
                <a:ext cx="0" cy="1344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 type="stealth" w="lg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cs-CZ" sz="2400" smtClean="0">
                  <a:solidFill>
                    <a:srgbClr val="000000"/>
                  </a:solidFill>
                  <a:latin typeface="Times New Roman CE" charset="-18"/>
                  <a:cs typeface="+mn-cs"/>
                </a:endParaRPr>
              </a:p>
            </p:txBody>
          </p:sp>
          <p:sp>
            <p:nvSpPr>
              <p:cNvPr id="46126" name="Line 46"/>
              <p:cNvSpPr>
                <a:spLocks noChangeShapeType="1"/>
              </p:cNvSpPr>
              <p:nvPr/>
            </p:nvSpPr>
            <p:spPr bwMode="auto">
              <a:xfrm flipV="1">
                <a:off x="2465" y="1321"/>
                <a:ext cx="0" cy="1344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 type="stealth" w="lg" len="lg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cs-CZ" sz="2400" smtClean="0">
                  <a:solidFill>
                    <a:srgbClr val="000000"/>
                  </a:solidFill>
                  <a:latin typeface="Times New Roman CE" charset="-18"/>
                  <a:cs typeface="+mn-cs"/>
                </a:endParaRPr>
              </a:p>
            </p:txBody>
          </p:sp>
        </p:grpSp>
        <p:sp>
          <p:nvSpPr>
            <p:cNvPr id="46132" name="Line 52"/>
            <p:cNvSpPr>
              <a:spLocks noChangeShapeType="1"/>
            </p:cNvSpPr>
            <p:nvPr/>
          </p:nvSpPr>
          <p:spPr bwMode="auto">
            <a:xfrm rot="-5400000">
              <a:off x="2340" y="2661"/>
              <a:ext cx="793" cy="1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  <p:sp>
          <p:nvSpPr>
            <p:cNvPr id="46133" name="Line 53"/>
            <p:cNvSpPr>
              <a:spLocks noChangeShapeType="1"/>
            </p:cNvSpPr>
            <p:nvPr/>
          </p:nvSpPr>
          <p:spPr bwMode="auto">
            <a:xfrm rot="-5400000">
              <a:off x="2340" y="1735"/>
              <a:ext cx="793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cs-CZ" sz="2400" smtClean="0">
                <a:solidFill>
                  <a:srgbClr val="000000"/>
                </a:solidFill>
                <a:latin typeface="Times New Roman CE" charset="-18"/>
                <a:cs typeface="+mn-cs"/>
              </a:endParaRPr>
            </a:p>
          </p:txBody>
        </p:sp>
      </p:grpSp>
      <p:sp>
        <p:nvSpPr>
          <p:cNvPr id="46149" name="Line 69"/>
          <p:cNvSpPr>
            <a:spLocks noChangeShapeType="1"/>
          </p:cNvSpPr>
          <p:nvPr/>
        </p:nvSpPr>
        <p:spPr bwMode="auto">
          <a:xfrm flipH="1">
            <a:off x="838200" y="1751013"/>
            <a:ext cx="377825" cy="387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aphicFrame>
        <p:nvGraphicFramePr>
          <p:cNvPr id="46150" name="Object 70"/>
          <p:cNvGraphicFramePr>
            <a:graphicFrameLocks noChangeAspect="1"/>
          </p:cNvGraphicFramePr>
          <p:nvPr/>
        </p:nvGraphicFramePr>
        <p:xfrm>
          <a:off x="587375" y="1495425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Rovnica" r:id="rId4" imgW="164880" imgH="164880" progId="Equation.3">
                  <p:embed/>
                </p:oleObj>
              </mc:Choice>
              <mc:Fallback>
                <p:oleObj name="Rovnica" r:id="rId4" imgW="164880" imgH="164880" progId="Equation.3">
                  <p:embed/>
                  <p:pic>
                    <p:nvPicPr>
                      <p:cNvPr id="4615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1495425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52" name="Object 72"/>
          <p:cNvGraphicFramePr>
            <a:graphicFrameLocks/>
          </p:cNvGraphicFramePr>
          <p:nvPr/>
        </p:nvGraphicFramePr>
        <p:xfrm>
          <a:off x="1276350" y="1284288"/>
          <a:ext cx="4000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Rovnica" r:id="rId6" imgW="164880" imgH="164880" progId="Equation.3">
                  <p:embed/>
                </p:oleObj>
              </mc:Choice>
              <mc:Fallback>
                <p:oleObj name="Rovnica" r:id="rId6" imgW="164880" imgH="164880" progId="Equation.3">
                  <p:embed/>
                  <p:pic>
                    <p:nvPicPr>
                      <p:cNvPr id="46152" name="Object 7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284288"/>
                        <a:ext cx="4000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53" name="Line 73"/>
          <p:cNvSpPr>
            <a:spLocks noChangeShapeType="1"/>
          </p:cNvSpPr>
          <p:nvPr/>
        </p:nvSpPr>
        <p:spPr bwMode="auto">
          <a:xfrm>
            <a:off x="1208088" y="1757363"/>
            <a:ext cx="581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sp>
        <p:nvSpPr>
          <p:cNvPr id="46155" name="Line 75"/>
          <p:cNvSpPr>
            <a:spLocks noChangeShapeType="1"/>
          </p:cNvSpPr>
          <p:nvPr/>
        </p:nvSpPr>
        <p:spPr bwMode="auto">
          <a:xfrm>
            <a:off x="2852738" y="2935288"/>
            <a:ext cx="0" cy="6540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aphicFrame>
        <p:nvGraphicFramePr>
          <p:cNvPr id="46156" name="Object 76"/>
          <p:cNvGraphicFramePr>
            <a:graphicFrameLocks/>
          </p:cNvGraphicFramePr>
          <p:nvPr/>
        </p:nvGraphicFramePr>
        <p:xfrm>
          <a:off x="2922588" y="3046413"/>
          <a:ext cx="327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Rovnica" r:id="rId8" imgW="126720" imgH="139680" progId="Equation.3">
                  <p:embed/>
                </p:oleObj>
              </mc:Choice>
              <mc:Fallback>
                <p:oleObj name="Rovnica" r:id="rId8" imgW="126720" imgH="139680" progId="Equation.3">
                  <p:embed/>
                  <p:pic>
                    <p:nvPicPr>
                      <p:cNvPr id="46156" name="Object 7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3046413"/>
                        <a:ext cx="3270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57" name="Line 77"/>
          <p:cNvSpPr>
            <a:spLocks noChangeShapeType="1"/>
          </p:cNvSpPr>
          <p:nvPr/>
        </p:nvSpPr>
        <p:spPr bwMode="auto">
          <a:xfrm flipH="1">
            <a:off x="2011363" y="2892425"/>
            <a:ext cx="831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aphicFrame>
        <p:nvGraphicFramePr>
          <p:cNvPr id="46158" name="Object 78"/>
          <p:cNvGraphicFramePr>
            <a:graphicFrameLocks/>
          </p:cNvGraphicFramePr>
          <p:nvPr/>
        </p:nvGraphicFramePr>
        <p:xfrm>
          <a:off x="2184400" y="2305050"/>
          <a:ext cx="54451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Rovnica" r:id="rId10" imgW="215640" imgH="215640" progId="Equation.3">
                  <p:embed/>
                </p:oleObj>
              </mc:Choice>
              <mc:Fallback>
                <p:oleObj name="Rovnica" r:id="rId10" imgW="215640" imgH="215640" progId="Equation.3">
                  <p:embed/>
                  <p:pic>
                    <p:nvPicPr>
                      <p:cNvPr id="46158" name="Object 7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305050"/>
                        <a:ext cx="54451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59" name="Line 79"/>
          <p:cNvSpPr>
            <a:spLocks noChangeShapeType="1"/>
          </p:cNvSpPr>
          <p:nvPr/>
        </p:nvSpPr>
        <p:spPr bwMode="auto">
          <a:xfrm>
            <a:off x="2843213" y="2892425"/>
            <a:ext cx="831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aphicFrame>
        <p:nvGraphicFramePr>
          <p:cNvPr id="46160" name="Object 80"/>
          <p:cNvGraphicFramePr>
            <a:graphicFrameLocks/>
          </p:cNvGraphicFramePr>
          <p:nvPr/>
        </p:nvGraphicFramePr>
        <p:xfrm>
          <a:off x="2995613" y="2308225"/>
          <a:ext cx="4810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Rovnica" r:id="rId12" imgW="190440" imgH="228600" progId="Equation.3">
                  <p:embed/>
                </p:oleObj>
              </mc:Choice>
              <mc:Fallback>
                <p:oleObj name="Rovnica" r:id="rId12" imgW="190440" imgH="228600" progId="Equation.3">
                  <p:embed/>
                  <p:pic>
                    <p:nvPicPr>
                      <p:cNvPr id="46160" name="Object 80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2308225"/>
                        <a:ext cx="481012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61" name="Object 81"/>
          <p:cNvGraphicFramePr>
            <a:graphicFrameLocks/>
          </p:cNvGraphicFramePr>
          <p:nvPr/>
        </p:nvGraphicFramePr>
        <p:xfrm>
          <a:off x="6105525" y="1851025"/>
          <a:ext cx="127793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Rovnica" r:id="rId14" imgW="482400" imgH="228600" progId="Equation.3">
                  <p:embed/>
                </p:oleObj>
              </mc:Choice>
              <mc:Fallback>
                <p:oleObj name="Rovnica" r:id="rId14" imgW="482400" imgH="228600" progId="Equation.3">
                  <p:embed/>
                  <p:pic>
                    <p:nvPicPr>
                      <p:cNvPr id="46161" name="Object 81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1851025"/>
                        <a:ext cx="1277938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62" name="Object 82"/>
          <p:cNvGraphicFramePr>
            <a:graphicFrameLocks/>
          </p:cNvGraphicFramePr>
          <p:nvPr/>
        </p:nvGraphicFramePr>
        <p:xfrm>
          <a:off x="5899150" y="2578100"/>
          <a:ext cx="1704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Rovnica" r:id="rId16" imgW="660240" imgH="203040" progId="Equation.3">
                  <p:embed/>
                </p:oleObj>
              </mc:Choice>
              <mc:Fallback>
                <p:oleObj name="Rovnica" r:id="rId16" imgW="660240" imgH="203040" progId="Equation.3">
                  <p:embed/>
                  <p:pic>
                    <p:nvPicPr>
                      <p:cNvPr id="46162" name="Object 82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2578100"/>
                        <a:ext cx="170497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63" name="Line 83"/>
          <p:cNvSpPr>
            <a:spLocks noChangeShapeType="1"/>
          </p:cNvSpPr>
          <p:nvPr/>
        </p:nvSpPr>
        <p:spPr bwMode="auto">
          <a:xfrm>
            <a:off x="5967413" y="3181350"/>
            <a:ext cx="1597025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/>
            <a:endParaRPr lang="cs-CZ" sz="2400" smtClean="0">
              <a:solidFill>
                <a:srgbClr val="000000"/>
              </a:solidFill>
              <a:latin typeface="Times New Roman CE" charset="-18"/>
              <a:cs typeface="+mn-cs"/>
            </a:endParaRPr>
          </a:p>
        </p:txBody>
      </p:sp>
      <p:graphicFrame>
        <p:nvGraphicFramePr>
          <p:cNvPr id="46164" name="Object 84"/>
          <p:cNvGraphicFramePr>
            <a:graphicFrameLocks/>
          </p:cNvGraphicFramePr>
          <p:nvPr/>
        </p:nvGraphicFramePr>
        <p:xfrm>
          <a:off x="6132513" y="3490913"/>
          <a:ext cx="12954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Rovnica" r:id="rId18" imgW="444240" imgH="393480" progId="Equation.3">
                  <p:embed/>
                </p:oleObj>
              </mc:Choice>
              <mc:Fallback>
                <p:oleObj name="Rovnica" r:id="rId18" imgW="444240" imgH="393480" progId="Equation.3">
                  <p:embed/>
                  <p:pic>
                    <p:nvPicPr>
                      <p:cNvPr id="46164" name="Object 84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3490913"/>
                        <a:ext cx="12954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69" name="Oval 89"/>
          <p:cNvSpPr>
            <a:spLocks noChangeAspect="1" noChangeArrowheads="1"/>
          </p:cNvSpPr>
          <p:nvPr/>
        </p:nvSpPr>
        <p:spPr bwMode="auto">
          <a:xfrm>
            <a:off x="2773363" y="282098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sz="9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+</a:t>
            </a:r>
          </a:p>
        </p:txBody>
      </p:sp>
      <p:sp>
        <p:nvSpPr>
          <p:cNvPr id="46154" name="Oval 74"/>
          <p:cNvSpPr>
            <a:spLocks noChangeAspect="1" noChangeArrowheads="1"/>
          </p:cNvSpPr>
          <p:nvPr/>
        </p:nvSpPr>
        <p:spPr bwMode="auto">
          <a:xfrm>
            <a:off x="2774950" y="282257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k-SK" sz="900" smtClean="0">
                <a:solidFill>
                  <a:srgbClr val="FFFFFF"/>
                </a:solidFill>
                <a:latin typeface="Arial Black" pitchFamily="34" charset="0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58825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4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4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path" presetSubtype="0" repeatCount="indefinite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7.40741E-7 L 0.00035 0.30903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46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0" grpId="0" animBg="1"/>
      <p:bldP spid="46131" grpId="0" animBg="1"/>
      <p:bldP spid="46166" grpId="0" animBg="1"/>
      <p:bldP spid="46112" grpId="0" build="p" autoUpdateAnimBg="0"/>
      <p:bldP spid="46149" grpId="0" animBg="1"/>
      <p:bldP spid="46153" grpId="0" animBg="1"/>
      <p:bldP spid="46155" grpId="0" animBg="1"/>
      <p:bldP spid="46155" grpId="1" animBg="1"/>
      <p:bldP spid="46157" grpId="0" animBg="1"/>
      <p:bldP spid="46159" grpId="0" animBg="1"/>
      <p:bldP spid="46163" grpId="0" animBg="1"/>
      <p:bldP spid="46169" grpId="0" animBg="1"/>
      <p:bldP spid="46154" grpId="0" animBg="1"/>
      <p:bldP spid="4615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Picture 8" descr="C:\Users\monika\Documents\F - NB\F RŮZNÉ VÝUKA\SBÍRKA ÚLOH PRO SŠ\ss\Data\Images\LexikonObrazky\Lex_5-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5855793" cy="25922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9821" y="260648"/>
            <a:ext cx="5182259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cs-CZ" sz="2400" dirty="0" smtClean="0">
                <a:latin typeface="+mj-lt"/>
              </a:rPr>
              <a:t>Magnetická síla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působí na nosiče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náboje a tím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na samotný vodič…</a:t>
            </a:r>
          </a:p>
          <a:p>
            <a:pPr>
              <a:defRPr/>
            </a:pPr>
            <a:endParaRPr lang="cs-CZ" sz="2400" i="1" dirty="0">
              <a:latin typeface="+mj-lt"/>
            </a:endParaRPr>
          </a:p>
          <a:p>
            <a:pPr>
              <a:defRPr/>
            </a:pPr>
            <a:r>
              <a:rPr lang="cs-CZ" sz="2400" b="1" dirty="0" err="1"/>
              <a:t>Hallův</a:t>
            </a:r>
            <a:r>
              <a:rPr lang="cs-CZ" sz="2400" b="1" dirty="0"/>
              <a:t> jev</a:t>
            </a:r>
          </a:p>
          <a:p>
            <a:pPr>
              <a:defRPr/>
            </a:pPr>
            <a:endParaRPr lang="cs-CZ" sz="2400" i="1" dirty="0" smtClean="0">
              <a:latin typeface="+mj-lt"/>
            </a:endParaRP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ve vodiči tvaru pásku umístěném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v magnetickém poli se nosiče náboje přesunou k jeho okraji a tím vznikne příčné elektrické pole a tzv. </a:t>
            </a:r>
            <a:r>
              <a:rPr lang="cs-CZ" sz="2400" dirty="0" err="1" smtClean="0">
                <a:latin typeface="+mj-lt"/>
              </a:rPr>
              <a:t>Hallovo</a:t>
            </a:r>
            <a:r>
              <a:rPr lang="cs-CZ" sz="2400" dirty="0" smtClean="0">
                <a:latin typeface="+mj-lt"/>
              </a:rPr>
              <a:t> napětí na okraji pásku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cs-CZ" sz="2400" i="1" dirty="0" smtClean="0">
                <a:latin typeface="+mj-lt"/>
              </a:rPr>
              <a:t>na tomto principu fungují čidla </a:t>
            </a:r>
            <a:br>
              <a:rPr lang="cs-CZ" sz="2400" i="1" dirty="0" smtClean="0">
                <a:latin typeface="+mj-lt"/>
              </a:rPr>
            </a:br>
            <a:r>
              <a:rPr lang="cs-CZ" sz="2400" i="1" dirty="0" smtClean="0">
                <a:latin typeface="+mj-lt"/>
              </a:rPr>
              <a:t>měřící magnetickou indukci tzv. </a:t>
            </a:r>
            <a:r>
              <a:rPr lang="cs-CZ" sz="2400" i="1" dirty="0" err="1" smtClean="0">
                <a:latin typeface="+mj-lt"/>
              </a:rPr>
              <a:t>teslametry</a:t>
            </a:r>
            <a:endParaRPr lang="cs-CZ" sz="2400" i="1" dirty="0" smtClean="0">
              <a:latin typeface="+mj-lt"/>
            </a:endParaRP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cs-CZ" sz="2400" i="1" dirty="0" smtClean="0">
                <a:latin typeface="+mj-lt"/>
              </a:rPr>
              <a:t>využití v motorech aut – určují okamžik zapálení směsi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endParaRPr lang="cs-CZ" sz="2400" dirty="0" smtClean="0">
              <a:latin typeface="+mj-lt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4056574" y="1393344"/>
            <a:ext cx="72008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706253" y="1118432"/>
            <a:ext cx="333291" cy="333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-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91880" y="2133461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cs-CZ" sz="3600" b="1" baseline="-25000" dirty="0" err="1" smtClean="0">
                <a:solidFill>
                  <a:srgbClr val="FF0000"/>
                </a:solidFill>
                <a:latin typeface="+mj-lt"/>
              </a:rPr>
              <a:t>m</a:t>
            </a:r>
            <a:endParaRPr lang="cs-CZ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22" name="Picture 2" descr="https://upload.wikimedia.org/wikipedia/commons/0/01/Hall_effec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3834" r="1420" b="26393"/>
          <a:stretch/>
        </p:blipFill>
        <p:spPr bwMode="auto">
          <a:xfrm>
            <a:off x="5292080" y="3501008"/>
            <a:ext cx="342430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fyzika.jreichl.com/data/E_stac_pole_soubory/image0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68478"/>
            <a:ext cx="3633276" cy="25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59123"/>
            <a:ext cx="9144000" cy="5866221"/>
          </a:xfrm>
        </p:spPr>
        <p:txBody>
          <a:bodyPr anchor="ctr">
            <a:spAutoFit/>
          </a:bodyPr>
          <a:lstStyle/>
          <a:p>
            <a:pPr marL="0" indent="0">
              <a:buNone/>
            </a:pPr>
            <a:r>
              <a:rPr lang="cs-CZ" altLang="cs-CZ" sz="2800" b="1" i="1" dirty="0" smtClean="0"/>
              <a:t>Magnetické momenty atomů a molekul</a:t>
            </a:r>
          </a:p>
          <a:p>
            <a:r>
              <a:rPr lang="cs-CZ" altLang="cs-CZ" sz="2800" i="1" dirty="0" smtClean="0"/>
              <a:t>Elektrony se pohybují po uzavřených drahách kolem jádra </a:t>
            </a:r>
            <a:br>
              <a:rPr lang="cs-CZ" altLang="cs-CZ" sz="2800" i="1" dirty="0" smtClean="0"/>
            </a:br>
            <a:r>
              <a:rPr lang="cs-CZ" altLang="cs-CZ" sz="2800" i="1" dirty="0" smtClean="0"/>
              <a:t>- vznik proudové smyčky - tzv. </a:t>
            </a:r>
            <a:br>
              <a:rPr lang="cs-CZ" altLang="cs-CZ" sz="2800" i="1" dirty="0" smtClean="0"/>
            </a:br>
            <a:r>
              <a:rPr lang="cs-CZ" altLang="cs-CZ" sz="2800" i="1" dirty="0" smtClean="0"/>
              <a:t>ORBITÁLNÍ MAGNETICKÝ MOMENT</a:t>
            </a:r>
            <a:br>
              <a:rPr lang="cs-CZ" altLang="cs-CZ" sz="2800" i="1" dirty="0" smtClean="0"/>
            </a:br>
            <a:endParaRPr lang="cs-CZ" altLang="cs-CZ" sz="2800" i="1" dirty="0" smtClean="0"/>
          </a:p>
          <a:p>
            <a:r>
              <a:rPr lang="cs-CZ" altLang="cs-CZ" sz="2800" i="1" dirty="0" smtClean="0"/>
              <a:t>každý elektron má </a:t>
            </a:r>
            <a:br>
              <a:rPr lang="cs-CZ" altLang="cs-CZ" sz="2800" i="1" dirty="0" smtClean="0"/>
            </a:br>
            <a:r>
              <a:rPr lang="cs-CZ" altLang="cs-CZ" sz="2800" i="1" dirty="0" smtClean="0"/>
              <a:t>VLASTNÍ (SPINOVÝ) MAGNETICKÝ MOMENT </a:t>
            </a:r>
            <a:br>
              <a:rPr lang="cs-CZ" altLang="cs-CZ" sz="2800" i="1" dirty="0" smtClean="0"/>
            </a:br>
            <a:r>
              <a:rPr lang="cs-CZ" altLang="cs-CZ" sz="2800" i="1" dirty="0" smtClean="0"/>
              <a:t>(způsoben rotací elektronu kolem vlastní osy)</a:t>
            </a:r>
            <a:br>
              <a:rPr lang="cs-CZ" altLang="cs-CZ" sz="2800" i="1" dirty="0" smtClean="0"/>
            </a:br>
            <a:r>
              <a:rPr lang="cs-CZ" altLang="cs-CZ" sz="2800" i="1" dirty="0" smtClean="0"/>
              <a:t/>
            </a:r>
            <a:br>
              <a:rPr lang="cs-CZ" altLang="cs-CZ" sz="2800" i="1" dirty="0" smtClean="0"/>
            </a:br>
            <a:r>
              <a:rPr lang="cs-CZ" altLang="cs-CZ" sz="2800" b="1" i="1" dirty="0" smtClean="0"/>
              <a:t>Potom </a:t>
            </a:r>
            <a:r>
              <a:rPr lang="cs-CZ" altLang="cs-CZ" sz="2800" i="1" dirty="0" smtClean="0"/>
              <a:t/>
            </a:r>
            <a:br>
              <a:rPr lang="cs-CZ" altLang="cs-CZ" sz="2800" i="1" dirty="0" smtClean="0"/>
            </a:br>
            <a:r>
              <a:rPr lang="cs-CZ" altLang="cs-CZ" sz="2800" i="1" dirty="0" smtClean="0"/>
              <a:t>VÝSLEDNÝ MAGNETICKÝ MOMENT </a:t>
            </a:r>
            <a:br>
              <a:rPr lang="cs-CZ" altLang="cs-CZ" sz="2800" i="1" dirty="0" smtClean="0"/>
            </a:br>
            <a:r>
              <a:rPr lang="cs-CZ" altLang="cs-CZ" sz="2800" i="1" dirty="0" smtClean="0"/>
              <a:t>je dán vektorovým součtem orbitálních a spinových magnetických momentů elektronů v atomu.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548680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eaLnBrk="1" hangingPunct="1">
              <a:defRPr sz="2800" b="1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marL="0" lvl="1" eaLnBrk="0" hangingPunct="0"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1"/>
            <a:r>
              <a:rPr lang="cs-CZ" dirty="0"/>
              <a:t>7. </a:t>
            </a:r>
            <a:r>
              <a:rPr lang="cs-CZ" dirty="0" smtClean="0"/>
              <a:t>6. </a:t>
            </a:r>
            <a:r>
              <a:rPr lang="cs-CZ" dirty="0"/>
              <a:t>	 MAGNETICKÉ VLASTNOSTI LÁTEK</a:t>
            </a:r>
          </a:p>
        </p:txBody>
      </p:sp>
    </p:spTree>
    <p:extLst>
      <p:ext uri="{BB962C8B-B14F-4D97-AF65-F5344CB8AC3E}">
        <p14:creationId xmlns:p14="http://schemas.microsoft.com/office/powerpoint/2010/main" val="41995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548680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eaLnBrk="1" hangingPunct="1">
              <a:defRPr sz="2800" b="1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marL="0" lvl="1" eaLnBrk="0" hangingPunct="0"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1"/>
            <a:r>
              <a:rPr lang="cs-CZ" dirty="0"/>
              <a:t>7. </a:t>
            </a:r>
            <a:r>
              <a:rPr lang="cs-CZ" dirty="0" smtClean="0"/>
              <a:t>6. </a:t>
            </a:r>
            <a:r>
              <a:rPr lang="cs-CZ" dirty="0"/>
              <a:t>	 MAGNETICKÉ VLASTNOSTI LÁTEK</a:t>
            </a:r>
          </a:p>
        </p:txBody>
      </p:sp>
      <p:sp>
        <p:nvSpPr>
          <p:cNvPr id="31747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4075"/>
            <a:ext cx="9144000" cy="5694363"/>
          </a:xfrm>
        </p:spPr>
        <p:txBody>
          <a:bodyPr anchor="ctr">
            <a:spAutoFit/>
          </a:bodyPr>
          <a:lstStyle/>
          <a:p>
            <a:r>
              <a:rPr lang="cs-CZ" sz="2800" dirty="0" smtClean="0"/>
              <a:t>Elektrony v atomech vytvářejí elementární magnetická pole, která se skládají a vytvářejí výsledné magnetické pole atomu. </a:t>
            </a:r>
          </a:p>
          <a:p>
            <a:endParaRPr lang="cs-CZ" sz="2800" dirty="0" smtClean="0"/>
          </a:p>
          <a:p>
            <a:r>
              <a:rPr lang="cs-CZ" sz="2800" dirty="0" smtClean="0"/>
              <a:t>Magnetismus nezávisí na počtu </a:t>
            </a:r>
            <a:br>
              <a:rPr lang="cs-CZ" sz="2800" dirty="0" smtClean="0"/>
            </a:br>
            <a:r>
              <a:rPr lang="cs-CZ" sz="2800" dirty="0" smtClean="0"/>
              <a:t>elektronů, ale na jejich uspořádání .</a:t>
            </a:r>
          </a:p>
          <a:p>
            <a:endParaRPr lang="cs-CZ" sz="2800" dirty="0" smtClean="0"/>
          </a:p>
          <a:p>
            <a:r>
              <a:rPr lang="cs-CZ" sz="2800" dirty="0" smtClean="0"/>
              <a:t>Každý atom se tak chová jako elementární magnet.</a:t>
            </a:r>
            <a:br>
              <a:rPr lang="cs-CZ" sz="2800" dirty="0" smtClean="0"/>
            </a:br>
            <a:endParaRPr lang="cs-CZ" sz="2800" dirty="0" smtClean="0"/>
          </a:p>
          <a:p>
            <a:r>
              <a:rPr lang="cs-CZ" sz="2800" dirty="0" smtClean="0"/>
              <a:t>U většiny látek jsou elementární magnety uspořádány náhodně; navenek se jejich magnetické vlastnosti neprojevují.                                              </a:t>
            </a:r>
          </a:p>
        </p:txBody>
      </p:sp>
      <p:grpSp>
        <p:nvGrpSpPr>
          <p:cNvPr id="31748" name="Skupina 5"/>
          <p:cNvGrpSpPr>
            <a:grpSpLocks/>
          </p:cNvGrpSpPr>
          <p:nvPr/>
        </p:nvGrpSpPr>
        <p:grpSpPr bwMode="auto">
          <a:xfrm>
            <a:off x="6072188" y="2143125"/>
            <a:ext cx="2482850" cy="1830388"/>
            <a:chOff x="1163638" y="2913063"/>
            <a:chExt cx="2482850" cy="1830387"/>
          </a:xfrm>
        </p:grpSpPr>
        <p:sp>
          <p:nvSpPr>
            <p:cNvPr id="31749" name="Rectangle 12"/>
            <p:cNvSpPr>
              <a:spLocks noChangeArrowheads="1"/>
            </p:cNvSpPr>
            <p:nvPr/>
          </p:nvSpPr>
          <p:spPr bwMode="auto">
            <a:xfrm>
              <a:off x="1163638" y="2913063"/>
              <a:ext cx="2482850" cy="183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750" name="Line 13"/>
            <p:cNvSpPr>
              <a:spLocks noChangeShapeType="1"/>
            </p:cNvSpPr>
            <p:nvPr/>
          </p:nvSpPr>
          <p:spPr bwMode="auto">
            <a:xfrm flipV="1">
              <a:off x="1414463" y="3060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1" name="Line 14"/>
            <p:cNvSpPr>
              <a:spLocks noChangeShapeType="1"/>
            </p:cNvSpPr>
            <p:nvPr/>
          </p:nvSpPr>
          <p:spPr bwMode="auto">
            <a:xfrm rot="1800000" flipV="1">
              <a:off x="1420813" y="3357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2" name="Line 15"/>
            <p:cNvSpPr>
              <a:spLocks noChangeShapeType="1"/>
            </p:cNvSpPr>
            <p:nvPr/>
          </p:nvSpPr>
          <p:spPr bwMode="auto">
            <a:xfrm rot="3600000" flipV="1">
              <a:off x="1927225" y="30861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3" name="Line 16"/>
            <p:cNvSpPr>
              <a:spLocks noChangeShapeType="1"/>
            </p:cNvSpPr>
            <p:nvPr/>
          </p:nvSpPr>
          <p:spPr bwMode="auto">
            <a:xfrm rot="5400000" flipV="1">
              <a:off x="1973263" y="3906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4" name="Line 17"/>
            <p:cNvSpPr>
              <a:spLocks noChangeShapeType="1"/>
            </p:cNvSpPr>
            <p:nvPr/>
          </p:nvSpPr>
          <p:spPr bwMode="auto">
            <a:xfrm rot="7200000" flipV="1">
              <a:off x="2455863" y="4198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5" name="Line 18"/>
            <p:cNvSpPr>
              <a:spLocks noChangeShapeType="1"/>
            </p:cNvSpPr>
            <p:nvPr/>
          </p:nvSpPr>
          <p:spPr bwMode="auto">
            <a:xfrm rot="9000000" flipV="1">
              <a:off x="2017713" y="3652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6" name="Line 19"/>
            <p:cNvSpPr>
              <a:spLocks noChangeShapeType="1"/>
            </p:cNvSpPr>
            <p:nvPr/>
          </p:nvSpPr>
          <p:spPr bwMode="auto">
            <a:xfrm rot="10800000" flipV="1">
              <a:off x="2487613" y="39258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7" name="Line 20"/>
            <p:cNvSpPr>
              <a:spLocks noChangeShapeType="1"/>
            </p:cNvSpPr>
            <p:nvPr/>
          </p:nvSpPr>
          <p:spPr bwMode="auto">
            <a:xfrm rot="12600000" flipV="1">
              <a:off x="2659063" y="3379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8" name="Line 21"/>
            <p:cNvSpPr>
              <a:spLocks noChangeShapeType="1"/>
            </p:cNvSpPr>
            <p:nvPr/>
          </p:nvSpPr>
          <p:spPr bwMode="auto">
            <a:xfrm rot="14400000" flipV="1">
              <a:off x="3046413" y="3405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59" name="Line 22"/>
            <p:cNvSpPr>
              <a:spLocks noChangeShapeType="1"/>
            </p:cNvSpPr>
            <p:nvPr/>
          </p:nvSpPr>
          <p:spPr bwMode="auto">
            <a:xfrm rot="16200000" flipV="1">
              <a:off x="2284413" y="36401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0" name="Line 23"/>
            <p:cNvSpPr>
              <a:spLocks noChangeShapeType="1"/>
            </p:cNvSpPr>
            <p:nvPr/>
          </p:nvSpPr>
          <p:spPr bwMode="auto">
            <a:xfrm rot="18000000" flipV="1">
              <a:off x="2176463" y="4160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1" name="Line 24"/>
            <p:cNvSpPr>
              <a:spLocks noChangeShapeType="1"/>
            </p:cNvSpPr>
            <p:nvPr/>
          </p:nvSpPr>
          <p:spPr bwMode="auto">
            <a:xfrm rot="19800000" flipV="1">
              <a:off x="1636713" y="34178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2" name="Line 26"/>
            <p:cNvSpPr>
              <a:spLocks noChangeShapeType="1"/>
            </p:cNvSpPr>
            <p:nvPr/>
          </p:nvSpPr>
          <p:spPr bwMode="auto">
            <a:xfrm flipV="1">
              <a:off x="3249613" y="3082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3" name="Line 27"/>
            <p:cNvSpPr>
              <a:spLocks noChangeShapeType="1"/>
            </p:cNvSpPr>
            <p:nvPr/>
          </p:nvSpPr>
          <p:spPr bwMode="auto">
            <a:xfrm rot="1800000" flipV="1">
              <a:off x="2119313" y="3384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4" name="Line 28"/>
            <p:cNvSpPr>
              <a:spLocks noChangeShapeType="1"/>
            </p:cNvSpPr>
            <p:nvPr/>
          </p:nvSpPr>
          <p:spPr bwMode="auto">
            <a:xfrm rot="3600000" flipV="1">
              <a:off x="2817813" y="39306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5" name="Line 29"/>
            <p:cNvSpPr>
              <a:spLocks noChangeShapeType="1"/>
            </p:cNvSpPr>
            <p:nvPr/>
          </p:nvSpPr>
          <p:spPr bwMode="auto">
            <a:xfrm rot="5400000" flipV="1">
              <a:off x="2949575" y="3087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6" name="Line 30"/>
            <p:cNvSpPr>
              <a:spLocks noChangeShapeType="1"/>
            </p:cNvSpPr>
            <p:nvPr/>
          </p:nvSpPr>
          <p:spPr bwMode="auto">
            <a:xfrm rot="7200000" flipV="1">
              <a:off x="3109913" y="39687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7" name="Line 31"/>
            <p:cNvSpPr>
              <a:spLocks noChangeShapeType="1"/>
            </p:cNvSpPr>
            <p:nvPr/>
          </p:nvSpPr>
          <p:spPr bwMode="auto">
            <a:xfrm rot="9000000" flipV="1">
              <a:off x="1681163" y="3068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8" name="Line 32"/>
            <p:cNvSpPr>
              <a:spLocks noChangeShapeType="1"/>
            </p:cNvSpPr>
            <p:nvPr/>
          </p:nvSpPr>
          <p:spPr bwMode="auto">
            <a:xfrm rot="10800000" flipV="1">
              <a:off x="2379663" y="3384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69" name="Line 33"/>
            <p:cNvSpPr>
              <a:spLocks noChangeShapeType="1"/>
            </p:cNvSpPr>
            <p:nvPr/>
          </p:nvSpPr>
          <p:spPr bwMode="auto">
            <a:xfrm rot="12600000" flipV="1">
              <a:off x="3357563" y="3962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0" name="Line 34"/>
            <p:cNvSpPr>
              <a:spLocks noChangeShapeType="1"/>
            </p:cNvSpPr>
            <p:nvPr/>
          </p:nvSpPr>
          <p:spPr bwMode="auto">
            <a:xfrm rot="14400000" flipV="1">
              <a:off x="1757363" y="3657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1" name="Line 35"/>
            <p:cNvSpPr>
              <a:spLocks noChangeShapeType="1"/>
            </p:cNvSpPr>
            <p:nvPr/>
          </p:nvSpPr>
          <p:spPr bwMode="auto">
            <a:xfrm rot="16200000" flipV="1">
              <a:off x="2149475" y="3059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2" name="Line 36"/>
            <p:cNvSpPr>
              <a:spLocks noChangeShapeType="1"/>
            </p:cNvSpPr>
            <p:nvPr/>
          </p:nvSpPr>
          <p:spPr bwMode="auto">
            <a:xfrm rot="18000000" flipV="1">
              <a:off x="2684463" y="308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3" name="Line 37"/>
            <p:cNvSpPr>
              <a:spLocks noChangeShapeType="1"/>
            </p:cNvSpPr>
            <p:nvPr/>
          </p:nvSpPr>
          <p:spPr bwMode="auto">
            <a:xfrm rot="19800000" flipV="1">
              <a:off x="2239963" y="3924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4" name="Line 38"/>
            <p:cNvSpPr>
              <a:spLocks noChangeShapeType="1"/>
            </p:cNvSpPr>
            <p:nvPr/>
          </p:nvSpPr>
          <p:spPr bwMode="auto">
            <a:xfrm flipV="1">
              <a:off x="1687513" y="38893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5" name="Line 39"/>
            <p:cNvSpPr>
              <a:spLocks noChangeShapeType="1"/>
            </p:cNvSpPr>
            <p:nvPr/>
          </p:nvSpPr>
          <p:spPr bwMode="auto">
            <a:xfrm rot="1800000" flipV="1">
              <a:off x="3059113" y="36417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6" name="Line 40"/>
            <p:cNvSpPr>
              <a:spLocks noChangeShapeType="1"/>
            </p:cNvSpPr>
            <p:nvPr/>
          </p:nvSpPr>
          <p:spPr bwMode="auto">
            <a:xfrm rot="3600000" flipV="1">
              <a:off x="1427163" y="36607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7" name="Line 41"/>
            <p:cNvSpPr>
              <a:spLocks noChangeShapeType="1"/>
            </p:cNvSpPr>
            <p:nvPr/>
          </p:nvSpPr>
          <p:spPr bwMode="auto">
            <a:xfrm rot="5400000" flipV="1">
              <a:off x="3351213" y="42322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8" name="Line 42"/>
            <p:cNvSpPr>
              <a:spLocks noChangeShapeType="1"/>
            </p:cNvSpPr>
            <p:nvPr/>
          </p:nvSpPr>
          <p:spPr bwMode="auto">
            <a:xfrm rot="7200000" flipV="1">
              <a:off x="3300413" y="34258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79" name="Line 43"/>
            <p:cNvSpPr>
              <a:spLocks noChangeShapeType="1"/>
            </p:cNvSpPr>
            <p:nvPr/>
          </p:nvSpPr>
          <p:spPr bwMode="auto">
            <a:xfrm rot="9000000" flipV="1">
              <a:off x="2798763" y="3673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0" name="Line 44"/>
            <p:cNvSpPr>
              <a:spLocks noChangeShapeType="1"/>
            </p:cNvSpPr>
            <p:nvPr/>
          </p:nvSpPr>
          <p:spPr bwMode="auto">
            <a:xfrm rot="10800000" flipV="1">
              <a:off x="1890713" y="33750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1" name="Line 45"/>
            <p:cNvSpPr>
              <a:spLocks noChangeShapeType="1"/>
            </p:cNvSpPr>
            <p:nvPr/>
          </p:nvSpPr>
          <p:spPr bwMode="auto">
            <a:xfrm rot="12600000" flipV="1">
              <a:off x="1439863" y="39338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2" name="Line 46"/>
            <p:cNvSpPr>
              <a:spLocks noChangeShapeType="1"/>
            </p:cNvSpPr>
            <p:nvPr/>
          </p:nvSpPr>
          <p:spPr bwMode="auto">
            <a:xfrm rot="14400000" flipV="1">
              <a:off x="2919413" y="44291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3" name="Line 47"/>
            <p:cNvSpPr>
              <a:spLocks noChangeShapeType="1"/>
            </p:cNvSpPr>
            <p:nvPr/>
          </p:nvSpPr>
          <p:spPr bwMode="auto">
            <a:xfrm rot="16200000" flipV="1">
              <a:off x="2195513" y="44672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4" name="Line 48"/>
            <p:cNvSpPr>
              <a:spLocks noChangeShapeType="1"/>
            </p:cNvSpPr>
            <p:nvPr/>
          </p:nvSpPr>
          <p:spPr bwMode="auto">
            <a:xfrm rot="18000000" flipV="1">
              <a:off x="3275013" y="44481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5" name="Line 49"/>
            <p:cNvSpPr>
              <a:spLocks noChangeShapeType="1"/>
            </p:cNvSpPr>
            <p:nvPr/>
          </p:nvSpPr>
          <p:spPr bwMode="auto">
            <a:xfrm rot="19800000" flipV="1">
              <a:off x="2570163" y="36607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6" name="Line 50"/>
            <p:cNvSpPr>
              <a:spLocks noChangeShapeType="1"/>
            </p:cNvSpPr>
            <p:nvPr/>
          </p:nvSpPr>
          <p:spPr bwMode="auto">
            <a:xfrm flipV="1">
              <a:off x="1865313" y="4400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7" name="Line 51"/>
            <p:cNvSpPr>
              <a:spLocks noChangeShapeType="1"/>
            </p:cNvSpPr>
            <p:nvPr/>
          </p:nvSpPr>
          <p:spPr bwMode="auto">
            <a:xfrm rot="1800000" flipV="1">
              <a:off x="2805113" y="4203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8" name="Line 52"/>
            <p:cNvSpPr>
              <a:spLocks noChangeShapeType="1"/>
            </p:cNvSpPr>
            <p:nvPr/>
          </p:nvSpPr>
          <p:spPr bwMode="auto">
            <a:xfrm rot="3600000" flipV="1">
              <a:off x="2401888" y="3068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89" name="Line 53"/>
            <p:cNvSpPr>
              <a:spLocks noChangeShapeType="1"/>
            </p:cNvSpPr>
            <p:nvPr/>
          </p:nvSpPr>
          <p:spPr bwMode="auto">
            <a:xfrm rot="5400000" flipV="1">
              <a:off x="1465263" y="4419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0" name="Line 54"/>
            <p:cNvSpPr>
              <a:spLocks noChangeShapeType="1"/>
            </p:cNvSpPr>
            <p:nvPr/>
          </p:nvSpPr>
          <p:spPr bwMode="auto">
            <a:xfrm rot="7200000" flipV="1">
              <a:off x="3071813" y="42100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1" name="Line 55"/>
            <p:cNvSpPr>
              <a:spLocks noChangeShapeType="1"/>
            </p:cNvSpPr>
            <p:nvPr/>
          </p:nvSpPr>
          <p:spPr bwMode="auto">
            <a:xfrm rot="9000000" flipV="1">
              <a:off x="1941513" y="4140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2" name="Line 56"/>
            <p:cNvSpPr>
              <a:spLocks noChangeShapeType="1"/>
            </p:cNvSpPr>
            <p:nvPr/>
          </p:nvSpPr>
          <p:spPr bwMode="auto">
            <a:xfrm rot="10800000" flipV="1">
              <a:off x="1700213" y="41846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3" name="Line 57"/>
            <p:cNvSpPr>
              <a:spLocks noChangeShapeType="1"/>
            </p:cNvSpPr>
            <p:nvPr/>
          </p:nvSpPr>
          <p:spPr bwMode="auto">
            <a:xfrm rot="12600000" flipV="1">
              <a:off x="2563813" y="4470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4" name="Line 58"/>
            <p:cNvSpPr>
              <a:spLocks noChangeShapeType="1"/>
            </p:cNvSpPr>
            <p:nvPr/>
          </p:nvSpPr>
          <p:spPr bwMode="auto">
            <a:xfrm rot="14400000" flipV="1">
              <a:off x="1458913" y="4140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95" name="Line 59"/>
            <p:cNvSpPr>
              <a:spLocks noChangeShapeType="1"/>
            </p:cNvSpPr>
            <p:nvPr/>
          </p:nvSpPr>
          <p:spPr bwMode="auto">
            <a:xfrm rot="16200000" flipV="1">
              <a:off x="3332163" y="3689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362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 txBox="1">
            <a:spLocks noChangeArrowheads="1"/>
          </p:cNvSpPr>
          <p:nvPr/>
        </p:nvSpPr>
        <p:spPr bwMode="auto">
          <a:xfrm>
            <a:off x="0" y="188640"/>
            <a:ext cx="9144000" cy="23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0962" algn="ctr" eaLnBrk="0" hangingPunct="0">
              <a:spcBef>
                <a:spcPct val="20000"/>
              </a:spcBef>
              <a:defRPr/>
            </a:pPr>
            <a:r>
              <a:rPr lang="cs-CZ" sz="2800" dirty="0">
                <a:latin typeface="+mn-lt"/>
                <a:cs typeface="+mn-cs"/>
              </a:rPr>
              <a:t>Pokud látku vložíme do vnějšího magnetického pole, </a:t>
            </a:r>
            <a:br>
              <a:rPr lang="cs-CZ" sz="2800" dirty="0">
                <a:latin typeface="+mn-lt"/>
                <a:cs typeface="+mn-cs"/>
              </a:rPr>
            </a:br>
            <a:r>
              <a:rPr lang="cs-CZ" sz="2800" dirty="0">
                <a:latin typeface="+mn-lt"/>
                <a:cs typeface="+mn-cs"/>
              </a:rPr>
              <a:t>jsou elementární magnety jeho působením ovlivněny </a:t>
            </a:r>
            <a:br>
              <a:rPr lang="cs-CZ" sz="2800" dirty="0">
                <a:latin typeface="+mn-lt"/>
                <a:cs typeface="+mn-cs"/>
              </a:rPr>
            </a:br>
            <a:r>
              <a:rPr lang="cs-CZ" sz="2800" dirty="0">
                <a:latin typeface="+mn-lt"/>
                <a:cs typeface="+mn-cs"/>
              </a:rPr>
              <a:t>a mohou změnit své uspořádání v látce</a:t>
            </a:r>
            <a:r>
              <a:rPr lang="cs-CZ" sz="2800" dirty="0" smtClean="0">
                <a:latin typeface="+mn-lt"/>
                <a:cs typeface="+mn-cs"/>
              </a:rPr>
              <a:t>.</a:t>
            </a:r>
            <a:endParaRPr lang="cs-CZ" sz="280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600" b="1" dirty="0">
                <a:latin typeface="+mn-lt"/>
                <a:cs typeface="+mn-cs"/>
              </a:rPr>
              <a:t>Podle uspořádání elektronů </a:t>
            </a:r>
            <a:r>
              <a:rPr lang="cs-CZ" sz="2600" b="1" dirty="0" smtClean="0">
                <a:latin typeface="+mn-lt"/>
                <a:cs typeface="+mn-cs"/>
              </a:rPr>
              <a:t>v </a:t>
            </a:r>
            <a:r>
              <a:rPr lang="cs-CZ" sz="2600" b="1" dirty="0">
                <a:latin typeface="+mn-lt"/>
                <a:cs typeface="+mn-cs"/>
              </a:rPr>
              <a:t>atomu dělíme </a:t>
            </a:r>
            <a:r>
              <a:rPr lang="cs-CZ" sz="2600" b="1" dirty="0" smtClean="0">
                <a:latin typeface="+mn-lt"/>
                <a:cs typeface="+mn-cs"/>
              </a:rPr>
              <a:t>magnetické </a:t>
            </a:r>
            <a:r>
              <a:rPr lang="cs-CZ" sz="2600" b="1" dirty="0">
                <a:latin typeface="+mn-lt"/>
                <a:cs typeface="+mn-cs"/>
              </a:rPr>
              <a:t>látky </a:t>
            </a:r>
            <a:r>
              <a:rPr lang="cs-CZ" sz="2600" b="1" dirty="0" smtClean="0">
                <a:latin typeface="+mn-lt"/>
                <a:cs typeface="+mn-cs"/>
              </a:rPr>
              <a:t>na</a:t>
            </a:r>
            <a:endParaRPr lang="cs-CZ" sz="2600" dirty="0">
              <a:latin typeface="+mn-lt"/>
              <a:cs typeface="+mn-cs"/>
            </a:endParaRPr>
          </a:p>
          <a:p>
            <a:pPr marL="188913" algn="ctr" eaLnBrk="0" hangingPunct="0">
              <a:spcBef>
                <a:spcPct val="20000"/>
              </a:spcBef>
              <a:defRPr/>
            </a:pPr>
            <a:r>
              <a:rPr lang="cs-CZ" sz="2600" b="1" dirty="0" smtClean="0">
                <a:latin typeface="+mn-lt"/>
                <a:cs typeface="+mn-cs"/>
              </a:rPr>
              <a:t>dia</a:t>
            </a:r>
            <a:r>
              <a:rPr lang="cs-CZ" sz="2600" dirty="0" smtClean="0">
                <a:latin typeface="+mn-lt"/>
                <a:cs typeface="+mn-cs"/>
              </a:rPr>
              <a:t>magnetické, </a:t>
            </a:r>
            <a:r>
              <a:rPr lang="cs-CZ" sz="2600" b="1" dirty="0" smtClean="0">
                <a:latin typeface="+mn-lt"/>
                <a:cs typeface="+mn-cs"/>
              </a:rPr>
              <a:t>para</a:t>
            </a:r>
            <a:r>
              <a:rPr lang="cs-CZ" sz="2600" dirty="0" smtClean="0">
                <a:latin typeface="+mn-lt"/>
                <a:cs typeface="+mn-cs"/>
              </a:rPr>
              <a:t>magnetické, </a:t>
            </a:r>
            <a:r>
              <a:rPr lang="cs-CZ" sz="2600" b="1" dirty="0" smtClean="0">
                <a:latin typeface="+mn-lt"/>
                <a:cs typeface="+mn-cs"/>
              </a:rPr>
              <a:t>fero</a:t>
            </a:r>
            <a:r>
              <a:rPr lang="cs-CZ" sz="2600" dirty="0" smtClean="0">
                <a:latin typeface="+mn-lt"/>
                <a:cs typeface="+mn-cs"/>
              </a:rPr>
              <a:t>magnetické</a:t>
            </a:r>
            <a:r>
              <a:rPr lang="cs-CZ" sz="2600" dirty="0">
                <a:latin typeface="+mn-lt"/>
                <a:cs typeface="+mn-cs"/>
              </a:rPr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39139" r="31679" b="13492"/>
          <a:stretch/>
        </p:blipFill>
        <p:spPr bwMode="auto">
          <a:xfrm>
            <a:off x="854856" y="2708920"/>
            <a:ext cx="743428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227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Skupina 58"/>
          <p:cNvGrpSpPr>
            <a:grpSpLocks/>
          </p:cNvGrpSpPr>
          <p:nvPr/>
        </p:nvGrpSpPr>
        <p:grpSpPr bwMode="auto">
          <a:xfrm>
            <a:off x="928688" y="3929063"/>
            <a:ext cx="5549900" cy="2671762"/>
            <a:chOff x="1095375" y="2913063"/>
            <a:chExt cx="5549900" cy="2671762"/>
          </a:xfrm>
        </p:grpSpPr>
        <p:sp>
          <p:nvSpPr>
            <p:cNvPr id="10245" name="Rectangle 6"/>
            <p:cNvSpPr>
              <a:spLocks noChangeArrowheads="1"/>
            </p:cNvSpPr>
            <p:nvPr/>
          </p:nvSpPr>
          <p:spPr bwMode="auto">
            <a:xfrm>
              <a:off x="1163638" y="2913063"/>
              <a:ext cx="2482850" cy="183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6" name="Line 7"/>
            <p:cNvSpPr>
              <a:spLocks noChangeShapeType="1"/>
            </p:cNvSpPr>
            <p:nvPr/>
          </p:nvSpPr>
          <p:spPr bwMode="auto">
            <a:xfrm rot="18121089" flipV="1">
              <a:off x="1414463" y="3060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47" name="Line 8"/>
            <p:cNvSpPr>
              <a:spLocks noChangeShapeType="1"/>
            </p:cNvSpPr>
            <p:nvPr/>
          </p:nvSpPr>
          <p:spPr bwMode="auto">
            <a:xfrm rot="21584092" flipV="1">
              <a:off x="1420813" y="3357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48" name="Line 9"/>
            <p:cNvSpPr>
              <a:spLocks noChangeShapeType="1"/>
            </p:cNvSpPr>
            <p:nvPr/>
          </p:nvSpPr>
          <p:spPr bwMode="auto">
            <a:xfrm rot="3600000" flipV="1">
              <a:off x="1927225" y="30861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49" name="Line 10"/>
            <p:cNvSpPr>
              <a:spLocks noChangeShapeType="1"/>
            </p:cNvSpPr>
            <p:nvPr/>
          </p:nvSpPr>
          <p:spPr bwMode="auto">
            <a:xfrm rot="6427556" flipV="1">
              <a:off x="1973263" y="3906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0" name="Line 11"/>
            <p:cNvSpPr>
              <a:spLocks noChangeShapeType="1"/>
            </p:cNvSpPr>
            <p:nvPr/>
          </p:nvSpPr>
          <p:spPr bwMode="auto">
            <a:xfrm rot="8572633" flipV="1">
              <a:off x="2455863" y="4198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1" name="Line 12"/>
            <p:cNvSpPr>
              <a:spLocks noChangeShapeType="1"/>
            </p:cNvSpPr>
            <p:nvPr/>
          </p:nvSpPr>
          <p:spPr bwMode="auto">
            <a:xfrm rot="10298589" flipV="1">
              <a:off x="2017713" y="3652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2" name="Line 13"/>
            <p:cNvSpPr>
              <a:spLocks noChangeShapeType="1"/>
            </p:cNvSpPr>
            <p:nvPr/>
          </p:nvSpPr>
          <p:spPr bwMode="auto">
            <a:xfrm rot="12572660" flipV="1">
              <a:off x="2487613" y="39258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3" name="Line 14"/>
            <p:cNvSpPr>
              <a:spLocks noChangeShapeType="1"/>
            </p:cNvSpPr>
            <p:nvPr/>
          </p:nvSpPr>
          <p:spPr bwMode="auto">
            <a:xfrm rot="13710365" flipV="1">
              <a:off x="2659063" y="3379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4" name="Line 15"/>
            <p:cNvSpPr>
              <a:spLocks noChangeShapeType="1"/>
            </p:cNvSpPr>
            <p:nvPr/>
          </p:nvSpPr>
          <p:spPr bwMode="auto">
            <a:xfrm rot="13490095" flipV="1">
              <a:off x="3046413" y="3405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5" name="Line 16"/>
            <p:cNvSpPr>
              <a:spLocks noChangeShapeType="1"/>
            </p:cNvSpPr>
            <p:nvPr/>
          </p:nvSpPr>
          <p:spPr bwMode="auto">
            <a:xfrm rot="14946239" flipV="1">
              <a:off x="2284413" y="36401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6" name="Line 17"/>
            <p:cNvSpPr>
              <a:spLocks noChangeShapeType="1"/>
            </p:cNvSpPr>
            <p:nvPr/>
          </p:nvSpPr>
          <p:spPr bwMode="auto">
            <a:xfrm rot="16225693" flipV="1">
              <a:off x="2176463" y="4160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7" name="Line 18"/>
            <p:cNvSpPr>
              <a:spLocks noChangeShapeType="1"/>
            </p:cNvSpPr>
            <p:nvPr/>
          </p:nvSpPr>
          <p:spPr bwMode="auto">
            <a:xfrm rot="16413979" flipV="1">
              <a:off x="1636713" y="34178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8" name="Line 19"/>
            <p:cNvSpPr>
              <a:spLocks noChangeShapeType="1"/>
            </p:cNvSpPr>
            <p:nvPr/>
          </p:nvSpPr>
          <p:spPr bwMode="auto">
            <a:xfrm rot="16200000" flipV="1">
              <a:off x="3249613" y="3082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9" name="Line 20"/>
            <p:cNvSpPr>
              <a:spLocks noChangeShapeType="1"/>
            </p:cNvSpPr>
            <p:nvPr/>
          </p:nvSpPr>
          <p:spPr bwMode="auto">
            <a:xfrm rot="20739664" flipV="1">
              <a:off x="2119313" y="3384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0" name="Line 21"/>
            <p:cNvSpPr>
              <a:spLocks noChangeShapeType="1"/>
            </p:cNvSpPr>
            <p:nvPr/>
          </p:nvSpPr>
          <p:spPr bwMode="auto">
            <a:xfrm rot="5221642" flipV="1">
              <a:off x="2817813" y="39306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1" name="Line 22"/>
            <p:cNvSpPr>
              <a:spLocks noChangeShapeType="1"/>
            </p:cNvSpPr>
            <p:nvPr/>
          </p:nvSpPr>
          <p:spPr bwMode="auto">
            <a:xfrm rot="6830705" flipV="1">
              <a:off x="2949575" y="3087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2" name="Line 23"/>
            <p:cNvSpPr>
              <a:spLocks noChangeShapeType="1"/>
            </p:cNvSpPr>
            <p:nvPr/>
          </p:nvSpPr>
          <p:spPr bwMode="auto">
            <a:xfrm rot="9227567" flipV="1">
              <a:off x="3109913" y="39687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3" name="Line 24"/>
            <p:cNvSpPr>
              <a:spLocks noChangeShapeType="1"/>
            </p:cNvSpPr>
            <p:nvPr/>
          </p:nvSpPr>
          <p:spPr bwMode="auto">
            <a:xfrm rot="10545061" flipV="1">
              <a:off x="1681163" y="3068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4" name="Line 25"/>
            <p:cNvSpPr>
              <a:spLocks noChangeShapeType="1"/>
            </p:cNvSpPr>
            <p:nvPr/>
          </p:nvSpPr>
          <p:spPr bwMode="auto">
            <a:xfrm rot="12533697" flipV="1">
              <a:off x="2379663" y="3384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5" name="Line 26"/>
            <p:cNvSpPr>
              <a:spLocks noChangeShapeType="1"/>
            </p:cNvSpPr>
            <p:nvPr/>
          </p:nvSpPr>
          <p:spPr bwMode="auto">
            <a:xfrm rot="13770026" flipV="1">
              <a:off x="3357563" y="3962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6" name="Line 27"/>
            <p:cNvSpPr>
              <a:spLocks noChangeShapeType="1"/>
            </p:cNvSpPr>
            <p:nvPr/>
          </p:nvSpPr>
          <p:spPr bwMode="auto">
            <a:xfrm rot="13881269" flipV="1">
              <a:off x="1757363" y="3657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7" name="Line 28"/>
            <p:cNvSpPr>
              <a:spLocks noChangeShapeType="1"/>
            </p:cNvSpPr>
            <p:nvPr/>
          </p:nvSpPr>
          <p:spPr bwMode="auto">
            <a:xfrm rot="14772482" flipV="1">
              <a:off x="2149475" y="3059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8" name="Line 29"/>
            <p:cNvSpPr>
              <a:spLocks noChangeShapeType="1"/>
            </p:cNvSpPr>
            <p:nvPr/>
          </p:nvSpPr>
          <p:spPr bwMode="auto">
            <a:xfrm rot="15465894" flipV="1">
              <a:off x="2684463" y="308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9" name="Line 30"/>
            <p:cNvSpPr>
              <a:spLocks noChangeShapeType="1"/>
            </p:cNvSpPr>
            <p:nvPr/>
          </p:nvSpPr>
          <p:spPr bwMode="auto">
            <a:xfrm rot="16882896" flipV="1">
              <a:off x="2239963" y="3924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70" name="Line 31"/>
            <p:cNvSpPr>
              <a:spLocks noChangeShapeType="1"/>
            </p:cNvSpPr>
            <p:nvPr/>
          </p:nvSpPr>
          <p:spPr bwMode="auto">
            <a:xfrm rot="20479467" flipV="1">
              <a:off x="1687513" y="38893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71" name="Line 32"/>
            <p:cNvSpPr>
              <a:spLocks noChangeShapeType="1"/>
            </p:cNvSpPr>
            <p:nvPr/>
          </p:nvSpPr>
          <p:spPr bwMode="auto">
            <a:xfrm rot="280899" flipV="1">
              <a:off x="3059113" y="36417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72" name="Line 33"/>
            <p:cNvSpPr>
              <a:spLocks noChangeShapeType="1"/>
            </p:cNvSpPr>
            <p:nvPr/>
          </p:nvSpPr>
          <p:spPr bwMode="auto">
            <a:xfrm rot="4473762" flipV="1">
              <a:off x="1427163" y="36607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73" name="Line 34"/>
            <p:cNvSpPr>
              <a:spLocks noChangeShapeType="1"/>
            </p:cNvSpPr>
            <p:nvPr/>
          </p:nvSpPr>
          <p:spPr bwMode="auto">
            <a:xfrm rot="7698673" flipV="1">
              <a:off x="3351213" y="42322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74" name="Line 35"/>
            <p:cNvSpPr>
              <a:spLocks noChangeShapeType="1"/>
            </p:cNvSpPr>
            <p:nvPr/>
          </p:nvSpPr>
          <p:spPr bwMode="auto">
            <a:xfrm rot="9000000" flipV="1">
              <a:off x="3300413" y="34258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75" name="Line 36"/>
            <p:cNvSpPr>
              <a:spLocks noChangeShapeType="1"/>
            </p:cNvSpPr>
            <p:nvPr/>
          </p:nvSpPr>
          <p:spPr bwMode="auto">
            <a:xfrm rot="10733697" flipV="1">
              <a:off x="2798763" y="3673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76" name="Line 37"/>
            <p:cNvSpPr>
              <a:spLocks noChangeShapeType="1"/>
            </p:cNvSpPr>
            <p:nvPr/>
          </p:nvSpPr>
          <p:spPr bwMode="auto">
            <a:xfrm rot="12706585" flipV="1">
              <a:off x="1890713" y="33750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77" name="Line 38"/>
            <p:cNvSpPr>
              <a:spLocks noChangeShapeType="1"/>
            </p:cNvSpPr>
            <p:nvPr/>
          </p:nvSpPr>
          <p:spPr bwMode="auto">
            <a:xfrm rot="13558434" flipV="1">
              <a:off x="1439863" y="39338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78" name="Line 39"/>
            <p:cNvSpPr>
              <a:spLocks noChangeShapeType="1"/>
            </p:cNvSpPr>
            <p:nvPr/>
          </p:nvSpPr>
          <p:spPr bwMode="auto">
            <a:xfrm rot="13451494" flipV="1">
              <a:off x="2919413" y="44291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79" name="Line 40"/>
            <p:cNvSpPr>
              <a:spLocks noChangeShapeType="1"/>
            </p:cNvSpPr>
            <p:nvPr/>
          </p:nvSpPr>
          <p:spPr bwMode="auto">
            <a:xfrm rot="14342352" flipV="1">
              <a:off x="2195513" y="44672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80" name="Line 41"/>
            <p:cNvSpPr>
              <a:spLocks noChangeShapeType="1"/>
            </p:cNvSpPr>
            <p:nvPr/>
          </p:nvSpPr>
          <p:spPr bwMode="auto">
            <a:xfrm rot="15041481" flipV="1">
              <a:off x="3275013" y="44481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81" name="Line 42"/>
            <p:cNvSpPr>
              <a:spLocks noChangeShapeType="1"/>
            </p:cNvSpPr>
            <p:nvPr/>
          </p:nvSpPr>
          <p:spPr bwMode="auto">
            <a:xfrm rot="18000000" flipV="1">
              <a:off x="2570163" y="36607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82" name="Line 43"/>
            <p:cNvSpPr>
              <a:spLocks noChangeShapeType="1"/>
            </p:cNvSpPr>
            <p:nvPr/>
          </p:nvSpPr>
          <p:spPr bwMode="auto">
            <a:xfrm rot="18981643" flipV="1">
              <a:off x="1865313" y="4400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83" name="Line 44"/>
            <p:cNvSpPr>
              <a:spLocks noChangeShapeType="1"/>
            </p:cNvSpPr>
            <p:nvPr/>
          </p:nvSpPr>
          <p:spPr bwMode="auto">
            <a:xfrm rot="773224" flipV="1">
              <a:off x="2805113" y="4203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84" name="Line 45"/>
            <p:cNvSpPr>
              <a:spLocks noChangeShapeType="1"/>
            </p:cNvSpPr>
            <p:nvPr/>
          </p:nvSpPr>
          <p:spPr bwMode="auto">
            <a:xfrm rot="4722462" flipV="1">
              <a:off x="2401888" y="3068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85" name="Line 46"/>
            <p:cNvSpPr>
              <a:spLocks noChangeShapeType="1"/>
            </p:cNvSpPr>
            <p:nvPr/>
          </p:nvSpPr>
          <p:spPr bwMode="auto">
            <a:xfrm rot="7481377" flipV="1">
              <a:off x="1465263" y="4419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86" name="Line 47"/>
            <p:cNvSpPr>
              <a:spLocks noChangeShapeType="1"/>
            </p:cNvSpPr>
            <p:nvPr/>
          </p:nvSpPr>
          <p:spPr bwMode="auto">
            <a:xfrm rot="8572633" flipV="1">
              <a:off x="3071813" y="42100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87" name="Line 48"/>
            <p:cNvSpPr>
              <a:spLocks noChangeShapeType="1"/>
            </p:cNvSpPr>
            <p:nvPr/>
          </p:nvSpPr>
          <p:spPr bwMode="auto">
            <a:xfrm rot="10545061" flipV="1">
              <a:off x="1941513" y="4140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88" name="Line 49"/>
            <p:cNvSpPr>
              <a:spLocks noChangeShapeType="1"/>
            </p:cNvSpPr>
            <p:nvPr/>
          </p:nvSpPr>
          <p:spPr bwMode="auto">
            <a:xfrm rot="12250630" flipV="1">
              <a:off x="1700213" y="41846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89" name="Line 50"/>
            <p:cNvSpPr>
              <a:spLocks noChangeShapeType="1"/>
            </p:cNvSpPr>
            <p:nvPr/>
          </p:nvSpPr>
          <p:spPr bwMode="auto">
            <a:xfrm rot="13533409" flipV="1">
              <a:off x="2563813" y="4470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90" name="Line 51"/>
            <p:cNvSpPr>
              <a:spLocks noChangeShapeType="1"/>
            </p:cNvSpPr>
            <p:nvPr/>
          </p:nvSpPr>
          <p:spPr bwMode="auto">
            <a:xfrm rot="13826652" flipV="1">
              <a:off x="1458913" y="4140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91" name="Line 52"/>
            <p:cNvSpPr>
              <a:spLocks noChangeShapeType="1"/>
            </p:cNvSpPr>
            <p:nvPr/>
          </p:nvSpPr>
          <p:spPr bwMode="auto">
            <a:xfrm rot="14087639" flipV="1">
              <a:off x="3332163" y="3689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727" name="Line 55"/>
            <p:cNvSpPr>
              <a:spLocks noChangeShapeType="1"/>
            </p:cNvSpPr>
            <p:nvPr/>
          </p:nvSpPr>
          <p:spPr bwMode="auto">
            <a:xfrm>
              <a:off x="1095375" y="5068888"/>
              <a:ext cx="28575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2800">
                <a:latin typeface="+mn-lt"/>
              </a:endParaRPr>
            </a:p>
          </p:txBody>
        </p:sp>
        <p:sp>
          <p:nvSpPr>
            <p:cNvPr id="10293" name="Text Box 56"/>
            <p:cNvSpPr txBox="1">
              <a:spLocks noChangeArrowheads="1"/>
            </p:cNvSpPr>
            <p:nvPr/>
          </p:nvSpPr>
          <p:spPr bwMode="auto">
            <a:xfrm>
              <a:off x="2154238" y="5218113"/>
              <a:ext cx="349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>
                  <a:solidFill>
                    <a:srgbClr val="0033CC"/>
                  </a:solidFill>
                </a:rPr>
                <a:t>B</a:t>
              </a:r>
            </a:p>
          </p:txBody>
        </p:sp>
        <p:sp>
          <p:nvSpPr>
            <p:cNvPr id="10294" name="Line 57"/>
            <p:cNvSpPr>
              <a:spLocks noChangeShapeType="1"/>
            </p:cNvSpPr>
            <p:nvPr/>
          </p:nvSpPr>
          <p:spPr bwMode="auto">
            <a:xfrm>
              <a:off x="2224088" y="5259388"/>
              <a:ext cx="225425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4775200" y="2928938"/>
            <a:ext cx="1870075" cy="1025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4" name="Rovnice" r:id="rId3" imgW="393480" imgH="215640" progId="Equation.3">
                    <p:embed/>
                  </p:oleObj>
                </mc:Choice>
                <mc:Fallback>
                  <p:oleObj name="Rovnice" r:id="rId3" imgW="393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5200" y="2928938"/>
                          <a:ext cx="1870075" cy="1025525"/>
                        </a:xfrm>
                        <a:prstGeom prst="rect">
                          <a:avLst/>
                        </a:prstGeom>
                        <a:solidFill>
                          <a:srgbClr val="FF9966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Rectangle 1"/>
          <p:cNvSpPr txBox="1">
            <a:spLocks noChangeArrowheads="1"/>
          </p:cNvSpPr>
          <p:nvPr/>
        </p:nvSpPr>
        <p:spPr bwMode="auto">
          <a:xfrm>
            <a:off x="0" y="334392"/>
            <a:ext cx="91440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800" b="1" dirty="0">
                <a:latin typeface="+mn-lt"/>
                <a:cs typeface="+mn-cs"/>
              </a:rPr>
              <a:t>1. Diamagnetické látky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se skládají z diamagnetických </a:t>
            </a:r>
            <a:r>
              <a:rPr lang="cs-CZ" sz="2800" dirty="0" smtClean="0">
                <a:latin typeface="+mn-lt"/>
                <a:cs typeface="+mn-cs"/>
              </a:rPr>
              <a:t>atomů</a:t>
            </a:r>
            <a:endParaRPr lang="cs-CZ" sz="28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e</a:t>
            </a:r>
            <a:r>
              <a:rPr lang="cs-CZ" sz="2800" dirty="0" smtClean="0">
                <a:latin typeface="+mn-lt"/>
              </a:rPr>
              <a:t>lementární </a:t>
            </a:r>
            <a:r>
              <a:rPr lang="cs-CZ" sz="2800" dirty="0">
                <a:latin typeface="+mn-lt"/>
              </a:rPr>
              <a:t>magnety se orientují tak, že mírně zeslabují vnější magnetické pole.</a:t>
            </a:r>
            <a:endParaRPr lang="cs-CZ" sz="28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Př.: inertní plyny, zlato, měď, rtuť, sklo, kapaliny,….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d</a:t>
            </a:r>
            <a:r>
              <a:rPr lang="cs-CZ" sz="2800" dirty="0" smtClean="0">
                <a:latin typeface="+mn-lt"/>
                <a:cs typeface="+mn-cs"/>
              </a:rPr>
              <a:t>iamagnetická </a:t>
            </a:r>
            <a:r>
              <a:rPr lang="cs-CZ" sz="2800" dirty="0">
                <a:latin typeface="+mn-lt"/>
                <a:cs typeface="+mn-cs"/>
              </a:rPr>
              <a:t>látka se od magnetu </a:t>
            </a:r>
            <a:r>
              <a:rPr lang="cs-CZ" sz="2800" dirty="0" smtClean="0">
                <a:latin typeface="+mn-lt"/>
                <a:cs typeface="+mn-cs"/>
              </a:rPr>
              <a:t>odpuzuje</a:t>
            </a:r>
            <a:endParaRPr lang="cs-CZ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26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5750"/>
            <a:ext cx="9036496" cy="657225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b="1" dirty="0" smtClean="0"/>
              <a:t>Magnetické pole znázorňují magnetické indukční čáry…</a:t>
            </a:r>
            <a:r>
              <a:rPr lang="cs-CZ" altLang="cs-CZ" sz="2800" dirty="0" smtClean="0"/>
              <a:t>  prostorové, orientované křivky, jejíž tečny mají v daném bodě směr podélné osy malé magnetky umístěné v tomto bodě. </a:t>
            </a:r>
            <a:br>
              <a:rPr lang="cs-CZ" altLang="cs-CZ" sz="2800" dirty="0" smtClean="0"/>
            </a:br>
            <a:endParaRPr lang="cs-CZ" altLang="cs-CZ" sz="2800" dirty="0" smtClean="0"/>
          </a:p>
          <a:p>
            <a:r>
              <a:rPr lang="cs-CZ" altLang="cs-CZ" sz="2800" dirty="0" smtClean="0"/>
              <a:t>Severní pól magnetky určuje orientaci </a:t>
            </a:r>
            <a:r>
              <a:rPr lang="cs-CZ" altLang="cs-CZ" sz="2800" dirty="0" err="1" smtClean="0"/>
              <a:t>mag</a:t>
            </a:r>
            <a:r>
              <a:rPr lang="cs-CZ" altLang="cs-CZ" sz="2800" dirty="0" smtClean="0"/>
              <a:t>. indukční čáry.</a:t>
            </a:r>
          </a:p>
          <a:p>
            <a:r>
              <a:rPr lang="cs-CZ" altLang="cs-CZ" sz="2800" dirty="0" smtClean="0"/>
              <a:t>Vně magnetu jsou indukční čáry orientovány </a:t>
            </a:r>
            <a:br>
              <a:rPr lang="cs-CZ" altLang="cs-CZ" sz="2800" dirty="0" smtClean="0"/>
            </a:br>
            <a:r>
              <a:rPr lang="cs-CZ" altLang="cs-CZ" sz="2800" dirty="0" smtClean="0"/>
              <a:t>od severního pólu k jižnímu, uvnitř magnetu naopak.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96" y="3586035"/>
            <a:ext cx="4713382" cy="265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 rot="16200000" flipH="1">
            <a:off x="4095830" y="3978386"/>
            <a:ext cx="159831" cy="498085"/>
            <a:chOff x="3999574" y="1605776"/>
            <a:chExt cx="159831" cy="498085"/>
          </a:xfrm>
        </p:grpSpPr>
        <p:sp>
          <p:nvSpPr>
            <p:cNvPr id="6" name="Rovnoramenný trojúhelník 5"/>
            <p:cNvSpPr/>
            <p:nvPr/>
          </p:nvSpPr>
          <p:spPr>
            <a:xfrm>
              <a:off x="4003288" y="1605776"/>
              <a:ext cx="156117" cy="245326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Rovnoramenný trojúhelník 6"/>
            <p:cNvSpPr/>
            <p:nvPr/>
          </p:nvSpPr>
          <p:spPr>
            <a:xfrm flipV="1">
              <a:off x="3999574" y="1858535"/>
              <a:ext cx="156117" cy="245326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Skupina 7"/>
          <p:cNvGrpSpPr/>
          <p:nvPr/>
        </p:nvGrpSpPr>
        <p:grpSpPr>
          <a:xfrm rot="14733071" flipH="1">
            <a:off x="2526911" y="3669097"/>
            <a:ext cx="159831" cy="498085"/>
            <a:chOff x="3999574" y="1605776"/>
            <a:chExt cx="159831" cy="498085"/>
          </a:xfrm>
        </p:grpSpPr>
        <p:sp>
          <p:nvSpPr>
            <p:cNvPr id="9" name="Rovnoramenný trojúhelník 8"/>
            <p:cNvSpPr/>
            <p:nvPr/>
          </p:nvSpPr>
          <p:spPr>
            <a:xfrm>
              <a:off x="4003288" y="1605776"/>
              <a:ext cx="156117" cy="245326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Rovnoramenný trojúhelník 9"/>
            <p:cNvSpPr/>
            <p:nvPr/>
          </p:nvSpPr>
          <p:spPr>
            <a:xfrm flipV="1">
              <a:off x="3999574" y="1858535"/>
              <a:ext cx="156117" cy="245326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0"/>
          <p:cNvGrpSpPr/>
          <p:nvPr/>
        </p:nvGrpSpPr>
        <p:grpSpPr>
          <a:xfrm rot="5922608">
            <a:off x="2750368" y="4473741"/>
            <a:ext cx="159831" cy="498085"/>
            <a:chOff x="3999574" y="1605776"/>
            <a:chExt cx="159831" cy="498085"/>
          </a:xfrm>
        </p:grpSpPr>
        <p:sp>
          <p:nvSpPr>
            <p:cNvPr id="12" name="Rovnoramenný trojúhelník 11"/>
            <p:cNvSpPr/>
            <p:nvPr/>
          </p:nvSpPr>
          <p:spPr>
            <a:xfrm>
              <a:off x="4003288" y="1605776"/>
              <a:ext cx="156117" cy="245326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oramenný trojúhelník 12"/>
            <p:cNvSpPr/>
            <p:nvPr/>
          </p:nvSpPr>
          <p:spPr>
            <a:xfrm flipV="1">
              <a:off x="3999574" y="1858535"/>
              <a:ext cx="156117" cy="245326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6228184" y="4009054"/>
            <a:ext cx="159831" cy="498085"/>
            <a:chOff x="3999574" y="1605776"/>
            <a:chExt cx="159831" cy="498085"/>
          </a:xfrm>
        </p:grpSpPr>
        <p:sp>
          <p:nvSpPr>
            <p:cNvPr id="15" name="Rovnoramenný trojúhelník 14"/>
            <p:cNvSpPr/>
            <p:nvPr/>
          </p:nvSpPr>
          <p:spPr>
            <a:xfrm>
              <a:off x="4003288" y="1605776"/>
              <a:ext cx="156117" cy="245326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ovnoramenný trojúhelník 15"/>
            <p:cNvSpPr/>
            <p:nvPr/>
          </p:nvSpPr>
          <p:spPr>
            <a:xfrm flipV="1">
              <a:off x="3999574" y="1858535"/>
              <a:ext cx="156117" cy="245326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Skupina 158"/>
          <p:cNvGrpSpPr>
            <a:grpSpLocks/>
          </p:cNvGrpSpPr>
          <p:nvPr/>
        </p:nvGrpSpPr>
        <p:grpSpPr bwMode="auto">
          <a:xfrm>
            <a:off x="949325" y="3944938"/>
            <a:ext cx="5581650" cy="2671762"/>
            <a:chOff x="1095375" y="2913063"/>
            <a:chExt cx="5581650" cy="2671762"/>
          </a:xfrm>
        </p:grpSpPr>
        <p:graphicFrame>
          <p:nvGraphicFramePr>
            <p:cNvPr id="11266" name="Object 2"/>
            <p:cNvGraphicFramePr>
              <a:graphicFrameLocks noChangeAspect="1"/>
            </p:cNvGraphicFramePr>
            <p:nvPr/>
          </p:nvGraphicFramePr>
          <p:xfrm>
            <a:off x="4745038" y="2928938"/>
            <a:ext cx="1931987" cy="1025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8" name="Rovnice" r:id="rId3" imgW="406080" imgH="215640" progId="Equation.3">
                    <p:embed/>
                  </p:oleObj>
                </mc:Choice>
                <mc:Fallback>
                  <p:oleObj name="Rovnice" r:id="rId3" imgW="4060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5038" y="2928938"/>
                          <a:ext cx="1931987" cy="1025525"/>
                        </a:xfrm>
                        <a:prstGeom prst="rect">
                          <a:avLst/>
                        </a:prstGeom>
                        <a:solidFill>
                          <a:srgbClr val="FF9966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269" name="Skupina 156"/>
            <p:cNvGrpSpPr>
              <a:grpSpLocks/>
            </p:cNvGrpSpPr>
            <p:nvPr/>
          </p:nvGrpSpPr>
          <p:grpSpPr bwMode="auto">
            <a:xfrm>
              <a:off x="1095375" y="2913063"/>
              <a:ext cx="2857500" cy="2671762"/>
              <a:chOff x="1095375" y="2913063"/>
              <a:chExt cx="2857500" cy="2671762"/>
            </a:xfrm>
          </p:grpSpPr>
          <p:sp>
            <p:nvSpPr>
              <p:cNvPr id="11270" name="Line 53"/>
              <p:cNvSpPr>
                <a:spLocks noChangeShapeType="1"/>
              </p:cNvSpPr>
              <p:nvPr/>
            </p:nvSpPr>
            <p:spPr bwMode="auto">
              <a:xfrm>
                <a:off x="1095375" y="5068888"/>
                <a:ext cx="2857500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1" name="Text Box 54"/>
              <p:cNvSpPr txBox="1">
                <a:spLocks noChangeArrowheads="1"/>
              </p:cNvSpPr>
              <p:nvPr/>
            </p:nvSpPr>
            <p:spPr bwMode="auto">
              <a:xfrm>
                <a:off x="2154238" y="5218113"/>
                <a:ext cx="3492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b="1">
                    <a:solidFill>
                      <a:srgbClr val="0033CC"/>
                    </a:solidFill>
                  </a:rPr>
                  <a:t>B</a:t>
                </a:r>
              </a:p>
            </p:txBody>
          </p:sp>
          <p:sp>
            <p:nvSpPr>
              <p:cNvPr id="11272" name="Line 55"/>
              <p:cNvSpPr>
                <a:spLocks noChangeShapeType="1"/>
              </p:cNvSpPr>
              <p:nvPr/>
            </p:nvSpPr>
            <p:spPr bwMode="auto">
              <a:xfrm>
                <a:off x="2224088" y="5259388"/>
                <a:ext cx="225425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3" name="Rectangle 58"/>
              <p:cNvSpPr>
                <a:spLocks noChangeArrowheads="1"/>
              </p:cNvSpPr>
              <p:nvPr/>
            </p:nvSpPr>
            <p:spPr bwMode="auto">
              <a:xfrm>
                <a:off x="1163638" y="2913063"/>
                <a:ext cx="2482850" cy="183038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74" name="Line 59"/>
              <p:cNvSpPr>
                <a:spLocks noChangeShapeType="1"/>
              </p:cNvSpPr>
              <p:nvPr/>
            </p:nvSpPr>
            <p:spPr bwMode="auto">
              <a:xfrm rot="2349939" flipV="1">
                <a:off x="1414463" y="30607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5" name="Line 60"/>
              <p:cNvSpPr>
                <a:spLocks noChangeShapeType="1"/>
              </p:cNvSpPr>
              <p:nvPr/>
            </p:nvSpPr>
            <p:spPr bwMode="auto">
              <a:xfrm rot="2520862" flipV="1">
                <a:off x="1420813" y="33575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6" name="Line 61"/>
              <p:cNvSpPr>
                <a:spLocks noChangeShapeType="1"/>
              </p:cNvSpPr>
              <p:nvPr/>
            </p:nvSpPr>
            <p:spPr bwMode="auto">
              <a:xfrm rot="3163210" flipV="1">
                <a:off x="1927225" y="30861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7" name="Line 62"/>
              <p:cNvSpPr>
                <a:spLocks noChangeShapeType="1"/>
              </p:cNvSpPr>
              <p:nvPr/>
            </p:nvSpPr>
            <p:spPr bwMode="auto">
              <a:xfrm rot="3120076" flipV="1">
                <a:off x="1973263" y="3906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8" name="Line 63"/>
              <p:cNvSpPr>
                <a:spLocks noChangeShapeType="1"/>
              </p:cNvSpPr>
              <p:nvPr/>
            </p:nvSpPr>
            <p:spPr bwMode="auto">
              <a:xfrm rot="4057192" flipV="1">
                <a:off x="2455863" y="4198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9" name="Line 64"/>
              <p:cNvSpPr>
                <a:spLocks noChangeShapeType="1"/>
              </p:cNvSpPr>
              <p:nvPr/>
            </p:nvSpPr>
            <p:spPr bwMode="auto">
              <a:xfrm rot="5451686" flipV="1">
                <a:off x="2017713" y="3652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0" name="Line 65"/>
              <p:cNvSpPr>
                <a:spLocks noChangeShapeType="1"/>
              </p:cNvSpPr>
              <p:nvPr/>
            </p:nvSpPr>
            <p:spPr bwMode="auto">
              <a:xfrm rot="6772633" flipV="1">
                <a:off x="2487613" y="39258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1" name="Line 66"/>
              <p:cNvSpPr>
                <a:spLocks noChangeShapeType="1"/>
              </p:cNvSpPr>
              <p:nvPr/>
            </p:nvSpPr>
            <p:spPr bwMode="auto">
              <a:xfrm rot="10574259" flipV="1">
                <a:off x="2659063" y="33797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2" name="Line 67"/>
              <p:cNvSpPr>
                <a:spLocks noChangeShapeType="1"/>
              </p:cNvSpPr>
              <p:nvPr/>
            </p:nvSpPr>
            <p:spPr bwMode="auto">
              <a:xfrm rot="19647404" flipV="1">
                <a:off x="3046413" y="3405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3" name="Line 68"/>
              <p:cNvSpPr>
                <a:spLocks noChangeShapeType="1"/>
              </p:cNvSpPr>
              <p:nvPr/>
            </p:nvSpPr>
            <p:spPr bwMode="auto">
              <a:xfrm rot="1488188" flipV="1">
                <a:off x="2284413" y="36401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4" name="Line 69"/>
              <p:cNvSpPr>
                <a:spLocks noChangeShapeType="1"/>
              </p:cNvSpPr>
              <p:nvPr/>
            </p:nvSpPr>
            <p:spPr bwMode="auto">
              <a:xfrm rot="719063" flipV="1">
                <a:off x="2176463" y="4160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5" name="Line 70"/>
              <p:cNvSpPr>
                <a:spLocks noChangeShapeType="1"/>
              </p:cNvSpPr>
              <p:nvPr/>
            </p:nvSpPr>
            <p:spPr bwMode="auto">
              <a:xfrm rot="1108140" flipV="1">
                <a:off x="1636713" y="34178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6" name="Line 71"/>
              <p:cNvSpPr>
                <a:spLocks noChangeShapeType="1"/>
              </p:cNvSpPr>
              <p:nvPr/>
            </p:nvSpPr>
            <p:spPr bwMode="auto">
              <a:xfrm rot="2475018" flipV="1">
                <a:off x="3249613" y="3082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7" name="Line 72"/>
              <p:cNvSpPr>
                <a:spLocks noChangeShapeType="1"/>
              </p:cNvSpPr>
              <p:nvPr/>
            </p:nvSpPr>
            <p:spPr bwMode="auto">
              <a:xfrm rot="2886858" flipV="1">
                <a:off x="2119313" y="33845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8" name="Line 73"/>
              <p:cNvSpPr>
                <a:spLocks noChangeShapeType="1"/>
              </p:cNvSpPr>
              <p:nvPr/>
            </p:nvSpPr>
            <p:spPr bwMode="auto">
              <a:xfrm rot="2971589" flipV="1">
                <a:off x="2817813" y="39306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9" name="Line 74"/>
              <p:cNvSpPr>
                <a:spLocks noChangeShapeType="1"/>
              </p:cNvSpPr>
              <p:nvPr/>
            </p:nvSpPr>
            <p:spPr bwMode="auto">
              <a:xfrm rot="3505204" flipV="1">
                <a:off x="2949575" y="30876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0" name="Line 75"/>
              <p:cNvSpPr>
                <a:spLocks noChangeShapeType="1"/>
              </p:cNvSpPr>
              <p:nvPr/>
            </p:nvSpPr>
            <p:spPr bwMode="auto">
              <a:xfrm rot="4835210" flipV="1">
                <a:off x="3109913" y="39687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1" name="Line 76"/>
              <p:cNvSpPr>
                <a:spLocks noChangeShapeType="1"/>
              </p:cNvSpPr>
              <p:nvPr/>
            </p:nvSpPr>
            <p:spPr bwMode="auto">
              <a:xfrm rot="5546581" flipV="1">
                <a:off x="1681163" y="30686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2" name="Line 77"/>
              <p:cNvSpPr>
                <a:spLocks noChangeShapeType="1"/>
              </p:cNvSpPr>
              <p:nvPr/>
            </p:nvSpPr>
            <p:spPr bwMode="auto">
              <a:xfrm rot="7386910" flipV="1">
                <a:off x="2379663" y="33845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3" name="Line 78"/>
              <p:cNvSpPr>
                <a:spLocks noChangeShapeType="1"/>
              </p:cNvSpPr>
              <p:nvPr/>
            </p:nvSpPr>
            <p:spPr bwMode="auto">
              <a:xfrm rot="7106743" flipV="1">
                <a:off x="3357563" y="39624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4" name="Line 79"/>
              <p:cNvSpPr>
                <a:spLocks noChangeShapeType="1"/>
              </p:cNvSpPr>
              <p:nvPr/>
            </p:nvSpPr>
            <p:spPr bwMode="auto">
              <a:xfrm rot="17520077" flipV="1">
                <a:off x="1757363" y="36576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5" name="Line 80"/>
              <p:cNvSpPr>
                <a:spLocks noChangeShapeType="1"/>
              </p:cNvSpPr>
              <p:nvPr/>
            </p:nvSpPr>
            <p:spPr bwMode="auto">
              <a:xfrm rot="211080" flipV="1">
                <a:off x="2149475" y="3059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6" name="Line 81"/>
              <p:cNvSpPr>
                <a:spLocks noChangeShapeType="1"/>
              </p:cNvSpPr>
              <p:nvPr/>
            </p:nvSpPr>
            <p:spPr bwMode="auto">
              <a:xfrm rot="413251" flipV="1">
                <a:off x="2684463" y="3084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7" name="Line 82"/>
              <p:cNvSpPr>
                <a:spLocks noChangeShapeType="1"/>
              </p:cNvSpPr>
              <p:nvPr/>
            </p:nvSpPr>
            <p:spPr bwMode="auto">
              <a:xfrm rot="1277637" flipV="1">
                <a:off x="2239963" y="39243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8" name="Line 83"/>
              <p:cNvSpPr>
                <a:spLocks noChangeShapeType="1"/>
              </p:cNvSpPr>
              <p:nvPr/>
            </p:nvSpPr>
            <p:spPr bwMode="auto">
              <a:xfrm rot="2692575" flipV="1">
                <a:off x="1687513" y="38893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9" name="Line 84"/>
              <p:cNvSpPr>
                <a:spLocks noChangeShapeType="1"/>
              </p:cNvSpPr>
              <p:nvPr/>
            </p:nvSpPr>
            <p:spPr bwMode="auto">
              <a:xfrm rot="2673762" flipV="1">
                <a:off x="3059113" y="36417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0" name="Line 85"/>
              <p:cNvSpPr>
                <a:spLocks noChangeShapeType="1"/>
              </p:cNvSpPr>
              <p:nvPr/>
            </p:nvSpPr>
            <p:spPr bwMode="auto">
              <a:xfrm rot="3163210" flipV="1">
                <a:off x="1427163" y="36607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1" name="Line 86"/>
              <p:cNvSpPr>
                <a:spLocks noChangeShapeType="1"/>
              </p:cNvSpPr>
              <p:nvPr/>
            </p:nvSpPr>
            <p:spPr bwMode="auto">
              <a:xfrm rot="3547577" flipV="1">
                <a:off x="3351213" y="42322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2" name="Line 87"/>
              <p:cNvSpPr>
                <a:spLocks noChangeShapeType="1"/>
              </p:cNvSpPr>
              <p:nvPr/>
            </p:nvSpPr>
            <p:spPr bwMode="auto">
              <a:xfrm rot="3269186" flipV="1">
                <a:off x="3300413" y="34258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3" name="Line 88"/>
              <p:cNvSpPr>
                <a:spLocks noChangeShapeType="1"/>
              </p:cNvSpPr>
              <p:nvPr/>
            </p:nvSpPr>
            <p:spPr bwMode="auto">
              <a:xfrm rot="5506585" flipV="1">
                <a:off x="2798763" y="36734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4" name="Line 89"/>
              <p:cNvSpPr>
                <a:spLocks noChangeShapeType="1"/>
              </p:cNvSpPr>
              <p:nvPr/>
            </p:nvSpPr>
            <p:spPr bwMode="auto">
              <a:xfrm rot="8350449" flipV="1">
                <a:off x="1890713" y="33750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5" name="Line 90"/>
              <p:cNvSpPr>
                <a:spLocks noChangeShapeType="1"/>
              </p:cNvSpPr>
              <p:nvPr/>
            </p:nvSpPr>
            <p:spPr bwMode="auto">
              <a:xfrm rot="9000000" flipV="1">
                <a:off x="1439863" y="39338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6" name="Line 91"/>
              <p:cNvSpPr>
                <a:spLocks noChangeShapeType="1"/>
              </p:cNvSpPr>
              <p:nvPr/>
            </p:nvSpPr>
            <p:spPr bwMode="auto">
              <a:xfrm rot="18546240" flipV="1">
                <a:off x="2919413" y="44291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7" name="Line 92"/>
              <p:cNvSpPr>
                <a:spLocks noChangeShapeType="1"/>
              </p:cNvSpPr>
              <p:nvPr/>
            </p:nvSpPr>
            <p:spPr bwMode="auto">
              <a:xfrm rot="688570" flipV="1">
                <a:off x="2195513" y="44672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8" name="Line 93"/>
              <p:cNvSpPr>
                <a:spLocks noChangeShapeType="1"/>
              </p:cNvSpPr>
              <p:nvPr/>
            </p:nvSpPr>
            <p:spPr bwMode="auto">
              <a:xfrm rot="2130416" flipV="1">
                <a:off x="3275013" y="44481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9" name="Line 94"/>
              <p:cNvSpPr>
                <a:spLocks noChangeShapeType="1"/>
              </p:cNvSpPr>
              <p:nvPr/>
            </p:nvSpPr>
            <p:spPr bwMode="auto">
              <a:xfrm rot="1404943" flipV="1">
                <a:off x="2570163" y="36607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0" name="Line 95"/>
              <p:cNvSpPr>
                <a:spLocks noChangeShapeType="1"/>
              </p:cNvSpPr>
              <p:nvPr/>
            </p:nvSpPr>
            <p:spPr bwMode="auto">
              <a:xfrm rot="2040836" flipV="1">
                <a:off x="1865313" y="44005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1" name="Line 96"/>
              <p:cNvSpPr>
                <a:spLocks noChangeShapeType="1"/>
              </p:cNvSpPr>
              <p:nvPr/>
            </p:nvSpPr>
            <p:spPr bwMode="auto">
              <a:xfrm rot="2673762" flipV="1">
                <a:off x="2805113" y="42037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2" name="Line 97"/>
              <p:cNvSpPr>
                <a:spLocks noChangeShapeType="1"/>
              </p:cNvSpPr>
              <p:nvPr/>
            </p:nvSpPr>
            <p:spPr bwMode="auto">
              <a:xfrm rot="3163210" flipV="1">
                <a:off x="2401888" y="30686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3" name="Line 98"/>
              <p:cNvSpPr>
                <a:spLocks noChangeShapeType="1"/>
              </p:cNvSpPr>
              <p:nvPr/>
            </p:nvSpPr>
            <p:spPr bwMode="auto">
              <a:xfrm rot="3420114" flipV="1">
                <a:off x="1465263" y="44196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4" name="Line 99"/>
              <p:cNvSpPr>
                <a:spLocks noChangeShapeType="1"/>
              </p:cNvSpPr>
              <p:nvPr/>
            </p:nvSpPr>
            <p:spPr bwMode="auto">
              <a:xfrm rot="4665893" flipV="1">
                <a:off x="3071813" y="42100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5" name="Line 100"/>
              <p:cNvSpPr>
                <a:spLocks noChangeShapeType="1"/>
              </p:cNvSpPr>
              <p:nvPr/>
            </p:nvSpPr>
            <p:spPr bwMode="auto">
              <a:xfrm rot="6075018" flipV="1">
                <a:off x="1941513" y="41402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6" name="Line 101"/>
              <p:cNvSpPr>
                <a:spLocks noChangeShapeType="1"/>
              </p:cNvSpPr>
              <p:nvPr/>
            </p:nvSpPr>
            <p:spPr bwMode="auto">
              <a:xfrm rot="8092575" flipV="1">
                <a:off x="1700213" y="41846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7" name="Line 102"/>
              <p:cNvSpPr>
                <a:spLocks noChangeShapeType="1"/>
              </p:cNvSpPr>
              <p:nvPr/>
            </p:nvSpPr>
            <p:spPr bwMode="auto">
              <a:xfrm rot="9000000" flipV="1">
                <a:off x="2563813" y="44704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8" name="Line 103"/>
              <p:cNvSpPr>
                <a:spLocks noChangeShapeType="1"/>
              </p:cNvSpPr>
              <p:nvPr/>
            </p:nvSpPr>
            <p:spPr bwMode="auto">
              <a:xfrm rot="19341563" flipV="1">
                <a:off x="1458913" y="41402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9" name="Line 104"/>
              <p:cNvSpPr>
                <a:spLocks noChangeShapeType="1"/>
              </p:cNvSpPr>
              <p:nvPr/>
            </p:nvSpPr>
            <p:spPr bwMode="auto">
              <a:xfrm rot="20439549" flipV="1">
                <a:off x="3332163" y="3689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58" name="Rectangle 1"/>
          <p:cNvSpPr txBox="1">
            <a:spLocks noChangeArrowheads="1"/>
          </p:cNvSpPr>
          <p:nvPr/>
        </p:nvSpPr>
        <p:spPr bwMode="auto">
          <a:xfrm>
            <a:off x="0" y="334392"/>
            <a:ext cx="91440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800" b="1" dirty="0">
                <a:latin typeface="+mn-lt"/>
                <a:cs typeface="+mn-cs"/>
              </a:rPr>
              <a:t>2. Paramagnetické látky</a:t>
            </a:r>
            <a:r>
              <a:rPr lang="cs-CZ" sz="2800" dirty="0">
                <a:latin typeface="+mn-lt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jsou složeny z paramagnetických atomů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e</a:t>
            </a:r>
            <a:r>
              <a:rPr lang="cs-CZ" sz="2800" dirty="0" smtClean="0">
                <a:solidFill>
                  <a:prstClr val="black"/>
                </a:solidFill>
                <a:latin typeface="Calibri"/>
              </a:rPr>
              <a:t>lementární 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magnety se orientují tak, že mírně zesilují vnější magnetické pole.</a:t>
            </a:r>
            <a:endParaRPr lang="cs-CZ" sz="28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Př.: draslík, sodík, hliník, platina, vzduch…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látku není možné zmagnetovat trvale.  </a:t>
            </a:r>
          </a:p>
        </p:txBody>
      </p:sp>
    </p:spTree>
    <p:extLst>
      <p:ext uri="{BB962C8B-B14F-4D97-AF65-F5344CB8AC3E}">
        <p14:creationId xmlns:p14="http://schemas.microsoft.com/office/powerpoint/2010/main" val="3454762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571875" y="5000625"/>
          <a:ext cx="47593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Rovnice" r:id="rId3" imgW="1282680" imgH="228600" progId="Equation.3">
                  <p:embed/>
                </p:oleObj>
              </mc:Choice>
              <mc:Fallback>
                <p:oleObj name="Rovnice" r:id="rId3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000625"/>
                        <a:ext cx="4759325" cy="847725"/>
                      </a:xfrm>
                      <a:prstGeom prst="rect">
                        <a:avLst/>
                      </a:prstGeom>
                      <a:solidFill>
                        <a:srgbClr val="FF9966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1" name="Skupina 218"/>
          <p:cNvGrpSpPr>
            <a:grpSpLocks/>
          </p:cNvGrpSpPr>
          <p:nvPr/>
        </p:nvGrpSpPr>
        <p:grpSpPr bwMode="auto">
          <a:xfrm>
            <a:off x="642938" y="4625106"/>
            <a:ext cx="2500312" cy="1900238"/>
            <a:chOff x="1147763" y="2876550"/>
            <a:chExt cx="2500312" cy="1900238"/>
          </a:xfrm>
        </p:grpSpPr>
        <p:sp>
          <p:nvSpPr>
            <p:cNvPr id="12293" name="Rectangle 11"/>
            <p:cNvSpPr>
              <a:spLocks noChangeArrowheads="1"/>
            </p:cNvSpPr>
            <p:nvPr/>
          </p:nvSpPr>
          <p:spPr bwMode="auto">
            <a:xfrm>
              <a:off x="1163638" y="2913063"/>
              <a:ext cx="2482850" cy="183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294" name="Line 12"/>
            <p:cNvSpPr>
              <a:spLocks noChangeShapeType="1"/>
            </p:cNvSpPr>
            <p:nvPr/>
          </p:nvSpPr>
          <p:spPr bwMode="auto">
            <a:xfrm rot="2349939" flipV="1">
              <a:off x="1255713" y="29019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95" name="Line 15"/>
            <p:cNvSpPr>
              <a:spLocks noChangeShapeType="1"/>
            </p:cNvSpPr>
            <p:nvPr/>
          </p:nvSpPr>
          <p:spPr bwMode="auto">
            <a:xfrm rot="3120076" flipV="1">
              <a:off x="2433638" y="3573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96" name="Line 16"/>
            <p:cNvSpPr>
              <a:spLocks noChangeShapeType="1"/>
            </p:cNvSpPr>
            <p:nvPr/>
          </p:nvSpPr>
          <p:spPr bwMode="auto">
            <a:xfrm rot="13378881" flipV="1">
              <a:off x="2182813" y="435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97" name="Line 19"/>
            <p:cNvSpPr>
              <a:spLocks noChangeShapeType="1"/>
            </p:cNvSpPr>
            <p:nvPr/>
          </p:nvSpPr>
          <p:spPr bwMode="auto">
            <a:xfrm rot="10574259" flipV="1">
              <a:off x="3084513" y="29479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98" name="Line 29"/>
            <p:cNvSpPr>
              <a:spLocks noChangeShapeType="1"/>
            </p:cNvSpPr>
            <p:nvPr/>
          </p:nvSpPr>
          <p:spPr bwMode="auto">
            <a:xfrm rot="5546581" flipV="1">
              <a:off x="1858963" y="3033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99" name="Line 33"/>
            <p:cNvSpPr>
              <a:spLocks noChangeShapeType="1"/>
            </p:cNvSpPr>
            <p:nvPr/>
          </p:nvSpPr>
          <p:spPr bwMode="auto">
            <a:xfrm rot="211080" flipV="1">
              <a:off x="2447925" y="2928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0" name="Line 43"/>
            <p:cNvSpPr>
              <a:spLocks noChangeShapeType="1"/>
            </p:cNvSpPr>
            <p:nvPr/>
          </p:nvSpPr>
          <p:spPr bwMode="auto">
            <a:xfrm rot="9000000" flipV="1">
              <a:off x="1147763" y="35560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1" name="Line 52"/>
            <p:cNvSpPr>
              <a:spLocks noChangeShapeType="1"/>
            </p:cNvSpPr>
            <p:nvPr/>
          </p:nvSpPr>
          <p:spPr bwMode="auto">
            <a:xfrm rot="4665893" flipV="1">
              <a:off x="3348038" y="4216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2" name="Line 56"/>
            <p:cNvSpPr>
              <a:spLocks noChangeShapeType="1"/>
            </p:cNvSpPr>
            <p:nvPr/>
          </p:nvSpPr>
          <p:spPr bwMode="auto">
            <a:xfrm rot="19341563" flipV="1">
              <a:off x="1598613" y="4435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3" name="Line 57"/>
            <p:cNvSpPr>
              <a:spLocks noChangeShapeType="1"/>
            </p:cNvSpPr>
            <p:nvPr/>
          </p:nvSpPr>
          <p:spPr bwMode="auto">
            <a:xfrm rot="16828207" flipV="1">
              <a:off x="2865438" y="37401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4" name="Line 59"/>
            <p:cNvSpPr>
              <a:spLocks noChangeShapeType="1"/>
            </p:cNvSpPr>
            <p:nvPr/>
          </p:nvSpPr>
          <p:spPr bwMode="auto">
            <a:xfrm flipV="1">
              <a:off x="1162050" y="3384550"/>
              <a:ext cx="320675" cy="146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60"/>
            <p:cNvSpPr>
              <a:spLocks noChangeShapeType="1"/>
            </p:cNvSpPr>
            <p:nvPr/>
          </p:nvSpPr>
          <p:spPr bwMode="auto">
            <a:xfrm flipV="1">
              <a:off x="1473200" y="2911475"/>
              <a:ext cx="3905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Line 61"/>
            <p:cNvSpPr>
              <a:spLocks noChangeShapeType="1"/>
            </p:cNvSpPr>
            <p:nvPr/>
          </p:nvSpPr>
          <p:spPr bwMode="auto">
            <a:xfrm>
              <a:off x="1479550" y="3387725"/>
              <a:ext cx="565150" cy="45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Line 62"/>
            <p:cNvSpPr>
              <a:spLocks noChangeShapeType="1"/>
            </p:cNvSpPr>
            <p:nvPr/>
          </p:nvSpPr>
          <p:spPr bwMode="auto">
            <a:xfrm flipH="1">
              <a:off x="1844675" y="3841750"/>
              <a:ext cx="196850" cy="390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8" name="Line 63"/>
            <p:cNvSpPr>
              <a:spLocks noChangeShapeType="1"/>
            </p:cNvSpPr>
            <p:nvPr/>
          </p:nvSpPr>
          <p:spPr bwMode="auto">
            <a:xfrm flipH="1">
              <a:off x="1162050" y="42354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9" name="Line 64"/>
            <p:cNvSpPr>
              <a:spLocks noChangeShapeType="1"/>
            </p:cNvSpPr>
            <p:nvPr/>
          </p:nvSpPr>
          <p:spPr bwMode="auto">
            <a:xfrm>
              <a:off x="1841500" y="4241800"/>
              <a:ext cx="374650" cy="498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0" name="Line 65"/>
            <p:cNvSpPr>
              <a:spLocks noChangeShapeType="1"/>
            </p:cNvSpPr>
            <p:nvPr/>
          </p:nvSpPr>
          <p:spPr bwMode="auto">
            <a:xfrm flipV="1">
              <a:off x="2041525" y="3508375"/>
              <a:ext cx="517525" cy="327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1" name="Line 66"/>
            <p:cNvSpPr>
              <a:spLocks noChangeShapeType="1"/>
            </p:cNvSpPr>
            <p:nvPr/>
          </p:nvSpPr>
          <p:spPr bwMode="auto">
            <a:xfrm flipH="1" flipV="1">
              <a:off x="2305050" y="2908300"/>
              <a:ext cx="250825" cy="600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2" name="Line 67"/>
            <p:cNvSpPr>
              <a:spLocks noChangeShapeType="1"/>
            </p:cNvSpPr>
            <p:nvPr/>
          </p:nvSpPr>
          <p:spPr bwMode="auto">
            <a:xfrm>
              <a:off x="2559050" y="3508375"/>
              <a:ext cx="3905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3" name="Line 68"/>
            <p:cNvSpPr>
              <a:spLocks noChangeShapeType="1"/>
            </p:cNvSpPr>
            <p:nvPr/>
          </p:nvSpPr>
          <p:spPr bwMode="auto">
            <a:xfrm flipV="1">
              <a:off x="2019300" y="3990975"/>
              <a:ext cx="9366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4" name="Line 69"/>
            <p:cNvSpPr>
              <a:spLocks noChangeShapeType="1"/>
            </p:cNvSpPr>
            <p:nvPr/>
          </p:nvSpPr>
          <p:spPr bwMode="auto">
            <a:xfrm>
              <a:off x="2952750" y="3987800"/>
              <a:ext cx="165100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5" name="Line 70"/>
            <p:cNvSpPr>
              <a:spLocks noChangeShapeType="1"/>
            </p:cNvSpPr>
            <p:nvPr/>
          </p:nvSpPr>
          <p:spPr bwMode="auto">
            <a:xfrm flipH="1">
              <a:off x="2959100" y="4257675"/>
              <a:ext cx="165100" cy="48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6" name="Line 71"/>
            <p:cNvSpPr>
              <a:spLocks noChangeShapeType="1"/>
            </p:cNvSpPr>
            <p:nvPr/>
          </p:nvSpPr>
          <p:spPr bwMode="auto">
            <a:xfrm flipV="1">
              <a:off x="3130550" y="4092575"/>
              <a:ext cx="517525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7" name="Line 72"/>
            <p:cNvSpPr>
              <a:spLocks noChangeShapeType="1"/>
            </p:cNvSpPr>
            <p:nvPr/>
          </p:nvSpPr>
          <p:spPr bwMode="auto">
            <a:xfrm flipV="1">
              <a:off x="2778125" y="3441700"/>
              <a:ext cx="352425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8" name="Line 73"/>
            <p:cNvSpPr>
              <a:spLocks noChangeShapeType="1"/>
            </p:cNvSpPr>
            <p:nvPr/>
          </p:nvSpPr>
          <p:spPr bwMode="auto">
            <a:xfrm flipH="1" flipV="1">
              <a:off x="2955925" y="2914650"/>
              <a:ext cx="180975" cy="527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9" name="Line 74"/>
            <p:cNvSpPr>
              <a:spLocks noChangeShapeType="1"/>
            </p:cNvSpPr>
            <p:nvPr/>
          </p:nvSpPr>
          <p:spPr bwMode="auto">
            <a:xfrm>
              <a:off x="3136900" y="3438525"/>
              <a:ext cx="504825" cy="88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20" name="Line 75"/>
            <p:cNvSpPr>
              <a:spLocks noChangeShapeType="1"/>
            </p:cNvSpPr>
            <p:nvPr/>
          </p:nvSpPr>
          <p:spPr bwMode="auto">
            <a:xfrm rot="2349939" flipV="1">
              <a:off x="1258888" y="3009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21" name="Line 76"/>
            <p:cNvSpPr>
              <a:spLocks noChangeShapeType="1"/>
            </p:cNvSpPr>
            <p:nvPr/>
          </p:nvSpPr>
          <p:spPr bwMode="auto">
            <a:xfrm rot="2349939" flipV="1">
              <a:off x="1538288" y="2876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22" name="Line 77"/>
            <p:cNvSpPr>
              <a:spLocks noChangeShapeType="1"/>
            </p:cNvSpPr>
            <p:nvPr/>
          </p:nvSpPr>
          <p:spPr bwMode="auto">
            <a:xfrm rot="2349939" flipV="1">
              <a:off x="1477963" y="30162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23" name="Line 78"/>
            <p:cNvSpPr>
              <a:spLocks noChangeShapeType="1"/>
            </p:cNvSpPr>
            <p:nvPr/>
          </p:nvSpPr>
          <p:spPr bwMode="auto">
            <a:xfrm rot="2349939" flipV="1">
              <a:off x="1268413" y="31273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24" name="Line 79"/>
            <p:cNvSpPr>
              <a:spLocks noChangeShapeType="1"/>
            </p:cNvSpPr>
            <p:nvPr/>
          </p:nvSpPr>
          <p:spPr bwMode="auto">
            <a:xfrm rot="2349939" flipV="1">
              <a:off x="1287463" y="3228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25" name="Line 80"/>
            <p:cNvSpPr>
              <a:spLocks noChangeShapeType="1"/>
            </p:cNvSpPr>
            <p:nvPr/>
          </p:nvSpPr>
          <p:spPr bwMode="auto">
            <a:xfrm rot="5546581" flipV="1">
              <a:off x="1909763" y="2935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26" name="Line 81"/>
            <p:cNvSpPr>
              <a:spLocks noChangeShapeType="1"/>
            </p:cNvSpPr>
            <p:nvPr/>
          </p:nvSpPr>
          <p:spPr bwMode="auto">
            <a:xfrm rot="5546581" flipV="1">
              <a:off x="1789113" y="3141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27" name="Line 82"/>
            <p:cNvSpPr>
              <a:spLocks noChangeShapeType="1"/>
            </p:cNvSpPr>
            <p:nvPr/>
          </p:nvSpPr>
          <p:spPr bwMode="auto">
            <a:xfrm rot="5546581" flipV="1">
              <a:off x="2100263" y="2932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28" name="Line 83"/>
            <p:cNvSpPr>
              <a:spLocks noChangeShapeType="1"/>
            </p:cNvSpPr>
            <p:nvPr/>
          </p:nvSpPr>
          <p:spPr bwMode="auto">
            <a:xfrm rot="5546581" flipV="1">
              <a:off x="1731963" y="32654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29" name="Line 84"/>
            <p:cNvSpPr>
              <a:spLocks noChangeShapeType="1"/>
            </p:cNvSpPr>
            <p:nvPr/>
          </p:nvSpPr>
          <p:spPr bwMode="auto">
            <a:xfrm rot="5546581" flipV="1">
              <a:off x="1674813" y="3376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30" name="Line 85"/>
            <p:cNvSpPr>
              <a:spLocks noChangeShapeType="1"/>
            </p:cNvSpPr>
            <p:nvPr/>
          </p:nvSpPr>
          <p:spPr bwMode="auto">
            <a:xfrm rot="5546581" flipV="1">
              <a:off x="1925638" y="3506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31" name="Line 86"/>
            <p:cNvSpPr>
              <a:spLocks noChangeShapeType="1"/>
            </p:cNvSpPr>
            <p:nvPr/>
          </p:nvSpPr>
          <p:spPr bwMode="auto">
            <a:xfrm rot="5546581" flipV="1">
              <a:off x="1954213" y="3351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32" name="Line 87"/>
            <p:cNvSpPr>
              <a:spLocks noChangeShapeType="1"/>
            </p:cNvSpPr>
            <p:nvPr/>
          </p:nvSpPr>
          <p:spPr bwMode="auto">
            <a:xfrm rot="5546581" flipV="1">
              <a:off x="2017713" y="32464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33" name="Line 88"/>
            <p:cNvSpPr>
              <a:spLocks noChangeShapeType="1"/>
            </p:cNvSpPr>
            <p:nvPr/>
          </p:nvSpPr>
          <p:spPr bwMode="auto">
            <a:xfrm rot="5546581" flipV="1">
              <a:off x="2090738" y="3151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34" name="Line 89"/>
            <p:cNvSpPr>
              <a:spLocks noChangeShapeType="1"/>
            </p:cNvSpPr>
            <p:nvPr/>
          </p:nvSpPr>
          <p:spPr bwMode="auto">
            <a:xfrm rot="5546581" flipV="1">
              <a:off x="2249488" y="3170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35" name="Line 90"/>
            <p:cNvSpPr>
              <a:spLocks noChangeShapeType="1"/>
            </p:cNvSpPr>
            <p:nvPr/>
          </p:nvSpPr>
          <p:spPr bwMode="auto">
            <a:xfrm rot="5546581" flipV="1">
              <a:off x="2227263" y="3335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36" name="Line 91"/>
            <p:cNvSpPr>
              <a:spLocks noChangeShapeType="1"/>
            </p:cNvSpPr>
            <p:nvPr/>
          </p:nvSpPr>
          <p:spPr bwMode="auto">
            <a:xfrm rot="5546581" flipV="1">
              <a:off x="2144713" y="3440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37" name="Line 92"/>
            <p:cNvSpPr>
              <a:spLocks noChangeShapeType="1"/>
            </p:cNvSpPr>
            <p:nvPr/>
          </p:nvSpPr>
          <p:spPr bwMode="auto">
            <a:xfrm rot="9000000" flipV="1">
              <a:off x="1801813" y="38195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38" name="Line 93"/>
            <p:cNvSpPr>
              <a:spLocks noChangeShapeType="1"/>
            </p:cNvSpPr>
            <p:nvPr/>
          </p:nvSpPr>
          <p:spPr bwMode="auto">
            <a:xfrm rot="9000000" flipV="1">
              <a:off x="1293813" y="34956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39" name="Line 94"/>
            <p:cNvSpPr>
              <a:spLocks noChangeShapeType="1"/>
            </p:cNvSpPr>
            <p:nvPr/>
          </p:nvSpPr>
          <p:spPr bwMode="auto">
            <a:xfrm rot="9000000" flipV="1">
              <a:off x="1430338" y="3543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40" name="Line 95"/>
            <p:cNvSpPr>
              <a:spLocks noChangeShapeType="1"/>
            </p:cNvSpPr>
            <p:nvPr/>
          </p:nvSpPr>
          <p:spPr bwMode="auto">
            <a:xfrm rot="9000000" flipV="1">
              <a:off x="1157288" y="3800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41" name="Line 96"/>
            <p:cNvSpPr>
              <a:spLocks noChangeShapeType="1"/>
            </p:cNvSpPr>
            <p:nvPr/>
          </p:nvSpPr>
          <p:spPr bwMode="auto">
            <a:xfrm rot="9000000" flipV="1">
              <a:off x="1296988" y="3771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42" name="Line 97"/>
            <p:cNvSpPr>
              <a:spLocks noChangeShapeType="1"/>
            </p:cNvSpPr>
            <p:nvPr/>
          </p:nvSpPr>
          <p:spPr bwMode="auto">
            <a:xfrm rot="9000000" flipV="1">
              <a:off x="1465263" y="37941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43" name="Line 98"/>
            <p:cNvSpPr>
              <a:spLocks noChangeShapeType="1"/>
            </p:cNvSpPr>
            <p:nvPr/>
          </p:nvSpPr>
          <p:spPr bwMode="auto">
            <a:xfrm rot="9000000" flipV="1">
              <a:off x="1560513" y="3632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44" name="Line 99"/>
            <p:cNvSpPr>
              <a:spLocks noChangeShapeType="1"/>
            </p:cNvSpPr>
            <p:nvPr/>
          </p:nvSpPr>
          <p:spPr bwMode="auto">
            <a:xfrm rot="9000000" flipV="1">
              <a:off x="1658938" y="36988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45" name="Line 100"/>
            <p:cNvSpPr>
              <a:spLocks noChangeShapeType="1"/>
            </p:cNvSpPr>
            <p:nvPr/>
          </p:nvSpPr>
          <p:spPr bwMode="auto">
            <a:xfrm rot="9000000" flipV="1">
              <a:off x="1192213" y="3990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46" name="Line 101"/>
            <p:cNvSpPr>
              <a:spLocks noChangeShapeType="1"/>
            </p:cNvSpPr>
            <p:nvPr/>
          </p:nvSpPr>
          <p:spPr bwMode="auto">
            <a:xfrm rot="9000000" flipV="1">
              <a:off x="1373188" y="3971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47" name="Line 102"/>
            <p:cNvSpPr>
              <a:spLocks noChangeShapeType="1"/>
            </p:cNvSpPr>
            <p:nvPr/>
          </p:nvSpPr>
          <p:spPr bwMode="auto">
            <a:xfrm rot="9000000" flipV="1">
              <a:off x="1541463" y="3949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48" name="Line 103"/>
            <p:cNvSpPr>
              <a:spLocks noChangeShapeType="1"/>
            </p:cNvSpPr>
            <p:nvPr/>
          </p:nvSpPr>
          <p:spPr bwMode="auto">
            <a:xfrm rot="9000000" flipV="1">
              <a:off x="1709738" y="3943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49" name="Line 104"/>
            <p:cNvSpPr>
              <a:spLocks noChangeShapeType="1"/>
            </p:cNvSpPr>
            <p:nvPr/>
          </p:nvSpPr>
          <p:spPr bwMode="auto">
            <a:xfrm rot="19341563" flipV="1">
              <a:off x="1173163" y="43211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50" name="Line 105"/>
            <p:cNvSpPr>
              <a:spLocks noChangeShapeType="1"/>
            </p:cNvSpPr>
            <p:nvPr/>
          </p:nvSpPr>
          <p:spPr bwMode="auto">
            <a:xfrm rot="19341563" flipV="1">
              <a:off x="1319213" y="4324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51" name="Line 106"/>
            <p:cNvSpPr>
              <a:spLocks noChangeShapeType="1"/>
            </p:cNvSpPr>
            <p:nvPr/>
          </p:nvSpPr>
          <p:spPr bwMode="auto">
            <a:xfrm rot="19341563" flipV="1">
              <a:off x="1484313" y="4324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52" name="Line 107"/>
            <p:cNvSpPr>
              <a:spLocks noChangeShapeType="1"/>
            </p:cNvSpPr>
            <p:nvPr/>
          </p:nvSpPr>
          <p:spPr bwMode="auto">
            <a:xfrm rot="19341563" flipV="1">
              <a:off x="1697038" y="4330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53" name="Line 108"/>
            <p:cNvSpPr>
              <a:spLocks noChangeShapeType="1"/>
            </p:cNvSpPr>
            <p:nvPr/>
          </p:nvSpPr>
          <p:spPr bwMode="auto">
            <a:xfrm rot="19341563" flipV="1">
              <a:off x="124618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54" name="Line 109"/>
            <p:cNvSpPr>
              <a:spLocks noChangeShapeType="1"/>
            </p:cNvSpPr>
            <p:nvPr/>
          </p:nvSpPr>
          <p:spPr bwMode="auto">
            <a:xfrm rot="19341563" flipV="1">
              <a:off x="1404938" y="44862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55" name="Line 110"/>
            <p:cNvSpPr>
              <a:spLocks noChangeShapeType="1"/>
            </p:cNvSpPr>
            <p:nvPr/>
          </p:nvSpPr>
          <p:spPr bwMode="auto">
            <a:xfrm rot="19341563" flipV="1">
              <a:off x="1779588" y="44545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56" name="Line 111"/>
            <p:cNvSpPr>
              <a:spLocks noChangeShapeType="1"/>
            </p:cNvSpPr>
            <p:nvPr/>
          </p:nvSpPr>
          <p:spPr bwMode="auto">
            <a:xfrm rot="19341563" flipV="1">
              <a:off x="186848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57" name="Line 112"/>
            <p:cNvSpPr>
              <a:spLocks noChangeShapeType="1"/>
            </p:cNvSpPr>
            <p:nvPr/>
          </p:nvSpPr>
          <p:spPr bwMode="auto">
            <a:xfrm rot="3120076" flipV="1">
              <a:off x="2284413" y="3678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58" name="Line 113"/>
            <p:cNvSpPr>
              <a:spLocks noChangeShapeType="1"/>
            </p:cNvSpPr>
            <p:nvPr/>
          </p:nvSpPr>
          <p:spPr bwMode="auto">
            <a:xfrm rot="3120076" flipV="1">
              <a:off x="2532063" y="3744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59" name="Line 114"/>
            <p:cNvSpPr>
              <a:spLocks noChangeShapeType="1"/>
            </p:cNvSpPr>
            <p:nvPr/>
          </p:nvSpPr>
          <p:spPr bwMode="auto">
            <a:xfrm rot="3120076" flipV="1">
              <a:off x="2128838" y="3795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60" name="Line 115"/>
            <p:cNvSpPr>
              <a:spLocks noChangeShapeType="1"/>
            </p:cNvSpPr>
            <p:nvPr/>
          </p:nvSpPr>
          <p:spPr bwMode="auto">
            <a:xfrm rot="3120076" flipV="1">
              <a:off x="2062163" y="3910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61" name="Line 116"/>
            <p:cNvSpPr>
              <a:spLocks noChangeShapeType="1"/>
            </p:cNvSpPr>
            <p:nvPr/>
          </p:nvSpPr>
          <p:spPr bwMode="auto">
            <a:xfrm rot="3120076" flipV="1">
              <a:off x="2678113" y="3840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62" name="Line 117"/>
            <p:cNvSpPr>
              <a:spLocks noChangeShapeType="1"/>
            </p:cNvSpPr>
            <p:nvPr/>
          </p:nvSpPr>
          <p:spPr bwMode="auto">
            <a:xfrm rot="3120076" flipV="1">
              <a:off x="2389188" y="3871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63" name="Line 118"/>
            <p:cNvSpPr>
              <a:spLocks noChangeShapeType="1"/>
            </p:cNvSpPr>
            <p:nvPr/>
          </p:nvSpPr>
          <p:spPr bwMode="auto">
            <a:xfrm rot="3120076" flipV="1">
              <a:off x="1985963" y="4040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64" name="Line 119"/>
            <p:cNvSpPr>
              <a:spLocks noChangeShapeType="1"/>
            </p:cNvSpPr>
            <p:nvPr/>
          </p:nvSpPr>
          <p:spPr bwMode="auto">
            <a:xfrm rot="3120076" flipV="1">
              <a:off x="2287588" y="3989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65" name="Line 120"/>
            <p:cNvSpPr>
              <a:spLocks noChangeShapeType="1"/>
            </p:cNvSpPr>
            <p:nvPr/>
          </p:nvSpPr>
          <p:spPr bwMode="auto">
            <a:xfrm rot="3120076" flipV="1">
              <a:off x="2570163" y="3951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66" name="Line 121"/>
            <p:cNvSpPr>
              <a:spLocks noChangeShapeType="1"/>
            </p:cNvSpPr>
            <p:nvPr/>
          </p:nvSpPr>
          <p:spPr bwMode="auto">
            <a:xfrm rot="3120076" flipV="1">
              <a:off x="2030413" y="4157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67" name="Line 122"/>
            <p:cNvSpPr>
              <a:spLocks noChangeShapeType="1"/>
            </p:cNvSpPr>
            <p:nvPr/>
          </p:nvSpPr>
          <p:spPr bwMode="auto">
            <a:xfrm rot="3120076" flipV="1">
              <a:off x="2249488" y="40878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68" name="Line 123"/>
            <p:cNvSpPr>
              <a:spLocks noChangeShapeType="1"/>
            </p:cNvSpPr>
            <p:nvPr/>
          </p:nvSpPr>
          <p:spPr bwMode="auto">
            <a:xfrm rot="13378881" flipV="1">
              <a:off x="2424113" y="4230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69" name="Line 124"/>
            <p:cNvSpPr>
              <a:spLocks noChangeShapeType="1"/>
            </p:cNvSpPr>
            <p:nvPr/>
          </p:nvSpPr>
          <p:spPr bwMode="auto">
            <a:xfrm rot="13378881" flipV="1">
              <a:off x="2719388" y="4075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70" name="Line 125"/>
            <p:cNvSpPr>
              <a:spLocks noChangeShapeType="1"/>
            </p:cNvSpPr>
            <p:nvPr/>
          </p:nvSpPr>
          <p:spPr bwMode="auto">
            <a:xfrm rot="13378881" flipV="1">
              <a:off x="2827338" y="41513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71" name="Line 126"/>
            <p:cNvSpPr>
              <a:spLocks noChangeShapeType="1"/>
            </p:cNvSpPr>
            <p:nvPr/>
          </p:nvSpPr>
          <p:spPr bwMode="auto">
            <a:xfrm rot="13378881" flipV="1">
              <a:off x="2560638" y="4313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72" name="Line 127"/>
            <p:cNvSpPr>
              <a:spLocks noChangeShapeType="1"/>
            </p:cNvSpPr>
            <p:nvPr/>
          </p:nvSpPr>
          <p:spPr bwMode="auto">
            <a:xfrm rot="13378881" flipV="1">
              <a:off x="2763838" y="4373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73" name="Line 128"/>
            <p:cNvSpPr>
              <a:spLocks noChangeShapeType="1"/>
            </p:cNvSpPr>
            <p:nvPr/>
          </p:nvSpPr>
          <p:spPr bwMode="auto">
            <a:xfrm rot="13378881" flipV="1">
              <a:off x="2278063" y="4437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74" name="Line 129"/>
            <p:cNvSpPr>
              <a:spLocks noChangeShapeType="1"/>
            </p:cNvSpPr>
            <p:nvPr/>
          </p:nvSpPr>
          <p:spPr bwMode="auto">
            <a:xfrm rot="13378881" flipV="1">
              <a:off x="2525713" y="4478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75" name="Line 130"/>
            <p:cNvSpPr>
              <a:spLocks noChangeShapeType="1"/>
            </p:cNvSpPr>
            <p:nvPr/>
          </p:nvSpPr>
          <p:spPr bwMode="auto">
            <a:xfrm rot="13378881" flipV="1">
              <a:off x="2719388" y="45545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76" name="Line 131"/>
            <p:cNvSpPr>
              <a:spLocks noChangeShapeType="1"/>
            </p:cNvSpPr>
            <p:nvPr/>
          </p:nvSpPr>
          <p:spPr bwMode="auto">
            <a:xfrm rot="13378881" flipV="1">
              <a:off x="2316163" y="4573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77" name="Line 132"/>
            <p:cNvSpPr>
              <a:spLocks noChangeShapeType="1"/>
            </p:cNvSpPr>
            <p:nvPr/>
          </p:nvSpPr>
          <p:spPr bwMode="auto">
            <a:xfrm rot="211080" flipV="1">
              <a:off x="2597150" y="2954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78" name="Line 133"/>
            <p:cNvSpPr>
              <a:spLocks noChangeShapeType="1"/>
            </p:cNvSpPr>
            <p:nvPr/>
          </p:nvSpPr>
          <p:spPr bwMode="auto">
            <a:xfrm rot="211080" flipV="1">
              <a:off x="2730500" y="29670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79" name="Line 134"/>
            <p:cNvSpPr>
              <a:spLocks noChangeShapeType="1"/>
            </p:cNvSpPr>
            <p:nvPr/>
          </p:nvSpPr>
          <p:spPr bwMode="auto">
            <a:xfrm rot="211080" flipV="1">
              <a:off x="2552700" y="31797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80" name="Line 135"/>
            <p:cNvSpPr>
              <a:spLocks noChangeShapeType="1"/>
            </p:cNvSpPr>
            <p:nvPr/>
          </p:nvSpPr>
          <p:spPr bwMode="auto">
            <a:xfrm rot="211080" flipV="1">
              <a:off x="2778125" y="308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81" name="Line 136"/>
            <p:cNvSpPr>
              <a:spLocks noChangeShapeType="1"/>
            </p:cNvSpPr>
            <p:nvPr/>
          </p:nvSpPr>
          <p:spPr bwMode="auto">
            <a:xfrm rot="211080" flipV="1">
              <a:off x="2679700" y="3303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82" name="Line 137"/>
            <p:cNvSpPr>
              <a:spLocks noChangeShapeType="1"/>
            </p:cNvSpPr>
            <p:nvPr/>
          </p:nvSpPr>
          <p:spPr bwMode="auto">
            <a:xfrm rot="211080" flipV="1">
              <a:off x="2847975" y="32432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83" name="Line 138"/>
            <p:cNvSpPr>
              <a:spLocks noChangeShapeType="1"/>
            </p:cNvSpPr>
            <p:nvPr/>
          </p:nvSpPr>
          <p:spPr bwMode="auto">
            <a:xfrm rot="211080" flipV="1">
              <a:off x="2803525" y="34274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84" name="Line 139"/>
            <p:cNvSpPr>
              <a:spLocks noChangeShapeType="1"/>
            </p:cNvSpPr>
            <p:nvPr/>
          </p:nvSpPr>
          <p:spPr bwMode="auto">
            <a:xfrm rot="10574259" flipV="1">
              <a:off x="3224213" y="2960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85" name="Line 140"/>
            <p:cNvSpPr>
              <a:spLocks noChangeShapeType="1"/>
            </p:cNvSpPr>
            <p:nvPr/>
          </p:nvSpPr>
          <p:spPr bwMode="auto">
            <a:xfrm rot="10574259" flipV="1">
              <a:off x="3386138" y="2970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86" name="Line 141"/>
            <p:cNvSpPr>
              <a:spLocks noChangeShapeType="1"/>
            </p:cNvSpPr>
            <p:nvPr/>
          </p:nvSpPr>
          <p:spPr bwMode="auto">
            <a:xfrm rot="10574259" flipV="1">
              <a:off x="3167063" y="3195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87" name="Line 142"/>
            <p:cNvSpPr>
              <a:spLocks noChangeShapeType="1"/>
            </p:cNvSpPr>
            <p:nvPr/>
          </p:nvSpPr>
          <p:spPr bwMode="auto">
            <a:xfrm rot="10574259" flipV="1">
              <a:off x="3325813" y="3205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88" name="Line 143"/>
            <p:cNvSpPr>
              <a:spLocks noChangeShapeType="1"/>
            </p:cNvSpPr>
            <p:nvPr/>
          </p:nvSpPr>
          <p:spPr bwMode="auto">
            <a:xfrm rot="10574259" flipV="1">
              <a:off x="3449638" y="3227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89" name="Line 144"/>
            <p:cNvSpPr>
              <a:spLocks noChangeShapeType="1"/>
            </p:cNvSpPr>
            <p:nvPr/>
          </p:nvSpPr>
          <p:spPr bwMode="auto">
            <a:xfrm rot="16828207" flipV="1">
              <a:off x="2989263" y="36544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90" name="Line 145"/>
            <p:cNvSpPr>
              <a:spLocks noChangeShapeType="1"/>
            </p:cNvSpPr>
            <p:nvPr/>
          </p:nvSpPr>
          <p:spPr bwMode="auto">
            <a:xfrm rot="16828207" flipV="1">
              <a:off x="3084513" y="3562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91" name="Line 146"/>
            <p:cNvSpPr>
              <a:spLocks noChangeShapeType="1"/>
            </p:cNvSpPr>
            <p:nvPr/>
          </p:nvSpPr>
          <p:spPr bwMode="auto">
            <a:xfrm rot="16828207" flipV="1">
              <a:off x="3040063" y="3990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92" name="Line 147"/>
            <p:cNvSpPr>
              <a:spLocks noChangeShapeType="1"/>
            </p:cNvSpPr>
            <p:nvPr/>
          </p:nvSpPr>
          <p:spPr bwMode="auto">
            <a:xfrm rot="16828207" flipV="1">
              <a:off x="3068638" y="38608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93" name="Line 148"/>
            <p:cNvSpPr>
              <a:spLocks noChangeShapeType="1"/>
            </p:cNvSpPr>
            <p:nvPr/>
          </p:nvSpPr>
          <p:spPr bwMode="auto">
            <a:xfrm rot="16828207" flipV="1">
              <a:off x="3224213" y="38481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94" name="Line 149"/>
            <p:cNvSpPr>
              <a:spLocks noChangeShapeType="1"/>
            </p:cNvSpPr>
            <p:nvPr/>
          </p:nvSpPr>
          <p:spPr bwMode="auto">
            <a:xfrm rot="16828207" flipV="1">
              <a:off x="3360738" y="38608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95" name="Line 150"/>
            <p:cNvSpPr>
              <a:spLocks noChangeShapeType="1"/>
            </p:cNvSpPr>
            <p:nvPr/>
          </p:nvSpPr>
          <p:spPr bwMode="auto">
            <a:xfrm rot="16828207" flipV="1">
              <a:off x="3221038" y="3530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96" name="Line 151"/>
            <p:cNvSpPr>
              <a:spLocks noChangeShapeType="1"/>
            </p:cNvSpPr>
            <p:nvPr/>
          </p:nvSpPr>
          <p:spPr bwMode="auto">
            <a:xfrm rot="16828207" flipV="1">
              <a:off x="3402013" y="3765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97" name="Line 152"/>
            <p:cNvSpPr>
              <a:spLocks noChangeShapeType="1"/>
            </p:cNvSpPr>
            <p:nvPr/>
          </p:nvSpPr>
          <p:spPr bwMode="auto">
            <a:xfrm rot="16828207" flipV="1">
              <a:off x="3379788" y="35560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98" name="Line 153"/>
            <p:cNvSpPr>
              <a:spLocks noChangeShapeType="1"/>
            </p:cNvSpPr>
            <p:nvPr/>
          </p:nvSpPr>
          <p:spPr bwMode="auto">
            <a:xfrm rot="4665893" flipV="1">
              <a:off x="3221038" y="42386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99" name="Line 154"/>
            <p:cNvSpPr>
              <a:spLocks noChangeShapeType="1"/>
            </p:cNvSpPr>
            <p:nvPr/>
          </p:nvSpPr>
          <p:spPr bwMode="auto">
            <a:xfrm rot="4665893" flipV="1">
              <a:off x="3443288" y="4152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00" name="Line 155"/>
            <p:cNvSpPr>
              <a:spLocks noChangeShapeType="1"/>
            </p:cNvSpPr>
            <p:nvPr/>
          </p:nvSpPr>
          <p:spPr bwMode="auto">
            <a:xfrm rot="4665893" flipV="1">
              <a:off x="3182938" y="4371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01" name="Line 156"/>
            <p:cNvSpPr>
              <a:spLocks noChangeShapeType="1"/>
            </p:cNvSpPr>
            <p:nvPr/>
          </p:nvSpPr>
          <p:spPr bwMode="auto">
            <a:xfrm rot="4665893" flipV="1">
              <a:off x="3392488" y="43878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02" name="Line 157"/>
            <p:cNvSpPr>
              <a:spLocks noChangeShapeType="1"/>
            </p:cNvSpPr>
            <p:nvPr/>
          </p:nvSpPr>
          <p:spPr bwMode="auto">
            <a:xfrm rot="4665893" flipV="1">
              <a:off x="318293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03" name="Line 158"/>
            <p:cNvSpPr>
              <a:spLocks noChangeShapeType="1"/>
            </p:cNvSpPr>
            <p:nvPr/>
          </p:nvSpPr>
          <p:spPr bwMode="auto">
            <a:xfrm rot="4665893" flipV="1">
              <a:off x="3405188" y="45180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04" name="Line 160"/>
            <p:cNvSpPr>
              <a:spLocks noChangeShapeType="1"/>
            </p:cNvSpPr>
            <p:nvPr/>
          </p:nvSpPr>
          <p:spPr bwMode="auto">
            <a:xfrm rot="4665893" flipV="1">
              <a:off x="3113088" y="4559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0" name="Rectangle 1"/>
          <p:cNvSpPr txBox="1">
            <a:spLocks noChangeArrowheads="1"/>
          </p:cNvSpPr>
          <p:nvPr/>
        </p:nvSpPr>
        <p:spPr bwMode="auto">
          <a:xfrm>
            <a:off x="0" y="180578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tabLst>
                <a:tab pos="358775" algn="l"/>
              </a:tabLst>
              <a:defRPr/>
            </a:pPr>
            <a:r>
              <a:rPr lang="cs-CZ" sz="2800" b="1" dirty="0">
                <a:latin typeface="+mn-lt"/>
                <a:cs typeface="+mn-cs"/>
              </a:rPr>
              <a:t>3. Feromagnetické látky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jsou složeny také z paramagnetických atomů, ale v takovém uspořádání, že výrazně zesilují magnetické pole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železo, kobalt, nikl, slitiny těchto kovů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Látka je rozdělena na malé (10</a:t>
            </a:r>
            <a:r>
              <a:rPr lang="cs-CZ" sz="2800" baseline="30000" dirty="0">
                <a:latin typeface="+mn-lt"/>
                <a:cs typeface="+mn-cs"/>
              </a:rPr>
              <a:t>-3</a:t>
            </a:r>
            <a:r>
              <a:rPr lang="cs-CZ" sz="2800" dirty="0">
                <a:latin typeface="+mn-lt"/>
                <a:cs typeface="+mn-cs"/>
              </a:rPr>
              <a:t> – 10 mm</a:t>
            </a:r>
            <a:r>
              <a:rPr lang="cs-CZ" sz="2800" baseline="30000" dirty="0">
                <a:latin typeface="+mn-lt"/>
                <a:cs typeface="+mn-cs"/>
              </a:rPr>
              <a:t>3</a:t>
            </a:r>
            <a:r>
              <a:rPr lang="cs-CZ" sz="2800" dirty="0">
                <a:latin typeface="+mn-lt"/>
                <a:cs typeface="+mn-cs"/>
              </a:rPr>
              <a:t>) oblasti – </a:t>
            </a:r>
            <a:r>
              <a:rPr lang="cs-CZ" sz="2800" dirty="0" smtClean="0">
                <a:latin typeface="+mn-lt"/>
                <a:cs typeface="+mn-cs"/>
              </a:rPr>
              <a:t>tzv. </a:t>
            </a:r>
            <a:r>
              <a:rPr lang="cs-CZ" sz="2800" b="1" dirty="0" smtClean="0">
                <a:latin typeface="+mn-lt"/>
                <a:cs typeface="+mn-cs"/>
              </a:rPr>
              <a:t>magnetické </a:t>
            </a:r>
            <a:r>
              <a:rPr lang="cs-CZ" sz="2800" b="1" dirty="0">
                <a:latin typeface="+mn-lt"/>
                <a:cs typeface="+mn-cs"/>
              </a:rPr>
              <a:t>domény</a:t>
            </a:r>
            <a:r>
              <a:rPr lang="cs-CZ" sz="2800" dirty="0">
                <a:latin typeface="+mn-lt"/>
                <a:cs typeface="+mn-cs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Uvnitř domén jsou elementární magnety uspořádány souhlasně.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+mn-cs"/>
              </a:rPr>
              <a:t>Jednotlivé domény jsou navzájem orientovány náhodně.</a:t>
            </a:r>
          </a:p>
        </p:txBody>
      </p:sp>
    </p:spTree>
    <p:extLst>
      <p:ext uri="{BB962C8B-B14F-4D97-AF65-F5344CB8AC3E}">
        <p14:creationId xmlns:p14="http://schemas.microsoft.com/office/powerpoint/2010/main" val="3751998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14" name="Text Box 122"/>
          <p:cNvSpPr txBox="1">
            <a:spLocks noChangeArrowheads="1"/>
          </p:cNvSpPr>
          <p:nvPr/>
        </p:nvSpPr>
        <p:spPr bwMode="auto">
          <a:xfrm>
            <a:off x="-3290" y="260648"/>
            <a:ext cx="626463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700" i="1" dirty="0">
                <a:latin typeface="+mj-lt"/>
              </a:rPr>
              <a:t>Působením vnějšího magnetického pole se zvětšují domény se shodnou orientací a zmenšují domény s opačnou orientací; magnetické pole výrazně zesiluje</a:t>
            </a:r>
            <a:r>
              <a:rPr lang="cs-CZ" sz="2700" i="1" dirty="0" smtClean="0">
                <a:latin typeface="+mj-lt"/>
              </a:rPr>
              <a:t>.</a:t>
            </a:r>
            <a:endParaRPr lang="cs-CZ" sz="2700" i="1" dirty="0">
              <a:latin typeface="+mj-lt"/>
            </a:endParaRPr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700" i="1" dirty="0">
                <a:latin typeface="+mj-lt"/>
              </a:rPr>
              <a:t>V dostatečně silném vnějším poli se shodně orientovaná doména rozšíří </a:t>
            </a:r>
            <a:r>
              <a:rPr lang="cs-CZ" sz="2700" i="1" dirty="0" smtClean="0">
                <a:latin typeface="+mj-lt"/>
              </a:rPr>
              <a:t/>
            </a:r>
            <a:br>
              <a:rPr lang="cs-CZ" sz="2700" i="1" dirty="0" smtClean="0">
                <a:latin typeface="+mj-lt"/>
              </a:rPr>
            </a:br>
            <a:r>
              <a:rPr lang="cs-CZ" sz="2700" i="1" dirty="0" smtClean="0">
                <a:latin typeface="+mj-lt"/>
              </a:rPr>
              <a:t>na </a:t>
            </a:r>
            <a:r>
              <a:rPr lang="cs-CZ" sz="2700" i="1" dirty="0">
                <a:latin typeface="+mj-lt"/>
              </a:rPr>
              <a:t>celý objem látky. </a:t>
            </a:r>
            <a:endParaRPr lang="cs-CZ" sz="2700" i="1" dirty="0" smtClean="0">
              <a:latin typeface="+mj-lt"/>
            </a:endParaRPr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altLang="cs-CZ" sz="2700" i="1" dirty="0" smtClean="0">
                <a:latin typeface="+mj-lt"/>
              </a:rPr>
              <a:t>Látka je pak magneticky nasycena.</a:t>
            </a:r>
            <a:endParaRPr lang="cs-CZ" sz="2700" dirty="0">
              <a:latin typeface="+mj-lt"/>
            </a:endParaRPr>
          </a:p>
        </p:txBody>
      </p:sp>
      <p:grpSp>
        <p:nvGrpSpPr>
          <p:cNvPr id="33795" name="Skupina 341"/>
          <p:cNvGrpSpPr>
            <a:grpSpLocks/>
          </p:cNvGrpSpPr>
          <p:nvPr/>
        </p:nvGrpSpPr>
        <p:grpSpPr bwMode="auto">
          <a:xfrm>
            <a:off x="500063" y="4105101"/>
            <a:ext cx="8054975" cy="2708275"/>
            <a:chOff x="500034" y="3786190"/>
            <a:chExt cx="8055014" cy="2708275"/>
          </a:xfrm>
        </p:grpSpPr>
        <p:grpSp>
          <p:nvGrpSpPr>
            <p:cNvPr id="33796" name="Skupina 123"/>
            <p:cNvGrpSpPr>
              <a:grpSpLocks/>
            </p:cNvGrpSpPr>
            <p:nvPr/>
          </p:nvGrpSpPr>
          <p:grpSpPr bwMode="auto">
            <a:xfrm>
              <a:off x="3284528" y="3786190"/>
              <a:ext cx="2503487" cy="2708275"/>
              <a:chOff x="1147763" y="2876550"/>
              <a:chExt cx="2503487" cy="2708275"/>
            </a:xfrm>
          </p:grpSpPr>
          <p:sp>
            <p:nvSpPr>
              <p:cNvPr id="34014" name="Rectangle 7"/>
              <p:cNvSpPr>
                <a:spLocks noChangeArrowheads="1"/>
              </p:cNvSpPr>
              <p:nvPr/>
            </p:nvSpPr>
            <p:spPr bwMode="auto">
              <a:xfrm>
                <a:off x="1163638" y="2913063"/>
                <a:ext cx="2482850" cy="183038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015" name="Line 8"/>
              <p:cNvSpPr>
                <a:spLocks noChangeShapeType="1"/>
              </p:cNvSpPr>
              <p:nvPr/>
            </p:nvSpPr>
            <p:spPr bwMode="auto">
              <a:xfrm rot="2349939" flipV="1">
                <a:off x="1255713" y="29019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6" name="Line 9"/>
              <p:cNvSpPr>
                <a:spLocks noChangeShapeType="1"/>
              </p:cNvSpPr>
              <p:nvPr/>
            </p:nvSpPr>
            <p:spPr bwMode="auto">
              <a:xfrm rot="3120076" flipV="1">
                <a:off x="2433638" y="3573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7" name="Line 12"/>
              <p:cNvSpPr>
                <a:spLocks noChangeShapeType="1"/>
              </p:cNvSpPr>
              <p:nvPr/>
            </p:nvSpPr>
            <p:spPr bwMode="auto">
              <a:xfrm rot="5546581" flipV="1">
                <a:off x="1858963" y="3033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8" name="Line 13"/>
              <p:cNvSpPr>
                <a:spLocks noChangeShapeType="1"/>
              </p:cNvSpPr>
              <p:nvPr/>
            </p:nvSpPr>
            <p:spPr bwMode="auto">
              <a:xfrm rot="211080" flipV="1">
                <a:off x="2447925" y="2928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9" name="Line 14"/>
              <p:cNvSpPr>
                <a:spLocks noChangeShapeType="1"/>
              </p:cNvSpPr>
              <p:nvPr/>
            </p:nvSpPr>
            <p:spPr bwMode="auto">
              <a:xfrm rot="9000000" flipV="1">
                <a:off x="1147763" y="35560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0" name="Line 15"/>
              <p:cNvSpPr>
                <a:spLocks noChangeShapeType="1"/>
              </p:cNvSpPr>
              <p:nvPr/>
            </p:nvSpPr>
            <p:spPr bwMode="auto">
              <a:xfrm rot="4665893" flipV="1">
                <a:off x="3348038" y="42164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1" name="Line 16"/>
              <p:cNvSpPr>
                <a:spLocks noChangeShapeType="1"/>
              </p:cNvSpPr>
              <p:nvPr/>
            </p:nvSpPr>
            <p:spPr bwMode="auto">
              <a:xfrm rot="19341563" flipV="1">
                <a:off x="1598613" y="44354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2" name="Line 18"/>
              <p:cNvSpPr>
                <a:spLocks noChangeShapeType="1"/>
              </p:cNvSpPr>
              <p:nvPr/>
            </p:nvSpPr>
            <p:spPr bwMode="auto">
              <a:xfrm flipV="1">
                <a:off x="1162050" y="3384550"/>
                <a:ext cx="320675" cy="146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3" name="Line 19"/>
              <p:cNvSpPr>
                <a:spLocks noChangeShapeType="1"/>
              </p:cNvSpPr>
              <p:nvPr/>
            </p:nvSpPr>
            <p:spPr bwMode="auto">
              <a:xfrm flipV="1">
                <a:off x="1531938" y="2921000"/>
                <a:ext cx="411162" cy="504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4" name="Line 20"/>
              <p:cNvSpPr>
                <a:spLocks noChangeShapeType="1"/>
              </p:cNvSpPr>
              <p:nvPr/>
            </p:nvSpPr>
            <p:spPr bwMode="auto">
              <a:xfrm>
                <a:off x="1479550" y="3387725"/>
                <a:ext cx="481013" cy="384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5" name="Line 21"/>
              <p:cNvSpPr>
                <a:spLocks noChangeShapeType="1"/>
              </p:cNvSpPr>
              <p:nvPr/>
            </p:nvSpPr>
            <p:spPr bwMode="auto">
              <a:xfrm flipH="1">
                <a:off x="1631950" y="3730625"/>
                <a:ext cx="250825" cy="498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6" name="Line 22"/>
              <p:cNvSpPr>
                <a:spLocks noChangeShapeType="1"/>
              </p:cNvSpPr>
              <p:nvPr/>
            </p:nvSpPr>
            <p:spPr bwMode="auto">
              <a:xfrm flipH="1">
                <a:off x="1162050" y="4235450"/>
                <a:ext cx="469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7" name="Line 23"/>
              <p:cNvSpPr>
                <a:spLocks noChangeShapeType="1"/>
              </p:cNvSpPr>
              <p:nvPr/>
            </p:nvSpPr>
            <p:spPr bwMode="auto">
              <a:xfrm>
                <a:off x="1625600" y="4238625"/>
                <a:ext cx="374650" cy="498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8" name="Line 24"/>
              <p:cNvSpPr>
                <a:spLocks noChangeShapeType="1"/>
              </p:cNvSpPr>
              <p:nvPr/>
            </p:nvSpPr>
            <p:spPr bwMode="auto">
              <a:xfrm flipV="1">
                <a:off x="1968500" y="3435350"/>
                <a:ext cx="549275" cy="346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9" name="Line 25"/>
              <p:cNvSpPr>
                <a:spLocks noChangeShapeType="1"/>
              </p:cNvSpPr>
              <p:nvPr/>
            </p:nvSpPr>
            <p:spPr bwMode="auto">
              <a:xfrm flipH="1" flipV="1">
                <a:off x="2305050" y="2908300"/>
                <a:ext cx="250825" cy="600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0" name="Line 26"/>
              <p:cNvSpPr>
                <a:spLocks noChangeShapeType="1"/>
              </p:cNvSpPr>
              <p:nvPr/>
            </p:nvSpPr>
            <p:spPr bwMode="auto">
              <a:xfrm>
                <a:off x="2921000" y="3651250"/>
                <a:ext cx="242888" cy="298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1" name="Line 27"/>
              <p:cNvSpPr>
                <a:spLocks noChangeShapeType="1"/>
              </p:cNvSpPr>
              <p:nvPr/>
            </p:nvSpPr>
            <p:spPr bwMode="auto">
              <a:xfrm flipV="1">
                <a:off x="2025650" y="4298950"/>
                <a:ext cx="857250" cy="438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2" name="Line 29"/>
              <p:cNvSpPr>
                <a:spLocks noChangeShapeType="1"/>
              </p:cNvSpPr>
              <p:nvPr/>
            </p:nvSpPr>
            <p:spPr bwMode="auto">
              <a:xfrm flipH="1">
                <a:off x="2733675" y="4292600"/>
                <a:ext cx="152400" cy="4476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3" name="Line 30"/>
              <p:cNvSpPr>
                <a:spLocks noChangeShapeType="1"/>
              </p:cNvSpPr>
              <p:nvPr/>
            </p:nvSpPr>
            <p:spPr bwMode="auto">
              <a:xfrm flipV="1">
                <a:off x="3159125" y="3800475"/>
                <a:ext cx="482600" cy="1539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4" name="Line 31"/>
              <p:cNvSpPr>
                <a:spLocks noChangeShapeType="1"/>
              </p:cNvSpPr>
              <p:nvPr/>
            </p:nvSpPr>
            <p:spPr bwMode="auto">
              <a:xfrm flipV="1">
                <a:off x="2982913" y="3441700"/>
                <a:ext cx="293687" cy="279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5" name="Line 32"/>
              <p:cNvSpPr>
                <a:spLocks noChangeShapeType="1"/>
              </p:cNvSpPr>
              <p:nvPr/>
            </p:nvSpPr>
            <p:spPr bwMode="auto">
              <a:xfrm flipH="1" flipV="1">
                <a:off x="3095625" y="2905125"/>
                <a:ext cx="180975" cy="527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6" name="Line 33"/>
              <p:cNvSpPr>
                <a:spLocks noChangeShapeType="1"/>
              </p:cNvSpPr>
              <p:nvPr/>
            </p:nvSpPr>
            <p:spPr bwMode="auto">
              <a:xfrm>
                <a:off x="3282950" y="3443288"/>
                <a:ext cx="368300" cy="6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7" name="Line 34"/>
              <p:cNvSpPr>
                <a:spLocks noChangeShapeType="1"/>
              </p:cNvSpPr>
              <p:nvPr/>
            </p:nvSpPr>
            <p:spPr bwMode="auto">
              <a:xfrm rot="2349939" flipV="1">
                <a:off x="1258888" y="3009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8" name="Line 35"/>
              <p:cNvSpPr>
                <a:spLocks noChangeShapeType="1"/>
              </p:cNvSpPr>
              <p:nvPr/>
            </p:nvSpPr>
            <p:spPr bwMode="auto">
              <a:xfrm rot="2349939" flipV="1">
                <a:off x="1538288" y="28765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9" name="Line 36"/>
              <p:cNvSpPr>
                <a:spLocks noChangeShapeType="1"/>
              </p:cNvSpPr>
              <p:nvPr/>
            </p:nvSpPr>
            <p:spPr bwMode="auto">
              <a:xfrm rot="2349939" flipV="1">
                <a:off x="1477963" y="30162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0" name="Line 37"/>
              <p:cNvSpPr>
                <a:spLocks noChangeShapeType="1"/>
              </p:cNvSpPr>
              <p:nvPr/>
            </p:nvSpPr>
            <p:spPr bwMode="auto">
              <a:xfrm rot="2349939" flipV="1">
                <a:off x="1268413" y="31273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1" name="Line 38"/>
              <p:cNvSpPr>
                <a:spLocks noChangeShapeType="1"/>
              </p:cNvSpPr>
              <p:nvPr/>
            </p:nvSpPr>
            <p:spPr bwMode="auto">
              <a:xfrm rot="2349939" flipV="1">
                <a:off x="1287463" y="3228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2" name="Line 39"/>
              <p:cNvSpPr>
                <a:spLocks noChangeShapeType="1"/>
              </p:cNvSpPr>
              <p:nvPr/>
            </p:nvSpPr>
            <p:spPr bwMode="auto">
              <a:xfrm rot="5546581" flipV="1">
                <a:off x="1957388" y="2932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3" name="Line 40"/>
              <p:cNvSpPr>
                <a:spLocks noChangeShapeType="1"/>
              </p:cNvSpPr>
              <p:nvPr/>
            </p:nvSpPr>
            <p:spPr bwMode="auto">
              <a:xfrm rot="5546581" flipV="1">
                <a:off x="1789113" y="3141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4" name="Line 41"/>
              <p:cNvSpPr>
                <a:spLocks noChangeShapeType="1"/>
              </p:cNvSpPr>
              <p:nvPr/>
            </p:nvSpPr>
            <p:spPr bwMode="auto">
              <a:xfrm rot="5546581" flipV="1">
                <a:off x="2100263" y="2932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5" name="Line 42"/>
              <p:cNvSpPr>
                <a:spLocks noChangeShapeType="1"/>
              </p:cNvSpPr>
              <p:nvPr/>
            </p:nvSpPr>
            <p:spPr bwMode="auto">
              <a:xfrm rot="5546581" flipV="1">
                <a:off x="1731963" y="32654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6" name="Line 43"/>
              <p:cNvSpPr>
                <a:spLocks noChangeShapeType="1"/>
              </p:cNvSpPr>
              <p:nvPr/>
            </p:nvSpPr>
            <p:spPr bwMode="auto">
              <a:xfrm rot="5546581" flipV="1">
                <a:off x="1674813" y="3376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7" name="Line 44"/>
              <p:cNvSpPr>
                <a:spLocks noChangeShapeType="1"/>
              </p:cNvSpPr>
              <p:nvPr/>
            </p:nvSpPr>
            <p:spPr bwMode="auto">
              <a:xfrm rot="5546581" flipV="1">
                <a:off x="1925638" y="35067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8" name="Line 45"/>
              <p:cNvSpPr>
                <a:spLocks noChangeShapeType="1"/>
              </p:cNvSpPr>
              <p:nvPr/>
            </p:nvSpPr>
            <p:spPr bwMode="auto">
              <a:xfrm rot="5546581" flipV="1">
                <a:off x="1954213" y="33512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9" name="Line 46"/>
              <p:cNvSpPr>
                <a:spLocks noChangeShapeType="1"/>
              </p:cNvSpPr>
              <p:nvPr/>
            </p:nvSpPr>
            <p:spPr bwMode="auto">
              <a:xfrm rot="5546581" flipV="1">
                <a:off x="2017713" y="32464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0" name="Line 47"/>
              <p:cNvSpPr>
                <a:spLocks noChangeShapeType="1"/>
              </p:cNvSpPr>
              <p:nvPr/>
            </p:nvSpPr>
            <p:spPr bwMode="auto">
              <a:xfrm rot="5546581" flipV="1">
                <a:off x="2090738" y="3151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1" name="Line 48"/>
              <p:cNvSpPr>
                <a:spLocks noChangeShapeType="1"/>
              </p:cNvSpPr>
              <p:nvPr/>
            </p:nvSpPr>
            <p:spPr bwMode="auto">
              <a:xfrm rot="5546581" flipV="1">
                <a:off x="2249488" y="3170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2" name="Line 49"/>
              <p:cNvSpPr>
                <a:spLocks noChangeShapeType="1"/>
              </p:cNvSpPr>
              <p:nvPr/>
            </p:nvSpPr>
            <p:spPr bwMode="auto">
              <a:xfrm rot="5546581" flipV="1">
                <a:off x="2227263" y="3335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3" name="Line 52"/>
              <p:cNvSpPr>
                <a:spLocks noChangeShapeType="1"/>
              </p:cNvSpPr>
              <p:nvPr/>
            </p:nvSpPr>
            <p:spPr bwMode="auto">
              <a:xfrm rot="9000000" flipV="1">
                <a:off x="1293813" y="34956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4" name="Line 53"/>
              <p:cNvSpPr>
                <a:spLocks noChangeShapeType="1"/>
              </p:cNvSpPr>
              <p:nvPr/>
            </p:nvSpPr>
            <p:spPr bwMode="auto">
              <a:xfrm rot="9000000" flipV="1">
                <a:off x="1430338" y="35433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5" name="Line 54"/>
              <p:cNvSpPr>
                <a:spLocks noChangeShapeType="1"/>
              </p:cNvSpPr>
              <p:nvPr/>
            </p:nvSpPr>
            <p:spPr bwMode="auto">
              <a:xfrm rot="9000000" flipV="1">
                <a:off x="1157288" y="38004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6" name="Line 55"/>
              <p:cNvSpPr>
                <a:spLocks noChangeShapeType="1"/>
              </p:cNvSpPr>
              <p:nvPr/>
            </p:nvSpPr>
            <p:spPr bwMode="auto">
              <a:xfrm rot="9000000" flipV="1">
                <a:off x="1296988" y="3771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7" name="Line 56"/>
              <p:cNvSpPr>
                <a:spLocks noChangeShapeType="1"/>
              </p:cNvSpPr>
              <p:nvPr/>
            </p:nvSpPr>
            <p:spPr bwMode="auto">
              <a:xfrm rot="9000000" flipV="1">
                <a:off x="1465263" y="37941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8" name="Line 57"/>
              <p:cNvSpPr>
                <a:spLocks noChangeShapeType="1"/>
              </p:cNvSpPr>
              <p:nvPr/>
            </p:nvSpPr>
            <p:spPr bwMode="auto">
              <a:xfrm rot="9000000" flipV="1">
                <a:off x="1560513" y="36322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9" name="Line 58"/>
              <p:cNvSpPr>
                <a:spLocks noChangeShapeType="1"/>
              </p:cNvSpPr>
              <p:nvPr/>
            </p:nvSpPr>
            <p:spPr bwMode="auto">
              <a:xfrm rot="9000000" flipV="1">
                <a:off x="1658938" y="36988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0" name="Line 59"/>
              <p:cNvSpPr>
                <a:spLocks noChangeShapeType="1"/>
              </p:cNvSpPr>
              <p:nvPr/>
            </p:nvSpPr>
            <p:spPr bwMode="auto">
              <a:xfrm rot="9000000" flipV="1">
                <a:off x="1192213" y="3990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1" name="Line 60"/>
              <p:cNvSpPr>
                <a:spLocks noChangeShapeType="1"/>
              </p:cNvSpPr>
              <p:nvPr/>
            </p:nvSpPr>
            <p:spPr bwMode="auto">
              <a:xfrm rot="9000000" flipV="1">
                <a:off x="1373188" y="3971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2" name="Line 61"/>
              <p:cNvSpPr>
                <a:spLocks noChangeShapeType="1"/>
              </p:cNvSpPr>
              <p:nvPr/>
            </p:nvSpPr>
            <p:spPr bwMode="auto">
              <a:xfrm rot="9000000" flipV="1">
                <a:off x="1541463" y="39497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3" name="Line 63"/>
              <p:cNvSpPr>
                <a:spLocks noChangeShapeType="1"/>
              </p:cNvSpPr>
              <p:nvPr/>
            </p:nvSpPr>
            <p:spPr bwMode="auto">
              <a:xfrm rot="19341563" flipV="1">
                <a:off x="1173163" y="43211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4" name="Line 64"/>
              <p:cNvSpPr>
                <a:spLocks noChangeShapeType="1"/>
              </p:cNvSpPr>
              <p:nvPr/>
            </p:nvSpPr>
            <p:spPr bwMode="auto">
              <a:xfrm rot="19341563" flipV="1">
                <a:off x="1319213" y="4324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5" name="Line 65"/>
              <p:cNvSpPr>
                <a:spLocks noChangeShapeType="1"/>
              </p:cNvSpPr>
              <p:nvPr/>
            </p:nvSpPr>
            <p:spPr bwMode="auto">
              <a:xfrm rot="19341563" flipV="1">
                <a:off x="1484313" y="4324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6" name="Line 67"/>
              <p:cNvSpPr>
                <a:spLocks noChangeShapeType="1"/>
              </p:cNvSpPr>
              <p:nvPr/>
            </p:nvSpPr>
            <p:spPr bwMode="auto">
              <a:xfrm rot="19341563" flipV="1">
                <a:off x="1246188" y="4479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7" name="Line 68"/>
              <p:cNvSpPr>
                <a:spLocks noChangeShapeType="1"/>
              </p:cNvSpPr>
              <p:nvPr/>
            </p:nvSpPr>
            <p:spPr bwMode="auto">
              <a:xfrm rot="19341563" flipV="1">
                <a:off x="1404938" y="44862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8" name="Line 71"/>
              <p:cNvSpPr>
                <a:spLocks noChangeShapeType="1"/>
              </p:cNvSpPr>
              <p:nvPr/>
            </p:nvSpPr>
            <p:spPr bwMode="auto">
              <a:xfrm rot="3120076" flipV="1">
                <a:off x="2284413" y="3678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9" name="Line 72"/>
              <p:cNvSpPr>
                <a:spLocks noChangeShapeType="1"/>
              </p:cNvSpPr>
              <p:nvPr/>
            </p:nvSpPr>
            <p:spPr bwMode="auto">
              <a:xfrm rot="3120076" flipV="1">
                <a:off x="2532063" y="37449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0" name="Line 73"/>
              <p:cNvSpPr>
                <a:spLocks noChangeShapeType="1"/>
              </p:cNvSpPr>
              <p:nvPr/>
            </p:nvSpPr>
            <p:spPr bwMode="auto">
              <a:xfrm rot="3120076" flipV="1">
                <a:off x="2128838" y="3795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1" name="Line 74"/>
              <p:cNvSpPr>
                <a:spLocks noChangeShapeType="1"/>
              </p:cNvSpPr>
              <p:nvPr/>
            </p:nvSpPr>
            <p:spPr bwMode="auto">
              <a:xfrm rot="3120076" flipV="1">
                <a:off x="2062163" y="3910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2" name="Line 75"/>
              <p:cNvSpPr>
                <a:spLocks noChangeShapeType="1"/>
              </p:cNvSpPr>
              <p:nvPr/>
            </p:nvSpPr>
            <p:spPr bwMode="auto">
              <a:xfrm rot="3120076" flipV="1">
                <a:off x="2678113" y="3840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3" name="Line 76"/>
              <p:cNvSpPr>
                <a:spLocks noChangeShapeType="1"/>
              </p:cNvSpPr>
              <p:nvPr/>
            </p:nvSpPr>
            <p:spPr bwMode="auto">
              <a:xfrm rot="3120076" flipV="1">
                <a:off x="2389188" y="38719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4" name="Line 77"/>
              <p:cNvSpPr>
                <a:spLocks noChangeShapeType="1"/>
              </p:cNvSpPr>
              <p:nvPr/>
            </p:nvSpPr>
            <p:spPr bwMode="auto">
              <a:xfrm rot="3120076" flipV="1">
                <a:off x="1985963" y="4040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5" name="Line 78"/>
              <p:cNvSpPr>
                <a:spLocks noChangeShapeType="1"/>
              </p:cNvSpPr>
              <p:nvPr/>
            </p:nvSpPr>
            <p:spPr bwMode="auto">
              <a:xfrm rot="3120076" flipV="1">
                <a:off x="2287588" y="3989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6" name="Line 79"/>
              <p:cNvSpPr>
                <a:spLocks noChangeShapeType="1"/>
              </p:cNvSpPr>
              <p:nvPr/>
            </p:nvSpPr>
            <p:spPr bwMode="auto">
              <a:xfrm rot="3120076" flipV="1">
                <a:off x="2570163" y="39512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7" name="Line 80"/>
              <p:cNvSpPr>
                <a:spLocks noChangeShapeType="1"/>
              </p:cNvSpPr>
              <p:nvPr/>
            </p:nvSpPr>
            <p:spPr bwMode="auto">
              <a:xfrm rot="3120076" flipV="1">
                <a:off x="2030413" y="4157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8" name="Line 81"/>
              <p:cNvSpPr>
                <a:spLocks noChangeShapeType="1"/>
              </p:cNvSpPr>
              <p:nvPr/>
            </p:nvSpPr>
            <p:spPr bwMode="auto">
              <a:xfrm rot="3120076" flipV="1">
                <a:off x="2249488" y="40878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9" name="Line 85"/>
              <p:cNvSpPr>
                <a:spLocks noChangeShapeType="1"/>
              </p:cNvSpPr>
              <p:nvPr/>
            </p:nvSpPr>
            <p:spPr bwMode="auto">
              <a:xfrm rot="13378881" flipV="1">
                <a:off x="2592388" y="43767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0" name="Line 88"/>
              <p:cNvSpPr>
                <a:spLocks noChangeShapeType="1"/>
              </p:cNvSpPr>
              <p:nvPr/>
            </p:nvSpPr>
            <p:spPr bwMode="auto">
              <a:xfrm rot="13378881" flipV="1">
                <a:off x="2525713" y="4478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1" name="Line 90"/>
              <p:cNvSpPr>
                <a:spLocks noChangeShapeType="1"/>
              </p:cNvSpPr>
              <p:nvPr/>
            </p:nvSpPr>
            <p:spPr bwMode="auto">
              <a:xfrm rot="13378881" flipV="1">
                <a:off x="2316163" y="4573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2" name="Line 91"/>
              <p:cNvSpPr>
                <a:spLocks noChangeShapeType="1"/>
              </p:cNvSpPr>
              <p:nvPr/>
            </p:nvSpPr>
            <p:spPr bwMode="auto">
              <a:xfrm rot="211080" flipV="1">
                <a:off x="2597150" y="2954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3" name="Line 92"/>
              <p:cNvSpPr>
                <a:spLocks noChangeShapeType="1"/>
              </p:cNvSpPr>
              <p:nvPr/>
            </p:nvSpPr>
            <p:spPr bwMode="auto">
              <a:xfrm rot="211080" flipV="1">
                <a:off x="2730500" y="29670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4" name="Line 93"/>
              <p:cNvSpPr>
                <a:spLocks noChangeShapeType="1"/>
              </p:cNvSpPr>
              <p:nvPr/>
            </p:nvSpPr>
            <p:spPr bwMode="auto">
              <a:xfrm rot="211080" flipV="1">
                <a:off x="2552700" y="31797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5" name="Line 94"/>
              <p:cNvSpPr>
                <a:spLocks noChangeShapeType="1"/>
              </p:cNvSpPr>
              <p:nvPr/>
            </p:nvSpPr>
            <p:spPr bwMode="auto">
              <a:xfrm rot="211080" flipV="1">
                <a:off x="2778125" y="3084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6" name="Line 95"/>
              <p:cNvSpPr>
                <a:spLocks noChangeShapeType="1"/>
              </p:cNvSpPr>
              <p:nvPr/>
            </p:nvSpPr>
            <p:spPr bwMode="auto">
              <a:xfrm rot="211080" flipV="1">
                <a:off x="2679700" y="3303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7" name="Line 96"/>
              <p:cNvSpPr>
                <a:spLocks noChangeShapeType="1"/>
              </p:cNvSpPr>
              <p:nvPr/>
            </p:nvSpPr>
            <p:spPr bwMode="auto">
              <a:xfrm rot="211080" flipV="1">
                <a:off x="2847975" y="32432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8" name="Line 97"/>
              <p:cNvSpPr>
                <a:spLocks noChangeShapeType="1"/>
              </p:cNvSpPr>
              <p:nvPr/>
            </p:nvSpPr>
            <p:spPr bwMode="auto">
              <a:xfrm rot="211080" flipV="1">
                <a:off x="2854325" y="3395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9" name="Line 98"/>
              <p:cNvSpPr>
                <a:spLocks noChangeShapeType="1"/>
              </p:cNvSpPr>
              <p:nvPr/>
            </p:nvSpPr>
            <p:spPr bwMode="auto">
              <a:xfrm rot="10574259" flipV="1">
                <a:off x="3224213" y="29606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0" name="Line 99"/>
              <p:cNvSpPr>
                <a:spLocks noChangeShapeType="1"/>
              </p:cNvSpPr>
              <p:nvPr/>
            </p:nvSpPr>
            <p:spPr bwMode="auto">
              <a:xfrm rot="10574259" flipV="1">
                <a:off x="3386138" y="29702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1" name="Line 101"/>
              <p:cNvSpPr>
                <a:spLocks noChangeShapeType="1"/>
              </p:cNvSpPr>
              <p:nvPr/>
            </p:nvSpPr>
            <p:spPr bwMode="auto">
              <a:xfrm rot="10574259" flipV="1">
                <a:off x="3325813" y="3205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2" name="Line 102"/>
              <p:cNvSpPr>
                <a:spLocks noChangeShapeType="1"/>
              </p:cNvSpPr>
              <p:nvPr/>
            </p:nvSpPr>
            <p:spPr bwMode="auto">
              <a:xfrm rot="10574259" flipV="1">
                <a:off x="3449638" y="3227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3" name="Line 103"/>
              <p:cNvSpPr>
                <a:spLocks noChangeShapeType="1"/>
              </p:cNvSpPr>
              <p:nvPr/>
            </p:nvSpPr>
            <p:spPr bwMode="auto">
              <a:xfrm rot="16828207" flipV="1">
                <a:off x="3084513" y="3689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4" name="Line 109"/>
              <p:cNvSpPr>
                <a:spLocks noChangeShapeType="1"/>
              </p:cNvSpPr>
              <p:nvPr/>
            </p:nvSpPr>
            <p:spPr bwMode="auto">
              <a:xfrm rot="16828207" flipV="1">
                <a:off x="3208338" y="35814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5" name="Line 111"/>
              <p:cNvSpPr>
                <a:spLocks noChangeShapeType="1"/>
              </p:cNvSpPr>
              <p:nvPr/>
            </p:nvSpPr>
            <p:spPr bwMode="auto">
              <a:xfrm rot="16828207" flipV="1">
                <a:off x="3379788" y="35560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6" name="Line 112"/>
              <p:cNvSpPr>
                <a:spLocks noChangeShapeType="1"/>
              </p:cNvSpPr>
              <p:nvPr/>
            </p:nvSpPr>
            <p:spPr bwMode="auto">
              <a:xfrm rot="4665893" flipV="1">
                <a:off x="3221038" y="42386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7" name="Line 113"/>
              <p:cNvSpPr>
                <a:spLocks noChangeShapeType="1"/>
              </p:cNvSpPr>
              <p:nvPr/>
            </p:nvSpPr>
            <p:spPr bwMode="auto">
              <a:xfrm rot="4665893" flipV="1">
                <a:off x="3443288" y="4152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8" name="Line 114"/>
              <p:cNvSpPr>
                <a:spLocks noChangeShapeType="1"/>
              </p:cNvSpPr>
              <p:nvPr/>
            </p:nvSpPr>
            <p:spPr bwMode="auto">
              <a:xfrm rot="4665893" flipV="1">
                <a:off x="3182938" y="4371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9" name="Line 115"/>
              <p:cNvSpPr>
                <a:spLocks noChangeShapeType="1"/>
              </p:cNvSpPr>
              <p:nvPr/>
            </p:nvSpPr>
            <p:spPr bwMode="auto">
              <a:xfrm rot="4665893" flipV="1">
                <a:off x="3392488" y="43878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0" name="Line 116"/>
              <p:cNvSpPr>
                <a:spLocks noChangeShapeType="1"/>
              </p:cNvSpPr>
              <p:nvPr/>
            </p:nvSpPr>
            <p:spPr bwMode="auto">
              <a:xfrm rot="4665893" flipV="1">
                <a:off x="3182938" y="4479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1" name="Line 117"/>
              <p:cNvSpPr>
                <a:spLocks noChangeShapeType="1"/>
              </p:cNvSpPr>
              <p:nvPr/>
            </p:nvSpPr>
            <p:spPr bwMode="auto">
              <a:xfrm rot="4665893" flipV="1">
                <a:off x="3405188" y="45180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2" name="Line 118"/>
              <p:cNvSpPr>
                <a:spLocks noChangeShapeType="1"/>
              </p:cNvSpPr>
              <p:nvPr/>
            </p:nvSpPr>
            <p:spPr bwMode="auto">
              <a:xfrm rot="4665893" flipV="1">
                <a:off x="3113088" y="45593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3" name="Line 119"/>
              <p:cNvSpPr>
                <a:spLocks noChangeShapeType="1"/>
              </p:cNvSpPr>
              <p:nvPr/>
            </p:nvSpPr>
            <p:spPr bwMode="auto">
              <a:xfrm>
                <a:off x="1895475" y="5068888"/>
                <a:ext cx="91598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4" name="Text Box 120"/>
              <p:cNvSpPr txBox="1">
                <a:spLocks noChangeArrowheads="1"/>
              </p:cNvSpPr>
              <p:nvPr/>
            </p:nvSpPr>
            <p:spPr bwMode="auto">
              <a:xfrm>
                <a:off x="2154238" y="5218113"/>
                <a:ext cx="3492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b="1">
                    <a:solidFill>
                      <a:srgbClr val="0033CC"/>
                    </a:solidFill>
                  </a:rPr>
                  <a:t>B</a:t>
                </a:r>
              </a:p>
            </p:txBody>
          </p:sp>
          <p:sp>
            <p:nvSpPr>
              <p:cNvPr id="34105" name="Line 121"/>
              <p:cNvSpPr>
                <a:spLocks noChangeShapeType="1"/>
              </p:cNvSpPr>
              <p:nvPr/>
            </p:nvSpPr>
            <p:spPr bwMode="auto">
              <a:xfrm>
                <a:off x="2224088" y="5259388"/>
                <a:ext cx="225425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6" name="Line 123"/>
              <p:cNvSpPr>
                <a:spLocks noChangeShapeType="1"/>
              </p:cNvSpPr>
              <p:nvPr/>
            </p:nvSpPr>
            <p:spPr bwMode="auto">
              <a:xfrm>
                <a:off x="2552700" y="3511550"/>
                <a:ext cx="36195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7" name="Line 124"/>
              <p:cNvSpPr>
                <a:spLocks noChangeShapeType="1"/>
              </p:cNvSpPr>
              <p:nvPr/>
            </p:nvSpPr>
            <p:spPr bwMode="auto">
              <a:xfrm flipV="1">
                <a:off x="2886075" y="3956050"/>
                <a:ext cx="282575" cy="346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8" name="Line 125"/>
              <p:cNvSpPr>
                <a:spLocks noChangeShapeType="1"/>
              </p:cNvSpPr>
              <p:nvPr/>
            </p:nvSpPr>
            <p:spPr bwMode="auto">
              <a:xfrm rot="2349939" flipV="1">
                <a:off x="1477963" y="31273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9" name="Line 126"/>
              <p:cNvSpPr>
                <a:spLocks noChangeShapeType="1"/>
              </p:cNvSpPr>
              <p:nvPr/>
            </p:nvSpPr>
            <p:spPr bwMode="auto">
              <a:xfrm rot="211080" flipV="1">
                <a:off x="2949575" y="3017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0" name="Line 127"/>
              <p:cNvSpPr>
                <a:spLocks noChangeShapeType="1"/>
              </p:cNvSpPr>
              <p:nvPr/>
            </p:nvSpPr>
            <p:spPr bwMode="auto">
              <a:xfrm rot="211080" flipV="1">
                <a:off x="3016250" y="3167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1" name="Line 128"/>
              <p:cNvSpPr>
                <a:spLocks noChangeShapeType="1"/>
              </p:cNvSpPr>
              <p:nvPr/>
            </p:nvSpPr>
            <p:spPr bwMode="auto">
              <a:xfrm rot="211080" flipV="1">
                <a:off x="3067050" y="3335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2" name="Line 130"/>
              <p:cNvSpPr>
                <a:spLocks noChangeShapeType="1"/>
              </p:cNvSpPr>
              <p:nvPr/>
            </p:nvSpPr>
            <p:spPr bwMode="auto">
              <a:xfrm rot="4665893" flipV="1">
                <a:off x="3268663" y="39655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3" name="Line 131"/>
              <p:cNvSpPr>
                <a:spLocks noChangeShapeType="1"/>
              </p:cNvSpPr>
              <p:nvPr/>
            </p:nvSpPr>
            <p:spPr bwMode="auto">
              <a:xfrm rot="4665893" flipV="1">
                <a:off x="2992438" y="42132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4" name="Line 132"/>
              <p:cNvSpPr>
                <a:spLocks noChangeShapeType="1"/>
              </p:cNvSpPr>
              <p:nvPr/>
            </p:nvSpPr>
            <p:spPr bwMode="auto">
              <a:xfrm rot="4665893" flipV="1">
                <a:off x="2954338" y="43465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5" name="Line 133"/>
              <p:cNvSpPr>
                <a:spLocks noChangeShapeType="1"/>
              </p:cNvSpPr>
              <p:nvPr/>
            </p:nvSpPr>
            <p:spPr bwMode="auto">
              <a:xfrm rot="4665893" flipV="1">
                <a:off x="3135313" y="40576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6" name="Line 134"/>
              <p:cNvSpPr>
                <a:spLocks noChangeShapeType="1"/>
              </p:cNvSpPr>
              <p:nvPr/>
            </p:nvSpPr>
            <p:spPr bwMode="auto">
              <a:xfrm rot="4665893" flipV="1">
                <a:off x="2884488" y="4533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7" name="Line 135"/>
              <p:cNvSpPr>
                <a:spLocks noChangeShapeType="1"/>
              </p:cNvSpPr>
              <p:nvPr/>
            </p:nvSpPr>
            <p:spPr bwMode="auto">
              <a:xfrm rot="4665893" flipV="1">
                <a:off x="3427413" y="39116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8" name="Line 136"/>
              <p:cNvSpPr>
                <a:spLocks noChangeShapeType="1"/>
              </p:cNvSpPr>
              <p:nvPr/>
            </p:nvSpPr>
            <p:spPr bwMode="auto">
              <a:xfrm rot="3120076" flipV="1">
                <a:off x="2855913" y="3954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9" name="Line 137"/>
              <p:cNvSpPr>
                <a:spLocks noChangeShapeType="1"/>
              </p:cNvSpPr>
              <p:nvPr/>
            </p:nvSpPr>
            <p:spPr bwMode="auto">
              <a:xfrm rot="3120076" flipV="1">
                <a:off x="2097088" y="4418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0" name="Line 138"/>
              <p:cNvSpPr>
                <a:spLocks noChangeShapeType="1"/>
              </p:cNvSpPr>
              <p:nvPr/>
            </p:nvSpPr>
            <p:spPr bwMode="auto">
              <a:xfrm rot="3120076" flipV="1">
                <a:off x="2747963" y="4065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1" name="Line 139"/>
              <p:cNvSpPr>
                <a:spLocks noChangeShapeType="1"/>
              </p:cNvSpPr>
              <p:nvPr/>
            </p:nvSpPr>
            <p:spPr bwMode="auto">
              <a:xfrm rot="3120076" flipV="1">
                <a:off x="2208213" y="42719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2" name="Line 140"/>
              <p:cNvSpPr>
                <a:spLocks noChangeShapeType="1"/>
              </p:cNvSpPr>
              <p:nvPr/>
            </p:nvSpPr>
            <p:spPr bwMode="auto">
              <a:xfrm rot="3120076" flipV="1">
                <a:off x="2427288" y="4202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3" name="Line 141"/>
              <p:cNvSpPr>
                <a:spLocks noChangeShapeType="1"/>
              </p:cNvSpPr>
              <p:nvPr/>
            </p:nvSpPr>
            <p:spPr bwMode="auto">
              <a:xfrm rot="3120076" flipV="1">
                <a:off x="1827213" y="3954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4" name="Line 142"/>
              <p:cNvSpPr>
                <a:spLocks noChangeShapeType="1"/>
              </p:cNvSpPr>
              <p:nvPr/>
            </p:nvSpPr>
            <p:spPr bwMode="auto">
              <a:xfrm rot="3120076" flipV="1">
                <a:off x="1744663" y="41068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5" name="Line 143"/>
              <p:cNvSpPr>
                <a:spLocks noChangeShapeType="1"/>
              </p:cNvSpPr>
              <p:nvPr/>
            </p:nvSpPr>
            <p:spPr bwMode="auto">
              <a:xfrm rot="3120076" flipV="1">
                <a:off x="1789113" y="4224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6" name="Line 144"/>
              <p:cNvSpPr>
                <a:spLocks noChangeShapeType="1"/>
              </p:cNvSpPr>
              <p:nvPr/>
            </p:nvSpPr>
            <p:spPr bwMode="auto">
              <a:xfrm rot="3120076" flipV="1">
                <a:off x="1935163" y="43386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7" name="Line 145"/>
              <p:cNvSpPr>
                <a:spLocks noChangeShapeType="1"/>
              </p:cNvSpPr>
              <p:nvPr/>
            </p:nvSpPr>
            <p:spPr bwMode="auto">
              <a:xfrm rot="3120076" flipV="1">
                <a:off x="1903413" y="3843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8" name="Line 146"/>
              <p:cNvSpPr>
                <a:spLocks noChangeShapeType="1"/>
              </p:cNvSpPr>
              <p:nvPr/>
            </p:nvSpPr>
            <p:spPr bwMode="auto">
              <a:xfrm rot="3120076" flipV="1">
                <a:off x="2033588" y="3713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9" name="Line 147"/>
              <p:cNvSpPr>
                <a:spLocks noChangeShapeType="1"/>
              </p:cNvSpPr>
              <p:nvPr/>
            </p:nvSpPr>
            <p:spPr bwMode="auto">
              <a:xfrm rot="3120076" flipV="1">
                <a:off x="2716213" y="3652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3797" name="Skupina 124"/>
            <p:cNvGrpSpPr>
              <a:grpSpLocks/>
            </p:cNvGrpSpPr>
            <p:nvPr/>
          </p:nvGrpSpPr>
          <p:grpSpPr bwMode="auto">
            <a:xfrm>
              <a:off x="500034" y="3786190"/>
              <a:ext cx="2500312" cy="1900238"/>
              <a:chOff x="1147763" y="2876550"/>
              <a:chExt cx="2500312" cy="1900238"/>
            </a:xfrm>
          </p:grpSpPr>
          <p:sp>
            <p:nvSpPr>
              <p:cNvPr id="33902" name="Rectangle 11"/>
              <p:cNvSpPr>
                <a:spLocks noChangeArrowheads="1"/>
              </p:cNvSpPr>
              <p:nvPr/>
            </p:nvSpPr>
            <p:spPr bwMode="auto">
              <a:xfrm>
                <a:off x="1163638" y="2913063"/>
                <a:ext cx="2482850" cy="183038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903" name="Line 12"/>
              <p:cNvSpPr>
                <a:spLocks noChangeShapeType="1"/>
              </p:cNvSpPr>
              <p:nvPr/>
            </p:nvSpPr>
            <p:spPr bwMode="auto">
              <a:xfrm rot="2349939" flipV="1">
                <a:off x="1255713" y="29019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4" name="Line 15"/>
              <p:cNvSpPr>
                <a:spLocks noChangeShapeType="1"/>
              </p:cNvSpPr>
              <p:nvPr/>
            </p:nvSpPr>
            <p:spPr bwMode="auto">
              <a:xfrm rot="3120076" flipV="1">
                <a:off x="2433638" y="3573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5" name="Line 16"/>
              <p:cNvSpPr>
                <a:spLocks noChangeShapeType="1"/>
              </p:cNvSpPr>
              <p:nvPr/>
            </p:nvSpPr>
            <p:spPr bwMode="auto">
              <a:xfrm rot="13378881" flipV="1">
                <a:off x="2182813" y="4354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6" name="Line 19"/>
              <p:cNvSpPr>
                <a:spLocks noChangeShapeType="1"/>
              </p:cNvSpPr>
              <p:nvPr/>
            </p:nvSpPr>
            <p:spPr bwMode="auto">
              <a:xfrm rot="10574259" flipV="1">
                <a:off x="3084513" y="29479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7" name="Line 29"/>
              <p:cNvSpPr>
                <a:spLocks noChangeShapeType="1"/>
              </p:cNvSpPr>
              <p:nvPr/>
            </p:nvSpPr>
            <p:spPr bwMode="auto">
              <a:xfrm rot="5546581" flipV="1">
                <a:off x="1858963" y="3033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8" name="Line 33"/>
              <p:cNvSpPr>
                <a:spLocks noChangeShapeType="1"/>
              </p:cNvSpPr>
              <p:nvPr/>
            </p:nvSpPr>
            <p:spPr bwMode="auto">
              <a:xfrm rot="211080" flipV="1">
                <a:off x="2447925" y="2928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9" name="Line 43"/>
              <p:cNvSpPr>
                <a:spLocks noChangeShapeType="1"/>
              </p:cNvSpPr>
              <p:nvPr/>
            </p:nvSpPr>
            <p:spPr bwMode="auto">
              <a:xfrm rot="9000000" flipV="1">
                <a:off x="1147763" y="35560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0" name="Line 52"/>
              <p:cNvSpPr>
                <a:spLocks noChangeShapeType="1"/>
              </p:cNvSpPr>
              <p:nvPr/>
            </p:nvSpPr>
            <p:spPr bwMode="auto">
              <a:xfrm rot="4665893" flipV="1">
                <a:off x="3348038" y="42164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1" name="Line 56"/>
              <p:cNvSpPr>
                <a:spLocks noChangeShapeType="1"/>
              </p:cNvSpPr>
              <p:nvPr/>
            </p:nvSpPr>
            <p:spPr bwMode="auto">
              <a:xfrm rot="19341563" flipV="1">
                <a:off x="1598613" y="44354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2" name="Line 57"/>
              <p:cNvSpPr>
                <a:spLocks noChangeShapeType="1"/>
              </p:cNvSpPr>
              <p:nvPr/>
            </p:nvSpPr>
            <p:spPr bwMode="auto">
              <a:xfrm rot="16828207" flipV="1">
                <a:off x="2865438" y="37401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3" name="Line 59"/>
              <p:cNvSpPr>
                <a:spLocks noChangeShapeType="1"/>
              </p:cNvSpPr>
              <p:nvPr/>
            </p:nvSpPr>
            <p:spPr bwMode="auto">
              <a:xfrm flipV="1">
                <a:off x="1162050" y="3384550"/>
                <a:ext cx="320675" cy="146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4" name="Line 60"/>
              <p:cNvSpPr>
                <a:spLocks noChangeShapeType="1"/>
              </p:cNvSpPr>
              <p:nvPr/>
            </p:nvSpPr>
            <p:spPr bwMode="auto">
              <a:xfrm flipV="1">
                <a:off x="1473200" y="2911475"/>
                <a:ext cx="390525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5" name="Line 61"/>
              <p:cNvSpPr>
                <a:spLocks noChangeShapeType="1"/>
              </p:cNvSpPr>
              <p:nvPr/>
            </p:nvSpPr>
            <p:spPr bwMode="auto">
              <a:xfrm>
                <a:off x="1479550" y="3387725"/>
                <a:ext cx="565150" cy="450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6" name="Line 62"/>
              <p:cNvSpPr>
                <a:spLocks noChangeShapeType="1"/>
              </p:cNvSpPr>
              <p:nvPr/>
            </p:nvSpPr>
            <p:spPr bwMode="auto">
              <a:xfrm flipH="1">
                <a:off x="1844675" y="3841750"/>
                <a:ext cx="196850" cy="390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7" name="Line 63"/>
              <p:cNvSpPr>
                <a:spLocks noChangeShapeType="1"/>
              </p:cNvSpPr>
              <p:nvPr/>
            </p:nvSpPr>
            <p:spPr bwMode="auto">
              <a:xfrm flipH="1">
                <a:off x="1162050" y="4235450"/>
                <a:ext cx="679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8" name="Line 64"/>
              <p:cNvSpPr>
                <a:spLocks noChangeShapeType="1"/>
              </p:cNvSpPr>
              <p:nvPr/>
            </p:nvSpPr>
            <p:spPr bwMode="auto">
              <a:xfrm>
                <a:off x="1841500" y="4241800"/>
                <a:ext cx="374650" cy="498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9" name="Line 65"/>
              <p:cNvSpPr>
                <a:spLocks noChangeShapeType="1"/>
              </p:cNvSpPr>
              <p:nvPr/>
            </p:nvSpPr>
            <p:spPr bwMode="auto">
              <a:xfrm flipV="1">
                <a:off x="2041525" y="3508375"/>
                <a:ext cx="517525" cy="327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0" name="Line 66"/>
              <p:cNvSpPr>
                <a:spLocks noChangeShapeType="1"/>
              </p:cNvSpPr>
              <p:nvPr/>
            </p:nvSpPr>
            <p:spPr bwMode="auto">
              <a:xfrm flipH="1" flipV="1">
                <a:off x="2305050" y="2908300"/>
                <a:ext cx="250825" cy="600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1" name="Line 67"/>
              <p:cNvSpPr>
                <a:spLocks noChangeShapeType="1"/>
              </p:cNvSpPr>
              <p:nvPr/>
            </p:nvSpPr>
            <p:spPr bwMode="auto">
              <a:xfrm>
                <a:off x="2559050" y="3508375"/>
                <a:ext cx="390525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2" name="Line 68"/>
              <p:cNvSpPr>
                <a:spLocks noChangeShapeType="1"/>
              </p:cNvSpPr>
              <p:nvPr/>
            </p:nvSpPr>
            <p:spPr bwMode="auto">
              <a:xfrm flipV="1">
                <a:off x="2019300" y="3990975"/>
                <a:ext cx="936625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3" name="Line 69"/>
              <p:cNvSpPr>
                <a:spLocks noChangeShapeType="1"/>
              </p:cNvSpPr>
              <p:nvPr/>
            </p:nvSpPr>
            <p:spPr bwMode="auto">
              <a:xfrm>
                <a:off x="2952750" y="3987800"/>
                <a:ext cx="165100" cy="273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4" name="Line 70"/>
              <p:cNvSpPr>
                <a:spLocks noChangeShapeType="1"/>
              </p:cNvSpPr>
              <p:nvPr/>
            </p:nvSpPr>
            <p:spPr bwMode="auto">
              <a:xfrm flipH="1">
                <a:off x="2959100" y="4257675"/>
                <a:ext cx="165100" cy="482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5" name="Line 71"/>
              <p:cNvSpPr>
                <a:spLocks noChangeShapeType="1"/>
              </p:cNvSpPr>
              <p:nvPr/>
            </p:nvSpPr>
            <p:spPr bwMode="auto">
              <a:xfrm flipV="1">
                <a:off x="3130550" y="4092575"/>
                <a:ext cx="517525" cy="165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6" name="Line 72"/>
              <p:cNvSpPr>
                <a:spLocks noChangeShapeType="1"/>
              </p:cNvSpPr>
              <p:nvPr/>
            </p:nvSpPr>
            <p:spPr bwMode="auto">
              <a:xfrm flipV="1">
                <a:off x="2778125" y="3441700"/>
                <a:ext cx="352425" cy="333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7" name="Line 73"/>
              <p:cNvSpPr>
                <a:spLocks noChangeShapeType="1"/>
              </p:cNvSpPr>
              <p:nvPr/>
            </p:nvSpPr>
            <p:spPr bwMode="auto">
              <a:xfrm flipH="1" flipV="1">
                <a:off x="2955925" y="2914650"/>
                <a:ext cx="180975" cy="527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8" name="Line 74"/>
              <p:cNvSpPr>
                <a:spLocks noChangeShapeType="1"/>
              </p:cNvSpPr>
              <p:nvPr/>
            </p:nvSpPr>
            <p:spPr bwMode="auto">
              <a:xfrm>
                <a:off x="3136900" y="3438525"/>
                <a:ext cx="504825" cy="88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9" name="Line 75"/>
              <p:cNvSpPr>
                <a:spLocks noChangeShapeType="1"/>
              </p:cNvSpPr>
              <p:nvPr/>
            </p:nvSpPr>
            <p:spPr bwMode="auto">
              <a:xfrm rot="2349939" flipV="1">
                <a:off x="1258888" y="3009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0" name="Line 76"/>
              <p:cNvSpPr>
                <a:spLocks noChangeShapeType="1"/>
              </p:cNvSpPr>
              <p:nvPr/>
            </p:nvSpPr>
            <p:spPr bwMode="auto">
              <a:xfrm rot="2349939" flipV="1">
                <a:off x="1538288" y="28765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1" name="Line 77"/>
              <p:cNvSpPr>
                <a:spLocks noChangeShapeType="1"/>
              </p:cNvSpPr>
              <p:nvPr/>
            </p:nvSpPr>
            <p:spPr bwMode="auto">
              <a:xfrm rot="2349939" flipV="1">
                <a:off x="1477963" y="30162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2" name="Line 78"/>
              <p:cNvSpPr>
                <a:spLocks noChangeShapeType="1"/>
              </p:cNvSpPr>
              <p:nvPr/>
            </p:nvSpPr>
            <p:spPr bwMode="auto">
              <a:xfrm rot="2349939" flipV="1">
                <a:off x="1268413" y="31273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3" name="Line 79"/>
              <p:cNvSpPr>
                <a:spLocks noChangeShapeType="1"/>
              </p:cNvSpPr>
              <p:nvPr/>
            </p:nvSpPr>
            <p:spPr bwMode="auto">
              <a:xfrm rot="2349939" flipV="1">
                <a:off x="1287463" y="3228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4" name="Line 80"/>
              <p:cNvSpPr>
                <a:spLocks noChangeShapeType="1"/>
              </p:cNvSpPr>
              <p:nvPr/>
            </p:nvSpPr>
            <p:spPr bwMode="auto">
              <a:xfrm rot="5546581" flipV="1">
                <a:off x="1909763" y="29352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5" name="Line 81"/>
              <p:cNvSpPr>
                <a:spLocks noChangeShapeType="1"/>
              </p:cNvSpPr>
              <p:nvPr/>
            </p:nvSpPr>
            <p:spPr bwMode="auto">
              <a:xfrm rot="5546581" flipV="1">
                <a:off x="1789113" y="3141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6" name="Line 82"/>
              <p:cNvSpPr>
                <a:spLocks noChangeShapeType="1"/>
              </p:cNvSpPr>
              <p:nvPr/>
            </p:nvSpPr>
            <p:spPr bwMode="auto">
              <a:xfrm rot="5546581" flipV="1">
                <a:off x="2100263" y="2932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7" name="Line 83"/>
              <p:cNvSpPr>
                <a:spLocks noChangeShapeType="1"/>
              </p:cNvSpPr>
              <p:nvPr/>
            </p:nvSpPr>
            <p:spPr bwMode="auto">
              <a:xfrm rot="5546581" flipV="1">
                <a:off x="1731963" y="32654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8" name="Line 84"/>
              <p:cNvSpPr>
                <a:spLocks noChangeShapeType="1"/>
              </p:cNvSpPr>
              <p:nvPr/>
            </p:nvSpPr>
            <p:spPr bwMode="auto">
              <a:xfrm rot="5546581" flipV="1">
                <a:off x="1674813" y="3376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9" name="Line 85"/>
              <p:cNvSpPr>
                <a:spLocks noChangeShapeType="1"/>
              </p:cNvSpPr>
              <p:nvPr/>
            </p:nvSpPr>
            <p:spPr bwMode="auto">
              <a:xfrm rot="5546581" flipV="1">
                <a:off x="1925638" y="35067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0" name="Line 86"/>
              <p:cNvSpPr>
                <a:spLocks noChangeShapeType="1"/>
              </p:cNvSpPr>
              <p:nvPr/>
            </p:nvSpPr>
            <p:spPr bwMode="auto">
              <a:xfrm rot="5546581" flipV="1">
                <a:off x="1954213" y="33512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1" name="Line 87"/>
              <p:cNvSpPr>
                <a:spLocks noChangeShapeType="1"/>
              </p:cNvSpPr>
              <p:nvPr/>
            </p:nvSpPr>
            <p:spPr bwMode="auto">
              <a:xfrm rot="5546581" flipV="1">
                <a:off x="2017713" y="32464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2" name="Line 88"/>
              <p:cNvSpPr>
                <a:spLocks noChangeShapeType="1"/>
              </p:cNvSpPr>
              <p:nvPr/>
            </p:nvSpPr>
            <p:spPr bwMode="auto">
              <a:xfrm rot="5546581" flipV="1">
                <a:off x="2090738" y="3151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3" name="Line 89"/>
              <p:cNvSpPr>
                <a:spLocks noChangeShapeType="1"/>
              </p:cNvSpPr>
              <p:nvPr/>
            </p:nvSpPr>
            <p:spPr bwMode="auto">
              <a:xfrm rot="5546581" flipV="1">
                <a:off x="2249488" y="3170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4" name="Line 90"/>
              <p:cNvSpPr>
                <a:spLocks noChangeShapeType="1"/>
              </p:cNvSpPr>
              <p:nvPr/>
            </p:nvSpPr>
            <p:spPr bwMode="auto">
              <a:xfrm rot="5546581" flipV="1">
                <a:off x="2227263" y="3335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5" name="Line 91"/>
              <p:cNvSpPr>
                <a:spLocks noChangeShapeType="1"/>
              </p:cNvSpPr>
              <p:nvPr/>
            </p:nvSpPr>
            <p:spPr bwMode="auto">
              <a:xfrm rot="5546581" flipV="1">
                <a:off x="2144713" y="3440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6" name="Line 92"/>
              <p:cNvSpPr>
                <a:spLocks noChangeShapeType="1"/>
              </p:cNvSpPr>
              <p:nvPr/>
            </p:nvSpPr>
            <p:spPr bwMode="auto">
              <a:xfrm rot="9000000" flipV="1">
                <a:off x="1801813" y="38195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7" name="Line 93"/>
              <p:cNvSpPr>
                <a:spLocks noChangeShapeType="1"/>
              </p:cNvSpPr>
              <p:nvPr/>
            </p:nvSpPr>
            <p:spPr bwMode="auto">
              <a:xfrm rot="9000000" flipV="1">
                <a:off x="1293813" y="34956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8" name="Line 94"/>
              <p:cNvSpPr>
                <a:spLocks noChangeShapeType="1"/>
              </p:cNvSpPr>
              <p:nvPr/>
            </p:nvSpPr>
            <p:spPr bwMode="auto">
              <a:xfrm rot="9000000" flipV="1">
                <a:off x="1430338" y="35433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9" name="Line 95"/>
              <p:cNvSpPr>
                <a:spLocks noChangeShapeType="1"/>
              </p:cNvSpPr>
              <p:nvPr/>
            </p:nvSpPr>
            <p:spPr bwMode="auto">
              <a:xfrm rot="9000000" flipV="1">
                <a:off x="1157288" y="38004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0" name="Line 96"/>
              <p:cNvSpPr>
                <a:spLocks noChangeShapeType="1"/>
              </p:cNvSpPr>
              <p:nvPr/>
            </p:nvSpPr>
            <p:spPr bwMode="auto">
              <a:xfrm rot="9000000" flipV="1">
                <a:off x="1296988" y="3771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1" name="Line 97"/>
              <p:cNvSpPr>
                <a:spLocks noChangeShapeType="1"/>
              </p:cNvSpPr>
              <p:nvPr/>
            </p:nvSpPr>
            <p:spPr bwMode="auto">
              <a:xfrm rot="9000000" flipV="1">
                <a:off x="1465263" y="37941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2" name="Line 98"/>
              <p:cNvSpPr>
                <a:spLocks noChangeShapeType="1"/>
              </p:cNvSpPr>
              <p:nvPr/>
            </p:nvSpPr>
            <p:spPr bwMode="auto">
              <a:xfrm rot="9000000" flipV="1">
                <a:off x="1560513" y="36322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3" name="Line 99"/>
              <p:cNvSpPr>
                <a:spLocks noChangeShapeType="1"/>
              </p:cNvSpPr>
              <p:nvPr/>
            </p:nvSpPr>
            <p:spPr bwMode="auto">
              <a:xfrm rot="9000000" flipV="1">
                <a:off x="1658938" y="36988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4" name="Line 100"/>
              <p:cNvSpPr>
                <a:spLocks noChangeShapeType="1"/>
              </p:cNvSpPr>
              <p:nvPr/>
            </p:nvSpPr>
            <p:spPr bwMode="auto">
              <a:xfrm rot="9000000" flipV="1">
                <a:off x="1192213" y="3990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5" name="Line 101"/>
              <p:cNvSpPr>
                <a:spLocks noChangeShapeType="1"/>
              </p:cNvSpPr>
              <p:nvPr/>
            </p:nvSpPr>
            <p:spPr bwMode="auto">
              <a:xfrm rot="9000000" flipV="1">
                <a:off x="1373188" y="3971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6" name="Line 102"/>
              <p:cNvSpPr>
                <a:spLocks noChangeShapeType="1"/>
              </p:cNvSpPr>
              <p:nvPr/>
            </p:nvSpPr>
            <p:spPr bwMode="auto">
              <a:xfrm rot="9000000" flipV="1">
                <a:off x="1541463" y="39497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7" name="Line 103"/>
              <p:cNvSpPr>
                <a:spLocks noChangeShapeType="1"/>
              </p:cNvSpPr>
              <p:nvPr/>
            </p:nvSpPr>
            <p:spPr bwMode="auto">
              <a:xfrm rot="9000000" flipV="1">
                <a:off x="1709738" y="3943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8" name="Line 104"/>
              <p:cNvSpPr>
                <a:spLocks noChangeShapeType="1"/>
              </p:cNvSpPr>
              <p:nvPr/>
            </p:nvSpPr>
            <p:spPr bwMode="auto">
              <a:xfrm rot="19341563" flipV="1">
                <a:off x="1173163" y="43211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9" name="Line 105"/>
              <p:cNvSpPr>
                <a:spLocks noChangeShapeType="1"/>
              </p:cNvSpPr>
              <p:nvPr/>
            </p:nvSpPr>
            <p:spPr bwMode="auto">
              <a:xfrm rot="19341563" flipV="1">
                <a:off x="1319213" y="4324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0" name="Line 106"/>
              <p:cNvSpPr>
                <a:spLocks noChangeShapeType="1"/>
              </p:cNvSpPr>
              <p:nvPr/>
            </p:nvSpPr>
            <p:spPr bwMode="auto">
              <a:xfrm rot="19341563" flipV="1">
                <a:off x="1484313" y="4324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1" name="Line 107"/>
              <p:cNvSpPr>
                <a:spLocks noChangeShapeType="1"/>
              </p:cNvSpPr>
              <p:nvPr/>
            </p:nvSpPr>
            <p:spPr bwMode="auto">
              <a:xfrm rot="19341563" flipV="1">
                <a:off x="1697038" y="43307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2" name="Line 108"/>
              <p:cNvSpPr>
                <a:spLocks noChangeShapeType="1"/>
              </p:cNvSpPr>
              <p:nvPr/>
            </p:nvSpPr>
            <p:spPr bwMode="auto">
              <a:xfrm rot="19341563" flipV="1">
                <a:off x="1246188" y="4479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3" name="Line 109"/>
              <p:cNvSpPr>
                <a:spLocks noChangeShapeType="1"/>
              </p:cNvSpPr>
              <p:nvPr/>
            </p:nvSpPr>
            <p:spPr bwMode="auto">
              <a:xfrm rot="19341563" flipV="1">
                <a:off x="1404938" y="44862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4" name="Line 110"/>
              <p:cNvSpPr>
                <a:spLocks noChangeShapeType="1"/>
              </p:cNvSpPr>
              <p:nvPr/>
            </p:nvSpPr>
            <p:spPr bwMode="auto">
              <a:xfrm rot="19341563" flipV="1">
                <a:off x="1779588" y="44545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5" name="Line 111"/>
              <p:cNvSpPr>
                <a:spLocks noChangeShapeType="1"/>
              </p:cNvSpPr>
              <p:nvPr/>
            </p:nvSpPr>
            <p:spPr bwMode="auto">
              <a:xfrm rot="19341563" flipV="1">
                <a:off x="1868488" y="4479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6" name="Line 112"/>
              <p:cNvSpPr>
                <a:spLocks noChangeShapeType="1"/>
              </p:cNvSpPr>
              <p:nvPr/>
            </p:nvSpPr>
            <p:spPr bwMode="auto">
              <a:xfrm rot="3120076" flipV="1">
                <a:off x="2284413" y="3678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7" name="Line 113"/>
              <p:cNvSpPr>
                <a:spLocks noChangeShapeType="1"/>
              </p:cNvSpPr>
              <p:nvPr/>
            </p:nvSpPr>
            <p:spPr bwMode="auto">
              <a:xfrm rot="3120076" flipV="1">
                <a:off x="2532063" y="37449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8" name="Line 114"/>
              <p:cNvSpPr>
                <a:spLocks noChangeShapeType="1"/>
              </p:cNvSpPr>
              <p:nvPr/>
            </p:nvSpPr>
            <p:spPr bwMode="auto">
              <a:xfrm rot="3120076" flipV="1">
                <a:off x="2128838" y="3795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9" name="Line 115"/>
              <p:cNvSpPr>
                <a:spLocks noChangeShapeType="1"/>
              </p:cNvSpPr>
              <p:nvPr/>
            </p:nvSpPr>
            <p:spPr bwMode="auto">
              <a:xfrm rot="3120076" flipV="1">
                <a:off x="2062163" y="3910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0" name="Line 116"/>
              <p:cNvSpPr>
                <a:spLocks noChangeShapeType="1"/>
              </p:cNvSpPr>
              <p:nvPr/>
            </p:nvSpPr>
            <p:spPr bwMode="auto">
              <a:xfrm rot="3120076" flipV="1">
                <a:off x="2678113" y="3840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1" name="Line 117"/>
              <p:cNvSpPr>
                <a:spLocks noChangeShapeType="1"/>
              </p:cNvSpPr>
              <p:nvPr/>
            </p:nvSpPr>
            <p:spPr bwMode="auto">
              <a:xfrm rot="3120076" flipV="1">
                <a:off x="2389188" y="38719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2" name="Line 118"/>
              <p:cNvSpPr>
                <a:spLocks noChangeShapeType="1"/>
              </p:cNvSpPr>
              <p:nvPr/>
            </p:nvSpPr>
            <p:spPr bwMode="auto">
              <a:xfrm rot="3120076" flipV="1">
                <a:off x="1985963" y="4040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3" name="Line 119"/>
              <p:cNvSpPr>
                <a:spLocks noChangeShapeType="1"/>
              </p:cNvSpPr>
              <p:nvPr/>
            </p:nvSpPr>
            <p:spPr bwMode="auto">
              <a:xfrm rot="3120076" flipV="1">
                <a:off x="2287588" y="3989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4" name="Line 120"/>
              <p:cNvSpPr>
                <a:spLocks noChangeShapeType="1"/>
              </p:cNvSpPr>
              <p:nvPr/>
            </p:nvSpPr>
            <p:spPr bwMode="auto">
              <a:xfrm rot="3120076" flipV="1">
                <a:off x="2570163" y="39512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5" name="Line 121"/>
              <p:cNvSpPr>
                <a:spLocks noChangeShapeType="1"/>
              </p:cNvSpPr>
              <p:nvPr/>
            </p:nvSpPr>
            <p:spPr bwMode="auto">
              <a:xfrm rot="3120076" flipV="1">
                <a:off x="2030413" y="4157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6" name="Line 122"/>
              <p:cNvSpPr>
                <a:spLocks noChangeShapeType="1"/>
              </p:cNvSpPr>
              <p:nvPr/>
            </p:nvSpPr>
            <p:spPr bwMode="auto">
              <a:xfrm rot="3120076" flipV="1">
                <a:off x="2249488" y="40878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7" name="Line 123"/>
              <p:cNvSpPr>
                <a:spLocks noChangeShapeType="1"/>
              </p:cNvSpPr>
              <p:nvPr/>
            </p:nvSpPr>
            <p:spPr bwMode="auto">
              <a:xfrm rot="13378881" flipV="1">
                <a:off x="2424113" y="42306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8" name="Line 124"/>
              <p:cNvSpPr>
                <a:spLocks noChangeShapeType="1"/>
              </p:cNvSpPr>
              <p:nvPr/>
            </p:nvSpPr>
            <p:spPr bwMode="auto">
              <a:xfrm rot="13378881" flipV="1">
                <a:off x="2719388" y="4075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9" name="Line 125"/>
              <p:cNvSpPr>
                <a:spLocks noChangeShapeType="1"/>
              </p:cNvSpPr>
              <p:nvPr/>
            </p:nvSpPr>
            <p:spPr bwMode="auto">
              <a:xfrm rot="13378881" flipV="1">
                <a:off x="2827338" y="41513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0" name="Line 126"/>
              <p:cNvSpPr>
                <a:spLocks noChangeShapeType="1"/>
              </p:cNvSpPr>
              <p:nvPr/>
            </p:nvSpPr>
            <p:spPr bwMode="auto">
              <a:xfrm rot="13378881" flipV="1">
                <a:off x="2560638" y="4313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1" name="Line 127"/>
              <p:cNvSpPr>
                <a:spLocks noChangeShapeType="1"/>
              </p:cNvSpPr>
              <p:nvPr/>
            </p:nvSpPr>
            <p:spPr bwMode="auto">
              <a:xfrm rot="13378881" flipV="1">
                <a:off x="2763838" y="43735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2" name="Line 128"/>
              <p:cNvSpPr>
                <a:spLocks noChangeShapeType="1"/>
              </p:cNvSpPr>
              <p:nvPr/>
            </p:nvSpPr>
            <p:spPr bwMode="auto">
              <a:xfrm rot="13378881" flipV="1">
                <a:off x="2278063" y="4437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3" name="Line 129"/>
              <p:cNvSpPr>
                <a:spLocks noChangeShapeType="1"/>
              </p:cNvSpPr>
              <p:nvPr/>
            </p:nvSpPr>
            <p:spPr bwMode="auto">
              <a:xfrm rot="13378881" flipV="1">
                <a:off x="2525713" y="4478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4" name="Line 130"/>
              <p:cNvSpPr>
                <a:spLocks noChangeShapeType="1"/>
              </p:cNvSpPr>
              <p:nvPr/>
            </p:nvSpPr>
            <p:spPr bwMode="auto">
              <a:xfrm rot="13378881" flipV="1">
                <a:off x="2719388" y="45545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5" name="Line 131"/>
              <p:cNvSpPr>
                <a:spLocks noChangeShapeType="1"/>
              </p:cNvSpPr>
              <p:nvPr/>
            </p:nvSpPr>
            <p:spPr bwMode="auto">
              <a:xfrm rot="13378881" flipV="1">
                <a:off x="2316163" y="4573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6" name="Line 132"/>
              <p:cNvSpPr>
                <a:spLocks noChangeShapeType="1"/>
              </p:cNvSpPr>
              <p:nvPr/>
            </p:nvSpPr>
            <p:spPr bwMode="auto">
              <a:xfrm rot="211080" flipV="1">
                <a:off x="2597150" y="2954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7" name="Line 133"/>
              <p:cNvSpPr>
                <a:spLocks noChangeShapeType="1"/>
              </p:cNvSpPr>
              <p:nvPr/>
            </p:nvSpPr>
            <p:spPr bwMode="auto">
              <a:xfrm rot="211080" flipV="1">
                <a:off x="2730500" y="29670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8" name="Line 134"/>
              <p:cNvSpPr>
                <a:spLocks noChangeShapeType="1"/>
              </p:cNvSpPr>
              <p:nvPr/>
            </p:nvSpPr>
            <p:spPr bwMode="auto">
              <a:xfrm rot="211080" flipV="1">
                <a:off x="2552700" y="31797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9" name="Line 135"/>
              <p:cNvSpPr>
                <a:spLocks noChangeShapeType="1"/>
              </p:cNvSpPr>
              <p:nvPr/>
            </p:nvSpPr>
            <p:spPr bwMode="auto">
              <a:xfrm rot="211080" flipV="1">
                <a:off x="2778125" y="3084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0" name="Line 136"/>
              <p:cNvSpPr>
                <a:spLocks noChangeShapeType="1"/>
              </p:cNvSpPr>
              <p:nvPr/>
            </p:nvSpPr>
            <p:spPr bwMode="auto">
              <a:xfrm rot="211080" flipV="1">
                <a:off x="2679700" y="3303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1" name="Line 137"/>
              <p:cNvSpPr>
                <a:spLocks noChangeShapeType="1"/>
              </p:cNvSpPr>
              <p:nvPr/>
            </p:nvSpPr>
            <p:spPr bwMode="auto">
              <a:xfrm rot="211080" flipV="1">
                <a:off x="2847975" y="32432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2" name="Line 138"/>
              <p:cNvSpPr>
                <a:spLocks noChangeShapeType="1"/>
              </p:cNvSpPr>
              <p:nvPr/>
            </p:nvSpPr>
            <p:spPr bwMode="auto">
              <a:xfrm rot="211080" flipV="1">
                <a:off x="2803525" y="34274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3" name="Line 139"/>
              <p:cNvSpPr>
                <a:spLocks noChangeShapeType="1"/>
              </p:cNvSpPr>
              <p:nvPr/>
            </p:nvSpPr>
            <p:spPr bwMode="auto">
              <a:xfrm rot="10574259" flipV="1">
                <a:off x="3224213" y="29606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4" name="Line 140"/>
              <p:cNvSpPr>
                <a:spLocks noChangeShapeType="1"/>
              </p:cNvSpPr>
              <p:nvPr/>
            </p:nvSpPr>
            <p:spPr bwMode="auto">
              <a:xfrm rot="10574259" flipV="1">
                <a:off x="3386138" y="29702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5" name="Line 141"/>
              <p:cNvSpPr>
                <a:spLocks noChangeShapeType="1"/>
              </p:cNvSpPr>
              <p:nvPr/>
            </p:nvSpPr>
            <p:spPr bwMode="auto">
              <a:xfrm rot="10574259" flipV="1">
                <a:off x="3167063" y="31956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6" name="Line 142"/>
              <p:cNvSpPr>
                <a:spLocks noChangeShapeType="1"/>
              </p:cNvSpPr>
              <p:nvPr/>
            </p:nvSpPr>
            <p:spPr bwMode="auto">
              <a:xfrm rot="10574259" flipV="1">
                <a:off x="3325813" y="3205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7" name="Line 143"/>
              <p:cNvSpPr>
                <a:spLocks noChangeShapeType="1"/>
              </p:cNvSpPr>
              <p:nvPr/>
            </p:nvSpPr>
            <p:spPr bwMode="auto">
              <a:xfrm rot="10574259" flipV="1">
                <a:off x="3449638" y="3227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8" name="Line 144"/>
              <p:cNvSpPr>
                <a:spLocks noChangeShapeType="1"/>
              </p:cNvSpPr>
              <p:nvPr/>
            </p:nvSpPr>
            <p:spPr bwMode="auto">
              <a:xfrm rot="16828207" flipV="1">
                <a:off x="2989263" y="36544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9" name="Line 145"/>
              <p:cNvSpPr>
                <a:spLocks noChangeShapeType="1"/>
              </p:cNvSpPr>
              <p:nvPr/>
            </p:nvSpPr>
            <p:spPr bwMode="auto">
              <a:xfrm rot="16828207" flipV="1">
                <a:off x="3084513" y="3562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0" name="Line 146"/>
              <p:cNvSpPr>
                <a:spLocks noChangeShapeType="1"/>
              </p:cNvSpPr>
              <p:nvPr/>
            </p:nvSpPr>
            <p:spPr bwMode="auto">
              <a:xfrm rot="16828207" flipV="1">
                <a:off x="3040063" y="3990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1" name="Line 147"/>
              <p:cNvSpPr>
                <a:spLocks noChangeShapeType="1"/>
              </p:cNvSpPr>
              <p:nvPr/>
            </p:nvSpPr>
            <p:spPr bwMode="auto">
              <a:xfrm rot="16828207" flipV="1">
                <a:off x="3068638" y="38608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2" name="Line 148"/>
              <p:cNvSpPr>
                <a:spLocks noChangeShapeType="1"/>
              </p:cNvSpPr>
              <p:nvPr/>
            </p:nvSpPr>
            <p:spPr bwMode="auto">
              <a:xfrm rot="16828207" flipV="1">
                <a:off x="3224213" y="38481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3" name="Line 149"/>
              <p:cNvSpPr>
                <a:spLocks noChangeShapeType="1"/>
              </p:cNvSpPr>
              <p:nvPr/>
            </p:nvSpPr>
            <p:spPr bwMode="auto">
              <a:xfrm rot="16828207" flipV="1">
                <a:off x="3360738" y="38608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4" name="Line 150"/>
              <p:cNvSpPr>
                <a:spLocks noChangeShapeType="1"/>
              </p:cNvSpPr>
              <p:nvPr/>
            </p:nvSpPr>
            <p:spPr bwMode="auto">
              <a:xfrm rot="16828207" flipV="1">
                <a:off x="3221038" y="35306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5" name="Line 151"/>
              <p:cNvSpPr>
                <a:spLocks noChangeShapeType="1"/>
              </p:cNvSpPr>
              <p:nvPr/>
            </p:nvSpPr>
            <p:spPr bwMode="auto">
              <a:xfrm rot="16828207" flipV="1">
                <a:off x="3402013" y="37655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6" name="Line 152"/>
              <p:cNvSpPr>
                <a:spLocks noChangeShapeType="1"/>
              </p:cNvSpPr>
              <p:nvPr/>
            </p:nvSpPr>
            <p:spPr bwMode="auto">
              <a:xfrm rot="16828207" flipV="1">
                <a:off x="3379788" y="35560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7" name="Line 153"/>
              <p:cNvSpPr>
                <a:spLocks noChangeShapeType="1"/>
              </p:cNvSpPr>
              <p:nvPr/>
            </p:nvSpPr>
            <p:spPr bwMode="auto">
              <a:xfrm rot="4665893" flipV="1">
                <a:off x="3221038" y="42386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8" name="Line 154"/>
              <p:cNvSpPr>
                <a:spLocks noChangeShapeType="1"/>
              </p:cNvSpPr>
              <p:nvPr/>
            </p:nvSpPr>
            <p:spPr bwMode="auto">
              <a:xfrm rot="4665893" flipV="1">
                <a:off x="3443288" y="4152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9" name="Line 155"/>
              <p:cNvSpPr>
                <a:spLocks noChangeShapeType="1"/>
              </p:cNvSpPr>
              <p:nvPr/>
            </p:nvSpPr>
            <p:spPr bwMode="auto">
              <a:xfrm rot="4665893" flipV="1">
                <a:off x="3182938" y="4371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0" name="Line 156"/>
              <p:cNvSpPr>
                <a:spLocks noChangeShapeType="1"/>
              </p:cNvSpPr>
              <p:nvPr/>
            </p:nvSpPr>
            <p:spPr bwMode="auto">
              <a:xfrm rot="4665893" flipV="1">
                <a:off x="3392488" y="43878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1" name="Line 157"/>
              <p:cNvSpPr>
                <a:spLocks noChangeShapeType="1"/>
              </p:cNvSpPr>
              <p:nvPr/>
            </p:nvSpPr>
            <p:spPr bwMode="auto">
              <a:xfrm rot="4665893" flipV="1">
                <a:off x="3182938" y="4479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2" name="Line 158"/>
              <p:cNvSpPr>
                <a:spLocks noChangeShapeType="1"/>
              </p:cNvSpPr>
              <p:nvPr/>
            </p:nvSpPr>
            <p:spPr bwMode="auto">
              <a:xfrm rot="4665893" flipV="1">
                <a:off x="3405188" y="45180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3" name="Line 160"/>
              <p:cNvSpPr>
                <a:spLocks noChangeShapeType="1"/>
              </p:cNvSpPr>
              <p:nvPr/>
            </p:nvSpPr>
            <p:spPr bwMode="auto">
              <a:xfrm rot="4665893" flipV="1">
                <a:off x="3113088" y="45593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3798" name="Skupina 237"/>
            <p:cNvGrpSpPr>
              <a:grpSpLocks/>
            </p:cNvGrpSpPr>
            <p:nvPr/>
          </p:nvGrpSpPr>
          <p:grpSpPr bwMode="auto">
            <a:xfrm>
              <a:off x="6072198" y="3786190"/>
              <a:ext cx="2482850" cy="2671762"/>
              <a:chOff x="1163638" y="2913063"/>
              <a:chExt cx="2482850" cy="2671762"/>
            </a:xfrm>
          </p:grpSpPr>
          <p:sp>
            <p:nvSpPr>
              <p:cNvPr id="33799" name="Rectangle 7"/>
              <p:cNvSpPr>
                <a:spLocks noChangeArrowheads="1"/>
              </p:cNvSpPr>
              <p:nvPr/>
            </p:nvSpPr>
            <p:spPr bwMode="auto">
              <a:xfrm>
                <a:off x="1163638" y="2913063"/>
                <a:ext cx="2482850" cy="183038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00" name="Line 9"/>
              <p:cNvSpPr>
                <a:spLocks noChangeShapeType="1"/>
              </p:cNvSpPr>
              <p:nvPr/>
            </p:nvSpPr>
            <p:spPr bwMode="auto">
              <a:xfrm rot="3120076" flipV="1">
                <a:off x="2433638" y="3573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1" name="Line 61"/>
              <p:cNvSpPr>
                <a:spLocks noChangeShapeType="1"/>
              </p:cNvSpPr>
              <p:nvPr/>
            </p:nvSpPr>
            <p:spPr bwMode="auto">
              <a:xfrm rot="3120076" flipV="1">
                <a:off x="2284413" y="3678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2" name="Line 62"/>
              <p:cNvSpPr>
                <a:spLocks noChangeShapeType="1"/>
              </p:cNvSpPr>
              <p:nvPr/>
            </p:nvSpPr>
            <p:spPr bwMode="auto">
              <a:xfrm rot="3120076" flipV="1">
                <a:off x="2532063" y="37449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3" name="Line 63"/>
              <p:cNvSpPr>
                <a:spLocks noChangeShapeType="1"/>
              </p:cNvSpPr>
              <p:nvPr/>
            </p:nvSpPr>
            <p:spPr bwMode="auto">
              <a:xfrm rot="3120076" flipV="1">
                <a:off x="2128838" y="3795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4" name="Line 64"/>
              <p:cNvSpPr>
                <a:spLocks noChangeShapeType="1"/>
              </p:cNvSpPr>
              <p:nvPr/>
            </p:nvSpPr>
            <p:spPr bwMode="auto">
              <a:xfrm rot="3120076" flipV="1">
                <a:off x="2062163" y="3910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5" name="Line 65"/>
              <p:cNvSpPr>
                <a:spLocks noChangeShapeType="1"/>
              </p:cNvSpPr>
              <p:nvPr/>
            </p:nvSpPr>
            <p:spPr bwMode="auto">
              <a:xfrm rot="3120076" flipV="1">
                <a:off x="2678113" y="3840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6" name="Line 66"/>
              <p:cNvSpPr>
                <a:spLocks noChangeShapeType="1"/>
              </p:cNvSpPr>
              <p:nvPr/>
            </p:nvSpPr>
            <p:spPr bwMode="auto">
              <a:xfrm rot="3120076" flipV="1">
                <a:off x="2389188" y="38719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7" name="Line 67"/>
              <p:cNvSpPr>
                <a:spLocks noChangeShapeType="1"/>
              </p:cNvSpPr>
              <p:nvPr/>
            </p:nvSpPr>
            <p:spPr bwMode="auto">
              <a:xfrm rot="3120076" flipV="1">
                <a:off x="1985963" y="4040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8" name="Line 68"/>
              <p:cNvSpPr>
                <a:spLocks noChangeShapeType="1"/>
              </p:cNvSpPr>
              <p:nvPr/>
            </p:nvSpPr>
            <p:spPr bwMode="auto">
              <a:xfrm rot="3120076" flipV="1">
                <a:off x="2287588" y="3989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9" name="Line 69"/>
              <p:cNvSpPr>
                <a:spLocks noChangeShapeType="1"/>
              </p:cNvSpPr>
              <p:nvPr/>
            </p:nvSpPr>
            <p:spPr bwMode="auto">
              <a:xfrm rot="3120076" flipV="1">
                <a:off x="2570163" y="39512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0" name="Line 70"/>
              <p:cNvSpPr>
                <a:spLocks noChangeShapeType="1"/>
              </p:cNvSpPr>
              <p:nvPr/>
            </p:nvSpPr>
            <p:spPr bwMode="auto">
              <a:xfrm rot="3120076" flipV="1">
                <a:off x="2030413" y="4157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1" name="Line 71"/>
              <p:cNvSpPr>
                <a:spLocks noChangeShapeType="1"/>
              </p:cNvSpPr>
              <p:nvPr/>
            </p:nvSpPr>
            <p:spPr bwMode="auto">
              <a:xfrm rot="3120076" flipV="1">
                <a:off x="2249488" y="40878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2" name="Line 96"/>
              <p:cNvSpPr>
                <a:spLocks noChangeShapeType="1"/>
              </p:cNvSpPr>
              <p:nvPr/>
            </p:nvSpPr>
            <p:spPr bwMode="auto">
              <a:xfrm>
                <a:off x="1262063" y="5068888"/>
                <a:ext cx="2124075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3" name="Text Box 97"/>
              <p:cNvSpPr txBox="1">
                <a:spLocks noChangeArrowheads="1"/>
              </p:cNvSpPr>
              <p:nvPr/>
            </p:nvSpPr>
            <p:spPr bwMode="auto">
              <a:xfrm>
                <a:off x="2154238" y="5218113"/>
                <a:ext cx="3492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b="1">
                    <a:solidFill>
                      <a:srgbClr val="0033CC"/>
                    </a:solidFill>
                  </a:rPr>
                  <a:t>B</a:t>
                </a:r>
              </a:p>
            </p:txBody>
          </p:sp>
          <p:sp>
            <p:nvSpPr>
              <p:cNvPr id="33814" name="Line 98"/>
              <p:cNvSpPr>
                <a:spLocks noChangeShapeType="1"/>
              </p:cNvSpPr>
              <p:nvPr/>
            </p:nvSpPr>
            <p:spPr bwMode="auto">
              <a:xfrm>
                <a:off x="2224088" y="5259388"/>
                <a:ext cx="225425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5" name="Line 112"/>
              <p:cNvSpPr>
                <a:spLocks noChangeShapeType="1"/>
              </p:cNvSpPr>
              <p:nvPr/>
            </p:nvSpPr>
            <p:spPr bwMode="auto">
              <a:xfrm rot="3120076" flipV="1">
                <a:off x="3167063" y="44243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6" name="Line 113"/>
              <p:cNvSpPr>
                <a:spLocks noChangeShapeType="1"/>
              </p:cNvSpPr>
              <p:nvPr/>
            </p:nvSpPr>
            <p:spPr bwMode="auto">
              <a:xfrm rot="3120076" flipV="1">
                <a:off x="2173288" y="44243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7" name="Line 114"/>
              <p:cNvSpPr>
                <a:spLocks noChangeShapeType="1"/>
              </p:cNvSpPr>
              <p:nvPr/>
            </p:nvSpPr>
            <p:spPr bwMode="auto">
              <a:xfrm rot="3120076" flipV="1">
                <a:off x="2900363" y="43640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8" name="Line 115"/>
              <p:cNvSpPr>
                <a:spLocks noChangeShapeType="1"/>
              </p:cNvSpPr>
              <p:nvPr/>
            </p:nvSpPr>
            <p:spPr bwMode="auto">
              <a:xfrm rot="3120076" flipV="1">
                <a:off x="2208213" y="42719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9" name="Line 116"/>
              <p:cNvSpPr>
                <a:spLocks noChangeShapeType="1"/>
              </p:cNvSpPr>
              <p:nvPr/>
            </p:nvSpPr>
            <p:spPr bwMode="auto">
              <a:xfrm rot="3120076" flipV="1">
                <a:off x="2522538" y="41195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0" name="Line 117"/>
              <p:cNvSpPr>
                <a:spLocks noChangeShapeType="1"/>
              </p:cNvSpPr>
              <p:nvPr/>
            </p:nvSpPr>
            <p:spPr bwMode="auto">
              <a:xfrm rot="3120076" flipV="1">
                <a:off x="1827213" y="3954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1" name="Line 118"/>
              <p:cNvSpPr>
                <a:spLocks noChangeShapeType="1"/>
              </p:cNvSpPr>
              <p:nvPr/>
            </p:nvSpPr>
            <p:spPr bwMode="auto">
              <a:xfrm rot="3120076" flipV="1">
                <a:off x="2474913" y="45005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2" name="Line 119"/>
              <p:cNvSpPr>
                <a:spLocks noChangeShapeType="1"/>
              </p:cNvSpPr>
              <p:nvPr/>
            </p:nvSpPr>
            <p:spPr bwMode="auto">
              <a:xfrm rot="3120076" flipV="1">
                <a:off x="1789113" y="4224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3" name="Line 120"/>
              <p:cNvSpPr>
                <a:spLocks noChangeShapeType="1"/>
              </p:cNvSpPr>
              <p:nvPr/>
            </p:nvSpPr>
            <p:spPr bwMode="auto">
              <a:xfrm rot="3120076" flipV="1">
                <a:off x="1979613" y="4319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4" name="Line 121"/>
              <p:cNvSpPr>
                <a:spLocks noChangeShapeType="1"/>
              </p:cNvSpPr>
              <p:nvPr/>
            </p:nvSpPr>
            <p:spPr bwMode="auto">
              <a:xfrm rot="3120076" flipV="1">
                <a:off x="1903413" y="3843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5" name="Line 122"/>
              <p:cNvSpPr>
                <a:spLocks noChangeShapeType="1"/>
              </p:cNvSpPr>
              <p:nvPr/>
            </p:nvSpPr>
            <p:spPr bwMode="auto">
              <a:xfrm rot="3120076" flipV="1">
                <a:off x="2033588" y="3713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6" name="Line 123"/>
              <p:cNvSpPr>
                <a:spLocks noChangeShapeType="1"/>
              </p:cNvSpPr>
              <p:nvPr/>
            </p:nvSpPr>
            <p:spPr bwMode="auto">
              <a:xfrm rot="3120076" flipV="1">
                <a:off x="2716213" y="3652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7" name="Line 124"/>
              <p:cNvSpPr>
                <a:spLocks noChangeShapeType="1"/>
              </p:cNvSpPr>
              <p:nvPr/>
            </p:nvSpPr>
            <p:spPr bwMode="auto">
              <a:xfrm rot="3120076" flipV="1">
                <a:off x="1989138" y="2913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8" name="Line 125"/>
              <p:cNvSpPr>
                <a:spLocks noChangeShapeType="1"/>
              </p:cNvSpPr>
              <p:nvPr/>
            </p:nvSpPr>
            <p:spPr bwMode="auto">
              <a:xfrm rot="3120076" flipV="1">
                <a:off x="1839913" y="3017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9" name="Line 126"/>
              <p:cNvSpPr>
                <a:spLocks noChangeShapeType="1"/>
              </p:cNvSpPr>
              <p:nvPr/>
            </p:nvSpPr>
            <p:spPr bwMode="auto">
              <a:xfrm rot="3120076" flipV="1">
                <a:off x="2087563" y="3084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0" name="Line 127"/>
              <p:cNvSpPr>
                <a:spLocks noChangeShapeType="1"/>
              </p:cNvSpPr>
              <p:nvPr/>
            </p:nvSpPr>
            <p:spPr bwMode="auto">
              <a:xfrm rot="3120076" flipV="1">
                <a:off x="1684338" y="31353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1" name="Line 128"/>
              <p:cNvSpPr>
                <a:spLocks noChangeShapeType="1"/>
              </p:cNvSpPr>
              <p:nvPr/>
            </p:nvSpPr>
            <p:spPr bwMode="auto">
              <a:xfrm rot="3120076" flipV="1">
                <a:off x="1617663" y="3249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2" name="Line 129"/>
              <p:cNvSpPr>
                <a:spLocks noChangeShapeType="1"/>
              </p:cNvSpPr>
              <p:nvPr/>
            </p:nvSpPr>
            <p:spPr bwMode="auto">
              <a:xfrm rot="3120076" flipV="1">
                <a:off x="2233613" y="31797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3" name="Line 130"/>
              <p:cNvSpPr>
                <a:spLocks noChangeShapeType="1"/>
              </p:cNvSpPr>
              <p:nvPr/>
            </p:nvSpPr>
            <p:spPr bwMode="auto">
              <a:xfrm rot="3120076" flipV="1">
                <a:off x="1944688" y="3211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4" name="Line 131"/>
              <p:cNvSpPr>
                <a:spLocks noChangeShapeType="1"/>
              </p:cNvSpPr>
              <p:nvPr/>
            </p:nvSpPr>
            <p:spPr bwMode="auto">
              <a:xfrm rot="3120076" flipV="1">
                <a:off x="1541463" y="33797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5" name="Line 132"/>
              <p:cNvSpPr>
                <a:spLocks noChangeShapeType="1"/>
              </p:cNvSpPr>
              <p:nvPr/>
            </p:nvSpPr>
            <p:spPr bwMode="auto">
              <a:xfrm rot="3120076" flipV="1">
                <a:off x="1843088" y="33289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6" name="Line 133"/>
              <p:cNvSpPr>
                <a:spLocks noChangeShapeType="1"/>
              </p:cNvSpPr>
              <p:nvPr/>
            </p:nvSpPr>
            <p:spPr bwMode="auto">
              <a:xfrm rot="3120076" flipV="1">
                <a:off x="2125663" y="32908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7" name="Line 134"/>
              <p:cNvSpPr>
                <a:spLocks noChangeShapeType="1"/>
              </p:cNvSpPr>
              <p:nvPr/>
            </p:nvSpPr>
            <p:spPr bwMode="auto">
              <a:xfrm rot="3120076" flipV="1">
                <a:off x="1585913" y="34972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8" name="Line 135"/>
              <p:cNvSpPr>
                <a:spLocks noChangeShapeType="1"/>
              </p:cNvSpPr>
              <p:nvPr/>
            </p:nvSpPr>
            <p:spPr bwMode="auto">
              <a:xfrm rot="3120076" flipV="1">
                <a:off x="1804988" y="34274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9" name="Line 136"/>
              <p:cNvSpPr>
                <a:spLocks noChangeShapeType="1"/>
              </p:cNvSpPr>
              <p:nvPr/>
            </p:nvSpPr>
            <p:spPr bwMode="auto">
              <a:xfrm rot="3120076" flipV="1">
                <a:off x="2411413" y="3294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0" name="Line 137"/>
              <p:cNvSpPr>
                <a:spLocks noChangeShapeType="1"/>
              </p:cNvSpPr>
              <p:nvPr/>
            </p:nvSpPr>
            <p:spPr bwMode="auto">
              <a:xfrm rot="3120076" flipV="1">
                <a:off x="1652588" y="3757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1" name="Line 138"/>
              <p:cNvSpPr>
                <a:spLocks noChangeShapeType="1"/>
              </p:cNvSpPr>
              <p:nvPr/>
            </p:nvSpPr>
            <p:spPr bwMode="auto">
              <a:xfrm rot="3120076" flipV="1">
                <a:off x="2259013" y="33797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2" name="Line 139"/>
              <p:cNvSpPr>
                <a:spLocks noChangeShapeType="1"/>
              </p:cNvSpPr>
              <p:nvPr/>
            </p:nvSpPr>
            <p:spPr bwMode="auto">
              <a:xfrm rot="3120076" flipV="1">
                <a:off x="1763713" y="36115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3" name="Line 140"/>
              <p:cNvSpPr>
                <a:spLocks noChangeShapeType="1"/>
              </p:cNvSpPr>
              <p:nvPr/>
            </p:nvSpPr>
            <p:spPr bwMode="auto">
              <a:xfrm rot="3120076" flipV="1">
                <a:off x="1982788" y="3541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4" name="Line 141"/>
              <p:cNvSpPr>
                <a:spLocks noChangeShapeType="1"/>
              </p:cNvSpPr>
              <p:nvPr/>
            </p:nvSpPr>
            <p:spPr bwMode="auto">
              <a:xfrm rot="3120076" flipV="1">
                <a:off x="1382713" y="3294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5" name="Line 142"/>
              <p:cNvSpPr>
                <a:spLocks noChangeShapeType="1"/>
              </p:cNvSpPr>
              <p:nvPr/>
            </p:nvSpPr>
            <p:spPr bwMode="auto">
              <a:xfrm rot="3120076" flipV="1">
                <a:off x="1300163" y="3446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6" name="Line 143"/>
              <p:cNvSpPr>
                <a:spLocks noChangeShapeType="1"/>
              </p:cNvSpPr>
              <p:nvPr/>
            </p:nvSpPr>
            <p:spPr bwMode="auto">
              <a:xfrm rot="3120076" flipV="1">
                <a:off x="1344613" y="3563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7" name="Line 144"/>
              <p:cNvSpPr>
                <a:spLocks noChangeShapeType="1"/>
              </p:cNvSpPr>
              <p:nvPr/>
            </p:nvSpPr>
            <p:spPr bwMode="auto">
              <a:xfrm rot="3120076" flipV="1">
                <a:off x="1490663" y="3678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8" name="Line 145"/>
              <p:cNvSpPr>
                <a:spLocks noChangeShapeType="1"/>
              </p:cNvSpPr>
              <p:nvPr/>
            </p:nvSpPr>
            <p:spPr bwMode="auto">
              <a:xfrm rot="3120076" flipV="1">
                <a:off x="1458913" y="3182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9" name="Line 146"/>
              <p:cNvSpPr>
                <a:spLocks noChangeShapeType="1"/>
              </p:cNvSpPr>
              <p:nvPr/>
            </p:nvSpPr>
            <p:spPr bwMode="auto">
              <a:xfrm rot="3120076" flipV="1">
                <a:off x="1322388" y="2906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0" name="Line 147"/>
              <p:cNvSpPr>
                <a:spLocks noChangeShapeType="1"/>
              </p:cNvSpPr>
              <p:nvPr/>
            </p:nvSpPr>
            <p:spPr bwMode="auto">
              <a:xfrm rot="3120076" flipV="1">
                <a:off x="2271713" y="29924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1" name="Line 148"/>
              <p:cNvSpPr>
                <a:spLocks noChangeShapeType="1"/>
              </p:cNvSpPr>
              <p:nvPr/>
            </p:nvSpPr>
            <p:spPr bwMode="auto">
              <a:xfrm rot="3120076" flipV="1">
                <a:off x="2865438" y="3529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2" name="Line 149"/>
              <p:cNvSpPr>
                <a:spLocks noChangeShapeType="1"/>
              </p:cNvSpPr>
              <p:nvPr/>
            </p:nvSpPr>
            <p:spPr bwMode="auto">
              <a:xfrm rot="3120076" flipV="1">
                <a:off x="2646363" y="3462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3" name="Line 150"/>
              <p:cNvSpPr>
                <a:spLocks noChangeShapeType="1"/>
              </p:cNvSpPr>
              <p:nvPr/>
            </p:nvSpPr>
            <p:spPr bwMode="auto">
              <a:xfrm rot="3120076" flipV="1">
                <a:off x="2963863" y="3700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4" name="Line 151"/>
              <p:cNvSpPr>
                <a:spLocks noChangeShapeType="1"/>
              </p:cNvSpPr>
              <p:nvPr/>
            </p:nvSpPr>
            <p:spPr bwMode="auto">
              <a:xfrm rot="3120076" flipV="1">
                <a:off x="3252788" y="4164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5" name="Line 152"/>
              <p:cNvSpPr>
                <a:spLocks noChangeShapeType="1"/>
              </p:cNvSpPr>
              <p:nvPr/>
            </p:nvSpPr>
            <p:spPr bwMode="auto">
              <a:xfrm rot="3120076" flipV="1">
                <a:off x="3078163" y="4265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6" name="Line 153"/>
              <p:cNvSpPr>
                <a:spLocks noChangeShapeType="1"/>
              </p:cNvSpPr>
              <p:nvPr/>
            </p:nvSpPr>
            <p:spPr bwMode="auto">
              <a:xfrm rot="3120076" flipV="1">
                <a:off x="3109913" y="3795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7" name="Line 154"/>
              <p:cNvSpPr>
                <a:spLocks noChangeShapeType="1"/>
              </p:cNvSpPr>
              <p:nvPr/>
            </p:nvSpPr>
            <p:spPr bwMode="auto">
              <a:xfrm rot="3120076" flipV="1">
                <a:off x="2820988" y="37703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8" name="Line 155"/>
              <p:cNvSpPr>
                <a:spLocks noChangeShapeType="1"/>
              </p:cNvSpPr>
              <p:nvPr/>
            </p:nvSpPr>
            <p:spPr bwMode="auto">
              <a:xfrm rot="3120076" flipV="1">
                <a:off x="2865438" y="39766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9" name="Line 156"/>
              <p:cNvSpPr>
                <a:spLocks noChangeShapeType="1"/>
              </p:cNvSpPr>
              <p:nvPr/>
            </p:nvSpPr>
            <p:spPr bwMode="auto">
              <a:xfrm rot="3120076" flipV="1">
                <a:off x="3001963" y="3906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0" name="Line 157"/>
              <p:cNvSpPr>
                <a:spLocks noChangeShapeType="1"/>
              </p:cNvSpPr>
              <p:nvPr/>
            </p:nvSpPr>
            <p:spPr bwMode="auto">
              <a:xfrm rot="3120076" flipV="1">
                <a:off x="2227263" y="34718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1" name="Line 158"/>
              <p:cNvSpPr>
                <a:spLocks noChangeShapeType="1"/>
              </p:cNvSpPr>
              <p:nvPr/>
            </p:nvSpPr>
            <p:spPr bwMode="auto">
              <a:xfrm rot="3120076" flipV="1">
                <a:off x="2681288" y="40433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2" name="Line 159"/>
              <p:cNvSpPr>
                <a:spLocks noChangeShapeType="1"/>
              </p:cNvSpPr>
              <p:nvPr/>
            </p:nvSpPr>
            <p:spPr bwMode="auto">
              <a:xfrm rot="3120076" flipV="1">
                <a:off x="3287713" y="3910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3" name="Line 160"/>
              <p:cNvSpPr>
                <a:spLocks noChangeShapeType="1"/>
              </p:cNvSpPr>
              <p:nvPr/>
            </p:nvSpPr>
            <p:spPr bwMode="auto">
              <a:xfrm rot="3120076" flipV="1">
                <a:off x="2528888" y="4310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4" name="Line 161"/>
              <p:cNvSpPr>
                <a:spLocks noChangeShapeType="1"/>
              </p:cNvSpPr>
              <p:nvPr/>
            </p:nvSpPr>
            <p:spPr bwMode="auto">
              <a:xfrm rot="3120076" flipV="1">
                <a:off x="3179763" y="40211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5" name="Line 162"/>
              <p:cNvSpPr>
                <a:spLocks noChangeShapeType="1"/>
              </p:cNvSpPr>
              <p:nvPr/>
            </p:nvSpPr>
            <p:spPr bwMode="auto">
              <a:xfrm rot="3120076" flipV="1">
                <a:off x="2640013" y="4227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6" name="Line 163"/>
              <p:cNvSpPr>
                <a:spLocks noChangeShapeType="1"/>
              </p:cNvSpPr>
              <p:nvPr/>
            </p:nvSpPr>
            <p:spPr bwMode="auto">
              <a:xfrm rot="3120076" flipV="1">
                <a:off x="2859088" y="4157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7" name="Line 164"/>
              <p:cNvSpPr>
                <a:spLocks noChangeShapeType="1"/>
              </p:cNvSpPr>
              <p:nvPr/>
            </p:nvSpPr>
            <p:spPr bwMode="auto">
              <a:xfrm rot="3120076" flipV="1">
                <a:off x="3036888" y="3440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8" name="Line 165"/>
              <p:cNvSpPr>
                <a:spLocks noChangeShapeType="1"/>
              </p:cNvSpPr>
              <p:nvPr/>
            </p:nvSpPr>
            <p:spPr bwMode="auto">
              <a:xfrm rot="3120076" flipV="1">
                <a:off x="3148013" y="3608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9" name="Line 166"/>
              <p:cNvSpPr>
                <a:spLocks noChangeShapeType="1"/>
              </p:cNvSpPr>
              <p:nvPr/>
            </p:nvSpPr>
            <p:spPr bwMode="auto">
              <a:xfrm rot="3120076" flipV="1">
                <a:off x="2519363" y="3040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0" name="Line 167"/>
              <p:cNvSpPr>
                <a:spLocks noChangeShapeType="1"/>
              </p:cNvSpPr>
              <p:nvPr/>
            </p:nvSpPr>
            <p:spPr bwMode="auto">
              <a:xfrm rot="3120076" flipV="1">
                <a:off x="2665413" y="31353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1" name="Line 168"/>
              <p:cNvSpPr>
                <a:spLocks noChangeShapeType="1"/>
              </p:cNvSpPr>
              <p:nvPr/>
            </p:nvSpPr>
            <p:spPr bwMode="auto">
              <a:xfrm rot="3120076" flipV="1">
                <a:off x="2519363" y="3208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2" name="Line 169"/>
              <p:cNvSpPr>
                <a:spLocks noChangeShapeType="1"/>
              </p:cNvSpPr>
              <p:nvPr/>
            </p:nvSpPr>
            <p:spPr bwMode="auto">
              <a:xfrm rot="3120076" flipV="1">
                <a:off x="2843213" y="3249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3" name="Line 170"/>
              <p:cNvSpPr>
                <a:spLocks noChangeShapeType="1"/>
              </p:cNvSpPr>
              <p:nvPr/>
            </p:nvSpPr>
            <p:spPr bwMode="auto">
              <a:xfrm rot="3120076" flipV="1">
                <a:off x="2735263" y="33607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4" name="Line 171"/>
              <p:cNvSpPr>
                <a:spLocks noChangeShapeType="1"/>
              </p:cNvSpPr>
              <p:nvPr/>
            </p:nvSpPr>
            <p:spPr bwMode="auto">
              <a:xfrm rot="3120076" flipV="1">
                <a:off x="2703513" y="29479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5" name="Line 172"/>
              <p:cNvSpPr>
                <a:spLocks noChangeShapeType="1"/>
              </p:cNvSpPr>
              <p:nvPr/>
            </p:nvSpPr>
            <p:spPr bwMode="auto">
              <a:xfrm rot="3120076" flipV="1">
                <a:off x="1668463" y="4011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6" name="Line 173"/>
              <p:cNvSpPr>
                <a:spLocks noChangeShapeType="1"/>
              </p:cNvSpPr>
              <p:nvPr/>
            </p:nvSpPr>
            <p:spPr bwMode="auto">
              <a:xfrm rot="3120076" flipV="1">
                <a:off x="1541463" y="41354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7" name="Line 174"/>
              <p:cNvSpPr>
                <a:spLocks noChangeShapeType="1"/>
              </p:cNvSpPr>
              <p:nvPr/>
            </p:nvSpPr>
            <p:spPr bwMode="auto">
              <a:xfrm rot="3120076" flipV="1">
                <a:off x="2763838" y="4452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8" name="Line 175"/>
              <p:cNvSpPr>
                <a:spLocks noChangeShapeType="1"/>
              </p:cNvSpPr>
              <p:nvPr/>
            </p:nvSpPr>
            <p:spPr bwMode="auto">
              <a:xfrm rot="3120076" flipV="1">
                <a:off x="1585913" y="42719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9" name="Line 176"/>
              <p:cNvSpPr>
                <a:spLocks noChangeShapeType="1"/>
              </p:cNvSpPr>
              <p:nvPr/>
            </p:nvSpPr>
            <p:spPr bwMode="auto">
              <a:xfrm rot="3120076" flipV="1">
                <a:off x="2020888" y="45005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0" name="Line 177"/>
              <p:cNvSpPr>
                <a:spLocks noChangeShapeType="1"/>
              </p:cNvSpPr>
              <p:nvPr/>
            </p:nvSpPr>
            <p:spPr bwMode="auto">
              <a:xfrm rot="3120076" flipV="1">
                <a:off x="1728788" y="4519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1" name="Line 178"/>
              <p:cNvSpPr>
                <a:spLocks noChangeShapeType="1"/>
              </p:cNvSpPr>
              <p:nvPr/>
            </p:nvSpPr>
            <p:spPr bwMode="auto">
              <a:xfrm rot="3120076" flipV="1">
                <a:off x="1763713" y="43672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2" name="Line 179"/>
              <p:cNvSpPr>
                <a:spLocks noChangeShapeType="1"/>
              </p:cNvSpPr>
              <p:nvPr/>
            </p:nvSpPr>
            <p:spPr bwMode="auto">
              <a:xfrm rot="3120076" flipV="1">
                <a:off x="1382713" y="4049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3" name="Line 180"/>
              <p:cNvSpPr>
                <a:spLocks noChangeShapeType="1"/>
              </p:cNvSpPr>
              <p:nvPr/>
            </p:nvSpPr>
            <p:spPr bwMode="auto">
              <a:xfrm rot="3120076" flipV="1">
                <a:off x="1300163" y="4202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4" name="Line 181"/>
              <p:cNvSpPr>
                <a:spLocks noChangeShapeType="1"/>
              </p:cNvSpPr>
              <p:nvPr/>
            </p:nvSpPr>
            <p:spPr bwMode="auto">
              <a:xfrm rot="3120076" flipV="1">
                <a:off x="1344613" y="4319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5" name="Line 182"/>
              <p:cNvSpPr>
                <a:spLocks noChangeShapeType="1"/>
              </p:cNvSpPr>
              <p:nvPr/>
            </p:nvSpPr>
            <p:spPr bwMode="auto">
              <a:xfrm rot="3120076" flipV="1">
                <a:off x="1490663" y="44338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6" name="Line 183"/>
              <p:cNvSpPr>
                <a:spLocks noChangeShapeType="1"/>
              </p:cNvSpPr>
              <p:nvPr/>
            </p:nvSpPr>
            <p:spPr bwMode="auto">
              <a:xfrm rot="3120076" flipV="1">
                <a:off x="1458913" y="3938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7" name="Line 184"/>
              <p:cNvSpPr>
                <a:spLocks noChangeShapeType="1"/>
              </p:cNvSpPr>
              <p:nvPr/>
            </p:nvSpPr>
            <p:spPr bwMode="auto">
              <a:xfrm rot="3120076" flipV="1">
                <a:off x="1404938" y="3033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8" name="Line 185"/>
              <p:cNvSpPr>
                <a:spLocks noChangeShapeType="1"/>
              </p:cNvSpPr>
              <p:nvPr/>
            </p:nvSpPr>
            <p:spPr bwMode="auto">
              <a:xfrm rot="3120076" flipV="1">
                <a:off x="1639888" y="29448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9" name="Line 186"/>
              <p:cNvSpPr>
                <a:spLocks noChangeShapeType="1"/>
              </p:cNvSpPr>
              <p:nvPr/>
            </p:nvSpPr>
            <p:spPr bwMode="auto">
              <a:xfrm rot="3120076" flipV="1">
                <a:off x="2944813" y="3043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0" name="Line 187"/>
              <p:cNvSpPr>
                <a:spLocks noChangeShapeType="1"/>
              </p:cNvSpPr>
              <p:nvPr/>
            </p:nvSpPr>
            <p:spPr bwMode="auto">
              <a:xfrm rot="3120076" flipV="1">
                <a:off x="3122613" y="2928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1" name="Line 188"/>
              <p:cNvSpPr>
                <a:spLocks noChangeShapeType="1"/>
              </p:cNvSpPr>
              <p:nvPr/>
            </p:nvSpPr>
            <p:spPr bwMode="auto">
              <a:xfrm rot="3120076" flipV="1">
                <a:off x="3148013" y="31194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2" name="Line 189"/>
              <p:cNvSpPr>
                <a:spLocks noChangeShapeType="1"/>
              </p:cNvSpPr>
              <p:nvPr/>
            </p:nvSpPr>
            <p:spPr bwMode="auto">
              <a:xfrm rot="3120076" flipV="1">
                <a:off x="3135313" y="3227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3" name="Line 190"/>
              <p:cNvSpPr>
                <a:spLocks noChangeShapeType="1"/>
              </p:cNvSpPr>
              <p:nvPr/>
            </p:nvSpPr>
            <p:spPr bwMode="auto">
              <a:xfrm rot="3120076" flipV="1">
                <a:off x="3275013" y="33416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4" name="Line 191"/>
              <p:cNvSpPr>
                <a:spLocks noChangeShapeType="1"/>
              </p:cNvSpPr>
              <p:nvPr/>
            </p:nvSpPr>
            <p:spPr bwMode="auto">
              <a:xfrm rot="3120076" flipV="1">
                <a:off x="3357563" y="3024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5" name="Line 192"/>
              <p:cNvSpPr>
                <a:spLocks noChangeShapeType="1"/>
              </p:cNvSpPr>
              <p:nvPr/>
            </p:nvSpPr>
            <p:spPr bwMode="auto">
              <a:xfrm rot="3120076" flipV="1">
                <a:off x="3408363" y="31892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6" name="Line 193"/>
              <p:cNvSpPr>
                <a:spLocks noChangeShapeType="1"/>
              </p:cNvSpPr>
              <p:nvPr/>
            </p:nvSpPr>
            <p:spPr bwMode="auto">
              <a:xfrm rot="3120076" flipV="1">
                <a:off x="3376613" y="34940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7" name="Line 194"/>
              <p:cNvSpPr>
                <a:spLocks noChangeShapeType="1"/>
              </p:cNvSpPr>
              <p:nvPr/>
            </p:nvSpPr>
            <p:spPr bwMode="auto">
              <a:xfrm rot="3120076" flipV="1">
                <a:off x="3402013" y="36972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8" name="Line 195"/>
              <p:cNvSpPr>
                <a:spLocks noChangeShapeType="1"/>
              </p:cNvSpPr>
              <p:nvPr/>
            </p:nvSpPr>
            <p:spPr bwMode="auto">
              <a:xfrm rot="3120076" flipV="1">
                <a:off x="3348038" y="43164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9" name="Line 196"/>
              <p:cNvSpPr>
                <a:spLocks noChangeShapeType="1"/>
              </p:cNvSpPr>
              <p:nvPr/>
            </p:nvSpPr>
            <p:spPr bwMode="auto">
              <a:xfrm rot="3120076" flipV="1">
                <a:off x="3414713" y="4075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0" name="Line 197"/>
              <p:cNvSpPr>
                <a:spLocks noChangeShapeType="1"/>
              </p:cNvSpPr>
              <p:nvPr/>
            </p:nvSpPr>
            <p:spPr bwMode="auto">
              <a:xfrm rot="3120076" flipV="1">
                <a:off x="3338513" y="4545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1" name="Line 198"/>
              <p:cNvSpPr>
                <a:spLocks noChangeShapeType="1"/>
              </p:cNvSpPr>
              <p:nvPr/>
            </p:nvSpPr>
            <p:spPr bwMode="auto">
              <a:xfrm rot="3120076" flipV="1">
                <a:off x="1363663" y="3817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pic>
        <p:nvPicPr>
          <p:cNvPr id="3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08" y="407652"/>
            <a:ext cx="2455313" cy="304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656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852863"/>
          </a:xfrm>
        </p:spPr>
        <p:txBody>
          <a:bodyPr anchor="ctr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cs-CZ" sz="2600" dirty="0" smtClean="0"/>
              <a:t> </a:t>
            </a:r>
            <a:r>
              <a:rPr lang="cs-CZ" sz="2600" b="1" dirty="0" smtClean="0"/>
              <a:t>Základní vlastnosti feromagnetických látek: </a:t>
            </a:r>
            <a:endParaRPr lang="cs-CZ" sz="2600" dirty="0" smtClean="0"/>
          </a:p>
          <a:p>
            <a:pPr marL="441325" indent="-441325">
              <a:buFont typeface="Arial" charset="0"/>
              <a:buNone/>
              <a:defRPr/>
            </a:pPr>
            <a:r>
              <a:rPr lang="cs-CZ" sz="2600" b="1" dirty="0" smtClean="0"/>
              <a:t> 1. </a:t>
            </a:r>
            <a:r>
              <a:rPr lang="cs-CZ" sz="2600" dirty="0" smtClean="0"/>
              <a:t>Feromagnetismus se projevuje jen tehdy, je-li látka </a:t>
            </a:r>
            <a:br>
              <a:rPr lang="cs-CZ" sz="2600" dirty="0" smtClean="0"/>
            </a:br>
            <a:r>
              <a:rPr lang="cs-CZ" sz="2600" dirty="0" smtClean="0"/>
              <a:t>v krystalickém stavu - v kapalném nebo plynném stavu </a:t>
            </a:r>
            <a:br>
              <a:rPr lang="cs-CZ" sz="2600" dirty="0" smtClean="0"/>
            </a:br>
            <a:r>
              <a:rPr lang="cs-CZ" sz="2600" dirty="0" smtClean="0"/>
              <a:t>se chovají jako látky paramagnetické.</a:t>
            </a:r>
          </a:p>
          <a:p>
            <a:pPr marL="441325" indent="-441325">
              <a:buFont typeface="Arial" charset="0"/>
              <a:buNone/>
              <a:defRPr/>
            </a:pPr>
            <a:r>
              <a:rPr lang="cs-CZ" sz="2600" b="1" dirty="0" smtClean="0"/>
              <a:t> 2. </a:t>
            </a:r>
            <a:r>
              <a:rPr lang="cs-CZ" sz="2600" dirty="0" smtClean="0"/>
              <a:t>Pro každou feromagnetickou látku existuje určitá teplota</a:t>
            </a:r>
            <a:br>
              <a:rPr lang="cs-CZ" sz="2600" dirty="0" smtClean="0"/>
            </a:br>
            <a:r>
              <a:rPr lang="cs-CZ" sz="2600" dirty="0" smtClean="0"/>
              <a:t>(tzv. </a:t>
            </a:r>
            <a:r>
              <a:rPr lang="cs-CZ" sz="2600" dirty="0" err="1" smtClean="0"/>
              <a:t>Curieova</a:t>
            </a:r>
            <a:r>
              <a:rPr lang="cs-CZ" sz="2600" dirty="0" smtClean="0"/>
              <a:t> teplota), po jejímž překročení látka ztrácí feromagnetické vlastnosti a stává se látkou paramagnetickou. </a:t>
            </a:r>
            <a:br>
              <a:rPr lang="cs-CZ" sz="2600" dirty="0" smtClean="0"/>
            </a:br>
            <a:r>
              <a:rPr lang="cs-CZ" sz="2600" dirty="0" smtClean="0"/>
              <a:t>( </a:t>
            </a:r>
            <a:r>
              <a:rPr lang="cs-CZ" sz="2600" dirty="0" err="1" smtClean="0"/>
              <a:t>Fe</a:t>
            </a:r>
            <a:r>
              <a:rPr lang="cs-CZ" sz="2600" dirty="0" smtClean="0"/>
              <a:t> 770</a:t>
            </a:r>
            <a:r>
              <a:rPr lang="cs-CZ" sz="2600" baseline="30000" dirty="0" smtClean="0"/>
              <a:t>0</a:t>
            </a:r>
            <a:r>
              <a:rPr lang="cs-CZ" sz="2600" dirty="0" smtClean="0"/>
              <a:t>C, Ni 360</a:t>
            </a:r>
            <a:r>
              <a:rPr lang="cs-CZ" sz="2600" baseline="30000" dirty="0" smtClean="0"/>
              <a:t>0</a:t>
            </a:r>
            <a:r>
              <a:rPr lang="cs-CZ" sz="2600" dirty="0" smtClean="0"/>
              <a:t>C) Když teplota poklesne, látka se opět stane feromagnetickou a obnoví se doménové uspořádání.</a:t>
            </a:r>
          </a:p>
        </p:txBody>
      </p:sp>
      <p:grpSp>
        <p:nvGrpSpPr>
          <p:cNvPr id="34819" name="Skupina 3"/>
          <p:cNvGrpSpPr>
            <a:grpSpLocks/>
          </p:cNvGrpSpPr>
          <p:nvPr/>
        </p:nvGrpSpPr>
        <p:grpSpPr bwMode="auto">
          <a:xfrm>
            <a:off x="500063" y="4024313"/>
            <a:ext cx="2500312" cy="2833687"/>
            <a:chOff x="1147763" y="2876550"/>
            <a:chExt cx="2500312" cy="2833688"/>
          </a:xfrm>
        </p:grpSpPr>
        <p:sp>
          <p:nvSpPr>
            <p:cNvPr id="34984" name="Rectangle 154"/>
            <p:cNvSpPr>
              <a:spLocks noChangeArrowheads="1"/>
            </p:cNvSpPr>
            <p:nvPr/>
          </p:nvSpPr>
          <p:spPr bwMode="auto">
            <a:xfrm>
              <a:off x="2292350" y="5156200"/>
              <a:ext cx="236538" cy="554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985" name="Freeform 155"/>
            <p:cNvSpPr>
              <a:spLocks/>
            </p:cNvSpPr>
            <p:nvPr/>
          </p:nvSpPr>
          <p:spPr bwMode="auto">
            <a:xfrm>
              <a:off x="2087563" y="4727575"/>
              <a:ext cx="552450" cy="423863"/>
            </a:xfrm>
            <a:custGeom>
              <a:avLst/>
              <a:gdLst>
                <a:gd name="T0" fmla="*/ 242 w 348"/>
                <a:gd name="T1" fmla="*/ 8 h 267"/>
                <a:gd name="T2" fmla="*/ 348 w 348"/>
                <a:gd name="T3" fmla="*/ 18 h 267"/>
                <a:gd name="T4" fmla="*/ 310 w 348"/>
                <a:gd name="T5" fmla="*/ 113 h 267"/>
                <a:gd name="T6" fmla="*/ 316 w 348"/>
                <a:gd name="T7" fmla="*/ 181 h 267"/>
                <a:gd name="T8" fmla="*/ 274 w 348"/>
                <a:gd name="T9" fmla="*/ 267 h 267"/>
                <a:gd name="T10" fmla="*/ 126 w 348"/>
                <a:gd name="T11" fmla="*/ 265 h 267"/>
                <a:gd name="T12" fmla="*/ 92 w 348"/>
                <a:gd name="T13" fmla="*/ 227 h 267"/>
                <a:gd name="T14" fmla="*/ 78 w 348"/>
                <a:gd name="T15" fmla="*/ 167 h 267"/>
                <a:gd name="T16" fmla="*/ 90 w 348"/>
                <a:gd name="T17" fmla="*/ 117 h 267"/>
                <a:gd name="T18" fmla="*/ 16 w 348"/>
                <a:gd name="T19" fmla="*/ 20 h 267"/>
                <a:gd name="T20" fmla="*/ 184 w 348"/>
                <a:gd name="T21" fmla="*/ 14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8"/>
                <a:gd name="T34" fmla="*/ 0 h 267"/>
                <a:gd name="T35" fmla="*/ 348 w 348"/>
                <a:gd name="T36" fmla="*/ 267 h 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8" h="267">
                  <a:moveTo>
                    <a:pt x="242" y="8"/>
                  </a:moveTo>
                  <a:cubicBezTo>
                    <a:pt x="260" y="10"/>
                    <a:pt x="337" y="0"/>
                    <a:pt x="348" y="18"/>
                  </a:cubicBezTo>
                  <a:cubicBezTo>
                    <a:pt x="344" y="50"/>
                    <a:pt x="299" y="87"/>
                    <a:pt x="310" y="113"/>
                  </a:cubicBezTo>
                  <a:cubicBezTo>
                    <a:pt x="321" y="139"/>
                    <a:pt x="322" y="156"/>
                    <a:pt x="316" y="181"/>
                  </a:cubicBezTo>
                  <a:cubicBezTo>
                    <a:pt x="310" y="206"/>
                    <a:pt x="306" y="253"/>
                    <a:pt x="274" y="267"/>
                  </a:cubicBezTo>
                  <a:lnTo>
                    <a:pt x="126" y="265"/>
                  </a:lnTo>
                  <a:cubicBezTo>
                    <a:pt x="95" y="259"/>
                    <a:pt x="100" y="243"/>
                    <a:pt x="92" y="227"/>
                  </a:cubicBezTo>
                  <a:cubicBezTo>
                    <a:pt x="84" y="211"/>
                    <a:pt x="78" y="185"/>
                    <a:pt x="78" y="167"/>
                  </a:cubicBezTo>
                  <a:cubicBezTo>
                    <a:pt x="78" y="149"/>
                    <a:pt x="78" y="138"/>
                    <a:pt x="90" y="117"/>
                  </a:cubicBezTo>
                  <a:cubicBezTo>
                    <a:pt x="102" y="96"/>
                    <a:pt x="0" y="40"/>
                    <a:pt x="16" y="20"/>
                  </a:cubicBezTo>
                  <a:cubicBezTo>
                    <a:pt x="32" y="0"/>
                    <a:pt x="149" y="15"/>
                    <a:pt x="184" y="14"/>
                  </a:cubicBezTo>
                </a:path>
              </a:pathLst>
            </a:custGeom>
            <a:solidFill>
              <a:srgbClr val="FF461B"/>
            </a:solidFill>
            <a:ln w="9525">
              <a:solidFill>
                <a:srgbClr val="FFA66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6" name="Freeform 156"/>
            <p:cNvSpPr>
              <a:spLocks/>
            </p:cNvSpPr>
            <p:nvPr/>
          </p:nvSpPr>
          <p:spPr bwMode="auto">
            <a:xfrm>
              <a:off x="2284413" y="4829175"/>
              <a:ext cx="79375" cy="312738"/>
            </a:xfrm>
            <a:custGeom>
              <a:avLst/>
              <a:gdLst>
                <a:gd name="T0" fmla="*/ 0 w 50"/>
                <a:gd name="T1" fmla="*/ 0 h 197"/>
                <a:gd name="T2" fmla="*/ 36 w 50"/>
                <a:gd name="T3" fmla="*/ 64 h 197"/>
                <a:gd name="T4" fmla="*/ 34 w 50"/>
                <a:gd name="T5" fmla="*/ 151 h 197"/>
                <a:gd name="T6" fmla="*/ 50 w 50"/>
                <a:gd name="T7" fmla="*/ 197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97"/>
                <a:gd name="T14" fmla="*/ 50 w 50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97">
                  <a:moveTo>
                    <a:pt x="0" y="0"/>
                  </a:moveTo>
                  <a:cubicBezTo>
                    <a:pt x="6" y="11"/>
                    <a:pt x="30" y="39"/>
                    <a:pt x="36" y="64"/>
                  </a:cubicBezTo>
                  <a:cubicBezTo>
                    <a:pt x="42" y="89"/>
                    <a:pt x="32" y="129"/>
                    <a:pt x="34" y="151"/>
                  </a:cubicBezTo>
                  <a:cubicBezTo>
                    <a:pt x="36" y="173"/>
                    <a:pt x="47" y="188"/>
                    <a:pt x="50" y="197"/>
                  </a:cubicBezTo>
                </a:path>
              </a:pathLst>
            </a:custGeom>
            <a:noFill/>
            <a:ln w="19050" cmpd="sng">
              <a:solidFill>
                <a:srgbClr val="FFA66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7" name="Rectangle 157"/>
            <p:cNvSpPr>
              <a:spLocks noChangeArrowheads="1"/>
            </p:cNvSpPr>
            <p:nvPr/>
          </p:nvSpPr>
          <p:spPr bwMode="auto">
            <a:xfrm>
              <a:off x="1163638" y="2913063"/>
              <a:ext cx="2482850" cy="183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988" name="Line 158"/>
            <p:cNvSpPr>
              <a:spLocks noChangeShapeType="1"/>
            </p:cNvSpPr>
            <p:nvPr/>
          </p:nvSpPr>
          <p:spPr bwMode="auto">
            <a:xfrm rot="2349939" flipV="1">
              <a:off x="1255713" y="29019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9" name="Line 159"/>
            <p:cNvSpPr>
              <a:spLocks noChangeShapeType="1"/>
            </p:cNvSpPr>
            <p:nvPr/>
          </p:nvSpPr>
          <p:spPr bwMode="auto">
            <a:xfrm rot="3120076" flipV="1">
              <a:off x="2433638" y="3573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0" name="Line 160"/>
            <p:cNvSpPr>
              <a:spLocks noChangeShapeType="1"/>
            </p:cNvSpPr>
            <p:nvPr/>
          </p:nvSpPr>
          <p:spPr bwMode="auto">
            <a:xfrm rot="13378881" flipV="1">
              <a:off x="2182813" y="435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1" name="Line 161"/>
            <p:cNvSpPr>
              <a:spLocks noChangeShapeType="1"/>
            </p:cNvSpPr>
            <p:nvPr/>
          </p:nvSpPr>
          <p:spPr bwMode="auto">
            <a:xfrm rot="10574259" flipV="1">
              <a:off x="3084513" y="29479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2" name="Line 162"/>
            <p:cNvSpPr>
              <a:spLocks noChangeShapeType="1"/>
            </p:cNvSpPr>
            <p:nvPr/>
          </p:nvSpPr>
          <p:spPr bwMode="auto">
            <a:xfrm rot="5546581" flipV="1">
              <a:off x="1858963" y="3033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3" name="Line 163"/>
            <p:cNvSpPr>
              <a:spLocks noChangeShapeType="1"/>
            </p:cNvSpPr>
            <p:nvPr/>
          </p:nvSpPr>
          <p:spPr bwMode="auto">
            <a:xfrm rot="211080" flipV="1">
              <a:off x="2447925" y="2928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4" name="Line 164"/>
            <p:cNvSpPr>
              <a:spLocks noChangeShapeType="1"/>
            </p:cNvSpPr>
            <p:nvPr/>
          </p:nvSpPr>
          <p:spPr bwMode="auto">
            <a:xfrm rot="9000000" flipV="1">
              <a:off x="1147763" y="35560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5" name="Line 165"/>
            <p:cNvSpPr>
              <a:spLocks noChangeShapeType="1"/>
            </p:cNvSpPr>
            <p:nvPr/>
          </p:nvSpPr>
          <p:spPr bwMode="auto">
            <a:xfrm rot="4665893" flipV="1">
              <a:off x="3348038" y="4216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6" name="Line 166"/>
            <p:cNvSpPr>
              <a:spLocks noChangeShapeType="1"/>
            </p:cNvSpPr>
            <p:nvPr/>
          </p:nvSpPr>
          <p:spPr bwMode="auto">
            <a:xfrm rot="19341563" flipV="1">
              <a:off x="1598613" y="4435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7" name="Line 167"/>
            <p:cNvSpPr>
              <a:spLocks noChangeShapeType="1"/>
            </p:cNvSpPr>
            <p:nvPr/>
          </p:nvSpPr>
          <p:spPr bwMode="auto">
            <a:xfrm rot="16828207" flipV="1">
              <a:off x="2865438" y="37401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8" name="Line 168"/>
            <p:cNvSpPr>
              <a:spLocks noChangeShapeType="1"/>
            </p:cNvSpPr>
            <p:nvPr/>
          </p:nvSpPr>
          <p:spPr bwMode="auto">
            <a:xfrm flipV="1">
              <a:off x="1162050" y="3384550"/>
              <a:ext cx="320675" cy="146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9" name="Line 169"/>
            <p:cNvSpPr>
              <a:spLocks noChangeShapeType="1"/>
            </p:cNvSpPr>
            <p:nvPr/>
          </p:nvSpPr>
          <p:spPr bwMode="auto">
            <a:xfrm flipV="1">
              <a:off x="1473200" y="2911475"/>
              <a:ext cx="3905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0" name="Line 170"/>
            <p:cNvSpPr>
              <a:spLocks noChangeShapeType="1"/>
            </p:cNvSpPr>
            <p:nvPr/>
          </p:nvSpPr>
          <p:spPr bwMode="auto">
            <a:xfrm>
              <a:off x="1479550" y="3387725"/>
              <a:ext cx="565150" cy="45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1" name="Line 171"/>
            <p:cNvSpPr>
              <a:spLocks noChangeShapeType="1"/>
            </p:cNvSpPr>
            <p:nvPr/>
          </p:nvSpPr>
          <p:spPr bwMode="auto">
            <a:xfrm flipH="1">
              <a:off x="1844675" y="3841750"/>
              <a:ext cx="196850" cy="390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2" name="Line 172"/>
            <p:cNvSpPr>
              <a:spLocks noChangeShapeType="1"/>
            </p:cNvSpPr>
            <p:nvPr/>
          </p:nvSpPr>
          <p:spPr bwMode="auto">
            <a:xfrm flipH="1">
              <a:off x="1162050" y="42354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3" name="Line 173"/>
            <p:cNvSpPr>
              <a:spLocks noChangeShapeType="1"/>
            </p:cNvSpPr>
            <p:nvPr/>
          </p:nvSpPr>
          <p:spPr bwMode="auto">
            <a:xfrm>
              <a:off x="1841500" y="4241800"/>
              <a:ext cx="374650" cy="498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4" name="Line 174"/>
            <p:cNvSpPr>
              <a:spLocks noChangeShapeType="1"/>
            </p:cNvSpPr>
            <p:nvPr/>
          </p:nvSpPr>
          <p:spPr bwMode="auto">
            <a:xfrm flipV="1">
              <a:off x="2041525" y="3508375"/>
              <a:ext cx="517525" cy="327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5" name="Line 175"/>
            <p:cNvSpPr>
              <a:spLocks noChangeShapeType="1"/>
            </p:cNvSpPr>
            <p:nvPr/>
          </p:nvSpPr>
          <p:spPr bwMode="auto">
            <a:xfrm flipH="1" flipV="1">
              <a:off x="2305050" y="2908300"/>
              <a:ext cx="250825" cy="600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6" name="Line 176"/>
            <p:cNvSpPr>
              <a:spLocks noChangeShapeType="1"/>
            </p:cNvSpPr>
            <p:nvPr/>
          </p:nvSpPr>
          <p:spPr bwMode="auto">
            <a:xfrm>
              <a:off x="2559050" y="3508375"/>
              <a:ext cx="3905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7" name="Line 177"/>
            <p:cNvSpPr>
              <a:spLocks noChangeShapeType="1"/>
            </p:cNvSpPr>
            <p:nvPr/>
          </p:nvSpPr>
          <p:spPr bwMode="auto">
            <a:xfrm flipV="1">
              <a:off x="2019300" y="3990975"/>
              <a:ext cx="9366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8" name="Line 178"/>
            <p:cNvSpPr>
              <a:spLocks noChangeShapeType="1"/>
            </p:cNvSpPr>
            <p:nvPr/>
          </p:nvSpPr>
          <p:spPr bwMode="auto">
            <a:xfrm>
              <a:off x="2952750" y="3987800"/>
              <a:ext cx="165100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9" name="Line 179"/>
            <p:cNvSpPr>
              <a:spLocks noChangeShapeType="1"/>
            </p:cNvSpPr>
            <p:nvPr/>
          </p:nvSpPr>
          <p:spPr bwMode="auto">
            <a:xfrm flipH="1">
              <a:off x="2959100" y="4257675"/>
              <a:ext cx="165100" cy="48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0" name="Line 180"/>
            <p:cNvSpPr>
              <a:spLocks noChangeShapeType="1"/>
            </p:cNvSpPr>
            <p:nvPr/>
          </p:nvSpPr>
          <p:spPr bwMode="auto">
            <a:xfrm flipV="1">
              <a:off x="3130550" y="4092575"/>
              <a:ext cx="517525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1" name="Line 181"/>
            <p:cNvSpPr>
              <a:spLocks noChangeShapeType="1"/>
            </p:cNvSpPr>
            <p:nvPr/>
          </p:nvSpPr>
          <p:spPr bwMode="auto">
            <a:xfrm flipV="1">
              <a:off x="2778125" y="3441700"/>
              <a:ext cx="352425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2" name="Line 182"/>
            <p:cNvSpPr>
              <a:spLocks noChangeShapeType="1"/>
            </p:cNvSpPr>
            <p:nvPr/>
          </p:nvSpPr>
          <p:spPr bwMode="auto">
            <a:xfrm flipH="1" flipV="1">
              <a:off x="2955925" y="2914650"/>
              <a:ext cx="180975" cy="527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3" name="Line 183"/>
            <p:cNvSpPr>
              <a:spLocks noChangeShapeType="1"/>
            </p:cNvSpPr>
            <p:nvPr/>
          </p:nvSpPr>
          <p:spPr bwMode="auto">
            <a:xfrm>
              <a:off x="3136900" y="3438525"/>
              <a:ext cx="504825" cy="88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4" name="Line 184"/>
            <p:cNvSpPr>
              <a:spLocks noChangeShapeType="1"/>
            </p:cNvSpPr>
            <p:nvPr/>
          </p:nvSpPr>
          <p:spPr bwMode="auto">
            <a:xfrm rot="2349939" flipV="1">
              <a:off x="1258888" y="3009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5" name="Line 185"/>
            <p:cNvSpPr>
              <a:spLocks noChangeShapeType="1"/>
            </p:cNvSpPr>
            <p:nvPr/>
          </p:nvSpPr>
          <p:spPr bwMode="auto">
            <a:xfrm rot="2349939" flipV="1">
              <a:off x="1538288" y="2876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6" name="Line 186"/>
            <p:cNvSpPr>
              <a:spLocks noChangeShapeType="1"/>
            </p:cNvSpPr>
            <p:nvPr/>
          </p:nvSpPr>
          <p:spPr bwMode="auto">
            <a:xfrm rot="2349939" flipV="1">
              <a:off x="1477963" y="30162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7" name="Line 187"/>
            <p:cNvSpPr>
              <a:spLocks noChangeShapeType="1"/>
            </p:cNvSpPr>
            <p:nvPr/>
          </p:nvSpPr>
          <p:spPr bwMode="auto">
            <a:xfrm rot="2349939" flipV="1">
              <a:off x="1268413" y="31273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8" name="Line 188"/>
            <p:cNvSpPr>
              <a:spLocks noChangeShapeType="1"/>
            </p:cNvSpPr>
            <p:nvPr/>
          </p:nvSpPr>
          <p:spPr bwMode="auto">
            <a:xfrm rot="2349939" flipV="1">
              <a:off x="1287463" y="3228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9" name="Line 189"/>
            <p:cNvSpPr>
              <a:spLocks noChangeShapeType="1"/>
            </p:cNvSpPr>
            <p:nvPr/>
          </p:nvSpPr>
          <p:spPr bwMode="auto">
            <a:xfrm rot="5546581" flipV="1">
              <a:off x="1909763" y="2935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0" name="Line 190"/>
            <p:cNvSpPr>
              <a:spLocks noChangeShapeType="1"/>
            </p:cNvSpPr>
            <p:nvPr/>
          </p:nvSpPr>
          <p:spPr bwMode="auto">
            <a:xfrm rot="5546581" flipV="1">
              <a:off x="1789113" y="3141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1" name="Line 191"/>
            <p:cNvSpPr>
              <a:spLocks noChangeShapeType="1"/>
            </p:cNvSpPr>
            <p:nvPr/>
          </p:nvSpPr>
          <p:spPr bwMode="auto">
            <a:xfrm rot="5546581" flipV="1">
              <a:off x="2100263" y="2932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2" name="Line 192"/>
            <p:cNvSpPr>
              <a:spLocks noChangeShapeType="1"/>
            </p:cNvSpPr>
            <p:nvPr/>
          </p:nvSpPr>
          <p:spPr bwMode="auto">
            <a:xfrm rot="5546581" flipV="1">
              <a:off x="1731963" y="32654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3" name="Line 193"/>
            <p:cNvSpPr>
              <a:spLocks noChangeShapeType="1"/>
            </p:cNvSpPr>
            <p:nvPr/>
          </p:nvSpPr>
          <p:spPr bwMode="auto">
            <a:xfrm rot="5546581" flipV="1">
              <a:off x="1674813" y="3376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4" name="Line 194"/>
            <p:cNvSpPr>
              <a:spLocks noChangeShapeType="1"/>
            </p:cNvSpPr>
            <p:nvPr/>
          </p:nvSpPr>
          <p:spPr bwMode="auto">
            <a:xfrm rot="5546581" flipV="1">
              <a:off x="1925638" y="3506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5" name="Line 195"/>
            <p:cNvSpPr>
              <a:spLocks noChangeShapeType="1"/>
            </p:cNvSpPr>
            <p:nvPr/>
          </p:nvSpPr>
          <p:spPr bwMode="auto">
            <a:xfrm rot="5546581" flipV="1">
              <a:off x="1954213" y="3351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6" name="Line 196"/>
            <p:cNvSpPr>
              <a:spLocks noChangeShapeType="1"/>
            </p:cNvSpPr>
            <p:nvPr/>
          </p:nvSpPr>
          <p:spPr bwMode="auto">
            <a:xfrm rot="5546581" flipV="1">
              <a:off x="2017713" y="32464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7" name="Line 197"/>
            <p:cNvSpPr>
              <a:spLocks noChangeShapeType="1"/>
            </p:cNvSpPr>
            <p:nvPr/>
          </p:nvSpPr>
          <p:spPr bwMode="auto">
            <a:xfrm rot="5546581" flipV="1">
              <a:off x="2090738" y="3151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8" name="Line 198"/>
            <p:cNvSpPr>
              <a:spLocks noChangeShapeType="1"/>
            </p:cNvSpPr>
            <p:nvPr/>
          </p:nvSpPr>
          <p:spPr bwMode="auto">
            <a:xfrm rot="5546581" flipV="1">
              <a:off x="2249488" y="3170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9" name="Line 199"/>
            <p:cNvSpPr>
              <a:spLocks noChangeShapeType="1"/>
            </p:cNvSpPr>
            <p:nvPr/>
          </p:nvSpPr>
          <p:spPr bwMode="auto">
            <a:xfrm rot="5546581" flipV="1">
              <a:off x="2227263" y="3335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0" name="Line 200"/>
            <p:cNvSpPr>
              <a:spLocks noChangeShapeType="1"/>
            </p:cNvSpPr>
            <p:nvPr/>
          </p:nvSpPr>
          <p:spPr bwMode="auto">
            <a:xfrm rot="5546581" flipV="1">
              <a:off x="2144713" y="3440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1" name="Line 201"/>
            <p:cNvSpPr>
              <a:spLocks noChangeShapeType="1"/>
            </p:cNvSpPr>
            <p:nvPr/>
          </p:nvSpPr>
          <p:spPr bwMode="auto">
            <a:xfrm rot="9000000" flipV="1">
              <a:off x="1801813" y="38195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2" name="Line 202"/>
            <p:cNvSpPr>
              <a:spLocks noChangeShapeType="1"/>
            </p:cNvSpPr>
            <p:nvPr/>
          </p:nvSpPr>
          <p:spPr bwMode="auto">
            <a:xfrm rot="9000000" flipV="1">
              <a:off x="1293813" y="34956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3" name="Line 203"/>
            <p:cNvSpPr>
              <a:spLocks noChangeShapeType="1"/>
            </p:cNvSpPr>
            <p:nvPr/>
          </p:nvSpPr>
          <p:spPr bwMode="auto">
            <a:xfrm rot="9000000" flipV="1">
              <a:off x="1430338" y="3543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4" name="Line 204"/>
            <p:cNvSpPr>
              <a:spLocks noChangeShapeType="1"/>
            </p:cNvSpPr>
            <p:nvPr/>
          </p:nvSpPr>
          <p:spPr bwMode="auto">
            <a:xfrm rot="9000000" flipV="1">
              <a:off x="1157288" y="3800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5" name="Line 205"/>
            <p:cNvSpPr>
              <a:spLocks noChangeShapeType="1"/>
            </p:cNvSpPr>
            <p:nvPr/>
          </p:nvSpPr>
          <p:spPr bwMode="auto">
            <a:xfrm rot="9000000" flipV="1">
              <a:off x="1296988" y="3771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6" name="Line 206"/>
            <p:cNvSpPr>
              <a:spLocks noChangeShapeType="1"/>
            </p:cNvSpPr>
            <p:nvPr/>
          </p:nvSpPr>
          <p:spPr bwMode="auto">
            <a:xfrm rot="9000000" flipV="1">
              <a:off x="1465263" y="37941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7" name="Line 207"/>
            <p:cNvSpPr>
              <a:spLocks noChangeShapeType="1"/>
            </p:cNvSpPr>
            <p:nvPr/>
          </p:nvSpPr>
          <p:spPr bwMode="auto">
            <a:xfrm rot="9000000" flipV="1">
              <a:off x="1560513" y="3632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8" name="Line 208"/>
            <p:cNvSpPr>
              <a:spLocks noChangeShapeType="1"/>
            </p:cNvSpPr>
            <p:nvPr/>
          </p:nvSpPr>
          <p:spPr bwMode="auto">
            <a:xfrm rot="9000000" flipV="1">
              <a:off x="1658938" y="36988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9" name="Line 209"/>
            <p:cNvSpPr>
              <a:spLocks noChangeShapeType="1"/>
            </p:cNvSpPr>
            <p:nvPr/>
          </p:nvSpPr>
          <p:spPr bwMode="auto">
            <a:xfrm rot="9000000" flipV="1">
              <a:off x="1192213" y="3990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0" name="Line 210"/>
            <p:cNvSpPr>
              <a:spLocks noChangeShapeType="1"/>
            </p:cNvSpPr>
            <p:nvPr/>
          </p:nvSpPr>
          <p:spPr bwMode="auto">
            <a:xfrm rot="9000000" flipV="1">
              <a:off x="1373188" y="3971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1" name="Line 211"/>
            <p:cNvSpPr>
              <a:spLocks noChangeShapeType="1"/>
            </p:cNvSpPr>
            <p:nvPr/>
          </p:nvSpPr>
          <p:spPr bwMode="auto">
            <a:xfrm rot="9000000" flipV="1">
              <a:off x="1541463" y="3949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2" name="Line 212"/>
            <p:cNvSpPr>
              <a:spLocks noChangeShapeType="1"/>
            </p:cNvSpPr>
            <p:nvPr/>
          </p:nvSpPr>
          <p:spPr bwMode="auto">
            <a:xfrm rot="9000000" flipV="1">
              <a:off x="1709738" y="3943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3" name="Line 213"/>
            <p:cNvSpPr>
              <a:spLocks noChangeShapeType="1"/>
            </p:cNvSpPr>
            <p:nvPr/>
          </p:nvSpPr>
          <p:spPr bwMode="auto">
            <a:xfrm rot="19341563" flipV="1">
              <a:off x="1173163" y="43211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4" name="Line 214"/>
            <p:cNvSpPr>
              <a:spLocks noChangeShapeType="1"/>
            </p:cNvSpPr>
            <p:nvPr/>
          </p:nvSpPr>
          <p:spPr bwMode="auto">
            <a:xfrm rot="19341563" flipV="1">
              <a:off x="1319213" y="4324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5" name="Line 215"/>
            <p:cNvSpPr>
              <a:spLocks noChangeShapeType="1"/>
            </p:cNvSpPr>
            <p:nvPr/>
          </p:nvSpPr>
          <p:spPr bwMode="auto">
            <a:xfrm rot="19341563" flipV="1">
              <a:off x="1484313" y="4324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6" name="Line 216"/>
            <p:cNvSpPr>
              <a:spLocks noChangeShapeType="1"/>
            </p:cNvSpPr>
            <p:nvPr/>
          </p:nvSpPr>
          <p:spPr bwMode="auto">
            <a:xfrm rot="19341563" flipV="1">
              <a:off x="1697038" y="4330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7" name="Line 217"/>
            <p:cNvSpPr>
              <a:spLocks noChangeShapeType="1"/>
            </p:cNvSpPr>
            <p:nvPr/>
          </p:nvSpPr>
          <p:spPr bwMode="auto">
            <a:xfrm rot="19341563" flipV="1">
              <a:off x="124618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8" name="Line 218"/>
            <p:cNvSpPr>
              <a:spLocks noChangeShapeType="1"/>
            </p:cNvSpPr>
            <p:nvPr/>
          </p:nvSpPr>
          <p:spPr bwMode="auto">
            <a:xfrm rot="19341563" flipV="1">
              <a:off x="1404938" y="44862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9" name="Line 219"/>
            <p:cNvSpPr>
              <a:spLocks noChangeShapeType="1"/>
            </p:cNvSpPr>
            <p:nvPr/>
          </p:nvSpPr>
          <p:spPr bwMode="auto">
            <a:xfrm rot="19341563" flipV="1">
              <a:off x="1779588" y="44545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0" name="Line 220"/>
            <p:cNvSpPr>
              <a:spLocks noChangeShapeType="1"/>
            </p:cNvSpPr>
            <p:nvPr/>
          </p:nvSpPr>
          <p:spPr bwMode="auto">
            <a:xfrm rot="19341563" flipV="1">
              <a:off x="186848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1" name="Line 221"/>
            <p:cNvSpPr>
              <a:spLocks noChangeShapeType="1"/>
            </p:cNvSpPr>
            <p:nvPr/>
          </p:nvSpPr>
          <p:spPr bwMode="auto">
            <a:xfrm rot="3120076" flipV="1">
              <a:off x="2284413" y="3678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2" name="Line 222"/>
            <p:cNvSpPr>
              <a:spLocks noChangeShapeType="1"/>
            </p:cNvSpPr>
            <p:nvPr/>
          </p:nvSpPr>
          <p:spPr bwMode="auto">
            <a:xfrm rot="3120076" flipV="1">
              <a:off x="2532063" y="3744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3" name="Line 223"/>
            <p:cNvSpPr>
              <a:spLocks noChangeShapeType="1"/>
            </p:cNvSpPr>
            <p:nvPr/>
          </p:nvSpPr>
          <p:spPr bwMode="auto">
            <a:xfrm rot="3120076" flipV="1">
              <a:off x="2128838" y="3795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4" name="Line 224"/>
            <p:cNvSpPr>
              <a:spLocks noChangeShapeType="1"/>
            </p:cNvSpPr>
            <p:nvPr/>
          </p:nvSpPr>
          <p:spPr bwMode="auto">
            <a:xfrm rot="3120076" flipV="1">
              <a:off x="2062163" y="3910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5" name="Line 225"/>
            <p:cNvSpPr>
              <a:spLocks noChangeShapeType="1"/>
            </p:cNvSpPr>
            <p:nvPr/>
          </p:nvSpPr>
          <p:spPr bwMode="auto">
            <a:xfrm rot="3120076" flipV="1">
              <a:off x="2678113" y="3840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6" name="Line 226"/>
            <p:cNvSpPr>
              <a:spLocks noChangeShapeType="1"/>
            </p:cNvSpPr>
            <p:nvPr/>
          </p:nvSpPr>
          <p:spPr bwMode="auto">
            <a:xfrm rot="3120076" flipV="1">
              <a:off x="2389188" y="3871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7" name="Line 227"/>
            <p:cNvSpPr>
              <a:spLocks noChangeShapeType="1"/>
            </p:cNvSpPr>
            <p:nvPr/>
          </p:nvSpPr>
          <p:spPr bwMode="auto">
            <a:xfrm rot="3120076" flipV="1">
              <a:off x="1985963" y="4040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8" name="Line 228"/>
            <p:cNvSpPr>
              <a:spLocks noChangeShapeType="1"/>
            </p:cNvSpPr>
            <p:nvPr/>
          </p:nvSpPr>
          <p:spPr bwMode="auto">
            <a:xfrm rot="3120076" flipV="1">
              <a:off x="2287588" y="3989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9" name="Line 229"/>
            <p:cNvSpPr>
              <a:spLocks noChangeShapeType="1"/>
            </p:cNvSpPr>
            <p:nvPr/>
          </p:nvSpPr>
          <p:spPr bwMode="auto">
            <a:xfrm rot="3120076" flipV="1">
              <a:off x="2570163" y="3951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0" name="Line 230"/>
            <p:cNvSpPr>
              <a:spLocks noChangeShapeType="1"/>
            </p:cNvSpPr>
            <p:nvPr/>
          </p:nvSpPr>
          <p:spPr bwMode="auto">
            <a:xfrm rot="3120076" flipV="1">
              <a:off x="2030413" y="4157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1" name="Line 231"/>
            <p:cNvSpPr>
              <a:spLocks noChangeShapeType="1"/>
            </p:cNvSpPr>
            <p:nvPr/>
          </p:nvSpPr>
          <p:spPr bwMode="auto">
            <a:xfrm rot="3120076" flipV="1">
              <a:off x="2249488" y="40878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2" name="Line 232"/>
            <p:cNvSpPr>
              <a:spLocks noChangeShapeType="1"/>
            </p:cNvSpPr>
            <p:nvPr/>
          </p:nvSpPr>
          <p:spPr bwMode="auto">
            <a:xfrm rot="13378881" flipV="1">
              <a:off x="2424113" y="4230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3" name="Line 233"/>
            <p:cNvSpPr>
              <a:spLocks noChangeShapeType="1"/>
            </p:cNvSpPr>
            <p:nvPr/>
          </p:nvSpPr>
          <p:spPr bwMode="auto">
            <a:xfrm rot="13378881" flipV="1">
              <a:off x="2719388" y="4075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4" name="Line 234"/>
            <p:cNvSpPr>
              <a:spLocks noChangeShapeType="1"/>
            </p:cNvSpPr>
            <p:nvPr/>
          </p:nvSpPr>
          <p:spPr bwMode="auto">
            <a:xfrm rot="13378881" flipV="1">
              <a:off x="2827338" y="41513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5" name="Line 235"/>
            <p:cNvSpPr>
              <a:spLocks noChangeShapeType="1"/>
            </p:cNvSpPr>
            <p:nvPr/>
          </p:nvSpPr>
          <p:spPr bwMode="auto">
            <a:xfrm rot="13378881" flipV="1">
              <a:off x="2560638" y="4313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6" name="Line 236"/>
            <p:cNvSpPr>
              <a:spLocks noChangeShapeType="1"/>
            </p:cNvSpPr>
            <p:nvPr/>
          </p:nvSpPr>
          <p:spPr bwMode="auto">
            <a:xfrm rot="13378881" flipV="1">
              <a:off x="2763838" y="4373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7" name="Line 237"/>
            <p:cNvSpPr>
              <a:spLocks noChangeShapeType="1"/>
            </p:cNvSpPr>
            <p:nvPr/>
          </p:nvSpPr>
          <p:spPr bwMode="auto">
            <a:xfrm rot="13378881" flipV="1">
              <a:off x="2278063" y="4437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8" name="Line 238"/>
            <p:cNvSpPr>
              <a:spLocks noChangeShapeType="1"/>
            </p:cNvSpPr>
            <p:nvPr/>
          </p:nvSpPr>
          <p:spPr bwMode="auto">
            <a:xfrm rot="13378881" flipV="1">
              <a:off x="2525713" y="4478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9" name="Line 239"/>
            <p:cNvSpPr>
              <a:spLocks noChangeShapeType="1"/>
            </p:cNvSpPr>
            <p:nvPr/>
          </p:nvSpPr>
          <p:spPr bwMode="auto">
            <a:xfrm rot="13378881" flipV="1">
              <a:off x="2719388" y="45545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0" name="Line 240"/>
            <p:cNvSpPr>
              <a:spLocks noChangeShapeType="1"/>
            </p:cNvSpPr>
            <p:nvPr/>
          </p:nvSpPr>
          <p:spPr bwMode="auto">
            <a:xfrm rot="13378881" flipV="1">
              <a:off x="2316163" y="4573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1" name="Line 241"/>
            <p:cNvSpPr>
              <a:spLocks noChangeShapeType="1"/>
            </p:cNvSpPr>
            <p:nvPr/>
          </p:nvSpPr>
          <p:spPr bwMode="auto">
            <a:xfrm rot="211080" flipV="1">
              <a:off x="2597150" y="2954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2" name="Line 242"/>
            <p:cNvSpPr>
              <a:spLocks noChangeShapeType="1"/>
            </p:cNvSpPr>
            <p:nvPr/>
          </p:nvSpPr>
          <p:spPr bwMode="auto">
            <a:xfrm rot="211080" flipV="1">
              <a:off x="2730500" y="29670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3" name="Line 243"/>
            <p:cNvSpPr>
              <a:spLocks noChangeShapeType="1"/>
            </p:cNvSpPr>
            <p:nvPr/>
          </p:nvSpPr>
          <p:spPr bwMode="auto">
            <a:xfrm rot="211080" flipV="1">
              <a:off x="2552700" y="31797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4" name="Line 244"/>
            <p:cNvSpPr>
              <a:spLocks noChangeShapeType="1"/>
            </p:cNvSpPr>
            <p:nvPr/>
          </p:nvSpPr>
          <p:spPr bwMode="auto">
            <a:xfrm rot="211080" flipV="1">
              <a:off x="2778125" y="308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5" name="Line 245"/>
            <p:cNvSpPr>
              <a:spLocks noChangeShapeType="1"/>
            </p:cNvSpPr>
            <p:nvPr/>
          </p:nvSpPr>
          <p:spPr bwMode="auto">
            <a:xfrm rot="211080" flipV="1">
              <a:off x="2679700" y="3303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6" name="Line 246"/>
            <p:cNvSpPr>
              <a:spLocks noChangeShapeType="1"/>
            </p:cNvSpPr>
            <p:nvPr/>
          </p:nvSpPr>
          <p:spPr bwMode="auto">
            <a:xfrm rot="211080" flipV="1">
              <a:off x="2847975" y="32432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7" name="Line 247"/>
            <p:cNvSpPr>
              <a:spLocks noChangeShapeType="1"/>
            </p:cNvSpPr>
            <p:nvPr/>
          </p:nvSpPr>
          <p:spPr bwMode="auto">
            <a:xfrm rot="211080" flipV="1">
              <a:off x="2803525" y="34274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8" name="Line 248"/>
            <p:cNvSpPr>
              <a:spLocks noChangeShapeType="1"/>
            </p:cNvSpPr>
            <p:nvPr/>
          </p:nvSpPr>
          <p:spPr bwMode="auto">
            <a:xfrm rot="10574259" flipV="1">
              <a:off x="3224213" y="2960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9" name="Line 249"/>
            <p:cNvSpPr>
              <a:spLocks noChangeShapeType="1"/>
            </p:cNvSpPr>
            <p:nvPr/>
          </p:nvSpPr>
          <p:spPr bwMode="auto">
            <a:xfrm rot="10574259" flipV="1">
              <a:off x="3386138" y="2970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0" name="Line 250"/>
            <p:cNvSpPr>
              <a:spLocks noChangeShapeType="1"/>
            </p:cNvSpPr>
            <p:nvPr/>
          </p:nvSpPr>
          <p:spPr bwMode="auto">
            <a:xfrm rot="10574259" flipV="1">
              <a:off x="3167063" y="3195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1" name="Line 251"/>
            <p:cNvSpPr>
              <a:spLocks noChangeShapeType="1"/>
            </p:cNvSpPr>
            <p:nvPr/>
          </p:nvSpPr>
          <p:spPr bwMode="auto">
            <a:xfrm rot="10574259" flipV="1">
              <a:off x="3325813" y="3205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2" name="Line 252"/>
            <p:cNvSpPr>
              <a:spLocks noChangeShapeType="1"/>
            </p:cNvSpPr>
            <p:nvPr/>
          </p:nvSpPr>
          <p:spPr bwMode="auto">
            <a:xfrm rot="10574259" flipV="1">
              <a:off x="3449638" y="3227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3" name="Line 253"/>
            <p:cNvSpPr>
              <a:spLocks noChangeShapeType="1"/>
            </p:cNvSpPr>
            <p:nvPr/>
          </p:nvSpPr>
          <p:spPr bwMode="auto">
            <a:xfrm rot="16828207" flipV="1">
              <a:off x="2989263" y="36544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4" name="Line 254"/>
            <p:cNvSpPr>
              <a:spLocks noChangeShapeType="1"/>
            </p:cNvSpPr>
            <p:nvPr/>
          </p:nvSpPr>
          <p:spPr bwMode="auto">
            <a:xfrm rot="16828207" flipV="1">
              <a:off x="3084513" y="3562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5" name="Line 255"/>
            <p:cNvSpPr>
              <a:spLocks noChangeShapeType="1"/>
            </p:cNvSpPr>
            <p:nvPr/>
          </p:nvSpPr>
          <p:spPr bwMode="auto">
            <a:xfrm rot="16828207" flipV="1">
              <a:off x="3040063" y="3990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6" name="Line 256"/>
            <p:cNvSpPr>
              <a:spLocks noChangeShapeType="1"/>
            </p:cNvSpPr>
            <p:nvPr/>
          </p:nvSpPr>
          <p:spPr bwMode="auto">
            <a:xfrm rot="16828207" flipV="1">
              <a:off x="3068638" y="38608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7" name="Line 257"/>
            <p:cNvSpPr>
              <a:spLocks noChangeShapeType="1"/>
            </p:cNvSpPr>
            <p:nvPr/>
          </p:nvSpPr>
          <p:spPr bwMode="auto">
            <a:xfrm rot="16828207" flipV="1">
              <a:off x="3224213" y="38481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8" name="Line 258"/>
            <p:cNvSpPr>
              <a:spLocks noChangeShapeType="1"/>
            </p:cNvSpPr>
            <p:nvPr/>
          </p:nvSpPr>
          <p:spPr bwMode="auto">
            <a:xfrm rot="16828207" flipV="1">
              <a:off x="3360738" y="38608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9" name="Line 259"/>
            <p:cNvSpPr>
              <a:spLocks noChangeShapeType="1"/>
            </p:cNvSpPr>
            <p:nvPr/>
          </p:nvSpPr>
          <p:spPr bwMode="auto">
            <a:xfrm rot="16828207" flipV="1">
              <a:off x="3221038" y="3530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0" name="Line 260"/>
            <p:cNvSpPr>
              <a:spLocks noChangeShapeType="1"/>
            </p:cNvSpPr>
            <p:nvPr/>
          </p:nvSpPr>
          <p:spPr bwMode="auto">
            <a:xfrm rot="16828207" flipV="1">
              <a:off x="3402013" y="3765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1" name="Line 261"/>
            <p:cNvSpPr>
              <a:spLocks noChangeShapeType="1"/>
            </p:cNvSpPr>
            <p:nvPr/>
          </p:nvSpPr>
          <p:spPr bwMode="auto">
            <a:xfrm rot="16828207" flipV="1">
              <a:off x="3379788" y="35560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2" name="Line 262"/>
            <p:cNvSpPr>
              <a:spLocks noChangeShapeType="1"/>
            </p:cNvSpPr>
            <p:nvPr/>
          </p:nvSpPr>
          <p:spPr bwMode="auto">
            <a:xfrm rot="4665893" flipV="1">
              <a:off x="3221038" y="42386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3" name="Line 263"/>
            <p:cNvSpPr>
              <a:spLocks noChangeShapeType="1"/>
            </p:cNvSpPr>
            <p:nvPr/>
          </p:nvSpPr>
          <p:spPr bwMode="auto">
            <a:xfrm rot="4665893" flipV="1">
              <a:off x="3443288" y="4152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4" name="Line 264"/>
            <p:cNvSpPr>
              <a:spLocks noChangeShapeType="1"/>
            </p:cNvSpPr>
            <p:nvPr/>
          </p:nvSpPr>
          <p:spPr bwMode="auto">
            <a:xfrm rot="4665893" flipV="1">
              <a:off x="3182938" y="4371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5" name="Line 265"/>
            <p:cNvSpPr>
              <a:spLocks noChangeShapeType="1"/>
            </p:cNvSpPr>
            <p:nvPr/>
          </p:nvSpPr>
          <p:spPr bwMode="auto">
            <a:xfrm rot="4665893" flipV="1">
              <a:off x="3392488" y="43878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6" name="Line 266"/>
            <p:cNvSpPr>
              <a:spLocks noChangeShapeType="1"/>
            </p:cNvSpPr>
            <p:nvPr/>
          </p:nvSpPr>
          <p:spPr bwMode="auto">
            <a:xfrm rot="4665893" flipV="1">
              <a:off x="318293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7" name="Line 267"/>
            <p:cNvSpPr>
              <a:spLocks noChangeShapeType="1"/>
            </p:cNvSpPr>
            <p:nvPr/>
          </p:nvSpPr>
          <p:spPr bwMode="auto">
            <a:xfrm rot="4665893" flipV="1">
              <a:off x="3405188" y="45180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8" name="Line 268"/>
            <p:cNvSpPr>
              <a:spLocks noChangeShapeType="1"/>
            </p:cNvSpPr>
            <p:nvPr/>
          </p:nvSpPr>
          <p:spPr bwMode="auto">
            <a:xfrm rot="4665893" flipV="1">
              <a:off x="3113088" y="4559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4820" name="Skupina 119"/>
          <p:cNvGrpSpPr>
            <a:grpSpLocks/>
          </p:cNvGrpSpPr>
          <p:nvPr/>
        </p:nvGrpSpPr>
        <p:grpSpPr bwMode="auto">
          <a:xfrm>
            <a:off x="3330575" y="4024313"/>
            <a:ext cx="2482850" cy="2797175"/>
            <a:chOff x="1163638" y="2913063"/>
            <a:chExt cx="2482850" cy="2797175"/>
          </a:xfrm>
        </p:grpSpPr>
        <p:sp>
          <p:nvSpPr>
            <p:cNvPr id="34934" name="Rectangle 2"/>
            <p:cNvSpPr>
              <a:spLocks noChangeArrowheads="1"/>
            </p:cNvSpPr>
            <p:nvPr/>
          </p:nvSpPr>
          <p:spPr bwMode="auto">
            <a:xfrm>
              <a:off x="2292350" y="5156200"/>
              <a:ext cx="236538" cy="554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935" name="Freeform 3"/>
            <p:cNvSpPr>
              <a:spLocks/>
            </p:cNvSpPr>
            <p:nvPr/>
          </p:nvSpPr>
          <p:spPr bwMode="auto">
            <a:xfrm>
              <a:off x="2087563" y="4727575"/>
              <a:ext cx="552450" cy="423863"/>
            </a:xfrm>
            <a:custGeom>
              <a:avLst/>
              <a:gdLst>
                <a:gd name="T0" fmla="*/ 242 w 348"/>
                <a:gd name="T1" fmla="*/ 8 h 267"/>
                <a:gd name="T2" fmla="*/ 348 w 348"/>
                <a:gd name="T3" fmla="*/ 18 h 267"/>
                <a:gd name="T4" fmla="*/ 310 w 348"/>
                <a:gd name="T5" fmla="*/ 113 h 267"/>
                <a:gd name="T6" fmla="*/ 316 w 348"/>
                <a:gd name="T7" fmla="*/ 181 h 267"/>
                <a:gd name="T8" fmla="*/ 274 w 348"/>
                <a:gd name="T9" fmla="*/ 267 h 267"/>
                <a:gd name="T10" fmla="*/ 126 w 348"/>
                <a:gd name="T11" fmla="*/ 265 h 267"/>
                <a:gd name="T12" fmla="*/ 92 w 348"/>
                <a:gd name="T13" fmla="*/ 227 h 267"/>
                <a:gd name="T14" fmla="*/ 78 w 348"/>
                <a:gd name="T15" fmla="*/ 167 h 267"/>
                <a:gd name="T16" fmla="*/ 90 w 348"/>
                <a:gd name="T17" fmla="*/ 117 h 267"/>
                <a:gd name="T18" fmla="*/ 16 w 348"/>
                <a:gd name="T19" fmla="*/ 20 h 267"/>
                <a:gd name="T20" fmla="*/ 184 w 348"/>
                <a:gd name="T21" fmla="*/ 14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8"/>
                <a:gd name="T34" fmla="*/ 0 h 267"/>
                <a:gd name="T35" fmla="*/ 348 w 348"/>
                <a:gd name="T36" fmla="*/ 267 h 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8" h="267">
                  <a:moveTo>
                    <a:pt x="242" y="8"/>
                  </a:moveTo>
                  <a:cubicBezTo>
                    <a:pt x="260" y="10"/>
                    <a:pt x="337" y="0"/>
                    <a:pt x="348" y="18"/>
                  </a:cubicBezTo>
                  <a:cubicBezTo>
                    <a:pt x="344" y="50"/>
                    <a:pt x="299" y="87"/>
                    <a:pt x="310" y="113"/>
                  </a:cubicBezTo>
                  <a:cubicBezTo>
                    <a:pt x="321" y="139"/>
                    <a:pt x="322" y="156"/>
                    <a:pt x="316" y="181"/>
                  </a:cubicBezTo>
                  <a:cubicBezTo>
                    <a:pt x="310" y="206"/>
                    <a:pt x="306" y="253"/>
                    <a:pt x="274" y="267"/>
                  </a:cubicBezTo>
                  <a:lnTo>
                    <a:pt x="126" y="265"/>
                  </a:lnTo>
                  <a:cubicBezTo>
                    <a:pt x="95" y="259"/>
                    <a:pt x="100" y="243"/>
                    <a:pt x="92" y="227"/>
                  </a:cubicBezTo>
                  <a:cubicBezTo>
                    <a:pt x="84" y="211"/>
                    <a:pt x="78" y="185"/>
                    <a:pt x="78" y="167"/>
                  </a:cubicBezTo>
                  <a:cubicBezTo>
                    <a:pt x="78" y="149"/>
                    <a:pt x="78" y="138"/>
                    <a:pt x="90" y="117"/>
                  </a:cubicBezTo>
                  <a:cubicBezTo>
                    <a:pt x="102" y="96"/>
                    <a:pt x="0" y="40"/>
                    <a:pt x="16" y="20"/>
                  </a:cubicBezTo>
                  <a:cubicBezTo>
                    <a:pt x="32" y="0"/>
                    <a:pt x="149" y="15"/>
                    <a:pt x="184" y="14"/>
                  </a:cubicBezTo>
                </a:path>
              </a:pathLst>
            </a:custGeom>
            <a:solidFill>
              <a:srgbClr val="FF461B"/>
            </a:solidFill>
            <a:ln w="9525">
              <a:solidFill>
                <a:srgbClr val="FFA66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6" name="Freeform 4"/>
            <p:cNvSpPr>
              <a:spLocks/>
            </p:cNvSpPr>
            <p:nvPr/>
          </p:nvSpPr>
          <p:spPr bwMode="auto">
            <a:xfrm>
              <a:off x="2284413" y="4829175"/>
              <a:ext cx="79375" cy="312738"/>
            </a:xfrm>
            <a:custGeom>
              <a:avLst/>
              <a:gdLst>
                <a:gd name="T0" fmla="*/ 0 w 50"/>
                <a:gd name="T1" fmla="*/ 0 h 197"/>
                <a:gd name="T2" fmla="*/ 36 w 50"/>
                <a:gd name="T3" fmla="*/ 64 h 197"/>
                <a:gd name="T4" fmla="*/ 34 w 50"/>
                <a:gd name="T5" fmla="*/ 151 h 197"/>
                <a:gd name="T6" fmla="*/ 50 w 50"/>
                <a:gd name="T7" fmla="*/ 197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97"/>
                <a:gd name="T14" fmla="*/ 50 w 50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97">
                  <a:moveTo>
                    <a:pt x="0" y="0"/>
                  </a:moveTo>
                  <a:cubicBezTo>
                    <a:pt x="6" y="11"/>
                    <a:pt x="30" y="39"/>
                    <a:pt x="36" y="64"/>
                  </a:cubicBezTo>
                  <a:cubicBezTo>
                    <a:pt x="42" y="89"/>
                    <a:pt x="32" y="129"/>
                    <a:pt x="34" y="151"/>
                  </a:cubicBezTo>
                  <a:cubicBezTo>
                    <a:pt x="36" y="173"/>
                    <a:pt x="47" y="188"/>
                    <a:pt x="50" y="197"/>
                  </a:cubicBezTo>
                </a:path>
              </a:pathLst>
            </a:custGeom>
            <a:noFill/>
            <a:ln w="19050" cmpd="sng">
              <a:solidFill>
                <a:srgbClr val="FFA66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7" name="Rectangle 9"/>
            <p:cNvSpPr>
              <a:spLocks noChangeArrowheads="1"/>
            </p:cNvSpPr>
            <p:nvPr/>
          </p:nvSpPr>
          <p:spPr bwMode="auto">
            <a:xfrm>
              <a:off x="1163638" y="2913063"/>
              <a:ext cx="2482850" cy="183038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938" name="Line 10"/>
            <p:cNvSpPr>
              <a:spLocks noChangeShapeType="1"/>
            </p:cNvSpPr>
            <p:nvPr/>
          </p:nvSpPr>
          <p:spPr bwMode="auto">
            <a:xfrm flipV="1">
              <a:off x="1414463" y="3060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9" name="Line 11"/>
            <p:cNvSpPr>
              <a:spLocks noChangeShapeType="1"/>
            </p:cNvSpPr>
            <p:nvPr/>
          </p:nvSpPr>
          <p:spPr bwMode="auto">
            <a:xfrm rot="1800000" flipV="1">
              <a:off x="1420813" y="3357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0" name="Line 12"/>
            <p:cNvSpPr>
              <a:spLocks noChangeShapeType="1"/>
            </p:cNvSpPr>
            <p:nvPr/>
          </p:nvSpPr>
          <p:spPr bwMode="auto">
            <a:xfrm rot="3600000" flipV="1">
              <a:off x="1927225" y="30861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1" name="Line 13"/>
            <p:cNvSpPr>
              <a:spLocks noChangeShapeType="1"/>
            </p:cNvSpPr>
            <p:nvPr/>
          </p:nvSpPr>
          <p:spPr bwMode="auto">
            <a:xfrm rot="5400000" flipV="1">
              <a:off x="1973263" y="3906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2" name="Line 14"/>
            <p:cNvSpPr>
              <a:spLocks noChangeShapeType="1"/>
            </p:cNvSpPr>
            <p:nvPr/>
          </p:nvSpPr>
          <p:spPr bwMode="auto">
            <a:xfrm rot="7200000" flipV="1">
              <a:off x="2455863" y="4198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3" name="Line 15"/>
            <p:cNvSpPr>
              <a:spLocks noChangeShapeType="1"/>
            </p:cNvSpPr>
            <p:nvPr/>
          </p:nvSpPr>
          <p:spPr bwMode="auto">
            <a:xfrm rot="9000000" flipV="1">
              <a:off x="2017713" y="3652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4" name="Line 16"/>
            <p:cNvSpPr>
              <a:spLocks noChangeShapeType="1"/>
            </p:cNvSpPr>
            <p:nvPr/>
          </p:nvSpPr>
          <p:spPr bwMode="auto">
            <a:xfrm rot="10800000" flipV="1">
              <a:off x="2487613" y="39258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5" name="Line 17"/>
            <p:cNvSpPr>
              <a:spLocks noChangeShapeType="1"/>
            </p:cNvSpPr>
            <p:nvPr/>
          </p:nvSpPr>
          <p:spPr bwMode="auto">
            <a:xfrm rot="12600000" flipV="1">
              <a:off x="2659063" y="3379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6" name="Line 18"/>
            <p:cNvSpPr>
              <a:spLocks noChangeShapeType="1"/>
            </p:cNvSpPr>
            <p:nvPr/>
          </p:nvSpPr>
          <p:spPr bwMode="auto">
            <a:xfrm rot="14400000" flipV="1">
              <a:off x="3046413" y="3405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7" name="Line 19"/>
            <p:cNvSpPr>
              <a:spLocks noChangeShapeType="1"/>
            </p:cNvSpPr>
            <p:nvPr/>
          </p:nvSpPr>
          <p:spPr bwMode="auto">
            <a:xfrm rot="16200000" flipV="1">
              <a:off x="2284413" y="36401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8" name="Line 20"/>
            <p:cNvSpPr>
              <a:spLocks noChangeShapeType="1"/>
            </p:cNvSpPr>
            <p:nvPr/>
          </p:nvSpPr>
          <p:spPr bwMode="auto">
            <a:xfrm rot="18000000" flipV="1">
              <a:off x="2176463" y="4160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9" name="Line 21"/>
            <p:cNvSpPr>
              <a:spLocks noChangeShapeType="1"/>
            </p:cNvSpPr>
            <p:nvPr/>
          </p:nvSpPr>
          <p:spPr bwMode="auto">
            <a:xfrm rot="19800000" flipV="1">
              <a:off x="1636713" y="34178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0" name="Line 22"/>
            <p:cNvSpPr>
              <a:spLocks noChangeShapeType="1"/>
            </p:cNvSpPr>
            <p:nvPr/>
          </p:nvSpPr>
          <p:spPr bwMode="auto">
            <a:xfrm flipV="1">
              <a:off x="3249613" y="3082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1" name="Line 23"/>
            <p:cNvSpPr>
              <a:spLocks noChangeShapeType="1"/>
            </p:cNvSpPr>
            <p:nvPr/>
          </p:nvSpPr>
          <p:spPr bwMode="auto">
            <a:xfrm rot="1800000" flipV="1">
              <a:off x="2119313" y="3384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2" name="Line 24"/>
            <p:cNvSpPr>
              <a:spLocks noChangeShapeType="1"/>
            </p:cNvSpPr>
            <p:nvPr/>
          </p:nvSpPr>
          <p:spPr bwMode="auto">
            <a:xfrm rot="3600000" flipV="1">
              <a:off x="2817813" y="39306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3" name="Line 25"/>
            <p:cNvSpPr>
              <a:spLocks noChangeShapeType="1"/>
            </p:cNvSpPr>
            <p:nvPr/>
          </p:nvSpPr>
          <p:spPr bwMode="auto">
            <a:xfrm rot="5400000" flipV="1">
              <a:off x="2949575" y="3087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4" name="Line 26"/>
            <p:cNvSpPr>
              <a:spLocks noChangeShapeType="1"/>
            </p:cNvSpPr>
            <p:nvPr/>
          </p:nvSpPr>
          <p:spPr bwMode="auto">
            <a:xfrm rot="7200000" flipV="1">
              <a:off x="3109913" y="39687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5" name="Line 27"/>
            <p:cNvSpPr>
              <a:spLocks noChangeShapeType="1"/>
            </p:cNvSpPr>
            <p:nvPr/>
          </p:nvSpPr>
          <p:spPr bwMode="auto">
            <a:xfrm rot="9000000" flipV="1">
              <a:off x="1681163" y="3068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6" name="Line 28"/>
            <p:cNvSpPr>
              <a:spLocks noChangeShapeType="1"/>
            </p:cNvSpPr>
            <p:nvPr/>
          </p:nvSpPr>
          <p:spPr bwMode="auto">
            <a:xfrm rot="10800000" flipV="1">
              <a:off x="2379663" y="3384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7" name="Line 29"/>
            <p:cNvSpPr>
              <a:spLocks noChangeShapeType="1"/>
            </p:cNvSpPr>
            <p:nvPr/>
          </p:nvSpPr>
          <p:spPr bwMode="auto">
            <a:xfrm rot="12600000" flipV="1">
              <a:off x="3357563" y="3962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8" name="Line 30"/>
            <p:cNvSpPr>
              <a:spLocks noChangeShapeType="1"/>
            </p:cNvSpPr>
            <p:nvPr/>
          </p:nvSpPr>
          <p:spPr bwMode="auto">
            <a:xfrm rot="14400000" flipV="1">
              <a:off x="1757363" y="3657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9" name="Line 31"/>
            <p:cNvSpPr>
              <a:spLocks noChangeShapeType="1"/>
            </p:cNvSpPr>
            <p:nvPr/>
          </p:nvSpPr>
          <p:spPr bwMode="auto">
            <a:xfrm rot="16200000" flipV="1">
              <a:off x="2149475" y="3059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0" name="Line 32"/>
            <p:cNvSpPr>
              <a:spLocks noChangeShapeType="1"/>
            </p:cNvSpPr>
            <p:nvPr/>
          </p:nvSpPr>
          <p:spPr bwMode="auto">
            <a:xfrm rot="18000000" flipV="1">
              <a:off x="2684463" y="308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1" name="Line 33"/>
            <p:cNvSpPr>
              <a:spLocks noChangeShapeType="1"/>
            </p:cNvSpPr>
            <p:nvPr/>
          </p:nvSpPr>
          <p:spPr bwMode="auto">
            <a:xfrm rot="19800000" flipV="1">
              <a:off x="2239963" y="3924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2" name="Line 34"/>
            <p:cNvSpPr>
              <a:spLocks noChangeShapeType="1"/>
            </p:cNvSpPr>
            <p:nvPr/>
          </p:nvSpPr>
          <p:spPr bwMode="auto">
            <a:xfrm flipV="1">
              <a:off x="1687513" y="38893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3" name="Line 35"/>
            <p:cNvSpPr>
              <a:spLocks noChangeShapeType="1"/>
            </p:cNvSpPr>
            <p:nvPr/>
          </p:nvSpPr>
          <p:spPr bwMode="auto">
            <a:xfrm rot="1800000" flipV="1">
              <a:off x="3059113" y="36417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4" name="Line 36"/>
            <p:cNvSpPr>
              <a:spLocks noChangeShapeType="1"/>
            </p:cNvSpPr>
            <p:nvPr/>
          </p:nvSpPr>
          <p:spPr bwMode="auto">
            <a:xfrm rot="3600000" flipV="1">
              <a:off x="1427163" y="36607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5" name="Line 37"/>
            <p:cNvSpPr>
              <a:spLocks noChangeShapeType="1"/>
            </p:cNvSpPr>
            <p:nvPr/>
          </p:nvSpPr>
          <p:spPr bwMode="auto">
            <a:xfrm rot="5400000" flipV="1">
              <a:off x="3351213" y="42322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6" name="Line 38"/>
            <p:cNvSpPr>
              <a:spLocks noChangeShapeType="1"/>
            </p:cNvSpPr>
            <p:nvPr/>
          </p:nvSpPr>
          <p:spPr bwMode="auto">
            <a:xfrm rot="7200000" flipV="1">
              <a:off x="3300413" y="34258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7" name="Line 39"/>
            <p:cNvSpPr>
              <a:spLocks noChangeShapeType="1"/>
            </p:cNvSpPr>
            <p:nvPr/>
          </p:nvSpPr>
          <p:spPr bwMode="auto">
            <a:xfrm rot="9000000" flipV="1">
              <a:off x="2798763" y="3673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8" name="Line 40"/>
            <p:cNvSpPr>
              <a:spLocks noChangeShapeType="1"/>
            </p:cNvSpPr>
            <p:nvPr/>
          </p:nvSpPr>
          <p:spPr bwMode="auto">
            <a:xfrm rot="10800000" flipV="1">
              <a:off x="1890713" y="33750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9" name="Line 41"/>
            <p:cNvSpPr>
              <a:spLocks noChangeShapeType="1"/>
            </p:cNvSpPr>
            <p:nvPr/>
          </p:nvSpPr>
          <p:spPr bwMode="auto">
            <a:xfrm rot="12600000" flipV="1">
              <a:off x="1439863" y="39338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0" name="Line 42"/>
            <p:cNvSpPr>
              <a:spLocks noChangeShapeType="1"/>
            </p:cNvSpPr>
            <p:nvPr/>
          </p:nvSpPr>
          <p:spPr bwMode="auto">
            <a:xfrm rot="14400000" flipV="1">
              <a:off x="2919413" y="44291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1" name="Line 43"/>
            <p:cNvSpPr>
              <a:spLocks noChangeShapeType="1"/>
            </p:cNvSpPr>
            <p:nvPr/>
          </p:nvSpPr>
          <p:spPr bwMode="auto">
            <a:xfrm rot="16200000" flipV="1">
              <a:off x="2195513" y="44672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2" name="Line 44"/>
            <p:cNvSpPr>
              <a:spLocks noChangeShapeType="1"/>
            </p:cNvSpPr>
            <p:nvPr/>
          </p:nvSpPr>
          <p:spPr bwMode="auto">
            <a:xfrm rot="18000000" flipV="1">
              <a:off x="3275013" y="44481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3" name="Line 45"/>
            <p:cNvSpPr>
              <a:spLocks noChangeShapeType="1"/>
            </p:cNvSpPr>
            <p:nvPr/>
          </p:nvSpPr>
          <p:spPr bwMode="auto">
            <a:xfrm rot="19800000" flipV="1">
              <a:off x="2570163" y="36607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4" name="Line 46"/>
            <p:cNvSpPr>
              <a:spLocks noChangeShapeType="1"/>
            </p:cNvSpPr>
            <p:nvPr/>
          </p:nvSpPr>
          <p:spPr bwMode="auto">
            <a:xfrm flipV="1">
              <a:off x="1865313" y="4400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5" name="Line 47"/>
            <p:cNvSpPr>
              <a:spLocks noChangeShapeType="1"/>
            </p:cNvSpPr>
            <p:nvPr/>
          </p:nvSpPr>
          <p:spPr bwMode="auto">
            <a:xfrm rot="1800000" flipV="1">
              <a:off x="2805113" y="4203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6" name="Line 48"/>
            <p:cNvSpPr>
              <a:spLocks noChangeShapeType="1"/>
            </p:cNvSpPr>
            <p:nvPr/>
          </p:nvSpPr>
          <p:spPr bwMode="auto">
            <a:xfrm rot="3600000" flipV="1">
              <a:off x="2401888" y="3068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7" name="Line 49"/>
            <p:cNvSpPr>
              <a:spLocks noChangeShapeType="1"/>
            </p:cNvSpPr>
            <p:nvPr/>
          </p:nvSpPr>
          <p:spPr bwMode="auto">
            <a:xfrm rot="5400000" flipV="1">
              <a:off x="1465263" y="4419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8" name="Line 50"/>
            <p:cNvSpPr>
              <a:spLocks noChangeShapeType="1"/>
            </p:cNvSpPr>
            <p:nvPr/>
          </p:nvSpPr>
          <p:spPr bwMode="auto">
            <a:xfrm rot="7200000" flipV="1">
              <a:off x="3071813" y="42100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9" name="Line 51"/>
            <p:cNvSpPr>
              <a:spLocks noChangeShapeType="1"/>
            </p:cNvSpPr>
            <p:nvPr/>
          </p:nvSpPr>
          <p:spPr bwMode="auto">
            <a:xfrm rot="9000000" flipV="1">
              <a:off x="1941513" y="4140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0" name="Line 52"/>
            <p:cNvSpPr>
              <a:spLocks noChangeShapeType="1"/>
            </p:cNvSpPr>
            <p:nvPr/>
          </p:nvSpPr>
          <p:spPr bwMode="auto">
            <a:xfrm rot="10800000" flipV="1">
              <a:off x="1700213" y="41846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1" name="Line 53"/>
            <p:cNvSpPr>
              <a:spLocks noChangeShapeType="1"/>
            </p:cNvSpPr>
            <p:nvPr/>
          </p:nvSpPr>
          <p:spPr bwMode="auto">
            <a:xfrm rot="12600000" flipV="1">
              <a:off x="2563813" y="4470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2" name="Line 54"/>
            <p:cNvSpPr>
              <a:spLocks noChangeShapeType="1"/>
            </p:cNvSpPr>
            <p:nvPr/>
          </p:nvSpPr>
          <p:spPr bwMode="auto">
            <a:xfrm rot="14400000" flipV="1">
              <a:off x="1458913" y="4140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3" name="Line 55"/>
            <p:cNvSpPr>
              <a:spLocks noChangeShapeType="1"/>
            </p:cNvSpPr>
            <p:nvPr/>
          </p:nvSpPr>
          <p:spPr bwMode="auto">
            <a:xfrm rot="16200000" flipV="1">
              <a:off x="3332163" y="3689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4821" name="Skupina 170"/>
          <p:cNvGrpSpPr>
            <a:grpSpLocks/>
          </p:cNvGrpSpPr>
          <p:nvPr/>
        </p:nvGrpSpPr>
        <p:grpSpPr bwMode="auto">
          <a:xfrm>
            <a:off x="6143625" y="4024313"/>
            <a:ext cx="2500313" cy="1900237"/>
            <a:chOff x="1147763" y="2876550"/>
            <a:chExt cx="2500312" cy="1900238"/>
          </a:xfrm>
        </p:grpSpPr>
        <p:sp>
          <p:nvSpPr>
            <p:cNvPr id="34822" name="Rectangle 53"/>
            <p:cNvSpPr>
              <a:spLocks noChangeArrowheads="1"/>
            </p:cNvSpPr>
            <p:nvPr/>
          </p:nvSpPr>
          <p:spPr bwMode="auto">
            <a:xfrm>
              <a:off x="1163638" y="2913063"/>
              <a:ext cx="2482850" cy="183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23" name="Line 54"/>
            <p:cNvSpPr>
              <a:spLocks noChangeShapeType="1"/>
            </p:cNvSpPr>
            <p:nvPr/>
          </p:nvSpPr>
          <p:spPr bwMode="auto">
            <a:xfrm rot="2349939" flipV="1">
              <a:off x="1255713" y="29019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24" name="Line 55"/>
            <p:cNvSpPr>
              <a:spLocks noChangeShapeType="1"/>
            </p:cNvSpPr>
            <p:nvPr/>
          </p:nvSpPr>
          <p:spPr bwMode="auto">
            <a:xfrm rot="3120076" flipV="1">
              <a:off x="2433638" y="3573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25" name="Line 56"/>
            <p:cNvSpPr>
              <a:spLocks noChangeShapeType="1"/>
            </p:cNvSpPr>
            <p:nvPr/>
          </p:nvSpPr>
          <p:spPr bwMode="auto">
            <a:xfrm rot="13378881" flipV="1">
              <a:off x="2182813" y="435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26" name="Line 57"/>
            <p:cNvSpPr>
              <a:spLocks noChangeShapeType="1"/>
            </p:cNvSpPr>
            <p:nvPr/>
          </p:nvSpPr>
          <p:spPr bwMode="auto">
            <a:xfrm rot="10574259" flipV="1">
              <a:off x="3084513" y="29479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27" name="Line 58"/>
            <p:cNvSpPr>
              <a:spLocks noChangeShapeType="1"/>
            </p:cNvSpPr>
            <p:nvPr/>
          </p:nvSpPr>
          <p:spPr bwMode="auto">
            <a:xfrm rot="5546581" flipV="1">
              <a:off x="1858963" y="3033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28" name="Line 59"/>
            <p:cNvSpPr>
              <a:spLocks noChangeShapeType="1"/>
            </p:cNvSpPr>
            <p:nvPr/>
          </p:nvSpPr>
          <p:spPr bwMode="auto">
            <a:xfrm rot="211080" flipV="1">
              <a:off x="2447925" y="2928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29" name="Line 60"/>
            <p:cNvSpPr>
              <a:spLocks noChangeShapeType="1"/>
            </p:cNvSpPr>
            <p:nvPr/>
          </p:nvSpPr>
          <p:spPr bwMode="auto">
            <a:xfrm rot="9000000" flipV="1">
              <a:off x="1147763" y="35560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0" name="Line 61"/>
            <p:cNvSpPr>
              <a:spLocks noChangeShapeType="1"/>
            </p:cNvSpPr>
            <p:nvPr/>
          </p:nvSpPr>
          <p:spPr bwMode="auto">
            <a:xfrm rot="4665893" flipV="1">
              <a:off x="3348038" y="4216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1" name="Line 62"/>
            <p:cNvSpPr>
              <a:spLocks noChangeShapeType="1"/>
            </p:cNvSpPr>
            <p:nvPr/>
          </p:nvSpPr>
          <p:spPr bwMode="auto">
            <a:xfrm rot="19341563" flipV="1">
              <a:off x="1598613" y="4435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2" name="Line 63"/>
            <p:cNvSpPr>
              <a:spLocks noChangeShapeType="1"/>
            </p:cNvSpPr>
            <p:nvPr/>
          </p:nvSpPr>
          <p:spPr bwMode="auto">
            <a:xfrm rot="16828207" flipV="1">
              <a:off x="2865438" y="37401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3" name="Line 64"/>
            <p:cNvSpPr>
              <a:spLocks noChangeShapeType="1"/>
            </p:cNvSpPr>
            <p:nvPr/>
          </p:nvSpPr>
          <p:spPr bwMode="auto">
            <a:xfrm flipV="1">
              <a:off x="1162050" y="3384550"/>
              <a:ext cx="320675" cy="146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4" name="Line 65"/>
            <p:cNvSpPr>
              <a:spLocks noChangeShapeType="1"/>
            </p:cNvSpPr>
            <p:nvPr/>
          </p:nvSpPr>
          <p:spPr bwMode="auto">
            <a:xfrm flipV="1">
              <a:off x="1473200" y="2911475"/>
              <a:ext cx="3905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5" name="Line 66"/>
            <p:cNvSpPr>
              <a:spLocks noChangeShapeType="1"/>
            </p:cNvSpPr>
            <p:nvPr/>
          </p:nvSpPr>
          <p:spPr bwMode="auto">
            <a:xfrm>
              <a:off x="1479550" y="3387725"/>
              <a:ext cx="565150" cy="45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6" name="Line 67"/>
            <p:cNvSpPr>
              <a:spLocks noChangeShapeType="1"/>
            </p:cNvSpPr>
            <p:nvPr/>
          </p:nvSpPr>
          <p:spPr bwMode="auto">
            <a:xfrm flipH="1">
              <a:off x="1844675" y="3841750"/>
              <a:ext cx="196850" cy="390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7" name="Line 68"/>
            <p:cNvSpPr>
              <a:spLocks noChangeShapeType="1"/>
            </p:cNvSpPr>
            <p:nvPr/>
          </p:nvSpPr>
          <p:spPr bwMode="auto">
            <a:xfrm flipH="1">
              <a:off x="1162050" y="42354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8" name="Line 69"/>
            <p:cNvSpPr>
              <a:spLocks noChangeShapeType="1"/>
            </p:cNvSpPr>
            <p:nvPr/>
          </p:nvSpPr>
          <p:spPr bwMode="auto">
            <a:xfrm>
              <a:off x="1841500" y="4241800"/>
              <a:ext cx="374650" cy="498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9" name="Line 70"/>
            <p:cNvSpPr>
              <a:spLocks noChangeShapeType="1"/>
            </p:cNvSpPr>
            <p:nvPr/>
          </p:nvSpPr>
          <p:spPr bwMode="auto">
            <a:xfrm flipV="1">
              <a:off x="2041525" y="3508375"/>
              <a:ext cx="517525" cy="327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0" name="Line 71"/>
            <p:cNvSpPr>
              <a:spLocks noChangeShapeType="1"/>
            </p:cNvSpPr>
            <p:nvPr/>
          </p:nvSpPr>
          <p:spPr bwMode="auto">
            <a:xfrm flipH="1" flipV="1">
              <a:off x="2305050" y="2908300"/>
              <a:ext cx="250825" cy="600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1" name="Line 72"/>
            <p:cNvSpPr>
              <a:spLocks noChangeShapeType="1"/>
            </p:cNvSpPr>
            <p:nvPr/>
          </p:nvSpPr>
          <p:spPr bwMode="auto">
            <a:xfrm>
              <a:off x="2559050" y="3508375"/>
              <a:ext cx="3905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2" name="Line 73"/>
            <p:cNvSpPr>
              <a:spLocks noChangeShapeType="1"/>
            </p:cNvSpPr>
            <p:nvPr/>
          </p:nvSpPr>
          <p:spPr bwMode="auto">
            <a:xfrm flipV="1">
              <a:off x="2019300" y="3990975"/>
              <a:ext cx="9366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3" name="Line 74"/>
            <p:cNvSpPr>
              <a:spLocks noChangeShapeType="1"/>
            </p:cNvSpPr>
            <p:nvPr/>
          </p:nvSpPr>
          <p:spPr bwMode="auto">
            <a:xfrm>
              <a:off x="2952750" y="3987800"/>
              <a:ext cx="165100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4" name="Line 75"/>
            <p:cNvSpPr>
              <a:spLocks noChangeShapeType="1"/>
            </p:cNvSpPr>
            <p:nvPr/>
          </p:nvSpPr>
          <p:spPr bwMode="auto">
            <a:xfrm flipH="1">
              <a:off x="2959100" y="4257675"/>
              <a:ext cx="165100" cy="48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5" name="Line 76"/>
            <p:cNvSpPr>
              <a:spLocks noChangeShapeType="1"/>
            </p:cNvSpPr>
            <p:nvPr/>
          </p:nvSpPr>
          <p:spPr bwMode="auto">
            <a:xfrm flipV="1">
              <a:off x="3130550" y="4092575"/>
              <a:ext cx="517525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6" name="Line 77"/>
            <p:cNvSpPr>
              <a:spLocks noChangeShapeType="1"/>
            </p:cNvSpPr>
            <p:nvPr/>
          </p:nvSpPr>
          <p:spPr bwMode="auto">
            <a:xfrm flipV="1">
              <a:off x="2778125" y="3441700"/>
              <a:ext cx="352425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7" name="Line 78"/>
            <p:cNvSpPr>
              <a:spLocks noChangeShapeType="1"/>
            </p:cNvSpPr>
            <p:nvPr/>
          </p:nvSpPr>
          <p:spPr bwMode="auto">
            <a:xfrm flipH="1" flipV="1">
              <a:off x="2955925" y="2914650"/>
              <a:ext cx="180975" cy="527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8" name="Line 79"/>
            <p:cNvSpPr>
              <a:spLocks noChangeShapeType="1"/>
            </p:cNvSpPr>
            <p:nvPr/>
          </p:nvSpPr>
          <p:spPr bwMode="auto">
            <a:xfrm>
              <a:off x="3136900" y="3438525"/>
              <a:ext cx="504825" cy="88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9" name="Line 80"/>
            <p:cNvSpPr>
              <a:spLocks noChangeShapeType="1"/>
            </p:cNvSpPr>
            <p:nvPr/>
          </p:nvSpPr>
          <p:spPr bwMode="auto">
            <a:xfrm rot="2349939" flipV="1">
              <a:off x="1258888" y="3009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0" name="Line 81"/>
            <p:cNvSpPr>
              <a:spLocks noChangeShapeType="1"/>
            </p:cNvSpPr>
            <p:nvPr/>
          </p:nvSpPr>
          <p:spPr bwMode="auto">
            <a:xfrm rot="2349939" flipV="1">
              <a:off x="1538288" y="2876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1" name="Line 82"/>
            <p:cNvSpPr>
              <a:spLocks noChangeShapeType="1"/>
            </p:cNvSpPr>
            <p:nvPr/>
          </p:nvSpPr>
          <p:spPr bwMode="auto">
            <a:xfrm rot="2349939" flipV="1">
              <a:off x="1477963" y="30162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2" name="Line 83"/>
            <p:cNvSpPr>
              <a:spLocks noChangeShapeType="1"/>
            </p:cNvSpPr>
            <p:nvPr/>
          </p:nvSpPr>
          <p:spPr bwMode="auto">
            <a:xfrm rot="2349939" flipV="1">
              <a:off x="1268413" y="31273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3" name="Line 84"/>
            <p:cNvSpPr>
              <a:spLocks noChangeShapeType="1"/>
            </p:cNvSpPr>
            <p:nvPr/>
          </p:nvSpPr>
          <p:spPr bwMode="auto">
            <a:xfrm rot="2349939" flipV="1">
              <a:off x="1287463" y="3228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4" name="Line 85"/>
            <p:cNvSpPr>
              <a:spLocks noChangeShapeType="1"/>
            </p:cNvSpPr>
            <p:nvPr/>
          </p:nvSpPr>
          <p:spPr bwMode="auto">
            <a:xfrm rot="5546581" flipV="1">
              <a:off x="1909763" y="2935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5" name="Line 86"/>
            <p:cNvSpPr>
              <a:spLocks noChangeShapeType="1"/>
            </p:cNvSpPr>
            <p:nvPr/>
          </p:nvSpPr>
          <p:spPr bwMode="auto">
            <a:xfrm rot="5546581" flipV="1">
              <a:off x="1789113" y="3141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6" name="Line 87"/>
            <p:cNvSpPr>
              <a:spLocks noChangeShapeType="1"/>
            </p:cNvSpPr>
            <p:nvPr/>
          </p:nvSpPr>
          <p:spPr bwMode="auto">
            <a:xfrm rot="5546581" flipV="1">
              <a:off x="2100263" y="2932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7" name="Line 88"/>
            <p:cNvSpPr>
              <a:spLocks noChangeShapeType="1"/>
            </p:cNvSpPr>
            <p:nvPr/>
          </p:nvSpPr>
          <p:spPr bwMode="auto">
            <a:xfrm rot="5546581" flipV="1">
              <a:off x="1731963" y="32654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8" name="Line 89"/>
            <p:cNvSpPr>
              <a:spLocks noChangeShapeType="1"/>
            </p:cNvSpPr>
            <p:nvPr/>
          </p:nvSpPr>
          <p:spPr bwMode="auto">
            <a:xfrm rot="5546581" flipV="1">
              <a:off x="1674813" y="3376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9" name="Line 90"/>
            <p:cNvSpPr>
              <a:spLocks noChangeShapeType="1"/>
            </p:cNvSpPr>
            <p:nvPr/>
          </p:nvSpPr>
          <p:spPr bwMode="auto">
            <a:xfrm rot="5546581" flipV="1">
              <a:off x="1925638" y="3506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0" name="Line 91"/>
            <p:cNvSpPr>
              <a:spLocks noChangeShapeType="1"/>
            </p:cNvSpPr>
            <p:nvPr/>
          </p:nvSpPr>
          <p:spPr bwMode="auto">
            <a:xfrm rot="5546581" flipV="1">
              <a:off x="1954213" y="3351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1" name="Line 92"/>
            <p:cNvSpPr>
              <a:spLocks noChangeShapeType="1"/>
            </p:cNvSpPr>
            <p:nvPr/>
          </p:nvSpPr>
          <p:spPr bwMode="auto">
            <a:xfrm rot="5546581" flipV="1">
              <a:off x="2017713" y="32464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2" name="Line 93"/>
            <p:cNvSpPr>
              <a:spLocks noChangeShapeType="1"/>
            </p:cNvSpPr>
            <p:nvPr/>
          </p:nvSpPr>
          <p:spPr bwMode="auto">
            <a:xfrm rot="5546581" flipV="1">
              <a:off x="2090738" y="3151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3" name="Line 94"/>
            <p:cNvSpPr>
              <a:spLocks noChangeShapeType="1"/>
            </p:cNvSpPr>
            <p:nvPr/>
          </p:nvSpPr>
          <p:spPr bwMode="auto">
            <a:xfrm rot="5546581" flipV="1">
              <a:off x="2249488" y="3170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4" name="Line 95"/>
            <p:cNvSpPr>
              <a:spLocks noChangeShapeType="1"/>
            </p:cNvSpPr>
            <p:nvPr/>
          </p:nvSpPr>
          <p:spPr bwMode="auto">
            <a:xfrm rot="5546581" flipV="1">
              <a:off x="2227263" y="3335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5" name="Line 96"/>
            <p:cNvSpPr>
              <a:spLocks noChangeShapeType="1"/>
            </p:cNvSpPr>
            <p:nvPr/>
          </p:nvSpPr>
          <p:spPr bwMode="auto">
            <a:xfrm rot="5546581" flipV="1">
              <a:off x="2144713" y="3440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6" name="Line 97"/>
            <p:cNvSpPr>
              <a:spLocks noChangeShapeType="1"/>
            </p:cNvSpPr>
            <p:nvPr/>
          </p:nvSpPr>
          <p:spPr bwMode="auto">
            <a:xfrm rot="9000000" flipV="1">
              <a:off x="1801813" y="38195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7" name="Line 98"/>
            <p:cNvSpPr>
              <a:spLocks noChangeShapeType="1"/>
            </p:cNvSpPr>
            <p:nvPr/>
          </p:nvSpPr>
          <p:spPr bwMode="auto">
            <a:xfrm rot="9000000" flipV="1">
              <a:off x="1293813" y="34956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8" name="Line 99"/>
            <p:cNvSpPr>
              <a:spLocks noChangeShapeType="1"/>
            </p:cNvSpPr>
            <p:nvPr/>
          </p:nvSpPr>
          <p:spPr bwMode="auto">
            <a:xfrm rot="9000000" flipV="1">
              <a:off x="1430338" y="3543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9" name="Line 100"/>
            <p:cNvSpPr>
              <a:spLocks noChangeShapeType="1"/>
            </p:cNvSpPr>
            <p:nvPr/>
          </p:nvSpPr>
          <p:spPr bwMode="auto">
            <a:xfrm rot="9000000" flipV="1">
              <a:off x="1157288" y="3800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0" name="Line 101"/>
            <p:cNvSpPr>
              <a:spLocks noChangeShapeType="1"/>
            </p:cNvSpPr>
            <p:nvPr/>
          </p:nvSpPr>
          <p:spPr bwMode="auto">
            <a:xfrm rot="9000000" flipV="1">
              <a:off x="1296988" y="3771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1" name="Line 102"/>
            <p:cNvSpPr>
              <a:spLocks noChangeShapeType="1"/>
            </p:cNvSpPr>
            <p:nvPr/>
          </p:nvSpPr>
          <p:spPr bwMode="auto">
            <a:xfrm rot="9000000" flipV="1">
              <a:off x="1465263" y="37941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2" name="Line 103"/>
            <p:cNvSpPr>
              <a:spLocks noChangeShapeType="1"/>
            </p:cNvSpPr>
            <p:nvPr/>
          </p:nvSpPr>
          <p:spPr bwMode="auto">
            <a:xfrm rot="9000000" flipV="1">
              <a:off x="1560513" y="3632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3" name="Line 104"/>
            <p:cNvSpPr>
              <a:spLocks noChangeShapeType="1"/>
            </p:cNvSpPr>
            <p:nvPr/>
          </p:nvSpPr>
          <p:spPr bwMode="auto">
            <a:xfrm rot="9000000" flipV="1">
              <a:off x="1658938" y="36988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4" name="Line 105"/>
            <p:cNvSpPr>
              <a:spLocks noChangeShapeType="1"/>
            </p:cNvSpPr>
            <p:nvPr/>
          </p:nvSpPr>
          <p:spPr bwMode="auto">
            <a:xfrm rot="9000000" flipV="1">
              <a:off x="1192213" y="3990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5" name="Line 106"/>
            <p:cNvSpPr>
              <a:spLocks noChangeShapeType="1"/>
            </p:cNvSpPr>
            <p:nvPr/>
          </p:nvSpPr>
          <p:spPr bwMode="auto">
            <a:xfrm rot="9000000" flipV="1">
              <a:off x="1373188" y="3971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6" name="Line 107"/>
            <p:cNvSpPr>
              <a:spLocks noChangeShapeType="1"/>
            </p:cNvSpPr>
            <p:nvPr/>
          </p:nvSpPr>
          <p:spPr bwMode="auto">
            <a:xfrm rot="9000000" flipV="1">
              <a:off x="1541463" y="3949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7" name="Line 108"/>
            <p:cNvSpPr>
              <a:spLocks noChangeShapeType="1"/>
            </p:cNvSpPr>
            <p:nvPr/>
          </p:nvSpPr>
          <p:spPr bwMode="auto">
            <a:xfrm rot="9000000" flipV="1">
              <a:off x="1709738" y="3943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8" name="Line 109"/>
            <p:cNvSpPr>
              <a:spLocks noChangeShapeType="1"/>
            </p:cNvSpPr>
            <p:nvPr/>
          </p:nvSpPr>
          <p:spPr bwMode="auto">
            <a:xfrm rot="19341563" flipV="1">
              <a:off x="1173163" y="43211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9" name="Line 110"/>
            <p:cNvSpPr>
              <a:spLocks noChangeShapeType="1"/>
            </p:cNvSpPr>
            <p:nvPr/>
          </p:nvSpPr>
          <p:spPr bwMode="auto">
            <a:xfrm rot="19341563" flipV="1">
              <a:off x="1319213" y="4324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0" name="Line 111"/>
            <p:cNvSpPr>
              <a:spLocks noChangeShapeType="1"/>
            </p:cNvSpPr>
            <p:nvPr/>
          </p:nvSpPr>
          <p:spPr bwMode="auto">
            <a:xfrm rot="19341563" flipV="1">
              <a:off x="1484313" y="4324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1" name="Line 112"/>
            <p:cNvSpPr>
              <a:spLocks noChangeShapeType="1"/>
            </p:cNvSpPr>
            <p:nvPr/>
          </p:nvSpPr>
          <p:spPr bwMode="auto">
            <a:xfrm rot="19341563" flipV="1">
              <a:off x="1697038" y="4330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2" name="Line 113"/>
            <p:cNvSpPr>
              <a:spLocks noChangeShapeType="1"/>
            </p:cNvSpPr>
            <p:nvPr/>
          </p:nvSpPr>
          <p:spPr bwMode="auto">
            <a:xfrm rot="19341563" flipV="1">
              <a:off x="124618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3" name="Line 114"/>
            <p:cNvSpPr>
              <a:spLocks noChangeShapeType="1"/>
            </p:cNvSpPr>
            <p:nvPr/>
          </p:nvSpPr>
          <p:spPr bwMode="auto">
            <a:xfrm rot="19341563" flipV="1">
              <a:off x="1404938" y="44862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4" name="Line 115"/>
            <p:cNvSpPr>
              <a:spLocks noChangeShapeType="1"/>
            </p:cNvSpPr>
            <p:nvPr/>
          </p:nvSpPr>
          <p:spPr bwMode="auto">
            <a:xfrm rot="19341563" flipV="1">
              <a:off x="1779588" y="44545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5" name="Line 116"/>
            <p:cNvSpPr>
              <a:spLocks noChangeShapeType="1"/>
            </p:cNvSpPr>
            <p:nvPr/>
          </p:nvSpPr>
          <p:spPr bwMode="auto">
            <a:xfrm rot="19341563" flipV="1">
              <a:off x="186848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6" name="Line 117"/>
            <p:cNvSpPr>
              <a:spLocks noChangeShapeType="1"/>
            </p:cNvSpPr>
            <p:nvPr/>
          </p:nvSpPr>
          <p:spPr bwMode="auto">
            <a:xfrm rot="3120076" flipV="1">
              <a:off x="2284413" y="3678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7" name="Line 118"/>
            <p:cNvSpPr>
              <a:spLocks noChangeShapeType="1"/>
            </p:cNvSpPr>
            <p:nvPr/>
          </p:nvSpPr>
          <p:spPr bwMode="auto">
            <a:xfrm rot="3120076" flipV="1">
              <a:off x="2532063" y="3744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8" name="Line 119"/>
            <p:cNvSpPr>
              <a:spLocks noChangeShapeType="1"/>
            </p:cNvSpPr>
            <p:nvPr/>
          </p:nvSpPr>
          <p:spPr bwMode="auto">
            <a:xfrm rot="3120076" flipV="1">
              <a:off x="2128838" y="3795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9" name="Line 120"/>
            <p:cNvSpPr>
              <a:spLocks noChangeShapeType="1"/>
            </p:cNvSpPr>
            <p:nvPr/>
          </p:nvSpPr>
          <p:spPr bwMode="auto">
            <a:xfrm rot="3120076" flipV="1">
              <a:off x="2062163" y="3910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0" name="Line 121"/>
            <p:cNvSpPr>
              <a:spLocks noChangeShapeType="1"/>
            </p:cNvSpPr>
            <p:nvPr/>
          </p:nvSpPr>
          <p:spPr bwMode="auto">
            <a:xfrm rot="3120076" flipV="1">
              <a:off x="2678113" y="3840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1" name="Line 122"/>
            <p:cNvSpPr>
              <a:spLocks noChangeShapeType="1"/>
            </p:cNvSpPr>
            <p:nvPr/>
          </p:nvSpPr>
          <p:spPr bwMode="auto">
            <a:xfrm rot="3120076" flipV="1">
              <a:off x="2389188" y="3871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2" name="Line 123"/>
            <p:cNvSpPr>
              <a:spLocks noChangeShapeType="1"/>
            </p:cNvSpPr>
            <p:nvPr/>
          </p:nvSpPr>
          <p:spPr bwMode="auto">
            <a:xfrm rot="3120076" flipV="1">
              <a:off x="1985963" y="4040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3" name="Line 124"/>
            <p:cNvSpPr>
              <a:spLocks noChangeShapeType="1"/>
            </p:cNvSpPr>
            <p:nvPr/>
          </p:nvSpPr>
          <p:spPr bwMode="auto">
            <a:xfrm rot="3120076" flipV="1">
              <a:off x="2287588" y="3989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4" name="Line 125"/>
            <p:cNvSpPr>
              <a:spLocks noChangeShapeType="1"/>
            </p:cNvSpPr>
            <p:nvPr/>
          </p:nvSpPr>
          <p:spPr bwMode="auto">
            <a:xfrm rot="3120076" flipV="1">
              <a:off x="2570163" y="3951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5" name="Line 126"/>
            <p:cNvSpPr>
              <a:spLocks noChangeShapeType="1"/>
            </p:cNvSpPr>
            <p:nvPr/>
          </p:nvSpPr>
          <p:spPr bwMode="auto">
            <a:xfrm rot="3120076" flipV="1">
              <a:off x="2030413" y="4157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6" name="Line 127"/>
            <p:cNvSpPr>
              <a:spLocks noChangeShapeType="1"/>
            </p:cNvSpPr>
            <p:nvPr/>
          </p:nvSpPr>
          <p:spPr bwMode="auto">
            <a:xfrm rot="3120076" flipV="1">
              <a:off x="2249488" y="40878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7" name="Line 128"/>
            <p:cNvSpPr>
              <a:spLocks noChangeShapeType="1"/>
            </p:cNvSpPr>
            <p:nvPr/>
          </p:nvSpPr>
          <p:spPr bwMode="auto">
            <a:xfrm rot="13378881" flipV="1">
              <a:off x="2424113" y="4230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8" name="Line 129"/>
            <p:cNvSpPr>
              <a:spLocks noChangeShapeType="1"/>
            </p:cNvSpPr>
            <p:nvPr/>
          </p:nvSpPr>
          <p:spPr bwMode="auto">
            <a:xfrm rot="13378881" flipV="1">
              <a:off x="2719388" y="4075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9" name="Line 130"/>
            <p:cNvSpPr>
              <a:spLocks noChangeShapeType="1"/>
            </p:cNvSpPr>
            <p:nvPr/>
          </p:nvSpPr>
          <p:spPr bwMode="auto">
            <a:xfrm rot="13378881" flipV="1">
              <a:off x="2827338" y="41513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0" name="Line 131"/>
            <p:cNvSpPr>
              <a:spLocks noChangeShapeType="1"/>
            </p:cNvSpPr>
            <p:nvPr/>
          </p:nvSpPr>
          <p:spPr bwMode="auto">
            <a:xfrm rot="13378881" flipV="1">
              <a:off x="2560638" y="4313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1" name="Line 132"/>
            <p:cNvSpPr>
              <a:spLocks noChangeShapeType="1"/>
            </p:cNvSpPr>
            <p:nvPr/>
          </p:nvSpPr>
          <p:spPr bwMode="auto">
            <a:xfrm rot="13378881" flipV="1">
              <a:off x="2763838" y="4373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2" name="Line 133"/>
            <p:cNvSpPr>
              <a:spLocks noChangeShapeType="1"/>
            </p:cNvSpPr>
            <p:nvPr/>
          </p:nvSpPr>
          <p:spPr bwMode="auto">
            <a:xfrm rot="13378881" flipV="1">
              <a:off x="2278063" y="4437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3" name="Line 134"/>
            <p:cNvSpPr>
              <a:spLocks noChangeShapeType="1"/>
            </p:cNvSpPr>
            <p:nvPr/>
          </p:nvSpPr>
          <p:spPr bwMode="auto">
            <a:xfrm rot="13378881" flipV="1">
              <a:off x="2525713" y="4478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4" name="Line 135"/>
            <p:cNvSpPr>
              <a:spLocks noChangeShapeType="1"/>
            </p:cNvSpPr>
            <p:nvPr/>
          </p:nvSpPr>
          <p:spPr bwMode="auto">
            <a:xfrm rot="13378881" flipV="1">
              <a:off x="2719388" y="45545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5" name="Line 136"/>
            <p:cNvSpPr>
              <a:spLocks noChangeShapeType="1"/>
            </p:cNvSpPr>
            <p:nvPr/>
          </p:nvSpPr>
          <p:spPr bwMode="auto">
            <a:xfrm rot="13378881" flipV="1">
              <a:off x="2316163" y="4573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6" name="Line 137"/>
            <p:cNvSpPr>
              <a:spLocks noChangeShapeType="1"/>
            </p:cNvSpPr>
            <p:nvPr/>
          </p:nvSpPr>
          <p:spPr bwMode="auto">
            <a:xfrm rot="211080" flipV="1">
              <a:off x="2597150" y="2954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7" name="Line 138"/>
            <p:cNvSpPr>
              <a:spLocks noChangeShapeType="1"/>
            </p:cNvSpPr>
            <p:nvPr/>
          </p:nvSpPr>
          <p:spPr bwMode="auto">
            <a:xfrm rot="211080" flipV="1">
              <a:off x="2730500" y="29670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8" name="Line 139"/>
            <p:cNvSpPr>
              <a:spLocks noChangeShapeType="1"/>
            </p:cNvSpPr>
            <p:nvPr/>
          </p:nvSpPr>
          <p:spPr bwMode="auto">
            <a:xfrm rot="211080" flipV="1">
              <a:off x="2552700" y="31797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9" name="Line 140"/>
            <p:cNvSpPr>
              <a:spLocks noChangeShapeType="1"/>
            </p:cNvSpPr>
            <p:nvPr/>
          </p:nvSpPr>
          <p:spPr bwMode="auto">
            <a:xfrm rot="211080" flipV="1">
              <a:off x="2778125" y="308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0" name="Line 141"/>
            <p:cNvSpPr>
              <a:spLocks noChangeShapeType="1"/>
            </p:cNvSpPr>
            <p:nvPr/>
          </p:nvSpPr>
          <p:spPr bwMode="auto">
            <a:xfrm rot="211080" flipV="1">
              <a:off x="2679700" y="3303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1" name="Line 142"/>
            <p:cNvSpPr>
              <a:spLocks noChangeShapeType="1"/>
            </p:cNvSpPr>
            <p:nvPr/>
          </p:nvSpPr>
          <p:spPr bwMode="auto">
            <a:xfrm rot="211080" flipV="1">
              <a:off x="2847975" y="32432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2" name="Line 143"/>
            <p:cNvSpPr>
              <a:spLocks noChangeShapeType="1"/>
            </p:cNvSpPr>
            <p:nvPr/>
          </p:nvSpPr>
          <p:spPr bwMode="auto">
            <a:xfrm rot="211080" flipV="1">
              <a:off x="2803525" y="34274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3" name="Line 144"/>
            <p:cNvSpPr>
              <a:spLocks noChangeShapeType="1"/>
            </p:cNvSpPr>
            <p:nvPr/>
          </p:nvSpPr>
          <p:spPr bwMode="auto">
            <a:xfrm rot="10574259" flipV="1">
              <a:off x="3224213" y="2960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4" name="Line 145"/>
            <p:cNvSpPr>
              <a:spLocks noChangeShapeType="1"/>
            </p:cNvSpPr>
            <p:nvPr/>
          </p:nvSpPr>
          <p:spPr bwMode="auto">
            <a:xfrm rot="10574259" flipV="1">
              <a:off x="3386138" y="2970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5" name="Line 146"/>
            <p:cNvSpPr>
              <a:spLocks noChangeShapeType="1"/>
            </p:cNvSpPr>
            <p:nvPr/>
          </p:nvSpPr>
          <p:spPr bwMode="auto">
            <a:xfrm rot="10574259" flipV="1">
              <a:off x="3167063" y="3195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6" name="Line 147"/>
            <p:cNvSpPr>
              <a:spLocks noChangeShapeType="1"/>
            </p:cNvSpPr>
            <p:nvPr/>
          </p:nvSpPr>
          <p:spPr bwMode="auto">
            <a:xfrm rot="10574259" flipV="1">
              <a:off x="3325813" y="3205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7" name="Line 148"/>
            <p:cNvSpPr>
              <a:spLocks noChangeShapeType="1"/>
            </p:cNvSpPr>
            <p:nvPr/>
          </p:nvSpPr>
          <p:spPr bwMode="auto">
            <a:xfrm rot="10574259" flipV="1">
              <a:off x="3449638" y="3227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8" name="Line 149"/>
            <p:cNvSpPr>
              <a:spLocks noChangeShapeType="1"/>
            </p:cNvSpPr>
            <p:nvPr/>
          </p:nvSpPr>
          <p:spPr bwMode="auto">
            <a:xfrm rot="16828207" flipV="1">
              <a:off x="2989263" y="36544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9" name="Line 150"/>
            <p:cNvSpPr>
              <a:spLocks noChangeShapeType="1"/>
            </p:cNvSpPr>
            <p:nvPr/>
          </p:nvSpPr>
          <p:spPr bwMode="auto">
            <a:xfrm rot="16828207" flipV="1">
              <a:off x="3084513" y="3562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0" name="Line 151"/>
            <p:cNvSpPr>
              <a:spLocks noChangeShapeType="1"/>
            </p:cNvSpPr>
            <p:nvPr/>
          </p:nvSpPr>
          <p:spPr bwMode="auto">
            <a:xfrm rot="16828207" flipV="1">
              <a:off x="3040063" y="3990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1" name="Line 152"/>
            <p:cNvSpPr>
              <a:spLocks noChangeShapeType="1"/>
            </p:cNvSpPr>
            <p:nvPr/>
          </p:nvSpPr>
          <p:spPr bwMode="auto">
            <a:xfrm rot="16828207" flipV="1">
              <a:off x="3068638" y="38608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2" name="Line 153"/>
            <p:cNvSpPr>
              <a:spLocks noChangeShapeType="1"/>
            </p:cNvSpPr>
            <p:nvPr/>
          </p:nvSpPr>
          <p:spPr bwMode="auto">
            <a:xfrm rot="16828207" flipV="1">
              <a:off x="3224213" y="38481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3" name="Line 154"/>
            <p:cNvSpPr>
              <a:spLocks noChangeShapeType="1"/>
            </p:cNvSpPr>
            <p:nvPr/>
          </p:nvSpPr>
          <p:spPr bwMode="auto">
            <a:xfrm rot="16828207" flipV="1">
              <a:off x="3360738" y="38608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4" name="Line 155"/>
            <p:cNvSpPr>
              <a:spLocks noChangeShapeType="1"/>
            </p:cNvSpPr>
            <p:nvPr/>
          </p:nvSpPr>
          <p:spPr bwMode="auto">
            <a:xfrm rot="16828207" flipV="1">
              <a:off x="3221038" y="3530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5" name="Line 156"/>
            <p:cNvSpPr>
              <a:spLocks noChangeShapeType="1"/>
            </p:cNvSpPr>
            <p:nvPr/>
          </p:nvSpPr>
          <p:spPr bwMode="auto">
            <a:xfrm rot="16828207" flipV="1">
              <a:off x="3402013" y="3765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6" name="Line 157"/>
            <p:cNvSpPr>
              <a:spLocks noChangeShapeType="1"/>
            </p:cNvSpPr>
            <p:nvPr/>
          </p:nvSpPr>
          <p:spPr bwMode="auto">
            <a:xfrm rot="16828207" flipV="1">
              <a:off x="3379788" y="35560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7" name="Line 158"/>
            <p:cNvSpPr>
              <a:spLocks noChangeShapeType="1"/>
            </p:cNvSpPr>
            <p:nvPr/>
          </p:nvSpPr>
          <p:spPr bwMode="auto">
            <a:xfrm rot="4665893" flipV="1">
              <a:off x="3221038" y="42386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8" name="Line 159"/>
            <p:cNvSpPr>
              <a:spLocks noChangeShapeType="1"/>
            </p:cNvSpPr>
            <p:nvPr/>
          </p:nvSpPr>
          <p:spPr bwMode="auto">
            <a:xfrm rot="4665893" flipV="1">
              <a:off x="3443288" y="4152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9" name="Line 160"/>
            <p:cNvSpPr>
              <a:spLocks noChangeShapeType="1"/>
            </p:cNvSpPr>
            <p:nvPr/>
          </p:nvSpPr>
          <p:spPr bwMode="auto">
            <a:xfrm rot="4665893" flipV="1">
              <a:off x="3182938" y="4371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0" name="Line 161"/>
            <p:cNvSpPr>
              <a:spLocks noChangeShapeType="1"/>
            </p:cNvSpPr>
            <p:nvPr/>
          </p:nvSpPr>
          <p:spPr bwMode="auto">
            <a:xfrm rot="4665893" flipV="1">
              <a:off x="3392488" y="43878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1" name="Line 162"/>
            <p:cNvSpPr>
              <a:spLocks noChangeShapeType="1"/>
            </p:cNvSpPr>
            <p:nvPr/>
          </p:nvSpPr>
          <p:spPr bwMode="auto">
            <a:xfrm rot="4665893" flipV="1">
              <a:off x="318293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2" name="Line 163"/>
            <p:cNvSpPr>
              <a:spLocks noChangeShapeType="1"/>
            </p:cNvSpPr>
            <p:nvPr/>
          </p:nvSpPr>
          <p:spPr bwMode="auto">
            <a:xfrm rot="4665893" flipV="1">
              <a:off x="3405188" y="45180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3" name="Line 164"/>
            <p:cNvSpPr>
              <a:spLocks noChangeShapeType="1"/>
            </p:cNvSpPr>
            <p:nvPr/>
          </p:nvSpPr>
          <p:spPr bwMode="auto">
            <a:xfrm rot="4665893" flipV="1">
              <a:off x="3113088" y="4559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016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30984"/>
              </p:ext>
            </p:extLst>
          </p:nvPr>
        </p:nvGraphicFramePr>
        <p:xfrm>
          <a:off x="96838" y="90488"/>
          <a:ext cx="9001918" cy="6767999"/>
        </p:xfrm>
        <a:graphic>
          <a:graphicData uri="http://schemas.openxmlformats.org/drawingml/2006/table">
            <a:tbl>
              <a:tblPr/>
              <a:tblGrid>
                <a:gridCol w="297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613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DIAMAGNETICKÉ</a:t>
                      </a:r>
                      <a:endParaRPr kumimoji="0" lang="cs-CZ" alt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PARAMAGNETICKÉ</a:t>
                      </a: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FEROMAGNETICKÉ</a:t>
                      </a:r>
                      <a:endParaRPr kumimoji="0" lang="cs-CZ" alt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78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cs-CZ" altLang="cs-CZ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&lt; 1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cs-CZ" altLang="cs-CZ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&gt; 1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cs-CZ" altLang="cs-CZ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&gt;&gt; 1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937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slabě zeslabují původní MP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slabě zesilují </a:t>
                      </a:r>
                      <a:b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původní MP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výrazně zesilují původní MP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342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inertní plyny, </a:t>
                      </a:r>
                      <a:b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zlato, měď, rtuť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sodík, draslík, </a:t>
                      </a:r>
                      <a:b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hliník, platina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železo, kobalt, nikl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020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výsledný magnetický moment atomů </a:t>
                      </a:r>
                      <a:b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je nulový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výsledný magnetický moment atomů </a:t>
                      </a:r>
                      <a:b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je různý od nuly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342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diamagnetické atomy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74A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Times New Roman" pitchFamily="18" charset="0"/>
                        </a:rPr>
                        <a:t>paramagnetické </a:t>
                      </a:r>
                      <a:br>
                        <a:rPr kumimoji="0" lang="cs-CZ" altLang="cs-C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Times New Roman" pitchFamily="18" charset="0"/>
                        </a:rPr>
                        <a:t>atomy</a:t>
                      </a:r>
                      <a:endParaRPr lang="cs-CZ" dirty="0"/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74A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paramagnetické atomy v jiném uspořádání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7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067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diamagnetická látka se od magnetu odpuzuje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25" indent="-144463"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2200" dirty="0" smtClean="0"/>
                        <a:t>k magnetu se přitahuje </a:t>
                      </a:r>
                      <a:br>
                        <a:rPr lang="cs-CZ" altLang="cs-CZ" sz="2200" dirty="0" smtClean="0"/>
                      </a:br>
                      <a:r>
                        <a:rPr lang="cs-CZ" altLang="cs-CZ" sz="2200" dirty="0" smtClean="0"/>
                        <a:t>a bude sama přitahovat kovové předměty</a:t>
                      </a:r>
                    </a:p>
                    <a:p>
                      <a:pPr marL="174625" indent="-144463"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2200" dirty="0" smtClean="0"/>
                        <a:t>není možné ji zmagnetovat trvale 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existence mikroskopických oblastí, které jsou zmagnetovány i bez přítomnosti vnějšího magnetického pole </a:t>
                      </a:r>
                      <a:b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WEISSOVY MAGNETICKÉ DOMÉNY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6000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eaLnBrk="1" hangingPunct="1">
              <a:defRPr sz="2800" b="1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marL="0" lvl="1" eaLnBrk="0" hangingPunct="0"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1"/>
            <a:r>
              <a:rPr lang="cs-CZ" dirty="0"/>
              <a:t>7. </a:t>
            </a:r>
            <a:r>
              <a:rPr lang="cs-CZ" dirty="0" smtClean="0"/>
              <a:t>7. </a:t>
            </a:r>
            <a:r>
              <a:rPr lang="cs-CZ" dirty="0"/>
              <a:t>	VYUŽITÍ MAGNETICKÝCH MATERIÁLŮ</a:t>
            </a:r>
          </a:p>
        </p:txBody>
      </p:sp>
      <p:sp>
        <p:nvSpPr>
          <p:cNvPr id="35843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23104"/>
            <a:ext cx="9144000" cy="5743111"/>
          </a:xfr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cs-CZ" altLang="cs-CZ" sz="2700" b="1" dirty="0" smtClean="0"/>
              <a:t>elektromagnet</a:t>
            </a:r>
            <a:r>
              <a:rPr lang="cs-CZ" altLang="cs-CZ" sz="2700" dirty="0" smtClean="0"/>
              <a:t> cívka navinutá na feromagnetickém jádře</a:t>
            </a:r>
          </a:p>
          <a:p>
            <a:pPr>
              <a:spcBef>
                <a:spcPts val="0"/>
              </a:spcBef>
            </a:pPr>
            <a:r>
              <a:rPr lang="cs-CZ" altLang="cs-CZ" sz="2700" dirty="0" smtClean="0"/>
              <a:t>neprochází-li vinutím cívky proud, </a:t>
            </a:r>
            <a:br>
              <a:rPr lang="cs-CZ" altLang="cs-CZ" sz="2700" dirty="0" smtClean="0"/>
            </a:br>
            <a:r>
              <a:rPr lang="cs-CZ" altLang="cs-CZ" sz="2700" dirty="0" smtClean="0"/>
              <a:t>cívka je nemagnetická</a:t>
            </a:r>
          </a:p>
          <a:p>
            <a:pPr>
              <a:spcBef>
                <a:spcPts val="0"/>
              </a:spcBef>
            </a:pPr>
            <a:r>
              <a:rPr lang="cs-CZ" altLang="cs-CZ" sz="2700" dirty="0" smtClean="0"/>
              <a:t>zapojením proudu se jádro zmagnetizuje</a:t>
            </a:r>
          </a:p>
          <a:p>
            <a:pPr>
              <a:spcBef>
                <a:spcPts val="0"/>
              </a:spcBef>
            </a:pPr>
            <a:r>
              <a:rPr lang="cs-CZ" altLang="cs-CZ" sz="2700" dirty="0" smtClean="0"/>
              <a:t>přerušíme-li proud, zmagnetizování jádra částečně trvá  tzv.: </a:t>
            </a:r>
            <a:r>
              <a:rPr lang="cs-CZ" altLang="cs-CZ" sz="2700" b="1" dirty="0" smtClean="0"/>
              <a:t>remanentní magnetická indukce B</a:t>
            </a:r>
            <a:r>
              <a:rPr lang="cs-CZ" altLang="cs-CZ" sz="2700" b="1" baseline="-25000" dirty="0" smtClean="0"/>
              <a:t>r</a:t>
            </a:r>
            <a:r>
              <a:rPr lang="cs-CZ" altLang="cs-CZ" sz="2700" b="1" dirty="0" smtClean="0"/>
              <a:t> </a:t>
            </a:r>
            <a:r>
              <a:rPr lang="cs-CZ" altLang="cs-CZ" sz="2700" dirty="0" smtClean="0"/>
              <a:t>(</a:t>
            </a:r>
            <a:r>
              <a:rPr lang="cs-CZ" sz="2700" dirty="0" smtClean="0"/>
              <a:t>zbytková</a:t>
            </a:r>
            <a:r>
              <a:rPr lang="cs-CZ" sz="2700" dirty="0"/>
              <a:t> </a:t>
            </a:r>
            <a:r>
              <a:rPr lang="cs-CZ" sz="2700" dirty="0" smtClean="0"/>
              <a:t>magnetizace)</a:t>
            </a:r>
            <a:endParaRPr lang="cs-CZ" altLang="cs-CZ" sz="2700" b="1" dirty="0" smtClean="0"/>
          </a:p>
          <a:p>
            <a:pPr>
              <a:buFont typeface="Arial" charset="0"/>
              <a:buNone/>
            </a:pPr>
            <a:r>
              <a:rPr lang="cs-CZ" altLang="cs-CZ" sz="2700" dirty="0" smtClean="0"/>
              <a:t>podle hodnoty B</a:t>
            </a:r>
            <a:r>
              <a:rPr lang="cs-CZ" altLang="cs-CZ" sz="2700" baseline="-25000" dirty="0" smtClean="0"/>
              <a:t>r</a:t>
            </a:r>
            <a:r>
              <a:rPr lang="cs-CZ" altLang="cs-CZ" sz="2700" dirty="0" smtClean="0"/>
              <a:t> rozlišujeme</a:t>
            </a:r>
          </a:p>
          <a:p>
            <a:r>
              <a:rPr lang="cs-CZ" altLang="cs-CZ" sz="2700" b="1" dirty="0" smtClean="0"/>
              <a:t>Magneticky měkký materiál</a:t>
            </a:r>
            <a:r>
              <a:rPr lang="cs-CZ" altLang="cs-CZ" sz="2700" dirty="0" smtClean="0"/>
              <a:t> – po přerušení proudu magnetické pole zaniká, (jádro </a:t>
            </a:r>
            <a:r>
              <a:rPr lang="cs-CZ" altLang="cs-CZ" sz="2700" dirty="0"/>
              <a:t>transformátorů, </a:t>
            </a:r>
            <a:r>
              <a:rPr lang="cs-CZ" altLang="cs-CZ" sz="2700" dirty="0" smtClean="0"/>
              <a:t>elektromagnety</a:t>
            </a:r>
            <a:r>
              <a:rPr lang="cs-CZ" altLang="cs-CZ" sz="2700" dirty="0"/>
              <a:t>, </a:t>
            </a:r>
            <a:r>
              <a:rPr lang="cs-CZ" altLang="cs-CZ" sz="2700" dirty="0" smtClean="0"/>
              <a:t>relé</a:t>
            </a:r>
            <a:r>
              <a:rPr lang="cs-CZ" altLang="cs-CZ" sz="2700" dirty="0"/>
              <a:t>, jističe, ....)</a:t>
            </a:r>
            <a:endParaRPr lang="cs-CZ" altLang="cs-CZ" sz="2700" dirty="0" smtClean="0"/>
          </a:p>
          <a:p>
            <a:r>
              <a:rPr lang="cs-CZ" altLang="cs-CZ" sz="2700" b="1" dirty="0" smtClean="0"/>
              <a:t>Magneticky tvrdý materiál</a:t>
            </a:r>
            <a:r>
              <a:rPr lang="cs-CZ" altLang="cs-CZ" sz="2700" dirty="0" smtClean="0"/>
              <a:t> – po přerušení se chová jako permanentní magnet</a:t>
            </a:r>
            <a:r>
              <a:rPr lang="cs-CZ" altLang="cs-CZ" sz="2700" dirty="0"/>
              <a:t>,</a:t>
            </a:r>
            <a:r>
              <a:rPr lang="cs-CZ" altLang="cs-CZ" sz="2700" dirty="0" smtClean="0"/>
              <a:t/>
            </a:r>
            <a:br>
              <a:rPr lang="cs-CZ" altLang="cs-CZ" sz="2700" dirty="0" smtClean="0"/>
            </a:br>
            <a:r>
              <a:rPr lang="cs-CZ" altLang="cs-CZ" sz="2700" dirty="0" smtClean="0"/>
              <a:t>(magnetické pole zrušíme proudem opačného směru)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99" y="1353872"/>
            <a:ext cx="2088357" cy="121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 descr="BD102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8" y="3302099"/>
            <a:ext cx="85725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8520" y="133464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500" b="1" dirty="0">
                <a:latin typeface="+mn-lt"/>
              </a:rPr>
              <a:t>E</a:t>
            </a:r>
            <a:r>
              <a:rPr lang="cs-CZ" sz="2500" b="1" dirty="0" smtClean="0">
                <a:latin typeface="+mn-lt"/>
              </a:rPr>
              <a:t>lektromagnetické </a:t>
            </a:r>
            <a:r>
              <a:rPr lang="cs-CZ" sz="2500" b="1" dirty="0">
                <a:latin typeface="+mn-lt"/>
              </a:rPr>
              <a:t>relé</a:t>
            </a:r>
            <a:r>
              <a:rPr lang="cs-CZ" sz="2500" dirty="0">
                <a:latin typeface="+mn-lt"/>
              </a:rPr>
              <a:t> </a:t>
            </a:r>
          </a:p>
          <a:p>
            <a:pPr>
              <a:defRPr/>
            </a:pPr>
            <a:r>
              <a:rPr lang="cs-CZ" sz="2500" dirty="0">
                <a:latin typeface="+mn-lt"/>
              </a:rPr>
              <a:t>důležitý prvek v soustavách automatizace                                     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Začne-li elektromagnetem procházet ovládací proud, </a:t>
            </a:r>
            <a:r>
              <a:rPr lang="cs-CZ" sz="2400" dirty="0" smtClean="0">
                <a:latin typeface="+mn-lt"/>
              </a:rPr>
              <a:t>kotva </a:t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relé </a:t>
            </a:r>
            <a:r>
              <a:rPr lang="cs-CZ" sz="2400" dirty="0">
                <a:latin typeface="+mn-lt"/>
              </a:rPr>
              <a:t>se přitáhne k jádru cívky a sepne pružné kontakty. 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Tím je ovládané zařízení uvedeno do chodu. 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Přitom k přitažení kotvy postačuje mnohem menší ovládací proud,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než </a:t>
            </a:r>
            <a:r>
              <a:rPr lang="cs-CZ" sz="2400" dirty="0">
                <a:latin typeface="+mn-lt"/>
              </a:rPr>
              <a:t>je proud, který prochází obvodem ovládacího zařízení</a:t>
            </a:r>
            <a:r>
              <a:rPr lang="cs-CZ" sz="2400" dirty="0" smtClean="0">
                <a:latin typeface="+mn-lt"/>
              </a:rPr>
              <a:t>.</a:t>
            </a:r>
            <a:br>
              <a:rPr lang="cs-CZ" sz="2400" dirty="0" smtClean="0">
                <a:latin typeface="+mn-lt"/>
              </a:rPr>
            </a:br>
            <a:endParaRPr lang="cs-CZ" sz="2400" dirty="0">
              <a:latin typeface="+mn-lt"/>
            </a:endParaRPr>
          </a:p>
          <a:p>
            <a:pPr>
              <a:defRPr/>
            </a:pPr>
            <a:r>
              <a:rPr lang="cs-CZ" sz="2500" b="1" dirty="0">
                <a:latin typeface="+mn-lt"/>
              </a:rPr>
              <a:t>Využití: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cs-CZ" sz="2500" dirty="0">
                <a:latin typeface="+mn-lt"/>
              </a:rPr>
              <a:t>výkonný </a:t>
            </a:r>
            <a:br>
              <a:rPr lang="cs-CZ" sz="2500" dirty="0">
                <a:latin typeface="+mn-lt"/>
              </a:rPr>
            </a:br>
            <a:r>
              <a:rPr lang="cs-CZ" sz="2500" dirty="0">
                <a:latin typeface="+mn-lt"/>
              </a:rPr>
              <a:t>elektromotor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cs-CZ" sz="2500" dirty="0">
                <a:latin typeface="+mn-lt"/>
              </a:rPr>
              <a:t>signalizační </a:t>
            </a:r>
            <a:br>
              <a:rPr lang="cs-CZ" sz="2500" dirty="0">
                <a:latin typeface="+mn-lt"/>
              </a:rPr>
            </a:br>
            <a:r>
              <a:rPr lang="cs-CZ" sz="2500" dirty="0">
                <a:latin typeface="+mn-lt"/>
              </a:rPr>
              <a:t>návěstí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cs-CZ" sz="2500" dirty="0">
                <a:latin typeface="+mn-lt"/>
              </a:rPr>
              <a:t>obvod spojující</a:t>
            </a:r>
            <a:br>
              <a:rPr lang="cs-CZ" sz="2500" dirty="0">
                <a:latin typeface="+mn-lt"/>
              </a:rPr>
            </a:br>
            <a:r>
              <a:rPr lang="cs-CZ" sz="2500" dirty="0" smtClean="0">
                <a:latin typeface="+mn-lt"/>
              </a:rPr>
              <a:t>telefonní </a:t>
            </a:r>
            <a:r>
              <a:rPr lang="cs-CZ" sz="2500" dirty="0">
                <a:latin typeface="+mn-lt"/>
              </a:rPr>
              <a:t/>
            </a:r>
            <a:br>
              <a:rPr lang="cs-CZ" sz="2500" dirty="0">
                <a:latin typeface="+mn-lt"/>
              </a:rPr>
            </a:br>
            <a:r>
              <a:rPr lang="cs-CZ" sz="2500" dirty="0">
                <a:latin typeface="+mn-lt"/>
              </a:rPr>
              <a:t>stanice, …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57" r="1701"/>
          <a:stretch>
            <a:fillRect/>
          </a:stretch>
        </p:blipFill>
        <p:spPr bwMode="auto">
          <a:xfrm>
            <a:off x="2857500" y="2891588"/>
            <a:ext cx="5902102" cy="38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9" descr="r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172" y="2852936"/>
            <a:ext cx="641985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4630"/>
            <a:ext cx="1300571" cy="1786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28625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magnetický záznam signálu</a:t>
            </a:r>
            <a:r>
              <a:rPr lang="cs-CZ" sz="2400" dirty="0">
                <a:latin typeface="+mn-lt"/>
              </a:rPr>
              <a:t> </a:t>
            </a:r>
          </a:p>
          <a:p>
            <a:pPr>
              <a:defRPr/>
            </a:pPr>
            <a:endParaRPr lang="cs-CZ" sz="2400" u="sng" dirty="0">
              <a:latin typeface="+mn-lt"/>
            </a:endParaRP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používá pro uchování zvukové,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obrazové nebo počítačem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zpracované číslicové informace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podstatou je trvalé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zmagnetování feromagnetika </a:t>
            </a:r>
            <a:br>
              <a:rPr lang="cs-CZ" sz="2400" dirty="0">
                <a:latin typeface="+mn-lt"/>
              </a:rPr>
            </a:br>
            <a:r>
              <a:rPr lang="cs-CZ" sz="2400" i="1" dirty="0">
                <a:latin typeface="+mn-lt"/>
              </a:rPr>
              <a:t>(např. oxidu železa),</a:t>
            </a:r>
            <a:br>
              <a:rPr lang="cs-CZ" sz="2400" i="1" dirty="0">
                <a:latin typeface="+mn-lt"/>
              </a:rPr>
            </a:br>
            <a:r>
              <a:rPr lang="cs-CZ" sz="2400" i="1" dirty="0">
                <a:latin typeface="+mn-lt"/>
              </a:rPr>
              <a:t>naneseného na nosiči </a:t>
            </a:r>
            <a:br>
              <a:rPr lang="cs-CZ" sz="2400" i="1" dirty="0">
                <a:latin typeface="+mn-lt"/>
              </a:rPr>
            </a:br>
            <a:r>
              <a:rPr lang="cs-CZ" sz="2400" i="1" dirty="0">
                <a:latin typeface="+mn-lt"/>
              </a:rPr>
              <a:t>z plastového materiálu </a:t>
            </a:r>
            <a:br>
              <a:rPr lang="cs-CZ" sz="2400" i="1" dirty="0">
                <a:latin typeface="+mn-lt"/>
              </a:rPr>
            </a:br>
            <a:r>
              <a:rPr lang="cs-CZ" sz="2400" i="1" dirty="0">
                <a:latin typeface="+mn-lt"/>
              </a:rPr>
              <a:t>(pásce, disketě)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záznam se uskutečňuje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pomocí elektromagnetu </a:t>
            </a:r>
            <a:r>
              <a:rPr lang="cs-CZ" sz="2400" i="1" dirty="0">
                <a:latin typeface="+mn-lt"/>
              </a:rPr>
              <a:t>- záznamové hlavy, kterou tvoří cívka, jejíž jádro je složeno z plíšků uspořádaných do tvaru prstence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jádro není uzavřené </a:t>
            </a:r>
            <a:r>
              <a:rPr lang="cs-CZ" sz="2400" i="1" dirty="0">
                <a:latin typeface="+mn-lt"/>
              </a:rPr>
              <a:t>– je přerušeno velmi úzkou štěrbinou, která je vyplněna nemagnetickým materiálem (např. bronz).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57188"/>
            <a:ext cx="47847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7" descr="motor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700" y="2795588"/>
            <a:ext cx="3875088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08" descr="magnet_podk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3298825"/>
            <a:ext cx="38957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0"/>
            <a:ext cx="6286500" cy="440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 sz="2800" i="1" dirty="0">
              <a:latin typeface="+mn-lt"/>
            </a:endParaRPr>
          </a:p>
          <a:p>
            <a:pPr>
              <a:defRPr/>
            </a:pPr>
            <a:r>
              <a:rPr lang="cs-CZ" sz="2800" b="1" i="1" dirty="0">
                <a:solidFill>
                  <a:prstClr val="black"/>
                </a:solidFill>
                <a:latin typeface="Calibri"/>
              </a:rPr>
              <a:t>Látky magneticky tvrdé</a:t>
            </a:r>
          </a:p>
          <a:p>
            <a:pPr>
              <a:defRPr/>
            </a:pPr>
            <a:r>
              <a:rPr lang="cs-CZ" sz="2800" i="1" dirty="0">
                <a:latin typeface="+mn-lt"/>
              </a:rPr>
              <a:t>látky (např. ocel s přísadou uhlíku), které zůstanou zmagnetované i po vypnutí vnějšího magnetického pole.</a:t>
            </a:r>
          </a:p>
          <a:p>
            <a:pPr>
              <a:defRPr/>
            </a:pPr>
            <a:r>
              <a:rPr lang="cs-CZ" sz="2800" b="1" i="1" dirty="0">
                <a:latin typeface="+mn-lt"/>
              </a:rPr>
              <a:t>Praktické využití: </a:t>
            </a:r>
            <a:r>
              <a:rPr lang="cs-CZ" sz="2800" i="1" dirty="0">
                <a:latin typeface="+mn-lt"/>
              </a:rPr>
              <a:t>permanentní magnety, elektromotory ...</a:t>
            </a: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</p:txBody>
      </p:sp>
      <p:grpSp>
        <p:nvGrpSpPr>
          <p:cNvPr id="41989" name="Skupina 9"/>
          <p:cNvGrpSpPr>
            <a:grpSpLocks/>
          </p:cNvGrpSpPr>
          <p:nvPr/>
        </p:nvGrpSpPr>
        <p:grpSpPr bwMode="auto">
          <a:xfrm>
            <a:off x="6357938" y="285750"/>
            <a:ext cx="2482850" cy="1830388"/>
            <a:chOff x="1163638" y="2913063"/>
            <a:chExt cx="2482850" cy="1830387"/>
          </a:xfrm>
        </p:grpSpPr>
        <p:sp>
          <p:nvSpPr>
            <p:cNvPr id="41990" name="Rectangle 119"/>
            <p:cNvSpPr>
              <a:spLocks noChangeArrowheads="1"/>
            </p:cNvSpPr>
            <p:nvPr/>
          </p:nvSpPr>
          <p:spPr bwMode="auto">
            <a:xfrm>
              <a:off x="1163638" y="2913063"/>
              <a:ext cx="2482850" cy="183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991" name="Line 120"/>
            <p:cNvSpPr>
              <a:spLocks noChangeShapeType="1"/>
            </p:cNvSpPr>
            <p:nvPr/>
          </p:nvSpPr>
          <p:spPr bwMode="auto">
            <a:xfrm rot="3120076" flipV="1">
              <a:off x="2433638" y="3573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2" name="Line 121"/>
            <p:cNvSpPr>
              <a:spLocks noChangeShapeType="1"/>
            </p:cNvSpPr>
            <p:nvPr/>
          </p:nvSpPr>
          <p:spPr bwMode="auto">
            <a:xfrm rot="3120076" flipV="1">
              <a:off x="2284413" y="3678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3" name="Line 122"/>
            <p:cNvSpPr>
              <a:spLocks noChangeShapeType="1"/>
            </p:cNvSpPr>
            <p:nvPr/>
          </p:nvSpPr>
          <p:spPr bwMode="auto">
            <a:xfrm rot="3120076" flipV="1">
              <a:off x="2532063" y="3744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4" name="Line 123"/>
            <p:cNvSpPr>
              <a:spLocks noChangeShapeType="1"/>
            </p:cNvSpPr>
            <p:nvPr/>
          </p:nvSpPr>
          <p:spPr bwMode="auto">
            <a:xfrm rot="3120076" flipV="1">
              <a:off x="2128838" y="3795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5" name="Line 124"/>
            <p:cNvSpPr>
              <a:spLocks noChangeShapeType="1"/>
            </p:cNvSpPr>
            <p:nvPr/>
          </p:nvSpPr>
          <p:spPr bwMode="auto">
            <a:xfrm rot="3120076" flipV="1">
              <a:off x="2062163" y="3910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6" name="Line 125"/>
            <p:cNvSpPr>
              <a:spLocks noChangeShapeType="1"/>
            </p:cNvSpPr>
            <p:nvPr/>
          </p:nvSpPr>
          <p:spPr bwMode="auto">
            <a:xfrm rot="3120076" flipV="1">
              <a:off x="2678113" y="3840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7" name="Line 126"/>
            <p:cNvSpPr>
              <a:spLocks noChangeShapeType="1"/>
            </p:cNvSpPr>
            <p:nvPr/>
          </p:nvSpPr>
          <p:spPr bwMode="auto">
            <a:xfrm rot="3120076" flipV="1">
              <a:off x="2389188" y="3871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8" name="Line 127"/>
            <p:cNvSpPr>
              <a:spLocks noChangeShapeType="1"/>
            </p:cNvSpPr>
            <p:nvPr/>
          </p:nvSpPr>
          <p:spPr bwMode="auto">
            <a:xfrm rot="3120076" flipV="1">
              <a:off x="1985963" y="4040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9" name="Line 128"/>
            <p:cNvSpPr>
              <a:spLocks noChangeShapeType="1"/>
            </p:cNvSpPr>
            <p:nvPr/>
          </p:nvSpPr>
          <p:spPr bwMode="auto">
            <a:xfrm rot="3120076" flipV="1">
              <a:off x="2287588" y="3989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0" name="Line 129"/>
            <p:cNvSpPr>
              <a:spLocks noChangeShapeType="1"/>
            </p:cNvSpPr>
            <p:nvPr/>
          </p:nvSpPr>
          <p:spPr bwMode="auto">
            <a:xfrm rot="3120076" flipV="1">
              <a:off x="2570163" y="3951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1" name="Line 130"/>
            <p:cNvSpPr>
              <a:spLocks noChangeShapeType="1"/>
            </p:cNvSpPr>
            <p:nvPr/>
          </p:nvSpPr>
          <p:spPr bwMode="auto">
            <a:xfrm rot="3120076" flipV="1">
              <a:off x="2030413" y="4157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2" name="Line 131"/>
            <p:cNvSpPr>
              <a:spLocks noChangeShapeType="1"/>
            </p:cNvSpPr>
            <p:nvPr/>
          </p:nvSpPr>
          <p:spPr bwMode="auto">
            <a:xfrm rot="3120076" flipV="1">
              <a:off x="2249488" y="40878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3" name="Line 132"/>
            <p:cNvSpPr>
              <a:spLocks noChangeShapeType="1"/>
            </p:cNvSpPr>
            <p:nvPr/>
          </p:nvSpPr>
          <p:spPr bwMode="auto">
            <a:xfrm rot="3120076" flipV="1">
              <a:off x="3167063" y="44243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4" name="Line 133"/>
            <p:cNvSpPr>
              <a:spLocks noChangeShapeType="1"/>
            </p:cNvSpPr>
            <p:nvPr/>
          </p:nvSpPr>
          <p:spPr bwMode="auto">
            <a:xfrm rot="3120076" flipV="1">
              <a:off x="2173288" y="44243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5" name="Line 134"/>
            <p:cNvSpPr>
              <a:spLocks noChangeShapeType="1"/>
            </p:cNvSpPr>
            <p:nvPr/>
          </p:nvSpPr>
          <p:spPr bwMode="auto">
            <a:xfrm rot="3120076" flipV="1">
              <a:off x="2900363" y="43640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6" name="Line 135"/>
            <p:cNvSpPr>
              <a:spLocks noChangeShapeType="1"/>
            </p:cNvSpPr>
            <p:nvPr/>
          </p:nvSpPr>
          <p:spPr bwMode="auto">
            <a:xfrm rot="3120076" flipV="1">
              <a:off x="2208213" y="42719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7" name="Line 136"/>
            <p:cNvSpPr>
              <a:spLocks noChangeShapeType="1"/>
            </p:cNvSpPr>
            <p:nvPr/>
          </p:nvSpPr>
          <p:spPr bwMode="auto">
            <a:xfrm rot="3120076" flipV="1">
              <a:off x="2522538" y="4119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8" name="Line 137"/>
            <p:cNvSpPr>
              <a:spLocks noChangeShapeType="1"/>
            </p:cNvSpPr>
            <p:nvPr/>
          </p:nvSpPr>
          <p:spPr bwMode="auto">
            <a:xfrm rot="3120076" flipV="1">
              <a:off x="1827213" y="3954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9" name="Line 138"/>
            <p:cNvSpPr>
              <a:spLocks noChangeShapeType="1"/>
            </p:cNvSpPr>
            <p:nvPr/>
          </p:nvSpPr>
          <p:spPr bwMode="auto">
            <a:xfrm rot="3120076" flipV="1">
              <a:off x="2474913" y="4500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0" name="Line 139"/>
            <p:cNvSpPr>
              <a:spLocks noChangeShapeType="1"/>
            </p:cNvSpPr>
            <p:nvPr/>
          </p:nvSpPr>
          <p:spPr bwMode="auto">
            <a:xfrm rot="3120076" flipV="1">
              <a:off x="1789113" y="4224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1" name="Line 140"/>
            <p:cNvSpPr>
              <a:spLocks noChangeShapeType="1"/>
            </p:cNvSpPr>
            <p:nvPr/>
          </p:nvSpPr>
          <p:spPr bwMode="auto">
            <a:xfrm rot="3120076" flipV="1">
              <a:off x="1979613" y="4319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2" name="Line 141"/>
            <p:cNvSpPr>
              <a:spLocks noChangeShapeType="1"/>
            </p:cNvSpPr>
            <p:nvPr/>
          </p:nvSpPr>
          <p:spPr bwMode="auto">
            <a:xfrm rot="3120076" flipV="1">
              <a:off x="1903413" y="3843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3" name="Line 142"/>
            <p:cNvSpPr>
              <a:spLocks noChangeShapeType="1"/>
            </p:cNvSpPr>
            <p:nvPr/>
          </p:nvSpPr>
          <p:spPr bwMode="auto">
            <a:xfrm rot="3120076" flipV="1">
              <a:off x="2033588" y="3713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4" name="Line 143"/>
            <p:cNvSpPr>
              <a:spLocks noChangeShapeType="1"/>
            </p:cNvSpPr>
            <p:nvPr/>
          </p:nvSpPr>
          <p:spPr bwMode="auto">
            <a:xfrm rot="3120076" flipV="1">
              <a:off x="2716213" y="3652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5" name="Line 144"/>
            <p:cNvSpPr>
              <a:spLocks noChangeShapeType="1"/>
            </p:cNvSpPr>
            <p:nvPr/>
          </p:nvSpPr>
          <p:spPr bwMode="auto">
            <a:xfrm rot="3120076" flipV="1">
              <a:off x="1989138" y="2913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6" name="Line 145"/>
            <p:cNvSpPr>
              <a:spLocks noChangeShapeType="1"/>
            </p:cNvSpPr>
            <p:nvPr/>
          </p:nvSpPr>
          <p:spPr bwMode="auto">
            <a:xfrm rot="3120076" flipV="1">
              <a:off x="1839913" y="3017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7" name="Line 146"/>
            <p:cNvSpPr>
              <a:spLocks noChangeShapeType="1"/>
            </p:cNvSpPr>
            <p:nvPr/>
          </p:nvSpPr>
          <p:spPr bwMode="auto">
            <a:xfrm rot="3120076" flipV="1">
              <a:off x="2087563" y="308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8" name="Line 147"/>
            <p:cNvSpPr>
              <a:spLocks noChangeShapeType="1"/>
            </p:cNvSpPr>
            <p:nvPr/>
          </p:nvSpPr>
          <p:spPr bwMode="auto">
            <a:xfrm rot="3120076" flipV="1">
              <a:off x="1684338" y="31353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9" name="Line 148"/>
            <p:cNvSpPr>
              <a:spLocks noChangeShapeType="1"/>
            </p:cNvSpPr>
            <p:nvPr/>
          </p:nvSpPr>
          <p:spPr bwMode="auto">
            <a:xfrm rot="3120076" flipV="1">
              <a:off x="1617663" y="3249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0" name="Line 149"/>
            <p:cNvSpPr>
              <a:spLocks noChangeShapeType="1"/>
            </p:cNvSpPr>
            <p:nvPr/>
          </p:nvSpPr>
          <p:spPr bwMode="auto">
            <a:xfrm rot="3120076" flipV="1">
              <a:off x="2233613" y="31797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1" name="Line 150"/>
            <p:cNvSpPr>
              <a:spLocks noChangeShapeType="1"/>
            </p:cNvSpPr>
            <p:nvPr/>
          </p:nvSpPr>
          <p:spPr bwMode="auto">
            <a:xfrm rot="3120076" flipV="1">
              <a:off x="1944688" y="3211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2" name="Line 151"/>
            <p:cNvSpPr>
              <a:spLocks noChangeShapeType="1"/>
            </p:cNvSpPr>
            <p:nvPr/>
          </p:nvSpPr>
          <p:spPr bwMode="auto">
            <a:xfrm rot="3120076" flipV="1">
              <a:off x="1541463" y="3379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3" name="Line 152"/>
            <p:cNvSpPr>
              <a:spLocks noChangeShapeType="1"/>
            </p:cNvSpPr>
            <p:nvPr/>
          </p:nvSpPr>
          <p:spPr bwMode="auto">
            <a:xfrm rot="3120076" flipV="1">
              <a:off x="1843088" y="33289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4" name="Line 153"/>
            <p:cNvSpPr>
              <a:spLocks noChangeShapeType="1"/>
            </p:cNvSpPr>
            <p:nvPr/>
          </p:nvSpPr>
          <p:spPr bwMode="auto">
            <a:xfrm rot="3120076" flipV="1">
              <a:off x="2125663" y="32908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5" name="Line 154"/>
            <p:cNvSpPr>
              <a:spLocks noChangeShapeType="1"/>
            </p:cNvSpPr>
            <p:nvPr/>
          </p:nvSpPr>
          <p:spPr bwMode="auto">
            <a:xfrm rot="3120076" flipV="1">
              <a:off x="1585913" y="34972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6" name="Line 155"/>
            <p:cNvSpPr>
              <a:spLocks noChangeShapeType="1"/>
            </p:cNvSpPr>
            <p:nvPr/>
          </p:nvSpPr>
          <p:spPr bwMode="auto">
            <a:xfrm rot="3120076" flipV="1">
              <a:off x="1804988" y="34274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7" name="Line 156"/>
            <p:cNvSpPr>
              <a:spLocks noChangeShapeType="1"/>
            </p:cNvSpPr>
            <p:nvPr/>
          </p:nvSpPr>
          <p:spPr bwMode="auto">
            <a:xfrm rot="3120076" flipV="1">
              <a:off x="2411413" y="3294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8" name="Line 157"/>
            <p:cNvSpPr>
              <a:spLocks noChangeShapeType="1"/>
            </p:cNvSpPr>
            <p:nvPr/>
          </p:nvSpPr>
          <p:spPr bwMode="auto">
            <a:xfrm rot="3120076" flipV="1">
              <a:off x="1652588" y="3757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9" name="Line 158"/>
            <p:cNvSpPr>
              <a:spLocks noChangeShapeType="1"/>
            </p:cNvSpPr>
            <p:nvPr/>
          </p:nvSpPr>
          <p:spPr bwMode="auto">
            <a:xfrm rot="3120076" flipV="1">
              <a:off x="2259013" y="3379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0" name="Line 159"/>
            <p:cNvSpPr>
              <a:spLocks noChangeShapeType="1"/>
            </p:cNvSpPr>
            <p:nvPr/>
          </p:nvSpPr>
          <p:spPr bwMode="auto">
            <a:xfrm rot="3120076" flipV="1">
              <a:off x="1763713" y="3611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1" name="Line 160"/>
            <p:cNvSpPr>
              <a:spLocks noChangeShapeType="1"/>
            </p:cNvSpPr>
            <p:nvPr/>
          </p:nvSpPr>
          <p:spPr bwMode="auto">
            <a:xfrm rot="3120076" flipV="1">
              <a:off x="1982788" y="3541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2" name="Line 161"/>
            <p:cNvSpPr>
              <a:spLocks noChangeShapeType="1"/>
            </p:cNvSpPr>
            <p:nvPr/>
          </p:nvSpPr>
          <p:spPr bwMode="auto">
            <a:xfrm rot="3120076" flipV="1">
              <a:off x="1382713" y="3294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3" name="Line 162"/>
            <p:cNvSpPr>
              <a:spLocks noChangeShapeType="1"/>
            </p:cNvSpPr>
            <p:nvPr/>
          </p:nvSpPr>
          <p:spPr bwMode="auto">
            <a:xfrm rot="3120076" flipV="1">
              <a:off x="1300163" y="3446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4" name="Line 163"/>
            <p:cNvSpPr>
              <a:spLocks noChangeShapeType="1"/>
            </p:cNvSpPr>
            <p:nvPr/>
          </p:nvSpPr>
          <p:spPr bwMode="auto">
            <a:xfrm rot="3120076" flipV="1">
              <a:off x="1344613" y="3563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5" name="Line 164"/>
            <p:cNvSpPr>
              <a:spLocks noChangeShapeType="1"/>
            </p:cNvSpPr>
            <p:nvPr/>
          </p:nvSpPr>
          <p:spPr bwMode="auto">
            <a:xfrm rot="3120076" flipV="1">
              <a:off x="1490663" y="3678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6" name="Line 165"/>
            <p:cNvSpPr>
              <a:spLocks noChangeShapeType="1"/>
            </p:cNvSpPr>
            <p:nvPr/>
          </p:nvSpPr>
          <p:spPr bwMode="auto">
            <a:xfrm rot="3120076" flipV="1">
              <a:off x="1458913" y="3182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7" name="Line 166"/>
            <p:cNvSpPr>
              <a:spLocks noChangeShapeType="1"/>
            </p:cNvSpPr>
            <p:nvPr/>
          </p:nvSpPr>
          <p:spPr bwMode="auto">
            <a:xfrm rot="3120076" flipV="1">
              <a:off x="1322388" y="2906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8" name="Line 167"/>
            <p:cNvSpPr>
              <a:spLocks noChangeShapeType="1"/>
            </p:cNvSpPr>
            <p:nvPr/>
          </p:nvSpPr>
          <p:spPr bwMode="auto">
            <a:xfrm rot="3120076" flipV="1">
              <a:off x="2271713" y="29924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9" name="Line 168"/>
            <p:cNvSpPr>
              <a:spLocks noChangeShapeType="1"/>
            </p:cNvSpPr>
            <p:nvPr/>
          </p:nvSpPr>
          <p:spPr bwMode="auto">
            <a:xfrm rot="3120076" flipV="1">
              <a:off x="2865438" y="3529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0" name="Line 169"/>
            <p:cNvSpPr>
              <a:spLocks noChangeShapeType="1"/>
            </p:cNvSpPr>
            <p:nvPr/>
          </p:nvSpPr>
          <p:spPr bwMode="auto">
            <a:xfrm rot="3120076" flipV="1">
              <a:off x="2646363" y="3462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1" name="Line 170"/>
            <p:cNvSpPr>
              <a:spLocks noChangeShapeType="1"/>
            </p:cNvSpPr>
            <p:nvPr/>
          </p:nvSpPr>
          <p:spPr bwMode="auto">
            <a:xfrm rot="3120076" flipV="1">
              <a:off x="2963863" y="3700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2" name="Line 171"/>
            <p:cNvSpPr>
              <a:spLocks noChangeShapeType="1"/>
            </p:cNvSpPr>
            <p:nvPr/>
          </p:nvSpPr>
          <p:spPr bwMode="auto">
            <a:xfrm rot="3120076" flipV="1">
              <a:off x="3252788" y="4164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3" name="Line 172"/>
            <p:cNvSpPr>
              <a:spLocks noChangeShapeType="1"/>
            </p:cNvSpPr>
            <p:nvPr/>
          </p:nvSpPr>
          <p:spPr bwMode="auto">
            <a:xfrm rot="3120076" flipV="1">
              <a:off x="3078163" y="4265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4" name="Line 173"/>
            <p:cNvSpPr>
              <a:spLocks noChangeShapeType="1"/>
            </p:cNvSpPr>
            <p:nvPr/>
          </p:nvSpPr>
          <p:spPr bwMode="auto">
            <a:xfrm rot="3120076" flipV="1">
              <a:off x="3109913" y="3795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5" name="Line 174"/>
            <p:cNvSpPr>
              <a:spLocks noChangeShapeType="1"/>
            </p:cNvSpPr>
            <p:nvPr/>
          </p:nvSpPr>
          <p:spPr bwMode="auto">
            <a:xfrm rot="3120076" flipV="1">
              <a:off x="2820988" y="37703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6" name="Line 175"/>
            <p:cNvSpPr>
              <a:spLocks noChangeShapeType="1"/>
            </p:cNvSpPr>
            <p:nvPr/>
          </p:nvSpPr>
          <p:spPr bwMode="auto">
            <a:xfrm rot="3120076" flipV="1">
              <a:off x="2865438" y="3976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7" name="Line 176"/>
            <p:cNvSpPr>
              <a:spLocks noChangeShapeType="1"/>
            </p:cNvSpPr>
            <p:nvPr/>
          </p:nvSpPr>
          <p:spPr bwMode="auto">
            <a:xfrm rot="3120076" flipV="1">
              <a:off x="3001963" y="3906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8" name="Line 177"/>
            <p:cNvSpPr>
              <a:spLocks noChangeShapeType="1"/>
            </p:cNvSpPr>
            <p:nvPr/>
          </p:nvSpPr>
          <p:spPr bwMode="auto">
            <a:xfrm rot="3120076" flipV="1">
              <a:off x="2227263" y="34718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9" name="Line 178"/>
            <p:cNvSpPr>
              <a:spLocks noChangeShapeType="1"/>
            </p:cNvSpPr>
            <p:nvPr/>
          </p:nvSpPr>
          <p:spPr bwMode="auto">
            <a:xfrm rot="3120076" flipV="1">
              <a:off x="2681288" y="40433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0" name="Line 179"/>
            <p:cNvSpPr>
              <a:spLocks noChangeShapeType="1"/>
            </p:cNvSpPr>
            <p:nvPr/>
          </p:nvSpPr>
          <p:spPr bwMode="auto">
            <a:xfrm rot="3120076" flipV="1">
              <a:off x="3287713" y="3910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1" name="Line 180"/>
            <p:cNvSpPr>
              <a:spLocks noChangeShapeType="1"/>
            </p:cNvSpPr>
            <p:nvPr/>
          </p:nvSpPr>
          <p:spPr bwMode="auto">
            <a:xfrm rot="3120076" flipV="1">
              <a:off x="2528888" y="4310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2" name="Line 181"/>
            <p:cNvSpPr>
              <a:spLocks noChangeShapeType="1"/>
            </p:cNvSpPr>
            <p:nvPr/>
          </p:nvSpPr>
          <p:spPr bwMode="auto">
            <a:xfrm rot="3120076" flipV="1">
              <a:off x="3179763" y="40211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3" name="Line 182"/>
            <p:cNvSpPr>
              <a:spLocks noChangeShapeType="1"/>
            </p:cNvSpPr>
            <p:nvPr/>
          </p:nvSpPr>
          <p:spPr bwMode="auto">
            <a:xfrm rot="3120076" flipV="1">
              <a:off x="2640013" y="4227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4" name="Line 183"/>
            <p:cNvSpPr>
              <a:spLocks noChangeShapeType="1"/>
            </p:cNvSpPr>
            <p:nvPr/>
          </p:nvSpPr>
          <p:spPr bwMode="auto">
            <a:xfrm rot="3120076" flipV="1">
              <a:off x="2859088" y="4157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5" name="Line 184"/>
            <p:cNvSpPr>
              <a:spLocks noChangeShapeType="1"/>
            </p:cNvSpPr>
            <p:nvPr/>
          </p:nvSpPr>
          <p:spPr bwMode="auto">
            <a:xfrm rot="3120076" flipV="1">
              <a:off x="3036888" y="3440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6" name="Line 185"/>
            <p:cNvSpPr>
              <a:spLocks noChangeShapeType="1"/>
            </p:cNvSpPr>
            <p:nvPr/>
          </p:nvSpPr>
          <p:spPr bwMode="auto">
            <a:xfrm rot="3120076" flipV="1">
              <a:off x="3148013" y="3608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7" name="Line 186"/>
            <p:cNvSpPr>
              <a:spLocks noChangeShapeType="1"/>
            </p:cNvSpPr>
            <p:nvPr/>
          </p:nvSpPr>
          <p:spPr bwMode="auto">
            <a:xfrm rot="3120076" flipV="1">
              <a:off x="2519363" y="3040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8" name="Line 187"/>
            <p:cNvSpPr>
              <a:spLocks noChangeShapeType="1"/>
            </p:cNvSpPr>
            <p:nvPr/>
          </p:nvSpPr>
          <p:spPr bwMode="auto">
            <a:xfrm rot="3120076" flipV="1">
              <a:off x="2665413" y="31353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9" name="Line 188"/>
            <p:cNvSpPr>
              <a:spLocks noChangeShapeType="1"/>
            </p:cNvSpPr>
            <p:nvPr/>
          </p:nvSpPr>
          <p:spPr bwMode="auto">
            <a:xfrm rot="3120076" flipV="1">
              <a:off x="2519363" y="3208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0" name="Line 189"/>
            <p:cNvSpPr>
              <a:spLocks noChangeShapeType="1"/>
            </p:cNvSpPr>
            <p:nvPr/>
          </p:nvSpPr>
          <p:spPr bwMode="auto">
            <a:xfrm rot="3120076" flipV="1">
              <a:off x="2843213" y="3249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1" name="Line 190"/>
            <p:cNvSpPr>
              <a:spLocks noChangeShapeType="1"/>
            </p:cNvSpPr>
            <p:nvPr/>
          </p:nvSpPr>
          <p:spPr bwMode="auto">
            <a:xfrm rot="3120076" flipV="1">
              <a:off x="2735263" y="33607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2" name="Line 191"/>
            <p:cNvSpPr>
              <a:spLocks noChangeShapeType="1"/>
            </p:cNvSpPr>
            <p:nvPr/>
          </p:nvSpPr>
          <p:spPr bwMode="auto">
            <a:xfrm rot="3120076" flipV="1">
              <a:off x="2703513" y="29479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3" name="Line 192"/>
            <p:cNvSpPr>
              <a:spLocks noChangeShapeType="1"/>
            </p:cNvSpPr>
            <p:nvPr/>
          </p:nvSpPr>
          <p:spPr bwMode="auto">
            <a:xfrm rot="3120076" flipV="1">
              <a:off x="1668463" y="4011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4" name="Line 193"/>
            <p:cNvSpPr>
              <a:spLocks noChangeShapeType="1"/>
            </p:cNvSpPr>
            <p:nvPr/>
          </p:nvSpPr>
          <p:spPr bwMode="auto">
            <a:xfrm rot="3120076" flipV="1">
              <a:off x="1541463" y="41354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5" name="Line 194"/>
            <p:cNvSpPr>
              <a:spLocks noChangeShapeType="1"/>
            </p:cNvSpPr>
            <p:nvPr/>
          </p:nvSpPr>
          <p:spPr bwMode="auto">
            <a:xfrm rot="3120076" flipV="1">
              <a:off x="2763838" y="4452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6" name="Line 195"/>
            <p:cNvSpPr>
              <a:spLocks noChangeShapeType="1"/>
            </p:cNvSpPr>
            <p:nvPr/>
          </p:nvSpPr>
          <p:spPr bwMode="auto">
            <a:xfrm rot="3120076" flipV="1">
              <a:off x="1585913" y="42719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7" name="Line 196"/>
            <p:cNvSpPr>
              <a:spLocks noChangeShapeType="1"/>
            </p:cNvSpPr>
            <p:nvPr/>
          </p:nvSpPr>
          <p:spPr bwMode="auto">
            <a:xfrm rot="3120076" flipV="1">
              <a:off x="2020888" y="4500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8" name="Line 197"/>
            <p:cNvSpPr>
              <a:spLocks noChangeShapeType="1"/>
            </p:cNvSpPr>
            <p:nvPr/>
          </p:nvSpPr>
          <p:spPr bwMode="auto">
            <a:xfrm rot="3120076" flipV="1">
              <a:off x="1728788" y="4519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9" name="Line 198"/>
            <p:cNvSpPr>
              <a:spLocks noChangeShapeType="1"/>
            </p:cNvSpPr>
            <p:nvPr/>
          </p:nvSpPr>
          <p:spPr bwMode="auto">
            <a:xfrm rot="3120076" flipV="1">
              <a:off x="1763713" y="4367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0" name="Line 199"/>
            <p:cNvSpPr>
              <a:spLocks noChangeShapeType="1"/>
            </p:cNvSpPr>
            <p:nvPr/>
          </p:nvSpPr>
          <p:spPr bwMode="auto">
            <a:xfrm rot="3120076" flipV="1">
              <a:off x="1382713" y="4049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1" name="Line 200"/>
            <p:cNvSpPr>
              <a:spLocks noChangeShapeType="1"/>
            </p:cNvSpPr>
            <p:nvPr/>
          </p:nvSpPr>
          <p:spPr bwMode="auto">
            <a:xfrm rot="3120076" flipV="1">
              <a:off x="1300163" y="4202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2" name="Line 201"/>
            <p:cNvSpPr>
              <a:spLocks noChangeShapeType="1"/>
            </p:cNvSpPr>
            <p:nvPr/>
          </p:nvSpPr>
          <p:spPr bwMode="auto">
            <a:xfrm rot="3120076" flipV="1">
              <a:off x="1344613" y="4319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3" name="Line 202"/>
            <p:cNvSpPr>
              <a:spLocks noChangeShapeType="1"/>
            </p:cNvSpPr>
            <p:nvPr/>
          </p:nvSpPr>
          <p:spPr bwMode="auto">
            <a:xfrm rot="3120076" flipV="1">
              <a:off x="1490663" y="44338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4" name="Line 203"/>
            <p:cNvSpPr>
              <a:spLocks noChangeShapeType="1"/>
            </p:cNvSpPr>
            <p:nvPr/>
          </p:nvSpPr>
          <p:spPr bwMode="auto">
            <a:xfrm rot="3120076" flipV="1">
              <a:off x="1458913" y="3938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5" name="Line 204"/>
            <p:cNvSpPr>
              <a:spLocks noChangeShapeType="1"/>
            </p:cNvSpPr>
            <p:nvPr/>
          </p:nvSpPr>
          <p:spPr bwMode="auto">
            <a:xfrm rot="3120076" flipV="1">
              <a:off x="1404938" y="3033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6" name="Line 205"/>
            <p:cNvSpPr>
              <a:spLocks noChangeShapeType="1"/>
            </p:cNvSpPr>
            <p:nvPr/>
          </p:nvSpPr>
          <p:spPr bwMode="auto">
            <a:xfrm rot="3120076" flipV="1">
              <a:off x="1639888" y="29448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7" name="Line 206"/>
            <p:cNvSpPr>
              <a:spLocks noChangeShapeType="1"/>
            </p:cNvSpPr>
            <p:nvPr/>
          </p:nvSpPr>
          <p:spPr bwMode="auto">
            <a:xfrm rot="3120076" flipV="1">
              <a:off x="2944813" y="3043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8" name="Line 207"/>
            <p:cNvSpPr>
              <a:spLocks noChangeShapeType="1"/>
            </p:cNvSpPr>
            <p:nvPr/>
          </p:nvSpPr>
          <p:spPr bwMode="auto">
            <a:xfrm rot="3120076" flipV="1">
              <a:off x="3122613" y="2928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9" name="Line 208"/>
            <p:cNvSpPr>
              <a:spLocks noChangeShapeType="1"/>
            </p:cNvSpPr>
            <p:nvPr/>
          </p:nvSpPr>
          <p:spPr bwMode="auto">
            <a:xfrm rot="3120076" flipV="1">
              <a:off x="3148013" y="31194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0" name="Line 209"/>
            <p:cNvSpPr>
              <a:spLocks noChangeShapeType="1"/>
            </p:cNvSpPr>
            <p:nvPr/>
          </p:nvSpPr>
          <p:spPr bwMode="auto">
            <a:xfrm rot="3120076" flipV="1">
              <a:off x="3135313" y="3227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1" name="Line 210"/>
            <p:cNvSpPr>
              <a:spLocks noChangeShapeType="1"/>
            </p:cNvSpPr>
            <p:nvPr/>
          </p:nvSpPr>
          <p:spPr bwMode="auto">
            <a:xfrm rot="3120076" flipV="1">
              <a:off x="3275013" y="3341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2" name="Line 211"/>
            <p:cNvSpPr>
              <a:spLocks noChangeShapeType="1"/>
            </p:cNvSpPr>
            <p:nvPr/>
          </p:nvSpPr>
          <p:spPr bwMode="auto">
            <a:xfrm rot="3120076" flipV="1">
              <a:off x="3357563" y="3024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3" name="Line 212"/>
            <p:cNvSpPr>
              <a:spLocks noChangeShapeType="1"/>
            </p:cNvSpPr>
            <p:nvPr/>
          </p:nvSpPr>
          <p:spPr bwMode="auto">
            <a:xfrm rot="3120076" flipV="1">
              <a:off x="3408363" y="3189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4" name="Line 213"/>
            <p:cNvSpPr>
              <a:spLocks noChangeShapeType="1"/>
            </p:cNvSpPr>
            <p:nvPr/>
          </p:nvSpPr>
          <p:spPr bwMode="auto">
            <a:xfrm rot="3120076" flipV="1">
              <a:off x="3376613" y="34940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5" name="Line 214"/>
            <p:cNvSpPr>
              <a:spLocks noChangeShapeType="1"/>
            </p:cNvSpPr>
            <p:nvPr/>
          </p:nvSpPr>
          <p:spPr bwMode="auto">
            <a:xfrm rot="3120076" flipV="1">
              <a:off x="3402013" y="3697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6" name="Line 215"/>
            <p:cNvSpPr>
              <a:spLocks noChangeShapeType="1"/>
            </p:cNvSpPr>
            <p:nvPr/>
          </p:nvSpPr>
          <p:spPr bwMode="auto">
            <a:xfrm rot="3120076" flipV="1">
              <a:off x="3348038" y="43164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7" name="Line 216"/>
            <p:cNvSpPr>
              <a:spLocks noChangeShapeType="1"/>
            </p:cNvSpPr>
            <p:nvPr/>
          </p:nvSpPr>
          <p:spPr bwMode="auto">
            <a:xfrm rot="3120076" flipV="1">
              <a:off x="3414713" y="4075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8" name="Line 217"/>
            <p:cNvSpPr>
              <a:spLocks noChangeShapeType="1"/>
            </p:cNvSpPr>
            <p:nvPr/>
          </p:nvSpPr>
          <p:spPr bwMode="auto">
            <a:xfrm rot="3120076" flipV="1">
              <a:off x="3338513" y="4545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9" name="Line 218"/>
            <p:cNvSpPr>
              <a:spLocks noChangeShapeType="1"/>
            </p:cNvSpPr>
            <p:nvPr/>
          </p:nvSpPr>
          <p:spPr bwMode="auto">
            <a:xfrm rot="3120076" flipV="1">
              <a:off x="1363663" y="3817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3937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216024" y="405330"/>
            <a:ext cx="41399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2800" b="1" i="1" dirty="0" smtClean="0">
                <a:latin typeface="+mj-lt"/>
              </a:rPr>
              <a:t>Hysterezní smyčka</a:t>
            </a:r>
          </a:p>
          <a:p>
            <a:r>
              <a:rPr lang="cs-CZ" sz="2800" i="1" dirty="0">
                <a:latin typeface="+mj-lt"/>
              </a:rPr>
              <a:t>Závislost magnetické indukce nebo magnetizace / polarizace na intenzitě magnetického pole. </a:t>
            </a:r>
            <a:endParaRPr lang="cs-CZ" sz="2800" i="1" dirty="0" smtClean="0">
              <a:latin typeface="+mj-lt"/>
            </a:endParaRPr>
          </a:p>
          <a:p>
            <a:endParaRPr lang="cs-CZ" sz="2800" i="1" dirty="0" smtClean="0">
              <a:latin typeface="+mj-lt"/>
            </a:endParaRPr>
          </a:p>
          <a:p>
            <a:r>
              <a:rPr lang="cs-CZ" sz="2800" i="1" dirty="0">
                <a:latin typeface="+mj-lt"/>
              </a:rPr>
              <a:t>Křivky jsou obvykle symetrické vzhledem </a:t>
            </a:r>
            <a:r>
              <a:rPr lang="cs-CZ" sz="2800" i="1" dirty="0" smtClean="0">
                <a:latin typeface="+mj-lt"/>
              </a:rPr>
              <a:t/>
            </a:r>
            <a:br>
              <a:rPr lang="cs-CZ" sz="2800" i="1" dirty="0" smtClean="0">
                <a:latin typeface="+mj-lt"/>
              </a:rPr>
            </a:br>
            <a:r>
              <a:rPr lang="cs-CZ" sz="2800" i="1" dirty="0" smtClean="0">
                <a:latin typeface="+mj-lt"/>
              </a:rPr>
              <a:t>k </a:t>
            </a:r>
            <a:r>
              <a:rPr lang="cs-CZ" sz="2800" i="1" dirty="0">
                <a:latin typeface="+mj-lt"/>
              </a:rPr>
              <a:t>počátku souřadnicového systému. </a:t>
            </a:r>
            <a:endParaRPr lang="cs-CZ" sz="2800" i="1" dirty="0" smtClean="0">
              <a:latin typeface="+mj-lt"/>
            </a:endParaRPr>
          </a:p>
          <a:p>
            <a:r>
              <a:rPr lang="cs-CZ" sz="2800" i="1" dirty="0" smtClean="0">
                <a:latin typeface="+mj-lt"/>
              </a:rPr>
              <a:t>Charakterizuje </a:t>
            </a:r>
            <a:r>
              <a:rPr lang="cs-CZ" sz="2800" i="1" dirty="0">
                <a:latin typeface="+mj-lt"/>
              </a:rPr>
              <a:t>základní vlastnosti permanentních magnetů.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/>
          <a:stretch/>
        </p:blipFill>
        <p:spPr bwMode="auto">
          <a:xfrm>
            <a:off x="4552950" y="980728"/>
            <a:ext cx="4507582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6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9"/>
          <a:stretch>
            <a:fillRect/>
          </a:stretch>
        </p:blipFill>
        <p:spPr bwMode="auto">
          <a:xfrm>
            <a:off x="0" y="0"/>
            <a:ext cx="442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57688" y="0"/>
            <a:ext cx="4786312" cy="6858000"/>
          </a:xfrm>
        </p:spPr>
        <p:txBody>
          <a:bodyPr/>
          <a:lstStyle/>
          <a:p>
            <a:endParaRPr lang="cs-CZ" altLang="cs-CZ" sz="2800" dirty="0" smtClean="0"/>
          </a:p>
          <a:p>
            <a:endParaRPr lang="cs-CZ" altLang="cs-CZ" sz="2800" dirty="0" smtClean="0"/>
          </a:p>
          <a:p>
            <a:r>
              <a:rPr lang="cs-CZ" altLang="cs-CZ" sz="2800" dirty="0" smtClean="0"/>
              <a:t>Do roku 1820 byl magnetismus považován </a:t>
            </a:r>
            <a:br>
              <a:rPr lang="cs-CZ" altLang="cs-CZ" sz="2800" dirty="0" smtClean="0"/>
            </a:br>
            <a:r>
              <a:rPr lang="cs-CZ" altLang="cs-CZ" sz="2800" dirty="0" smtClean="0"/>
              <a:t>za samostatný jev.</a:t>
            </a:r>
          </a:p>
          <a:p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b="1" dirty="0" err="1" smtClean="0"/>
              <a:t>Oerstedův</a:t>
            </a:r>
            <a:r>
              <a:rPr lang="cs-CZ" altLang="cs-CZ" sz="2800" b="1" dirty="0" smtClean="0"/>
              <a:t> pokus</a:t>
            </a:r>
          </a:p>
          <a:p>
            <a:r>
              <a:rPr lang="cs-CZ" altLang="cs-CZ" sz="2800" i="1" dirty="0" smtClean="0"/>
              <a:t>Hans Christian </a:t>
            </a:r>
            <a:r>
              <a:rPr lang="cs-CZ" altLang="cs-CZ" sz="2800" b="1" dirty="0" smtClean="0"/>
              <a:t>Oersted</a:t>
            </a:r>
            <a:r>
              <a:rPr lang="cs-CZ" altLang="cs-CZ" sz="2800" dirty="0" smtClean="0"/>
              <a:t> </a:t>
            </a:r>
            <a:r>
              <a:rPr lang="cs-CZ" altLang="cs-CZ" sz="2800" i="1" dirty="0" smtClean="0"/>
              <a:t>(Dán) </a:t>
            </a:r>
            <a:r>
              <a:rPr lang="cs-CZ" altLang="cs-CZ" sz="2800" dirty="0" smtClean="0"/>
              <a:t>si všimnul, že se magnetka vychýlila, byla-li v blízkosti vodiče s proudem.</a:t>
            </a:r>
            <a:r>
              <a:rPr lang="cs-CZ" altLang="cs-CZ" sz="2600" dirty="0" smtClean="0">
                <a:cs typeface="Times New Roman" pitchFamily="18" charset="0"/>
              </a:rPr>
              <a:t/>
            </a:r>
            <a:br>
              <a:rPr lang="cs-CZ" altLang="cs-CZ" sz="2600" dirty="0" smtClean="0">
                <a:cs typeface="Times New Roman" pitchFamily="18" charset="0"/>
              </a:rPr>
            </a:br>
            <a:endParaRPr lang="cs-CZ" altLang="cs-CZ" sz="26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14" name="Text Box 122"/>
          <p:cNvSpPr txBox="1">
            <a:spLocks noChangeArrowheads="1"/>
          </p:cNvSpPr>
          <p:nvPr/>
        </p:nvSpPr>
        <p:spPr bwMode="auto">
          <a:xfrm>
            <a:off x="-3290" y="260648"/>
            <a:ext cx="626463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700" i="1" dirty="0">
                <a:latin typeface="+mj-lt"/>
              </a:rPr>
              <a:t>Působením vnějšího magnetického pole se zvětšují domény se shodnou orientací a zmenšují domény s opačnou orientací; magnetické pole výrazně zesiluje</a:t>
            </a:r>
            <a:r>
              <a:rPr lang="cs-CZ" sz="2700" i="1" dirty="0" smtClean="0">
                <a:latin typeface="+mj-lt"/>
              </a:rPr>
              <a:t>.</a:t>
            </a:r>
            <a:endParaRPr lang="cs-CZ" sz="2700" i="1" dirty="0">
              <a:latin typeface="+mj-lt"/>
            </a:endParaRPr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700" i="1" dirty="0">
                <a:latin typeface="+mj-lt"/>
              </a:rPr>
              <a:t>V dostatečně silném vnějším poli se shodně orientovaná doména rozšíří </a:t>
            </a:r>
            <a:r>
              <a:rPr lang="cs-CZ" sz="2700" i="1" dirty="0" smtClean="0">
                <a:latin typeface="+mj-lt"/>
              </a:rPr>
              <a:t/>
            </a:r>
            <a:br>
              <a:rPr lang="cs-CZ" sz="2700" i="1" dirty="0" smtClean="0">
                <a:latin typeface="+mj-lt"/>
              </a:rPr>
            </a:br>
            <a:r>
              <a:rPr lang="cs-CZ" sz="2700" i="1" dirty="0" smtClean="0">
                <a:latin typeface="+mj-lt"/>
              </a:rPr>
              <a:t>na </a:t>
            </a:r>
            <a:r>
              <a:rPr lang="cs-CZ" sz="2700" i="1" dirty="0">
                <a:latin typeface="+mj-lt"/>
              </a:rPr>
              <a:t>celý objem látky. </a:t>
            </a:r>
            <a:endParaRPr lang="cs-CZ" sz="2700" i="1" dirty="0" smtClean="0">
              <a:latin typeface="+mj-lt"/>
            </a:endParaRPr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altLang="cs-CZ" sz="2700" i="1" dirty="0" smtClean="0">
                <a:latin typeface="+mj-lt"/>
              </a:rPr>
              <a:t>Látka je pak magneticky nasycena.</a:t>
            </a:r>
            <a:endParaRPr lang="cs-CZ" sz="2700" dirty="0">
              <a:latin typeface="+mj-lt"/>
            </a:endParaRPr>
          </a:p>
        </p:txBody>
      </p:sp>
      <p:grpSp>
        <p:nvGrpSpPr>
          <p:cNvPr id="33795" name="Skupina 341"/>
          <p:cNvGrpSpPr>
            <a:grpSpLocks/>
          </p:cNvGrpSpPr>
          <p:nvPr/>
        </p:nvGrpSpPr>
        <p:grpSpPr bwMode="auto">
          <a:xfrm>
            <a:off x="500063" y="4105101"/>
            <a:ext cx="8054975" cy="2708275"/>
            <a:chOff x="500034" y="3786190"/>
            <a:chExt cx="8055014" cy="2708275"/>
          </a:xfrm>
        </p:grpSpPr>
        <p:grpSp>
          <p:nvGrpSpPr>
            <p:cNvPr id="33796" name="Skupina 123"/>
            <p:cNvGrpSpPr>
              <a:grpSpLocks/>
            </p:cNvGrpSpPr>
            <p:nvPr/>
          </p:nvGrpSpPr>
          <p:grpSpPr bwMode="auto">
            <a:xfrm>
              <a:off x="3284528" y="3786190"/>
              <a:ext cx="2503487" cy="2708275"/>
              <a:chOff x="1147763" y="2876550"/>
              <a:chExt cx="2503487" cy="2708275"/>
            </a:xfrm>
          </p:grpSpPr>
          <p:sp>
            <p:nvSpPr>
              <p:cNvPr id="34014" name="Rectangle 7"/>
              <p:cNvSpPr>
                <a:spLocks noChangeArrowheads="1"/>
              </p:cNvSpPr>
              <p:nvPr/>
            </p:nvSpPr>
            <p:spPr bwMode="auto">
              <a:xfrm>
                <a:off x="1163638" y="2913063"/>
                <a:ext cx="2482850" cy="183038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015" name="Line 8"/>
              <p:cNvSpPr>
                <a:spLocks noChangeShapeType="1"/>
              </p:cNvSpPr>
              <p:nvPr/>
            </p:nvSpPr>
            <p:spPr bwMode="auto">
              <a:xfrm rot="2349939" flipV="1">
                <a:off x="1255713" y="29019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6" name="Line 9"/>
              <p:cNvSpPr>
                <a:spLocks noChangeShapeType="1"/>
              </p:cNvSpPr>
              <p:nvPr/>
            </p:nvSpPr>
            <p:spPr bwMode="auto">
              <a:xfrm rot="3120076" flipV="1">
                <a:off x="2433638" y="3573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7" name="Line 12"/>
              <p:cNvSpPr>
                <a:spLocks noChangeShapeType="1"/>
              </p:cNvSpPr>
              <p:nvPr/>
            </p:nvSpPr>
            <p:spPr bwMode="auto">
              <a:xfrm rot="5546581" flipV="1">
                <a:off x="1858963" y="3033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8" name="Line 13"/>
              <p:cNvSpPr>
                <a:spLocks noChangeShapeType="1"/>
              </p:cNvSpPr>
              <p:nvPr/>
            </p:nvSpPr>
            <p:spPr bwMode="auto">
              <a:xfrm rot="211080" flipV="1">
                <a:off x="2447925" y="2928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9" name="Line 14"/>
              <p:cNvSpPr>
                <a:spLocks noChangeShapeType="1"/>
              </p:cNvSpPr>
              <p:nvPr/>
            </p:nvSpPr>
            <p:spPr bwMode="auto">
              <a:xfrm rot="9000000" flipV="1">
                <a:off x="1147763" y="35560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0" name="Line 15"/>
              <p:cNvSpPr>
                <a:spLocks noChangeShapeType="1"/>
              </p:cNvSpPr>
              <p:nvPr/>
            </p:nvSpPr>
            <p:spPr bwMode="auto">
              <a:xfrm rot="4665893" flipV="1">
                <a:off x="3348038" y="42164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1" name="Line 16"/>
              <p:cNvSpPr>
                <a:spLocks noChangeShapeType="1"/>
              </p:cNvSpPr>
              <p:nvPr/>
            </p:nvSpPr>
            <p:spPr bwMode="auto">
              <a:xfrm rot="19341563" flipV="1">
                <a:off x="1598613" y="44354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2" name="Line 18"/>
              <p:cNvSpPr>
                <a:spLocks noChangeShapeType="1"/>
              </p:cNvSpPr>
              <p:nvPr/>
            </p:nvSpPr>
            <p:spPr bwMode="auto">
              <a:xfrm flipV="1">
                <a:off x="1162050" y="3384550"/>
                <a:ext cx="320675" cy="146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3" name="Line 19"/>
              <p:cNvSpPr>
                <a:spLocks noChangeShapeType="1"/>
              </p:cNvSpPr>
              <p:nvPr/>
            </p:nvSpPr>
            <p:spPr bwMode="auto">
              <a:xfrm flipV="1">
                <a:off x="1531938" y="2921000"/>
                <a:ext cx="411162" cy="504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4" name="Line 20"/>
              <p:cNvSpPr>
                <a:spLocks noChangeShapeType="1"/>
              </p:cNvSpPr>
              <p:nvPr/>
            </p:nvSpPr>
            <p:spPr bwMode="auto">
              <a:xfrm>
                <a:off x="1479550" y="3387725"/>
                <a:ext cx="481013" cy="384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5" name="Line 21"/>
              <p:cNvSpPr>
                <a:spLocks noChangeShapeType="1"/>
              </p:cNvSpPr>
              <p:nvPr/>
            </p:nvSpPr>
            <p:spPr bwMode="auto">
              <a:xfrm flipH="1">
                <a:off x="1631950" y="3730625"/>
                <a:ext cx="250825" cy="498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6" name="Line 22"/>
              <p:cNvSpPr>
                <a:spLocks noChangeShapeType="1"/>
              </p:cNvSpPr>
              <p:nvPr/>
            </p:nvSpPr>
            <p:spPr bwMode="auto">
              <a:xfrm flipH="1">
                <a:off x="1162050" y="4235450"/>
                <a:ext cx="469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7" name="Line 23"/>
              <p:cNvSpPr>
                <a:spLocks noChangeShapeType="1"/>
              </p:cNvSpPr>
              <p:nvPr/>
            </p:nvSpPr>
            <p:spPr bwMode="auto">
              <a:xfrm>
                <a:off x="1625600" y="4238625"/>
                <a:ext cx="374650" cy="498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8" name="Line 24"/>
              <p:cNvSpPr>
                <a:spLocks noChangeShapeType="1"/>
              </p:cNvSpPr>
              <p:nvPr/>
            </p:nvSpPr>
            <p:spPr bwMode="auto">
              <a:xfrm flipV="1">
                <a:off x="1968500" y="3435350"/>
                <a:ext cx="549275" cy="346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29" name="Line 25"/>
              <p:cNvSpPr>
                <a:spLocks noChangeShapeType="1"/>
              </p:cNvSpPr>
              <p:nvPr/>
            </p:nvSpPr>
            <p:spPr bwMode="auto">
              <a:xfrm flipH="1" flipV="1">
                <a:off x="2305050" y="2908300"/>
                <a:ext cx="250825" cy="600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0" name="Line 26"/>
              <p:cNvSpPr>
                <a:spLocks noChangeShapeType="1"/>
              </p:cNvSpPr>
              <p:nvPr/>
            </p:nvSpPr>
            <p:spPr bwMode="auto">
              <a:xfrm>
                <a:off x="2921000" y="3651250"/>
                <a:ext cx="242888" cy="298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1" name="Line 27"/>
              <p:cNvSpPr>
                <a:spLocks noChangeShapeType="1"/>
              </p:cNvSpPr>
              <p:nvPr/>
            </p:nvSpPr>
            <p:spPr bwMode="auto">
              <a:xfrm flipV="1">
                <a:off x="2025650" y="4298950"/>
                <a:ext cx="857250" cy="438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2" name="Line 29"/>
              <p:cNvSpPr>
                <a:spLocks noChangeShapeType="1"/>
              </p:cNvSpPr>
              <p:nvPr/>
            </p:nvSpPr>
            <p:spPr bwMode="auto">
              <a:xfrm flipH="1">
                <a:off x="2733675" y="4292600"/>
                <a:ext cx="152400" cy="4476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3" name="Line 30"/>
              <p:cNvSpPr>
                <a:spLocks noChangeShapeType="1"/>
              </p:cNvSpPr>
              <p:nvPr/>
            </p:nvSpPr>
            <p:spPr bwMode="auto">
              <a:xfrm flipV="1">
                <a:off x="3159125" y="3800475"/>
                <a:ext cx="482600" cy="1539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4" name="Line 31"/>
              <p:cNvSpPr>
                <a:spLocks noChangeShapeType="1"/>
              </p:cNvSpPr>
              <p:nvPr/>
            </p:nvSpPr>
            <p:spPr bwMode="auto">
              <a:xfrm flipV="1">
                <a:off x="2982913" y="3441700"/>
                <a:ext cx="293687" cy="279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5" name="Line 32"/>
              <p:cNvSpPr>
                <a:spLocks noChangeShapeType="1"/>
              </p:cNvSpPr>
              <p:nvPr/>
            </p:nvSpPr>
            <p:spPr bwMode="auto">
              <a:xfrm flipH="1" flipV="1">
                <a:off x="3095625" y="2905125"/>
                <a:ext cx="180975" cy="527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6" name="Line 33"/>
              <p:cNvSpPr>
                <a:spLocks noChangeShapeType="1"/>
              </p:cNvSpPr>
              <p:nvPr/>
            </p:nvSpPr>
            <p:spPr bwMode="auto">
              <a:xfrm>
                <a:off x="3282950" y="3443288"/>
                <a:ext cx="368300" cy="6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7" name="Line 34"/>
              <p:cNvSpPr>
                <a:spLocks noChangeShapeType="1"/>
              </p:cNvSpPr>
              <p:nvPr/>
            </p:nvSpPr>
            <p:spPr bwMode="auto">
              <a:xfrm rot="2349939" flipV="1">
                <a:off x="1258888" y="3009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8" name="Line 35"/>
              <p:cNvSpPr>
                <a:spLocks noChangeShapeType="1"/>
              </p:cNvSpPr>
              <p:nvPr/>
            </p:nvSpPr>
            <p:spPr bwMode="auto">
              <a:xfrm rot="2349939" flipV="1">
                <a:off x="1538288" y="28765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39" name="Line 36"/>
              <p:cNvSpPr>
                <a:spLocks noChangeShapeType="1"/>
              </p:cNvSpPr>
              <p:nvPr/>
            </p:nvSpPr>
            <p:spPr bwMode="auto">
              <a:xfrm rot="2349939" flipV="1">
                <a:off x="1477963" y="30162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0" name="Line 37"/>
              <p:cNvSpPr>
                <a:spLocks noChangeShapeType="1"/>
              </p:cNvSpPr>
              <p:nvPr/>
            </p:nvSpPr>
            <p:spPr bwMode="auto">
              <a:xfrm rot="2349939" flipV="1">
                <a:off x="1268413" y="31273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1" name="Line 38"/>
              <p:cNvSpPr>
                <a:spLocks noChangeShapeType="1"/>
              </p:cNvSpPr>
              <p:nvPr/>
            </p:nvSpPr>
            <p:spPr bwMode="auto">
              <a:xfrm rot="2349939" flipV="1">
                <a:off x="1287463" y="3228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2" name="Line 39"/>
              <p:cNvSpPr>
                <a:spLocks noChangeShapeType="1"/>
              </p:cNvSpPr>
              <p:nvPr/>
            </p:nvSpPr>
            <p:spPr bwMode="auto">
              <a:xfrm rot="5546581" flipV="1">
                <a:off x="1957388" y="2932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3" name="Line 40"/>
              <p:cNvSpPr>
                <a:spLocks noChangeShapeType="1"/>
              </p:cNvSpPr>
              <p:nvPr/>
            </p:nvSpPr>
            <p:spPr bwMode="auto">
              <a:xfrm rot="5546581" flipV="1">
                <a:off x="1789113" y="3141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4" name="Line 41"/>
              <p:cNvSpPr>
                <a:spLocks noChangeShapeType="1"/>
              </p:cNvSpPr>
              <p:nvPr/>
            </p:nvSpPr>
            <p:spPr bwMode="auto">
              <a:xfrm rot="5546581" flipV="1">
                <a:off x="2100263" y="2932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5" name="Line 42"/>
              <p:cNvSpPr>
                <a:spLocks noChangeShapeType="1"/>
              </p:cNvSpPr>
              <p:nvPr/>
            </p:nvSpPr>
            <p:spPr bwMode="auto">
              <a:xfrm rot="5546581" flipV="1">
                <a:off x="1731963" y="32654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6" name="Line 43"/>
              <p:cNvSpPr>
                <a:spLocks noChangeShapeType="1"/>
              </p:cNvSpPr>
              <p:nvPr/>
            </p:nvSpPr>
            <p:spPr bwMode="auto">
              <a:xfrm rot="5546581" flipV="1">
                <a:off x="1674813" y="3376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7" name="Line 44"/>
              <p:cNvSpPr>
                <a:spLocks noChangeShapeType="1"/>
              </p:cNvSpPr>
              <p:nvPr/>
            </p:nvSpPr>
            <p:spPr bwMode="auto">
              <a:xfrm rot="5546581" flipV="1">
                <a:off x="1925638" y="35067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8" name="Line 45"/>
              <p:cNvSpPr>
                <a:spLocks noChangeShapeType="1"/>
              </p:cNvSpPr>
              <p:nvPr/>
            </p:nvSpPr>
            <p:spPr bwMode="auto">
              <a:xfrm rot="5546581" flipV="1">
                <a:off x="1954213" y="33512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49" name="Line 46"/>
              <p:cNvSpPr>
                <a:spLocks noChangeShapeType="1"/>
              </p:cNvSpPr>
              <p:nvPr/>
            </p:nvSpPr>
            <p:spPr bwMode="auto">
              <a:xfrm rot="5546581" flipV="1">
                <a:off x="2017713" y="32464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0" name="Line 47"/>
              <p:cNvSpPr>
                <a:spLocks noChangeShapeType="1"/>
              </p:cNvSpPr>
              <p:nvPr/>
            </p:nvSpPr>
            <p:spPr bwMode="auto">
              <a:xfrm rot="5546581" flipV="1">
                <a:off x="2090738" y="3151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1" name="Line 48"/>
              <p:cNvSpPr>
                <a:spLocks noChangeShapeType="1"/>
              </p:cNvSpPr>
              <p:nvPr/>
            </p:nvSpPr>
            <p:spPr bwMode="auto">
              <a:xfrm rot="5546581" flipV="1">
                <a:off x="2249488" y="3170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2" name="Line 49"/>
              <p:cNvSpPr>
                <a:spLocks noChangeShapeType="1"/>
              </p:cNvSpPr>
              <p:nvPr/>
            </p:nvSpPr>
            <p:spPr bwMode="auto">
              <a:xfrm rot="5546581" flipV="1">
                <a:off x="2227263" y="3335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3" name="Line 52"/>
              <p:cNvSpPr>
                <a:spLocks noChangeShapeType="1"/>
              </p:cNvSpPr>
              <p:nvPr/>
            </p:nvSpPr>
            <p:spPr bwMode="auto">
              <a:xfrm rot="9000000" flipV="1">
                <a:off x="1293813" y="34956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4" name="Line 53"/>
              <p:cNvSpPr>
                <a:spLocks noChangeShapeType="1"/>
              </p:cNvSpPr>
              <p:nvPr/>
            </p:nvSpPr>
            <p:spPr bwMode="auto">
              <a:xfrm rot="9000000" flipV="1">
                <a:off x="1430338" y="35433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5" name="Line 54"/>
              <p:cNvSpPr>
                <a:spLocks noChangeShapeType="1"/>
              </p:cNvSpPr>
              <p:nvPr/>
            </p:nvSpPr>
            <p:spPr bwMode="auto">
              <a:xfrm rot="9000000" flipV="1">
                <a:off x="1157288" y="38004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6" name="Line 55"/>
              <p:cNvSpPr>
                <a:spLocks noChangeShapeType="1"/>
              </p:cNvSpPr>
              <p:nvPr/>
            </p:nvSpPr>
            <p:spPr bwMode="auto">
              <a:xfrm rot="9000000" flipV="1">
                <a:off x="1296988" y="3771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7" name="Line 56"/>
              <p:cNvSpPr>
                <a:spLocks noChangeShapeType="1"/>
              </p:cNvSpPr>
              <p:nvPr/>
            </p:nvSpPr>
            <p:spPr bwMode="auto">
              <a:xfrm rot="9000000" flipV="1">
                <a:off x="1465263" y="37941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8" name="Line 57"/>
              <p:cNvSpPr>
                <a:spLocks noChangeShapeType="1"/>
              </p:cNvSpPr>
              <p:nvPr/>
            </p:nvSpPr>
            <p:spPr bwMode="auto">
              <a:xfrm rot="9000000" flipV="1">
                <a:off x="1560513" y="36322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59" name="Line 58"/>
              <p:cNvSpPr>
                <a:spLocks noChangeShapeType="1"/>
              </p:cNvSpPr>
              <p:nvPr/>
            </p:nvSpPr>
            <p:spPr bwMode="auto">
              <a:xfrm rot="9000000" flipV="1">
                <a:off x="1658938" y="36988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0" name="Line 59"/>
              <p:cNvSpPr>
                <a:spLocks noChangeShapeType="1"/>
              </p:cNvSpPr>
              <p:nvPr/>
            </p:nvSpPr>
            <p:spPr bwMode="auto">
              <a:xfrm rot="9000000" flipV="1">
                <a:off x="1192213" y="3990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1" name="Line 60"/>
              <p:cNvSpPr>
                <a:spLocks noChangeShapeType="1"/>
              </p:cNvSpPr>
              <p:nvPr/>
            </p:nvSpPr>
            <p:spPr bwMode="auto">
              <a:xfrm rot="9000000" flipV="1">
                <a:off x="1373188" y="3971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2" name="Line 61"/>
              <p:cNvSpPr>
                <a:spLocks noChangeShapeType="1"/>
              </p:cNvSpPr>
              <p:nvPr/>
            </p:nvSpPr>
            <p:spPr bwMode="auto">
              <a:xfrm rot="9000000" flipV="1">
                <a:off x="1541463" y="39497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3" name="Line 63"/>
              <p:cNvSpPr>
                <a:spLocks noChangeShapeType="1"/>
              </p:cNvSpPr>
              <p:nvPr/>
            </p:nvSpPr>
            <p:spPr bwMode="auto">
              <a:xfrm rot="19341563" flipV="1">
                <a:off x="1173163" y="43211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4" name="Line 64"/>
              <p:cNvSpPr>
                <a:spLocks noChangeShapeType="1"/>
              </p:cNvSpPr>
              <p:nvPr/>
            </p:nvSpPr>
            <p:spPr bwMode="auto">
              <a:xfrm rot="19341563" flipV="1">
                <a:off x="1319213" y="4324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5" name="Line 65"/>
              <p:cNvSpPr>
                <a:spLocks noChangeShapeType="1"/>
              </p:cNvSpPr>
              <p:nvPr/>
            </p:nvSpPr>
            <p:spPr bwMode="auto">
              <a:xfrm rot="19341563" flipV="1">
                <a:off x="1484313" y="4324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6" name="Line 67"/>
              <p:cNvSpPr>
                <a:spLocks noChangeShapeType="1"/>
              </p:cNvSpPr>
              <p:nvPr/>
            </p:nvSpPr>
            <p:spPr bwMode="auto">
              <a:xfrm rot="19341563" flipV="1">
                <a:off x="1246188" y="4479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7" name="Line 68"/>
              <p:cNvSpPr>
                <a:spLocks noChangeShapeType="1"/>
              </p:cNvSpPr>
              <p:nvPr/>
            </p:nvSpPr>
            <p:spPr bwMode="auto">
              <a:xfrm rot="19341563" flipV="1">
                <a:off x="1404938" y="44862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8" name="Line 71"/>
              <p:cNvSpPr>
                <a:spLocks noChangeShapeType="1"/>
              </p:cNvSpPr>
              <p:nvPr/>
            </p:nvSpPr>
            <p:spPr bwMode="auto">
              <a:xfrm rot="3120076" flipV="1">
                <a:off x="2284413" y="3678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69" name="Line 72"/>
              <p:cNvSpPr>
                <a:spLocks noChangeShapeType="1"/>
              </p:cNvSpPr>
              <p:nvPr/>
            </p:nvSpPr>
            <p:spPr bwMode="auto">
              <a:xfrm rot="3120076" flipV="1">
                <a:off x="2532063" y="37449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0" name="Line 73"/>
              <p:cNvSpPr>
                <a:spLocks noChangeShapeType="1"/>
              </p:cNvSpPr>
              <p:nvPr/>
            </p:nvSpPr>
            <p:spPr bwMode="auto">
              <a:xfrm rot="3120076" flipV="1">
                <a:off x="2128838" y="3795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1" name="Line 74"/>
              <p:cNvSpPr>
                <a:spLocks noChangeShapeType="1"/>
              </p:cNvSpPr>
              <p:nvPr/>
            </p:nvSpPr>
            <p:spPr bwMode="auto">
              <a:xfrm rot="3120076" flipV="1">
                <a:off x="2062163" y="3910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2" name="Line 75"/>
              <p:cNvSpPr>
                <a:spLocks noChangeShapeType="1"/>
              </p:cNvSpPr>
              <p:nvPr/>
            </p:nvSpPr>
            <p:spPr bwMode="auto">
              <a:xfrm rot="3120076" flipV="1">
                <a:off x="2678113" y="3840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3" name="Line 76"/>
              <p:cNvSpPr>
                <a:spLocks noChangeShapeType="1"/>
              </p:cNvSpPr>
              <p:nvPr/>
            </p:nvSpPr>
            <p:spPr bwMode="auto">
              <a:xfrm rot="3120076" flipV="1">
                <a:off x="2389188" y="38719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4" name="Line 77"/>
              <p:cNvSpPr>
                <a:spLocks noChangeShapeType="1"/>
              </p:cNvSpPr>
              <p:nvPr/>
            </p:nvSpPr>
            <p:spPr bwMode="auto">
              <a:xfrm rot="3120076" flipV="1">
                <a:off x="1985963" y="4040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5" name="Line 78"/>
              <p:cNvSpPr>
                <a:spLocks noChangeShapeType="1"/>
              </p:cNvSpPr>
              <p:nvPr/>
            </p:nvSpPr>
            <p:spPr bwMode="auto">
              <a:xfrm rot="3120076" flipV="1">
                <a:off x="2287588" y="3989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6" name="Line 79"/>
              <p:cNvSpPr>
                <a:spLocks noChangeShapeType="1"/>
              </p:cNvSpPr>
              <p:nvPr/>
            </p:nvSpPr>
            <p:spPr bwMode="auto">
              <a:xfrm rot="3120076" flipV="1">
                <a:off x="2570163" y="39512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7" name="Line 80"/>
              <p:cNvSpPr>
                <a:spLocks noChangeShapeType="1"/>
              </p:cNvSpPr>
              <p:nvPr/>
            </p:nvSpPr>
            <p:spPr bwMode="auto">
              <a:xfrm rot="3120076" flipV="1">
                <a:off x="2030413" y="4157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8" name="Line 81"/>
              <p:cNvSpPr>
                <a:spLocks noChangeShapeType="1"/>
              </p:cNvSpPr>
              <p:nvPr/>
            </p:nvSpPr>
            <p:spPr bwMode="auto">
              <a:xfrm rot="3120076" flipV="1">
                <a:off x="2249488" y="40878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79" name="Line 85"/>
              <p:cNvSpPr>
                <a:spLocks noChangeShapeType="1"/>
              </p:cNvSpPr>
              <p:nvPr/>
            </p:nvSpPr>
            <p:spPr bwMode="auto">
              <a:xfrm rot="13378881" flipV="1">
                <a:off x="2592388" y="43767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0" name="Line 88"/>
              <p:cNvSpPr>
                <a:spLocks noChangeShapeType="1"/>
              </p:cNvSpPr>
              <p:nvPr/>
            </p:nvSpPr>
            <p:spPr bwMode="auto">
              <a:xfrm rot="13378881" flipV="1">
                <a:off x="2525713" y="4478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1" name="Line 90"/>
              <p:cNvSpPr>
                <a:spLocks noChangeShapeType="1"/>
              </p:cNvSpPr>
              <p:nvPr/>
            </p:nvSpPr>
            <p:spPr bwMode="auto">
              <a:xfrm rot="13378881" flipV="1">
                <a:off x="2316163" y="4573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2" name="Line 91"/>
              <p:cNvSpPr>
                <a:spLocks noChangeShapeType="1"/>
              </p:cNvSpPr>
              <p:nvPr/>
            </p:nvSpPr>
            <p:spPr bwMode="auto">
              <a:xfrm rot="211080" flipV="1">
                <a:off x="2597150" y="2954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3" name="Line 92"/>
              <p:cNvSpPr>
                <a:spLocks noChangeShapeType="1"/>
              </p:cNvSpPr>
              <p:nvPr/>
            </p:nvSpPr>
            <p:spPr bwMode="auto">
              <a:xfrm rot="211080" flipV="1">
                <a:off x="2730500" y="29670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4" name="Line 93"/>
              <p:cNvSpPr>
                <a:spLocks noChangeShapeType="1"/>
              </p:cNvSpPr>
              <p:nvPr/>
            </p:nvSpPr>
            <p:spPr bwMode="auto">
              <a:xfrm rot="211080" flipV="1">
                <a:off x="2552700" y="31797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5" name="Line 94"/>
              <p:cNvSpPr>
                <a:spLocks noChangeShapeType="1"/>
              </p:cNvSpPr>
              <p:nvPr/>
            </p:nvSpPr>
            <p:spPr bwMode="auto">
              <a:xfrm rot="211080" flipV="1">
                <a:off x="2778125" y="3084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6" name="Line 95"/>
              <p:cNvSpPr>
                <a:spLocks noChangeShapeType="1"/>
              </p:cNvSpPr>
              <p:nvPr/>
            </p:nvSpPr>
            <p:spPr bwMode="auto">
              <a:xfrm rot="211080" flipV="1">
                <a:off x="2679700" y="3303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7" name="Line 96"/>
              <p:cNvSpPr>
                <a:spLocks noChangeShapeType="1"/>
              </p:cNvSpPr>
              <p:nvPr/>
            </p:nvSpPr>
            <p:spPr bwMode="auto">
              <a:xfrm rot="211080" flipV="1">
                <a:off x="2847975" y="32432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8" name="Line 97"/>
              <p:cNvSpPr>
                <a:spLocks noChangeShapeType="1"/>
              </p:cNvSpPr>
              <p:nvPr/>
            </p:nvSpPr>
            <p:spPr bwMode="auto">
              <a:xfrm rot="211080" flipV="1">
                <a:off x="2854325" y="3395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89" name="Line 98"/>
              <p:cNvSpPr>
                <a:spLocks noChangeShapeType="1"/>
              </p:cNvSpPr>
              <p:nvPr/>
            </p:nvSpPr>
            <p:spPr bwMode="auto">
              <a:xfrm rot="10574259" flipV="1">
                <a:off x="3224213" y="29606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0" name="Line 99"/>
              <p:cNvSpPr>
                <a:spLocks noChangeShapeType="1"/>
              </p:cNvSpPr>
              <p:nvPr/>
            </p:nvSpPr>
            <p:spPr bwMode="auto">
              <a:xfrm rot="10574259" flipV="1">
                <a:off x="3386138" y="29702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1" name="Line 101"/>
              <p:cNvSpPr>
                <a:spLocks noChangeShapeType="1"/>
              </p:cNvSpPr>
              <p:nvPr/>
            </p:nvSpPr>
            <p:spPr bwMode="auto">
              <a:xfrm rot="10574259" flipV="1">
                <a:off x="3325813" y="3205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2" name="Line 102"/>
              <p:cNvSpPr>
                <a:spLocks noChangeShapeType="1"/>
              </p:cNvSpPr>
              <p:nvPr/>
            </p:nvSpPr>
            <p:spPr bwMode="auto">
              <a:xfrm rot="10574259" flipV="1">
                <a:off x="3449638" y="3227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3" name="Line 103"/>
              <p:cNvSpPr>
                <a:spLocks noChangeShapeType="1"/>
              </p:cNvSpPr>
              <p:nvPr/>
            </p:nvSpPr>
            <p:spPr bwMode="auto">
              <a:xfrm rot="16828207" flipV="1">
                <a:off x="3084513" y="3689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4" name="Line 109"/>
              <p:cNvSpPr>
                <a:spLocks noChangeShapeType="1"/>
              </p:cNvSpPr>
              <p:nvPr/>
            </p:nvSpPr>
            <p:spPr bwMode="auto">
              <a:xfrm rot="16828207" flipV="1">
                <a:off x="3208338" y="35814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5" name="Line 111"/>
              <p:cNvSpPr>
                <a:spLocks noChangeShapeType="1"/>
              </p:cNvSpPr>
              <p:nvPr/>
            </p:nvSpPr>
            <p:spPr bwMode="auto">
              <a:xfrm rot="16828207" flipV="1">
                <a:off x="3379788" y="35560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6" name="Line 112"/>
              <p:cNvSpPr>
                <a:spLocks noChangeShapeType="1"/>
              </p:cNvSpPr>
              <p:nvPr/>
            </p:nvSpPr>
            <p:spPr bwMode="auto">
              <a:xfrm rot="4665893" flipV="1">
                <a:off x="3221038" y="42386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7" name="Line 113"/>
              <p:cNvSpPr>
                <a:spLocks noChangeShapeType="1"/>
              </p:cNvSpPr>
              <p:nvPr/>
            </p:nvSpPr>
            <p:spPr bwMode="auto">
              <a:xfrm rot="4665893" flipV="1">
                <a:off x="3443288" y="4152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8" name="Line 114"/>
              <p:cNvSpPr>
                <a:spLocks noChangeShapeType="1"/>
              </p:cNvSpPr>
              <p:nvPr/>
            </p:nvSpPr>
            <p:spPr bwMode="auto">
              <a:xfrm rot="4665893" flipV="1">
                <a:off x="3182938" y="4371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99" name="Line 115"/>
              <p:cNvSpPr>
                <a:spLocks noChangeShapeType="1"/>
              </p:cNvSpPr>
              <p:nvPr/>
            </p:nvSpPr>
            <p:spPr bwMode="auto">
              <a:xfrm rot="4665893" flipV="1">
                <a:off x="3392488" y="43878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0" name="Line 116"/>
              <p:cNvSpPr>
                <a:spLocks noChangeShapeType="1"/>
              </p:cNvSpPr>
              <p:nvPr/>
            </p:nvSpPr>
            <p:spPr bwMode="auto">
              <a:xfrm rot="4665893" flipV="1">
                <a:off x="3182938" y="4479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1" name="Line 117"/>
              <p:cNvSpPr>
                <a:spLocks noChangeShapeType="1"/>
              </p:cNvSpPr>
              <p:nvPr/>
            </p:nvSpPr>
            <p:spPr bwMode="auto">
              <a:xfrm rot="4665893" flipV="1">
                <a:off x="3405188" y="45180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2" name="Line 118"/>
              <p:cNvSpPr>
                <a:spLocks noChangeShapeType="1"/>
              </p:cNvSpPr>
              <p:nvPr/>
            </p:nvSpPr>
            <p:spPr bwMode="auto">
              <a:xfrm rot="4665893" flipV="1">
                <a:off x="3113088" y="45593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3" name="Line 119"/>
              <p:cNvSpPr>
                <a:spLocks noChangeShapeType="1"/>
              </p:cNvSpPr>
              <p:nvPr/>
            </p:nvSpPr>
            <p:spPr bwMode="auto">
              <a:xfrm>
                <a:off x="1895475" y="5068888"/>
                <a:ext cx="91598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4" name="Text Box 120"/>
              <p:cNvSpPr txBox="1">
                <a:spLocks noChangeArrowheads="1"/>
              </p:cNvSpPr>
              <p:nvPr/>
            </p:nvSpPr>
            <p:spPr bwMode="auto">
              <a:xfrm>
                <a:off x="2154238" y="5218113"/>
                <a:ext cx="3492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b="1">
                    <a:solidFill>
                      <a:srgbClr val="0033CC"/>
                    </a:solidFill>
                  </a:rPr>
                  <a:t>B</a:t>
                </a:r>
              </a:p>
            </p:txBody>
          </p:sp>
          <p:sp>
            <p:nvSpPr>
              <p:cNvPr id="34105" name="Line 121"/>
              <p:cNvSpPr>
                <a:spLocks noChangeShapeType="1"/>
              </p:cNvSpPr>
              <p:nvPr/>
            </p:nvSpPr>
            <p:spPr bwMode="auto">
              <a:xfrm>
                <a:off x="2224088" y="5259388"/>
                <a:ext cx="225425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6" name="Line 123"/>
              <p:cNvSpPr>
                <a:spLocks noChangeShapeType="1"/>
              </p:cNvSpPr>
              <p:nvPr/>
            </p:nvSpPr>
            <p:spPr bwMode="auto">
              <a:xfrm>
                <a:off x="2552700" y="3511550"/>
                <a:ext cx="361950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7" name="Line 124"/>
              <p:cNvSpPr>
                <a:spLocks noChangeShapeType="1"/>
              </p:cNvSpPr>
              <p:nvPr/>
            </p:nvSpPr>
            <p:spPr bwMode="auto">
              <a:xfrm flipV="1">
                <a:off x="2886075" y="3956050"/>
                <a:ext cx="282575" cy="346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8" name="Line 125"/>
              <p:cNvSpPr>
                <a:spLocks noChangeShapeType="1"/>
              </p:cNvSpPr>
              <p:nvPr/>
            </p:nvSpPr>
            <p:spPr bwMode="auto">
              <a:xfrm rot="2349939" flipV="1">
                <a:off x="1477963" y="31273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09" name="Line 126"/>
              <p:cNvSpPr>
                <a:spLocks noChangeShapeType="1"/>
              </p:cNvSpPr>
              <p:nvPr/>
            </p:nvSpPr>
            <p:spPr bwMode="auto">
              <a:xfrm rot="211080" flipV="1">
                <a:off x="2949575" y="3017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0" name="Line 127"/>
              <p:cNvSpPr>
                <a:spLocks noChangeShapeType="1"/>
              </p:cNvSpPr>
              <p:nvPr/>
            </p:nvSpPr>
            <p:spPr bwMode="auto">
              <a:xfrm rot="211080" flipV="1">
                <a:off x="3016250" y="3167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1" name="Line 128"/>
              <p:cNvSpPr>
                <a:spLocks noChangeShapeType="1"/>
              </p:cNvSpPr>
              <p:nvPr/>
            </p:nvSpPr>
            <p:spPr bwMode="auto">
              <a:xfrm rot="211080" flipV="1">
                <a:off x="3067050" y="3335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2" name="Line 130"/>
              <p:cNvSpPr>
                <a:spLocks noChangeShapeType="1"/>
              </p:cNvSpPr>
              <p:nvPr/>
            </p:nvSpPr>
            <p:spPr bwMode="auto">
              <a:xfrm rot="4665893" flipV="1">
                <a:off x="3268663" y="39655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3" name="Line 131"/>
              <p:cNvSpPr>
                <a:spLocks noChangeShapeType="1"/>
              </p:cNvSpPr>
              <p:nvPr/>
            </p:nvSpPr>
            <p:spPr bwMode="auto">
              <a:xfrm rot="4665893" flipV="1">
                <a:off x="2992438" y="42132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4" name="Line 132"/>
              <p:cNvSpPr>
                <a:spLocks noChangeShapeType="1"/>
              </p:cNvSpPr>
              <p:nvPr/>
            </p:nvSpPr>
            <p:spPr bwMode="auto">
              <a:xfrm rot="4665893" flipV="1">
                <a:off x="2954338" y="43465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5" name="Line 133"/>
              <p:cNvSpPr>
                <a:spLocks noChangeShapeType="1"/>
              </p:cNvSpPr>
              <p:nvPr/>
            </p:nvSpPr>
            <p:spPr bwMode="auto">
              <a:xfrm rot="4665893" flipV="1">
                <a:off x="3135313" y="40576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6" name="Line 134"/>
              <p:cNvSpPr>
                <a:spLocks noChangeShapeType="1"/>
              </p:cNvSpPr>
              <p:nvPr/>
            </p:nvSpPr>
            <p:spPr bwMode="auto">
              <a:xfrm rot="4665893" flipV="1">
                <a:off x="2884488" y="4533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7" name="Line 135"/>
              <p:cNvSpPr>
                <a:spLocks noChangeShapeType="1"/>
              </p:cNvSpPr>
              <p:nvPr/>
            </p:nvSpPr>
            <p:spPr bwMode="auto">
              <a:xfrm rot="4665893" flipV="1">
                <a:off x="3427413" y="39116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8" name="Line 136"/>
              <p:cNvSpPr>
                <a:spLocks noChangeShapeType="1"/>
              </p:cNvSpPr>
              <p:nvPr/>
            </p:nvSpPr>
            <p:spPr bwMode="auto">
              <a:xfrm rot="3120076" flipV="1">
                <a:off x="2855913" y="3954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19" name="Line 137"/>
              <p:cNvSpPr>
                <a:spLocks noChangeShapeType="1"/>
              </p:cNvSpPr>
              <p:nvPr/>
            </p:nvSpPr>
            <p:spPr bwMode="auto">
              <a:xfrm rot="3120076" flipV="1">
                <a:off x="2097088" y="4418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0" name="Line 138"/>
              <p:cNvSpPr>
                <a:spLocks noChangeShapeType="1"/>
              </p:cNvSpPr>
              <p:nvPr/>
            </p:nvSpPr>
            <p:spPr bwMode="auto">
              <a:xfrm rot="3120076" flipV="1">
                <a:off x="2747963" y="4065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1" name="Line 139"/>
              <p:cNvSpPr>
                <a:spLocks noChangeShapeType="1"/>
              </p:cNvSpPr>
              <p:nvPr/>
            </p:nvSpPr>
            <p:spPr bwMode="auto">
              <a:xfrm rot="3120076" flipV="1">
                <a:off x="2208213" y="42719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2" name="Line 140"/>
              <p:cNvSpPr>
                <a:spLocks noChangeShapeType="1"/>
              </p:cNvSpPr>
              <p:nvPr/>
            </p:nvSpPr>
            <p:spPr bwMode="auto">
              <a:xfrm rot="3120076" flipV="1">
                <a:off x="2427288" y="4202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3" name="Line 141"/>
              <p:cNvSpPr>
                <a:spLocks noChangeShapeType="1"/>
              </p:cNvSpPr>
              <p:nvPr/>
            </p:nvSpPr>
            <p:spPr bwMode="auto">
              <a:xfrm rot="3120076" flipV="1">
                <a:off x="1827213" y="3954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4" name="Line 142"/>
              <p:cNvSpPr>
                <a:spLocks noChangeShapeType="1"/>
              </p:cNvSpPr>
              <p:nvPr/>
            </p:nvSpPr>
            <p:spPr bwMode="auto">
              <a:xfrm rot="3120076" flipV="1">
                <a:off x="1744663" y="41068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5" name="Line 143"/>
              <p:cNvSpPr>
                <a:spLocks noChangeShapeType="1"/>
              </p:cNvSpPr>
              <p:nvPr/>
            </p:nvSpPr>
            <p:spPr bwMode="auto">
              <a:xfrm rot="3120076" flipV="1">
                <a:off x="1789113" y="4224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6" name="Line 144"/>
              <p:cNvSpPr>
                <a:spLocks noChangeShapeType="1"/>
              </p:cNvSpPr>
              <p:nvPr/>
            </p:nvSpPr>
            <p:spPr bwMode="auto">
              <a:xfrm rot="3120076" flipV="1">
                <a:off x="1935163" y="43386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7" name="Line 145"/>
              <p:cNvSpPr>
                <a:spLocks noChangeShapeType="1"/>
              </p:cNvSpPr>
              <p:nvPr/>
            </p:nvSpPr>
            <p:spPr bwMode="auto">
              <a:xfrm rot="3120076" flipV="1">
                <a:off x="1903413" y="3843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8" name="Line 146"/>
              <p:cNvSpPr>
                <a:spLocks noChangeShapeType="1"/>
              </p:cNvSpPr>
              <p:nvPr/>
            </p:nvSpPr>
            <p:spPr bwMode="auto">
              <a:xfrm rot="3120076" flipV="1">
                <a:off x="2033588" y="3713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29" name="Line 147"/>
              <p:cNvSpPr>
                <a:spLocks noChangeShapeType="1"/>
              </p:cNvSpPr>
              <p:nvPr/>
            </p:nvSpPr>
            <p:spPr bwMode="auto">
              <a:xfrm rot="3120076" flipV="1">
                <a:off x="2716213" y="3652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3797" name="Skupina 124"/>
            <p:cNvGrpSpPr>
              <a:grpSpLocks/>
            </p:cNvGrpSpPr>
            <p:nvPr/>
          </p:nvGrpSpPr>
          <p:grpSpPr bwMode="auto">
            <a:xfrm>
              <a:off x="500034" y="3786190"/>
              <a:ext cx="2500312" cy="1900238"/>
              <a:chOff x="1147763" y="2876550"/>
              <a:chExt cx="2500312" cy="1900238"/>
            </a:xfrm>
          </p:grpSpPr>
          <p:sp>
            <p:nvSpPr>
              <p:cNvPr id="33902" name="Rectangle 11"/>
              <p:cNvSpPr>
                <a:spLocks noChangeArrowheads="1"/>
              </p:cNvSpPr>
              <p:nvPr/>
            </p:nvSpPr>
            <p:spPr bwMode="auto">
              <a:xfrm>
                <a:off x="1163638" y="2913063"/>
                <a:ext cx="2482850" cy="183038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903" name="Line 12"/>
              <p:cNvSpPr>
                <a:spLocks noChangeShapeType="1"/>
              </p:cNvSpPr>
              <p:nvPr/>
            </p:nvSpPr>
            <p:spPr bwMode="auto">
              <a:xfrm rot="2349939" flipV="1">
                <a:off x="1255713" y="29019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4" name="Line 15"/>
              <p:cNvSpPr>
                <a:spLocks noChangeShapeType="1"/>
              </p:cNvSpPr>
              <p:nvPr/>
            </p:nvSpPr>
            <p:spPr bwMode="auto">
              <a:xfrm rot="3120076" flipV="1">
                <a:off x="2433638" y="3573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5" name="Line 16"/>
              <p:cNvSpPr>
                <a:spLocks noChangeShapeType="1"/>
              </p:cNvSpPr>
              <p:nvPr/>
            </p:nvSpPr>
            <p:spPr bwMode="auto">
              <a:xfrm rot="13378881" flipV="1">
                <a:off x="2182813" y="4354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6" name="Line 19"/>
              <p:cNvSpPr>
                <a:spLocks noChangeShapeType="1"/>
              </p:cNvSpPr>
              <p:nvPr/>
            </p:nvSpPr>
            <p:spPr bwMode="auto">
              <a:xfrm rot="10574259" flipV="1">
                <a:off x="3084513" y="29479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7" name="Line 29"/>
              <p:cNvSpPr>
                <a:spLocks noChangeShapeType="1"/>
              </p:cNvSpPr>
              <p:nvPr/>
            </p:nvSpPr>
            <p:spPr bwMode="auto">
              <a:xfrm rot="5546581" flipV="1">
                <a:off x="1858963" y="3033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8" name="Line 33"/>
              <p:cNvSpPr>
                <a:spLocks noChangeShapeType="1"/>
              </p:cNvSpPr>
              <p:nvPr/>
            </p:nvSpPr>
            <p:spPr bwMode="auto">
              <a:xfrm rot="211080" flipV="1">
                <a:off x="2447925" y="2928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9" name="Line 43"/>
              <p:cNvSpPr>
                <a:spLocks noChangeShapeType="1"/>
              </p:cNvSpPr>
              <p:nvPr/>
            </p:nvSpPr>
            <p:spPr bwMode="auto">
              <a:xfrm rot="9000000" flipV="1">
                <a:off x="1147763" y="35560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0" name="Line 52"/>
              <p:cNvSpPr>
                <a:spLocks noChangeShapeType="1"/>
              </p:cNvSpPr>
              <p:nvPr/>
            </p:nvSpPr>
            <p:spPr bwMode="auto">
              <a:xfrm rot="4665893" flipV="1">
                <a:off x="3348038" y="42164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1" name="Line 56"/>
              <p:cNvSpPr>
                <a:spLocks noChangeShapeType="1"/>
              </p:cNvSpPr>
              <p:nvPr/>
            </p:nvSpPr>
            <p:spPr bwMode="auto">
              <a:xfrm rot="19341563" flipV="1">
                <a:off x="1598613" y="44354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2" name="Line 57"/>
              <p:cNvSpPr>
                <a:spLocks noChangeShapeType="1"/>
              </p:cNvSpPr>
              <p:nvPr/>
            </p:nvSpPr>
            <p:spPr bwMode="auto">
              <a:xfrm rot="16828207" flipV="1">
                <a:off x="2865438" y="37401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3" name="Line 59"/>
              <p:cNvSpPr>
                <a:spLocks noChangeShapeType="1"/>
              </p:cNvSpPr>
              <p:nvPr/>
            </p:nvSpPr>
            <p:spPr bwMode="auto">
              <a:xfrm flipV="1">
                <a:off x="1162050" y="3384550"/>
                <a:ext cx="320675" cy="146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4" name="Line 60"/>
              <p:cNvSpPr>
                <a:spLocks noChangeShapeType="1"/>
              </p:cNvSpPr>
              <p:nvPr/>
            </p:nvSpPr>
            <p:spPr bwMode="auto">
              <a:xfrm flipV="1">
                <a:off x="1473200" y="2911475"/>
                <a:ext cx="390525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5" name="Line 61"/>
              <p:cNvSpPr>
                <a:spLocks noChangeShapeType="1"/>
              </p:cNvSpPr>
              <p:nvPr/>
            </p:nvSpPr>
            <p:spPr bwMode="auto">
              <a:xfrm>
                <a:off x="1479550" y="3387725"/>
                <a:ext cx="565150" cy="450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6" name="Line 62"/>
              <p:cNvSpPr>
                <a:spLocks noChangeShapeType="1"/>
              </p:cNvSpPr>
              <p:nvPr/>
            </p:nvSpPr>
            <p:spPr bwMode="auto">
              <a:xfrm flipH="1">
                <a:off x="1844675" y="3841750"/>
                <a:ext cx="196850" cy="390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7" name="Line 63"/>
              <p:cNvSpPr>
                <a:spLocks noChangeShapeType="1"/>
              </p:cNvSpPr>
              <p:nvPr/>
            </p:nvSpPr>
            <p:spPr bwMode="auto">
              <a:xfrm flipH="1">
                <a:off x="1162050" y="4235450"/>
                <a:ext cx="6794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8" name="Line 64"/>
              <p:cNvSpPr>
                <a:spLocks noChangeShapeType="1"/>
              </p:cNvSpPr>
              <p:nvPr/>
            </p:nvSpPr>
            <p:spPr bwMode="auto">
              <a:xfrm>
                <a:off x="1841500" y="4241800"/>
                <a:ext cx="374650" cy="498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19" name="Line 65"/>
              <p:cNvSpPr>
                <a:spLocks noChangeShapeType="1"/>
              </p:cNvSpPr>
              <p:nvPr/>
            </p:nvSpPr>
            <p:spPr bwMode="auto">
              <a:xfrm flipV="1">
                <a:off x="2041525" y="3508375"/>
                <a:ext cx="517525" cy="327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0" name="Line 66"/>
              <p:cNvSpPr>
                <a:spLocks noChangeShapeType="1"/>
              </p:cNvSpPr>
              <p:nvPr/>
            </p:nvSpPr>
            <p:spPr bwMode="auto">
              <a:xfrm flipH="1" flipV="1">
                <a:off x="2305050" y="2908300"/>
                <a:ext cx="250825" cy="600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1" name="Line 67"/>
              <p:cNvSpPr>
                <a:spLocks noChangeShapeType="1"/>
              </p:cNvSpPr>
              <p:nvPr/>
            </p:nvSpPr>
            <p:spPr bwMode="auto">
              <a:xfrm>
                <a:off x="2559050" y="3508375"/>
                <a:ext cx="390525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2" name="Line 68"/>
              <p:cNvSpPr>
                <a:spLocks noChangeShapeType="1"/>
              </p:cNvSpPr>
              <p:nvPr/>
            </p:nvSpPr>
            <p:spPr bwMode="auto">
              <a:xfrm flipV="1">
                <a:off x="2019300" y="3990975"/>
                <a:ext cx="936625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3" name="Line 69"/>
              <p:cNvSpPr>
                <a:spLocks noChangeShapeType="1"/>
              </p:cNvSpPr>
              <p:nvPr/>
            </p:nvSpPr>
            <p:spPr bwMode="auto">
              <a:xfrm>
                <a:off x="2952750" y="3987800"/>
                <a:ext cx="165100" cy="273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4" name="Line 70"/>
              <p:cNvSpPr>
                <a:spLocks noChangeShapeType="1"/>
              </p:cNvSpPr>
              <p:nvPr/>
            </p:nvSpPr>
            <p:spPr bwMode="auto">
              <a:xfrm flipH="1">
                <a:off x="2959100" y="4257675"/>
                <a:ext cx="165100" cy="482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5" name="Line 71"/>
              <p:cNvSpPr>
                <a:spLocks noChangeShapeType="1"/>
              </p:cNvSpPr>
              <p:nvPr/>
            </p:nvSpPr>
            <p:spPr bwMode="auto">
              <a:xfrm flipV="1">
                <a:off x="3130550" y="4092575"/>
                <a:ext cx="517525" cy="165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6" name="Line 72"/>
              <p:cNvSpPr>
                <a:spLocks noChangeShapeType="1"/>
              </p:cNvSpPr>
              <p:nvPr/>
            </p:nvSpPr>
            <p:spPr bwMode="auto">
              <a:xfrm flipV="1">
                <a:off x="2778125" y="3441700"/>
                <a:ext cx="352425" cy="333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7" name="Line 73"/>
              <p:cNvSpPr>
                <a:spLocks noChangeShapeType="1"/>
              </p:cNvSpPr>
              <p:nvPr/>
            </p:nvSpPr>
            <p:spPr bwMode="auto">
              <a:xfrm flipH="1" flipV="1">
                <a:off x="2955925" y="2914650"/>
                <a:ext cx="180975" cy="527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8" name="Line 74"/>
              <p:cNvSpPr>
                <a:spLocks noChangeShapeType="1"/>
              </p:cNvSpPr>
              <p:nvPr/>
            </p:nvSpPr>
            <p:spPr bwMode="auto">
              <a:xfrm>
                <a:off x="3136900" y="3438525"/>
                <a:ext cx="504825" cy="88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29" name="Line 75"/>
              <p:cNvSpPr>
                <a:spLocks noChangeShapeType="1"/>
              </p:cNvSpPr>
              <p:nvPr/>
            </p:nvSpPr>
            <p:spPr bwMode="auto">
              <a:xfrm rot="2349939" flipV="1">
                <a:off x="1258888" y="3009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0" name="Line 76"/>
              <p:cNvSpPr>
                <a:spLocks noChangeShapeType="1"/>
              </p:cNvSpPr>
              <p:nvPr/>
            </p:nvSpPr>
            <p:spPr bwMode="auto">
              <a:xfrm rot="2349939" flipV="1">
                <a:off x="1538288" y="28765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1" name="Line 77"/>
              <p:cNvSpPr>
                <a:spLocks noChangeShapeType="1"/>
              </p:cNvSpPr>
              <p:nvPr/>
            </p:nvSpPr>
            <p:spPr bwMode="auto">
              <a:xfrm rot="2349939" flipV="1">
                <a:off x="1477963" y="30162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2" name="Line 78"/>
              <p:cNvSpPr>
                <a:spLocks noChangeShapeType="1"/>
              </p:cNvSpPr>
              <p:nvPr/>
            </p:nvSpPr>
            <p:spPr bwMode="auto">
              <a:xfrm rot="2349939" flipV="1">
                <a:off x="1268413" y="31273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3" name="Line 79"/>
              <p:cNvSpPr>
                <a:spLocks noChangeShapeType="1"/>
              </p:cNvSpPr>
              <p:nvPr/>
            </p:nvSpPr>
            <p:spPr bwMode="auto">
              <a:xfrm rot="2349939" flipV="1">
                <a:off x="1287463" y="3228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4" name="Line 80"/>
              <p:cNvSpPr>
                <a:spLocks noChangeShapeType="1"/>
              </p:cNvSpPr>
              <p:nvPr/>
            </p:nvSpPr>
            <p:spPr bwMode="auto">
              <a:xfrm rot="5546581" flipV="1">
                <a:off x="1909763" y="29352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5" name="Line 81"/>
              <p:cNvSpPr>
                <a:spLocks noChangeShapeType="1"/>
              </p:cNvSpPr>
              <p:nvPr/>
            </p:nvSpPr>
            <p:spPr bwMode="auto">
              <a:xfrm rot="5546581" flipV="1">
                <a:off x="1789113" y="3141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6" name="Line 82"/>
              <p:cNvSpPr>
                <a:spLocks noChangeShapeType="1"/>
              </p:cNvSpPr>
              <p:nvPr/>
            </p:nvSpPr>
            <p:spPr bwMode="auto">
              <a:xfrm rot="5546581" flipV="1">
                <a:off x="2100263" y="2932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7" name="Line 83"/>
              <p:cNvSpPr>
                <a:spLocks noChangeShapeType="1"/>
              </p:cNvSpPr>
              <p:nvPr/>
            </p:nvSpPr>
            <p:spPr bwMode="auto">
              <a:xfrm rot="5546581" flipV="1">
                <a:off x="1731963" y="32654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8" name="Line 84"/>
              <p:cNvSpPr>
                <a:spLocks noChangeShapeType="1"/>
              </p:cNvSpPr>
              <p:nvPr/>
            </p:nvSpPr>
            <p:spPr bwMode="auto">
              <a:xfrm rot="5546581" flipV="1">
                <a:off x="1674813" y="3376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39" name="Line 85"/>
              <p:cNvSpPr>
                <a:spLocks noChangeShapeType="1"/>
              </p:cNvSpPr>
              <p:nvPr/>
            </p:nvSpPr>
            <p:spPr bwMode="auto">
              <a:xfrm rot="5546581" flipV="1">
                <a:off x="1925638" y="35067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0" name="Line 86"/>
              <p:cNvSpPr>
                <a:spLocks noChangeShapeType="1"/>
              </p:cNvSpPr>
              <p:nvPr/>
            </p:nvSpPr>
            <p:spPr bwMode="auto">
              <a:xfrm rot="5546581" flipV="1">
                <a:off x="1954213" y="33512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1" name="Line 87"/>
              <p:cNvSpPr>
                <a:spLocks noChangeShapeType="1"/>
              </p:cNvSpPr>
              <p:nvPr/>
            </p:nvSpPr>
            <p:spPr bwMode="auto">
              <a:xfrm rot="5546581" flipV="1">
                <a:off x="2017713" y="32464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2" name="Line 88"/>
              <p:cNvSpPr>
                <a:spLocks noChangeShapeType="1"/>
              </p:cNvSpPr>
              <p:nvPr/>
            </p:nvSpPr>
            <p:spPr bwMode="auto">
              <a:xfrm rot="5546581" flipV="1">
                <a:off x="2090738" y="3151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3" name="Line 89"/>
              <p:cNvSpPr>
                <a:spLocks noChangeShapeType="1"/>
              </p:cNvSpPr>
              <p:nvPr/>
            </p:nvSpPr>
            <p:spPr bwMode="auto">
              <a:xfrm rot="5546581" flipV="1">
                <a:off x="2249488" y="3170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4" name="Line 90"/>
              <p:cNvSpPr>
                <a:spLocks noChangeShapeType="1"/>
              </p:cNvSpPr>
              <p:nvPr/>
            </p:nvSpPr>
            <p:spPr bwMode="auto">
              <a:xfrm rot="5546581" flipV="1">
                <a:off x="2227263" y="3335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5" name="Line 91"/>
              <p:cNvSpPr>
                <a:spLocks noChangeShapeType="1"/>
              </p:cNvSpPr>
              <p:nvPr/>
            </p:nvSpPr>
            <p:spPr bwMode="auto">
              <a:xfrm rot="5546581" flipV="1">
                <a:off x="2144713" y="3440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6" name="Line 92"/>
              <p:cNvSpPr>
                <a:spLocks noChangeShapeType="1"/>
              </p:cNvSpPr>
              <p:nvPr/>
            </p:nvSpPr>
            <p:spPr bwMode="auto">
              <a:xfrm rot="9000000" flipV="1">
                <a:off x="1801813" y="38195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7" name="Line 93"/>
              <p:cNvSpPr>
                <a:spLocks noChangeShapeType="1"/>
              </p:cNvSpPr>
              <p:nvPr/>
            </p:nvSpPr>
            <p:spPr bwMode="auto">
              <a:xfrm rot="9000000" flipV="1">
                <a:off x="1293813" y="34956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8" name="Line 94"/>
              <p:cNvSpPr>
                <a:spLocks noChangeShapeType="1"/>
              </p:cNvSpPr>
              <p:nvPr/>
            </p:nvSpPr>
            <p:spPr bwMode="auto">
              <a:xfrm rot="9000000" flipV="1">
                <a:off x="1430338" y="35433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49" name="Line 95"/>
              <p:cNvSpPr>
                <a:spLocks noChangeShapeType="1"/>
              </p:cNvSpPr>
              <p:nvPr/>
            </p:nvSpPr>
            <p:spPr bwMode="auto">
              <a:xfrm rot="9000000" flipV="1">
                <a:off x="1157288" y="38004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0" name="Line 96"/>
              <p:cNvSpPr>
                <a:spLocks noChangeShapeType="1"/>
              </p:cNvSpPr>
              <p:nvPr/>
            </p:nvSpPr>
            <p:spPr bwMode="auto">
              <a:xfrm rot="9000000" flipV="1">
                <a:off x="1296988" y="3771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1" name="Line 97"/>
              <p:cNvSpPr>
                <a:spLocks noChangeShapeType="1"/>
              </p:cNvSpPr>
              <p:nvPr/>
            </p:nvSpPr>
            <p:spPr bwMode="auto">
              <a:xfrm rot="9000000" flipV="1">
                <a:off x="1465263" y="37941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2" name="Line 98"/>
              <p:cNvSpPr>
                <a:spLocks noChangeShapeType="1"/>
              </p:cNvSpPr>
              <p:nvPr/>
            </p:nvSpPr>
            <p:spPr bwMode="auto">
              <a:xfrm rot="9000000" flipV="1">
                <a:off x="1560513" y="36322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3" name="Line 99"/>
              <p:cNvSpPr>
                <a:spLocks noChangeShapeType="1"/>
              </p:cNvSpPr>
              <p:nvPr/>
            </p:nvSpPr>
            <p:spPr bwMode="auto">
              <a:xfrm rot="9000000" flipV="1">
                <a:off x="1658938" y="36988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4" name="Line 100"/>
              <p:cNvSpPr>
                <a:spLocks noChangeShapeType="1"/>
              </p:cNvSpPr>
              <p:nvPr/>
            </p:nvSpPr>
            <p:spPr bwMode="auto">
              <a:xfrm rot="9000000" flipV="1">
                <a:off x="1192213" y="3990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5" name="Line 101"/>
              <p:cNvSpPr>
                <a:spLocks noChangeShapeType="1"/>
              </p:cNvSpPr>
              <p:nvPr/>
            </p:nvSpPr>
            <p:spPr bwMode="auto">
              <a:xfrm rot="9000000" flipV="1">
                <a:off x="1373188" y="3971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6" name="Line 102"/>
              <p:cNvSpPr>
                <a:spLocks noChangeShapeType="1"/>
              </p:cNvSpPr>
              <p:nvPr/>
            </p:nvSpPr>
            <p:spPr bwMode="auto">
              <a:xfrm rot="9000000" flipV="1">
                <a:off x="1541463" y="39497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7" name="Line 103"/>
              <p:cNvSpPr>
                <a:spLocks noChangeShapeType="1"/>
              </p:cNvSpPr>
              <p:nvPr/>
            </p:nvSpPr>
            <p:spPr bwMode="auto">
              <a:xfrm rot="9000000" flipV="1">
                <a:off x="1709738" y="3943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8" name="Line 104"/>
              <p:cNvSpPr>
                <a:spLocks noChangeShapeType="1"/>
              </p:cNvSpPr>
              <p:nvPr/>
            </p:nvSpPr>
            <p:spPr bwMode="auto">
              <a:xfrm rot="19341563" flipV="1">
                <a:off x="1173163" y="43211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59" name="Line 105"/>
              <p:cNvSpPr>
                <a:spLocks noChangeShapeType="1"/>
              </p:cNvSpPr>
              <p:nvPr/>
            </p:nvSpPr>
            <p:spPr bwMode="auto">
              <a:xfrm rot="19341563" flipV="1">
                <a:off x="1319213" y="4324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0" name="Line 106"/>
              <p:cNvSpPr>
                <a:spLocks noChangeShapeType="1"/>
              </p:cNvSpPr>
              <p:nvPr/>
            </p:nvSpPr>
            <p:spPr bwMode="auto">
              <a:xfrm rot="19341563" flipV="1">
                <a:off x="1484313" y="4324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1" name="Line 107"/>
              <p:cNvSpPr>
                <a:spLocks noChangeShapeType="1"/>
              </p:cNvSpPr>
              <p:nvPr/>
            </p:nvSpPr>
            <p:spPr bwMode="auto">
              <a:xfrm rot="19341563" flipV="1">
                <a:off x="1697038" y="43307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2" name="Line 108"/>
              <p:cNvSpPr>
                <a:spLocks noChangeShapeType="1"/>
              </p:cNvSpPr>
              <p:nvPr/>
            </p:nvSpPr>
            <p:spPr bwMode="auto">
              <a:xfrm rot="19341563" flipV="1">
                <a:off x="1246188" y="4479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3" name="Line 109"/>
              <p:cNvSpPr>
                <a:spLocks noChangeShapeType="1"/>
              </p:cNvSpPr>
              <p:nvPr/>
            </p:nvSpPr>
            <p:spPr bwMode="auto">
              <a:xfrm rot="19341563" flipV="1">
                <a:off x="1404938" y="44862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4" name="Line 110"/>
              <p:cNvSpPr>
                <a:spLocks noChangeShapeType="1"/>
              </p:cNvSpPr>
              <p:nvPr/>
            </p:nvSpPr>
            <p:spPr bwMode="auto">
              <a:xfrm rot="19341563" flipV="1">
                <a:off x="1779588" y="44545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5" name="Line 111"/>
              <p:cNvSpPr>
                <a:spLocks noChangeShapeType="1"/>
              </p:cNvSpPr>
              <p:nvPr/>
            </p:nvSpPr>
            <p:spPr bwMode="auto">
              <a:xfrm rot="19341563" flipV="1">
                <a:off x="1868488" y="4479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6" name="Line 112"/>
              <p:cNvSpPr>
                <a:spLocks noChangeShapeType="1"/>
              </p:cNvSpPr>
              <p:nvPr/>
            </p:nvSpPr>
            <p:spPr bwMode="auto">
              <a:xfrm rot="3120076" flipV="1">
                <a:off x="2284413" y="3678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7" name="Line 113"/>
              <p:cNvSpPr>
                <a:spLocks noChangeShapeType="1"/>
              </p:cNvSpPr>
              <p:nvPr/>
            </p:nvSpPr>
            <p:spPr bwMode="auto">
              <a:xfrm rot="3120076" flipV="1">
                <a:off x="2532063" y="37449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8" name="Line 114"/>
              <p:cNvSpPr>
                <a:spLocks noChangeShapeType="1"/>
              </p:cNvSpPr>
              <p:nvPr/>
            </p:nvSpPr>
            <p:spPr bwMode="auto">
              <a:xfrm rot="3120076" flipV="1">
                <a:off x="2128838" y="3795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69" name="Line 115"/>
              <p:cNvSpPr>
                <a:spLocks noChangeShapeType="1"/>
              </p:cNvSpPr>
              <p:nvPr/>
            </p:nvSpPr>
            <p:spPr bwMode="auto">
              <a:xfrm rot="3120076" flipV="1">
                <a:off x="2062163" y="3910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0" name="Line 116"/>
              <p:cNvSpPr>
                <a:spLocks noChangeShapeType="1"/>
              </p:cNvSpPr>
              <p:nvPr/>
            </p:nvSpPr>
            <p:spPr bwMode="auto">
              <a:xfrm rot="3120076" flipV="1">
                <a:off x="2678113" y="3840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1" name="Line 117"/>
              <p:cNvSpPr>
                <a:spLocks noChangeShapeType="1"/>
              </p:cNvSpPr>
              <p:nvPr/>
            </p:nvSpPr>
            <p:spPr bwMode="auto">
              <a:xfrm rot="3120076" flipV="1">
                <a:off x="2389188" y="38719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2" name="Line 118"/>
              <p:cNvSpPr>
                <a:spLocks noChangeShapeType="1"/>
              </p:cNvSpPr>
              <p:nvPr/>
            </p:nvSpPr>
            <p:spPr bwMode="auto">
              <a:xfrm rot="3120076" flipV="1">
                <a:off x="1985963" y="4040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3" name="Line 119"/>
              <p:cNvSpPr>
                <a:spLocks noChangeShapeType="1"/>
              </p:cNvSpPr>
              <p:nvPr/>
            </p:nvSpPr>
            <p:spPr bwMode="auto">
              <a:xfrm rot="3120076" flipV="1">
                <a:off x="2287588" y="3989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4" name="Line 120"/>
              <p:cNvSpPr>
                <a:spLocks noChangeShapeType="1"/>
              </p:cNvSpPr>
              <p:nvPr/>
            </p:nvSpPr>
            <p:spPr bwMode="auto">
              <a:xfrm rot="3120076" flipV="1">
                <a:off x="2570163" y="39512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5" name="Line 121"/>
              <p:cNvSpPr>
                <a:spLocks noChangeShapeType="1"/>
              </p:cNvSpPr>
              <p:nvPr/>
            </p:nvSpPr>
            <p:spPr bwMode="auto">
              <a:xfrm rot="3120076" flipV="1">
                <a:off x="2030413" y="4157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6" name="Line 122"/>
              <p:cNvSpPr>
                <a:spLocks noChangeShapeType="1"/>
              </p:cNvSpPr>
              <p:nvPr/>
            </p:nvSpPr>
            <p:spPr bwMode="auto">
              <a:xfrm rot="3120076" flipV="1">
                <a:off x="2249488" y="40878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7" name="Line 123"/>
              <p:cNvSpPr>
                <a:spLocks noChangeShapeType="1"/>
              </p:cNvSpPr>
              <p:nvPr/>
            </p:nvSpPr>
            <p:spPr bwMode="auto">
              <a:xfrm rot="13378881" flipV="1">
                <a:off x="2424113" y="42306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8" name="Line 124"/>
              <p:cNvSpPr>
                <a:spLocks noChangeShapeType="1"/>
              </p:cNvSpPr>
              <p:nvPr/>
            </p:nvSpPr>
            <p:spPr bwMode="auto">
              <a:xfrm rot="13378881" flipV="1">
                <a:off x="2719388" y="4075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79" name="Line 125"/>
              <p:cNvSpPr>
                <a:spLocks noChangeShapeType="1"/>
              </p:cNvSpPr>
              <p:nvPr/>
            </p:nvSpPr>
            <p:spPr bwMode="auto">
              <a:xfrm rot="13378881" flipV="1">
                <a:off x="2827338" y="41513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0" name="Line 126"/>
              <p:cNvSpPr>
                <a:spLocks noChangeShapeType="1"/>
              </p:cNvSpPr>
              <p:nvPr/>
            </p:nvSpPr>
            <p:spPr bwMode="auto">
              <a:xfrm rot="13378881" flipV="1">
                <a:off x="2560638" y="4313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1" name="Line 127"/>
              <p:cNvSpPr>
                <a:spLocks noChangeShapeType="1"/>
              </p:cNvSpPr>
              <p:nvPr/>
            </p:nvSpPr>
            <p:spPr bwMode="auto">
              <a:xfrm rot="13378881" flipV="1">
                <a:off x="2763838" y="43735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2" name="Line 128"/>
              <p:cNvSpPr>
                <a:spLocks noChangeShapeType="1"/>
              </p:cNvSpPr>
              <p:nvPr/>
            </p:nvSpPr>
            <p:spPr bwMode="auto">
              <a:xfrm rot="13378881" flipV="1">
                <a:off x="2278063" y="4437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3" name="Line 129"/>
              <p:cNvSpPr>
                <a:spLocks noChangeShapeType="1"/>
              </p:cNvSpPr>
              <p:nvPr/>
            </p:nvSpPr>
            <p:spPr bwMode="auto">
              <a:xfrm rot="13378881" flipV="1">
                <a:off x="2525713" y="4478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4" name="Line 130"/>
              <p:cNvSpPr>
                <a:spLocks noChangeShapeType="1"/>
              </p:cNvSpPr>
              <p:nvPr/>
            </p:nvSpPr>
            <p:spPr bwMode="auto">
              <a:xfrm rot="13378881" flipV="1">
                <a:off x="2719388" y="45545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5" name="Line 131"/>
              <p:cNvSpPr>
                <a:spLocks noChangeShapeType="1"/>
              </p:cNvSpPr>
              <p:nvPr/>
            </p:nvSpPr>
            <p:spPr bwMode="auto">
              <a:xfrm rot="13378881" flipV="1">
                <a:off x="2316163" y="4573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6" name="Line 132"/>
              <p:cNvSpPr>
                <a:spLocks noChangeShapeType="1"/>
              </p:cNvSpPr>
              <p:nvPr/>
            </p:nvSpPr>
            <p:spPr bwMode="auto">
              <a:xfrm rot="211080" flipV="1">
                <a:off x="2597150" y="2954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7" name="Line 133"/>
              <p:cNvSpPr>
                <a:spLocks noChangeShapeType="1"/>
              </p:cNvSpPr>
              <p:nvPr/>
            </p:nvSpPr>
            <p:spPr bwMode="auto">
              <a:xfrm rot="211080" flipV="1">
                <a:off x="2730500" y="29670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8" name="Line 134"/>
              <p:cNvSpPr>
                <a:spLocks noChangeShapeType="1"/>
              </p:cNvSpPr>
              <p:nvPr/>
            </p:nvSpPr>
            <p:spPr bwMode="auto">
              <a:xfrm rot="211080" flipV="1">
                <a:off x="2552700" y="31797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89" name="Line 135"/>
              <p:cNvSpPr>
                <a:spLocks noChangeShapeType="1"/>
              </p:cNvSpPr>
              <p:nvPr/>
            </p:nvSpPr>
            <p:spPr bwMode="auto">
              <a:xfrm rot="211080" flipV="1">
                <a:off x="2778125" y="3084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0" name="Line 136"/>
              <p:cNvSpPr>
                <a:spLocks noChangeShapeType="1"/>
              </p:cNvSpPr>
              <p:nvPr/>
            </p:nvSpPr>
            <p:spPr bwMode="auto">
              <a:xfrm rot="211080" flipV="1">
                <a:off x="2679700" y="3303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1" name="Line 137"/>
              <p:cNvSpPr>
                <a:spLocks noChangeShapeType="1"/>
              </p:cNvSpPr>
              <p:nvPr/>
            </p:nvSpPr>
            <p:spPr bwMode="auto">
              <a:xfrm rot="211080" flipV="1">
                <a:off x="2847975" y="32432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2" name="Line 138"/>
              <p:cNvSpPr>
                <a:spLocks noChangeShapeType="1"/>
              </p:cNvSpPr>
              <p:nvPr/>
            </p:nvSpPr>
            <p:spPr bwMode="auto">
              <a:xfrm rot="211080" flipV="1">
                <a:off x="2803525" y="34274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3" name="Line 139"/>
              <p:cNvSpPr>
                <a:spLocks noChangeShapeType="1"/>
              </p:cNvSpPr>
              <p:nvPr/>
            </p:nvSpPr>
            <p:spPr bwMode="auto">
              <a:xfrm rot="10574259" flipV="1">
                <a:off x="3224213" y="29606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4" name="Line 140"/>
              <p:cNvSpPr>
                <a:spLocks noChangeShapeType="1"/>
              </p:cNvSpPr>
              <p:nvPr/>
            </p:nvSpPr>
            <p:spPr bwMode="auto">
              <a:xfrm rot="10574259" flipV="1">
                <a:off x="3386138" y="29702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5" name="Line 141"/>
              <p:cNvSpPr>
                <a:spLocks noChangeShapeType="1"/>
              </p:cNvSpPr>
              <p:nvPr/>
            </p:nvSpPr>
            <p:spPr bwMode="auto">
              <a:xfrm rot="10574259" flipV="1">
                <a:off x="3167063" y="31956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6" name="Line 142"/>
              <p:cNvSpPr>
                <a:spLocks noChangeShapeType="1"/>
              </p:cNvSpPr>
              <p:nvPr/>
            </p:nvSpPr>
            <p:spPr bwMode="auto">
              <a:xfrm rot="10574259" flipV="1">
                <a:off x="3325813" y="3205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7" name="Line 143"/>
              <p:cNvSpPr>
                <a:spLocks noChangeShapeType="1"/>
              </p:cNvSpPr>
              <p:nvPr/>
            </p:nvSpPr>
            <p:spPr bwMode="auto">
              <a:xfrm rot="10574259" flipV="1">
                <a:off x="3449638" y="3227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8" name="Line 144"/>
              <p:cNvSpPr>
                <a:spLocks noChangeShapeType="1"/>
              </p:cNvSpPr>
              <p:nvPr/>
            </p:nvSpPr>
            <p:spPr bwMode="auto">
              <a:xfrm rot="16828207" flipV="1">
                <a:off x="2989263" y="36544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99" name="Line 145"/>
              <p:cNvSpPr>
                <a:spLocks noChangeShapeType="1"/>
              </p:cNvSpPr>
              <p:nvPr/>
            </p:nvSpPr>
            <p:spPr bwMode="auto">
              <a:xfrm rot="16828207" flipV="1">
                <a:off x="3084513" y="35623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0" name="Line 146"/>
              <p:cNvSpPr>
                <a:spLocks noChangeShapeType="1"/>
              </p:cNvSpPr>
              <p:nvPr/>
            </p:nvSpPr>
            <p:spPr bwMode="auto">
              <a:xfrm rot="16828207" flipV="1">
                <a:off x="3040063" y="3990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1" name="Line 147"/>
              <p:cNvSpPr>
                <a:spLocks noChangeShapeType="1"/>
              </p:cNvSpPr>
              <p:nvPr/>
            </p:nvSpPr>
            <p:spPr bwMode="auto">
              <a:xfrm rot="16828207" flipV="1">
                <a:off x="3068638" y="38608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2" name="Line 148"/>
              <p:cNvSpPr>
                <a:spLocks noChangeShapeType="1"/>
              </p:cNvSpPr>
              <p:nvPr/>
            </p:nvSpPr>
            <p:spPr bwMode="auto">
              <a:xfrm rot="16828207" flipV="1">
                <a:off x="3224213" y="38481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3" name="Line 149"/>
              <p:cNvSpPr>
                <a:spLocks noChangeShapeType="1"/>
              </p:cNvSpPr>
              <p:nvPr/>
            </p:nvSpPr>
            <p:spPr bwMode="auto">
              <a:xfrm rot="16828207" flipV="1">
                <a:off x="3360738" y="38608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4" name="Line 150"/>
              <p:cNvSpPr>
                <a:spLocks noChangeShapeType="1"/>
              </p:cNvSpPr>
              <p:nvPr/>
            </p:nvSpPr>
            <p:spPr bwMode="auto">
              <a:xfrm rot="16828207" flipV="1">
                <a:off x="3221038" y="35306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5" name="Line 151"/>
              <p:cNvSpPr>
                <a:spLocks noChangeShapeType="1"/>
              </p:cNvSpPr>
              <p:nvPr/>
            </p:nvSpPr>
            <p:spPr bwMode="auto">
              <a:xfrm rot="16828207" flipV="1">
                <a:off x="3402013" y="37655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6" name="Line 152"/>
              <p:cNvSpPr>
                <a:spLocks noChangeShapeType="1"/>
              </p:cNvSpPr>
              <p:nvPr/>
            </p:nvSpPr>
            <p:spPr bwMode="auto">
              <a:xfrm rot="16828207" flipV="1">
                <a:off x="3379788" y="35560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7" name="Line 153"/>
              <p:cNvSpPr>
                <a:spLocks noChangeShapeType="1"/>
              </p:cNvSpPr>
              <p:nvPr/>
            </p:nvSpPr>
            <p:spPr bwMode="auto">
              <a:xfrm rot="4665893" flipV="1">
                <a:off x="3221038" y="42386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8" name="Line 154"/>
              <p:cNvSpPr>
                <a:spLocks noChangeShapeType="1"/>
              </p:cNvSpPr>
              <p:nvPr/>
            </p:nvSpPr>
            <p:spPr bwMode="auto">
              <a:xfrm rot="4665893" flipV="1">
                <a:off x="3443288" y="41529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09" name="Line 155"/>
              <p:cNvSpPr>
                <a:spLocks noChangeShapeType="1"/>
              </p:cNvSpPr>
              <p:nvPr/>
            </p:nvSpPr>
            <p:spPr bwMode="auto">
              <a:xfrm rot="4665893" flipV="1">
                <a:off x="3182938" y="437197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0" name="Line 156"/>
              <p:cNvSpPr>
                <a:spLocks noChangeShapeType="1"/>
              </p:cNvSpPr>
              <p:nvPr/>
            </p:nvSpPr>
            <p:spPr bwMode="auto">
              <a:xfrm rot="4665893" flipV="1">
                <a:off x="3392488" y="438785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1" name="Line 157"/>
              <p:cNvSpPr>
                <a:spLocks noChangeShapeType="1"/>
              </p:cNvSpPr>
              <p:nvPr/>
            </p:nvSpPr>
            <p:spPr bwMode="auto">
              <a:xfrm rot="4665893" flipV="1">
                <a:off x="3182938" y="44799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2" name="Line 158"/>
              <p:cNvSpPr>
                <a:spLocks noChangeShapeType="1"/>
              </p:cNvSpPr>
              <p:nvPr/>
            </p:nvSpPr>
            <p:spPr bwMode="auto">
              <a:xfrm rot="4665893" flipV="1">
                <a:off x="3405188" y="4518025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13" name="Line 160"/>
              <p:cNvSpPr>
                <a:spLocks noChangeShapeType="1"/>
              </p:cNvSpPr>
              <p:nvPr/>
            </p:nvSpPr>
            <p:spPr bwMode="auto">
              <a:xfrm rot="4665893" flipV="1">
                <a:off x="3113088" y="4559300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3798" name="Skupina 237"/>
            <p:cNvGrpSpPr>
              <a:grpSpLocks/>
            </p:cNvGrpSpPr>
            <p:nvPr/>
          </p:nvGrpSpPr>
          <p:grpSpPr bwMode="auto">
            <a:xfrm>
              <a:off x="6072198" y="3786190"/>
              <a:ext cx="2482850" cy="2671762"/>
              <a:chOff x="1163638" y="2913063"/>
              <a:chExt cx="2482850" cy="2671762"/>
            </a:xfrm>
          </p:grpSpPr>
          <p:sp>
            <p:nvSpPr>
              <p:cNvPr id="33799" name="Rectangle 7"/>
              <p:cNvSpPr>
                <a:spLocks noChangeArrowheads="1"/>
              </p:cNvSpPr>
              <p:nvPr/>
            </p:nvSpPr>
            <p:spPr bwMode="auto">
              <a:xfrm>
                <a:off x="1163638" y="2913063"/>
                <a:ext cx="2482850" cy="183038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800" name="Line 9"/>
              <p:cNvSpPr>
                <a:spLocks noChangeShapeType="1"/>
              </p:cNvSpPr>
              <p:nvPr/>
            </p:nvSpPr>
            <p:spPr bwMode="auto">
              <a:xfrm rot="3120076" flipV="1">
                <a:off x="2433638" y="3573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1" name="Line 61"/>
              <p:cNvSpPr>
                <a:spLocks noChangeShapeType="1"/>
              </p:cNvSpPr>
              <p:nvPr/>
            </p:nvSpPr>
            <p:spPr bwMode="auto">
              <a:xfrm rot="3120076" flipV="1">
                <a:off x="2284413" y="3678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2" name="Line 62"/>
              <p:cNvSpPr>
                <a:spLocks noChangeShapeType="1"/>
              </p:cNvSpPr>
              <p:nvPr/>
            </p:nvSpPr>
            <p:spPr bwMode="auto">
              <a:xfrm rot="3120076" flipV="1">
                <a:off x="2532063" y="37449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3" name="Line 63"/>
              <p:cNvSpPr>
                <a:spLocks noChangeShapeType="1"/>
              </p:cNvSpPr>
              <p:nvPr/>
            </p:nvSpPr>
            <p:spPr bwMode="auto">
              <a:xfrm rot="3120076" flipV="1">
                <a:off x="2128838" y="3795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4" name="Line 64"/>
              <p:cNvSpPr>
                <a:spLocks noChangeShapeType="1"/>
              </p:cNvSpPr>
              <p:nvPr/>
            </p:nvSpPr>
            <p:spPr bwMode="auto">
              <a:xfrm rot="3120076" flipV="1">
                <a:off x="2062163" y="3910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5" name="Line 65"/>
              <p:cNvSpPr>
                <a:spLocks noChangeShapeType="1"/>
              </p:cNvSpPr>
              <p:nvPr/>
            </p:nvSpPr>
            <p:spPr bwMode="auto">
              <a:xfrm rot="3120076" flipV="1">
                <a:off x="2678113" y="3840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6" name="Line 66"/>
              <p:cNvSpPr>
                <a:spLocks noChangeShapeType="1"/>
              </p:cNvSpPr>
              <p:nvPr/>
            </p:nvSpPr>
            <p:spPr bwMode="auto">
              <a:xfrm rot="3120076" flipV="1">
                <a:off x="2389188" y="38719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7" name="Line 67"/>
              <p:cNvSpPr>
                <a:spLocks noChangeShapeType="1"/>
              </p:cNvSpPr>
              <p:nvPr/>
            </p:nvSpPr>
            <p:spPr bwMode="auto">
              <a:xfrm rot="3120076" flipV="1">
                <a:off x="1985963" y="4040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8" name="Line 68"/>
              <p:cNvSpPr>
                <a:spLocks noChangeShapeType="1"/>
              </p:cNvSpPr>
              <p:nvPr/>
            </p:nvSpPr>
            <p:spPr bwMode="auto">
              <a:xfrm rot="3120076" flipV="1">
                <a:off x="2287588" y="3989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09" name="Line 69"/>
              <p:cNvSpPr>
                <a:spLocks noChangeShapeType="1"/>
              </p:cNvSpPr>
              <p:nvPr/>
            </p:nvSpPr>
            <p:spPr bwMode="auto">
              <a:xfrm rot="3120076" flipV="1">
                <a:off x="2570163" y="39512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0" name="Line 70"/>
              <p:cNvSpPr>
                <a:spLocks noChangeShapeType="1"/>
              </p:cNvSpPr>
              <p:nvPr/>
            </p:nvSpPr>
            <p:spPr bwMode="auto">
              <a:xfrm rot="3120076" flipV="1">
                <a:off x="2030413" y="4157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1" name="Line 71"/>
              <p:cNvSpPr>
                <a:spLocks noChangeShapeType="1"/>
              </p:cNvSpPr>
              <p:nvPr/>
            </p:nvSpPr>
            <p:spPr bwMode="auto">
              <a:xfrm rot="3120076" flipV="1">
                <a:off x="2249488" y="40878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2" name="Line 96"/>
              <p:cNvSpPr>
                <a:spLocks noChangeShapeType="1"/>
              </p:cNvSpPr>
              <p:nvPr/>
            </p:nvSpPr>
            <p:spPr bwMode="auto">
              <a:xfrm>
                <a:off x="1262063" y="5068888"/>
                <a:ext cx="2124075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3" name="Text Box 97"/>
              <p:cNvSpPr txBox="1">
                <a:spLocks noChangeArrowheads="1"/>
              </p:cNvSpPr>
              <p:nvPr/>
            </p:nvSpPr>
            <p:spPr bwMode="auto">
              <a:xfrm>
                <a:off x="2154238" y="5218113"/>
                <a:ext cx="3492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b="1">
                    <a:solidFill>
                      <a:srgbClr val="0033CC"/>
                    </a:solidFill>
                  </a:rPr>
                  <a:t>B</a:t>
                </a:r>
              </a:p>
            </p:txBody>
          </p:sp>
          <p:sp>
            <p:nvSpPr>
              <p:cNvPr id="33814" name="Line 98"/>
              <p:cNvSpPr>
                <a:spLocks noChangeShapeType="1"/>
              </p:cNvSpPr>
              <p:nvPr/>
            </p:nvSpPr>
            <p:spPr bwMode="auto">
              <a:xfrm>
                <a:off x="2224088" y="5259388"/>
                <a:ext cx="225425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5" name="Line 112"/>
              <p:cNvSpPr>
                <a:spLocks noChangeShapeType="1"/>
              </p:cNvSpPr>
              <p:nvPr/>
            </p:nvSpPr>
            <p:spPr bwMode="auto">
              <a:xfrm rot="3120076" flipV="1">
                <a:off x="3167063" y="44243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6" name="Line 113"/>
              <p:cNvSpPr>
                <a:spLocks noChangeShapeType="1"/>
              </p:cNvSpPr>
              <p:nvPr/>
            </p:nvSpPr>
            <p:spPr bwMode="auto">
              <a:xfrm rot="3120076" flipV="1">
                <a:off x="2173288" y="44243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7" name="Line 114"/>
              <p:cNvSpPr>
                <a:spLocks noChangeShapeType="1"/>
              </p:cNvSpPr>
              <p:nvPr/>
            </p:nvSpPr>
            <p:spPr bwMode="auto">
              <a:xfrm rot="3120076" flipV="1">
                <a:off x="2900363" y="43640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8" name="Line 115"/>
              <p:cNvSpPr>
                <a:spLocks noChangeShapeType="1"/>
              </p:cNvSpPr>
              <p:nvPr/>
            </p:nvSpPr>
            <p:spPr bwMode="auto">
              <a:xfrm rot="3120076" flipV="1">
                <a:off x="2208213" y="42719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19" name="Line 116"/>
              <p:cNvSpPr>
                <a:spLocks noChangeShapeType="1"/>
              </p:cNvSpPr>
              <p:nvPr/>
            </p:nvSpPr>
            <p:spPr bwMode="auto">
              <a:xfrm rot="3120076" flipV="1">
                <a:off x="2522538" y="41195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0" name="Line 117"/>
              <p:cNvSpPr>
                <a:spLocks noChangeShapeType="1"/>
              </p:cNvSpPr>
              <p:nvPr/>
            </p:nvSpPr>
            <p:spPr bwMode="auto">
              <a:xfrm rot="3120076" flipV="1">
                <a:off x="1827213" y="3954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1" name="Line 118"/>
              <p:cNvSpPr>
                <a:spLocks noChangeShapeType="1"/>
              </p:cNvSpPr>
              <p:nvPr/>
            </p:nvSpPr>
            <p:spPr bwMode="auto">
              <a:xfrm rot="3120076" flipV="1">
                <a:off x="2474913" y="45005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2" name="Line 119"/>
              <p:cNvSpPr>
                <a:spLocks noChangeShapeType="1"/>
              </p:cNvSpPr>
              <p:nvPr/>
            </p:nvSpPr>
            <p:spPr bwMode="auto">
              <a:xfrm rot="3120076" flipV="1">
                <a:off x="1789113" y="4224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3" name="Line 120"/>
              <p:cNvSpPr>
                <a:spLocks noChangeShapeType="1"/>
              </p:cNvSpPr>
              <p:nvPr/>
            </p:nvSpPr>
            <p:spPr bwMode="auto">
              <a:xfrm rot="3120076" flipV="1">
                <a:off x="1979613" y="4319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4" name="Line 121"/>
              <p:cNvSpPr>
                <a:spLocks noChangeShapeType="1"/>
              </p:cNvSpPr>
              <p:nvPr/>
            </p:nvSpPr>
            <p:spPr bwMode="auto">
              <a:xfrm rot="3120076" flipV="1">
                <a:off x="1903413" y="3843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5" name="Line 122"/>
              <p:cNvSpPr>
                <a:spLocks noChangeShapeType="1"/>
              </p:cNvSpPr>
              <p:nvPr/>
            </p:nvSpPr>
            <p:spPr bwMode="auto">
              <a:xfrm rot="3120076" flipV="1">
                <a:off x="2033588" y="37131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6" name="Line 123"/>
              <p:cNvSpPr>
                <a:spLocks noChangeShapeType="1"/>
              </p:cNvSpPr>
              <p:nvPr/>
            </p:nvSpPr>
            <p:spPr bwMode="auto">
              <a:xfrm rot="3120076" flipV="1">
                <a:off x="2716213" y="3652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7" name="Line 124"/>
              <p:cNvSpPr>
                <a:spLocks noChangeShapeType="1"/>
              </p:cNvSpPr>
              <p:nvPr/>
            </p:nvSpPr>
            <p:spPr bwMode="auto">
              <a:xfrm rot="3120076" flipV="1">
                <a:off x="1989138" y="2913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8" name="Line 125"/>
              <p:cNvSpPr>
                <a:spLocks noChangeShapeType="1"/>
              </p:cNvSpPr>
              <p:nvPr/>
            </p:nvSpPr>
            <p:spPr bwMode="auto">
              <a:xfrm rot="3120076" flipV="1">
                <a:off x="1839913" y="3017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29" name="Line 126"/>
              <p:cNvSpPr>
                <a:spLocks noChangeShapeType="1"/>
              </p:cNvSpPr>
              <p:nvPr/>
            </p:nvSpPr>
            <p:spPr bwMode="auto">
              <a:xfrm rot="3120076" flipV="1">
                <a:off x="2087563" y="3084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0" name="Line 127"/>
              <p:cNvSpPr>
                <a:spLocks noChangeShapeType="1"/>
              </p:cNvSpPr>
              <p:nvPr/>
            </p:nvSpPr>
            <p:spPr bwMode="auto">
              <a:xfrm rot="3120076" flipV="1">
                <a:off x="1684338" y="31353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1" name="Line 128"/>
              <p:cNvSpPr>
                <a:spLocks noChangeShapeType="1"/>
              </p:cNvSpPr>
              <p:nvPr/>
            </p:nvSpPr>
            <p:spPr bwMode="auto">
              <a:xfrm rot="3120076" flipV="1">
                <a:off x="1617663" y="3249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2" name="Line 129"/>
              <p:cNvSpPr>
                <a:spLocks noChangeShapeType="1"/>
              </p:cNvSpPr>
              <p:nvPr/>
            </p:nvSpPr>
            <p:spPr bwMode="auto">
              <a:xfrm rot="3120076" flipV="1">
                <a:off x="2233613" y="31797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3" name="Line 130"/>
              <p:cNvSpPr>
                <a:spLocks noChangeShapeType="1"/>
              </p:cNvSpPr>
              <p:nvPr/>
            </p:nvSpPr>
            <p:spPr bwMode="auto">
              <a:xfrm rot="3120076" flipV="1">
                <a:off x="1944688" y="3211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4" name="Line 131"/>
              <p:cNvSpPr>
                <a:spLocks noChangeShapeType="1"/>
              </p:cNvSpPr>
              <p:nvPr/>
            </p:nvSpPr>
            <p:spPr bwMode="auto">
              <a:xfrm rot="3120076" flipV="1">
                <a:off x="1541463" y="33797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5" name="Line 132"/>
              <p:cNvSpPr>
                <a:spLocks noChangeShapeType="1"/>
              </p:cNvSpPr>
              <p:nvPr/>
            </p:nvSpPr>
            <p:spPr bwMode="auto">
              <a:xfrm rot="3120076" flipV="1">
                <a:off x="1843088" y="33289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6" name="Line 133"/>
              <p:cNvSpPr>
                <a:spLocks noChangeShapeType="1"/>
              </p:cNvSpPr>
              <p:nvPr/>
            </p:nvSpPr>
            <p:spPr bwMode="auto">
              <a:xfrm rot="3120076" flipV="1">
                <a:off x="2125663" y="32908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7" name="Line 134"/>
              <p:cNvSpPr>
                <a:spLocks noChangeShapeType="1"/>
              </p:cNvSpPr>
              <p:nvPr/>
            </p:nvSpPr>
            <p:spPr bwMode="auto">
              <a:xfrm rot="3120076" flipV="1">
                <a:off x="1585913" y="34972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8" name="Line 135"/>
              <p:cNvSpPr>
                <a:spLocks noChangeShapeType="1"/>
              </p:cNvSpPr>
              <p:nvPr/>
            </p:nvSpPr>
            <p:spPr bwMode="auto">
              <a:xfrm rot="3120076" flipV="1">
                <a:off x="1804988" y="34274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39" name="Line 136"/>
              <p:cNvSpPr>
                <a:spLocks noChangeShapeType="1"/>
              </p:cNvSpPr>
              <p:nvPr/>
            </p:nvSpPr>
            <p:spPr bwMode="auto">
              <a:xfrm rot="3120076" flipV="1">
                <a:off x="2411413" y="3294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0" name="Line 137"/>
              <p:cNvSpPr>
                <a:spLocks noChangeShapeType="1"/>
              </p:cNvSpPr>
              <p:nvPr/>
            </p:nvSpPr>
            <p:spPr bwMode="auto">
              <a:xfrm rot="3120076" flipV="1">
                <a:off x="1652588" y="3757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1" name="Line 138"/>
              <p:cNvSpPr>
                <a:spLocks noChangeShapeType="1"/>
              </p:cNvSpPr>
              <p:nvPr/>
            </p:nvSpPr>
            <p:spPr bwMode="auto">
              <a:xfrm rot="3120076" flipV="1">
                <a:off x="2259013" y="33797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2" name="Line 139"/>
              <p:cNvSpPr>
                <a:spLocks noChangeShapeType="1"/>
              </p:cNvSpPr>
              <p:nvPr/>
            </p:nvSpPr>
            <p:spPr bwMode="auto">
              <a:xfrm rot="3120076" flipV="1">
                <a:off x="1763713" y="36115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3" name="Line 140"/>
              <p:cNvSpPr>
                <a:spLocks noChangeShapeType="1"/>
              </p:cNvSpPr>
              <p:nvPr/>
            </p:nvSpPr>
            <p:spPr bwMode="auto">
              <a:xfrm rot="3120076" flipV="1">
                <a:off x="1982788" y="3541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4" name="Line 141"/>
              <p:cNvSpPr>
                <a:spLocks noChangeShapeType="1"/>
              </p:cNvSpPr>
              <p:nvPr/>
            </p:nvSpPr>
            <p:spPr bwMode="auto">
              <a:xfrm rot="3120076" flipV="1">
                <a:off x="1382713" y="3294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5" name="Line 142"/>
              <p:cNvSpPr>
                <a:spLocks noChangeShapeType="1"/>
              </p:cNvSpPr>
              <p:nvPr/>
            </p:nvSpPr>
            <p:spPr bwMode="auto">
              <a:xfrm rot="3120076" flipV="1">
                <a:off x="1300163" y="3446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6" name="Line 143"/>
              <p:cNvSpPr>
                <a:spLocks noChangeShapeType="1"/>
              </p:cNvSpPr>
              <p:nvPr/>
            </p:nvSpPr>
            <p:spPr bwMode="auto">
              <a:xfrm rot="3120076" flipV="1">
                <a:off x="1344613" y="3563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7" name="Line 144"/>
              <p:cNvSpPr>
                <a:spLocks noChangeShapeType="1"/>
              </p:cNvSpPr>
              <p:nvPr/>
            </p:nvSpPr>
            <p:spPr bwMode="auto">
              <a:xfrm rot="3120076" flipV="1">
                <a:off x="1490663" y="3678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8" name="Line 145"/>
              <p:cNvSpPr>
                <a:spLocks noChangeShapeType="1"/>
              </p:cNvSpPr>
              <p:nvPr/>
            </p:nvSpPr>
            <p:spPr bwMode="auto">
              <a:xfrm rot="3120076" flipV="1">
                <a:off x="1458913" y="3182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49" name="Line 146"/>
              <p:cNvSpPr>
                <a:spLocks noChangeShapeType="1"/>
              </p:cNvSpPr>
              <p:nvPr/>
            </p:nvSpPr>
            <p:spPr bwMode="auto">
              <a:xfrm rot="3120076" flipV="1">
                <a:off x="1322388" y="2906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0" name="Line 147"/>
              <p:cNvSpPr>
                <a:spLocks noChangeShapeType="1"/>
              </p:cNvSpPr>
              <p:nvPr/>
            </p:nvSpPr>
            <p:spPr bwMode="auto">
              <a:xfrm rot="3120076" flipV="1">
                <a:off x="2271713" y="29924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1" name="Line 148"/>
              <p:cNvSpPr>
                <a:spLocks noChangeShapeType="1"/>
              </p:cNvSpPr>
              <p:nvPr/>
            </p:nvSpPr>
            <p:spPr bwMode="auto">
              <a:xfrm rot="3120076" flipV="1">
                <a:off x="2865438" y="3529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2" name="Line 149"/>
              <p:cNvSpPr>
                <a:spLocks noChangeShapeType="1"/>
              </p:cNvSpPr>
              <p:nvPr/>
            </p:nvSpPr>
            <p:spPr bwMode="auto">
              <a:xfrm rot="3120076" flipV="1">
                <a:off x="2646363" y="3462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3" name="Line 150"/>
              <p:cNvSpPr>
                <a:spLocks noChangeShapeType="1"/>
              </p:cNvSpPr>
              <p:nvPr/>
            </p:nvSpPr>
            <p:spPr bwMode="auto">
              <a:xfrm rot="3120076" flipV="1">
                <a:off x="2963863" y="37004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4" name="Line 151"/>
              <p:cNvSpPr>
                <a:spLocks noChangeShapeType="1"/>
              </p:cNvSpPr>
              <p:nvPr/>
            </p:nvSpPr>
            <p:spPr bwMode="auto">
              <a:xfrm rot="3120076" flipV="1">
                <a:off x="3252788" y="4164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5" name="Line 152"/>
              <p:cNvSpPr>
                <a:spLocks noChangeShapeType="1"/>
              </p:cNvSpPr>
              <p:nvPr/>
            </p:nvSpPr>
            <p:spPr bwMode="auto">
              <a:xfrm rot="3120076" flipV="1">
                <a:off x="3078163" y="4265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6" name="Line 153"/>
              <p:cNvSpPr>
                <a:spLocks noChangeShapeType="1"/>
              </p:cNvSpPr>
              <p:nvPr/>
            </p:nvSpPr>
            <p:spPr bwMode="auto">
              <a:xfrm rot="3120076" flipV="1">
                <a:off x="3109913" y="3795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7" name="Line 154"/>
              <p:cNvSpPr>
                <a:spLocks noChangeShapeType="1"/>
              </p:cNvSpPr>
              <p:nvPr/>
            </p:nvSpPr>
            <p:spPr bwMode="auto">
              <a:xfrm rot="3120076" flipV="1">
                <a:off x="2820988" y="37703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8" name="Line 155"/>
              <p:cNvSpPr>
                <a:spLocks noChangeShapeType="1"/>
              </p:cNvSpPr>
              <p:nvPr/>
            </p:nvSpPr>
            <p:spPr bwMode="auto">
              <a:xfrm rot="3120076" flipV="1">
                <a:off x="2865438" y="39766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59" name="Line 156"/>
              <p:cNvSpPr>
                <a:spLocks noChangeShapeType="1"/>
              </p:cNvSpPr>
              <p:nvPr/>
            </p:nvSpPr>
            <p:spPr bwMode="auto">
              <a:xfrm rot="3120076" flipV="1">
                <a:off x="3001963" y="39068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0" name="Line 157"/>
              <p:cNvSpPr>
                <a:spLocks noChangeShapeType="1"/>
              </p:cNvSpPr>
              <p:nvPr/>
            </p:nvSpPr>
            <p:spPr bwMode="auto">
              <a:xfrm rot="3120076" flipV="1">
                <a:off x="2227263" y="34718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1" name="Line 158"/>
              <p:cNvSpPr>
                <a:spLocks noChangeShapeType="1"/>
              </p:cNvSpPr>
              <p:nvPr/>
            </p:nvSpPr>
            <p:spPr bwMode="auto">
              <a:xfrm rot="3120076" flipV="1">
                <a:off x="2681288" y="40433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2" name="Line 159"/>
              <p:cNvSpPr>
                <a:spLocks noChangeShapeType="1"/>
              </p:cNvSpPr>
              <p:nvPr/>
            </p:nvSpPr>
            <p:spPr bwMode="auto">
              <a:xfrm rot="3120076" flipV="1">
                <a:off x="3287713" y="3910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3" name="Line 160"/>
              <p:cNvSpPr>
                <a:spLocks noChangeShapeType="1"/>
              </p:cNvSpPr>
              <p:nvPr/>
            </p:nvSpPr>
            <p:spPr bwMode="auto">
              <a:xfrm rot="3120076" flipV="1">
                <a:off x="2528888" y="4310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4" name="Line 161"/>
              <p:cNvSpPr>
                <a:spLocks noChangeShapeType="1"/>
              </p:cNvSpPr>
              <p:nvPr/>
            </p:nvSpPr>
            <p:spPr bwMode="auto">
              <a:xfrm rot="3120076" flipV="1">
                <a:off x="3179763" y="40211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5" name="Line 162"/>
              <p:cNvSpPr>
                <a:spLocks noChangeShapeType="1"/>
              </p:cNvSpPr>
              <p:nvPr/>
            </p:nvSpPr>
            <p:spPr bwMode="auto">
              <a:xfrm rot="3120076" flipV="1">
                <a:off x="2640013" y="42275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6" name="Line 163"/>
              <p:cNvSpPr>
                <a:spLocks noChangeShapeType="1"/>
              </p:cNvSpPr>
              <p:nvPr/>
            </p:nvSpPr>
            <p:spPr bwMode="auto">
              <a:xfrm rot="3120076" flipV="1">
                <a:off x="2859088" y="41576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7" name="Line 164"/>
              <p:cNvSpPr>
                <a:spLocks noChangeShapeType="1"/>
              </p:cNvSpPr>
              <p:nvPr/>
            </p:nvSpPr>
            <p:spPr bwMode="auto">
              <a:xfrm rot="3120076" flipV="1">
                <a:off x="3036888" y="3440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8" name="Line 165"/>
              <p:cNvSpPr>
                <a:spLocks noChangeShapeType="1"/>
              </p:cNvSpPr>
              <p:nvPr/>
            </p:nvSpPr>
            <p:spPr bwMode="auto">
              <a:xfrm rot="3120076" flipV="1">
                <a:off x="3148013" y="3608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69" name="Line 166"/>
              <p:cNvSpPr>
                <a:spLocks noChangeShapeType="1"/>
              </p:cNvSpPr>
              <p:nvPr/>
            </p:nvSpPr>
            <p:spPr bwMode="auto">
              <a:xfrm rot="3120076" flipV="1">
                <a:off x="2519363" y="30400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0" name="Line 167"/>
              <p:cNvSpPr>
                <a:spLocks noChangeShapeType="1"/>
              </p:cNvSpPr>
              <p:nvPr/>
            </p:nvSpPr>
            <p:spPr bwMode="auto">
              <a:xfrm rot="3120076" flipV="1">
                <a:off x="2665413" y="31353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1" name="Line 168"/>
              <p:cNvSpPr>
                <a:spLocks noChangeShapeType="1"/>
              </p:cNvSpPr>
              <p:nvPr/>
            </p:nvSpPr>
            <p:spPr bwMode="auto">
              <a:xfrm rot="3120076" flipV="1">
                <a:off x="2519363" y="32083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2" name="Line 169"/>
              <p:cNvSpPr>
                <a:spLocks noChangeShapeType="1"/>
              </p:cNvSpPr>
              <p:nvPr/>
            </p:nvSpPr>
            <p:spPr bwMode="auto">
              <a:xfrm rot="3120076" flipV="1">
                <a:off x="2843213" y="3249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3" name="Line 170"/>
              <p:cNvSpPr>
                <a:spLocks noChangeShapeType="1"/>
              </p:cNvSpPr>
              <p:nvPr/>
            </p:nvSpPr>
            <p:spPr bwMode="auto">
              <a:xfrm rot="3120076" flipV="1">
                <a:off x="2735263" y="33607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4" name="Line 171"/>
              <p:cNvSpPr>
                <a:spLocks noChangeShapeType="1"/>
              </p:cNvSpPr>
              <p:nvPr/>
            </p:nvSpPr>
            <p:spPr bwMode="auto">
              <a:xfrm rot="3120076" flipV="1">
                <a:off x="2703513" y="29479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5" name="Line 172"/>
              <p:cNvSpPr>
                <a:spLocks noChangeShapeType="1"/>
              </p:cNvSpPr>
              <p:nvPr/>
            </p:nvSpPr>
            <p:spPr bwMode="auto">
              <a:xfrm rot="3120076" flipV="1">
                <a:off x="1668463" y="4011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6" name="Line 173"/>
              <p:cNvSpPr>
                <a:spLocks noChangeShapeType="1"/>
              </p:cNvSpPr>
              <p:nvPr/>
            </p:nvSpPr>
            <p:spPr bwMode="auto">
              <a:xfrm rot="3120076" flipV="1">
                <a:off x="1541463" y="41354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7" name="Line 174"/>
              <p:cNvSpPr>
                <a:spLocks noChangeShapeType="1"/>
              </p:cNvSpPr>
              <p:nvPr/>
            </p:nvSpPr>
            <p:spPr bwMode="auto">
              <a:xfrm rot="3120076" flipV="1">
                <a:off x="2763838" y="4452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8" name="Line 175"/>
              <p:cNvSpPr>
                <a:spLocks noChangeShapeType="1"/>
              </p:cNvSpPr>
              <p:nvPr/>
            </p:nvSpPr>
            <p:spPr bwMode="auto">
              <a:xfrm rot="3120076" flipV="1">
                <a:off x="1585913" y="42719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79" name="Line 176"/>
              <p:cNvSpPr>
                <a:spLocks noChangeShapeType="1"/>
              </p:cNvSpPr>
              <p:nvPr/>
            </p:nvSpPr>
            <p:spPr bwMode="auto">
              <a:xfrm rot="3120076" flipV="1">
                <a:off x="2020888" y="450056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0" name="Line 177"/>
              <p:cNvSpPr>
                <a:spLocks noChangeShapeType="1"/>
              </p:cNvSpPr>
              <p:nvPr/>
            </p:nvSpPr>
            <p:spPr bwMode="auto">
              <a:xfrm rot="3120076" flipV="1">
                <a:off x="1728788" y="45196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1" name="Line 178"/>
              <p:cNvSpPr>
                <a:spLocks noChangeShapeType="1"/>
              </p:cNvSpPr>
              <p:nvPr/>
            </p:nvSpPr>
            <p:spPr bwMode="auto">
              <a:xfrm rot="3120076" flipV="1">
                <a:off x="1763713" y="43672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2" name="Line 179"/>
              <p:cNvSpPr>
                <a:spLocks noChangeShapeType="1"/>
              </p:cNvSpPr>
              <p:nvPr/>
            </p:nvSpPr>
            <p:spPr bwMode="auto">
              <a:xfrm rot="3120076" flipV="1">
                <a:off x="1382713" y="4049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3" name="Line 180"/>
              <p:cNvSpPr>
                <a:spLocks noChangeShapeType="1"/>
              </p:cNvSpPr>
              <p:nvPr/>
            </p:nvSpPr>
            <p:spPr bwMode="auto">
              <a:xfrm rot="3120076" flipV="1">
                <a:off x="1300163" y="4202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4" name="Line 181"/>
              <p:cNvSpPr>
                <a:spLocks noChangeShapeType="1"/>
              </p:cNvSpPr>
              <p:nvPr/>
            </p:nvSpPr>
            <p:spPr bwMode="auto">
              <a:xfrm rot="3120076" flipV="1">
                <a:off x="1344613" y="4319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5" name="Line 182"/>
              <p:cNvSpPr>
                <a:spLocks noChangeShapeType="1"/>
              </p:cNvSpPr>
              <p:nvPr/>
            </p:nvSpPr>
            <p:spPr bwMode="auto">
              <a:xfrm rot="3120076" flipV="1">
                <a:off x="1490663" y="44338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6" name="Line 183"/>
              <p:cNvSpPr>
                <a:spLocks noChangeShapeType="1"/>
              </p:cNvSpPr>
              <p:nvPr/>
            </p:nvSpPr>
            <p:spPr bwMode="auto">
              <a:xfrm rot="3120076" flipV="1">
                <a:off x="1458913" y="39385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7" name="Line 184"/>
              <p:cNvSpPr>
                <a:spLocks noChangeShapeType="1"/>
              </p:cNvSpPr>
              <p:nvPr/>
            </p:nvSpPr>
            <p:spPr bwMode="auto">
              <a:xfrm rot="3120076" flipV="1">
                <a:off x="1404938" y="30337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8" name="Line 185"/>
              <p:cNvSpPr>
                <a:spLocks noChangeShapeType="1"/>
              </p:cNvSpPr>
              <p:nvPr/>
            </p:nvSpPr>
            <p:spPr bwMode="auto">
              <a:xfrm rot="3120076" flipV="1">
                <a:off x="1639888" y="29448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89" name="Line 186"/>
              <p:cNvSpPr>
                <a:spLocks noChangeShapeType="1"/>
              </p:cNvSpPr>
              <p:nvPr/>
            </p:nvSpPr>
            <p:spPr bwMode="auto">
              <a:xfrm rot="3120076" flipV="1">
                <a:off x="2944813" y="30432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0" name="Line 187"/>
              <p:cNvSpPr>
                <a:spLocks noChangeShapeType="1"/>
              </p:cNvSpPr>
              <p:nvPr/>
            </p:nvSpPr>
            <p:spPr bwMode="auto">
              <a:xfrm rot="3120076" flipV="1">
                <a:off x="3122613" y="2928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1" name="Line 188"/>
              <p:cNvSpPr>
                <a:spLocks noChangeShapeType="1"/>
              </p:cNvSpPr>
              <p:nvPr/>
            </p:nvSpPr>
            <p:spPr bwMode="auto">
              <a:xfrm rot="3120076" flipV="1">
                <a:off x="3148013" y="31194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2" name="Line 189"/>
              <p:cNvSpPr>
                <a:spLocks noChangeShapeType="1"/>
              </p:cNvSpPr>
              <p:nvPr/>
            </p:nvSpPr>
            <p:spPr bwMode="auto">
              <a:xfrm rot="3120076" flipV="1">
                <a:off x="3135313" y="32273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3" name="Line 190"/>
              <p:cNvSpPr>
                <a:spLocks noChangeShapeType="1"/>
              </p:cNvSpPr>
              <p:nvPr/>
            </p:nvSpPr>
            <p:spPr bwMode="auto">
              <a:xfrm rot="3120076" flipV="1">
                <a:off x="3275013" y="33416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4" name="Line 191"/>
              <p:cNvSpPr>
                <a:spLocks noChangeShapeType="1"/>
              </p:cNvSpPr>
              <p:nvPr/>
            </p:nvSpPr>
            <p:spPr bwMode="auto">
              <a:xfrm rot="3120076" flipV="1">
                <a:off x="3357563" y="30241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5" name="Line 192"/>
              <p:cNvSpPr>
                <a:spLocks noChangeShapeType="1"/>
              </p:cNvSpPr>
              <p:nvPr/>
            </p:nvSpPr>
            <p:spPr bwMode="auto">
              <a:xfrm rot="3120076" flipV="1">
                <a:off x="3408363" y="31892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6" name="Line 193"/>
              <p:cNvSpPr>
                <a:spLocks noChangeShapeType="1"/>
              </p:cNvSpPr>
              <p:nvPr/>
            </p:nvSpPr>
            <p:spPr bwMode="auto">
              <a:xfrm rot="3120076" flipV="1">
                <a:off x="3376613" y="34940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7" name="Line 194"/>
              <p:cNvSpPr>
                <a:spLocks noChangeShapeType="1"/>
              </p:cNvSpPr>
              <p:nvPr/>
            </p:nvSpPr>
            <p:spPr bwMode="auto">
              <a:xfrm rot="3120076" flipV="1">
                <a:off x="3402013" y="369728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8" name="Line 195"/>
              <p:cNvSpPr>
                <a:spLocks noChangeShapeType="1"/>
              </p:cNvSpPr>
              <p:nvPr/>
            </p:nvSpPr>
            <p:spPr bwMode="auto">
              <a:xfrm rot="3120076" flipV="1">
                <a:off x="3348038" y="43164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99" name="Line 196"/>
              <p:cNvSpPr>
                <a:spLocks noChangeShapeType="1"/>
              </p:cNvSpPr>
              <p:nvPr/>
            </p:nvSpPr>
            <p:spPr bwMode="auto">
              <a:xfrm rot="3120076" flipV="1">
                <a:off x="3414713" y="40751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0" name="Line 197"/>
              <p:cNvSpPr>
                <a:spLocks noChangeShapeType="1"/>
              </p:cNvSpPr>
              <p:nvPr/>
            </p:nvSpPr>
            <p:spPr bwMode="auto">
              <a:xfrm rot="3120076" flipV="1">
                <a:off x="3338513" y="4545013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01" name="Line 198"/>
              <p:cNvSpPr>
                <a:spLocks noChangeShapeType="1"/>
              </p:cNvSpPr>
              <p:nvPr/>
            </p:nvSpPr>
            <p:spPr bwMode="auto">
              <a:xfrm rot="3120076" flipV="1">
                <a:off x="1363663" y="3817938"/>
                <a:ext cx="158750" cy="20320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pic>
        <p:nvPicPr>
          <p:cNvPr id="3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08" y="407652"/>
            <a:ext cx="2455313" cy="304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958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96838" y="90488"/>
          <a:ext cx="9001918" cy="6767999"/>
        </p:xfrm>
        <a:graphic>
          <a:graphicData uri="http://schemas.openxmlformats.org/drawingml/2006/table">
            <a:tbl>
              <a:tblPr/>
              <a:tblGrid>
                <a:gridCol w="297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613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DIAMAGNETICKÉ</a:t>
                      </a:r>
                      <a:endParaRPr kumimoji="0" lang="cs-CZ" alt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PARAMAGNETICKÉ</a:t>
                      </a: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FEROMAGNETICKÉ</a:t>
                      </a:r>
                      <a:endParaRPr kumimoji="0" lang="cs-CZ" alt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78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cs-CZ" altLang="cs-CZ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&lt; 1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cs-CZ" altLang="cs-CZ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&gt; 1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cs-CZ" altLang="cs-CZ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&gt;&gt; 1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937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slabě zeslabují původní MP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slabě zesilují </a:t>
                      </a:r>
                      <a:b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původní MP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výrazně zesilují původní MP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342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inertní plyny, </a:t>
                      </a:r>
                      <a:b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zlato, měď, rtuť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sodík, draslík, </a:t>
                      </a:r>
                      <a:b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hliník, platina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železo, kobalt, nikl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020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výsledný magnetický moment atomů </a:t>
                      </a:r>
                      <a:b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je nulový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výsledný magnetický moment atomů </a:t>
                      </a:r>
                      <a:b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je různý od nuly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342">
                <a:tc>
                  <a:txBody>
                    <a:bodyPr/>
                    <a:lstStyle>
                      <a:lvl1pPr marL="88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diamagnetické atomy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74A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Times New Roman" pitchFamily="18" charset="0"/>
                        </a:rPr>
                        <a:t>paramagnetické </a:t>
                      </a:r>
                      <a:br>
                        <a:rPr kumimoji="0" lang="cs-CZ" altLang="cs-C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Times New Roman" pitchFamily="18" charset="0"/>
                        </a:rPr>
                        <a:t>atomy</a:t>
                      </a:r>
                      <a:endParaRPr lang="cs-CZ" dirty="0"/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74A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paramagnetické atomy v jiném uspořádání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7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067"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diamagnetická látka se od magnetu odpuzuje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25" indent="-144463"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2200" dirty="0" smtClean="0"/>
                        <a:t>k magnetu se přitahuje </a:t>
                      </a:r>
                      <a:br>
                        <a:rPr lang="cs-CZ" altLang="cs-CZ" sz="2200" dirty="0" smtClean="0"/>
                      </a:br>
                      <a:r>
                        <a:rPr lang="cs-CZ" altLang="cs-CZ" sz="2200" dirty="0" smtClean="0"/>
                        <a:t>a bude sama přitahovat kovové předměty</a:t>
                      </a:r>
                    </a:p>
                    <a:p>
                      <a:pPr marL="174625" indent="-144463"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2200" dirty="0" smtClean="0"/>
                        <a:t>není možné ji zmagnetovat trvale 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existence mikroskopických oblastí, které jsou zmagnetovány i bez přítomnosti vnějšího magnetického pole </a:t>
                      </a:r>
                      <a:b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WEISSOVY MAGNETICKÉ DOMÉNY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9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40260"/>
            <a:ext cx="9144000" cy="3933384"/>
          </a:xfrm>
        </p:spPr>
        <p:txBody>
          <a:bodyPr anchor="ctr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cs-CZ" sz="2600" dirty="0" smtClean="0"/>
              <a:t> </a:t>
            </a:r>
            <a:r>
              <a:rPr lang="cs-CZ" sz="2600" b="1" dirty="0" smtClean="0"/>
              <a:t>Základní vlastnosti feromagnetických látek: </a:t>
            </a:r>
            <a:endParaRPr lang="cs-CZ" sz="2600" dirty="0" smtClean="0"/>
          </a:p>
          <a:p>
            <a:pPr marL="441325" indent="-441325">
              <a:buFont typeface="Arial" charset="0"/>
              <a:buNone/>
              <a:defRPr/>
            </a:pPr>
            <a:r>
              <a:rPr lang="cs-CZ" sz="2600" b="1" dirty="0" smtClean="0"/>
              <a:t> 1. </a:t>
            </a:r>
            <a:r>
              <a:rPr lang="cs-CZ" sz="2600" dirty="0" smtClean="0"/>
              <a:t>Feromagnetismus se projevuje jen tehdy, je-li látka </a:t>
            </a:r>
            <a:br>
              <a:rPr lang="cs-CZ" sz="2600" dirty="0" smtClean="0"/>
            </a:br>
            <a:r>
              <a:rPr lang="cs-CZ" sz="2600" dirty="0" smtClean="0"/>
              <a:t>v krystalickém stavu - v kapalném nebo plynném stavu </a:t>
            </a:r>
            <a:br>
              <a:rPr lang="cs-CZ" sz="2600" dirty="0" smtClean="0"/>
            </a:br>
            <a:r>
              <a:rPr lang="cs-CZ" sz="2600" dirty="0" smtClean="0"/>
              <a:t>se chovají jako látky paramagnetické.</a:t>
            </a:r>
          </a:p>
          <a:p>
            <a:pPr marL="441325" indent="-441325">
              <a:buFont typeface="Arial" charset="0"/>
              <a:buNone/>
              <a:defRPr/>
            </a:pPr>
            <a:r>
              <a:rPr lang="cs-CZ" sz="2600" b="1" dirty="0" smtClean="0"/>
              <a:t> 2. </a:t>
            </a:r>
            <a:r>
              <a:rPr lang="cs-CZ" sz="2600" dirty="0" smtClean="0"/>
              <a:t>Pro každou feromagnetickou látku existuje určitá teplota</a:t>
            </a:r>
            <a:br>
              <a:rPr lang="cs-CZ" sz="2600" dirty="0" smtClean="0"/>
            </a:br>
            <a:r>
              <a:rPr lang="cs-CZ" sz="2600" dirty="0" smtClean="0"/>
              <a:t>(tzv. Curieova teplota), po jejímž překročení látka ztrácí feromagnetické vlastnosti a stává se látkou paramagnetickou. </a:t>
            </a:r>
          </a:p>
          <a:p>
            <a:pPr marL="441325" indent="-441325">
              <a:buFont typeface="Arial" charset="0"/>
              <a:buNone/>
              <a:defRPr/>
            </a:pPr>
            <a:r>
              <a:rPr lang="cs-CZ" sz="2600" dirty="0" smtClean="0"/>
              <a:t>      ( </a:t>
            </a:r>
            <a:r>
              <a:rPr lang="cs-CZ" sz="2600" dirty="0" err="1" smtClean="0"/>
              <a:t>Fe</a:t>
            </a:r>
            <a:r>
              <a:rPr lang="cs-CZ" sz="2600" dirty="0" smtClean="0"/>
              <a:t> 770</a:t>
            </a:r>
            <a:r>
              <a:rPr lang="cs-CZ" sz="2600" baseline="30000" dirty="0" smtClean="0"/>
              <a:t>0</a:t>
            </a:r>
            <a:r>
              <a:rPr lang="cs-CZ" sz="2600" dirty="0" smtClean="0"/>
              <a:t>C, Ni 360</a:t>
            </a:r>
            <a:r>
              <a:rPr lang="cs-CZ" sz="2600" baseline="30000" dirty="0" smtClean="0"/>
              <a:t>0</a:t>
            </a:r>
            <a:r>
              <a:rPr lang="cs-CZ" sz="2600" dirty="0" smtClean="0"/>
              <a:t>C) Když teplota poklesne, látka se opět stane feromagnetickou a obnoví se doménové uspořádání.</a:t>
            </a:r>
          </a:p>
        </p:txBody>
      </p:sp>
      <p:grpSp>
        <p:nvGrpSpPr>
          <p:cNvPr id="34819" name="Skupina 3"/>
          <p:cNvGrpSpPr>
            <a:grpSpLocks/>
          </p:cNvGrpSpPr>
          <p:nvPr/>
        </p:nvGrpSpPr>
        <p:grpSpPr bwMode="auto">
          <a:xfrm>
            <a:off x="500063" y="4024313"/>
            <a:ext cx="2500312" cy="2833687"/>
            <a:chOff x="1147763" y="2876550"/>
            <a:chExt cx="2500312" cy="2833688"/>
          </a:xfrm>
        </p:grpSpPr>
        <p:sp>
          <p:nvSpPr>
            <p:cNvPr id="34984" name="Rectangle 154"/>
            <p:cNvSpPr>
              <a:spLocks noChangeArrowheads="1"/>
            </p:cNvSpPr>
            <p:nvPr/>
          </p:nvSpPr>
          <p:spPr bwMode="auto">
            <a:xfrm>
              <a:off x="2292350" y="5156200"/>
              <a:ext cx="236538" cy="554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985" name="Freeform 155"/>
            <p:cNvSpPr>
              <a:spLocks/>
            </p:cNvSpPr>
            <p:nvPr/>
          </p:nvSpPr>
          <p:spPr bwMode="auto">
            <a:xfrm>
              <a:off x="2087563" y="4727575"/>
              <a:ext cx="552450" cy="423863"/>
            </a:xfrm>
            <a:custGeom>
              <a:avLst/>
              <a:gdLst>
                <a:gd name="T0" fmla="*/ 242 w 348"/>
                <a:gd name="T1" fmla="*/ 8 h 267"/>
                <a:gd name="T2" fmla="*/ 348 w 348"/>
                <a:gd name="T3" fmla="*/ 18 h 267"/>
                <a:gd name="T4" fmla="*/ 310 w 348"/>
                <a:gd name="T5" fmla="*/ 113 h 267"/>
                <a:gd name="T6" fmla="*/ 316 w 348"/>
                <a:gd name="T7" fmla="*/ 181 h 267"/>
                <a:gd name="T8" fmla="*/ 274 w 348"/>
                <a:gd name="T9" fmla="*/ 267 h 267"/>
                <a:gd name="T10" fmla="*/ 126 w 348"/>
                <a:gd name="T11" fmla="*/ 265 h 267"/>
                <a:gd name="T12" fmla="*/ 92 w 348"/>
                <a:gd name="T13" fmla="*/ 227 h 267"/>
                <a:gd name="T14" fmla="*/ 78 w 348"/>
                <a:gd name="T15" fmla="*/ 167 h 267"/>
                <a:gd name="T16" fmla="*/ 90 w 348"/>
                <a:gd name="T17" fmla="*/ 117 h 267"/>
                <a:gd name="T18" fmla="*/ 16 w 348"/>
                <a:gd name="T19" fmla="*/ 20 h 267"/>
                <a:gd name="T20" fmla="*/ 184 w 348"/>
                <a:gd name="T21" fmla="*/ 14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8"/>
                <a:gd name="T34" fmla="*/ 0 h 267"/>
                <a:gd name="T35" fmla="*/ 348 w 348"/>
                <a:gd name="T36" fmla="*/ 267 h 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8" h="267">
                  <a:moveTo>
                    <a:pt x="242" y="8"/>
                  </a:moveTo>
                  <a:cubicBezTo>
                    <a:pt x="260" y="10"/>
                    <a:pt x="337" y="0"/>
                    <a:pt x="348" y="18"/>
                  </a:cubicBezTo>
                  <a:cubicBezTo>
                    <a:pt x="344" y="50"/>
                    <a:pt x="299" y="87"/>
                    <a:pt x="310" y="113"/>
                  </a:cubicBezTo>
                  <a:cubicBezTo>
                    <a:pt x="321" y="139"/>
                    <a:pt x="322" y="156"/>
                    <a:pt x="316" y="181"/>
                  </a:cubicBezTo>
                  <a:cubicBezTo>
                    <a:pt x="310" y="206"/>
                    <a:pt x="306" y="253"/>
                    <a:pt x="274" y="267"/>
                  </a:cubicBezTo>
                  <a:lnTo>
                    <a:pt x="126" y="265"/>
                  </a:lnTo>
                  <a:cubicBezTo>
                    <a:pt x="95" y="259"/>
                    <a:pt x="100" y="243"/>
                    <a:pt x="92" y="227"/>
                  </a:cubicBezTo>
                  <a:cubicBezTo>
                    <a:pt x="84" y="211"/>
                    <a:pt x="78" y="185"/>
                    <a:pt x="78" y="167"/>
                  </a:cubicBezTo>
                  <a:cubicBezTo>
                    <a:pt x="78" y="149"/>
                    <a:pt x="78" y="138"/>
                    <a:pt x="90" y="117"/>
                  </a:cubicBezTo>
                  <a:cubicBezTo>
                    <a:pt x="102" y="96"/>
                    <a:pt x="0" y="40"/>
                    <a:pt x="16" y="20"/>
                  </a:cubicBezTo>
                  <a:cubicBezTo>
                    <a:pt x="32" y="0"/>
                    <a:pt x="149" y="15"/>
                    <a:pt x="184" y="14"/>
                  </a:cubicBezTo>
                </a:path>
              </a:pathLst>
            </a:custGeom>
            <a:solidFill>
              <a:srgbClr val="FF461B"/>
            </a:solidFill>
            <a:ln w="9525">
              <a:solidFill>
                <a:srgbClr val="FFA66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6" name="Freeform 156"/>
            <p:cNvSpPr>
              <a:spLocks/>
            </p:cNvSpPr>
            <p:nvPr/>
          </p:nvSpPr>
          <p:spPr bwMode="auto">
            <a:xfrm>
              <a:off x="2284413" y="4829175"/>
              <a:ext cx="79375" cy="312738"/>
            </a:xfrm>
            <a:custGeom>
              <a:avLst/>
              <a:gdLst>
                <a:gd name="T0" fmla="*/ 0 w 50"/>
                <a:gd name="T1" fmla="*/ 0 h 197"/>
                <a:gd name="T2" fmla="*/ 36 w 50"/>
                <a:gd name="T3" fmla="*/ 64 h 197"/>
                <a:gd name="T4" fmla="*/ 34 w 50"/>
                <a:gd name="T5" fmla="*/ 151 h 197"/>
                <a:gd name="T6" fmla="*/ 50 w 50"/>
                <a:gd name="T7" fmla="*/ 197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97"/>
                <a:gd name="T14" fmla="*/ 50 w 50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97">
                  <a:moveTo>
                    <a:pt x="0" y="0"/>
                  </a:moveTo>
                  <a:cubicBezTo>
                    <a:pt x="6" y="11"/>
                    <a:pt x="30" y="39"/>
                    <a:pt x="36" y="64"/>
                  </a:cubicBezTo>
                  <a:cubicBezTo>
                    <a:pt x="42" y="89"/>
                    <a:pt x="32" y="129"/>
                    <a:pt x="34" y="151"/>
                  </a:cubicBezTo>
                  <a:cubicBezTo>
                    <a:pt x="36" y="173"/>
                    <a:pt x="47" y="188"/>
                    <a:pt x="50" y="197"/>
                  </a:cubicBezTo>
                </a:path>
              </a:pathLst>
            </a:custGeom>
            <a:noFill/>
            <a:ln w="19050" cmpd="sng">
              <a:solidFill>
                <a:srgbClr val="FFA66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7" name="Rectangle 157"/>
            <p:cNvSpPr>
              <a:spLocks noChangeArrowheads="1"/>
            </p:cNvSpPr>
            <p:nvPr/>
          </p:nvSpPr>
          <p:spPr bwMode="auto">
            <a:xfrm>
              <a:off x="1163638" y="2913063"/>
              <a:ext cx="2482850" cy="183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988" name="Line 158"/>
            <p:cNvSpPr>
              <a:spLocks noChangeShapeType="1"/>
            </p:cNvSpPr>
            <p:nvPr/>
          </p:nvSpPr>
          <p:spPr bwMode="auto">
            <a:xfrm rot="2349939" flipV="1">
              <a:off x="1255713" y="29019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9" name="Line 159"/>
            <p:cNvSpPr>
              <a:spLocks noChangeShapeType="1"/>
            </p:cNvSpPr>
            <p:nvPr/>
          </p:nvSpPr>
          <p:spPr bwMode="auto">
            <a:xfrm rot="3120076" flipV="1">
              <a:off x="2433638" y="3573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0" name="Line 160"/>
            <p:cNvSpPr>
              <a:spLocks noChangeShapeType="1"/>
            </p:cNvSpPr>
            <p:nvPr/>
          </p:nvSpPr>
          <p:spPr bwMode="auto">
            <a:xfrm rot="13378881" flipV="1">
              <a:off x="2182813" y="435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1" name="Line 161"/>
            <p:cNvSpPr>
              <a:spLocks noChangeShapeType="1"/>
            </p:cNvSpPr>
            <p:nvPr/>
          </p:nvSpPr>
          <p:spPr bwMode="auto">
            <a:xfrm rot="10574259" flipV="1">
              <a:off x="3084513" y="29479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2" name="Line 162"/>
            <p:cNvSpPr>
              <a:spLocks noChangeShapeType="1"/>
            </p:cNvSpPr>
            <p:nvPr/>
          </p:nvSpPr>
          <p:spPr bwMode="auto">
            <a:xfrm rot="5546581" flipV="1">
              <a:off x="1858963" y="3033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3" name="Line 163"/>
            <p:cNvSpPr>
              <a:spLocks noChangeShapeType="1"/>
            </p:cNvSpPr>
            <p:nvPr/>
          </p:nvSpPr>
          <p:spPr bwMode="auto">
            <a:xfrm rot="211080" flipV="1">
              <a:off x="2447925" y="2928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4" name="Line 164"/>
            <p:cNvSpPr>
              <a:spLocks noChangeShapeType="1"/>
            </p:cNvSpPr>
            <p:nvPr/>
          </p:nvSpPr>
          <p:spPr bwMode="auto">
            <a:xfrm rot="9000000" flipV="1">
              <a:off x="1147763" y="35560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5" name="Line 165"/>
            <p:cNvSpPr>
              <a:spLocks noChangeShapeType="1"/>
            </p:cNvSpPr>
            <p:nvPr/>
          </p:nvSpPr>
          <p:spPr bwMode="auto">
            <a:xfrm rot="4665893" flipV="1">
              <a:off x="3348038" y="4216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6" name="Line 166"/>
            <p:cNvSpPr>
              <a:spLocks noChangeShapeType="1"/>
            </p:cNvSpPr>
            <p:nvPr/>
          </p:nvSpPr>
          <p:spPr bwMode="auto">
            <a:xfrm rot="19341563" flipV="1">
              <a:off x="1598613" y="4435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7" name="Line 167"/>
            <p:cNvSpPr>
              <a:spLocks noChangeShapeType="1"/>
            </p:cNvSpPr>
            <p:nvPr/>
          </p:nvSpPr>
          <p:spPr bwMode="auto">
            <a:xfrm rot="16828207" flipV="1">
              <a:off x="2865438" y="37401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8" name="Line 168"/>
            <p:cNvSpPr>
              <a:spLocks noChangeShapeType="1"/>
            </p:cNvSpPr>
            <p:nvPr/>
          </p:nvSpPr>
          <p:spPr bwMode="auto">
            <a:xfrm flipV="1">
              <a:off x="1162050" y="3384550"/>
              <a:ext cx="320675" cy="146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99" name="Line 169"/>
            <p:cNvSpPr>
              <a:spLocks noChangeShapeType="1"/>
            </p:cNvSpPr>
            <p:nvPr/>
          </p:nvSpPr>
          <p:spPr bwMode="auto">
            <a:xfrm flipV="1">
              <a:off x="1473200" y="2911475"/>
              <a:ext cx="3905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0" name="Line 170"/>
            <p:cNvSpPr>
              <a:spLocks noChangeShapeType="1"/>
            </p:cNvSpPr>
            <p:nvPr/>
          </p:nvSpPr>
          <p:spPr bwMode="auto">
            <a:xfrm>
              <a:off x="1479550" y="3387725"/>
              <a:ext cx="565150" cy="45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1" name="Line 171"/>
            <p:cNvSpPr>
              <a:spLocks noChangeShapeType="1"/>
            </p:cNvSpPr>
            <p:nvPr/>
          </p:nvSpPr>
          <p:spPr bwMode="auto">
            <a:xfrm flipH="1">
              <a:off x="1844675" y="3841750"/>
              <a:ext cx="196850" cy="390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2" name="Line 172"/>
            <p:cNvSpPr>
              <a:spLocks noChangeShapeType="1"/>
            </p:cNvSpPr>
            <p:nvPr/>
          </p:nvSpPr>
          <p:spPr bwMode="auto">
            <a:xfrm flipH="1">
              <a:off x="1162050" y="42354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3" name="Line 173"/>
            <p:cNvSpPr>
              <a:spLocks noChangeShapeType="1"/>
            </p:cNvSpPr>
            <p:nvPr/>
          </p:nvSpPr>
          <p:spPr bwMode="auto">
            <a:xfrm>
              <a:off x="1841500" y="4241800"/>
              <a:ext cx="374650" cy="498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4" name="Line 174"/>
            <p:cNvSpPr>
              <a:spLocks noChangeShapeType="1"/>
            </p:cNvSpPr>
            <p:nvPr/>
          </p:nvSpPr>
          <p:spPr bwMode="auto">
            <a:xfrm flipV="1">
              <a:off x="2041525" y="3508375"/>
              <a:ext cx="517525" cy="327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5" name="Line 175"/>
            <p:cNvSpPr>
              <a:spLocks noChangeShapeType="1"/>
            </p:cNvSpPr>
            <p:nvPr/>
          </p:nvSpPr>
          <p:spPr bwMode="auto">
            <a:xfrm flipH="1" flipV="1">
              <a:off x="2305050" y="2908300"/>
              <a:ext cx="250825" cy="600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6" name="Line 176"/>
            <p:cNvSpPr>
              <a:spLocks noChangeShapeType="1"/>
            </p:cNvSpPr>
            <p:nvPr/>
          </p:nvSpPr>
          <p:spPr bwMode="auto">
            <a:xfrm>
              <a:off x="2559050" y="3508375"/>
              <a:ext cx="3905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7" name="Line 177"/>
            <p:cNvSpPr>
              <a:spLocks noChangeShapeType="1"/>
            </p:cNvSpPr>
            <p:nvPr/>
          </p:nvSpPr>
          <p:spPr bwMode="auto">
            <a:xfrm flipV="1">
              <a:off x="2019300" y="3990975"/>
              <a:ext cx="9366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8" name="Line 178"/>
            <p:cNvSpPr>
              <a:spLocks noChangeShapeType="1"/>
            </p:cNvSpPr>
            <p:nvPr/>
          </p:nvSpPr>
          <p:spPr bwMode="auto">
            <a:xfrm>
              <a:off x="2952750" y="3987800"/>
              <a:ext cx="165100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09" name="Line 179"/>
            <p:cNvSpPr>
              <a:spLocks noChangeShapeType="1"/>
            </p:cNvSpPr>
            <p:nvPr/>
          </p:nvSpPr>
          <p:spPr bwMode="auto">
            <a:xfrm flipH="1">
              <a:off x="2959100" y="4257675"/>
              <a:ext cx="165100" cy="48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0" name="Line 180"/>
            <p:cNvSpPr>
              <a:spLocks noChangeShapeType="1"/>
            </p:cNvSpPr>
            <p:nvPr/>
          </p:nvSpPr>
          <p:spPr bwMode="auto">
            <a:xfrm flipV="1">
              <a:off x="3130550" y="4092575"/>
              <a:ext cx="517525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1" name="Line 181"/>
            <p:cNvSpPr>
              <a:spLocks noChangeShapeType="1"/>
            </p:cNvSpPr>
            <p:nvPr/>
          </p:nvSpPr>
          <p:spPr bwMode="auto">
            <a:xfrm flipV="1">
              <a:off x="2778125" y="3441700"/>
              <a:ext cx="352425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2" name="Line 182"/>
            <p:cNvSpPr>
              <a:spLocks noChangeShapeType="1"/>
            </p:cNvSpPr>
            <p:nvPr/>
          </p:nvSpPr>
          <p:spPr bwMode="auto">
            <a:xfrm flipH="1" flipV="1">
              <a:off x="2955925" y="2914650"/>
              <a:ext cx="180975" cy="527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3" name="Line 183"/>
            <p:cNvSpPr>
              <a:spLocks noChangeShapeType="1"/>
            </p:cNvSpPr>
            <p:nvPr/>
          </p:nvSpPr>
          <p:spPr bwMode="auto">
            <a:xfrm>
              <a:off x="3136900" y="3438525"/>
              <a:ext cx="504825" cy="88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4" name="Line 184"/>
            <p:cNvSpPr>
              <a:spLocks noChangeShapeType="1"/>
            </p:cNvSpPr>
            <p:nvPr/>
          </p:nvSpPr>
          <p:spPr bwMode="auto">
            <a:xfrm rot="2349939" flipV="1">
              <a:off x="1258888" y="3009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5" name="Line 185"/>
            <p:cNvSpPr>
              <a:spLocks noChangeShapeType="1"/>
            </p:cNvSpPr>
            <p:nvPr/>
          </p:nvSpPr>
          <p:spPr bwMode="auto">
            <a:xfrm rot="2349939" flipV="1">
              <a:off x="1538288" y="2876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6" name="Line 186"/>
            <p:cNvSpPr>
              <a:spLocks noChangeShapeType="1"/>
            </p:cNvSpPr>
            <p:nvPr/>
          </p:nvSpPr>
          <p:spPr bwMode="auto">
            <a:xfrm rot="2349939" flipV="1">
              <a:off x="1477963" y="30162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7" name="Line 187"/>
            <p:cNvSpPr>
              <a:spLocks noChangeShapeType="1"/>
            </p:cNvSpPr>
            <p:nvPr/>
          </p:nvSpPr>
          <p:spPr bwMode="auto">
            <a:xfrm rot="2349939" flipV="1">
              <a:off x="1268413" y="31273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8" name="Line 188"/>
            <p:cNvSpPr>
              <a:spLocks noChangeShapeType="1"/>
            </p:cNvSpPr>
            <p:nvPr/>
          </p:nvSpPr>
          <p:spPr bwMode="auto">
            <a:xfrm rot="2349939" flipV="1">
              <a:off x="1287463" y="3228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19" name="Line 189"/>
            <p:cNvSpPr>
              <a:spLocks noChangeShapeType="1"/>
            </p:cNvSpPr>
            <p:nvPr/>
          </p:nvSpPr>
          <p:spPr bwMode="auto">
            <a:xfrm rot="5546581" flipV="1">
              <a:off x="1909763" y="2935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0" name="Line 190"/>
            <p:cNvSpPr>
              <a:spLocks noChangeShapeType="1"/>
            </p:cNvSpPr>
            <p:nvPr/>
          </p:nvSpPr>
          <p:spPr bwMode="auto">
            <a:xfrm rot="5546581" flipV="1">
              <a:off x="1789113" y="3141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1" name="Line 191"/>
            <p:cNvSpPr>
              <a:spLocks noChangeShapeType="1"/>
            </p:cNvSpPr>
            <p:nvPr/>
          </p:nvSpPr>
          <p:spPr bwMode="auto">
            <a:xfrm rot="5546581" flipV="1">
              <a:off x="2100263" y="2932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2" name="Line 192"/>
            <p:cNvSpPr>
              <a:spLocks noChangeShapeType="1"/>
            </p:cNvSpPr>
            <p:nvPr/>
          </p:nvSpPr>
          <p:spPr bwMode="auto">
            <a:xfrm rot="5546581" flipV="1">
              <a:off x="1731963" y="32654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3" name="Line 193"/>
            <p:cNvSpPr>
              <a:spLocks noChangeShapeType="1"/>
            </p:cNvSpPr>
            <p:nvPr/>
          </p:nvSpPr>
          <p:spPr bwMode="auto">
            <a:xfrm rot="5546581" flipV="1">
              <a:off x="1674813" y="3376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4" name="Line 194"/>
            <p:cNvSpPr>
              <a:spLocks noChangeShapeType="1"/>
            </p:cNvSpPr>
            <p:nvPr/>
          </p:nvSpPr>
          <p:spPr bwMode="auto">
            <a:xfrm rot="5546581" flipV="1">
              <a:off x="1925638" y="3506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5" name="Line 195"/>
            <p:cNvSpPr>
              <a:spLocks noChangeShapeType="1"/>
            </p:cNvSpPr>
            <p:nvPr/>
          </p:nvSpPr>
          <p:spPr bwMode="auto">
            <a:xfrm rot="5546581" flipV="1">
              <a:off x="1954213" y="3351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6" name="Line 196"/>
            <p:cNvSpPr>
              <a:spLocks noChangeShapeType="1"/>
            </p:cNvSpPr>
            <p:nvPr/>
          </p:nvSpPr>
          <p:spPr bwMode="auto">
            <a:xfrm rot="5546581" flipV="1">
              <a:off x="2017713" y="32464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7" name="Line 197"/>
            <p:cNvSpPr>
              <a:spLocks noChangeShapeType="1"/>
            </p:cNvSpPr>
            <p:nvPr/>
          </p:nvSpPr>
          <p:spPr bwMode="auto">
            <a:xfrm rot="5546581" flipV="1">
              <a:off x="2090738" y="3151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8" name="Line 198"/>
            <p:cNvSpPr>
              <a:spLocks noChangeShapeType="1"/>
            </p:cNvSpPr>
            <p:nvPr/>
          </p:nvSpPr>
          <p:spPr bwMode="auto">
            <a:xfrm rot="5546581" flipV="1">
              <a:off x="2249488" y="3170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29" name="Line 199"/>
            <p:cNvSpPr>
              <a:spLocks noChangeShapeType="1"/>
            </p:cNvSpPr>
            <p:nvPr/>
          </p:nvSpPr>
          <p:spPr bwMode="auto">
            <a:xfrm rot="5546581" flipV="1">
              <a:off x="2227263" y="3335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0" name="Line 200"/>
            <p:cNvSpPr>
              <a:spLocks noChangeShapeType="1"/>
            </p:cNvSpPr>
            <p:nvPr/>
          </p:nvSpPr>
          <p:spPr bwMode="auto">
            <a:xfrm rot="5546581" flipV="1">
              <a:off x="2144713" y="3440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1" name="Line 201"/>
            <p:cNvSpPr>
              <a:spLocks noChangeShapeType="1"/>
            </p:cNvSpPr>
            <p:nvPr/>
          </p:nvSpPr>
          <p:spPr bwMode="auto">
            <a:xfrm rot="9000000" flipV="1">
              <a:off x="1801813" y="38195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2" name="Line 202"/>
            <p:cNvSpPr>
              <a:spLocks noChangeShapeType="1"/>
            </p:cNvSpPr>
            <p:nvPr/>
          </p:nvSpPr>
          <p:spPr bwMode="auto">
            <a:xfrm rot="9000000" flipV="1">
              <a:off x="1293813" y="34956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3" name="Line 203"/>
            <p:cNvSpPr>
              <a:spLocks noChangeShapeType="1"/>
            </p:cNvSpPr>
            <p:nvPr/>
          </p:nvSpPr>
          <p:spPr bwMode="auto">
            <a:xfrm rot="9000000" flipV="1">
              <a:off x="1430338" y="3543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4" name="Line 204"/>
            <p:cNvSpPr>
              <a:spLocks noChangeShapeType="1"/>
            </p:cNvSpPr>
            <p:nvPr/>
          </p:nvSpPr>
          <p:spPr bwMode="auto">
            <a:xfrm rot="9000000" flipV="1">
              <a:off x="1157288" y="3800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5" name="Line 205"/>
            <p:cNvSpPr>
              <a:spLocks noChangeShapeType="1"/>
            </p:cNvSpPr>
            <p:nvPr/>
          </p:nvSpPr>
          <p:spPr bwMode="auto">
            <a:xfrm rot="9000000" flipV="1">
              <a:off x="1296988" y="3771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6" name="Line 206"/>
            <p:cNvSpPr>
              <a:spLocks noChangeShapeType="1"/>
            </p:cNvSpPr>
            <p:nvPr/>
          </p:nvSpPr>
          <p:spPr bwMode="auto">
            <a:xfrm rot="9000000" flipV="1">
              <a:off x="1465263" y="37941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7" name="Line 207"/>
            <p:cNvSpPr>
              <a:spLocks noChangeShapeType="1"/>
            </p:cNvSpPr>
            <p:nvPr/>
          </p:nvSpPr>
          <p:spPr bwMode="auto">
            <a:xfrm rot="9000000" flipV="1">
              <a:off x="1560513" y="3632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8" name="Line 208"/>
            <p:cNvSpPr>
              <a:spLocks noChangeShapeType="1"/>
            </p:cNvSpPr>
            <p:nvPr/>
          </p:nvSpPr>
          <p:spPr bwMode="auto">
            <a:xfrm rot="9000000" flipV="1">
              <a:off x="1658938" y="36988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39" name="Line 209"/>
            <p:cNvSpPr>
              <a:spLocks noChangeShapeType="1"/>
            </p:cNvSpPr>
            <p:nvPr/>
          </p:nvSpPr>
          <p:spPr bwMode="auto">
            <a:xfrm rot="9000000" flipV="1">
              <a:off x="1192213" y="3990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0" name="Line 210"/>
            <p:cNvSpPr>
              <a:spLocks noChangeShapeType="1"/>
            </p:cNvSpPr>
            <p:nvPr/>
          </p:nvSpPr>
          <p:spPr bwMode="auto">
            <a:xfrm rot="9000000" flipV="1">
              <a:off x="1373188" y="3971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1" name="Line 211"/>
            <p:cNvSpPr>
              <a:spLocks noChangeShapeType="1"/>
            </p:cNvSpPr>
            <p:nvPr/>
          </p:nvSpPr>
          <p:spPr bwMode="auto">
            <a:xfrm rot="9000000" flipV="1">
              <a:off x="1541463" y="3949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2" name="Line 212"/>
            <p:cNvSpPr>
              <a:spLocks noChangeShapeType="1"/>
            </p:cNvSpPr>
            <p:nvPr/>
          </p:nvSpPr>
          <p:spPr bwMode="auto">
            <a:xfrm rot="9000000" flipV="1">
              <a:off x="1709738" y="3943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3" name="Line 213"/>
            <p:cNvSpPr>
              <a:spLocks noChangeShapeType="1"/>
            </p:cNvSpPr>
            <p:nvPr/>
          </p:nvSpPr>
          <p:spPr bwMode="auto">
            <a:xfrm rot="19341563" flipV="1">
              <a:off x="1173163" y="43211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4" name="Line 214"/>
            <p:cNvSpPr>
              <a:spLocks noChangeShapeType="1"/>
            </p:cNvSpPr>
            <p:nvPr/>
          </p:nvSpPr>
          <p:spPr bwMode="auto">
            <a:xfrm rot="19341563" flipV="1">
              <a:off x="1319213" y="4324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5" name="Line 215"/>
            <p:cNvSpPr>
              <a:spLocks noChangeShapeType="1"/>
            </p:cNvSpPr>
            <p:nvPr/>
          </p:nvSpPr>
          <p:spPr bwMode="auto">
            <a:xfrm rot="19341563" flipV="1">
              <a:off x="1484313" y="4324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6" name="Line 216"/>
            <p:cNvSpPr>
              <a:spLocks noChangeShapeType="1"/>
            </p:cNvSpPr>
            <p:nvPr/>
          </p:nvSpPr>
          <p:spPr bwMode="auto">
            <a:xfrm rot="19341563" flipV="1">
              <a:off x="1697038" y="4330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7" name="Line 217"/>
            <p:cNvSpPr>
              <a:spLocks noChangeShapeType="1"/>
            </p:cNvSpPr>
            <p:nvPr/>
          </p:nvSpPr>
          <p:spPr bwMode="auto">
            <a:xfrm rot="19341563" flipV="1">
              <a:off x="124618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8" name="Line 218"/>
            <p:cNvSpPr>
              <a:spLocks noChangeShapeType="1"/>
            </p:cNvSpPr>
            <p:nvPr/>
          </p:nvSpPr>
          <p:spPr bwMode="auto">
            <a:xfrm rot="19341563" flipV="1">
              <a:off x="1404938" y="44862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49" name="Line 219"/>
            <p:cNvSpPr>
              <a:spLocks noChangeShapeType="1"/>
            </p:cNvSpPr>
            <p:nvPr/>
          </p:nvSpPr>
          <p:spPr bwMode="auto">
            <a:xfrm rot="19341563" flipV="1">
              <a:off x="1779588" y="44545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0" name="Line 220"/>
            <p:cNvSpPr>
              <a:spLocks noChangeShapeType="1"/>
            </p:cNvSpPr>
            <p:nvPr/>
          </p:nvSpPr>
          <p:spPr bwMode="auto">
            <a:xfrm rot="19341563" flipV="1">
              <a:off x="186848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1" name="Line 221"/>
            <p:cNvSpPr>
              <a:spLocks noChangeShapeType="1"/>
            </p:cNvSpPr>
            <p:nvPr/>
          </p:nvSpPr>
          <p:spPr bwMode="auto">
            <a:xfrm rot="3120076" flipV="1">
              <a:off x="2284413" y="3678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2" name="Line 222"/>
            <p:cNvSpPr>
              <a:spLocks noChangeShapeType="1"/>
            </p:cNvSpPr>
            <p:nvPr/>
          </p:nvSpPr>
          <p:spPr bwMode="auto">
            <a:xfrm rot="3120076" flipV="1">
              <a:off x="2532063" y="3744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3" name="Line 223"/>
            <p:cNvSpPr>
              <a:spLocks noChangeShapeType="1"/>
            </p:cNvSpPr>
            <p:nvPr/>
          </p:nvSpPr>
          <p:spPr bwMode="auto">
            <a:xfrm rot="3120076" flipV="1">
              <a:off x="2128838" y="3795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4" name="Line 224"/>
            <p:cNvSpPr>
              <a:spLocks noChangeShapeType="1"/>
            </p:cNvSpPr>
            <p:nvPr/>
          </p:nvSpPr>
          <p:spPr bwMode="auto">
            <a:xfrm rot="3120076" flipV="1">
              <a:off x="2062163" y="3910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5" name="Line 225"/>
            <p:cNvSpPr>
              <a:spLocks noChangeShapeType="1"/>
            </p:cNvSpPr>
            <p:nvPr/>
          </p:nvSpPr>
          <p:spPr bwMode="auto">
            <a:xfrm rot="3120076" flipV="1">
              <a:off x="2678113" y="3840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6" name="Line 226"/>
            <p:cNvSpPr>
              <a:spLocks noChangeShapeType="1"/>
            </p:cNvSpPr>
            <p:nvPr/>
          </p:nvSpPr>
          <p:spPr bwMode="auto">
            <a:xfrm rot="3120076" flipV="1">
              <a:off x="2389188" y="3871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7" name="Line 227"/>
            <p:cNvSpPr>
              <a:spLocks noChangeShapeType="1"/>
            </p:cNvSpPr>
            <p:nvPr/>
          </p:nvSpPr>
          <p:spPr bwMode="auto">
            <a:xfrm rot="3120076" flipV="1">
              <a:off x="1985963" y="4040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8" name="Line 228"/>
            <p:cNvSpPr>
              <a:spLocks noChangeShapeType="1"/>
            </p:cNvSpPr>
            <p:nvPr/>
          </p:nvSpPr>
          <p:spPr bwMode="auto">
            <a:xfrm rot="3120076" flipV="1">
              <a:off x="2287588" y="3989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59" name="Line 229"/>
            <p:cNvSpPr>
              <a:spLocks noChangeShapeType="1"/>
            </p:cNvSpPr>
            <p:nvPr/>
          </p:nvSpPr>
          <p:spPr bwMode="auto">
            <a:xfrm rot="3120076" flipV="1">
              <a:off x="2570163" y="3951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0" name="Line 230"/>
            <p:cNvSpPr>
              <a:spLocks noChangeShapeType="1"/>
            </p:cNvSpPr>
            <p:nvPr/>
          </p:nvSpPr>
          <p:spPr bwMode="auto">
            <a:xfrm rot="3120076" flipV="1">
              <a:off x="2030413" y="4157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1" name="Line 231"/>
            <p:cNvSpPr>
              <a:spLocks noChangeShapeType="1"/>
            </p:cNvSpPr>
            <p:nvPr/>
          </p:nvSpPr>
          <p:spPr bwMode="auto">
            <a:xfrm rot="3120076" flipV="1">
              <a:off x="2249488" y="40878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2" name="Line 232"/>
            <p:cNvSpPr>
              <a:spLocks noChangeShapeType="1"/>
            </p:cNvSpPr>
            <p:nvPr/>
          </p:nvSpPr>
          <p:spPr bwMode="auto">
            <a:xfrm rot="13378881" flipV="1">
              <a:off x="2424113" y="4230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3" name="Line 233"/>
            <p:cNvSpPr>
              <a:spLocks noChangeShapeType="1"/>
            </p:cNvSpPr>
            <p:nvPr/>
          </p:nvSpPr>
          <p:spPr bwMode="auto">
            <a:xfrm rot="13378881" flipV="1">
              <a:off x="2719388" y="4075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4" name="Line 234"/>
            <p:cNvSpPr>
              <a:spLocks noChangeShapeType="1"/>
            </p:cNvSpPr>
            <p:nvPr/>
          </p:nvSpPr>
          <p:spPr bwMode="auto">
            <a:xfrm rot="13378881" flipV="1">
              <a:off x="2827338" y="41513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5" name="Line 235"/>
            <p:cNvSpPr>
              <a:spLocks noChangeShapeType="1"/>
            </p:cNvSpPr>
            <p:nvPr/>
          </p:nvSpPr>
          <p:spPr bwMode="auto">
            <a:xfrm rot="13378881" flipV="1">
              <a:off x="2560638" y="4313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6" name="Line 236"/>
            <p:cNvSpPr>
              <a:spLocks noChangeShapeType="1"/>
            </p:cNvSpPr>
            <p:nvPr/>
          </p:nvSpPr>
          <p:spPr bwMode="auto">
            <a:xfrm rot="13378881" flipV="1">
              <a:off x="2763838" y="4373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7" name="Line 237"/>
            <p:cNvSpPr>
              <a:spLocks noChangeShapeType="1"/>
            </p:cNvSpPr>
            <p:nvPr/>
          </p:nvSpPr>
          <p:spPr bwMode="auto">
            <a:xfrm rot="13378881" flipV="1">
              <a:off x="2278063" y="4437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8" name="Line 238"/>
            <p:cNvSpPr>
              <a:spLocks noChangeShapeType="1"/>
            </p:cNvSpPr>
            <p:nvPr/>
          </p:nvSpPr>
          <p:spPr bwMode="auto">
            <a:xfrm rot="13378881" flipV="1">
              <a:off x="2525713" y="4478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69" name="Line 239"/>
            <p:cNvSpPr>
              <a:spLocks noChangeShapeType="1"/>
            </p:cNvSpPr>
            <p:nvPr/>
          </p:nvSpPr>
          <p:spPr bwMode="auto">
            <a:xfrm rot="13378881" flipV="1">
              <a:off x="2719388" y="45545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0" name="Line 240"/>
            <p:cNvSpPr>
              <a:spLocks noChangeShapeType="1"/>
            </p:cNvSpPr>
            <p:nvPr/>
          </p:nvSpPr>
          <p:spPr bwMode="auto">
            <a:xfrm rot="13378881" flipV="1">
              <a:off x="2316163" y="4573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1" name="Line 241"/>
            <p:cNvSpPr>
              <a:spLocks noChangeShapeType="1"/>
            </p:cNvSpPr>
            <p:nvPr/>
          </p:nvSpPr>
          <p:spPr bwMode="auto">
            <a:xfrm rot="211080" flipV="1">
              <a:off x="2597150" y="2954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2" name="Line 242"/>
            <p:cNvSpPr>
              <a:spLocks noChangeShapeType="1"/>
            </p:cNvSpPr>
            <p:nvPr/>
          </p:nvSpPr>
          <p:spPr bwMode="auto">
            <a:xfrm rot="211080" flipV="1">
              <a:off x="2730500" y="29670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3" name="Line 243"/>
            <p:cNvSpPr>
              <a:spLocks noChangeShapeType="1"/>
            </p:cNvSpPr>
            <p:nvPr/>
          </p:nvSpPr>
          <p:spPr bwMode="auto">
            <a:xfrm rot="211080" flipV="1">
              <a:off x="2552700" y="31797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4" name="Line 244"/>
            <p:cNvSpPr>
              <a:spLocks noChangeShapeType="1"/>
            </p:cNvSpPr>
            <p:nvPr/>
          </p:nvSpPr>
          <p:spPr bwMode="auto">
            <a:xfrm rot="211080" flipV="1">
              <a:off x="2778125" y="308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5" name="Line 245"/>
            <p:cNvSpPr>
              <a:spLocks noChangeShapeType="1"/>
            </p:cNvSpPr>
            <p:nvPr/>
          </p:nvSpPr>
          <p:spPr bwMode="auto">
            <a:xfrm rot="211080" flipV="1">
              <a:off x="2679700" y="3303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6" name="Line 246"/>
            <p:cNvSpPr>
              <a:spLocks noChangeShapeType="1"/>
            </p:cNvSpPr>
            <p:nvPr/>
          </p:nvSpPr>
          <p:spPr bwMode="auto">
            <a:xfrm rot="211080" flipV="1">
              <a:off x="2847975" y="32432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7" name="Line 247"/>
            <p:cNvSpPr>
              <a:spLocks noChangeShapeType="1"/>
            </p:cNvSpPr>
            <p:nvPr/>
          </p:nvSpPr>
          <p:spPr bwMode="auto">
            <a:xfrm rot="211080" flipV="1">
              <a:off x="2803525" y="34274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8" name="Line 248"/>
            <p:cNvSpPr>
              <a:spLocks noChangeShapeType="1"/>
            </p:cNvSpPr>
            <p:nvPr/>
          </p:nvSpPr>
          <p:spPr bwMode="auto">
            <a:xfrm rot="10574259" flipV="1">
              <a:off x="3224213" y="2960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79" name="Line 249"/>
            <p:cNvSpPr>
              <a:spLocks noChangeShapeType="1"/>
            </p:cNvSpPr>
            <p:nvPr/>
          </p:nvSpPr>
          <p:spPr bwMode="auto">
            <a:xfrm rot="10574259" flipV="1">
              <a:off x="3386138" y="2970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0" name="Line 250"/>
            <p:cNvSpPr>
              <a:spLocks noChangeShapeType="1"/>
            </p:cNvSpPr>
            <p:nvPr/>
          </p:nvSpPr>
          <p:spPr bwMode="auto">
            <a:xfrm rot="10574259" flipV="1">
              <a:off x="3167063" y="3195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1" name="Line 251"/>
            <p:cNvSpPr>
              <a:spLocks noChangeShapeType="1"/>
            </p:cNvSpPr>
            <p:nvPr/>
          </p:nvSpPr>
          <p:spPr bwMode="auto">
            <a:xfrm rot="10574259" flipV="1">
              <a:off x="3325813" y="3205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2" name="Line 252"/>
            <p:cNvSpPr>
              <a:spLocks noChangeShapeType="1"/>
            </p:cNvSpPr>
            <p:nvPr/>
          </p:nvSpPr>
          <p:spPr bwMode="auto">
            <a:xfrm rot="10574259" flipV="1">
              <a:off x="3449638" y="3227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3" name="Line 253"/>
            <p:cNvSpPr>
              <a:spLocks noChangeShapeType="1"/>
            </p:cNvSpPr>
            <p:nvPr/>
          </p:nvSpPr>
          <p:spPr bwMode="auto">
            <a:xfrm rot="16828207" flipV="1">
              <a:off x="2989263" y="36544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4" name="Line 254"/>
            <p:cNvSpPr>
              <a:spLocks noChangeShapeType="1"/>
            </p:cNvSpPr>
            <p:nvPr/>
          </p:nvSpPr>
          <p:spPr bwMode="auto">
            <a:xfrm rot="16828207" flipV="1">
              <a:off x="3084513" y="3562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5" name="Line 255"/>
            <p:cNvSpPr>
              <a:spLocks noChangeShapeType="1"/>
            </p:cNvSpPr>
            <p:nvPr/>
          </p:nvSpPr>
          <p:spPr bwMode="auto">
            <a:xfrm rot="16828207" flipV="1">
              <a:off x="3040063" y="3990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6" name="Line 256"/>
            <p:cNvSpPr>
              <a:spLocks noChangeShapeType="1"/>
            </p:cNvSpPr>
            <p:nvPr/>
          </p:nvSpPr>
          <p:spPr bwMode="auto">
            <a:xfrm rot="16828207" flipV="1">
              <a:off x="3068638" y="38608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7" name="Line 257"/>
            <p:cNvSpPr>
              <a:spLocks noChangeShapeType="1"/>
            </p:cNvSpPr>
            <p:nvPr/>
          </p:nvSpPr>
          <p:spPr bwMode="auto">
            <a:xfrm rot="16828207" flipV="1">
              <a:off x="3224213" y="38481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8" name="Line 258"/>
            <p:cNvSpPr>
              <a:spLocks noChangeShapeType="1"/>
            </p:cNvSpPr>
            <p:nvPr/>
          </p:nvSpPr>
          <p:spPr bwMode="auto">
            <a:xfrm rot="16828207" flipV="1">
              <a:off x="3360738" y="38608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89" name="Line 259"/>
            <p:cNvSpPr>
              <a:spLocks noChangeShapeType="1"/>
            </p:cNvSpPr>
            <p:nvPr/>
          </p:nvSpPr>
          <p:spPr bwMode="auto">
            <a:xfrm rot="16828207" flipV="1">
              <a:off x="3221038" y="3530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0" name="Line 260"/>
            <p:cNvSpPr>
              <a:spLocks noChangeShapeType="1"/>
            </p:cNvSpPr>
            <p:nvPr/>
          </p:nvSpPr>
          <p:spPr bwMode="auto">
            <a:xfrm rot="16828207" flipV="1">
              <a:off x="3402013" y="3765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1" name="Line 261"/>
            <p:cNvSpPr>
              <a:spLocks noChangeShapeType="1"/>
            </p:cNvSpPr>
            <p:nvPr/>
          </p:nvSpPr>
          <p:spPr bwMode="auto">
            <a:xfrm rot="16828207" flipV="1">
              <a:off x="3379788" y="35560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2" name="Line 262"/>
            <p:cNvSpPr>
              <a:spLocks noChangeShapeType="1"/>
            </p:cNvSpPr>
            <p:nvPr/>
          </p:nvSpPr>
          <p:spPr bwMode="auto">
            <a:xfrm rot="4665893" flipV="1">
              <a:off x="3221038" y="42386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3" name="Line 263"/>
            <p:cNvSpPr>
              <a:spLocks noChangeShapeType="1"/>
            </p:cNvSpPr>
            <p:nvPr/>
          </p:nvSpPr>
          <p:spPr bwMode="auto">
            <a:xfrm rot="4665893" flipV="1">
              <a:off x="3443288" y="4152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4" name="Line 264"/>
            <p:cNvSpPr>
              <a:spLocks noChangeShapeType="1"/>
            </p:cNvSpPr>
            <p:nvPr/>
          </p:nvSpPr>
          <p:spPr bwMode="auto">
            <a:xfrm rot="4665893" flipV="1">
              <a:off x="3182938" y="4371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5" name="Line 265"/>
            <p:cNvSpPr>
              <a:spLocks noChangeShapeType="1"/>
            </p:cNvSpPr>
            <p:nvPr/>
          </p:nvSpPr>
          <p:spPr bwMode="auto">
            <a:xfrm rot="4665893" flipV="1">
              <a:off x="3392488" y="43878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6" name="Line 266"/>
            <p:cNvSpPr>
              <a:spLocks noChangeShapeType="1"/>
            </p:cNvSpPr>
            <p:nvPr/>
          </p:nvSpPr>
          <p:spPr bwMode="auto">
            <a:xfrm rot="4665893" flipV="1">
              <a:off x="318293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7" name="Line 267"/>
            <p:cNvSpPr>
              <a:spLocks noChangeShapeType="1"/>
            </p:cNvSpPr>
            <p:nvPr/>
          </p:nvSpPr>
          <p:spPr bwMode="auto">
            <a:xfrm rot="4665893" flipV="1">
              <a:off x="3405188" y="45180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98" name="Line 268"/>
            <p:cNvSpPr>
              <a:spLocks noChangeShapeType="1"/>
            </p:cNvSpPr>
            <p:nvPr/>
          </p:nvSpPr>
          <p:spPr bwMode="auto">
            <a:xfrm rot="4665893" flipV="1">
              <a:off x="3113088" y="4559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4820" name="Skupina 119"/>
          <p:cNvGrpSpPr>
            <a:grpSpLocks/>
          </p:cNvGrpSpPr>
          <p:nvPr/>
        </p:nvGrpSpPr>
        <p:grpSpPr bwMode="auto">
          <a:xfrm>
            <a:off x="3330575" y="4024313"/>
            <a:ext cx="2482850" cy="2797175"/>
            <a:chOff x="1163638" y="2913063"/>
            <a:chExt cx="2482850" cy="2797175"/>
          </a:xfrm>
        </p:grpSpPr>
        <p:sp>
          <p:nvSpPr>
            <p:cNvPr id="34934" name="Rectangle 2"/>
            <p:cNvSpPr>
              <a:spLocks noChangeArrowheads="1"/>
            </p:cNvSpPr>
            <p:nvPr/>
          </p:nvSpPr>
          <p:spPr bwMode="auto">
            <a:xfrm>
              <a:off x="2292350" y="5156200"/>
              <a:ext cx="236538" cy="5540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935" name="Freeform 3"/>
            <p:cNvSpPr>
              <a:spLocks/>
            </p:cNvSpPr>
            <p:nvPr/>
          </p:nvSpPr>
          <p:spPr bwMode="auto">
            <a:xfrm>
              <a:off x="2087563" y="4727575"/>
              <a:ext cx="552450" cy="423863"/>
            </a:xfrm>
            <a:custGeom>
              <a:avLst/>
              <a:gdLst>
                <a:gd name="T0" fmla="*/ 242 w 348"/>
                <a:gd name="T1" fmla="*/ 8 h 267"/>
                <a:gd name="T2" fmla="*/ 348 w 348"/>
                <a:gd name="T3" fmla="*/ 18 h 267"/>
                <a:gd name="T4" fmla="*/ 310 w 348"/>
                <a:gd name="T5" fmla="*/ 113 h 267"/>
                <a:gd name="T6" fmla="*/ 316 w 348"/>
                <a:gd name="T7" fmla="*/ 181 h 267"/>
                <a:gd name="T8" fmla="*/ 274 w 348"/>
                <a:gd name="T9" fmla="*/ 267 h 267"/>
                <a:gd name="T10" fmla="*/ 126 w 348"/>
                <a:gd name="T11" fmla="*/ 265 h 267"/>
                <a:gd name="T12" fmla="*/ 92 w 348"/>
                <a:gd name="T13" fmla="*/ 227 h 267"/>
                <a:gd name="T14" fmla="*/ 78 w 348"/>
                <a:gd name="T15" fmla="*/ 167 h 267"/>
                <a:gd name="T16" fmla="*/ 90 w 348"/>
                <a:gd name="T17" fmla="*/ 117 h 267"/>
                <a:gd name="T18" fmla="*/ 16 w 348"/>
                <a:gd name="T19" fmla="*/ 20 h 267"/>
                <a:gd name="T20" fmla="*/ 184 w 348"/>
                <a:gd name="T21" fmla="*/ 14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8"/>
                <a:gd name="T34" fmla="*/ 0 h 267"/>
                <a:gd name="T35" fmla="*/ 348 w 348"/>
                <a:gd name="T36" fmla="*/ 267 h 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8" h="267">
                  <a:moveTo>
                    <a:pt x="242" y="8"/>
                  </a:moveTo>
                  <a:cubicBezTo>
                    <a:pt x="260" y="10"/>
                    <a:pt x="337" y="0"/>
                    <a:pt x="348" y="18"/>
                  </a:cubicBezTo>
                  <a:cubicBezTo>
                    <a:pt x="344" y="50"/>
                    <a:pt x="299" y="87"/>
                    <a:pt x="310" y="113"/>
                  </a:cubicBezTo>
                  <a:cubicBezTo>
                    <a:pt x="321" y="139"/>
                    <a:pt x="322" y="156"/>
                    <a:pt x="316" y="181"/>
                  </a:cubicBezTo>
                  <a:cubicBezTo>
                    <a:pt x="310" y="206"/>
                    <a:pt x="306" y="253"/>
                    <a:pt x="274" y="267"/>
                  </a:cubicBezTo>
                  <a:lnTo>
                    <a:pt x="126" y="265"/>
                  </a:lnTo>
                  <a:cubicBezTo>
                    <a:pt x="95" y="259"/>
                    <a:pt x="100" y="243"/>
                    <a:pt x="92" y="227"/>
                  </a:cubicBezTo>
                  <a:cubicBezTo>
                    <a:pt x="84" y="211"/>
                    <a:pt x="78" y="185"/>
                    <a:pt x="78" y="167"/>
                  </a:cubicBezTo>
                  <a:cubicBezTo>
                    <a:pt x="78" y="149"/>
                    <a:pt x="78" y="138"/>
                    <a:pt x="90" y="117"/>
                  </a:cubicBezTo>
                  <a:cubicBezTo>
                    <a:pt x="102" y="96"/>
                    <a:pt x="0" y="40"/>
                    <a:pt x="16" y="20"/>
                  </a:cubicBezTo>
                  <a:cubicBezTo>
                    <a:pt x="32" y="0"/>
                    <a:pt x="149" y="15"/>
                    <a:pt x="184" y="14"/>
                  </a:cubicBezTo>
                </a:path>
              </a:pathLst>
            </a:custGeom>
            <a:solidFill>
              <a:srgbClr val="FF461B"/>
            </a:solidFill>
            <a:ln w="9525">
              <a:solidFill>
                <a:srgbClr val="FFA66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6" name="Freeform 4"/>
            <p:cNvSpPr>
              <a:spLocks/>
            </p:cNvSpPr>
            <p:nvPr/>
          </p:nvSpPr>
          <p:spPr bwMode="auto">
            <a:xfrm>
              <a:off x="2284413" y="4829175"/>
              <a:ext cx="79375" cy="312738"/>
            </a:xfrm>
            <a:custGeom>
              <a:avLst/>
              <a:gdLst>
                <a:gd name="T0" fmla="*/ 0 w 50"/>
                <a:gd name="T1" fmla="*/ 0 h 197"/>
                <a:gd name="T2" fmla="*/ 36 w 50"/>
                <a:gd name="T3" fmla="*/ 64 h 197"/>
                <a:gd name="T4" fmla="*/ 34 w 50"/>
                <a:gd name="T5" fmla="*/ 151 h 197"/>
                <a:gd name="T6" fmla="*/ 50 w 50"/>
                <a:gd name="T7" fmla="*/ 197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97"/>
                <a:gd name="T14" fmla="*/ 50 w 50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97">
                  <a:moveTo>
                    <a:pt x="0" y="0"/>
                  </a:moveTo>
                  <a:cubicBezTo>
                    <a:pt x="6" y="11"/>
                    <a:pt x="30" y="39"/>
                    <a:pt x="36" y="64"/>
                  </a:cubicBezTo>
                  <a:cubicBezTo>
                    <a:pt x="42" y="89"/>
                    <a:pt x="32" y="129"/>
                    <a:pt x="34" y="151"/>
                  </a:cubicBezTo>
                  <a:cubicBezTo>
                    <a:pt x="36" y="173"/>
                    <a:pt x="47" y="188"/>
                    <a:pt x="50" y="197"/>
                  </a:cubicBezTo>
                </a:path>
              </a:pathLst>
            </a:custGeom>
            <a:noFill/>
            <a:ln w="19050" cmpd="sng">
              <a:solidFill>
                <a:srgbClr val="FFA669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7" name="Rectangle 9"/>
            <p:cNvSpPr>
              <a:spLocks noChangeArrowheads="1"/>
            </p:cNvSpPr>
            <p:nvPr/>
          </p:nvSpPr>
          <p:spPr bwMode="auto">
            <a:xfrm>
              <a:off x="1163638" y="2913063"/>
              <a:ext cx="2482850" cy="183038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938" name="Line 10"/>
            <p:cNvSpPr>
              <a:spLocks noChangeShapeType="1"/>
            </p:cNvSpPr>
            <p:nvPr/>
          </p:nvSpPr>
          <p:spPr bwMode="auto">
            <a:xfrm flipV="1">
              <a:off x="1414463" y="3060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9" name="Line 11"/>
            <p:cNvSpPr>
              <a:spLocks noChangeShapeType="1"/>
            </p:cNvSpPr>
            <p:nvPr/>
          </p:nvSpPr>
          <p:spPr bwMode="auto">
            <a:xfrm rot="1800000" flipV="1">
              <a:off x="1420813" y="3357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0" name="Line 12"/>
            <p:cNvSpPr>
              <a:spLocks noChangeShapeType="1"/>
            </p:cNvSpPr>
            <p:nvPr/>
          </p:nvSpPr>
          <p:spPr bwMode="auto">
            <a:xfrm rot="3600000" flipV="1">
              <a:off x="1927225" y="30861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1" name="Line 13"/>
            <p:cNvSpPr>
              <a:spLocks noChangeShapeType="1"/>
            </p:cNvSpPr>
            <p:nvPr/>
          </p:nvSpPr>
          <p:spPr bwMode="auto">
            <a:xfrm rot="5400000" flipV="1">
              <a:off x="1973263" y="3906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2" name="Line 14"/>
            <p:cNvSpPr>
              <a:spLocks noChangeShapeType="1"/>
            </p:cNvSpPr>
            <p:nvPr/>
          </p:nvSpPr>
          <p:spPr bwMode="auto">
            <a:xfrm rot="7200000" flipV="1">
              <a:off x="2455863" y="4198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3" name="Line 15"/>
            <p:cNvSpPr>
              <a:spLocks noChangeShapeType="1"/>
            </p:cNvSpPr>
            <p:nvPr/>
          </p:nvSpPr>
          <p:spPr bwMode="auto">
            <a:xfrm rot="9000000" flipV="1">
              <a:off x="2017713" y="3652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4" name="Line 16"/>
            <p:cNvSpPr>
              <a:spLocks noChangeShapeType="1"/>
            </p:cNvSpPr>
            <p:nvPr/>
          </p:nvSpPr>
          <p:spPr bwMode="auto">
            <a:xfrm rot="10800000" flipV="1">
              <a:off x="2487613" y="39258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5" name="Line 17"/>
            <p:cNvSpPr>
              <a:spLocks noChangeShapeType="1"/>
            </p:cNvSpPr>
            <p:nvPr/>
          </p:nvSpPr>
          <p:spPr bwMode="auto">
            <a:xfrm rot="12600000" flipV="1">
              <a:off x="2659063" y="3379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6" name="Line 18"/>
            <p:cNvSpPr>
              <a:spLocks noChangeShapeType="1"/>
            </p:cNvSpPr>
            <p:nvPr/>
          </p:nvSpPr>
          <p:spPr bwMode="auto">
            <a:xfrm rot="14400000" flipV="1">
              <a:off x="3046413" y="3405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7" name="Line 19"/>
            <p:cNvSpPr>
              <a:spLocks noChangeShapeType="1"/>
            </p:cNvSpPr>
            <p:nvPr/>
          </p:nvSpPr>
          <p:spPr bwMode="auto">
            <a:xfrm rot="16200000" flipV="1">
              <a:off x="2284413" y="36401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8" name="Line 20"/>
            <p:cNvSpPr>
              <a:spLocks noChangeShapeType="1"/>
            </p:cNvSpPr>
            <p:nvPr/>
          </p:nvSpPr>
          <p:spPr bwMode="auto">
            <a:xfrm rot="18000000" flipV="1">
              <a:off x="2176463" y="4160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49" name="Line 21"/>
            <p:cNvSpPr>
              <a:spLocks noChangeShapeType="1"/>
            </p:cNvSpPr>
            <p:nvPr/>
          </p:nvSpPr>
          <p:spPr bwMode="auto">
            <a:xfrm rot="19800000" flipV="1">
              <a:off x="1636713" y="34178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0" name="Line 22"/>
            <p:cNvSpPr>
              <a:spLocks noChangeShapeType="1"/>
            </p:cNvSpPr>
            <p:nvPr/>
          </p:nvSpPr>
          <p:spPr bwMode="auto">
            <a:xfrm flipV="1">
              <a:off x="3249613" y="3082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1" name="Line 23"/>
            <p:cNvSpPr>
              <a:spLocks noChangeShapeType="1"/>
            </p:cNvSpPr>
            <p:nvPr/>
          </p:nvSpPr>
          <p:spPr bwMode="auto">
            <a:xfrm rot="1800000" flipV="1">
              <a:off x="2119313" y="3384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2" name="Line 24"/>
            <p:cNvSpPr>
              <a:spLocks noChangeShapeType="1"/>
            </p:cNvSpPr>
            <p:nvPr/>
          </p:nvSpPr>
          <p:spPr bwMode="auto">
            <a:xfrm rot="3600000" flipV="1">
              <a:off x="2817813" y="39306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3" name="Line 25"/>
            <p:cNvSpPr>
              <a:spLocks noChangeShapeType="1"/>
            </p:cNvSpPr>
            <p:nvPr/>
          </p:nvSpPr>
          <p:spPr bwMode="auto">
            <a:xfrm rot="5400000" flipV="1">
              <a:off x="2949575" y="3087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4" name="Line 26"/>
            <p:cNvSpPr>
              <a:spLocks noChangeShapeType="1"/>
            </p:cNvSpPr>
            <p:nvPr/>
          </p:nvSpPr>
          <p:spPr bwMode="auto">
            <a:xfrm rot="7200000" flipV="1">
              <a:off x="3109913" y="39687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5" name="Line 27"/>
            <p:cNvSpPr>
              <a:spLocks noChangeShapeType="1"/>
            </p:cNvSpPr>
            <p:nvPr/>
          </p:nvSpPr>
          <p:spPr bwMode="auto">
            <a:xfrm rot="9000000" flipV="1">
              <a:off x="1681163" y="3068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6" name="Line 28"/>
            <p:cNvSpPr>
              <a:spLocks noChangeShapeType="1"/>
            </p:cNvSpPr>
            <p:nvPr/>
          </p:nvSpPr>
          <p:spPr bwMode="auto">
            <a:xfrm rot="10800000" flipV="1">
              <a:off x="2379663" y="3384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7" name="Line 29"/>
            <p:cNvSpPr>
              <a:spLocks noChangeShapeType="1"/>
            </p:cNvSpPr>
            <p:nvPr/>
          </p:nvSpPr>
          <p:spPr bwMode="auto">
            <a:xfrm rot="12600000" flipV="1">
              <a:off x="3357563" y="3962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8" name="Line 30"/>
            <p:cNvSpPr>
              <a:spLocks noChangeShapeType="1"/>
            </p:cNvSpPr>
            <p:nvPr/>
          </p:nvSpPr>
          <p:spPr bwMode="auto">
            <a:xfrm rot="14400000" flipV="1">
              <a:off x="1757363" y="3657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59" name="Line 31"/>
            <p:cNvSpPr>
              <a:spLocks noChangeShapeType="1"/>
            </p:cNvSpPr>
            <p:nvPr/>
          </p:nvSpPr>
          <p:spPr bwMode="auto">
            <a:xfrm rot="16200000" flipV="1">
              <a:off x="2149475" y="3059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0" name="Line 32"/>
            <p:cNvSpPr>
              <a:spLocks noChangeShapeType="1"/>
            </p:cNvSpPr>
            <p:nvPr/>
          </p:nvSpPr>
          <p:spPr bwMode="auto">
            <a:xfrm rot="18000000" flipV="1">
              <a:off x="2684463" y="308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1" name="Line 33"/>
            <p:cNvSpPr>
              <a:spLocks noChangeShapeType="1"/>
            </p:cNvSpPr>
            <p:nvPr/>
          </p:nvSpPr>
          <p:spPr bwMode="auto">
            <a:xfrm rot="19800000" flipV="1">
              <a:off x="2239963" y="3924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2" name="Line 34"/>
            <p:cNvSpPr>
              <a:spLocks noChangeShapeType="1"/>
            </p:cNvSpPr>
            <p:nvPr/>
          </p:nvSpPr>
          <p:spPr bwMode="auto">
            <a:xfrm flipV="1">
              <a:off x="1687513" y="38893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3" name="Line 35"/>
            <p:cNvSpPr>
              <a:spLocks noChangeShapeType="1"/>
            </p:cNvSpPr>
            <p:nvPr/>
          </p:nvSpPr>
          <p:spPr bwMode="auto">
            <a:xfrm rot="1800000" flipV="1">
              <a:off x="3059113" y="36417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4" name="Line 36"/>
            <p:cNvSpPr>
              <a:spLocks noChangeShapeType="1"/>
            </p:cNvSpPr>
            <p:nvPr/>
          </p:nvSpPr>
          <p:spPr bwMode="auto">
            <a:xfrm rot="3600000" flipV="1">
              <a:off x="1427163" y="36607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5" name="Line 37"/>
            <p:cNvSpPr>
              <a:spLocks noChangeShapeType="1"/>
            </p:cNvSpPr>
            <p:nvPr/>
          </p:nvSpPr>
          <p:spPr bwMode="auto">
            <a:xfrm rot="5400000" flipV="1">
              <a:off x="3351213" y="42322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6" name="Line 38"/>
            <p:cNvSpPr>
              <a:spLocks noChangeShapeType="1"/>
            </p:cNvSpPr>
            <p:nvPr/>
          </p:nvSpPr>
          <p:spPr bwMode="auto">
            <a:xfrm rot="7200000" flipV="1">
              <a:off x="3300413" y="34258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7" name="Line 39"/>
            <p:cNvSpPr>
              <a:spLocks noChangeShapeType="1"/>
            </p:cNvSpPr>
            <p:nvPr/>
          </p:nvSpPr>
          <p:spPr bwMode="auto">
            <a:xfrm rot="9000000" flipV="1">
              <a:off x="2798763" y="3673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8" name="Line 40"/>
            <p:cNvSpPr>
              <a:spLocks noChangeShapeType="1"/>
            </p:cNvSpPr>
            <p:nvPr/>
          </p:nvSpPr>
          <p:spPr bwMode="auto">
            <a:xfrm rot="10800000" flipV="1">
              <a:off x="1890713" y="33750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69" name="Line 41"/>
            <p:cNvSpPr>
              <a:spLocks noChangeShapeType="1"/>
            </p:cNvSpPr>
            <p:nvPr/>
          </p:nvSpPr>
          <p:spPr bwMode="auto">
            <a:xfrm rot="12600000" flipV="1">
              <a:off x="1439863" y="39338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0" name="Line 42"/>
            <p:cNvSpPr>
              <a:spLocks noChangeShapeType="1"/>
            </p:cNvSpPr>
            <p:nvPr/>
          </p:nvSpPr>
          <p:spPr bwMode="auto">
            <a:xfrm rot="14400000" flipV="1">
              <a:off x="2919413" y="44291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1" name="Line 43"/>
            <p:cNvSpPr>
              <a:spLocks noChangeShapeType="1"/>
            </p:cNvSpPr>
            <p:nvPr/>
          </p:nvSpPr>
          <p:spPr bwMode="auto">
            <a:xfrm rot="16200000" flipV="1">
              <a:off x="2195513" y="44672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2" name="Line 44"/>
            <p:cNvSpPr>
              <a:spLocks noChangeShapeType="1"/>
            </p:cNvSpPr>
            <p:nvPr/>
          </p:nvSpPr>
          <p:spPr bwMode="auto">
            <a:xfrm rot="18000000" flipV="1">
              <a:off x="3275013" y="44481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3" name="Line 45"/>
            <p:cNvSpPr>
              <a:spLocks noChangeShapeType="1"/>
            </p:cNvSpPr>
            <p:nvPr/>
          </p:nvSpPr>
          <p:spPr bwMode="auto">
            <a:xfrm rot="19800000" flipV="1">
              <a:off x="2570163" y="36607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4" name="Line 46"/>
            <p:cNvSpPr>
              <a:spLocks noChangeShapeType="1"/>
            </p:cNvSpPr>
            <p:nvPr/>
          </p:nvSpPr>
          <p:spPr bwMode="auto">
            <a:xfrm flipV="1">
              <a:off x="1865313" y="4400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5" name="Line 47"/>
            <p:cNvSpPr>
              <a:spLocks noChangeShapeType="1"/>
            </p:cNvSpPr>
            <p:nvPr/>
          </p:nvSpPr>
          <p:spPr bwMode="auto">
            <a:xfrm rot="1800000" flipV="1">
              <a:off x="2805113" y="4203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6" name="Line 48"/>
            <p:cNvSpPr>
              <a:spLocks noChangeShapeType="1"/>
            </p:cNvSpPr>
            <p:nvPr/>
          </p:nvSpPr>
          <p:spPr bwMode="auto">
            <a:xfrm rot="3600000" flipV="1">
              <a:off x="2401888" y="3068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7" name="Line 49"/>
            <p:cNvSpPr>
              <a:spLocks noChangeShapeType="1"/>
            </p:cNvSpPr>
            <p:nvPr/>
          </p:nvSpPr>
          <p:spPr bwMode="auto">
            <a:xfrm rot="5400000" flipV="1">
              <a:off x="1465263" y="4419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8" name="Line 50"/>
            <p:cNvSpPr>
              <a:spLocks noChangeShapeType="1"/>
            </p:cNvSpPr>
            <p:nvPr/>
          </p:nvSpPr>
          <p:spPr bwMode="auto">
            <a:xfrm rot="7200000" flipV="1">
              <a:off x="3071813" y="42100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79" name="Line 51"/>
            <p:cNvSpPr>
              <a:spLocks noChangeShapeType="1"/>
            </p:cNvSpPr>
            <p:nvPr/>
          </p:nvSpPr>
          <p:spPr bwMode="auto">
            <a:xfrm rot="9000000" flipV="1">
              <a:off x="1941513" y="4140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0" name="Line 52"/>
            <p:cNvSpPr>
              <a:spLocks noChangeShapeType="1"/>
            </p:cNvSpPr>
            <p:nvPr/>
          </p:nvSpPr>
          <p:spPr bwMode="auto">
            <a:xfrm rot="10800000" flipV="1">
              <a:off x="1700213" y="41846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1" name="Line 53"/>
            <p:cNvSpPr>
              <a:spLocks noChangeShapeType="1"/>
            </p:cNvSpPr>
            <p:nvPr/>
          </p:nvSpPr>
          <p:spPr bwMode="auto">
            <a:xfrm rot="12600000" flipV="1">
              <a:off x="2563813" y="4470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2" name="Line 54"/>
            <p:cNvSpPr>
              <a:spLocks noChangeShapeType="1"/>
            </p:cNvSpPr>
            <p:nvPr/>
          </p:nvSpPr>
          <p:spPr bwMode="auto">
            <a:xfrm rot="14400000" flipV="1">
              <a:off x="1458913" y="4140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83" name="Line 55"/>
            <p:cNvSpPr>
              <a:spLocks noChangeShapeType="1"/>
            </p:cNvSpPr>
            <p:nvPr/>
          </p:nvSpPr>
          <p:spPr bwMode="auto">
            <a:xfrm rot="16200000" flipV="1">
              <a:off x="3332163" y="3689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4821" name="Skupina 170"/>
          <p:cNvGrpSpPr>
            <a:grpSpLocks/>
          </p:cNvGrpSpPr>
          <p:nvPr/>
        </p:nvGrpSpPr>
        <p:grpSpPr bwMode="auto">
          <a:xfrm>
            <a:off x="6143625" y="4024313"/>
            <a:ext cx="2500313" cy="1900237"/>
            <a:chOff x="1147763" y="2876550"/>
            <a:chExt cx="2500312" cy="1900238"/>
          </a:xfrm>
        </p:grpSpPr>
        <p:sp>
          <p:nvSpPr>
            <p:cNvPr id="34822" name="Rectangle 53"/>
            <p:cNvSpPr>
              <a:spLocks noChangeArrowheads="1"/>
            </p:cNvSpPr>
            <p:nvPr/>
          </p:nvSpPr>
          <p:spPr bwMode="auto">
            <a:xfrm>
              <a:off x="1163638" y="2913063"/>
              <a:ext cx="2482850" cy="183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23" name="Line 54"/>
            <p:cNvSpPr>
              <a:spLocks noChangeShapeType="1"/>
            </p:cNvSpPr>
            <p:nvPr/>
          </p:nvSpPr>
          <p:spPr bwMode="auto">
            <a:xfrm rot="2349939" flipV="1">
              <a:off x="1255713" y="29019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24" name="Line 55"/>
            <p:cNvSpPr>
              <a:spLocks noChangeShapeType="1"/>
            </p:cNvSpPr>
            <p:nvPr/>
          </p:nvSpPr>
          <p:spPr bwMode="auto">
            <a:xfrm rot="3120076" flipV="1">
              <a:off x="2433638" y="3573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25" name="Line 56"/>
            <p:cNvSpPr>
              <a:spLocks noChangeShapeType="1"/>
            </p:cNvSpPr>
            <p:nvPr/>
          </p:nvSpPr>
          <p:spPr bwMode="auto">
            <a:xfrm rot="13378881" flipV="1">
              <a:off x="2182813" y="435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26" name="Line 57"/>
            <p:cNvSpPr>
              <a:spLocks noChangeShapeType="1"/>
            </p:cNvSpPr>
            <p:nvPr/>
          </p:nvSpPr>
          <p:spPr bwMode="auto">
            <a:xfrm rot="10574259" flipV="1">
              <a:off x="3084513" y="29479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27" name="Line 58"/>
            <p:cNvSpPr>
              <a:spLocks noChangeShapeType="1"/>
            </p:cNvSpPr>
            <p:nvPr/>
          </p:nvSpPr>
          <p:spPr bwMode="auto">
            <a:xfrm rot="5546581" flipV="1">
              <a:off x="1858963" y="3033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28" name="Line 59"/>
            <p:cNvSpPr>
              <a:spLocks noChangeShapeType="1"/>
            </p:cNvSpPr>
            <p:nvPr/>
          </p:nvSpPr>
          <p:spPr bwMode="auto">
            <a:xfrm rot="211080" flipV="1">
              <a:off x="2447925" y="2928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29" name="Line 60"/>
            <p:cNvSpPr>
              <a:spLocks noChangeShapeType="1"/>
            </p:cNvSpPr>
            <p:nvPr/>
          </p:nvSpPr>
          <p:spPr bwMode="auto">
            <a:xfrm rot="9000000" flipV="1">
              <a:off x="1147763" y="35560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0" name="Line 61"/>
            <p:cNvSpPr>
              <a:spLocks noChangeShapeType="1"/>
            </p:cNvSpPr>
            <p:nvPr/>
          </p:nvSpPr>
          <p:spPr bwMode="auto">
            <a:xfrm rot="4665893" flipV="1">
              <a:off x="3348038" y="4216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1" name="Line 62"/>
            <p:cNvSpPr>
              <a:spLocks noChangeShapeType="1"/>
            </p:cNvSpPr>
            <p:nvPr/>
          </p:nvSpPr>
          <p:spPr bwMode="auto">
            <a:xfrm rot="19341563" flipV="1">
              <a:off x="1598613" y="4435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2" name="Line 63"/>
            <p:cNvSpPr>
              <a:spLocks noChangeShapeType="1"/>
            </p:cNvSpPr>
            <p:nvPr/>
          </p:nvSpPr>
          <p:spPr bwMode="auto">
            <a:xfrm rot="16828207" flipV="1">
              <a:off x="2865438" y="37401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3" name="Line 64"/>
            <p:cNvSpPr>
              <a:spLocks noChangeShapeType="1"/>
            </p:cNvSpPr>
            <p:nvPr/>
          </p:nvSpPr>
          <p:spPr bwMode="auto">
            <a:xfrm flipV="1">
              <a:off x="1162050" y="3384550"/>
              <a:ext cx="320675" cy="146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4" name="Line 65"/>
            <p:cNvSpPr>
              <a:spLocks noChangeShapeType="1"/>
            </p:cNvSpPr>
            <p:nvPr/>
          </p:nvSpPr>
          <p:spPr bwMode="auto">
            <a:xfrm flipV="1">
              <a:off x="1473200" y="2911475"/>
              <a:ext cx="3905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5" name="Line 66"/>
            <p:cNvSpPr>
              <a:spLocks noChangeShapeType="1"/>
            </p:cNvSpPr>
            <p:nvPr/>
          </p:nvSpPr>
          <p:spPr bwMode="auto">
            <a:xfrm>
              <a:off x="1479550" y="3387725"/>
              <a:ext cx="565150" cy="45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6" name="Line 67"/>
            <p:cNvSpPr>
              <a:spLocks noChangeShapeType="1"/>
            </p:cNvSpPr>
            <p:nvPr/>
          </p:nvSpPr>
          <p:spPr bwMode="auto">
            <a:xfrm flipH="1">
              <a:off x="1844675" y="3841750"/>
              <a:ext cx="196850" cy="390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7" name="Line 68"/>
            <p:cNvSpPr>
              <a:spLocks noChangeShapeType="1"/>
            </p:cNvSpPr>
            <p:nvPr/>
          </p:nvSpPr>
          <p:spPr bwMode="auto">
            <a:xfrm flipH="1">
              <a:off x="1162050" y="42354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8" name="Line 69"/>
            <p:cNvSpPr>
              <a:spLocks noChangeShapeType="1"/>
            </p:cNvSpPr>
            <p:nvPr/>
          </p:nvSpPr>
          <p:spPr bwMode="auto">
            <a:xfrm>
              <a:off x="1841500" y="4241800"/>
              <a:ext cx="374650" cy="498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39" name="Line 70"/>
            <p:cNvSpPr>
              <a:spLocks noChangeShapeType="1"/>
            </p:cNvSpPr>
            <p:nvPr/>
          </p:nvSpPr>
          <p:spPr bwMode="auto">
            <a:xfrm flipV="1">
              <a:off x="2041525" y="3508375"/>
              <a:ext cx="517525" cy="327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0" name="Line 71"/>
            <p:cNvSpPr>
              <a:spLocks noChangeShapeType="1"/>
            </p:cNvSpPr>
            <p:nvPr/>
          </p:nvSpPr>
          <p:spPr bwMode="auto">
            <a:xfrm flipH="1" flipV="1">
              <a:off x="2305050" y="2908300"/>
              <a:ext cx="250825" cy="600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1" name="Line 72"/>
            <p:cNvSpPr>
              <a:spLocks noChangeShapeType="1"/>
            </p:cNvSpPr>
            <p:nvPr/>
          </p:nvSpPr>
          <p:spPr bwMode="auto">
            <a:xfrm>
              <a:off x="2559050" y="3508375"/>
              <a:ext cx="3905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2" name="Line 73"/>
            <p:cNvSpPr>
              <a:spLocks noChangeShapeType="1"/>
            </p:cNvSpPr>
            <p:nvPr/>
          </p:nvSpPr>
          <p:spPr bwMode="auto">
            <a:xfrm flipV="1">
              <a:off x="2019300" y="3990975"/>
              <a:ext cx="9366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3" name="Line 74"/>
            <p:cNvSpPr>
              <a:spLocks noChangeShapeType="1"/>
            </p:cNvSpPr>
            <p:nvPr/>
          </p:nvSpPr>
          <p:spPr bwMode="auto">
            <a:xfrm>
              <a:off x="2952750" y="3987800"/>
              <a:ext cx="165100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4" name="Line 75"/>
            <p:cNvSpPr>
              <a:spLocks noChangeShapeType="1"/>
            </p:cNvSpPr>
            <p:nvPr/>
          </p:nvSpPr>
          <p:spPr bwMode="auto">
            <a:xfrm flipH="1">
              <a:off x="2959100" y="4257675"/>
              <a:ext cx="165100" cy="48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5" name="Line 76"/>
            <p:cNvSpPr>
              <a:spLocks noChangeShapeType="1"/>
            </p:cNvSpPr>
            <p:nvPr/>
          </p:nvSpPr>
          <p:spPr bwMode="auto">
            <a:xfrm flipV="1">
              <a:off x="3130550" y="4092575"/>
              <a:ext cx="517525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6" name="Line 77"/>
            <p:cNvSpPr>
              <a:spLocks noChangeShapeType="1"/>
            </p:cNvSpPr>
            <p:nvPr/>
          </p:nvSpPr>
          <p:spPr bwMode="auto">
            <a:xfrm flipV="1">
              <a:off x="2778125" y="3441700"/>
              <a:ext cx="352425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7" name="Line 78"/>
            <p:cNvSpPr>
              <a:spLocks noChangeShapeType="1"/>
            </p:cNvSpPr>
            <p:nvPr/>
          </p:nvSpPr>
          <p:spPr bwMode="auto">
            <a:xfrm flipH="1" flipV="1">
              <a:off x="2955925" y="2914650"/>
              <a:ext cx="180975" cy="527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8" name="Line 79"/>
            <p:cNvSpPr>
              <a:spLocks noChangeShapeType="1"/>
            </p:cNvSpPr>
            <p:nvPr/>
          </p:nvSpPr>
          <p:spPr bwMode="auto">
            <a:xfrm>
              <a:off x="3136900" y="3438525"/>
              <a:ext cx="504825" cy="88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49" name="Line 80"/>
            <p:cNvSpPr>
              <a:spLocks noChangeShapeType="1"/>
            </p:cNvSpPr>
            <p:nvPr/>
          </p:nvSpPr>
          <p:spPr bwMode="auto">
            <a:xfrm rot="2349939" flipV="1">
              <a:off x="1258888" y="3009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0" name="Line 81"/>
            <p:cNvSpPr>
              <a:spLocks noChangeShapeType="1"/>
            </p:cNvSpPr>
            <p:nvPr/>
          </p:nvSpPr>
          <p:spPr bwMode="auto">
            <a:xfrm rot="2349939" flipV="1">
              <a:off x="1538288" y="2876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1" name="Line 82"/>
            <p:cNvSpPr>
              <a:spLocks noChangeShapeType="1"/>
            </p:cNvSpPr>
            <p:nvPr/>
          </p:nvSpPr>
          <p:spPr bwMode="auto">
            <a:xfrm rot="2349939" flipV="1">
              <a:off x="1477963" y="30162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2" name="Line 83"/>
            <p:cNvSpPr>
              <a:spLocks noChangeShapeType="1"/>
            </p:cNvSpPr>
            <p:nvPr/>
          </p:nvSpPr>
          <p:spPr bwMode="auto">
            <a:xfrm rot="2349939" flipV="1">
              <a:off x="1268413" y="31273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3" name="Line 84"/>
            <p:cNvSpPr>
              <a:spLocks noChangeShapeType="1"/>
            </p:cNvSpPr>
            <p:nvPr/>
          </p:nvSpPr>
          <p:spPr bwMode="auto">
            <a:xfrm rot="2349939" flipV="1">
              <a:off x="1287463" y="3228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4" name="Line 85"/>
            <p:cNvSpPr>
              <a:spLocks noChangeShapeType="1"/>
            </p:cNvSpPr>
            <p:nvPr/>
          </p:nvSpPr>
          <p:spPr bwMode="auto">
            <a:xfrm rot="5546581" flipV="1">
              <a:off x="1909763" y="2935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5" name="Line 86"/>
            <p:cNvSpPr>
              <a:spLocks noChangeShapeType="1"/>
            </p:cNvSpPr>
            <p:nvPr/>
          </p:nvSpPr>
          <p:spPr bwMode="auto">
            <a:xfrm rot="5546581" flipV="1">
              <a:off x="1789113" y="3141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6" name="Line 87"/>
            <p:cNvSpPr>
              <a:spLocks noChangeShapeType="1"/>
            </p:cNvSpPr>
            <p:nvPr/>
          </p:nvSpPr>
          <p:spPr bwMode="auto">
            <a:xfrm rot="5546581" flipV="1">
              <a:off x="2100263" y="2932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7" name="Line 88"/>
            <p:cNvSpPr>
              <a:spLocks noChangeShapeType="1"/>
            </p:cNvSpPr>
            <p:nvPr/>
          </p:nvSpPr>
          <p:spPr bwMode="auto">
            <a:xfrm rot="5546581" flipV="1">
              <a:off x="1731963" y="32654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8" name="Line 89"/>
            <p:cNvSpPr>
              <a:spLocks noChangeShapeType="1"/>
            </p:cNvSpPr>
            <p:nvPr/>
          </p:nvSpPr>
          <p:spPr bwMode="auto">
            <a:xfrm rot="5546581" flipV="1">
              <a:off x="1674813" y="3376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59" name="Line 90"/>
            <p:cNvSpPr>
              <a:spLocks noChangeShapeType="1"/>
            </p:cNvSpPr>
            <p:nvPr/>
          </p:nvSpPr>
          <p:spPr bwMode="auto">
            <a:xfrm rot="5546581" flipV="1">
              <a:off x="1925638" y="3506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0" name="Line 91"/>
            <p:cNvSpPr>
              <a:spLocks noChangeShapeType="1"/>
            </p:cNvSpPr>
            <p:nvPr/>
          </p:nvSpPr>
          <p:spPr bwMode="auto">
            <a:xfrm rot="5546581" flipV="1">
              <a:off x="1954213" y="3351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1" name="Line 92"/>
            <p:cNvSpPr>
              <a:spLocks noChangeShapeType="1"/>
            </p:cNvSpPr>
            <p:nvPr/>
          </p:nvSpPr>
          <p:spPr bwMode="auto">
            <a:xfrm rot="5546581" flipV="1">
              <a:off x="2017713" y="32464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2" name="Line 93"/>
            <p:cNvSpPr>
              <a:spLocks noChangeShapeType="1"/>
            </p:cNvSpPr>
            <p:nvPr/>
          </p:nvSpPr>
          <p:spPr bwMode="auto">
            <a:xfrm rot="5546581" flipV="1">
              <a:off x="2090738" y="3151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3" name="Line 94"/>
            <p:cNvSpPr>
              <a:spLocks noChangeShapeType="1"/>
            </p:cNvSpPr>
            <p:nvPr/>
          </p:nvSpPr>
          <p:spPr bwMode="auto">
            <a:xfrm rot="5546581" flipV="1">
              <a:off x="2249488" y="3170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4" name="Line 95"/>
            <p:cNvSpPr>
              <a:spLocks noChangeShapeType="1"/>
            </p:cNvSpPr>
            <p:nvPr/>
          </p:nvSpPr>
          <p:spPr bwMode="auto">
            <a:xfrm rot="5546581" flipV="1">
              <a:off x="2227263" y="3335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5" name="Line 96"/>
            <p:cNvSpPr>
              <a:spLocks noChangeShapeType="1"/>
            </p:cNvSpPr>
            <p:nvPr/>
          </p:nvSpPr>
          <p:spPr bwMode="auto">
            <a:xfrm rot="5546581" flipV="1">
              <a:off x="2144713" y="3440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6" name="Line 97"/>
            <p:cNvSpPr>
              <a:spLocks noChangeShapeType="1"/>
            </p:cNvSpPr>
            <p:nvPr/>
          </p:nvSpPr>
          <p:spPr bwMode="auto">
            <a:xfrm rot="9000000" flipV="1">
              <a:off x="1801813" y="38195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7" name="Line 98"/>
            <p:cNvSpPr>
              <a:spLocks noChangeShapeType="1"/>
            </p:cNvSpPr>
            <p:nvPr/>
          </p:nvSpPr>
          <p:spPr bwMode="auto">
            <a:xfrm rot="9000000" flipV="1">
              <a:off x="1293813" y="34956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8" name="Line 99"/>
            <p:cNvSpPr>
              <a:spLocks noChangeShapeType="1"/>
            </p:cNvSpPr>
            <p:nvPr/>
          </p:nvSpPr>
          <p:spPr bwMode="auto">
            <a:xfrm rot="9000000" flipV="1">
              <a:off x="1430338" y="3543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69" name="Line 100"/>
            <p:cNvSpPr>
              <a:spLocks noChangeShapeType="1"/>
            </p:cNvSpPr>
            <p:nvPr/>
          </p:nvSpPr>
          <p:spPr bwMode="auto">
            <a:xfrm rot="9000000" flipV="1">
              <a:off x="1157288" y="3800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0" name="Line 101"/>
            <p:cNvSpPr>
              <a:spLocks noChangeShapeType="1"/>
            </p:cNvSpPr>
            <p:nvPr/>
          </p:nvSpPr>
          <p:spPr bwMode="auto">
            <a:xfrm rot="9000000" flipV="1">
              <a:off x="1296988" y="3771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1" name="Line 102"/>
            <p:cNvSpPr>
              <a:spLocks noChangeShapeType="1"/>
            </p:cNvSpPr>
            <p:nvPr/>
          </p:nvSpPr>
          <p:spPr bwMode="auto">
            <a:xfrm rot="9000000" flipV="1">
              <a:off x="1465263" y="37941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2" name="Line 103"/>
            <p:cNvSpPr>
              <a:spLocks noChangeShapeType="1"/>
            </p:cNvSpPr>
            <p:nvPr/>
          </p:nvSpPr>
          <p:spPr bwMode="auto">
            <a:xfrm rot="9000000" flipV="1">
              <a:off x="1560513" y="3632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3" name="Line 104"/>
            <p:cNvSpPr>
              <a:spLocks noChangeShapeType="1"/>
            </p:cNvSpPr>
            <p:nvPr/>
          </p:nvSpPr>
          <p:spPr bwMode="auto">
            <a:xfrm rot="9000000" flipV="1">
              <a:off x="1658938" y="36988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4" name="Line 105"/>
            <p:cNvSpPr>
              <a:spLocks noChangeShapeType="1"/>
            </p:cNvSpPr>
            <p:nvPr/>
          </p:nvSpPr>
          <p:spPr bwMode="auto">
            <a:xfrm rot="9000000" flipV="1">
              <a:off x="1192213" y="3990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5" name="Line 106"/>
            <p:cNvSpPr>
              <a:spLocks noChangeShapeType="1"/>
            </p:cNvSpPr>
            <p:nvPr/>
          </p:nvSpPr>
          <p:spPr bwMode="auto">
            <a:xfrm rot="9000000" flipV="1">
              <a:off x="1373188" y="3971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6" name="Line 107"/>
            <p:cNvSpPr>
              <a:spLocks noChangeShapeType="1"/>
            </p:cNvSpPr>
            <p:nvPr/>
          </p:nvSpPr>
          <p:spPr bwMode="auto">
            <a:xfrm rot="9000000" flipV="1">
              <a:off x="1541463" y="3949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7" name="Line 108"/>
            <p:cNvSpPr>
              <a:spLocks noChangeShapeType="1"/>
            </p:cNvSpPr>
            <p:nvPr/>
          </p:nvSpPr>
          <p:spPr bwMode="auto">
            <a:xfrm rot="9000000" flipV="1">
              <a:off x="1709738" y="3943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8" name="Line 109"/>
            <p:cNvSpPr>
              <a:spLocks noChangeShapeType="1"/>
            </p:cNvSpPr>
            <p:nvPr/>
          </p:nvSpPr>
          <p:spPr bwMode="auto">
            <a:xfrm rot="19341563" flipV="1">
              <a:off x="1173163" y="43211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79" name="Line 110"/>
            <p:cNvSpPr>
              <a:spLocks noChangeShapeType="1"/>
            </p:cNvSpPr>
            <p:nvPr/>
          </p:nvSpPr>
          <p:spPr bwMode="auto">
            <a:xfrm rot="19341563" flipV="1">
              <a:off x="1319213" y="4324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0" name="Line 111"/>
            <p:cNvSpPr>
              <a:spLocks noChangeShapeType="1"/>
            </p:cNvSpPr>
            <p:nvPr/>
          </p:nvSpPr>
          <p:spPr bwMode="auto">
            <a:xfrm rot="19341563" flipV="1">
              <a:off x="1484313" y="4324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1" name="Line 112"/>
            <p:cNvSpPr>
              <a:spLocks noChangeShapeType="1"/>
            </p:cNvSpPr>
            <p:nvPr/>
          </p:nvSpPr>
          <p:spPr bwMode="auto">
            <a:xfrm rot="19341563" flipV="1">
              <a:off x="1697038" y="4330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2" name="Line 113"/>
            <p:cNvSpPr>
              <a:spLocks noChangeShapeType="1"/>
            </p:cNvSpPr>
            <p:nvPr/>
          </p:nvSpPr>
          <p:spPr bwMode="auto">
            <a:xfrm rot="19341563" flipV="1">
              <a:off x="124618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3" name="Line 114"/>
            <p:cNvSpPr>
              <a:spLocks noChangeShapeType="1"/>
            </p:cNvSpPr>
            <p:nvPr/>
          </p:nvSpPr>
          <p:spPr bwMode="auto">
            <a:xfrm rot="19341563" flipV="1">
              <a:off x="1404938" y="44862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4" name="Line 115"/>
            <p:cNvSpPr>
              <a:spLocks noChangeShapeType="1"/>
            </p:cNvSpPr>
            <p:nvPr/>
          </p:nvSpPr>
          <p:spPr bwMode="auto">
            <a:xfrm rot="19341563" flipV="1">
              <a:off x="1779588" y="44545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5" name="Line 116"/>
            <p:cNvSpPr>
              <a:spLocks noChangeShapeType="1"/>
            </p:cNvSpPr>
            <p:nvPr/>
          </p:nvSpPr>
          <p:spPr bwMode="auto">
            <a:xfrm rot="19341563" flipV="1">
              <a:off x="186848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6" name="Line 117"/>
            <p:cNvSpPr>
              <a:spLocks noChangeShapeType="1"/>
            </p:cNvSpPr>
            <p:nvPr/>
          </p:nvSpPr>
          <p:spPr bwMode="auto">
            <a:xfrm rot="3120076" flipV="1">
              <a:off x="2284413" y="3678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7" name="Line 118"/>
            <p:cNvSpPr>
              <a:spLocks noChangeShapeType="1"/>
            </p:cNvSpPr>
            <p:nvPr/>
          </p:nvSpPr>
          <p:spPr bwMode="auto">
            <a:xfrm rot="3120076" flipV="1">
              <a:off x="2532063" y="3744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8" name="Line 119"/>
            <p:cNvSpPr>
              <a:spLocks noChangeShapeType="1"/>
            </p:cNvSpPr>
            <p:nvPr/>
          </p:nvSpPr>
          <p:spPr bwMode="auto">
            <a:xfrm rot="3120076" flipV="1">
              <a:off x="2128838" y="3795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89" name="Line 120"/>
            <p:cNvSpPr>
              <a:spLocks noChangeShapeType="1"/>
            </p:cNvSpPr>
            <p:nvPr/>
          </p:nvSpPr>
          <p:spPr bwMode="auto">
            <a:xfrm rot="3120076" flipV="1">
              <a:off x="2062163" y="3910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0" name="Line 121"/>
            <p:cNvSpPr>
              <a:spLocks noChangeShapeType="1"/>
            </p:cNvSpPr>
            <p:nvPr/>
          </p:nvSpPr>
          <p:spPr bwMode="auto">
            <a:xfrm rot="3120076" flipV="1">
              <a:off x="2678113" y="3840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1" name="Line 122"/>
            <p:cNvSpPr>
              <a:spLocks noChangeShapeType="1"/>
            </p:cNvSpPr>
            <p:nvPr/>
          </p:nvSpPr>
          <p:spPr bwMode="auto">
            <a:xfrm rot="3120076" flipV="1">
              <a:off x="2389188" y="3871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2" name="Line 123"/>
            <p:cNvSpPr>
              <a:spLocks noChangeShapeType="1"/>
            </p:cNvSpPr>
            <p:nvPr/>
          </p:nvSpPr>
          <p:spPr bwMode="auto">
            <a:xfrm rot="3120076" flipV="1">
              <a:off x="1985963" y="4040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3" name="Line 124"/>
            <p:cNvSpPr>
              <a:spLocks noChangeShapeType="1"/>
            </p:cNvSpPr>
            <p:nvPr/>
          </p:nvSpPr>
          <p:spPr bwMode="auto">
            <a:xfrm rot="3120076" flipV="1">
              <a:off x="2287588" y="3989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4" name="Line 125"/>
            <p:cNvSpPr>
              <a:spLocks noChangeShapeType="1"/>
            </p:cNvSpPr>
            <p:nvPr/>
          </p:nvSpPr>
          <p:spPr bwMode="auto">
            <a:xfrm rot="3120076" flipV="1">
              <a:off x="2570163" y="3951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5" name="Line 126"/>
            <p:cNvSpPr>
              <a:spLocks noChangeShapeType="1"/>
            </p:cNvSpPr>
            <p:nvPr/>
          </p:nvSpPr>
          <p:spPr bwMode="auto">
            <a:xfrm rot="3120076" flipV="1">
              <a:off x="2030413" y="4157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6" name="Line 127"/>
            <p:cNvSpPr>
              <a:spLocks noChangeShapeType="1"/>
            </p:cNvSpPr>
            <p:nvPr/>
          </p:nvSpPr>
          <p:spPr bwMode="auto">
            <a:xfrm rot="3120076" flipV="1">
              <a:off x="2249488" y="40878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7" name="Line 128"/>
            <p:cNvSpPr>
              <a:spLocks noChangeShapeType="1"/>
            </p:cNvSpPr>
            <p:nvPr/>
          </p:nvSpPr>
          <p:spPr bwMode="auto">
            <a:xfrm rot="13378881" flipV="1">
              <a:off x="2424113" y="4230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8" name="Line 129"/>
            <p:cNvSpPr>
              <a:spLocks noChangeShapeType="1"/>
            </p:cNvSpPr>
            <p:nvPr/>
          </p:nvSpPr>
          <p:spPr bwMode="auto">
            <a:xfrm rot="13378881" flipV="1">
              <a:off x="2719388" y="4075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99" name="Line 130"/>
            <p:cNvSpPr>
              <a:spLocks noChangeShapeType="1"/>
            </p:cNvSpPr>
            <p:nvPr/>
          </p:nvSpPr>
          <p:spPr bwMode="auto">
            <a:xfrm rot="13378881" flipV="1">
              <a:off x="2827338" y="41513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0" name="Line 131"/>
            <p:cNvSpPr>
              <a:spLocks noChangeShapeType="1"/>
            </p:cNvSpPr>
            <p:nvPr/>
          </p:nvSpPr>
          <p:spPr bwMode="auto">
            <a:xfrm rot="13378881" flipV="1">
              <a:off x="2560638" y="4313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1" name="Line 132"/>
            <p:cNvSpPr>
              <a:spLocks noChangeShapeType="1"/>
            </p:cNvSpPr>
            <p:nvPr/>
          </p:nvSpPr>
          <p:spPr bwMode="auto">
            <a:xfrm rot="13378881" flipV="1">
              <a:off x="2763838" y="4373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2" name="Line 133"/>
            <p:cNvSpPr>
              <a:spLocks noChangeShapeType="1"/>
            </p:cNvSpPr>
            <p:nvPr/>
          </p:nvSpPr>
          <p:spPr bwMode="auto">
            <a:xfrm rot="13378881" flipV="1">
              <a:off x="2278063" y="4437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3" name="Line 134"/>
            <p:cNvSpPr>
              <a:spLocks noChangeShapeType="1"/>
            </p:cNvSpPr>
            <p:nvPr/>
          </p:nvSpPr>
          <p:spPr bwMode="auto">
            <a:xfrm rot="13378881" flipV="1">
              <a:off x="2525713" y="4478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4" name="Line 135"/>
            <p:cNvSpPr>
              <a:spLocks noChangeShapeType="1"/>
            </p:cNvSpPr>
            <p:nvPr/>
          </p:nvSpPr>
          <p:spPr bwMode="auto">
            <a:xfrm rot="13378881" flipV="1">
              <a:off x="2719388" y="45545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5" name="Line 136"/>
            <p:cNvSpPr>
              <a:spLocks noChangeShapeType="1"/>
            </p:cNvSpPr>
            <p:nvPr/>
          </p:nvSpPr>
          <p:spPr bwMode="auto">
            <a:xfrm rot="13378881" flipV="1">
              <a:off x="2316163" y="4573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6" name="Line 137"/>
            <p:cNvSpPr>
              <a:spLocks noChangeShapeType="1"/>
            </p:cNvSpPr>
            <p:nvPr/>
          </p:nvSpPr>
          <p:spPr bwMode="auto">
            <a:xfrm rot="211080" flipV="1">
              <a:off x="2597150" y="2954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7" name="Line 138"/>
            <p:cNvSpPr>
              <a:spLocks noChangeShapeType="1"/>
            </p:cNvSpPr>
            <p:nvPr/>
          </p:nvSpPr>
          <p:spPr bwMode="auto">
            <a:xfrm rot="211080" flipV="1">
              <a:off x="2730500" y="29670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8" name="Line 139"/>
            <p:cNvSpPr>
              <a:spLocks noChangeShapeType="1"/>
            </p:cNvSpPr>
            <p:nvPr/>
          </p:nvSpPr>
          <p:spPr bwMode="auto">
            <a:xfrm rot="211080" flipV="1">
              <a:off x="2552700" y="31797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09" name="Line 140"/>
            <p:cNvSpPr>
              <a:spLocks noChangeShapeType="1"/>
            </p:cNvSpPr>
            <p:nvPr/>
          </p:nvSpPr>
          <p:spPr bwMode="auto">
            <a:xfrm rot="211080" flipV="1">
              <a:off x="2778125" y="308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0" name="Line 141"/>
            <p:cNvSpPr>
              <a:spLocks noChangeShapeType="1"/>
            </p:cNvSpPr>
            <p:nvPr/>
          </p:nvSpPr>
          <p:spPr bwMode="auto">
            <a:xfrm rot="211080" flipV="1">
              <a:off x="2679700" y="3303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1" name="Line 142"/>
            <p:cNvSpPr>
              <a:spLocks noChangeShapeType="1"/>
            </p:cNvSpPr>
            <p:nvPr/>
          </p:nvSpPr>
          <p:spPr bwMode="auto">
            <a:xfrm rot="211080" flipV="1">
              <a:off x="2847975" y="32432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2" name="Line 143"/>
            <p:cNvSpPr>
              <a:spLocks noChangeShapeType="1"/>
            </p:cNvSpPr>
            <p:nvPr/>
          </p:nvSpPr>
          <p:spPr bwMode="auto">
            <a:xfrm rot="211080" flipV="1">
              <a:off x="2803525" y="34274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3" name="Line 144"/>
            <p:cNvSpPr>
              <a:spLocks noChangeShapeType="1"/>
            </p:cNvSpPr>
            <p:nvPr/>
          </p:nvSpPr>
          <p:spPr bwMode="auto">
            <a:xfrm rot="10574259" flipV="1">
              <a:off x="3224213" y="2960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4" name="Line 145"/>
            <p:cNvSpPr>
              <a:spLocks noChangeShapeType="1"/>
            </p:cNvSpPr>
            <p:nvPr/>
          </p:nvSpPr>
          <p:spPr bwMode="auto">
            <a:xfrm rot="10574259" flipV="1">
              <a:off x="3386138" y="2970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5" name="Line 146"/>
            <p:cNvSpPr>
              <a:spLocks noChangeShapeType="1"/>
            </p:cNvSpPr>
            <p:nvPr/>
          </p:nvSpPr>
          <p:spPr bwMode="auto">
            <a:xfrm rot="10574259" flipV="1">
              <a:off x="3167063" y="3195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6" name="Line 147"/>
            <p:cNvSpPr>
              <a:spLocks noChangeShapeType="1"/>
            </p:cNvSpPr>
            <p:nvPr/>
          </p:nvSpPr>
          <p:spPr bwMode="auto">
            <a:xfrm rot="10574259" flipV="1">
              <a:off x="3325813" y="3205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7" name="Line 148"/>
            <p:cNvSpPr>
              <a:spLocks noChangeShapeType="1"/>
            </p:cNvSpPr>
            <p:nvPr/>
          </p:nvSpPr>
          <p:spPr bwMode="auto">
            <a:xfrm rot="10574259" flipV="1">
              <a:off x="3449638" y="3227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8" name="Line 149"/>
            <p:cNvSpPr>
              <a:spLocks noChangeShapeType="1"/>
            </p:cNvSpPr>
            <p:nvPr/>
          </p:nvSpPr>
          <p:spPr bwMode="auto">
            <a:xfrm rot="16828207" flipV="1">
              <a:off x="2989263" y="36544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19" name="Line 150"/>
            <p:cNvSpPr>
              <a:spLocks noChangeShapeType="1"/>
            </p:cNvSpPr>
            <p:nvPr/>
          </p:nvSpPr>
          <p:spPr bwMode="auto">
            <a:xfrm rot="16828207" flipV="1">
              <a:off x="3084513" y="3562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0" name="Line 151"/>
            <p:cNvSpPr>
              <a:spLocks noChangeShapeType="1"/>
            </p:cNvSpPr>
            <p:nvPr/>
          </p:nvSpPr>
          <p:spPr bwMode="auto">
            <a:xfrm rot="16828207" flipV="1">
              <a:off x="3040063" y="3990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1" name="Line 152"/>
            <p:cNvSpPr>
              <a:spLocks noChangeShapeType="1"/>
            </p:cNvSpPr>
            <p:nvPr/>
          </p:nvSpPr>
          <p:spPr bwMode="auto">
            <a:xfrm rot="16828207" flipV="1">
              <a:off x="3068638" y="38608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2" name="Line 153"/>
            <p:cNvSpPr>
              <a:spLocks noChangeShapeType="1"/>
            </p:cNvSpPr>
            <p:nvPr/>
          </p:nvSpPr>
          <p:spPr bwMode="auto">
            <a:xfrm rot="16828207" flipV="1">
              <a:off x="3224213" y="38481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3" name="Line 154"/>
            <p:cNvSpPr>
              <a:spLocks noChangeShapeType="1"/>
            </p:cNvSpPr>
            <p:nvPr/>
          </p:nvSpPr>
          <p:spPr bwMode="auto">
            <a:xfrm rot="16828207" flipV="1">
              <a:off x="3360738" y="38608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4" name="Line 155"/>
            <p:cNvSpPr>
              <a:spLocks noChangeShapeType="1"/>
            </p:cNvSpPr>
            <p:nvPr/>
          </p:nvSpPr>
          <p:spPr bwMode="auto">
            <a:xfrm rot="16828207" flipV="1">
              <a:off x="3221038" y="3530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5" name="Line 156"/>
            <p:cNvSpPr>
              <a:spLocks noChangeShapeType="1"/>
            </p:cNvSpPr>
            <p:nvPr/>
          </p:nvSpPr>
          <p:spPr bwMode="auto">
            <a:xfrm rot="16828207" flipV="1">
              <a:off x="3402013" y="3765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6" name="Line 157"/>
            <p:cNvSpPr>
              <a:spLocks noChangeShapeType="1"/>
            </p:cNvSpPr>
            <p:nvPr/>
          </p:nvSpPr>
          <p:spPr bwMode="auto">
            <a:xfrm rot="16828207" flipV="1">
              <a:off x="3379788" y="35560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7" name="Line 158"/>
            <p:cNvSpPr>
              <a:spLocks noChangeShapeType="1"/>
            </p:cNvSpPr>
            <p:nvPr/>
          </p:nvSpPr>
          <p:spPr bwMode="auto">
            <a:xfrm rot="4665893" flipV="1">
              <a:off x="3221038" y="42386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8" name="Line 159"/>
            <p:cNvSpPr>
              <a:spLocks noChangeShapeType="1"/>
            </p:cNvSpPr>
            <p:nvPr/>
          </p:nvSpPr>
          <p:spPr bwMode="auto">
            <a:xfrm rot="4665893" flipV="1">
              <a:off x="3443288" y="4152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29" name="Line 160"/>
            <p:cNvSpPr>
              <a:spLocks noChangeShapeType="1"/>
            </p:cNvSpPr>
            <p:nvPr/>
          </p:nvSpPr>
          <p:spPr bwMode="auto">
            <a:xfrm rot="4665893" flipV="1">
              <a:off x="3182938" y="4371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0" name="Line 161"/>
            <p:cNvSpPr>
              <a:spLocks noChangeShapeType="1"/>
            </p:cNvSpPr>
            <p:nvPr/>
          </p:nvSpPr>
          <p:spPr bwMode="auto">
            <a:xfrm rot="4665893" flipV="1">
              <a:off x="3392488" y="43878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1" name="Line 162"/>
            <p:cNvSpPr>
              <a:spLocks noChangeShapeType="1"/>
            </p:cNvSpPr>
            <p:nvPr/>
          </p:nvSpPr>
          <p:spPr bwMode="auto">
            <a:xfrm rot="4665893" flipV="1">
              <a:off x="318293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2" name="Line 163"/>
            <p:cNvSpPr>
              <a:spLocks noChangeShapeType="1"/>
            </p:cNvSpPr>
            <p:nvPr/>
          </p:nvSpPr>
          <p:spPr bwMode="auto">
            <a:xfrm rot="4665893" flipV="1">
              <a:off x="3405188" y="45180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33" name="Line 164"/>
            <p:cNvSpPr>
              <a:spLocks noChangeShapeType="1"/>
            </p:cNvSpPr>
            <p:nvPr/>
          </p:nvSpPr>
          <p:spPr bwMode="auto">
            <a:xfrm rot="4665893" flipV="1">
              <a:off x="3113088" y="4559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591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elektrika.cz/Members/otec/obrazek.2005-02-27.1735356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60648"/>
            <a:ext cx="5400000" cy="32574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47" y="3645024"/>
            <a:ext cx="5400000" cy="28901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42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6000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eaLnBrk="1" hangingPunct="1">
              <a:defRPr sz="2800" b="1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marL="0" lvl="1" eaLnBrk="0" hangingPunct="0"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1"/>
            <a:r>
              <a:rPr lang="cs-CZ" dirty="0"/>
              <a:t>7. </a:t>
            </a:r>
            <a:r>
              <a:rPr lang="cs-CZ" dirty="0" smtClean="0"/>
              <a:t>7. </a:t>
            </a:r>
            <a:r>
              <a:rPr lang="cs-CZ" dirty="0"/>
              <a:t>	VYUŽITÍ MAGNETICKÝCH MATERIÁLŮ</a:t>
            </a:r>
          </a:p>
        </p:txBody>
      </p:sp>
      <p:sp>
        <p:nvSpPr>
          <p:cNvPr id="35843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23104"/>
            <a:ext cx="9144000" cy="5743111"/>
          </a:xfr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cs-CZ" altLang="cs-CZ" sz="2700" b="1" dirty="0" smtClean="0"/>
              <a:t>elektromagnet</a:t>
            </a:r>
            <a:r>
              <a:rPr lang="cs-CZ" altLang="cs-CZ" sz="2700" dirty="0" smtClean="0"/>
              <a:t> cívka navinutá na feromagnetickém jádře</a:t>
            </a:r>
          </a:p>
          <a:p>
            <a:pPr>
              <a:spcBef>
                <a:spcPts val="0"/>
              </a:spcBef>
            </a:pPr>
            <a:r>
              <a:rPr lang="cs-CZ" altLang="cs-CZ" sz="2700" dirty="0" smtClean="0"/>
              <a:t>neprochází-li vinutím cívky proud, </a:t>
            </a:r>
            <a:br>
              <a:rPr lang="cs-CZ" altLang="cs-CZ" sz="2700" dirty="0" smtClean="0"/>
            </a:br>
            <a:r>
              <a:rPr lang="cs-CZ" altLang="cs-CZ" sz="2700" dirty="0" smtClean="0"/>
              <a:t>cívka je nemagnetická</a:t>
            </a:r>
          </a:p>
          <a:p>
            <a:pPr>
              <a:spcBef>
                <a:spcPts val="0"/>
              </a:spcBef>
            </a:pPr>
            <a:r>
              <a:rPr lang="cs-CZ" altLang="cs-CZ" sz="2700" dirty="0" smtClean="0"/>
              <a:t>zapojením proudu se jádro zmagnetizuje</a:t>
            </a:r>
          </a:p>
          <a:p>
            <a:pPr>
              <a:spcBef>
                <a:spcPts val="0"/>
              </a:spcBef>
            </a:pPr>
            <a:r>
              <a:rPr lang="cs-CZ" altLang="cs-CZ" sz="2700" dirty="0" smtClean="0"/>
              <a:t>přerušíme-li proud, zmagnetizování jádra částečně trvá  tzv.: </a:t>
            </a:r>
            <a:r>
              <a:rPr lang="cs-CZ" altLang="cs-CZ" sz="2700" b="1" dirty="0" smtClean="0"/>
              <a:t>remanentní magnetická indukce B</a:t>
            </a:r>
            <a:r>
              <a:rPr lang="cs-CZ" altLang="cs-CZ" sz="2700" b="1" baseline="-25000" dirty="0" smtClean="0"/>
              <a:t>r</a:t>
            </a:r>
            <a:r>
              <a:rPr lang="cs-CZ" altLang="cs-CZ" sz="2700" b="1" dirty="0" smtClean="0"/>
              <a:t> </a:t>
            </a:r>
            <a:r>
              <a:rPr lang="cs-CZ" altLang="cs-CZ" sz="2700" dirty="0" smtClean="0"/>
              <a:t>(</a:t>
            </a:r>
            <a:r>
              <a:rPr lang="cs-CZ" sz="2700" dirty="0" smtClean="0"/>
              <a:t>zbytková</a:t>
            </a:r>
            <a:r>
              <a:rPr lang="cs-CZ" sz="2700" dirty="0"/>
              <a:t> </a:t>
            </a:r>
            <a:r>
              <a:rPr lang="cs-CZ" sz="2700" dirty="0" smtClean="0"/>
              <a:t>magnetizace)</a:t>
            </a:r>
            <a:endParaRPr lang="cs-CZ" altLang="cs-CZ" sz="2700" b="1" dirty="0" smtClean="0"/>
          </a:p>
          <a:p>
            <a:pPr>
              <a:buFont typeface="Arial" charset="0"/>
              <a:buNone/>
            </a:pPr>
            <a:r>
              <a:rPr lang="cs-CZ" altLang="cs-CZ" sz="2700" dirty="0" smtClean="0"/>
              <a:t>podle hodnoty B</a:t>
            </a:r>
            <a:r>
              <a:rPr lang="cs-CZ" altLang="cs-CZ" sz="2700" baseline="-25000" dirty="0" smtClean="0"/>
              <a:t>r</a:t>
            </a:r>
            <a:r>
              <a:rPr lang="cs-CZ" altLang="cs-CZ" sz="2700" dirty="0" smtClean="0"/>
              <a:t> rozlišujeme</a:t>
            </a:r>
          </a:p>
          <a:p>
            <a:r>
              <a:rPr lang="cs-CZ" altLang="cs-CZ" sz="2700" b="1" dirty="0" smtClean="0"/>
              <a:t>Magneticky měkký materiál</a:t>
            </a:r>
            <a:r>
              <a:rPr lang="cs-CZ" altLang="cs-CZ" sz="2700" dirty="0" smtClean="0"/>
              <a:t> – po přerušení proudu magnetické pole zaniká, (jádro </a:t>
            </a:r>
            <a:r>
              <a:rPr lang="cs-CZ" altLang="cs-CZ" sz="2700" dirty="0"/>
              <a:t>transformátorů, </a:t>
            </a:r>
            <a:r>
              <a:rPr lang="cs-CZ" altLang="cs-CZ" sz="2700" dirty="0" smtClean="0"/>
              <a:t>elektromagnety</a:t>
            </a:r>
            <a:r>
              <a:rPr lang="cs-CZ" altLang="cs-CZ" sz="2700" dirty="0"/>
              <a:t>, </a:t>
            </a:r>
            <a:r>
              <a:rPr lang="cs-CZ" altLang="cs-CZ" sz="2700" dirty="0" smtClean="0"/>
              <a:t>relé</a:t>
            </a:r>
            <a:r>
              <a:rPr lang="cs-CZ" altLang="cs-CZ" sz="2700" dirty="0"/>
              <a:t>, jističe, ....)</a:t>
            </a:r>
            <a:endParaRPr lang="cs-CZ" altLang="cs-CZ" sz="2700" dirty="0" smtClean="0"/>
          </a:p>
          <a:p>
            <a:r>
              <a:rPr lang="cs-CZ" altLang="cs-CZ" sz="2700" b="1" dirty="0" smtClean="0"/>
              <a:t>Magneticky tvrdý materiál</a:t>
            </a:r>
            <a:r>
              <a:rPr lang="cs-CZ" altLang="cs-CZ" sz="2700" dirty="0" smtClean="0"/>
              <a:t> – po přerušení se chová jako permanentní magnet</a:t>
            </a:r>
            <a:r>
              <a:rPr lang="cs-CZ" altLang="cs-CZ" sz="2700" dirty="0"/>
              <a:t>,</a:t>
            </a:r>
            <a:r>
              <a:rPr lang="cs-CZ" altLang="cs-CZ" sz="2700" dirty="0" smtClean="0"/>
              <a:t/>
            </a:r>
            <a:br>
              <a:rPr lang="cs-CZ" altLang="cs-CZ" sz="2700" dirty="0" smtClean="0"/>
            </a:br>
            <a:r>
              <a:rPr lang="cs-CZ" altLang="cs-CZ" sz="2700" dirty="0" smtClean="0"/>
              <a:t>(magnetické pole zrušíme proudem opačného směru)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99" y="1353872"/>
            <a:ext cx="2088357" cy="121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 descr="BD102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8" y="3302099"/>
            <a:ext cx="85725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28482" y="404664"/>
            <a:ext cx="6572250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i="1" dirty="0">
                <a:solidFill>
                  <a:prstClr val="black"/>
                </a:solidFill>
                <a:latin typeface="Calibri"/>
              </a:rPr>
              <a:t>Látky magneticky měkké</a:t>
            </a:r>
          </a:p>
          <a:p>
            <a:pPr>
              <a:defRPr/>
            </a:pPr>
            <a:r>
              <a:rPr lang="cs-CZ" sz="2800" i="1" dirty="0">
                <a:solidFill>
                  <a:prstClr val="black"/>
                </a:solidFill>
                <a:latin typeface="Calibri"/>
              </a:rPr>
              <a:t>feromagnetické </a:t>
            </a:r>
            <a:r>
              <a:rPr lang="cs-CZ" sz="2800" i="1" dirty="0">
                <a:latin typeface="+mn-lt"/>
              </a:rPr>
              <a:t>látky, které se po vypnutí vnějšího magnetického pole vrátí </a:t>
            </a:r>
            <a:br>
              <a:rPr lang="cs-CZ" sz="2800" i="1" dirty="0">
                <a:latin typeface="+mn-lt"/>
              </a:rPr>
            </a:br>
            <a:r>
              <a:rPr lang="cs-CZ" sz="2800" i="1" dirty="0">
                <a:latin typeface="+mn-lt"/>
              </a:rPr>
              <a:t>k původnímu uspořádání </a:t>
            </a:r>
            <a:br>
              <a:rPr lang="cs-CZ" sz="2800" i="1" dirty="0">
                <a:latin typeface="+mn-lt"/>
              </a:rPr>
            </a:br>
            <a:r>
              <a:rPr lang="cs-CZ" sz="2800" i="1" dirty="0">
                <a:latin typeface="+mn-lt"/>
              </a:rPr>
              <a:t>(„odmagnetují“ se</a:t>
            </a:r>
            <a:r>
              <a:rPr lang="cs-CZ" sz="2800" i="1" dirty="0" smtClean="0">
                <a:latin typeface="+mn-lt"/>
              </a:rPr>
              <a:t>).</a:t>
            </a:r>
          </a:p>
          <a:p>
            <a:pPr>
              <a:defRPr/>
            </a:pPr>
            <a:r>
              <a:rPr lang="cs-CZ" sz="2800" i="1" dirty="0">
                <a:latin typeface="+mn-lt"/>
              </a:rPr>
              <a:t/>
            </a:r>
            <a:br>
              <a:rPr lang="cs-CZ" sz="2800" i="1" dirty="0">
                <a:latin typeface="+mn-lt"/>
              </a:rPr>
            </a:br>
            <a:endParaRPr lang="cs-CZ" sz="2800" i="1" dirty="0">
              <a:latin typeface="+mn-lt"/>
            </a:endParaRPr>
          </a:p>
          <a:p>
            <a:pPr>
              <a:defRPr/>
            </a:pPr>
            <a:r>
              <a:rPr lang="cs-CZ" sz="2800" b="1" i="1" dirty="0">
                <a:latin typeface="+mn-lt"/>
              </a:rPr>
              <a:t>Praktické využití: </a:t>
            </a:r>
            <a:r>
              <a:rPr lang="cs-CZ" sz="2800" i="1" dirty="0">
                <a:latin typeface="+mn-lt"/>
              </a:rPr>
              <a:t/>
            </a:r>
            <a:br>
              <a:rPr lang="cs-CZ" sz="2800" i="1" dirty="0">
                <a:latin typeface="+mn-lt"/>
              </a:rPr>
            </a:br>
            <a:r>
              <a:rPr lang="cs-CZ" sz="2800" i="1" dirty="0">
                <a:latin typeface="+mn-lt"/>
              </a:rPr>
              <a:t>jádra transformátorů,</a:t>
            </a:r>
            <a:br>
              <a:rPr lang="cs-CZ" sz="2800" i="1" dirty="0">
                <a:latin typeface="+mn-lt"/>
              </a:rPr>
            </a:br>
            <a:r>
              <a:rPr lang="cs-CZ" sz="2800" i="1" dirty="0">
                <a:latin typeface="+mn-lt"/>
              </a:rPr>
              <a:t>elektromagnety, </a:t>
            </a:r>
            <a:br>
              <a:rPr lang="cs-CZ" sz="2800" i="1" dirty="0">
                <a:latin typeface="+mn-lt"/>
              </a:rPr>
            </a:br>
            <a:r>
              <a:rPr lang="cs-CZ" sz="2800" i="1" dirty="0">
                <a:latin typeface="+mn-lt"/>
              </a:rPr>
              <a:t>relé, jističe, ....</a:t>
            </a:r>
          </a:p>
        </p:txBody>
      </p:sp>
      <p:grpSp>
        <p:nvGrpSpPr>
          <p:cNvPr id="36867" name="Skupina 117"/>
          <p:cNvGrpSpPr>
            <a:grpSpLocks/>
          </p:cNvGrpSpPr>
          <p:nvPr/>
        </p:nvGrpSpPr>
        <p:grpSpPr bwMode="auto">
          <a:xfrm>
            <a:off x="6429375" y="1000125"/>
            <a:ext cx="2500313" cy="1900238"/>
            <a:chOff x="1147763" y="2876550"/>
            <a:chExt cx="2500312" cy="1900238"/>
          </a:xfrm>
        </p:grpSpPr>
        <p:sp>
          <p:nvSpPr>
            <p:cNvPr id="36871" name="Rectangle 112"/>
            <p:cNvSpPr>
              <a:spLocks noChangeArrowheads="1"/>
            </p:cNvSpPr>
            <p:nvPr/>
          </p:nvSpPr>
          <p:spPr bwMode="auto">
            <a:xfrm>
              <a:off x="1163638" y="2913063"/>
              <a:ext cx="2482850" cy="183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872" name="Line 113"/>
            <p:cNvSpPr>
              <a:spLocks noChangeShapeType="1"/>
            </p:cNvSpPr>
            <p:nvPr/>
          </p:nvSpPr>
          <p:spPr bwMode="auto">
            <a:xfrm rot="2349939" flipV="1">
              <a:off x="1255713" y="29019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73" name="Line 114"/>
            <p:cNvSpPr>
              <a:spLocks noChangeShapeType="1"/>
            </p:cNvSpPr>
            <p:nvPr/>
          </p:nvSpPr>
          <p:spPr bwMode="auto">
            <a:xfrm rot="3120076" flipV="1">
              <a:off x="2433638" y="3573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74" name="Line 115"/>
            <p:cNvSpPr>
              <a:spLocks noChangeShapeType="1"/>
            </p:cNvSpPr>
            <p:nvPr/>
          </p:nvSpPr>
          <p:spPr bwMode="auto">
            <a:xfrm rot="13378881" flipV="1">
              <a:off x="2182813" y="435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75" name="Line 116"/>
            <p:cNvSpPr>
              <a:spLocks noChangeShapeType="1"/>
            </p:cNvSpPr>
            <p:nvPr/>
          </p:nvSpPr>
          <p:spPr bwMode="auto">
            <a:xfrm rot="10574259" flipV="1">
              <a:off x="3084513" y="29479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76" name="Line 117"/>
            <p:cNvSpPr>
              <a:spLocks noChangeShapeType="1"/>
            </p:cNvSpPr>
            <p:nvPr/>
          </p:nvSpPr>
          <p:spPr bwMode="auto">
            <a:xfrm rot="5546581" flipV="1">
              <a:off x="1858963" y="3033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77" name="Line 118"/>
            <p:cNvSpPr>
              <a:spLocks noChangeShapeType="1"/>
            </p:cNvSpPr>
            <p:nvPr/>
          </p:nvSpPr>
          <p:spPr bwMode="auto">
            <a:xfrm rot="211080" flipV="1">
              <a:off x="2447925" y="2928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78" name="Line 119"/>
            <p:cNvSpPr>
              <a:spLocks noChangeShapeType="1"/>
            </p:cNvSpPr>
            <p:nvPr/>
          </p:nvSpPr>
          <p:spPr bwMode="auto">
            <a:xfrm rot="9000000" flipV="1">
              <a:off x="1147763" y="35560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79" name="Line 120"/>
            <p:cNvSpPr>
              <a:spLocks noChangeShapeType="1"/>
            </p:cNvSpPr>
            <p:nvPr/>
          </p:nvSpPr>
          <p:spPr bwMode="auto">
            <a:xfrm rot="4665893" flipV="1">
              <a:off x="3348038" y="42164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0" name="Line 121"/>
            <p:cNvSpPr>
              <a:spLocks noChangeShapeType="1"/>
            </p:cNvSpPr>
            <p:nvPr/>
          </p:nvSpPr>
          <p:spPr bwMode="auto">
            <a:xfrm rot="19341563" flipV="1">
              <a:off x="1598613" y="4435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1" name="Line 122"/>
            <p:cNvSpPr>
              <a:spLocks noChangeShapeType="1"/>
            </p:cNvSpPr>
            <p:nvPr/>
          </p:nvSpPr>
          <p:spPr bwMode="auto">
            <a:xfrm rot="16828207" flipV="1">
              <a:off x="2865438" y="37401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2" name="Line 123"/>
            <p:cNvSpPr>
              <a:spLocks noChangeShapeType="1"/>
            </p:cNvSpPr>
            <p:nvPr/>
          </p:nvSpPr>
          <p:spPr bwMode="auto">
            <a:xfrm flipV="1">
              <a:off x="1162050" y="3384550"/>
              <a:ext cx="320675" cy="146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3" name="Line 124"/>
            <p:cNvSpPr>
              <a:spLocks noChangeShapeType="1"/>
            </p:cNvSpPr>
            <p:nvPr/>
          </p:nvSpPr>
          <p:spPr bwMode="auto">
            <a:xfrm flipV="1">
              <a:off x="1473200" y="2911475"/>
              <a:ext cx="3905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4" name="Line 125"/>
            <p:cNvSpPr>
              <a:spLocks noChangeShapeType="1"/>
            </p:cNvSpPr>
            <p:nvPr/>
          </p:nvSpPr>
          <p:spPr bwMode="auto">
            <a:xfrm>
              <a:off x="1479550" y="3387725"/>
              <a:ext cx="565150" cy="45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5" name="Line 126"/>
            <p:cNvSpPr>
              <a:spLocks noChangeShapeType="1"/>
            </p:cNvSpPr>
            <p:nvPr/>
          </p:nvSpPr>
          <p:spPr bwMode="auto">
            <a:xfrm flipH="1">
              <a:off x="1844675" y="3841750"/>
              <a:ext cx="196850" cy="390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6" name="Line 127"/>
            <p:cNvSpPr>
              <a:spLocks noChangeShapeType="1"/>
            </p:cNvSpPr>
            <p:nvPr/>
          </p:nvSpPr>
          <p:spPr bwMode="auto">
            <a:xfrm flipH="1">
              <a:off x="1162050" y="42354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7" name="Line 128"/>
            <p:cNvSpPr>
              <a:spLocks noChangeShapeType="1"/>
            </p:cNvSpPr>
            <p:nvPr/>
          </p:nvSpPr>
          <p:spPr bwMode="auto">
            <a:xfrm>
              <a:off x="1841500" y="4241800"/>
              <a:ext cx="374650" cy="498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8" name="Line 129"/>
            <p:cNvSpPr>
              <a:spLocks noChangeShapeType="1"/>
            </p:cNvSpPr>
            <p:nvPr/>
          </p:nvSpPr>
          <p:spPr bwMode="auto">
            <a:xfrm flipV="1">
              <a:off x="2041525" y="3508375"/>
              <a:ext cx="517525" cy="327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9" name="Line 130"/>
            <p:cNvSpPr>
              <a:spLocks noChangeShapeType="1"/>
            </p:cNvSpPr>
            <p:nvPr/>
          </p:nvSpPr>
          <p:spPr bwMode="auto">
            <a:xfrm flipH="1" flipV="1">
              <a:off x="2305050" y="2908300"/>
              <a:ext cx="250825" cy="600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0" name="Line 131"/>
            <p:cNvSpPr>
              <a:spLocks noChangeShapeType="1"/>
            </p:cNvSpPr>
            <p:nvPr/>
          </p:nvSpPr>
          <p:spPr bwMode="auto">
            <a:xfrm>
              <a:off x="2559050" y="3508375"/>
              <a:ext cx="3905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1" name="Line 132"/>
            <p:cNvSpPr>
              <a:spLocks noChangeShapeType="1"/>
            </p:cNvSpPr>
            <p:nvPr/>
          </p:nvSpPr>
          <p:spPr bwMode="auto">
            <a:xfrm flipV="1">
              <a:off x="2019300" y="3990975"/>
              <a:ext cx="936625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2" name="Line 133"/>
            <p:cNvSpPr>
              <a:spLocks noChangeShapeType="1"/>
            </p:cNvSpPr>
            <p:nvPr/>
          </p:nvSpPr>
          <p:spPr bwMode="auto">
            <a:xfrm>
              <a:off x="2952750" y="3987800"/>
              <a:ext cx="165100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3" name="Line 134"/>
            <p:cNvSpPr>
              <a:spLocks noChangeShapeType="1"/>
            </p:cNvSpPr>
            <p:nvPr/>
          </p:nvSpPr>
          <p:spPr bwMode="auto">
            <a:xfrm flipH="1">
              <a:off x="2959100" y="4257675"/>
              <a:ext cx="165100" cy="48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4" name="Line 135"/>
            <p:cNvSpPr>
              <a:spLocks noChangeShapeType="1"/>
            </p:cNvSpPr>
            <p:nvPr/>
          </p:nvSpPr>
          <p:spPr bwMode="auto">
            <a:xfrm flipV="1">
              <a:off x="3130550" y="4092575"/>
              <a:ext cx="517525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5" name="Line 136"/>
            <p:cNvSpPr>
              <a:spLocks noChangeShapeType="1"/>
            </p:cNvSpPr>
            <p:nvPr/>
          </p:nvSpPr>
          <p:spPr bwMode="auto">
            <a:xfrm flipV="1">
              <a:off x="2778125" y="3441700"/>
              <a:ext cx="352425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6" name="Line 137"/>
            <p:cNvSpPr>
              <a:spLocks noChangeShapeType="1"/>
            </p:cNvSpPr>
            <p:nvPr/>
          </p:nvSpPr>
          <p:spPr bwMode="auto">
            <a:xfrm flipH="1" flipV="1">
              <a:off x="2955925" y="2914650"/>
              <a:ext cx="180975" cy="527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7" name="Line 138"/>
            <p:cNvSpPr>
              <a:spLocks noChangeShapeType="1"/>
            </p:cNvSpPr>
            <p:nvPr/>
          </p:nvSpPr>
          <p:spPr bwMode="auto">
            <a:xfrm>
              <a:off x="3136900" y="3438525"/>
              <a:ext cx="504825" cy="88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8" name="Line 139"/>
            <p:cNvSpPr>
              <a:spLocks noChangeShapeType="1"/>
            </p:cNvSpPr>
            <p:nvPr/>
          </p:nvSpPr>
          <p:spPr bwMode="auto">
            <a:xfrm rot="2349939" flipV="1">
              <a:off x="1258888" y="3009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9" name="Line 140"/>
            <p:cNvSpPr>
              <a:spLocks noChangeShapeType="1"/>
            </p:cNvSpPr>
            <p:nvPr/>
          </p:nvSpPr>
          <p:spPr bwMode="auto">
            <a:xfrm rot="2349939" flipV="1">
              <a:off x="1538288" y="2876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0" name="Line 141"/>
            <p:cNvSpPr>
              <a:spLocks noChangeShapeType="1"/>
            </p:cNvSpPr>
            <p:nvPr/>
          </p:nvSpPr>
          <p:spPr bwMode="auto">
            <a:xfrm rot="2349939" flipV="1">
              <a:off x="1477963" y="30162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1" name="Line 142"/>
            <p:cNvSpPr>
              <a:spLocks noChangeShapeType="1"/>
            </p:cNvSpPr>
            <p:nvPr/>
          </p:nvSpPr>
          <p:spPr bwMode="auto">
            <a:xfrm rot="2349939" flipV="1">
              <a:off x="1268413" y="31273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2" name="Line 143"/>
            <p:cNvSpPr>
              <a:spLocks noChangeShapeType="1"/>
            </p:cNvSpPr>
            <p:nvPr/>
          </p:nvSpPr>
          <p:spPr bwMode="auto">
            <a:xfrm rot="2349939" flipV="1">
              <a:off x="1287463" y="3228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3" name="Line 144"/>
            <p:cNvSpPr>
              <a:spLocks noChangeShapeType="1"/>
            </p:cNvSpPr>
            <p:nvPr/>
          </p:nvSpPr>
          <p:spPr bwMode="auto">
            <a:xfrm rot="5546581" flipV="1">
              <a:off x="1909763" y="2935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4" name="Line 145"/>
            <p:cNvSpPr>
              <a:spLocks noChangeShapeType="1"/>
            </p:cNvSpPr>
            <p:nvPr/>
          </p:nvSpPr>
          <p:spPr bwMode="auto">
            <a:xfrm rot="5546581" flipV="1">
              <a:off x="1789113" y="3141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5" name="Line 146"/>
            <p:cNvSpPr>
              <a:spLocks noChangeShapeType="1"/>
            </p:cNvSpPr>
            <p:nvPr/>
          </p:nvSpPr>
          <p:spPr bwMode="auto">
            <a:xfrm rot="5546581" flipV="1">
              <a:off x="2100263" y="2932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6" name="Line 147"/>
            <p:cNvSpPr>
              <a:spLocks noChangeShapeType="1"/>
            </p:cNvSpPr>
            <p:nvPr/>
          </p:nvSpPr>
          <p:spPr bwMode="auto">
            <a:xfrm rot="5546581" flipV="1">
              <a:off x="1731963" y="32654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7" name="Line 148"/>
            <p:cNvSpPr>
              <a:spLocks noChangeShapeType="1"/>
            </p:cNvSpPr>
            <p:nvPr/>
          </p:nvSpPr>
          <p:spPr bwMode="auto">
            <a:xfrm rot="5546581" flipV="1">
              <a:off x="1674813" y="3376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8" name="Line 149"/>
            <p:cNvSpPr>
              <a:spLocks noChangeShapeType="1"/>
            </p:cNvSpPr>
            <p:nvPr/>
          </p:nvSpPr>
          <p:spPr bwMode="auto">
            <a:xfrm rot="5546581" flipV="1">
              <a:off x="1925638" y="3506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9" name="Line 150"/>
            <p:cNvSpPr>
              <a:spLocks noChangeShapeType="1"/>
            </p:cNvSpPr>
            <p:nvPr/>
          </p:nvSpPr>
          <p:spPr bwMode="auto">
            <a:xfrm rot="5546581" flipV="1">
              <a:off x="1954213" y="3351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0" name="Line 151"/>
            <p:cNvSpPr>
              <a:spLocks noChangeShapeType="1"/>
            </p:cNvSpPr>
            <p:nvPr/>
          </p:nvSpPr>
          <p:spPr bwMode="auto">
            <a:xfrm rot="5546581" flipV="1">
              <a:off x="2017713" y="32464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1" name="Line 152"/>
            <p:cNvSpPr>
              <a:spLocks noChangeShapeType="1"/>
            </p:cNvSpPr>
            <p:nvPr/>
          </p:nvSpPr>
          <p:spPr bwMode="auto">
            <a:xfrm rot="5546581" flipV="1">
              <a:off x="2090738" y="3151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2" name="Line 153"/>
            <p:cNvSpPr>
              <a:spLocks noChangeShapeType="1"/>
            </p:cNvSpPr>
            <p:nvPr/>
          </p:nvSpPr>
          <p:spPr bwMode="auto">
            <a:xfrm rot="5546581" flipV="1">
              <a:off x="2249488" y="3170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3" name="Line 154"/>
            <p:cNvSpPr>
              <a:spLocks noChangeShapeType="1"/>
            </p:cNvSpPr>
            <p:nvPr/>
          </p:nvSpPr>
          <p:spPr bwMode="auto">
            <a:xfrm rot="5546581" flipV="1">
              <a:off x="2227263" y="3335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4" name="Line 155"/>
            <p:cNvSpPr>
              <a:spLocks noChangeShapeType="1"/>
            </p:cNvSpPr>
            <p:nvPr/>
          </p:nvSpPr>
          <p:spPr bwMode="auto">
            <a:xfrm rot="5546581" flipV="1">
              <a:off x="2144713" y="3440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5" name="Line 156"/>
            <p:cNvSpPr>
              <a:spLocks noChangeShapeType="1"/>
            </p:cNvSpPr>
            <p:nvPr/>
          </p:nvSpPr>
          <p:spPr bwMode="auto">
            <a:xfrm rot="9000000" flipV="1">
              <a:off x="1801813" y="38195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6" name="Line 157"/>
            <p:cNvSpPr>
              <a:spLocks noChangeShapeType="1"/>
            </p:cNvSpPr>
            <p:nvPr/>
          </p:nvSpPr>
          <p:spPr bwMode="auto">
            <a:xfrm rot="9000000" flipV="1">
              <a:off x="1293813" y="34956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7" name="Line 158"/>
            <p:cNvSpPr>
              <a:spLocks noChangeShapeType="1"/>
            </p:cNvSpPr>
            <p:nvPr/>
          </p:nvSpPr>
          <p:spPr bwMode="auto">
            <a:xfrm rot="9000000" flipV="1">
              <a:off x="1430338" y="3543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8" name="Line 159"/>
            <p:cNvSpPr>
              <a:spLocks noChangeShapeType="1"/>
            </p:cNvSpPr>
            <p:nvPr/>
          </p:nvSpPr>
          <p:spPr bwMode="auto">
            <a:xfrm rot="9000000" flipV="1">
              <a:off x="1157288" y="38004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9" name="Line 160"/>
            <p:cNvSpPr>
              <a:spLocks noChangeShapeType="1"/>
            </p:cNvSpPr>
            <p:nvPr/>
          </p:nvSpPr>
          <p:spPr bwMode="auto">
            <a:xfrm rot="9000000" flipV="1">
              <a:off x="1296988" y="3771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0" name="Line 161"/>
            <p:cNvSpPr>
              <a:spLocks noChangeShapeType="1"/>
            </p:cNvSpPr>
            <p:nvPr/>
          </p:nvSpPr>
          <p:spPr bwMode="auto">
            <a:xfrm rot="9000000" flipV="1">
              <a:off x="1465263" y="37941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1" name="Line 162"/>
            <p:cNvSpPr>
              <a:spLocks noChangeShapeType="1"/>
            </p:cNvSpPr>
            <p:nvPr/>
          </p:nvSpPr>
          <p:spPr bwMode="auto">
            <a:xfrm rot="9000000" flipV="1">
              <a:off x="1560513" y="36322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2" name="Line 163"/>
            <p:cNvSpPr>
              <a:spLocks noChangeShapeType="1"/>
            </p:cNvSpPr>
            <p:nvPr/>
          </p:nvSpPr>
          <p:spPr bwMode="auto">
            <a:xfrm rot="9000000" flipV="1">
              <a:off x="1658938" y="36988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3" name="Line 164"/>
            <p:cNvSpPr>
              <a:spLocks noChangeShapeType="1"/>
            </p:cNvSpPr>
            <p:nvPr/>
          </p:nvSpPr>
          <p:spPr bwMode="auto">
            <a:xfrm rot="9000000" flipV="1">
              <a:off x="1192213" y="3990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4" name="Line 165"/>
            <p:cNvSpPr>
              <a:spLocks noChangeShapeType="1"/>
            </p:cNvSpPr>
            <p:nvPr/>
          </p:nvSpPr>
          <p:spPr bwMode="auto">
            <a:xfrm rot="9000000" flipV="1">
              <a:off x="1373188" y="3971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5" name="Line 166"/>
            <p:cNvSpPr>
              <a:spLocks noChangeShapeType="1"/>
            </p:cNvSpPr>
            <p:nvPr/>
          </p:nvSpPr>
          <p:spPr bwMode="auto">
            <a:xfrm rot="9000000" flipV="1">
              <a:off x="1541463" y="3949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6" name="Line 167"/>
            <p:cNvSpPr>
              <a:spLocks noChangeShapeType="1"/>
            </p:cNvSpPr>
            <p:nvPr/>
          </p:nvSpPr>
          <p:spPr bwMode="auto">
            <a:xfrm rot="9000000" flipV="1">
              <a:off x="1709738" y="3943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7" name="Line 168"/>
            <p:cNvSpPr>
              <a:spLocks noChangeShapeType="1"/>
            </p:cNvSpPr>
            <p:nvPr/>
          </p:nvSpPr>
          <p:spPr bwMode="auto">
            <a:xfrm rot="19341563" flipV="1">
              <a:off x="1173163" y="43211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8" name="Line 169"/>
            <p:cNvSpPr>
              <a:spLocks noChangeShapeType="1"/>
            </p:cNvSpPr>
            <p:nvPr/>
          </p:nvSpPr>
          <p:spPr bwMode="auto">
            <a:xfrm rot="19341563" flipV="1">
              <a:off x="1319213" y="4324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9" name="Line 170"/>
            <p:cNvSpPr>
              <a:spLocks noChangeShapeType="1"/>
            </p:cNvSpPr>
            <p:nvPr/>
          </p:nvSpPr>
          <p:spPr bwMode="auto">
            <a:xfrm rot="19341563" flipV="1">
              <a:off x="1484313" y="4324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30" name="Line 171"/>
            <p:cNvSpPr>
              <a:spLocks noChangeShapeType="1"/>
            </p:cNvSpPr>
            <p:nvPr/>
          </p:nvSpPr>
          <p:spPr bwMode="auto">
            <a:xfrm rot="19341563" flipV="1">
              <a:off x="1697038" y="43307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31" name="Line 172"/>
            <p:cNvSpPr>
              <a:spLocks noChangeShapeType="1"/>
            </p:cNvSpPr>
            <p:nvPr/>
          </p:nvSpPr>
          <p:spPr bwMode="auto">
            <a:xfrm rot="19341563" flipV="1">
              <a:off x="124618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32" name="Line 173"/>
            <p:cNvSpPr>
              <a:spLocks noChangeShapeType="1"/>
            </p:cNvSpPr>
            <p:nvPr/>
          </p:nvSpPr>
          <p:spPr bwMode="auto">
            <a:xfrm rot="19341563" flipV="1">
              <a:off x="1404938" y="44862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33" name="Line 174"/>
            <p:cNvSpPr>
              <a:spLocks noChangeShapeType="1"/>
            </p:cNvSpPr>
            <p:nvPr/>
          </p:nvSpPr>
          <p:spPr bwMode="auto">
            <a:xfrm rot="19341563" flipV="1">
              <a:off x="1779588" y="44545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34" name="Line 175"/>
            <p:cNvSpPr>
              <a:spLocks noChangeShapeType="1"/>
            </p:cNvSpPr>
            <p:nvPr/>
          </p:nvSpPr>
          <p:spPr bwMode="auto">
            <a:xfrm rot="19341563" flipV="1">
              <a:off x="186848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35" name="Line 176"/>
            <p:cNvSpPr>
              <a:spLocks noChangeShapeType="1"/>
            </p:cNvSpPr>
            <p:nvPr/>
          </p:nvSpPr>
          <p:spPr bwMode="auto">
            <a:xfrm rot="3120076" flipV="1">
              <a:off x="2284413" y="3678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36" name="Line 177"/>
            <p:cNvSpPr>
              <a:spLocks noChangeShapeType="1"/>
            </p:cNvSpPr>
            <p:nvPr/>
          </p:nvSpPr>
          <p:spPr bwMode="auto">
            <a:xfrm rot="3120076" flipV="1">
              <a:off x="2532063" y="3744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37" name="Line 178"/>
            <p:cNvSpPr>
              <a:spLocks noChangeShapeType="1"/>
            </p:cNvSpPr>
            <p:nvPr/>
          </p:nvSpPr>
          <p:spPr bwMode="auto">
            <a:xfrm rot="3120076" flipV="1">
              <a:off x="2128838" y="3795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38" name="Line 179"/>
            <p:cNvSpPr>
              <a:spLocks noChangeShapeType="1"/>
            </p:cNvSpPr>
            <p:nvPr/>
          </p:nvSpPr>
          <p:spPr bwMode="auto">
            <a:xfrm rot="3120076" flipV="1">
              <a:off x="2062163" y="3910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39" name="Line 180"/>
            <p:cNvSpPr>
              <a:spLocks noChangeShapeType="1"/>
            </p:cNvSpPr>
            <p:nvPr/>
          </p:nvSpPr>
          <p:spPr bwMode="auto">
            <a:xfrm rot="3120076" flipV="1">
              <a:off x="2678113" y="3840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40" name="Line 181"/>
            <p:cNvSpPr>
              <a:spLocks noChangeShapeType="1"/>
            </p:cNvSpPr>
            <p:nvPr/>
          </p:nvSpPr>
          <p:spPr bwMode="auto">
            <a:xfrm rot="3120076" flipV="1">
              <a:off x="2389188" y="3871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41" name="Line 182"/>
            <p:cNvSpPr>
              <a:spLocks noChangeShapeType="1"/>
            </p:cNvSpPr>
            <p:nvPr/>
          </p:nvSpPr>
          <p:spPr bwMode="auto">
            <a:xfrm rot="3120076" flipV="1">
              <a:off x="1985963" y="4040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42" name="Line 183"/>
            <p:cNvSpPr>
              <a:spLocks noChangeShapeType="1"/>
            </p:cNvSpPr>
            <p:nvPr/>
          </p:nvSpPr>
          <p:spPr bwMode="auto">
            <a:xfrm rot="3120076" flipV="1">
              <a:off x="2287588" y="3989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43" name="Line 184"/>
            <p:cNvSpPr>
              <a:spLocks noChangeShapeType="1"/>
            </p:cNvSpPr>
            <p:nvPr/>
          </p:nvSpPr>
          <p:spPr bwMode="auto">
            <a:xfrm rot="3120076" flipV="1">
              <a:off x="2570163" y="3951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44" name="Line 185"/>
            <p:cNvSpPr>
              <a:spLocks noChangeShapeType="1"/>
            </p:cNvSpPr>
            <p:nvPr/>
          </p:nvSpPr>
          <p:spPr bwMode="auto">
            <a:xfrm rot="3120076" flipV="1">
              <a:off x="2030413" y="4157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45" name="Line 186"/>
            <p:cNvSpPr>
              <a:spLocks noChangeShapeType="1"/>
            </p:cNvSpPr>
            <p:nvPr/>
          </p:nvSpPr>
          <p:spPr bwMode="auto">
            <a:xfrm rot="3120076" flipV="1">
              <a:off x="2249488" y="40878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46" name="Line 187"/>
            <p:cNvSpPr>
              <a:spLocks noChangeShapeType="1"/>
            </p:cNvSpPr>
            <p:nvPr/>
          </p:nvSpPr>
          <p:spPr bwMode="auto">
            <a:xfrm rot="13378881" flipV="1">
              <a:off x="2424113" y="4230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47" name="Line 188"/>
            <p:cNvSpPr>
              <a:spLocks noChangeShapeType="1"/>
            </p:cNvSpPr>
            <p:nvPr/>
          </p:nvSpPr>
          <p:spPr bwMode="auto">
            <a:xfrm rot="13378881" flipV="1">
              <a:off x="2719388" y="4075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48" name="Line 189"/>
            <p:cNvSpPr>
              <a:spLocks noChangeShapeType="1"/>
            </p:cNvSpPr>
            <p:nvPr/>
          </p:nvSpPr>
          <p:spPr bwMode="auto">
            <a:xfrm rot="13378881" flipV="1">
              <a:off x="2827338" y="41513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49" name="Line 190"/>
            <p:cNvSpPr>
              <a:spLocks noChangeShapeType="1"/>
            </p:cNvSpPr>
            <p:nvPr/>
          </p:nvSpPr>
          <p:spPr bwMode="auto">
            <a:xfrm rot="13378881" flipV="1">
              <a:off x="2560638" y="4313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50" name="Line 191"/>
            <p:cNvSpPr>
              <a:spLocks noChangeShapeType="1"/>
            </p:cNvSpPr>
            <p:nvPr/>
          </p:nvSpPr>
          <p:spPr bwMode="auto">
            <a:xfrm rot="13378881" flipV="1">
              <a:off x="2763838" y="4373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51" name="Line 192"/>
            <p:cNvSpPr>
              <a:spLocks noChangeShapeType="1"/>
            </p:cNvSpPr>
            <p:nvPr/>
          </p:nvSpPr>
          <p:spPr bwMode="auto">
            <a:xfrm rot="13378881" flipV="1">
              <a:off x="2278063" y="4437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52" name="Line 193"/>
            <p:cNvSpPr>
              <a:spLocks noChangeShapeType="1"/>
            </p:cNvSpPr>
            <p:nvPr/>
          </p:nvSpPr>
          <p:spPr bwMode="auto">
            <a:xfrm rot="13378881" flipV="1">
              <a:off x="2525713" y="4478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53" name="Line 194"/>
            <p:cNvSpPr>
              <a:spLocks noChangeShapeType="1"/>
            </p:cNvSpPr>
            <p:nvPr/>
          </p:nvSpPr>
          <p:spPr bwMode="auto">
            <a:xfrm rot="13378881" flipV="1">
              <a:off x="2719388" y="45545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54" name="Line 195"/>
            <p:cNvSpPr>
              <a:spLocks noChangeShapeType="1"/>
            </p:cNvSpPr>
            <p:nvPr/>
          </p:nvSpPr>
          <p:spPr bwMode="auto">
            <a:xfrm rot="13378881" flipV="1">
              <a:off x="2316163" y="4573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55" name="Line 196"/>
            <p:cNvSpPr>
              <a:spLocks noChangeShapeType="1"/>
            </p:cNvSpPr>
            <p:nvPr/>
          </p:nvSpPr>
          <p:spPr bwMode="auto">
            <a:xfrm rot="211080" flipV="1">
              <a:off x="2597150" y="2954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56" name="Line 197"/>
            <p:cNvSpPr>
              <a:spLocks noChangeShapeType="1"/>
            </p:cNvSpPr>
            <p:nvPr/>
          </p:nvSpPr>
          <p:spPr bwMode="auto">
            <a:xfrm rot="211080" flipV="1">
              <a:off x="2730500" y="29670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57" name="Line 198"/>
            <p:cNvSpPr>
              <a:spLocks noChangeShapeType="1"/>
            </p:cNvSpPr>
            <p:nvPr/>
          </p:nvSpPr>
          <p:spPr bwMode="auto">
            <a:xfrm rot="211080" flipV="1">
              <a:off x="2552700" y="31797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58" name="Line 199"/>
            <p:cNvSpPr>
              <a:spLocks noChangeShapeType="1"/>
            </p:cNvSpPr>
            <p:nvPr/>
          </p:nvSpPr>
          <p:spPr bwMode="auto">
            <a:xfrm rot="211080" flipV="1">
              <a:off x="2778125" y="308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59" name="Line 200"/>
            <p:cNvSpPr>
              <a:spLocks noChangeShapeType="1"/>
            </p:cNvSpPr>
            <p:nvPr/>
          </p:nvSpPr>
          <p:spPr bwMode="auto">
            <a:xfrm rot="211080" flipV="1">
              <a:off x="2679700" y="3303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60" name="Line 201"/>
            <p:cNvSpPr>
              <a:spLocks noChangeShapeType="1"/>
            </p:cNvSpPr>
            <p:nvPr/>
          </p:nvSpPr>
          <p:spPr bwMode="auto">
            <a:xfrm rot="211080" flipV="1">
              <a:off x="2847975" y="32432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61" name="Line 202"/>
            <p:cNvSpPr>
              <a:spLocks noChangeShapeType="1"/>
            </p:cNvSpPr>
            <p:nvPr/>
          </p:nvSpPr>
          <p:spPr bwMode="auto">
            <a:xfrm rot="211080" flipV="1">
              <a:off x="2803525" y="34274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62" name="Line 203"/>
            <p:cNvSpPr>
              <a:spLocks noChangeShapeType="1"/>
            </p:cNvSpPr>
            <p:nvPr/>
          </p:nvSpPr>
          <p:spPr bwMode="auto">
            <a:xfrm rot="10574259" flipV="1">
              <a:off x="3224213" y="2960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63" name="Line 204"/>
            <p:cNvSpPr>
              <a:spLocks noChangeShapeType="1"/>
            </p:cNvSpPr>
            <p:nvPr/>
          </p:nvSpPr>
          <p:spPr bwMode="auto">
            <a:xfrm rot="10574259" flipV="1">
              <a:off x="3386138" y="2970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64" name="Line 205"/>
            <p:cNvSpPr>
              <a:spLocks noChangeShapeType="1"/>
            </p:cNvSpPr>
            <p:nvPr/>
          </p:nvSpPr>
          <p:spPr bwMode="auto">
            <a:xfrm rot="10574259" flipV="1">
              <a:off x="3167063" y="31956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65" name="Line 206"/>
            <p:cNvSpPr>
              <a:spLocks noChangeShapeType="1"/>
            </p:cNvSpPr>
            <p:nvPr/>
          </p:nvSpPr>
          <p:spPr bwMode="auto">
            <a:xfrm rot="10574259" flipV="1">
              <a:off x="3325813" y="3205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66" name="Line 207"/>
            <p:cNvSpPr>
              <a:spLocks noChangeShapeType="1"/>
            </p:cNvSpPr>
            <p:nvPr/>
          </p:nvSpPr>
          <p:spPr bwMode="auto">
            <a:xfrm rot="10574259" flipV="1">
              <a:off x="3449638" y="3227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67" name="Line 208"/>
            <p:cNvSpPr>
              <a:spLocks noChangeShapeType="1"/>
            </p:cNvSpPr>
            <p:nvPr/>
          </p:nvSpPr>
          <p:spPr bwMode="auto">
            <a:xfrm rot="16828207" flipV="1">
              <a:off x="2989263" y="36544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68" name="Line 209"/>
            <p:cNvSpPr>
              <a:spLocks noChangeShapeType="1"/>
            </p:cNvSpPr>
            <p:nvPr/>
          </p:nvSpPr>
          <p:spPr bwMode="auto">
            <a:xfrm rot="16828207" flipV="1">
              <a:off x="3084513" y="35623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69" name="Line 210"/>
            <p:cNvSpPr>
              <a:spLocks noChangeShapeType="1"/>
            </p:cNvSpPr>
            <p:nvPr/>
          </p:nvSpPr>
          <p:spPr bwMode="auto">
            <a:xfrm rot="16828207" flipV="1">
              <a:off x="3040063" y="3990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70" name="Line 211"/>
            <p:cNvSpPr>
              <a:spLocks noChangeShapeType="1"/>
            </p:cNvSpPr>
            <p:nvPr/>
          </p:nvSpPr>
          <p:spPr bwMode="auto">
            <a:xfrm rot="16828207" flipV="1">
              <a:off x="3068638" y="38608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71" name="Line 212"/>
            <p:cNvSpPr>
              <a:spLocks noChangeShapeType="1"/>
            </p:cNvSpPr>
            <p:nvPr/>
          </p:nvSpPr>
          <p:spPr bwMode="auto">
            <a:xfrm rot="16828207" flipV="1">
              <a:off x="3224213" y="38481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72" name="Line 213"/>
            <p:cNvSpPr>
              <a:spLocks noChangeShapeType="1"/>
            </p:cNvSpPr>
            <p:nvPr/>
          </p:nvSpPr>
          <p:spPr bwMode="auto">
            <a:xfrm rot="16828207" flipV="1">
              <a:off x="3360738" y="38608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73" name="Line 214"/>
            <p:cNvSpPr>
              <a:spLocks noChangeShapeType="1"/>
            </p:cNvSpPr>
            <p:nvPr/>
          </p:nvSpPr>
          <p:spPr bwMode="auto">
            <a:xfrm rot="16828207" flipV="1">
              <a:off x="3221038" y="35306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74" name="Line 215"/>
            <p:cNvSpPr>
              <a:spLocks noChangeShapeType="1"/>
            </p:cNvSpPr>
            <p:nvPr/>
          </p:nvSpPr>
          <p:spPr bwMode="auto">
            <a:xfrm rot="16828207" flipV="1">
              <a:off x="3402013" y="37655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75" name="Line 216"/>
            <p:cNvSpPr>
              <a:spLocks noChangeShapeType="1"/>
            </p:cNvSpPr>
            <p:nvPr/>
          </p:nvSpPr>
          <p:spPr bwMode="auto">
            <a:xfrm rot="16828207" flipV="1">
              <a:off x="3379788" y="35560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76" name="Line 217"/>
            <p:cNvSpPr>
              <a:spLocks noChangeShapeType="1"/>
            </p:cNvSpPr>
            <p:nvPr/>
          </p:nvSpPr>
          <p:spPr bwMode="auto">
            <a:xfrm rot="4665893" flipV="1">
              <a:off x="3221038" y="42386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77" name="Line 218"/>
            <p:cNvSpPr>
              <a:spLocks noChangeShapeType="1"/>
            </p:cNvSpPr>
            <p:nvPr/>
          </p:nvSpPr>
          <p:spPr bwMode="auto">
            <a:xfrm rot="4665893" flipV="1">
              <a:off x="3443288" y="41529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78" name="Line 219"/>
            <p:cNvSpPr>
              <a:spLocks noChangeShapeType="1"/>
            </p:cNvSpPr>
            <p:nvPr/>
          </p:nvSpPr>
          <p:spPr bwMode="auto">
            <a:xfrm rot="4665893" flipV="1">
              <a:off x="3182938" y="437197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79" name="Line 220"/>
            <p:cNvSpPr>
              <a:spLocks noChangeShapeType="1"/>
            </p:cNvSpPr>
            <p:nvPr/>
          </p:nvSpPr>
          <p:spPr bwMode="auto">
            <a:xfrm rot="4665893" flipV="1">
              <a:off x="3392488" y="438785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80" name="Line 221"/>
            <p:cNvSpPr>
              <a:spLocks noChangeShapeType="1"/>
            </p:cNvSpPr>
            <p:nvPr/>
          </p:nvSpPr>
          <p:spPr bwMode="auto">
            <a:xfrm rot="4665893" flipV="1">
              <a:off x="3182938" y="44799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81" name="Line 222"/>
            <p:cNvSpPr>
              <a:spLocks noChangeShapeType="1"/>
            </p:cNvSpPr>
            <p:nvPr/>
          </p:nvSpPr>
          <p:spPr bwMode="auto">
            <a:xfrm rot="4665893" flipV="1">
              <a:off x="3405188" y="4518025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82" name="Line 223"/>
            <p:cNvSpPr>
              <a:spLocks noChangeShapeType="1"/>
            </p:cNvSpPr>
            <p:nvPr/>
          </p:nvSpPr>
          <p:spPr bwMode="auto">
            <a:xfrm rot="4665893" flipV="1">
              <a:off x="3113088" y="4559300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36869" name="Picture 121" descr="jer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1050" y="3101975"/>
            <a:ext cx="269875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22" descr="jistič (Kopírova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117850"/>
            <a:ext cx="233838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9" y="5445224"/>
            <a:ext cx="18097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4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8520" y="133464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500" b="1" dirty="0">
                <a:latin typeface="+mn-lt"/>
              </a:rPr>
              <a:t>E</a:t>
            </a:r>
            <a:r>
              <a:rPr lang="cs-CZ" sz="2500" b="1" dirty="0" smtClean="0">
                <a:latin typeface="+mn-lt"/>
              </a:rPr>
              <a:t>lektromagnetické </a:t>
            </a:r>
            <a:r>
              <a:rPr lang="cs-CZ" sz="2500" b="1" dirty="0">
                <a:latin typeface="+mn-lt"/>
              </a:rPr>
              <a:t>relé</a:t>
            </a:r>
            <a:r>
              <a:rPr lang="cs-CZ" sz="2500" dirty="0">
                <a:latin typeface="+mn-lt"/>
              </a:rPr>
              <a:t> </a:t>
            </a:r>
          </a:p>
          <a:p>
            <a:pPr>
              <a:defRPr/>
            </a:pPr>
            <a:r>
              <a:rPr lang="cs-CZ" sz="2500" dirty="0">
                <a:latin typeface="+mn-lt"/>
              </a:rPr>
              <a:t>důležitý prvek v soustavách automatizace                                     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Začne-li elektromagnetem procházet ovládací proud, </a:t>
            </a:r>
            <a:r>
              <a:rPr lang="cs-CZ" sz="2400" dirty="0" smtClean="0">
                <a:latin typeface="+mn-lt"/>
              </a:rPr>
              <a:t>kotva </a:t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relé </a:t>
            </a:r>
            <a:r>
              <a:rPr lang="cs-CZ" sz="2400" dirty="0">
                <a:latin typeface="+mn-lt"/>
              </a:rPr>
              <a:t>se přitáhne k jádru cívky a sepne pružné kontakty. 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i="1" dirty="0">
                <a:latin typeface="+mn-lt"/>
              </a:rPr>
              <a:t>Tím je ovládané zařízení uvedeno do chodu. 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i="1" dirty="0">
                <a:latin typeface="+mn-lt"/>
              </a:rPr>
              <a:t>Přitom k přitažení kotvy postačuje mnohem menší ovládací proud, </a:t>
            </a:r>
            <a:r>
              <a:rPr lang="cs-CZ" sz="2400" i="1" dirty="0" smtClean="0">
                <a:latin typeface="+mn-lt"/>
              </a:rPr>
              <a:t/>
            </a:r>
            <a:br>
              <a:rPr lang="cs-CZ" sz="2400" i="1" dirty="0" smtClean="0">
                <a:latin typeface="+mn-lt"/>
              </a:rPr>
            </a:br>
            <a:r>
              <a:rPr lang="cs-CZ" sz="2400" i="1" dirty="0" smtClean="0">
                <a:latin typeface="+mn-lt"/>
              </a:rPr>
              <a:t>než </a:t>
            </a:r>
            <a:r>
              <a:rPr lang="cs-CZ" sz="2400" i="1" dirty="0">
                <a:latin typeface="+mn-lt"/>
              </a:rPr>
              <a:t>je proud, který prochází obvodem ovládacího zařízení</a:t>
            </a:r>
            <a:r>
              <a:rPr lang="cs-CZ" sz="2400" i="1" dirty="0" smtClean="0">
                <a:latin typeface="+mn-lt"/>
              </a:rPr>
              <a:t>.</a:t>
            </a:r>
            <a:br>
              <a:rPr lang="cs-CZ" sz="2400" i="1" dirty="0" smtClean="0">
                <a:latin typeface="+mn-lt"/>
              </a:rPr>
            </a:br>
            <a:endParaRPr lang="cs-CZ" sz="2400" i="1" dirty="0">
              <a:latin typeface="+mn-lt"/>
            </a:endParaRPr>
          </a:p>
          <a:p>
            <a:pPr>
              <a:defRPr/>
            </a:pPr>
            <a:r>
              <a:rPr lang="cs-CZ" sz="2500" b="1" dirty="0">
                <a:latin typeface="+mn-lt"/>
              </a:rPr>
              <a:t>Využití: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cs-CZ" sz="2500" dirty="0">
                <a:latin typeface="+mn-lt"/>
              </a:rPr>
              <a:t>výkonný </a:t>
            </a:r>
            <a:br>
              <a:rPr lang="cs-CZ" sz="2500" dirty="0">
                <a:latin typeface="+mn-lt"/>
              </a:rPr>
            </a:br>
            <a:r>
              <a:rPr lang="cs-CZ" sz="2500" dirty="0">
                <a:latin typeface="+mn-lt"/>
              </a:rPr>
              <a:t>elektromotor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cs-CZ" sz="2500" dirty="0">
                <a:latin typeface="+mn-lt"/>
              </a:rPr>
              <a:t>signalizační </a:t>
            </a:r>
            <a:br>
              <a:rPr lang="cs-CZ" sz="2500" dirty="0">
                <a:latin typeface="+mn-lt"/>
              </a:rPr>
            </a:br>
            <a:r>
              <a:rPr lang="cs-CZ" sz="2500" dirty="0">
                <a:latin typeface="+mn-lt"/>
              </a:rPr>
              <a:t>návěstí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cs-CZ" sz="2500" dirty="0">
                <a:latin typeface="+mn-lt"/>
              </a:rPr>
              <a:t>obvod spojující</a:t>
            </a:r>
            <a:br>
              <a:rPr lang="cs-CZ" sz="2500" dirty="0">
                <a:latin typeface="+mn-lt"/>
              </a:rPr>
            </a:br>
            <a:r>
              <a:rPr lang="cs-CZ" sz="2500" dirty="0" smtClean="0">
                <a:latin typeface="+mn-lt"/>
              </a:rPr>
              <a:t>telefonní </a:t>
            </a:r>
            <a:r>
              <a:rPr lang="cs-CZ" sz="2500" dirty="0">
                <a:latin typeface="+mn-lt"/>
              </a:rPr>
              <a:t/>
            </a:r>
            <a:br>
              <a:rPr lang="cs-CZ" sz="2500" dirty="0">
                <a:latin typeface="+mn-lt"/>
              </a:rPr>
            </a:br>
            <a:r>
              <a:rPr lang="cs-CZ" sz="2500" dirty="0">
                <a:latin typeface="+mn-lt"/>
              </a:rPr>
              <a:t>stanice, …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57" r="1701"/>
          <a:stretch>
            <a:fillRect/>
          </a:stretch>
        </p:blipFill>
        <p:spPr bwMode="auto">
          <a:xfrm>
            <a:off x="2857500" y="2891588"/>
            <a:ext cx="5902102" cy="38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9" descr="r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172" y="2852936"/>
            <a:ext cx="641985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4630"/>
            <a:ext cx="1300571" cy="17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28625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magnetický záznam signálu</a:t>
            </a:r>
            <a:r>
              <a:rPr lang="cs-CZ" sz="2400" dirty="0">
                <a:latin typeface="+mn-lt"/>
              </a:rPr>
              <a:t> </a:t>
            </a:r>
          </a:p>
          <a:p>
            <a:pPr>
              <a:defRPr/>
            </a:pPr>
            <a:endParaRPr lang="cs-CZ" sz="2400" u="sng" dirty="0">
              <a:latin typeface="+mn-lt"/>
            </a:endParaRP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používá pro uchování zvukové,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obrazové nebo počítačem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zpracované číslicové informace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podstatou je trvalé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zmagnetování feromagnetika </a:t>
            </a:r>
            <a:br>
              <a:rPr lang="cs-CZ" sz="2400" dirty="0">
                <a:latin typeface="+mn-lt"/>
              </a:rPr>
            </a:br>
            <a:r>
              <a:rPr lang="cs-CZ" sz="2400" i="1" dirty="0">
                <a:latin typeface="+mn-lt"/>
              </a:rPr>
              <a:t>(např. oxidu železa),</a:t>
            </a:r>
            <a:br>
              <a:rPr lang="cs-CZ" sz="2400" i="1" dirty="0">
                <a:latin typeface="+mn-lt"/>
              </a:rPr>
            </a:br>
            <a:r>
              <a:rPr lang="cs-CZ" sz="2400" i="1" dirty="0">
                <a:latin typeface="+mn-lt"/>
              </a:rPr>
              <a:t>naneseného na nosiči </a:t>
            </a:r>
            <a:br>
              <a:rPr lang="cs-CZ" sz="2400" i="1" dirty="0">
                <a:latin typeface="+mn-lt"/>
              </a:rPr>
            </a:br>
            <a:r>
              <a:rPr lang="cs-CZ" sz="2400" i="1" dirty="0">
                <a:latin typeface="+mn-lt"/>
              </a:rPr>
              <a:t>z plastového materiálu </a:t>
            </a:r>
            <a:br>
              <a:rPr lang="cs-CZ" sz="2400" i="1" dirty="0">
                <a:latin typeface="+mn-lt"/>
              </a:rPr>
            </a:br>
            <a:r>
              <a:rPr lang="cs-CZ" sz="2400" i="1" dirty="0">
                <a:latin typeface="+mn-lt"/>
              </a:rPr>
              <a:t>(pásce, disketě)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záznam se uskutečňuje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pomocí elektromagnetu </a:t>
            </a:r>
            <a:r>
              <a:rPr lang="cs-CZ" sz="2400" i="1" dirty="0">
                <a:latin typeface="+mn-lt"/>
              </a:rPr>
              <a:t>- záznamové hlavy, kterou tvoří cívka, jejíž jádro je složeno z plíšků uspořádaných do tvaru prstence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jádro není uzavřené </a:t>
            </a:r>
            <a:r>
              <a:rPr lang="cs-CZ" sz="2400" i="1" dirty="0">
                <a:latin typeface="+mn-lt"/>
              </a:rPr>
              <a:t>– je přerušeno velmi úzkou štěrbinou, která je vyplněna nemagnetickým materiálem (např. bronz).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57188"/>
            <a:ext cx="47847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7" descr="motor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700" y="2795588"/>
            <a:ext cx="3875088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08" descr="magnet_podk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3298825"/>
            <a:ext cx="38957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0"/>
            <a:ext cx="6286500" cy="440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cs-CZ" sz="2800" i="1" dirty="0">
              <a:latin typeface="+mn-lt"/>
            </a:endParaRPr>
          </a:p>
          <a:p>
            <a:pPr>
              <a:defRPr/>
            </a:pPr>
            <a:r>
              <a:rPr lang="cs-CZ" sz="2800" b="1" i="1" dirty="0">
                <a:solidFill>
                  <a:prstClr val="black"/>
                </a:solidFill>
                <a:latin typeface="Calibri"/>
              </a:rPr>
              <a:t>Látky magneticky tvrdé</a:t>
            </a:r>
          </a:p>
          <a:p>
            <a:pPr>
              <a:defRPr/>
            </a:pPr>
            <a:r>
              <a:rPr lang="cs-CZ" sz="2800" i="1" dirty="0">
                <a:latin typeface="+mn-lt"/>
              </a:rPr>
              <a:t>látky (např. ocel s přísadou uhlíku), které zůstanou zmagnetované i po vypnutí vnějšího magnetického pole.</a:t>
            </a:r>
          </a:p>
          <a:p>
            <a:pPr>
              <a:defRPr/>
            </a:pPr>
            <a:r>
              <a:rPr lang="cs-CZ" sz="2800" b="1" i="1" dirty="0">
                <a:latin typeface="+mn-lt"/>
              </a:rPr>
              <a:t>Praktické využití: </a:t>
            </a:r>
            <a:r>
              <a:rPr lang="cs-CZ" sz="2800" i="1" dirty="0">
                <a:latin typeface="+mn-lt"/>
              </a:rPr>
              <a:t>permanentní magnety, elektromotory ...</a:t>
            </a: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</p:txBody>
      </p:sp>
      <p:grpSp>
        <p:nvGrpSpPr>
          <p:cNvPr id="41989" name="Skupina 9"/>
          <p:cNvGrpSpPr>
            <a:grpSpLocks/>
          </p:cNvGrpSpPr>
          <p:nvPr/>
        </p:nvGrpSpPr>
        <p:grpSpPr bwMode="auto">
          <a:xfrm>
            <a:off x="6357938" y="285750"/>
            <a:ext cx="2482850" cy="1830388"/>
            <a:chOff x="1163638" y="2913063"/>
            <a:chExt cx="2482850" cy="1830387"/>
          </a:xfrm>
        </p:grpSpPr>
        <p:sp>
          <p:nvSpPr>
            <p:cNvPr id="41990" name="Rectangle 119"/>
            <p:cNvSpPr>
              <a:spLocks noChangeArrowheads="1"/>
            </p:cNvSpPr>
            <p:nvPr/>
          </p:nvSpPr>
          <p:spPr bwMode="auto">
            <a:xfrm>
              <a:off x="1163638" y="2913063"/>
              <a:ext cx="2482850" cy="1830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991" name="Line 120"/>
            <p:cNvSpPr>
              <a:spLocks noChangeShapeType="1"/>
            </p:cNvSpPr>
            <p:nvPr/>
          </p:nvSpPr>
          <p:spPr bwMode="auto">
            <a:xfrm rot="3120076" flipV="1">
              <a:off x="2433638" y="3573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2" name="Line 121"/>
            <p:cNvSpPr>
              <a:spLocks noChangeShapeType="1"/>
            </p:cNvSpPr>
            <p:nvPr/>
          </p:nvSpPr>
          <p:spPr bwMode="auto">
            <a:xfrm rot="3120076" flipV="1">
              <a:off x="2284413" y="3678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3" name="Line 122"/>
            <p:cNvSpPr>
              <a:spLocks noChangeShapeType="1"/>
            </p:cNvSpPr>
            <p:nvPr/>
          </p:nvSpPr>
          <p:spPr bwMode="auto">
            <a:xfrm rot="3120076" flipV="1">
              <a:off x="2532063" y="3744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4" name="Line 123"/>
            <p:cNvSpPr>
              <a:spLocks noChangeShapeType="1"/>
            </p:cNvSpPr>
            <p:nvPr/>
          </p:nvSpPr>
          <p:spPr bwMode="auto">
            <a:xfrm rot="3120076" flipV="1">
              <a:off x="2128838" y="3795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5" name="Line 124"/>
            <p:cNvSpPr>
              <a:spLocks noChangeShapeType="1"/>
            </p:cNvSpPr>
            <p:nvPr/>
          </p:nvSpPr>
          <p:spPr bwMode="auto">
            <a:xfrm rot="3120076" flipV="1">
              <a:off x="2062163" y="3910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6" name="Line 125"/>
            <p:cNvSpPr>
              <a:spLocks noChangeShapeType="1"/>
            </p:cNvSpPr>
            <p:nvPr/>
          </p:nvSpPr>
          <p:spPr bwMode="auto">
            <a:xfrm rot="3120076" flipV="1">
              <a:off x="2678113" y="3840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7" name="Line 126"/>
            <p:cNvSpPr>
              <a:spLocks noChangeShapeType="1"/>
            </p:cNvSpPr>
            <p:nvPr/>
          </p:nvSpPr>
          <p:spPr bwMode="auto">
            <a:xfrm rot="3120076" flipV="1">
              <a:off x="2389188" y="38719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8" name="Line 127"/>
            <p:cNvSpPr>
              <a:spLocks noChangeShapeType="1"/>
            </p:cNvSpPr>
            <p:nvPr/>
          </p:nvSpPr>
          <p:spPr bwMode="auto">
            <a:xfrm rot="3120076" flipV="1">
              <a:off x="1985963" y="4040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99" name="Line 128"/>
            <p:cNvSpPr>
              <a:spLocks noChangeShapeType="1"/>
            </p:cNvSpPr>
            <p:nvPr/>
          </p:nvSpPr>
          <p:spPr bwMode="auto">
            <a:xfrm rot="3120076" flipV="1">
              <a:off x="2287588" y="3989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0" name="Line 129"/>
            <p:cNvSpPr>
              <a:spLocks noChangeShapeType="1"/>
            </p:cNvSpPr>
            <p:nvPr/>
          </p:nvSpPr>
          <p:spPr bwMode="auto">
            <a:xfrm rot="3120076" flipV="1">
              <a:off x="2570163" y="3951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1" name="Line 130"/>
            <p:cNvSpPr>
              <a:spLocks noChangeShapeType="1"/>
            </p:cNvSpPr>
            <p:nvPr/>
          </p:nvSpPr>
          <p:spPr bwMode="auto">
            <a:xfrm rot="3120076" flipV="1">
              <a:off x="2030413" y="4157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2" name="Line 131"/>
            <p:cNvSpPr>
              <a:spLocks noChangeShapeType="1"/>
            </p:cNvSpPr>
            <p:nvPr/>
          </p:nvSpPr>
          <p:spPr bwMode="auto">
            <a:xfrm rot="3120076" flipV="1">
              <a:off x="2249488" y="40878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3" name="Line 132"/>
            <p:cNvSpPr>
              <a:spLocks noChangeShapeType="1"/>
            </p:cNvSpPr>
            <p:nvPr/>
          </p:nvSpPr>
          <p:spPr bwMode="auto">
            <a:xfrm rot="3120076" flipV="1">
              <a:off x="3167063" y="44243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4" name="Line 133"/>
            <p:cNvSpPr>
              <a:spLocks noChangeShapeType="1"/>
            </p:cNvSpPr>
            <p:nvPr/>
          </p:nvSpPr>
          <p:spPr bwMode="auto">
            <a:xfrm rot="3120076" flipV="1">
              <a:off x="2173288" y="44243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5" name="Line 134"/>
            <p:cNvSpPr>
              <a:spLocks noChangeShapeType="1"/>
            </p:cNvSpPr>
            <p:nvPr/>
          </p:nvSpPr>
          <p:spPr bwMode="auto">
            <a:xfrm rot="3120076" flipV="1">
              <a:off x="2900363" y="43640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6" name="Line 135"/>
            <p:cNvSpPr>
              <a:spLocks noChangeShapeType="1"/>
            </p:cNvSpPr>
            <p:nvPr/>
          </p:nvSpPr>
          <p:spPr bwMode="auto">
            <a:xfrm rot="3120076" flipV="1">
              <a:off x="2208213" y="42719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7" name="Line 136"/>
            <p:cNvSpPr>
              <a:spLocks noChangeShapeType="1"/>
            </p:cNvSpPr>
            <p:nvPr/>
          </p:nvSpPr>
          <p:spPr bwMode="auto">
            <a:xfrm rot="3120076" flipV="1">
              <a:off x="2522538" y="4119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8" name="Line 137"/>
            <p:cNvSpPr>
              <a:spLocks noChangeShapeType="1"/>
            </p:cNvSpPr>
            <p:nvPr/>
          </p:nvSpPr>
          <p:spPr bwMode="auto">
            <a:xfrm rot="3120076" flipV="1">
              <a:off x="1827213" y="3954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09" name="Line 138"/>
            <p:cNvSpPr>
              <a:spLocks noChangeShapeType="1"/>
            </p:cNvSpPr>
            <p:nvPr/>
          </p:nvSpPr>
          <p:spPr bwMode="auto">
            <a:xfrm rot="3120076" flipV="1">
              <a:off x="2474913" y="4500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0" name="Line 139"/>
            <p:cNvSpPr>
              <a:spLocks noChangeShapeType="1"/>
            </p:cNvSpPr>
            <p:nvPr/>
          </p:nvSpPr>
          <p:spPr bwMode="auto">
            <a:xfrm rot="3120076" flipV="1">
              <a:off x="1789113" y="4224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1" name="Line 140"/>
            <p:cNvSpPr>
              <a:spLocks noChangeShapeType="1"/>
            </p:cNvSpPr>
            <p:nvPr/>
          </p:nvSpPr>
          <p:spPr bwMode="auto">
            <a:xfrm rot="3120076" flipV="1">
              <a:off x="1979613" y="4319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2" name="Line 141"/>
            <p:cNvSpPr>
              <a:spLocks noChangeShapeType="1"/>
            </p:cNvSpPr>
            <p:nvPr/>
          </p:nvSpPr>
          <p:spPr bwMode="auto">
            <a:xfrm rot="3120076" flipV="1">
              <a:off x="1903413" y="3843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3" name="Line 142"/>
            <p:cNvSpPr>
              <a:spLocks noChangeShapeType="1"/>
            </p:cNvSpPr>
            <p:nvPr/>
          </p:nvSpPr>
          <p:spPr bwMode="auto">
            <a:xfrm rot="3120076" flipV="1">
              <a:off x="2033588" y="37131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4" name="Line 143"/>
            <p:cNvSpPr>
              <a:spLocks noChangeShapeType="1"/>
            </p:cNvSpPr>
            <p:nvPr/>
          </p:nvSpPr>
          <p:spPr bwMode="auto">
            <a:xfrm rot="3120076" flipV="1">
              <a:off x="2716213" y="3652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5" name="Line 144"/>
            <p:cNvSpPr>
              <a:spLocks noChangeShapeType="1"/>
            </p:cNvSpPr>
            <p:nvPr/>
          </p:nvSpPr>
          <p:spPr bwMode="auto">
            <a:xfrm rot="3120076" flipV="1">
              <a:off x="1989138" y="2913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6" name="Line 145"/>
            <p:cNvSpPr>
              <a:spLocks noChangeShapeType="1"/>
            </p:cNvSpPr>
            <p:nvPr/>
          </p:nvSpPr>
          <p:spPr bwMode="auto">
            <a:xfrm rot="3120076" flipV="1">
              <a:off x="1839913" y="3017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7" name="Line 146"/>
            <p:cNvSpPr>
              <a:spLocks noChangeShapeType="1"/>
            </p:cNvSpPr>
            <p:nvPr/>
          </p:nvSpPr>
          <p:spPr bwMode="auto">
            <a:xfrm rot="3120076" flipV="1">
              <a:off x="2087563" y="3084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8" name="Line 147"/>
            <p:cNvSpPr>
              <a:spLocks noChangeShapeType="1"/>
            </p:cNvSpPr>
            <p:nvPr/>
          </p:nvSpPr>
          <p:spPr bwMode="auto">
            <a:xfrm rot="3120076" flipV="1">
              <a:off x="1684338" y="31353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19" name="Line 148"/>
            <p:cNvSpPr>
              <a:spLocks noChangeShapeType="1"/>
            </p:cNvSpPr>
            <p:nvPr/>
          </p:nvSpPr>
          <p:spPr bwMode="auto">
            <a:xfrm rot="3120076" flipV="1">
              <a:off x="1617663" y="3249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0" name="Line 149"/>
            <p:cNvSpPr>
              <a:spLocks noChangeShapeType="1"/>
            </p:cNvSpPr>
            <p:nvPr/>
          </p:nvSpPr>
          <p:spPr bwMode="auto">
            <a:xfrm rot="3120076" flipV="1">
              <a:off x="2233613" y="31797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1" name="Line 150"/>
            <p:cNvSpPr>
              <a:spLocks noChangeShapeType="1"/>
            </p:cNvSpPr>
            <p:nvPr/>
          </p:nvSpPr>
          <p:spPr bwMode="auto">
            <a:xfrm rot="3120076" flipV="1">
              <a:off x="1944688" y="3211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2" name="Line 151"/>
            <p:cNvSpPr>
              <a:spLocks noChangeShapeType="1"/>
            </p:cNvSpPr>
            <p:nvPr/>
          </p:nvSpPr>
          <p:spPr bwMode="auto">
            <a:xfrm rot="3120076" flipV="1">
              <a:off x="1541463" y="3379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3" name="Line 152"/>
            <p:cNvSpPr>
              <a:spLocks noChangeShapeType="1"/>
            </p:cNvSpPr>
            <p:nvPr/>
          </p:nvSpPr>
          <p:spPr bwMode="auto">
            <a:xfrm rot="3120076" flipV="1">
              <a:off x="1843088" y="33289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4" name="Line 153"/>
            <p:cNvSpPr>
              <a:spLocks noChangeShapeType="1"/>
            </p:cNvSpPr>
            <p:nvPr/>
          </p:nvSpPr>
          <p:spPr bwMode="auto">
            <a:xfrm rot="3120076" flipV="1">
              <a:off x="2125663" y="32908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5" name="Line 154"/>
            <p:cNvSpPr>
              <a:spLocks noChangeShapeType="1"/>
            </p:cNvSpPr>
            <p:nvPr/>
          </p:nvSpPr>
          <p:spPr bwMode="auto">
            <a:xfrm rot="3120076" flipV="1">
              <a:off x="1585913" y="34972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6" name="Line 155"/>
            <p:cNvSpPr>
              <a:spLocks noChangeShapeType="1"/>
            </p:cNvSpPr>
            <p:nvPr/>
          </p:nvSpPr>
          <p:spPr bwMode="auto">
            <a:xfrm rot="3120076" flipV="1">
              <a:off x="1804988" y="34274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7" name="Line 156"/>
            <p:cNvSpPr>
              <a:spLocks noChangeShapeType="1"/>
            </p:cNvSpPr>
            <p:nvPr/>
          </p:nvSpPr>
          <p:spPr bwMode="auto">
            <a:xfrm rot="3120076" flipV="1">
              <a:off x="2411413" y="3294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8" name="Line 157"/>
            <p:cNvSpPr>
              <a:spLocks noChangeShapeType="1"/>
            </p:cNvSpPr>
            <p:nvPr/>
          </p:nvSpPr>
          <p:spPr bwMode="auto">
            <a:xfrm rot="3120076" flipV="1">
              <a:off x="1652588" y="3757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29" name="Line 158"/>
            <p:cNvSpPr>
              <a:spLocks noChangeShapeType="1"/>
            </p:cNvSpPr>
            <p:nvPr/>
          </p:nvSpPr>
          <p:spPr bwMode="auto">
            <a:xfrm rot="3120076" flipV="1">
              <a:off x="2259013" y="33797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0" name="Line 159"/>
            <p:cNvSpPr>
              <a:spLocks noChangeShapeType="1"/>
            </p:cNvSpPr>
            <p:nvPr/>
          </p:nvSpPr>
          <p:spPr bwMode="auto">
            <a:xfrm rot="3120076" flipV="1">
              <a:off x="1763713" y="3611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1" name="Line 160"/>
            <p:cNvSpPr>
              <a:spLocks noChangeShapeType="1"/>
            </p:cNvSpPr>
            <p:nvPr/>
          </p:nvSpPr>
          <p:spPr bwMode="auto">
            <a:xfrm rot="3120076" flipV="1">
              <a:off x="1982788" y="3541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2" name="Line 161"/>
            <p:cNvSpPr>
              <a:spLocks noChangeShapeType="1"/>
            </p:cNvSpPr>
            <p:nvPr/>
          </p:nvSpPr>
          <p:spPr bwMode="auto">
            <a:xfrm rot="3120076" flipV="1">
              <a:off x="1382713" y="3294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3" name="Line 162"/>
            <p:cNvSpPr>
              <a:spLocks noChangeShapeType="1"/>
            </p:cNvSpPr>
            <p:nvPr/>
          </p:nvSpPr>
          <p:spPr bwMode="auto">
            <a:xfrm rot="3120076" flipV="1">
              <a:off x="1300163" y="3446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4" name="Line 163"/>
            <p:cNvSpPr>
              <a:spLocks noChangeShapeType="1"/>
            </p:cNvSpPr>
            <p:nvPr/>
          </p:nvSpPr>
          <p:spPr bwMode="auto">
            <a:xfrm rot="3120076" flipV="1">
              <a:off x="1344613" y="3563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5" name="Line 164"/>
            <p:cNvSpPr>
              <a:spLocks noChangeShapeType="1"/>
            </p:cNvSpPr>
            <p:nvPr/>
          </p:nvSpPr>
          <p:spPr bwMode="auto">
            <a:xfrm rot="3120076" flipV="1">
              <a:off x="1490663" y="3678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6" name="Line 165"/>
            <p:cNvSpPr>
              <a:spLocks noChangeShapeType="1"/>
            </p:cNvSpPr>
            <p:nvPr/>
          </p:nvSpPr>
          <p:spPr bwMode="auto">
            <a:xfrm rot="3120076" flipV="1">
              <a:off x="1458913" y="3182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7" name="Line 166"/>
            <p:cNvSpPr>
              <a:spLocks noChangeShapeType="1"/>
            </p:cNvSpPr>
            <p:nvPr/>
          </p:nvSpPr>
          <p:spPr bwMode="auto">
            <a:xfrm rot="3120076" flipV="1">
              <a:off x="1322388" y="2906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8" name="Line 167"/>
            <p:cNvSpPr>
              <a:spLocks noChangeShapeType="1"/>
            </p:cNvSpPr>
            <p:nvPr/>
          </p:nvSpPr>
          <p:spPr bwMode="auto">
            <a:xfrm rot="3120076" flipV="1">
              <a:off x="2271713" y="29924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39" name="Line 168"/>
            <p:cNvSpPr>
              <a:spLocks noChangeShapeType="1"/>
            </p:cNvSpPr>
            <p:nvPr/>
          </p:nvSpPr>
          <p:spPr bwMode="auto">
            <a:xfrm rot="3120076" flipV="1">
              <a:off x="2865438" y="3529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0" name="Line 169"/>
            <p:cNvSpPr>
              <a:spLocks noChangeShapeType="1"/>
            </p:cNvSpPr>
            <p:nvPr/>
          </p:nvSpPr>
          <p:spPr bwMode="auto">
            <a:xfrm rot="3120076" flipV="1">
              <a:off x="2646363" y="3462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1" name="Line 170"/>
            <p:cNvSpPr>
              <a:spLocks noChangeShapeType="1"/>
            </p:cNvSpPr>
            <p:nvPr/>
          </p:nvSpPr>
          <p:spPr bwMode="auto">
            <a:xfrm rot="3120076" flipV="1">
              <a:off x="2963863" y="37004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2" name="Line 171"/>
            <p:cNvSpPr>
              <a:spLocks noChangeShapeType="1"/>
            </p:cNvSpPr>
            <p:nvPr/>
          </p:nvSpPr>
          <p:spPr bwMode="auto">
            <a:xfrm rot="3120076" flipV="1">
              <a:off x="3252788" y="4164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3" name="Line 172"/>
            <p:cNvSpPr>
              <a:spLocks noChangeShapeType="1"/>
            </p:cNvSpPr>
            <p:nvPr/>
          </p:nvSpPr>
          <p:spPr bwMode="auto">
            <a:xfrm rot="3120076" flipV="1">
              <a:off x="3078163" y="4265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4" name="Line 173"/>
            <p:cNvSpPr>
              <a:spLocks noChangeShapeType="1"/>
            </p:cNvSpPr>
            <p:nvPr/>
          </p:nvSpPr>
          <p:spPr bwMode="auto">
            <a:xfrm rot="3120076" flipV="1">
              <a:off x="3109913" y="3795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5" name="Line 174"/>
            <p:cNvSpPr>
              <a:spLocks noChangeShapeType="1"/>
            </p:cNvSpPr>
            <p:nvPr/>
          </p:nvSpPr>
          <p:spPr bwMode="auto">
            <a:xfrm rot="3120076" flipV="1">
              <a:off x="2820988" y="37703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6" name="Line 175"/>
            <p:cNvSpPr>
              <a:spLocks noChangeShapeType="1"/>
            </p:cNvSpPr>
            <p:nvPr/>
          </p:nvSpPr>
          <p:spPr bwMode="auto">
            <a:xfrm rot="3120076" flipV="1">
              <a:off x="2865438" y="3976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7" name="Line 176"/>
            <p:cNvSpPr>
              <a:spLocks noChangeShapeType="1"/>
            </p:cNvSpPr>
            <p:nvPr/>
          </p:nvSpPr>
          <p:spPr bwMode="auto">
            <a:xfrm rot="3120076" flipV="1">
              <a:off x="3001963" y="39068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8" name="Line 177"/>
            <p:cNvSpPr>
              <a:spLocks noChangeShapeType="1"/>
            </p:cNvSpPr>
            <p:nvPr/>
          </p:nvSpPr>
          <p:spPr bwMode="auto">
            <a:xfrm rot="3120076" flipV="1">
              <a:off x="2227263" y="34718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49" name="Line 178"/>
            <p:cNvSpPr>
              <a:spLocks noChangeShapeType="1"/>
            </p:cNvSpPr>
            <p:nvPr/>
          </p:nvSpPr>
          <p:spPr bwMode="auto">
            <a:xfrm rot="3120076" flipV="1">
              <a:off x="2681288" y="40433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0" name="Line 179"/>
            <p:cNvSpPr>
              <a:spLocks noChangeShapeType="1"/>
            </p:cNvSpPr>
            <p:nvPr/>
          </p:nvSpPr>
          <p:spPr bwMode="auto">
            <a:xfrm rot="3120076" flipV="1">
              <a:off x="3287713" y="3910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1" name="Line 180"/>
            <p:cNvSpPr>
              <a:spLocks noChangeShapeType="1"/>
            </p:cNvSpPr>
            <p:nvPr/>
          </p:nvSpPr>
          <p:spPr bwMode="auto">
            <a:xfrm rot="3120076" flipV="1">
              <a:off x="2528888" y="4310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2" name="Line 181"/>
            <p:cNvSpPr>
              <a:spLocks noChangeShapeType="1"/>
            </p:cNvSpPr>
            <p:nvPr/>
          </p:nvSpPr>
          <p:spPr bwMode="auto">
            <a:xfrm rot="3120076" flipV="1">
              <a:off x="3179763" y="40211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3" name="Line 182"/>
            <p:cNvSpPr>
              <a:spLocks noChangeShapeType="1"/>
            </p:cNvSpPr>
            <p:nvPr/>
          </p:nvSpPr>
          <p:spPr bwMode="auto">
            <a:xfrm rot="3120076" flipV="1">
              <a:off x="2640013" y="42275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4" name="Line 183"/>
            <p:cNvSpPr>
              <a:spLocks noChangeShapeType="1"/>
            </p:cNvSpPr>
            <p:nvPr/>
          </p:nvSpPr>
          <p:spPr bwMode="auto">
            <a:xfrm rot="3120076" flipV="1">
              <a:off x="2859088" y="41576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5" name="Line 184"/>
            <p:cNvSpPr>
              <a:spLocks noChangeShapeType="1"/>
            </p:cNvSpPr>
            <p:nvPr/>
          </p:nvSpPr>
          <p:spPr bwMode="auto">
            <a:xfrm rot="3120076" flipV="1">
              <a:off x="3036888" y="3440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6" name="Line 185"/>
            <p:cNvSpPr>
              <a:spLocks noChangeShapeType="1"/>
            </p:cNvSpPr>
            <p:nvPr/>
          </p:nvSpPr>
          <p:spPr bwMode="auto">
            <a:xfrm rot="3120076" flipV="1">
              <a:off x="3148013" y="3608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7" name="Line 186"/>
            <p:cNvSpPr>
              <a:spLocks noChangeShapeType="1"/>
            </p:cNvSpPr>
            <p:nvPr/>
          </p:nvSpPr>
          <p:spPr bwMode="auto">
            <a:xfrm rot="3120076" flipV="1">
              <a:off x="2519363" y="30400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8" name="Line 187"/>
            <p:cNvSpPr>
              <a:spLocks noChangeShapeType="1"/>
            </p:cNvSpPr>
            <p:nvPr/>
          </p:nvSpPr>
          <p:spPr bwMode="auto">
            <a:xfrm rot="3120076" flipV="1">
              <a:off x="2665413" y="31353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59" name="Line 188"/>
            <p:cNvSpPr>
              <a:spLocks noChangeShapeType="1"/>
            </p:cNvSpPr>
            <p:nvPr/>
          </p:nvSpPr>
          <p:spPr bwMode="auto">
            <a:xfrm rot="3120076" flipV="1">
              <a:off x="2519363" y="32083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0" name="Line 189"/>
            <p:cNvSpPr>
              <a:spLocks noChangeShapeType="1"/>
            </p:cNvSpPr>
            <p:nvPr/>
          </p:nvSpPr>
          <p:spPr bwMode="auto">
            <a:xfrm rot="3120076" flipV="1">
              <a:off x="2843213" y="3249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1" name="Line 190"/>
            <p:cNvSpPr>
              <a:spLocks noChangeShapeType="1"/>
            </p:cNvSpPr>
            <p:nvPr/>
          </p:nvSpPr>
          <p:spPr bwMode="auto">
            <a:xfrm rot="3120076" flipV="1">
              <a:off x="2735263" y="33607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2" name="Line 191"/>
            <p:cNvSpPr>
              <a:spLocks noChangeShapeType="1"/>
            </p:cNvSpPr>
            <p:nvPr/>
          </p:nvSpPr>
          <p:spPr bwMode="auto">
            <a:xfrm rot="3120076" flipV="1">
              <a:off x="2703513" y="29479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3" name="Line 192"/>
            <p:cNvSpPr>
              <a:spLocks noChangeShapeType="1"/>
            </p:cNvSpPr>
            <p:nvPr/>
          </p:nvSpPr>
          <p:spPr bwMode="auto">
            <a:xfrm rot="3120076" flipV="1">
              <a:off x="1668463" y="4011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4" name="Line 193"/>
            <p:cNvSpPr>
              <a:spLocks noChangeShapeType="1"/>
            </p:cNvSpPr>
            <p:nvPr/>
          </p:nvSpPr>
          <p:spPr bwMode="auto">
            <a:xfrm rot="3120076" flipV="1">
              <a:off x="1541463" y="41354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5" name="Line 194"/>
            <p:cNvSpPr>
              <a:spLocks noChangeShapeType="1"/>
            </p:cNvSpPr>
            <p:nvPr/>
          </p:nvSpPr>
          <p:spPr bwMode="auto">
            <a:xfrm rot="3120076" flipV="1">
              <a:off x="2763838" y="4452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6" name="Line 195"/>
            <p:cNvSpPr>
              <a:spLocks noChangeShapeType="1"/>
            </p:cNvSpPr>
            <p:nvPr/>
          </p:nvSpPr>
          <p:spPr bwMode="auto">
            <a:xfrm rot="3120076" flipV="1">
              <a:off x="1585913" y="42719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7" name="Line 196"/>
            <p:cNvSpPr>
              <a:spLocks noChangeShapeType="1"/>
            </p:cNvSpPr>
            <p:nvPr/>
          </p:nvSpPr>
          <p:spPr bwMode="auto">
            <a:xfrm rot="3120076" flipV="1">
              <a:off x="2020888" y="450056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8" name="Line 197"/>
            <p:cNvSpPr>
              <a:spLocks noChangeShapeType="1"/>
            </p:cNvSpPr>
            <p:nvPr/>
          </p:nvSpPr>
          <p:spPr bwMode="auto">
            <a:xfrm rot="3120076" flipV="1">
              <a:off x="1728788" y="45196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69" name="Line 198"/>
            <p:cNvSpPr>
              <a:spLocks noChangeShapeType="1"/>
            </p:cNvSpPr>
            <p:nvPr/>
          </p:nvSpPr>
          <p:spPr bwMode="auto">
            <a:xfrm rot="3120076" flipV="1">
              <a:off x="1763713" y="43672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0" name="Line 199"/>
            <p:cNvSpPr>
              <a:spLocks noChangeShapeType="1"/>
            </p:cNvSpPr>
            <p:nvPr/>
          </p:nvSpPr>
          <p:spPr bwMode="auto">
            <a:xfrm rot="3120076" flipV="1">
              <a:off x="1382713" y="4049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1" name="Line 200"/>
            <p:cNvSpPr>
              <a:spLocks noChangeShapeType="1"/>
            </p:cNvSpPr>
            <p:nvPr/>
          </p:nvSpPr>
          <p:spPr bwMode="auto">
            <a:xfrm rot="3120076" flipV="1">
              <a:off x="1300163" y="4202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2" name="Line 201"/>
            <p:cNvSpPr>
              <a:spLocks noChangeShapeType="1"/>
            </p:cNvSpPr>
            <p:nvPr/>
          </p:nvSpPr>
          <p:spPr bwMode="auto">
            <a:xfrm rot="3120076" flipV="1">
              <a:off x="1344613" y="4319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3" name="Line 202"/>
            <p:cNvSpPr>
              <a:spLocks noChangeShapeType="1"/>
            </p:cNvSpPr>
            <p:nvPr/>
          </p:nvSpPr>
          <p:spPr bwMode="auto">
            <a:xfrm rot="3120076" flipV="1">
              <a:off x="1490663" y="44338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4" name="Line 203"/>
            <p:cNvSpPr>
              <a:spLocks noChangeShapeType="1"/>
            </p:cNvSpPr>
            <p:nvPr/>
          </p:nvSpPr>
          <p:spPr bwMode="auto">
            <a:xfrm rot="3120076" flipV="1">
              <a:off x="1458913" y="39385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5" name="Line 204"/>
            <p:cNvSpPr>
              <a:spLocks noChangeShapeType="1"/>
            </p:cNvSpPr>
            <p:nvPr/>
          </p:nvSpPr>
          <p:spPr bwMode="auto">
            <a:xfrm rot="3120076" flipV="1">
              <a:off x="1404938" y="30337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6" name="Line 205"/>
            <p:cNvSpPr>
              <a:spLocks noChangeShapeType="1"/>
            </p:cNvSpPr>
            <p:nvPr/>
          </p:nvSpPr>
          <p:spPr bwMode="auto">
            <a:xfrm rot="3120076" flipV="1">
              <a:off x="1639888" y="29448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7" name="Line 206"/>
            <p:cNvSpPr>
              <a:spLocks noChangeShapeType="1"/>
            </p:cNvSpPr>
            <p:nvPr/>
          </p:nvSpPr>
          <p:spPr bwMode="auto">
            <a:xfrm rot="3120076" flipV="1">
              <a:off x="2944813" y="30432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8" name="Line 207"/>
            <p:cNvSpPr>
              <a:spLocks noChangeShapeType="1"/>
            </p:cNvSpPr>
            <p:nvPr/>
          </p:nvSpPr>
          <p:spPr bwMode="auto">
            <a:xfrm rot="3120076" flipV="1">
              <a:off x="3122613" y="2928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79" name="Line 208"/>
            <p:cNvSpPr>
              <a:spLocks noChangeShapeType="1"/>
            </p:cNvSpPr>
            <p:nvPr/>
          </p:nvSpPr>
          <p:spPr bwMode="auto">
            <a:xfrm rot="3120076" flipV="1">
              <a:off x="3148013" y="31194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0" name="Line 209"/>
            <p:cNvSpPr>
              <a:spLocks noChangeShapeType="1"/>
            </p:cNvSpPr>
            <p:nvPr/>
          </p:nvSpPr>
          <p:spPr bwMode="auto">
            <a:xfrm rot="3120076" flipV="1">
              <a:off x="3135313" y="32273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1" name="Line 210"/>
            <p:cNvSpPr>
              <a:spLocks noChangeShapeType="1"/>
            </p:cNvSpPr>
            <p:nvPr/>
          </p:nvSpPr>
          <p:spPr bwMode="auto">
            <a:xfrm rot="3120076" flipV="1">
              <a:off x="3275013" y="33416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2" name="Line 211"/>
            <p:cNvSpPr>
              <a:spLocks noChangeShapeType="1"/>
            </p:cNvSpPr>
            <p:nvPr/>
          </p:nvSpPr>
          <p:spPr bwMode="auto">
            <a:xfrm rot="3120076" flipV="1">
              <a:off x="3357563" y="30241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3" name="Line 212"/>
            <p:cNvSpPr>
              <a:spLocks noChangeShapeType="1"/>
            </p:cNvSpPr>
            <p:nvPr/>
          </p:nvSpPr>
          <p:spPr bwMode="auto">
            <a:xfrm rot="3120076" flipV="1">
              <a:off x="3408363" y="3189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4" name="Line 213"/>
            <p:cNvSpPr>
              <a:spLocks noChangeShapeType="1"/>
            </p:cNvSpPr>
            <p:nvPr/>
          </p:nvSpPr>
          <p:spPr bwMode="auto">
            <a:xfrm rot="3120076" flipV="1">
              <a:off x="3376613" y="34940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5" name="Line 214"/>
            <p:cNvSpPr>
              <a:spLocks noChangeShapeType="1"/>
            </p:cNvSpPr>
            <p:nvPr/>
          </p:nvSpPr>
          <p:spPr bwMode="auto">
            <a:xfrm rot="3120076" flipV="1">
              <a:off x="3402013" y="369728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6" name="Line 215"/>
            <p:cNvSpPr>
              <a:spLocks noChangeShapeType="1"/>
            </p:cNvSpPr>
            <p:nvPr/>
          </p:nvSpPr>
          <p:spPr bwMode="auto">
            <a:xfrm rot="3120076" flipV="1">
              <a:off x="3348038" y="43164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7" name="Line 216"/>
            <p:cNvSpPr>
              <a:spLocks noChangeShapeType="1"/>
            </p:cNvSpPr>
            <p:nvPr/>
          </p:nvSpPr>
          <p:spPr bwMode="auto">
            <a:xfrm rot="3120076" flipV="1">
              <a:off x="3414713" y="40751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8" name="Line 217"/>
            <p:cNvSpPr>
              <a:spLocks noChangeShapeType="1"/>
            </p:cNvSpPr>
            <p:nvPr/>
          </p:nvSpPr>
          <p:spPr bwMode="auto">
            <a:xfrm rot="3120076" flipV="1">
              <a:off x="3338513" y="4545013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89" name="Line 218"/>
            <p:cNvSpPr>
              <a:spLocks noChangeShapeType="1"/>
            </p:cNvSpPr>
            <p:nvPr/>
          </p:nvSpPr>
          <p:spPr bwMode="auto">
            <a:xfrm rot="3120076" flipV="1">
              <a:off x="1363663" y="3817938"/>
              <a:ext cx="158750" cy="20320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9448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/>
          <a:stretch/>
        </p:blipFill>
        <p:spPr bwMode="auto">
          <a:xfrm>
            <a:off x="4552950" y="980728"/>
            <a:ext cx="4507582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024" y="328582"/>
            <a:ext cx="334786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2800" b="1" i="1" dirty="0" smtClean="0">
                <a:latin typeface="+mj-lt"/>
              </a:rPr>
              <a:t>Hysterezní smyčka</a:t>
            </a:r>
          </a:p>
          <a:p>
            <a:r>
              <a:rPr lang="cs-CZ" sz="2800" i="1" dirty="0">
                <a:latin typeface="+mj-lt"/>
              </a:rPr>
              <a:t>Závislost magnetické indukce </a:t>
            </a:r>
            <a:r>
              <a:rPr lang="cs-CZ" sz="2800" i="1" dirty="0" smtClean="0">
                <a:latin typeface="+mj-lt"/>
              </a:rPr>
              <a:t>na </a:t>
            </a:r>
            <a:r>
              <a:rPr lang="cs-CZ" sz="2800" i="1" dirty="0">
                <a:latin typeface="+mj-lt"/>
              </a:rPr>
              <a:t>intenzitě magnetického pole. </a:t>
            </a:r>
            <a:endParaRPr lang="cs-CZ" sz="2800" i="1" dirty="0" smtClean="0">
              <a:latin typeface="+mj-lt"/>
            </a:endParaRPr>
          </a:p>
          <a:p>
            <a:endParaRPr lang="cs-CZ" sz="2800" i="1" dirty="0" smtClean="0">
              <a:latin typeface="+mj-lt"/>
            </a:endParaRPr>
          </a:p>
          <a:p>
            <a:r>
              <a:rPr lang="cs-CZ" sz="2800" i="1" dirty="0">
                <a:latin typeface="+mj-lt"/>
              </a:rPr>
              <a:t>Křivky jsou obvykle symetrické vzhledem </a:t>
            </a:r>
            <a:r>
              <a:rPr lang="cs-CZ" sz="2800" i="1" dirty="0" smtClean="0">
                <a:latin typeface="+mj-lt"/>
              </a:rPr>
              <a:t/>
            </a:r>
            <a:br>
              <a:rPr lang="cs-CZ" sz="2800" i="1" dirty="0" smtClean="0">
                <a:latin typeface="+mj-lt"/>
              </a:rPr>
            </a:br>
            <a:r>
              <a:rPr lang="cs-CZ" sz="2800" i="1" dirty="0" smtClean="0">
                <a:latin typeface="+mj-lt"/>
              </a:rPr>
              <a:t>k </a:t>
            </a:r>
            <a:r>
              <a:rPr lang="cs-CZ" sz="2800" i="1" dirty="0">
                <a:latin typeface="+mj-lt"/>
              </a:rPr>
              <a:t>počátku </a:t>
            </a:r>
            <a:r>
              <a:rPr lang="cs-CZ" sz="2800" i="1" dirty="0" smtClean="0">
                <a:latin typeface="+mj-lt"/>
              </a:rPr>
              <a:t/>
            </a:r>
            <a:br>
              <a:rPr lang="cs-CZ" sz="2800" i="1" dirty="0" smtClean="0">
                <a:latin typeface="+mj-lt"/>
              </a:rPr>
            </a:br>
            <a:r>
              <a:rPr lang="cs-CZ" sz="2800" i="1" dirty="0" smtClean="0">
                <a:latin typeface="+mj-lt"/>
              </a:rPr>
              <a:t>souřadnicového </a:t>
            </a:r>
            <a:r>
              <a:rPr lang="cs-CZ" sz="2800" i="1" dirty="0">
                <a:latin typeface="+mj-lt"/>
              </a:rPr>
              <a:t>systému. </a:t>
            </a:r>
            <a:endParaRPr lang="cs-CZ" sz="2800" i="1" dirty="0" smtClean="0">
              <a:latin typeface="+mj-lt"/>
            </a:endParaRPr>
          </a:p>
          <a:p>
            <a:r>
              <a:rPr lang="cs-CZ" sz="2800" i="1" dirty="0" smtClean="0">
                <a:latin typeface="+mj-lt"/>
              </a:rPr>
              <a:t>Charakterizuje </a:t>
            </a:r>
            <a:r>
              <a:rPr lang="cs-CZ" sz="2800" i="1" dirty="0">
                <a:latin typeface="+mj-lt"/>
              </a:rPr>
              <a:t>základní vlastnosti permanentních magnetů.</a:t>
            </a:r>
          </a:p>
        </p:txBody>
      </p:sp>
    </p:spTree>
    <p:extLst>
      <p:ext uri="{BB962C8B-B14F-4D97-AF65-F5344CB8AC3E}">
        <p14:creationId xmlns:p14="http://schemas.microsoft.com/office/powerpoint/2010/main" val="18779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56"/>
            <a:ext cx="9144000" cy="5715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2400" b="1" dirty="0" smtClean="0"/>
              <a:t>magnetické pole</a:t>
            </a:r>
            <a:r>
              <a:rPr lang="cs-CZ" altLang="cs-CZ" sz="2400" dirty="0" smtClean="0"/>
              <a:t>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se projevuje silovými účinky (přitažlivými – odpudivými)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existuje</a:t>
            </a:r>
            <a:r>
              <a:rPr lang="cs-CZ" altLang="cs-CZ" sz="2400" dirty="0" smtClean="0"/>
              <a:t> v okolí </a:t>
            </a:r>
          </a:p>
          <a:p>
            <a:pPr lvl="2">
              <a:spcBef>
                <a:spcPct val="0"/>
              </a:spcBef>
            </a:pPr>
            <a:r>
              <a:rPr lang="cs-CZ" altLang="cs-CZ" dirty="0" smtClean="0"/>
              <a:t>permanentních magnetů</a:t>
            </a:r>
          </a:p>
          <a:p>
            <a:pPr lvl="2">
              <a:spcBef>
                <a:spcPct val="0"/>
              </a:spcBef>
            </a:pPr>
            <a:r>
              <a:rPr lang="cs-CZ" altLang="cs-CZ" dirty="0" smtClean="0"/>
              <a:t>vodičů s proudem </a:t>
            </a:r>
          </a:p>
          <a:p>
            <a:pPr lvl="2">
              <a:spcBef>
                <a:spcPct val="0"/>
              </a:spcBef>
            </a:pPr>
            <a:r>
              <a:rPr lang="cs-CZ" altLang="cs-CZ" sz="2400" dirty="0" smtClean="0"/>
              <a:t>pohybujících se elektricky nabitých částic</a:t>
            </a:r>
          </a:p>
          <a:p>
            <a:r>
              <a:rPr lang="cs-CZ" altLang="cs-CZ" sz="2400" b="1" dirty="0" smtClean="0"/>
              <a:t>Stacionární </a:t>
            </a:r>
            <a:r>
              <a:rPr lang="cs-CZ" altLang="cs-CZ" sz="2400" b="1" dirty="0"/>
              <a:t>magnetické pole   (SMP)</a:t>
            </a:r>
            <a:endParaRPr lang="cs-CZ" altLang="cs-CZ" sz="2400" dirty="0"/>
          </a:p>
          <a:p>
            <a:r>
              <a:rPr lang="cs-CZ" altLang="cs-CZ" sz="2400" dirty="0"/>
              <a:t>je magnetické pole, jehož veličiny, (které ho popisují), se nemění s časem</a:t>
            </a:r>
            <a:r>
              <a:rPr lang="cs-CZ" altLang="cs-CZ" sz="2400" dirty="0" smtClean="0"/>
              <a:t>.</a:t>
            </a:r>
            <a:endParaRPr lang="cs-CZ" altLang="cs-CZ" sz="2400" b="1" dirty="0"/>
          </a:p>
          <a:p>
            <a:r>
              <a:rPr lang="cs-CZ" altLang="cs-CZ" sz="2400" b="1" dirty="0"/>
              <a:t>zdrojem SMP</a:t>
            </a:r>
            <a:r>
              <a:rPr lang="cs-CZ" altLang="cs-CZ" sz="2400" dirty="0"/>
              <a:t> je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cs-CZ" sz="2400" dirty="0"/>
              <a:t>nepohybující se vodič s konstantním proudem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cs-CZ" sz="2400" dirty="0"/>
              <a:t>nepohybující se permanentní </a:t>
            </a:r>
            <a:r>
              <a:rPr lang="cs-CZ" altLang="cs-CZ" sz="2400" dirty="0" smtClean="0"/>
              <a:t>magnet</a:t>
            </a:r>
            <a:r>
              <a:rPr lang="cs-CZ" altLang="cs-CZ" sz="2400" dirty="0"/>
              <a:t>									(pohyb je relativní</a:t>
            </a:r>
            <a:r>
              <a:rPr lang="cs-CZ" altLang="cs-CZ" sz="2400" dirty="0" smtClean="0"/>
              <a:t>…)</a:t>
            </a:r>
            <a:endParaRPr lang="cs-CZ" altLang="cs-CZ" dirty="0" smtClean="0"/>
          </a:p>
          <a:p>
            <a:pPr>
              <a:spcBef>
                <a:spcPct val="0"/>
              </a:spcBef>
            </a:pPr>
            <a:r>
              <a:rPr lang="cs-CZ" altLang="cs-CZ" sz="2400" dirty="0" smtClean="0"/>
              <a:t> </a:t>
            </a:r>
            <a:r>
              <a:rPr lang="cs-CZ" altLang="cs-CZ" sz="2400" b="1" dirty="0" smtClean="0"/>
              <a:t>magnetickými silami</a:t>
            </a:r>
            <a:r>
              <a:rPr lang="cs-CZ" altLang="cs-CZ" sz="2400" dirty="0" smtClean="0"/>
              <a:t> na sebe působí: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permanentní magnety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permanentní magnet a vodič s proudem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vodiče s proudem navzájem</a:t>
            </a:r>
          </a:p>
          <a:p>
            <a:pPr lvl="1">
              <a:spcBef>
                <a:spcPct val="0"/>
              </a:spcBef>
              <a:buFont typeface="Wingdings 3" pitchFamily="18" charset="2"/>
              <a:buChar char="î"/>
            </a:pPr>
            <a:endParaRPr lang="cs-CZ" altLang="cs-CZ" sz="2400" dirty="0" smtClean="0"/>
          </a:p>
          <a:p>
            <a:pPr lvl="1">
              <a:spcBef>
                <a:spcPct val="0"/>
              </a:spcBef>
              <a:buFont typeface="Wingdings 3" pitchFamily="18" charset="2"/>
              <a:buChar char="î"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9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9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t="7832" r="28807" b="33356"/>
          <a:stretch/>
        </p:blipFill>
        <p:spPr bwMode="auto">
          <a:xfrm>
            <a:off x="3563888" y="1268759"/>
            <a:ext cx="5396459" cy="43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6024" y="328582"/>
            <a:ext cx="334786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2800" b="1" i="1" dirty="0" smtClean="0">
                <a:latin typeface="+mj-lt"/>
              </a:rPr>
              <a:t>Hysterezní smyčka</a:t>
            </a:r>
          </a:p>
          <a:p>
            <a:r>
              <a:rPr lang="cs-CZ" sz="2800" i="1" dirty="0">
                <a:latin typeface="+mj-lt"/>
              </a:rPr>
              <a:t>Závislost magnetické indukce </a:t>
            </a:r>
            <a:r>
              <a:rPr lang="cs-CZ" sz="2800" i="1" dirty="0" smtClean="0">
                <a:latin typeface="+mj-lt"/>
              </a:rPr>
              <a:t>na </a:t>
            </a:r>
            <a:r>
              <a:rPr lang="cs-CZ" sz="2800" i="1" dirty="0">
                <a:latin typeface="+mj-lt"/>
              </a:rPr>
              <a:t>intenzitě magnetického pole. </a:t>
            </a:r>
            <a:endParaRPr lang="cs-CZ" sz="2800" i="1" dirty="0" smtClean="0">
              <a:latin typeface="+mj-lt"/>
            </a:endParaRPr>
          </a:p>
          <a:p>
            <a:endParaRPr lang="cs-CZ" sz="2800" i="1" dirty="0" smtClean="0">
              <a:latin typeface="+mj-lt"/>
            </a:endParaRPr>
          </a:p>
          <a:p>
            <a:r>
              <a:rPr lang="cs-CZ" sz="2800" i="1" dirty="0">
                <a:latin typeface="+mj-lt"/>
              </a:rPr>
              <a:t>Křivky jsou obvykle symetrické vzhledem </a:t>
            </a:r>
            <a:r>
              <a:rPr lang="cs-CZ" sz="2800" i="1" dirty="0" smtClean="0">
                <a:latin typeface="+mj-lt"/>
              </a:rPr>
              <a:t/>
            </a:r>
            <a:br>
              <a:rPr lang="cs-CZ" sz="2800" i="1" dirty="0" smtClean="0">
                <a:latin typeface="+mj-lt"/>
              </a:rPr>
            </a:br>
            <a:r>
              <a:rPr lang="cs-CZ" sz="2800" i="1" dirty="0" smtClean="0">
                <a:latin typeface="+mj-lt"/>
              </a:rPr>
              <a:t>k </a:t>
            </a:r>
            <a:r>
              <a:rPr lang="cs-CZ" sz="2800" i="1" dirty="0">
                <a:latin typeface="+mj-lt"/>
              </a:rPr>
              <a:t>počátku </a:t>
            </a:r>
            <a:r>
              <a:rPr lang="cs-CZ" sz="2800" i="1" dirty="0" smtClean="0">
                <a:latin typeface="+mj-lt"/>
              </a:rPr>
              <a:t/>
            </a:r>
            <a:br>
              <a:rPr lang="cs-CZ" sz="2800" i="1" dirty="0" smtClean="0">
                <a:latin typeface="+mj-lt"/>
              </a:rPr>
            </a:br>
            <a:r>
              <a:rPr lang="cs-CZ" sz="2800" i="1" dirty="0" smtClean="0">
                <a:latin typeface="+mj-lt"/>
              </a:rPr>
              <a:t>souřadnicového </a:t>
            </a:r>
            <a:r>
              <a:rPr lang="cs-CZ" sz="2800" i="1" dirty="0">
                <a:latin typeface="+mj-lt"/>
              </a:rPr>
              <a:t>systému. </a:t>
            </a:r>
            <a:endParaRPr lang="cs-CZ" sz="2800" i="1" dirty="0" smtClean="0">
              <a:latin typeface="+mj-lt"/>
            </a:endParaRPr>
          </a:p>
          <a:p>
            <a:r>
              <a:rPr lang="cs-CZ" sz="2800" i="1" dirty="0" smtClean="0">
                <a:latin typeface="+mj-lt"/>
              </a:rPr>
              <a:t>Charakterizuje </a:t>
            </a:r>
            <a:r>
              <a:rPr lang="cs-CZ" sz="2800" i="1" dirty="0">
                <a:latin typeface="+mj-lt"/>
              </a:rPr>
              <a:t>základní vlastnosti permanentních magnetů.</a:t>
            </a:r>
          </a:p>
        </p:txBody>
      </p:sp>
    </p:spTree>
    <p:extLst>
      <p:ext uri="{BB962C8B-B14F-4D97-AF65-F5344CB8AC3E}">
        <p14:creationId xmlns:p14="http://schemas.microsoft.com/office/powerpoint/2010/main" val="15602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6000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eaLnBrk="1" hangingPunct="1">
              <a:defRPr sz="2800" b="1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marL="0" lvl="1" eaLnBrk="0" hangingPunct="0"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1"/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7</a:t>
            </a:r>
            <a:r>
              <a:rPr lang="en-US" altLang="cs-CZ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. </a:t>
            </a:r>
            <a:r>
              <a:rPr lang="cs-CZ" altLang="cs-CZ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SMP - příklady</a:t>
            </a:r>
            <a:endParaRPr lang="cs-CZ" dirty="0"/>
          </a:p>
        </p:txBody>
      </p:sp>
      <p:sp>
        <p:nvSpPr>
          <p:cNvPr id="35843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052736"/>
            <a:ext cx="8784976" cy="4496616"/>
          </a:xfrm>
        </p:spPr>
        <p:txBody>
          <a:bodyPr wrap="square" anchor="ctr">
            <a:spAutoFit/>
          </a:bodyPr>
          <a:lstStyle/>
          <a:p>
            <a:pPr>
              <a:buFont typeface="Arial" charset="0"/>
              <a:buNone/>
            </a:pPr>
            <a:r>
              <a:rPr lang="cs-CZ" altLang="cs-CZ" sz="2700" b="1" dirty="0" smtClean="0"/>
              <a:t>Sbírka úloh pro střední školy (modrozelená)</a:t>
            </a:r>
          </a:p>
          <a:p>
            <a:pPr>
              <a:buFont typeface="Arial" charset="0"/>
              <a:buNone/>
            </a:pPr>
            <a:endParaRPr lang="cs-CZ" altLang="cs-CZ" sz="2700" b="1" dirty="0" smtClean="0"/>
          </a:p>
          <a:p>
            <a:pPr>
              <a:buFont typeface="Arial" charset="0"/>
              <a:buNone/>
            </a:pPr>
            <a:r>
              <a:rPr lang="cs-CZ" altLang="cs-CZ" sz="2700" b="1" dirty="0" smtClean="0"/>
              <a:t>5.kapitola</a:t>
            </a:r>
          </a:p>
          <a:p>
            <a:pPr>
              <a:buFont typeface="Arial" charset="0"/>
              <a:buNone/>
            </a:pPr>
            <a:r>
              <a:rPr lang="cs-CZ" altLang="cs-CZ" sz="2700" b="1" dirty="0" smtClean="0"/>
              <a:t>251 – 256 </a:t>
            </a:r>
            <a:r>
              <a:rPr lang="cs-CZ" altLang="cs-CZ" sz="2700" dirty="0" smtClean="0"/>
              <a:t>– promyslet</a:t>
            </a:r>
          </a:p>
          <a:p>
            <a:pPr>
              <a:buFont typeface="Arial" charset="0"/>
              <a:buNone/>
            </a:pPr>
            <a:r>
              <a:rPr lang="cs-CZ" altLang="cs-CZ" sz="2700" dirty="0" smtClean="0"/>
              <a:t>257,258,259,262,264,265,266,270,271 - písemně</a:t>
            </a:r>
          </a:p>
          <a:p>
            <a:pPr>
              <a:buNone/>
            </a:pPr>
            <a:r>
              <a:rPr lang="cs-CZ" altLang="cs-CZ" sz="2700" b="1" dirty="0" smtClean="0"/>
              <a:t>272 – 276</a:t>
            </a:r>
            <a:r>
              <a:rPr lang="cs-CZ" altLang="cs-CZ" sz="2700" dirty="0" smtClean="0"/>
              <a:t> – </a:t>
            </a:r>
            <a:r>
              <a:rPr lang="cs-CZ" altLang="cs-CZ" sz="2700" dirty="0"/>
              <a:t>promyslet</a:t>
            </a:r>
            <a:endParaRPr lang="cs-CZ" altLang="cs-CZ" sz="2700" dirty="0" smtClean="0"/>
          </a:p>
          <a:p>
            <a:pPr>
              <a:buFont typeface="Arial" charset="0"/>
              <a:buNone/>
            </a:pPr>
            <a:r>
              <a:rPr lang="cs-CZ" altLang="cs-CZ" sz="2700" dirty="0" smtClean="0"/>
              <a:t>277,278,280,281,283,286 </a:t>
            </a:r>
            <a:r>
              <a:rPr lang="cs-CZ" altLang="cs-CZ" sz="2700" dirty="0" smtClean="0"/>
              <a:t>– písemně</a:t>
            </a:r>
          </a:p>
          <a:p>
            <a:pPr>
              <a:buFont typeface="Arial" charset="0"/>
              <a:buNone/>
            </a:pPr>
            <a:endParaRPr lang="cs-CZ" altLang="cs-CZ" sz="2700" dirty="0"/>
          </a:p>
          <a:p>
            <a:pPr>
              <a:buFont typeface="Arial" charset="0"/>
              <a:buNone/>
            </a:pPr>
            <a:r>
              <a:rPr lang="cs-CZ" altLang="cs-CZ" sz="2700" dirty="0" smtClean="0"/>
              <a:t>Písemně na zvláštní papír A4.</a:t>
            </a:r>
            <a:endParaRPr lang="cs-CZ" altLang="cs-CZ" sz="2700" dirty="0" smtClean="0"/>
          </a:p>
        </p:txBody>
      </p:sp>
    </p:spTree>
    <p:extLst>
      <p:ext uri="{BB962C8B-B14F-4D97-AF65-F5344CB8AC3E}">
        <p14:creationId xmlns:p14="http://schemas.microsoft.com/office/powerpoint/2010/main" val="37653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monika\Documents\F - NB\F RŮZNÉ VÝUKA\SBÍRKA ÚLOH PRO SŠ\ss\Data\Images\SbirkaObrazky\SbF_5-26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9660"/>
            <a:ext cx="2016224" cy="410576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ál 22"/>
          <p:cNvSpPr/>
          <p:nvPr/>
        </p:nvSpPr>
        <p:spPr>
          <a:xfrm>
            <a:off x="323528" y="2029584"/>
            <a:ext cx="805215" cy="775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1.</a:t>
            </a:r>
            <a:endParaRPr lang="cs-CZ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4157954" y="3149248"/>
          <a:ext cx="1638182" cy="63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Rovnice" r:id="rId4" imgW="583920" imgH="228600" progId="Equation.3">
                  <p:embed/>
                </p:oleObj>
              </mc:Choice>
              <mc:Fallback>
                <p:oleObj name="Rovnice" r:id="rId4" imgW="58392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954" y="3149248"/>
                        <a:ext cx="1638182" cy="633515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Přímá spojnice 4"/>
          <p:cNvCxnSpPr/>
          <p:nvPr/>
        </p:nvCxnSpPr>
        <p:spPr>
          <a:xfrm>
            <a:off x="3203848" y="545060"/>
            <a:ext cx="0" cy="3744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203848" y="545060"/>
            <a:ext cx="936104" cy="3604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3023828" y="410945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7" name="Skupina 46"/>
          <p:cNvGrpSpPr/>
          <p:nvPr/>
        </p:nvGrpSpPr>
        <p:grpSpPr>
          <a:xfrm>
            <a:off x="3923928" y="3969060"/>
            <a:ext cx="360040" cy="360040"/>
            <a:chOff x="3923928" y="3969060"/>
            <a:chExt cx="360040" cy="360040"/>
          </a:xfrm>
        </p:grpSpPr>
        <p:sp>
          <p:nvSpPr>
            <p:cNvPr id="8" name="Ovál 7"/>
            <p:cNvSpPr/>
            <p:nvPr/>
          </p:nvSpPr>
          <p:spPr>
            <a:xfrm>
              <a:off x="3923928" y="396906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ál 20"/>
            <p:cNvSpPr/>
            <p:nvPr/>
          </p:nvSpPr>
          <p:spPr>
            <a:xfrm>
              <a:off x="4049942" y="4103157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1" name="Přímá spojnice se šipkou 10"/>
          <p:cNvCxnSpPr/>
          <p:nvPr/>
        </p:nvCxnSpPr>
        <p:spPr>
          <a:xfrm>
            <a:off x="4115383" y="4130774"/>
            <a:ext cx="428042" cy="1546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4103948" y="4118173"/>
            <a:ext cx="43845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21" idx="0"/>
          </p:cNvCxnSpPr>
          <p:nvPr/>
        </p:nvCxnSpPr>
        <p:spPr>
          <a:xfrm>
            <a:off x="4103948" y="4103157"/>
            <a:ext cx="0" cy="15700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542402" y="3969060"/>
            <a:ext cx="0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3703650" y="5673241"/>
            <a:ext cx="1908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kt 45"/>
          <p:cNvGraphicFramePr>
            <a:graphicFrameLocks noChangeAspect="1"/>
          </p:cNvGraphicFramePr>
          <p:nvPr>
            <p:extLst/>
          </p:nvPr>
        </p:nvGraphicFramePr>
        <p:xfrm>
          <a:off x="3203847" y="5853236"/>
          <a:ext cx="1361291" cy="55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Rovnice" r:id="rId6" imgW="558720" imgH="228600" progId="Equation.3">
                  <p:embed/>
                </p:oleObj>
              </mc:Choice>
              <mc:Fallback>
                <p:oleObj name="Rovnice" r:id="rId6" imgW="558720" imgH="228600" progId="Equation.3">
                  <p:embed/>
                  <p:pic>
                    <p:nvPicPr>
                      <p:cNvPr id="46" name="Objek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7" y="5853236"/>
                        <a:ext cx="1361291" cy="55052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Přímá spojnice se šipkou 49"/>
          <p:cNvCxnSpPr/>
          <p:nvPr/>
        </p:nvCxnSpPr>
        <p:spPr>
          <a:xfrm>
            <a:off x="2771800" y="545060"/>
            <a:ext cx="0" cy="245189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kt 51"/>
          <p:cNvGraphicFramePr>
            <a:graphicFrameLocks noChangeAspect="1"/>
          </p:cNvGraphicFramePr>
          <p:nvPr>
            <p:extLst/>
          </p:nvPr>
        </p:nvGraphicFramePr>
        <p:xfrm>
          <a:off x="2270249" y="836712"/>
          <a:ext cx="4270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Rovnice" r:id="rId8" imgW="152280" imgH="203040" progId="Equation.3">
                  <p:embed/>
                </p:oleObj>
              </mc:Choice>
              <mc:Fallback>
                <p:oleObj name="Rovnice" r:id="rId8" imgW="152280" imgH="203040" progId="Equation.3">
                  <p:embed/>
                  <p:pic>
                    <p:nvPicPr>
                      <p:cNvPr id="52" name="Objek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249" y="836712"/>
                        <a:ext cx="427037" cy="56356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kt 53"/>
          <p:cNvGraphicFramePr>
            <a:graphicFrameLocks noChangeAspect="1"/>
          </p:cNvGraphicFramePr>
          <p:nvPr>
            <p:extLst/>
          </p:nvPr>
        </p:nvGraphicFramePr>
        <p:xfrm>
          <a:off x="6444208" y="1027760"/>
          <a:ext cx="185102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Rovnice" r:id="rId10" imgW="660240" imgH="888840" progId="Equation.3">
                  <p:embed/>
                </p:oleObj>
              </mc:Choice>
              <mc:Fallback>
                <p:oleObj name="Rovnice" r:id="rId10" imgW="660240" imgH="888840" progId="Equation.3">
                  <p:embed/>
                  <p:pic>
                    <p:nvPicPr>
                      <p:cNvPr id="54" name="Objek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027760"/>
                        <a:ext cx="1851025" cy="2463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blouk 47"/>
          <p:cNvSpPr/>
          <p:nvPr/>
        </p:nvSpPr>
        <p:spPr>
          <a:xfrm rot="8167770">
            <a:off x="3142006" y="1621736"/>
            <a:ext cx="576064" cy="53437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louk 55"/>
          <p:cNvSpPr/>
          <p:nvPr/>
        </p:nvSpPr>
        <p:spPr>
          <a:xfrm rot="8167770">
            <a:off x="4055275" y="4987483"/>
            <a:ext cx="457387" cy="42428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7" name="Objekt 56"/>
          <p:cNvGraphicFramePr>
            <a:graphicFrameLocks noChangeAspect="1"/>
          </p:cNvGraphicFramePr>
          <p:nvPr>
            <p:extLst/>
          </p:nvPr>
        </p:nvGraphicFramePr>
        <p:xfrm>
          <a:off x="3597656" y="4711489"/>
          <a:ext cx="4270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Rovnice" r:id="rId12" imgW="152280" imgH="139680" progId="Equation.3">
                  <p:embed/>
                </p:oleObj>
              </mc:Choice>
              <mc:Fallback>
                <p:oleObj name="Rovnice" r:id="rId12" imgW="152280" imgH="139680" progId="Equation.3">
                  <p:embed/>
                  <p:pic>
                    <p:nvPicPr>
                      <p:cNvPr id="57" name="Objek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656" y="4711489"/>
                        <a:ext cx="427038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kt 57"/>
          <p:cNvGraphicFramePr>
            <a:graphicFrameLocks noChangeAspect="1"/>
          </p:cNvGraphicFramePr>
          <p:nvPr>
            <p:extLst/>
          </p:nvPr>
        </p:nvGraphicFramePr>
        <p:xfrm>
          <a:off x="3395814" y="1496690"/>
          <a:ext cx="4270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Rovnice" r:id="rId14" imgW="152280" imgH="139680" progId="Equation.3">
                  <p:embed/>
                </p:oleObj>
              </mc:Choice>
              <mc:Fallback>
                <p:oleObj name="Rovnice" r:id="rId14" imgW="152280" imgH="139680" progId="Equation.3">
                  <p:embed/>
                  <p:pic>
                    <p:nvPicPr>
                      <p:cNvPr id="58" name="Objek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814" y="1496690"/>
                        <a:ext cx="427038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991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8" grpId="0" animBg="1"/>
      <p:bldP spid="5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onika\Documents\F - NB\F RŮZNÉ VÝUKA\SBÍRKA ÚLOH PRO SŠ\ss\Data\Images\SbirkaObrazky\SbF_5-2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16" y="5093902"/>
            <a:ext cx="4018845" cy="161734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monika\Documents\F - NB\F RŮZNÉ VÝUKA\SBÍRKA ÚLOH PRO SŠ\ss\Data\Images\SbirkaObrazky\SbF_5-2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9" y="2280131"/>
            <a:ext cx="1512168" cy="406481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monika\Documents\F - NB\F RŮZNÉ VÝUKA\SBÍRKA ÚLOH PRO SŠ\ss\Data\Images\SbirkaObrazky\SbF_5-26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568"/>
            <a:ext cx="4725678" cy="158417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4716016" y="591403"/>
            <a:ext cx="805215" cy="775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2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179512" y="2681275"/>
            <a:ext cx="805215" cy="775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3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6623587" y="4539173"/>
            <a:ext cx="805215" cy="775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4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  <a:endParaRPr lang="cs-CZ" sz="32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2958383" y="1117720"/>
            <a:ext cx="53349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7199651" y="5902573"/>
            <a:ext cx="0" cy="72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566891" y="1116276"/>
            <a:ext cx="2858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6852739" y="1116276"/>
            <a:ext cx="266750" cy="14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3995936" y="1117720"/>
            <a:ext cx="53349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6047523" y="5093902"/>
            <a:ext cx="0" cy="72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112323" y="2288540"/>
            <a:ext cx="69547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cs-CZ" sz="2400" b="1" dirty="0" smtClean="0">
                <a:latin typeface="+mn-lt"/>
              </a:rPr>
              <a:t>3) Nad cívkou je na pružině zavěšen 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váleček z měkké oceli, co se stane</a:t>
            </a:r>
            <a:endParaRPr lang="cs-CZ" sz="2400" u="sng" dirty="0">
              <a:latin typeface="+mn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dirty="0" smtClean="0">
                <a:latin typeface="+mn-lt"/>
              </a:rPr>
              <a:t>pustíme-li do cívky proud?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dirty="0" smtClean="0">
                <a:latin typeface="+mn-lt"/>
              </a:rPr>
              <a:t>zvětšíme-li proud?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400" dirty="0" smtClean="0">
                <a:latin typeface="+mn-lt"/>
              </a:rPr>
              <a:t>otočíme-li směr proudu?</a:t>
            </a:r>
          </a:p>
          <a:p>
            <a:pPr>
              <a:defRPr/>
            </a:pPr>
            <a:r>
              <a:rPr lang="cs-CZ" sz="2400" dirty="0" smtClean="0">
                <a:latin typeface="+mn-lt"/>
              </a:rPr>
              <a:t>Co když bude místo válečku magnet?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9851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C:\Users\monika\Documents\F - NB\F RŮZNÉ VÝUKA\SBÍRKA ÚLOH PRO SŠ\ss\Data\Images\SbirkaObrazky\SbF_5-27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47399"/>
            <a:ext cx="5370263" cy="174615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monika\Documents\F - NB\F RŮZNÉ VÝUKA\SBÍRKA ÚLOH PRO SŠ\ss\Data\Images\SbirkaObrazky\SbF_5-27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448"/>
            <a:ext cx="1137505" cy="217522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monika\Documents\F - NB\F RŮZNÉ VÝUKA\SBÍRKA ÚLOH PRO SŠ\ss\Data\Images\SbirkaObrazky\SbF_5-27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1" y="4712901"/>
            <a:ext cx="3235435" cy="181244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monika\Documents\F - NB\F RŮZNÉ VÝUKA\SBÍRKA ÚLOH PRO SŠ\ss\Data\Images\SbirkaObrazky\SbF_5-27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1" y="2667997"/>
            <a:ext cx="2714810" cy="175053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2554987" y="2283366"/>
            <a:ext cx="805215" cy="775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2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>
            <a:off x="179512" y="1574309"/>
            <a:ext cx="805215" cy="775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1.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2061788" y="5749976"/>
            <a:ext cx="805215" cy="775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3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7373150" y="3541507"/>
            <a:ext cx="805215" cy="775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4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  <a:endParaRPr lang="cs-CZ" sz="3200" b="1" dirty="0">
              <a:solidFill>
                <a:schemeClr val="bg1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1219057" y="692696"/>
            <a:ext cx="360040" cy="360040"/>
            <a:chOff x="3923928" y="3969060"/>
            <a:chExt cx="360040" cy="360040"/>
          </a:xfrm>
          <a:solidFill>
            <a:srgbClr val="0070C0"/>
          </a:solidFill>
        </p:grpSpPr>
        <p:sp>
          <p:nvSpPr>
            <p:cNvPr id="13" name="Ovál 12"/>
            <p:cNvSpPr/>
            <p:nvPr/>
          </p:nvSpPr>
          <p:spPr>
            <a:xfrm>
              <a:off x="3923928" y="3969060"/>
              <a:ext cx="360040" cy="3600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ál 13"/>
            <p:cNvSpPr/>
            <p:nvPr/>
          </p:nvSpPr>
          <p:spPr>
            <a:xfrm>
              <a:off x="4049942" y="4103157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1570009" y="445840"/>
          <a:ext cx="3556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Rovnice" r:id="rId7" imgW="126720" imgH="177480" progId="Equation.3">
                  <p:embed/>
                </p:oleObj>
              </mc:Choice>
              <mc:Fallback>
                <p:oleObj name="Rovnice" r:id="rId7" imgW="126720" imgH="17748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09" y="445840"/>
                        <a:ext cx="355600" cy="493712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204108" y="174448"/>
            <a:ext cx="69547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buAutoNum type="arabicParenR"/>
              <a:defRPr/>
            </a:pPr>
            <a:r>
              <a:rPr lang="cs-CZ" sz="2400" dirty="0" smtClean="0">
                <a:latin typeface="+mn-lt"/>
              </a:rPr>
              <a:t>Kam se vychýlí elektron?</a:t>
            </a:r>
          </a:p>
          <a:p>
            <a:pPr marL="457200" indent="-457200">
              <a:buAutoNum type="arabicParenR"/>
              <a:defRPr/>
            </a:pPr>
            <a:r>
              <a:rPr lang="cs-CZ" sz="2400" dirty="0" smtClean="0">
                <a:latin typeface="+mn-lt"/>
              </a:rPr>
              <a:t>Jaký náboj nesou částice?</a:t>
            </a:r>
          </a:p>
          <a:p>
            <a:pPr marL="457200" indent="-457200">
              <a:buAutoNum type="arabicParenR"/>
              <a:defRPr/>
            </a:pPr>
            <a:r>
              <a:rPr lang="cs-CZ" sz="2400" dirty="0" smtClean="0">
                <a:latin typeface="+mn-lt"/>
              </a:rPr>
              <a:t>Jaký musí být směr proudu v cívce, aby se letící elektron vychýlil za nákresnu?</a:t>
            </a:r>
          </a:p>
          <a:p>
            <a:pPr marL="457200" indent="-457200">
              <a:buAutoNum type="arabicParenR"/>
              <a:defRPr/>
            </a:pPr>
            <a:r>
              <a:rPr lang="cs-CZ" sz="2400" dirty="0" smtClean="0">
                <a:latin typeface="+mn-lt"/>
              </a:rPr>
              <a:t>Kterým směrem se vychýlí katodové záření?</a:t>
            </a:r>
            <a:endParaRPr lang="cs-CZ" sz="2400" dirty="0">
              <a:latin typeface="+mn-lt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2933164" y="3717032"/>
          <a:ext cx="42703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Rovnice" r:id="rId9" imgW="152280" imgH="203040" progId="Equation.3">
                  <p:embed/>
                </p:oleObj>
              </mc:Choice>
              <mc:Fallback>
                <p:oleObj name="Rovnice" r:id="rId9" imgW="152280" imgH="20304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164" y="3717032"/>
                        <a:ext cx="427038" cy="56356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Přímá spojnice se šipkou 20"/>
          <p:cNvCxnSpPr/>
          <p:nvPr/>
        </p:nvCxnSpPr>
        <p:spPr>
          <a:xfrm>
            <a:off x="577907" y="4869160"/>
            <a:ext cx="81363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82119" y="4864566"/>
            <a:ext cx="8142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6331208" y="2823263"/>
            <a:ext cx="0" cy="72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323528" y="1262062"/>
            <a:ext cx="89552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79512" y="510531"/>
          <a:ext cx="56991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Rovnice" r:id="rId11" imgW="203040" imgH="228600" progId="Equation.3">
                  <p:embed/>
                </p:oleObj>
              </mc:Choice>
              <mc:Fallback>
                <p:oleObj name="Rovnice" r:id="rId11" imgW="203040" imgH="22860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10531"/>
                        <a:ext cx="569912" cy="633413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ál 23"/>
          <p:cNvSpPr/>
          <p:nvPr/>
        </p:nvSpPr>
        <p:spPr>
          <a:xfrm flipV="1">
            <a:off x="179512" y="3365413"/>
            <a:ext cx="310130" cy="3101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+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 flipV="1">
            <a:off x="1579097" y="2495266"/>
            <a:ext cx="310130" cy="3101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9" name="Ovál 28"/>
          <p:cNvSpPr/>
          <p:nvPr/>
        </p:nvSpPr>
        <p:spPr>
          <a:xfrm flipV="1">
            <a:off x="2061788" y="4263465"/>
            <a:ext cx="310130" cy="3101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-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 flipV="1">
            <a:off x="908927" y="4286400"/>
            <a:ext cx="310130" cy="31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59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4" grpId="0" animBg="1"/>
      <p:bldP spid="27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696"/>
            <a:ext cx="9144000" cy="4214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altLang="cs-CZ" sz="2800" b="1" dirty="0" smtClean="0"/>
              <a:t>Ampérovo pravidlo pravé ruky</a:t>
            </a:r>
            <a:endParaRPr lang="cs-CZ" altLang="cs-CZ" sz="2800" dirty="0" smtClean="0"/>
          </a:p>
          <a:p>
            <a:pPr marL="0" indent="0">
              <a:buNone/>
            </a:pPr>
            <a:r>
              <a:rPr lang="cs-CZ" altLang="cs-CZ" sz="2800" dirty="0" smtClean="0"/>
              <a:t>Naznačíme-li uchopení vodiče do pravé ruky tak, aby </a:t>
            </a:r>
            <a:br>
              <a:rPr lang="cs-CZ" altLang="cs-CZ" sz="2800" dirty="0" smtClean="0"/>
            </a:br>
            <a:r>
              <a:rPr lang="cs-CZ" altLang="cs-CZ" sz="2800" dirty="0" smtClean="0"/>
              <a:t>vztyčený palec ukazoval dohodnutý směr proudu ve vodiči, pak prsty ukazují orientaci magnetických indukčních čar.</a:t>
            </a:r>
          </a:p>
          <a:p>
            <a:endParaRPr lang="cs-CZ" altLang="cs-CZ" sz="2800" dirty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7. 1. 	MAGNETICKÉ POLE VODIČE S PROUDEM</a:t>
            </a:r>
          </a:p>
        </p:txBody>
      </p:sp>
      <p:grpSp>
        <p:nvGrpSpPr>
          <p:cNvPr id="34" name="Skupina 70"/>
          <p:cNvGrpSpPr/>
          <p:nvPr/>
        </p:nvGrpSpPr>
        <p:grpSpPr>
          <a:xfrm flipV="1">
            <a:off x="7163378" y="3404832"/>
            <a:ext cx="360000" cy="360000"/>
            <a:chOff x="6923316" y="1992087"/>
            <a:chExt cx="360000" cy="360000"/>
          </a:xfrm>
        </p:grpSpPr>
        <p:sp>
          <p:nvSpPr>
            <p:cNvPr id="35" name="Elipsa 55"/>
            <p:cNvSpPr/>
            <p:nvPr/>
          </p:nvSpPr>
          <p:spPr>
            <a:xfrm>
              <a:off x="6923316" y="1992087"/>
              <a:ext cx="360000" cy="360000"/>
            </a:xfrm>
            <a:prstGeom prst="ellipse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Elipsa 56"/>
            <p:cNvSpPr/>
            <p:nvPr/>
          </p:nvSpPr>
          <p:spPr>
            <a:xfrm>
              <a:off x="7075855" y="2144464"/>
              <a:ext cx="72000" cy="7200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7" name="Skupina 95"/>
          <p:cNvGrpSpPr/>
          <p:nvPr/>
        </p:nvGrpSpPr>
        <p:grpSpPr>
          <a:xfrm>
            <a:off x="6521119" y="2756832"/>
            <a:ext cx="1679746" cy="1656000"/>
            <a:chOff x="5671457" y="1353083"/>
            <a:chExt cx="1679746" cy="1656000"/>
          </a:xfrm>
        </p:grpSpPr>
        <p:grpSp>
          <p:nvGrpSpPr>
            <p:cNvPr id="38" name="Skupina 94"/>
            <p:cNvGrpSpPr/>
            <p:nvPr/>
          </p:nvGrpSpPr>
          <p:grpSpPr>
            <a:xfrm>
              <a:off x="5682338" y="1353083"/>
              <a:ext cx="1656000" cy="1656000"/>
              <a:chOff x="5682338" y="1353083"/>
              <a:chExt cx="1656000" cy="1656000"/>
            </a:xfrm>
          </p:grpSpPr>
          <p:sp>
            <p:nvSpPr>
              <p:cNvPr id="44" name="Elipsa 78"/>
              <p:cNvSpPr/>
              <p:nvPr/>
            </p:nvSpPr>
            <p:spPr>
              <a:xfrm flipV="1">
                <a:off x="5943598" y="1625911"/>
                <a:ext cx="1110343" cy="1110343"/>
              </a:xfrm>
              <a:prstGeom prst="ellipse">
                <a:avLst/>
              </a:prstGeom>
              <a:noFill/>
              <a:ln w="6350">
                <a:solidFill>
                  <a:srgbClr val="20B2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Elipsa 79"/>
              <p:cNvSpPr/>
              <p:nvPr/>
            </p:nvSpPr>
            <p:spPr>
              <a:xfrm flipV="1">
                <a:off x="5682338" y="1353083"/>
                <a:ext cx="1656000" cy="1656000"/>
              </a:xfrm>
              <a:prstGeom prst="ellipse">
                <a:avLst/>
              </a:prstGeom>
              <a:noFill/>
              <a:ln w="6350">
                <a:solidFill>
                  <a:srgbClr val="20B2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9" name="Rovnoramenný trojúhelník 38"/>
            <p:cNvSpPr/>
            <p:nvPr/>
          </p:nvSpPr>
          <p:spPr>
            <a:xfrm flipV="1">
              <a:off x="5671457" y="2185881"/>
              <a:ext cx="36000" cy="108000"/>
            </a:xfrm>
            <a:prstGeom prst="triangle">
              <a:avLst/>
            </a:prstGeom>
            <a:solidFill>
              <a:srgbClr val="20B22E"/>
            </a:solidFill>
            <a:ln>
              <a:solidFill>
                <a:srgbClr val="20B2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Rovnoramenný trojúhelník 39"/>
            <p:cNvSpPr/>
            <p:nvPr/>
          </p:nvSpPr>
          <p:spPr>
            <a:xfrm flipV="1">
              <a:off x="5932717" y="2185885"/>
              <a:ext cx="36000" cy="108000"/>
            </a:xfrm>
            <a:prstGeom prst="triangle">
              <a:avLst/>
            </a:prstGeom>
            <a:solidFill>
              <a:srgbClr val="20B22E"/>
            </a:solidFill>
            <a:ln>
              <a:solidFill>
                <a:srgbClr val="20B2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1" name="Skupina 84"/>
            <p:cNvGrpSpPr/>
            <p:nvPr/>
          </p:nvGrpSpPr>
          <p:grpSpPr>
            <a:xfrm>
              <a:off x="7032171" y="2153226"/>
              <a:ext cx="319032" cy="108004"/>
              <a:chOff x="5802085" y="2220681"/>
              <a:chExt cx="319032" cy="108004"/>
            </a:xfrm>
          </p:grpSpPr>
          <p:sp>
            <p:nvSpPr>
              <p:cNvPr id="42" name="Rovnoramenný trojúhelník 41"/>
              <p:cNvSpPr/>
              <p:nvPr/>
            </p:nvSpPr>
            <p:spPr>
              <a:xfrm>
                <a:off x="5802085" y="2220685"/>
                <a:ext cx="36000" cy="108000"/>
              </a:xfrm>
              <a:prstGeom prst="triangle">
                <a:avLst/>
              </a:prstGeom>
              <a:solidFill>
                <a:srgbClr val="20B22E"/>
              </a:solidFill>
              <a:ln>
                <a:solidFill>
                  <a:srgbClr val="20B2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Rovnoramenný trojúhelník 42"/>
              <p:cNvSpPr/>
              <p:nvPr/>
            </p:nvSpPr>
            <p:spPr>
              <a:xfrm>
                <a:off x="6085117" y="2220681"/>
                <a:ext cx="36000" cy="108000"/>
              </a:xfrm>
              <a:prstGeom prst="triangle">
                <a:avLst/>
              </a:prstGeom>
              <a:solidFill>
                <a:srgbClr val="20B22E"/>
              </a:solidFill>
              <a:ln>
                <a:solidFill>
                  <a:srgbClr val="20B2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46" name="Skupina 73"/>
          <p:cNvGrpSpPr/>
          <p:nvPr/>
        </p:nvGrpSpPr>
        <p:grpSpPr>
          <a:xfrm>
            <a:off x="7206918" y="5583865"/>
            <a:ext cx="360000" cy="360000"/>
            <a:chOff x="7043058" y="4234544"/>
            <a:chExt cx="360000" cy="360000"/>
          </a:xfrm>
        </p:grpSpPr>
        <p:sp>
          <p:nvSpPr>
            <p:cNvPr id="47" name="Elipsa 58"/>
            <p:cNvSpPr/>
            <p:nvPr/>
          </p:nvSpPr>
          <p:spPr>
            <a:xfrm>
              <a:off x="7043058" y="4234544"/>
              <a:ext cx="360000" cy="360000"/>
            </a:xfrm>
            <a:prstGeom prst="ellipse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8" name="Skupina 62"/>
            <p:cNvGrpSpPr/>
            <p:nvPr/>
          </p:nvGrpSpPr>
          <p:grpSpPr>
            <a:xfrm>
              <a:off x="7086601" y="4288968"/>
              <a:ext cx="288000" cy="252000"/>
              <a:chOff x="4974773" y="4060371"/>
              <a:chExt cx="152398" cy="141515"/>
            </a:xfrm>
          </p:grpSpPr>
          <p:cxnSp>
            <p:nvCxnSpPr>
              <p:cNvPr id="49" name="Přímá spojovací čára 63"/>
              <p:cNvCxnSpPr/>
              <p:nvPr/>
            </p:nvCxnSpPr>
            <p:spPr>
              <a:xfrm rot="5400000">
                <a:off x="4980215" y="4076699"/>
                <a:ext cx="141514" cy="10885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ovací čára 68"/>
              <p:cNvCxnSpPr/>
              <p:nvPr/>
            </p:nvCxnSpPr>
            <p:spPr>
              <a:xfrm>
                <a:off x="4974773" y="4071257"/>
                <a:ext cx="152398" cy="13062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Skupina 96"/>
          <p:cNvGrpSpPr/>
          <p:nvPr/>
        </p:nvGrpSpPr>
        <p:grpSpPr>
          <a:xfrm>
            <a:off x="6553776" y="4955746"/>
            <a:ext cx="1690632" cy="1656000"/>
            <a:chOff x="5704114" y="3551997"/>
            <a:chExt cx="1690632" cy="1656000"/>
          </a:xfrm>
        </p:grpSpPr>
        <p:sp>
          <p:nvSpPr>
            <p:cNvPr id="52" name="Elipsa 85"/>
            <p:cNvSpPr/>
            <p:nvPr/>
          </p:nvSpPr>
          <p:spPr>
            <a:xfrm>
              <a:off x="5976255" y="3824826"/>
              <a:ext cx="1110343" cy="1110343"/>
            </a:xfrm>
            <a:prstGeom prst="ellipse">
              <a:avLst/>
            </a:prstGeom>
            <a:noFill/>
            <a:ln w="6350">
              <a:solidFill>
                <a:srgbClr val="20B2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Elipsa 86"/>
            <p:cNvSpPr/>
            <p:nvPr/>
          </p:nvSpPr>
          <p:spPr>
            <a:xfrm>
              <a:off x="5714995" y="3551997"/>
              <a:ext cx="1656000" cy="1656000"/>
            </a:xfrm>
            <a:prstGeom prst="ellipse">
              <a:avLst/>
            </a:prstGeom>
            <a:noFill/>
            <a:ln w="6350">
              <a:solidFill>
                <a:srgbClr val="20B2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Rovnoramenný trojúhelník 53"/>
            <p:cNvSpPr/>
            <p:nvPr/>
          </p:nvSpPr>
          <p:spPr>
            <a:xfrm>
              <a:off x="5704114" y="4267199"/>
              <a:ext cx="36000" cy="108000"/>
            </a:xfrm>
            <a:prstGeom prst="triangle">
              <a:avLst/>
            </a:prstGeom>
            <a:solidFill>
              <a:srgbClr val="20B22E"/>
            </a:solidFill>
            <a:ln>
              <a:solidFill>
                <a:srgbClr val="20B2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Rovnoramenný trojúhelník 54"/>
            <p:cNvSpPr/>
            <p:nvPr/>
          </p:nvSpPr>
          <p:spPr>
            <a:xfrm>
              <a:off x="5965374" y="4267195"/>
              <a:ext cx="36000" cy="108000"/>
            </a:xfrm>
            <a:prstGeom prst="triangle">
              <a:avLst/>
            </a:prstGeom>
            <a:solidFill>
              <a:srgbClr val="20B22E"/>
            </a:solidFill>
            <a:ln>
              <a:solidFill>
                <a:srgbClr val="20B2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6" name="Skupina 89"/>
            <p:cNvGrpSpPr/>
            <p:nvPr/>
          </p:nvGrpSpPr>
          <p:grpSpPr>
            <a:xfrm flipV="1">
              <a:off x="7075714" y="4299850"/>
              <a:ext cx="319032" cy="108004"/>
              <a:chOff x="5812971" y="2220681"/>
              <a:chExt cx="319032" cy="108004"/>
            </a:xfrm>
          </p:grpSpPr>
          <p:sp>
            <p:nvSpPr>
              <p:cNvPr id="57" name="Rovnoramenný trojúhelník 56"/>
              <p:cNvSpPr/>
              <p:nvPr/>
            </p:nvSpPr>
            <p:spPr>
              <a:xfrm>
                <a:off x="5812971" y="2220685"/>
                <a:ext cx="36000" cy="108000"/>
              </a:xfrm>
              <a:prstGeom prst="triangle">
                <a:avLst/>
              </a:prstGeom>
              <a:solidFill>
                <a:srgbClr val="20B22E"/>
              </a:solidFill>
              <a:ln>
                <a:solidFill>
                  <a:srgbClr val="20B2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Rovnoramenný trojúhelník 57"/>
              <p:cNvSpPr/>
              <p:nvPr/>
            </p:nvSpPr>
            <p:spPr>
              <a:xfrm>
                <a:off x="6096003" y="2220681"/>
                <a:ext cx="36000" cy="108000"/>
              </a:xfrm>
              <a:prstGeom prst="triangle">
                <a:avLst/>
              </a:prstGeom>
              <a:solidFill>
                <a:srgbClr val="20B22E"/>
              </a:solidFill>
              <a:ln>
                <a:solidFill>
                  <a:srgbClr val="20B2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pic>
        <p:nvPicPr>
          <p:cNvPr id="60" name="Obrázek 59" descr="mag-pole-vodic-s-proudem.gif"/>
          <p:cNvPicPr>
            <a:picLocks noChangeAspect="1"/>
          </p:cNvPicPr>
          <p:nvPr/>
        </p:nvPicPr>
        <p:blipFill rotWithShape="1">
          <a:blip r:embed="rId2" cstate="print"/>
          <a:srcRect l="4465" t="3009" r="4821"/>
          <a:stretch/>
        </p:blipFill>
        <p:spPr>
          <a:xfrm>
            <a:off x="323528" y="2892183"/>
            <a:ext cx="3444875" cy="3443287"/>
          </a:xfrm>
          <a:prstGeom prst="rect">
            <a:avLst/>
          </a:prstGeom>
        </p:spPr>
      </p:pic>
      <p:pic>
        <p:nvPicPr>
          <p:cNvPr id="31" name="Picture 5" descr="C:\Users\monika\Documents\F - NB\F RŮZNÉ VÝUKA\SBÍRKA ÚLOH PRO SŠ\ss\Data\Images\LexikonObrazky\Lex_5-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892183"/>
            <a:ext cx="2041595" cy="34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4491"/>
            <a:ext cx="9144000" cy="42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700" b="1" dirty="0">
                <a:latin typeface="+mn-lt"/>
                <a:cs typeface="+mn-cs"/>
              </a:rPr>
              <a:t>cívka</a:t>
            </a:r>
            <a:r>
              <a:rPr lang="cs-CZ" sz="2700" dirty="0">
                <a:latin typeface="+mn-lt"/>
                <a:cs typeface="+mn-cs"/>
              </a:rPr>
              <a:t> – pravou ruku položíme na cívku </a:t>
            </a:r>
            <a:r>
              <a:rPr lang="cs-CZ" sz="2700" dirty="0" smtClean="0">
                <a:latin typeface="+mn-lt"/>
                <a:cs typeface="+mn-cs"/>
              </a:rPr>
              <a:t/>
            </a:r>
            <a:br>
              <a:rPr lang="cs-CZ" sz="2700" dirty="0" smtClean="0">
                <a:latin typeface="+mn-lt"/>
                <a:cs typeface="+mn-cs"/>
              </a:rPr>
            </a:br>
            <a:r>
              <a:rPr lang="cs-CZ" sz="2700" dirty="0" smtClean="0">
                <a:latin typeface="+mn-lt"/>
                <a:cs typeface="+mn-cs"/>
              </a:rPr>
              <a:t>(</a:t>
            </a:r>
            <a:r>
              <a:rPr lang="cs-CZ" sz="2700" dirty="0">
                <a:latin typeface="+mn-lt"/>
                <a:cs typeface="+mn-cs"/>
              </a:rPr>
              <a:t>závit) tak, aby pokrčené prsty </a:t>
            </a:r>
            <a:r>
              <a:rPr lang="cs-CZ" sz="2700" dirty="0" smtClean="0">
                <a:latin typeface="+mn-lt"/>
                <a:cs typeface="+mn-cs"/>
              </a:rPr>
              <a:t>ukazovaly</a:t>
            </a:r>
            <a:br>
              <a:rPr lang="cs-CZ" sz="2700" dirty="0" smtClean="0">
                <a:latin typeface="+mn-lt"/>
                <a:cs typeface="+mn-cs"/>
              </a:rPr>
            </a:br>
            <a:r>
              <a:rPr lang="cs-CZ" sz="2700" dirty="0" smtClean="0">
                <a:latin typeface="+mn-lt"/>
                <a:cs typeface="+mn-cs"/>
              </a:rPr>
              <a:t>dohodnutý </a:t>
            </a:r>
            <a:r>
              <a:rPr lang="cs-CZ" sz="2700" dirty="0">
                <a:latin typeface="+mn-lt"/>
                <a:cs typeface="+mn-cs"/>
              </a:rPr>
              <a:t>směr proudu, </a:t>
            </a:r>
            <a:r>
              <a:rPr lang="cs-CZ" sz="2700" dirty="0" smtClean="0">
                <a:latin typeface="+mn-lt"/>
                <a:cs typeface="+mn-cs"/>
              </a:rPr>
              <a:t>pak vztyčený </a:t>
            </a:r>
            <a:br>
              <a:rPr lang="cs-CZ" sz="2700" dirty="0" smtClean="0">
                <a:latin typeface="+mn-lt"/>
                <a:cs typeface="+mn-cs"/>
              </a:rPr>
            </a:br>
            <a:r>
              <a:rPr lang="cs-CZ" sz="2700" dirty="0" smtClean="0">
                <a:latin typeface="+mn-lt"/>
                <a:cs typeface="+mn-cs"/>
              </a:rPr>
              <a:t>palec </a:t>
            </a:r>
            <a:r>
              <a:rPr lang="cs-CZ" sz="2700" dirty="0">
                <a:latin typeface="+mn-lt"/>
                <a:cs typeface="+mn-cs"/>
              </a:rPr>
              <a:t>ukazuje orientaci magnetických </a:t>
            </a:r>
            <a:r>
              <a:rPr lang="cs-CZ" sz="2700" dirty="0" smtClean="0">
                <a:latin typeface="+mn-lt"/>
                <a:cs typeface="+mn-cs"/>
              </a:rPr>
              <a:t/>
            </a:r>
            <a:br>
              <a:rPr lang="cs-CZ" sz="2700" dirty="0" smtClean="0">
                <a:latin typeface="+mn-lt"/>
                <a:cs typeface="+mn-cs"/>
              </a:rPr>
            </a:br>
            <a:r>
              <a:rPr lang="cs-CZ" sz="2700" dirty="0" smtClean="0">
                <a:latin typeface="+mn-lt"/>
                <a:cs typeface="+mn-cs"/>
              </a:rPr>
              <a:t>indukčních čar</a:t>
            </a:r>
            <a:endParaRPr lang="cs-CZ" sz="28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v dutině cívky jsou magnetické čáry </a:t>
            </a:r>
            <a:r>
              <a:rPr lang="cs-CZ" sz="2400" dirty="0" smtClean="0">
                <a:latin typeface="+mn-lt"/>
                <a:cs typeface="+mn-cs"/>
              </a:rPr>
              <a:t>rovnoběžné,</a:t>
            </a:r>
            <a:br>
              <a:rPr lang="cs-CZ" sz="2400" dirty="0" smtClean="0">
                <a:latin typeface="+mn-lt"/>
                <a:cs typeface="+mn-cs"/>
              </a:rPr>
            </a:br>
            <a:r>
              <a:rPr lang="cs-CZ" sz="2400" dirty="0" smtClean="0">
                <a:latin typeface="+mn-lt"/>
                <a:cs typeface="+mn-cs"/>
              </a:rPr>
              <a:t>vzniká </a:t>
            </a:r>
            <a:r>
              <a:rPr lang="cs-CZ" sz="2400" b="1" dirty="0">
                <a:latin typeface="+mn-lt"/>
              </a:rPr>
              <a:t>homogenní magnetické pole </a:t>
            </a:r>
            <a:endParaRPr lang="cs-CZ" sz="24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(každé reálné </a:t>
            </a:r>
            <a:r>
              <a:rPr lang="cs-CZ" sz="2400" dirty="0">
                <a:latin typeface="+mn-lt"/>
              </a:rPr>
              <a:t>magnetické </a:t>
            </a:r>
            <a:r>
              <a:rPr lang="cs-CZ" sz="2400" dirty="0">
                <a:latin typeface="+mn-lt"/>
                <a:cs typeface="+mn-cs"/>
              </a:rPr>
              <a:t> pole je nehomogenní)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v místě, kde siločáry vychází z cívky, je magnetický pól </a:t>
            </a:r>
            <a:br>
              <a:rPr lang="cs-CZ" sz="2400" dirty="0">
                <a:latin typeface="+mn-lt"/>
                <a:cs typeface="+mn-cs"/>
              </a:rPr>
            </a:br>
            <a:r>
              <a:rPr lang="cs-CZ" sz="2400" dirty="0">
                <a:latin typeface="+mn-lt"/>
                <a:cs typeface="+mn-cs"/>
              </a:rPr>
              <a:t>N (sever) a na druhém konci je magnetický pól S (jih).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5059"/>
            <a:ext cx="9144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monika\Documents\F - NB\F RŮZNÉ VÝUKA\SBÍRKA ÚLOH PRO SŠ\ss\Data\Images\LexikonObrazky\Lex_5-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66" y="13764"/>
            <a:ext cx="2886446" cy="21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7. </a:t>
            </a:r>
            <a:r>
              <a:rPr lang="cs-CZ" altLang="cs-CZ" sz="2800" b="1" dirty="0" smtClean="0">
                <a:solidFill>
                  <a:schemeClr val="bg1"/>
                </a:solidFill>
                <a:cs typeface="Times New Roman" pitchFamily="18" charset="0"/>
              </a:rPr>
              <a:t>2. </a:t>
            </a:r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	</a:t>
            </a:r>
            <a:r>
              <a:rPr lang="cs-CZ" altLang="cs-CZ" sz="2800" b="1" dirty="0" smtClean="0">
                <a:solidFill>
                  <a:schemeClr val="bg1"/>
                </a:solidFill>
                <a:cs typeface="Times New Roman" pitchFamily="18" charset="0"/>
              </a:rPr>
              <a:t>MAGNETICKÁ SÍLA</a:t>
            </a:r>
            <a:endParaRPr lang="cs-CZ" altLang="cs-CZ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8" name="Rectangle 1"/>
          <p:cNvSpPr>
            <a:spLocks noChangeArrowheads="1"/>
          </p:cNvSpPr>
          <p:nvPr/>
        </p:nvSpPr>
        <p:spPr bwMode="auto">
          <a:xfrm>
            <a:off x="366315" y="702360"/>
            <a:ext cx="5357813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r>
              <a:rPr lang="cs-CZ" sz="2800" dirty="0" smtClean="0">
                <a:latin typeface="+mn-lt"/>
              </a:rPr>
              <a:t>Homogenní magnetické pole</a:t>
            </a:r>
          </a:p>
          <a:p>
            <a:pPr>
              <a:defRPr/>
            </a:pPr>
            <a:r>
              <a:rPr lang="cs-CZ" sz="2800" dirty="0" smtClean="0">
                <a:latin typeface="+mn-lt"/>
              </a:rPr>
              <a:t>a </a:t>
            </a:r>
            <a:r>
              <a:rPr lang="cs-CZ" sz="2800" dirty="0">
                <a:latin typeface="+mn-lt"/>
              </a:rPr>
              <a:t>v něm vodič </a:t>
            </a:r>
            <a:r>
              <a:rPr lang="cs-CZ" sz="2800" dirty="0" smtClean="0">
                <a:latin typeface="+mn-lt"/>
              </a:rPr>
              <a:t>s</a:t>
            </a:r>
            <a:r>
              <a:rPr lang="cs-CZ" sz="2800" dirty="0">
                <a:latin typeface="+mn-lt"/>
              </a:rPr>
              <a:t> </a:t>
            </a:r>
            <a:r>
              <a:rPr lang="cs-CZ" sz="2800" dirty="0" smtClean="0">
                <a:latin typeface="+mn-lt"/>
              </a:rPr>
              <a:t>proudem</a:t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kolmý </a:t>
            </a:r>
            <a:r>
              <a:rPr lang="cs-CZ" sz="2800" dirty="0">
                <a:latin typeface="+mn-lt"/>
              </a:rPr>
              <a:t>k indukčním </a:t>
            </a:r>
            <a:r>
              <a:rPr lang="cs-CZ" sz="2800" dirty="0" smtClean="0">
                <a:latin typeface="+mn-lt"/>
              </a:rPr>
              <a:t>čarám.</a:t>
            </a:r>
            <a:endParaRPr lang="cs-CZ" sz="2800" dirty="0">
              <a:latin typeface="+mn-lt"/>
            </a:endParaRPr>
          </a:p>
          <a:p>
            <a:pPr>
              <a:defRPr/>
            </a:pPr>
            <a:r>
              <a:rPr lang="cs-CZ" sz="2800" dirty="0">
                <a:latin typeface="+mn-lt"/>
              </a:rPr>
              <a:t> </a:t>
            </a:r>
          </a:p>
          <a:p>
            <a:pPr>
              <a:defRPr/>
            </a:pPr>
            <a:r>
              <a:rPr lang="cs-CZ" sz="2800" dirty="0">
                <a:latin typeface="+mn-lt"/>
              </a:rPr>
              <a:t>Složením </a:t>
            </a:r>
            <a:r>
              <a:rPr lang="cs-CZ" sz="2800" dirty="0" smtClean="0">
                <a:latin typeface="+mn-lt"/>
              </a:rPr>
              <a:t>pole magnetu s polem vodiče </a:t>
            </a:r>
            <a:r>
              <a:rPr lang="cs-CZ" sz="2800" dirty="0">
                <a:latin typeface="+mn-lt"/>
              </a:rPr>
              <a:t>vzniká pole výsledné.</a:t>
            </a:r>
          </a:p>
          <a:p>
            <a:pPr>
              <a:defRPr/>
            </a:pPr>
            <a:r>
              <a:rPr lang="cs-CZ" sz="2800" dirty="0">
                <a:latin typeface="+mn-lt"/>
              </a:rPr>
              <a:t> 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vlevo větší hustota indukčních čar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vpravo menší hustota indukčních čar</a:t>
            </a:r>
          </a:p>
          <a:p>
            <a:pPr>
              <a:defRPr/>
            </a:pPr>
            <a:r>
              <a:rPr lang="cs-CZ" sz="2800" dirty="0">
                <a:latin typeface="+mn-lt"/>
              </a:rPr>
              <a:t> </a:t>
            </a:r>
          </a:p>
          <a:p>
            <a:pPr algn="ctr">
              <a:defRPr/>
            </a:pPr>
            <a:r>
              <a:rPr lang="cs-CZ" sz="2800" dirty="0">
                <a:latin typeface="+mn-lt"/>
              </a:rPr>
              <a:t>Síla míří do místa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s menší hustotou čar.</a:t>
            </a:r>
          </a:p>
        </p:txBody>
      </p:sp>
      <p:grpSp>
        <p:nvGrpSpPr>
          <p:cNvPr id="71" name="Skupina 69"/>
          <p:cNvGrpSpPr/>
          <p:nvPr/>
        </p:nvGrpSpPr>
        <p:grpSpPr>
          <a:xfrm>
            <a:off x="7496239" y="2092425"/>
            <a:ext cx="179627" cy="172174"/>
            <a:chOff x="7043058" y="4234544"/>
            <a:chExt cx="360000" cy="360000"/>
          </a:xfrm>
        </p:grpSpPr>
        <p:sp>
          <p:nvSpPr>
            <p:cNvPr id="80" name="Elipsa 66"/>
            <p:cNvSpPr/>
            <p:nvPr/>
          </p:nvSpPr>
          <p:spPr>
            <a:xfrm>
              <a:off x="7043058" y="4234544"/>
              <a:ext cx="360000" cy="360000"/>
            </a:xfrm>
            <a:prstGeom prst="ellipse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1" name="Skupina 62"/>
            <p:cNvGrpSpPr/>
            <p:nvPr/>
          </p:nvGrpSpPr>
          <p:grpSpPr>
            <a:xfrm>
              <a:off x="7086634" y="4288968"/>
              <a:ext cx="288001" cy="252000"/>
              <a:chOff x="4974773" y="4060371"/>
              <a:chExt cx="152398" cy="141515"/>
            </a:xfrm>
          </p:grpSpPr>
          <p:cxnSp>
            <p:nvCxnSpPr>
              <p:cNvPr id="82" name="Přímá spojovací čára 69"/>
              <p:cNvCxnSpPr/>
              <p:nvPr/>
            </p:nvCxnSpPr>
            <p:spPr>
              <a:xfrm rot="5400000">
                <a:off x="4980215" y="4076699"/>
                <a:ext cx="141514" cy="10885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Přímá spojovací čára 70"/>
              <p:cNvCxnSpPr/>
              <p:nvPr/>
            </p:nvCxnSpPr>
            <p:spPr>
              <a:xfrm>
                <a:off x="4974773" y="4071257"/>
                <a:ext cx="152398" cy="13062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Elipsa 53"/>
          <p:cNvSpPr/>
          <p:nvPr/>
        </p:nvSpPr>
        <p:spPr>
          <a:xfrm>
            <a:off x="7307617" y="1914302"/>
            <a:ext cx="543799" cy="53103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Elipsa 54"/>
          <p:cNvSpPr/>
          <p:nvPr/>
        </p:nvSpPr>
        <p:spPr>
          <a:xfrm>
            <a:off x="7179663" y="1783819"/>
            <a:ext cx="811038" cy="79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7796708" y="2170686"/>
            <a:ext cx="261448" cy="76918"/>
            <a:chOff x="9091126" y="2231691"/>
            <a:chExt cx="261448" cy="76918"/>
          </a:xfrm>
        </p:grpSpPr>
        <p:sp>
          <p:nvSpPr>
            <p:cNvPr id="78" name="Rovnoramenný trojúhelník 77"/>
            <p:cNvSpPr/>
            <p:nvPr/>
          </p:nvSpPr>
          <p:spPr>
            <a:xfrm flipV="1">
              <a:off x="9091126" y="2231691"/>
              <a:ext cx="119512" cy="76918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Rovnoramenný trojúhelník 78"/>
            <p:cNvSpPr/>
            <p:nvPr/>
          </p:nvSpPr>
          <p:spPr>
            <a:xfrm flipV="1">
              <a:off x="9233062" y="2231691"/>
              <a:ext cx="119512" cy="76918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2" name="Obdélník 91"/>
          <p:cNvSpPr/>
          <p:nvPr/>
        </p:nvSpPr>
        <p:spPr>
          <a:xfrm rot="5400000">
            <a:off x="6560090" y="208972"/>
            <a:ext cx="955867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U</a:t>
            </a:r>
            <a:endParaRPr lang="cs-CZ" sz="2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93" name="Obdélník 92"/>
          <p:cNvSpPr/>
          <p:nvPr/>
        </p:nvSpPr>
        <p:spPr>
          <a:xfrm>
            <a:off x="6982597" y="2612331"/>
            <a:ext cx="1153886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7043197" y="1700809"/>
            <a:ext cx="1057503" cy="900638"/>
            <a:chOff x="6319368" y="1726394"/>
            <a:chExt cx="1057503" cy="892629"/>
          </a:xfrm>
        </p:grpSpPr>
        <p:cxnSp>
          <p:nvCxnSpPr>
            <p:cNvPr id="86" name="Přímá spojovací šipka 74"/>
            <p:cNvCxnSpPr/>
            <p:nvPr/>
          </p:nvCxnSpPr>
          <p:spPr>
            <a:xfrm rot="5400000" flipH="1" flipV="1">
              <a:off x="5873847" y="2171915"/>
              <a:ext cx="892629" cy="1588"/>
            </a:xfrm>
            <a:prstGeom prst="straightConnector1">
              <a:avLst/>
            </a:prstGeom>
            <a:ln w="28575">
              <a:solidFill>
                <a:srgbClr val="20B22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ovací šipka 75"/>
            <p:cNvCxnSpPr/>
            <p:nvPr/>
          </p:nvCxnSpPr>
          <p:spPr>
            <a:xfrm rot="5400000" flipH="1" flipV="1">
              <a:off x="6085030" y="2171915"/>
              <a:ext cx="892629" cy="1588"/>
            </a:xfrm>
            <a:prstGeom prst="straightConnector1">
              <a:avLst/>
            </a:prstGeom>
            <a:ln w="28575">
              <a:solidFill>
                <a:srgbClr val="20B22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ovací šipka 78"/>
            <p:cNvCxnSpPr/>
            <p:nvPr/>
          </p:nvCxnSpPr>
          <p:spPr>
            <a:xfrm rot="5400000" flipH="1" flipV="1">
              <a:off x="6296213" y="2171915"/>
              <a:ext cx="892629" cy="1588"/>
            </a:xfrm>
            <a:prstGeom prst="straightConnector1">
              <a:avLst/>
            </a:prstGeom>
            <a:ln w="28575">
              <a:solidFill>
                <a:srgbClr val="20B22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ovací šipka 79"/>
            <p:cNvCxnSpPr/>
            <p:nvPr/>
          </p:nvCxnSpPr>
          <p:spPr>
            <a:xfrm rot="5400000" flipH="1" flipV="1">
              <a:off x="6507396" y="2171915"/>
              <a:ext cx="892629" cy="1588"/>
            </a:xfrm>
            <a:prstGeom prst="straightConnector1">
              <a:avLst/>
            </a:prstGeom>
            <a:ln w="28575">
              <a:solidFill>
                <a:srgbClr val="20B22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ovací šipka 80"/>
            <p:cNvCxnSpPr/>
            <p:nvPr/>
          </p:nvCxnSpPr>
          <p:spPr>
            <a:xfrm rot="5400000" flipH="1" flipV="1">
              <a:off x="6718579" y="2171915"/>
              <a:ext cx="892629" cy="1588"/>
            </a:xfrm>
            <a:prstGeom prst="straightConnector1">
              <a:avLst/>
            </a:prstGeom>
            <a:ln w="28575">
              <a:solidFill>
                <a:srgbClr val="20B22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ovací šipka 81"/>
            <p:cNvCxnSpPr/>
            <p:nvPr/>
          </p:nvCxnSpPr>
          <p:spPr>
            <a:xfrm rot="5400000" flipH="1" flipV="1">
              <a:off x="6929762" y="2171915"/>
              <a:ext cx="892629" cy="1588"/>
            </a:xfrm>
            <a:prstGeom prst="straightConnector1">
              <a:avLst/>
            </a:prstGeom>
            <a:ln w="28575">
              <a:solidFill>
                <a:srgbClr val="20B22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Skupina 68"/>
          <p:cNvGrpSpPr/>
          <p:nvPr/>
        </p:nvGrpSpPr>
        <p:grpSpPr>
          <a:xfrm>
            <a:off x="4932040" y="4509120"/>
            <a:ext cx="3939540" cy="1393369"/>
            <a:chOff x="4174950" y="2677888"/>
            <a:chExt cx="3939540" cy="1393369"/>
          </a:xfrm>
        </p:grpSpPr>
        <p:sp>
          <p:nvSpPr>
            <p:cNvPr id="154" name="Obdélník 153"/>
            <p:cNvSpPr/>
            <p:nvPr/>
          </p:nvSpPr>
          <p:spPr>
            <a:xfrm rot="5400000">
              <a:off x="5642434" y="1210404"/>
              <a:ext cx="1004571" cy="39395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25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</a:rPr>
                <a:t>U</a:t>
              </a:r>
              <a:endParaRPr lang="cs-CZ" sz="25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5" name="Obdélník 154"/>
            <p:cNvSpPr/>
            <p:nvPr/>
          </p:nvSpPr>
          <p:spPr>
            <a:xfrm>
              <a:off x="6096000" y="3614057"/>
              <a:ext cx="1153886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6874861" y="4552661"/>
            <a:ext cx="979714" cy="892628"/>
            <a:chOff x="6211631" y="4624669"/>
            <a:chExt cx="979714" cy="892628"/>
          </a:xfrm>
        </p:grpSpPr>
        <p:sp>
          <p:nvSpPr>
            <p:cNvPr id="141" name="Volný tvar 140"/>
            <p:cNvSpPr/>
            <p:nvPr/>
          </p:nvSpPr>
          <p:spPr>
            <a:xfrm>
              <a:off x="6211631" y="4624669"/>
              <a:ext cx="97971" cy="881743"/>
            </a:xfrm>
            <a:custGeom>
              <a:avLst/>
              <a:gdLst>
                <a:gd name="connsiteX0" fmla="*/ 39914 w 83457"/>
                <a:gd name="connsiteY0" fmla="*/ 881743 h 881743"/>
                <a:gd name="connsiteX1" fmla="*/ 7257 w 83457"/>
                <a:gd name="connsiteY1" fmla="*/ 446314 h 881743"/>
                <a:gd name="connsiteX2" fmla="*/ 83457 w 83457"/>
                <a:gd name="connsiteY2" fmla="*/ 0 h 88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457" h="881743">
                  <a:moveTo>
                    <a:pt x="39914" y="881743"/>
                  </a:moveTo>
                  <a:cubicBezTo>
                    <a:pt x="19957" y="737507"/>
                    <a:pt x="0" y="593271"/>
                    <a:pt x="7257" y="446314"/>
                  </a:cubicBezTo>
                  <a:cubicBezTo>
                    <a:pt x="14514" y="299357"/>
                    <a:pt x="48985" y="149678"/>
                    <a:pt x="83457" y="0"/>
                  </a:cubicBezTo>
                </a:path>
              </a:pathLst>
            </a:custGeom>
            <a:ln w="28575">
              <a:solidFill>
                <a:srgbClr val="20B22E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2" name="Volný tvar 141"/>
            <p:cNvSpPr/>
            <p:nvPr/>
          </p:nvSpPr>
          <p:spPr>
            <a:xfrm>
              <a:off x="6385803" y="4635554"/>
              <a:ext cx="163285" cy="881743"/>
            </a:xfrm>
            <a:custGeom>
              <a:avLst/>
              <a:gdLst>
                <a:gd name="connsiteX0" fmla="*/ 39914 w 83457"/>
                <a:gd name="connsiteY0" fmla="*/ 881743 h 881743"/>
                <a:gd name="connsiteX1" fmla="*/ 7257 w 83457"/>
                <a:gd name="connsiteY1" fmla="*/ 446314 h 881743"/>
                <a:gd name="connsiteX2" fmla="*/ 83457 w 83457"/>
                <a:gd name="connsiteY2" fmla="*/ 0 h 88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457" h="881743">
                  <a:moveTo>
                    <a:pt x="39914" y="881743"/>
                  </a:moveTo>
                  <a:cubicBezTo>
                    <a:pt x="19957" y="737507"/>
                    <a:pt x="0" y="593271"/>
                    <a:pt x="7257" y="446314"/>
                  </a:cubicBezTo>
                  <a:cubicBezTo>
                    <a:pt x="14514" y="299357"/>
                    <a:pt x="48985" y="149678"/>
                    <a:pt x="83457" y="0"/>
                  </a:cubicBezTo>
                </a:path>
              </a:pathLst>
            </a:custGeom>
            <a:ln w="28575">
              <a:solidFill>
                <a:srgbClr val="20B22E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3" name="Volný tvar 142"/>
            <p:cNvSpPr/>
            <p:nvPr/>
          </p:nvSpPr>
          <p:spPr>
            <a:xfrm>
              <a:off x="6516433" y="4635554"/>
              <a:ext cx="250372" cy="881743"/>
            </a:xfrm>
            <a:custGeom>
              <a:avLst/>
              <a:gdLst>
                <a:gd name="connsiteX0" fmla="*/ 39914 w 83457"/>
                <a:gd name="connsiteY0" fmla="*/ 881743 h 881743"/>
                <a:gd name="connsiteX1" fmla="*/ 7257 w 83457"/>
                <a:gd name="connsiteY1" fmla="*/ 446314 h 881743"/>
                <a:gd name="connsiteX2" fmla="*/ 83457 w 83457"/>
                <a:gd name="connsiteY2" fmla="*/ 0 h 88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457" h="881743">
                  <a:moveTo>
                    <a:pt x="39914" y="881743"/>
                  </a:moveTo>
                  <a:cubicBezTo>
                    <a:pt x="19957" y="737507"/>
                    <a:pt x="0" y="593271"/>
                    <a:pt x="7257" y="446314"/>
                  </a:cubicBezTo>
                  <a:cubicBezTo>
                    <a:pt x="14514" y="299357"/>
                    <a:pt x="48985" y="149678"/>
                    <a:pt x="83457" y="0"/>
                  </a:cubicBezTo>
                </a:path>
              </a:pathLst>
            </a:custGeom>
            <a:ln w="28575">
              <a:solidFill>
                <a:srgbClr val="20B22E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44" name="Skupina 69"/>
            <p:cNvGrpSpPr/>
            <p:nvPr/>
          </p:nvGrpSpPr>
          <p:grpSpPr>
            <a:xfrm>
              <a:off x="6664163" y="5053016"/>
              <a:ext cx="179627" cy="172174"/>
              <a:chOff x="7043058" y="4189020"/>
              <a:chExt cx="360000" cy="360000"/>
            </a:xfrm>
          </p:grpSpPr>
          <p:sp>
            <p:nvSpPr>
              <p:cNvPr id="150" name="Elipsa 96"/>
              <p:cNvSpPr/>
              <p:nvPr/>
            </p:nvSpPr>
            <p:spPr>
              <a:xfrm>
                <a:off x="7043058" y="418902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51" name="Skupina 62"/>
              <p:cNvGrpSpPr/>
              <p:nvPr/>
            </p:nvGrpSpPr>
            <p:grpSpPr>
              <a:xfrm>
                <a:off x="7086634" y="4240061"/>
                <a:ext cx="288001" cy="255374"/>
                <a:chOff x="4974773" y="4032914"/>
                <a:chExt cx="152398" cy="143410"/>
              </a:xfrm>
            </p:grpSpPr>
            <p:cxnSp>
              <p:nvCxnSpPr>
                <p:cNvPr id="152" name="Přímá spojovací čára 98"/>
                <p:cNvCxnSpPr/>
                <p:nvPr/>
              </p:nvCxnSpPr>
              <p:spPr>
                <a:xfrm rot="5400000">
                  <a:off x="4980214" y="4051138"/>
                  <a:ext cx="141515" cy="10885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Přímá spojovací čára 99"/>
                <p:cNvCxnSpPr/>
                <p:nvPr/>
              </p:nvCxnSpPr>
              <p:spPr>
                <a:xfrm>
                  <a:off x="4974773" y="4032914"/>
                  <a:ext cx="152398" cy="13063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5" name="Volný tvar 144"/>
            <p:cNvSpPr/>
            <p:nvPr/>
          </p:nvSpPr>
          <p:spPr>
            <a:xfrm>
              <a:off x="6603540" y="4635554"/>
              <a:ext cx="326547" cy="881743"/>
            </a:xfrm>
            <a:custGeom>
              <a:avLst/>
              <a:gdLst>
                <a:gd name="connsiteX0" fmla="*/ 228601 w 326572"/>
                <a:gd name="connsiteY0" fmla="*/ 881743 h 881743"/>
                <a:gd name="connsiteX1" fmla="*/ 130629 w 326572"/>
                <a:gd name="connsiteY1" fmla="*/ 729343 h 881743"/>
                <a:gd name="connsiteX2" fmla="*/ 10886 w 326572"/>
                <a:gd name="connsiteY2" fmla="*/ 511628 h 881743"/>
                <a:gd name="connsiteX3" fmla="*/ 195943 w 326572"/>
                <a:gd name="connsiteY3" fmla="*/ 261257 h 881743"/>
                <a:gd name="connsiteX4" fmla="*/ 326572 w 326572"/>
                <a:gd name="connsiteY4" fmla="*/ 0 h 88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72" h="881743">
                  <a:moveTo>
                    <a:pt x="228601" y="881743"/>
                  </a:moveTo>
                  <a:cubicBezTo>
                    <a:pt x="197758" y="836386"/>
                    <a:pt x="166915" y="791029"/>
                    <a:pt x="130629" y="729343"/>
                  </a:cubicBezTo>
                  <a:cubicBezTo>
                    <a:pt x="94343" y="667657"/>
                    <a:pt x="0" y="589642"/>
                    <a:pt x="10886" y="511628"/>
                  </a:cubicBezTo>
                  <a:cubicBezTo>
                    <a:pt x="21772" y="433614"/>
                    <a:pt x="143329" y="346528"/>
                    <a:pt x="195943" y="261257"/>
                  </a:cubicBezTo>
                  <a:cubicBezTo>
                    <a:pt x="248557" y="175986"/>
                    <a:pt x="287564" y="87993"/>
                    <a:pt x="326572" y="0"/>
                  </a:cubicBezTo>
                </a:path>
              </a:pathLst>
            </a:custGeom>
            <a:ln w="28575">
              <a:solidFill>
                <a:srgbClr val="20B22E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6" name="Volný tvar 145"/>
            <p:cNvSpPr/>
            <p:nvPr/>
          </p:nvSpPr>
          <p:spPr>
            <a:xfrm>
              <a:off x="7009916" y="4635554"/>
              <a:ext cx="181429" cy="881743"/>
            </a:xfrm>
            <a:custGeom>
              <a:avLst/>
              <a:gdLst>
                <a:gd name="connsiteX0" fmla="*/ 72572 w 181429"/>
                <a:gd name="connsiteY0" fmla="*/ 881743 h 881743"/>
                <a:gd name="connsiteX1" fmla="*/ 18143 w 181429"/>
                <a:gd name="connsiteY1" fmla="*/ 511628 h 881743"/>
                <a:gd name="connsiteX2" fmla="*/ 181429 w 181429"/>
                <a:gd name="connsiteY2" fmla="*/ 0 h 88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429" h="881743">
                  <a:moveTo>
                    <a:pt x="72572" y="881743"/>
                  </a:moveTo>
                  <a:cubicBezTo>
                    <a:pt x="36286" y="770164"/>
                    <a:pt x="0" y="658585"/>
                    <a:pt x="18143" y="511628"/>
                  </a:cubicBezTo>
                  <a:cubicBezTo>
                    <a:pt x="36286" y="364671"/>
                    <a:pt x="108857" y="182335"/>
                    <a:pt x="181429" y="0"/>
                  </a:cubicBezTo>
                </a:path>
              </a:pathLst>
            </a:custGeom>
            <a:ln w="28575">
              <a:solidFill>
                <a:srgbClr val="20B22E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7" name="Skupina 155"/>
          <p:cNvGrpSpPr/>
          <p:nvPr/>
        </p:nvGrpSpPr>
        <p:grpSpPr>
          <a:xfrm>
            <a:off x="7507020" y="4666968"/>
            <a:ext cx="953766" cy="419093"/>
            <a:chOff x="7000302" y="4871365"/>
            <a:chExt cx="953766" cy="419093"/>
          </a:xfrm>
        </p:grpSpPr>
        <p:cxnSp>
          <p:nvCxnSpPr>
            <p:cNvPr id="148" name="Přímá spojovací šipka 94"/>
            <p:cNvCxnSpPr/>
            <p:nvPr/>
          </p:nvCxnSpPr>
          <p:spPr>
            <a:xfrm flipV="1">
              <a:off x="7000302" y="5290458"/>
              <a:ext cx="8591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49" name="TextovéPole 148"/>
            <p:cNvSpPr txBox="1"/>
            <p:nvPr/>
          </p:nvSpPr>
          <p:spPr>
            <a:xfrm>
              <a:off x="7492082" y="487136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i="1" dirty="0" err="1" smtClean="0"/>
                <a:t>F</a:t>
              </a:r>
              <a:r>
                <a:rPr lang="cs-CZ" b="1" i="1" baseline="-25000" dirty="0" err="1" smtClean="0"/>
                <a:t>m</a:t>
              </a:r>
              <a:endParaRPr lang="cs-CZ" b="1" i="1" dirty="0"/>
            </a:p>
          </p:txBody>
        </p:sp>
      </p:grpSp>
      <p:sp>
        <p:nvSpPr>
          <p:cNvPr id="156" name="Rovnoramenný trojúhelník 155"/>
          <p:cNvSpPr/>
          <p:nvPr/>
        </p:nvSpPr>
        <p:spPr>
          <a:xfrm>
            <a:off x="7111221" y="2132227"/>
            <a:ext cx="119512" cy="7691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7" name="Rovnoramenný trojúhelník 156"/>
          <p:cNvSpPr/>
          <p:nvPr/>
        </p:nvSpPr>
        <p:spPr>
          <a:xfrm>
            <a:off x="7253157" y="2132227"/>
            <a:ext cx="119512" cy="7691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156" grpId="0" animBg="1"/>
      <p:bldP spid="1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44606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r>
              <a:rPr lang="cs-CZ" sz="2800" dirty="0">
                <a:latin typeface="+mn-lt"/>
              </a:rPr>
              <a:t>Orientaci síly,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která na vodič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působí, určíme:</a:t>
            </a: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r>
              <a:rPr lang="cs-CZ" sz="2800" b="1" dirty="0" err="1">
                <a:latin typeface="+mn-lt"/>
              </a:rPr>
              <a:t>Flemingovým</a:t>
            </a:r>
            <a:r>
              <a:rPr lang="cs-CZ" sz="2800" b="1" dirty="0">
                <a:latin typeface="+mn-lt"/>
              </a:rPr>
              <a:t> pravidlem levé ruky: </a:t>
            </a: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 marL="354013">
              <a:defRPr/>
            </a:pPr>
            <a:r>
              <a:rPr lang="cs-CZ" sz="2800" dirty="0">
                <a:latin typeface="+mn-lt"/>
              </a:rPr>
              <a:t>Položíme-li otevřenou levou ruku k přímému vodiči tak,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aby </a:t>
            </a:r>
            <a:r>
              <a:rPr lang="cs-CZ" sz="2800" dirty="0">
                <a:latin typeface="+mn-lt"/>
              </a:rPr>
              <a:t>prsty ukazovaly směr proudu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a </a:t>
            </a:r>
            <a:r>
              <a:rPr lang="cs-CZ" sz="2800" dirty="0">
                <a:latin typeface="+mn-lt"/>
              </a:rPr>
              <a:t>indukční čáry vstupovaly do dlaně,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pak </a:t>
            </a:r>
            <a:r>
              <a:rPr lang="cs-CZ" sz="2800" dirty="0">
                <a:latin typeface="+mn-lt"/>
              </a:rPr>
              <a:t>odtažený palec ukazuje směr síly, kterou působí magnetické pole na vodič s proudem.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14313"/>
            <a:ext cx="6215062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1036</Words>
  <Application>Microsoft Office PowerPoint</Application>
  <PresentationFormat>Předvádění na obrazovce (4:3)</PresentationFormat>
  <Paragraphs>405</Paragraphs>
  <Slides>54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67" baseType="lpstr">
      <vt:lpstr>Courier New</vt:lpstr>
      <vt:lpstr>Times New Roman CE</vt:lpstr>
      <vt:lpstr>Times New Roman</vt:lpstr>
      <vt:lpstr>Wingdings</vt:lpstr>
      <vt:lpstr>Symbol</vt:lpstr>
      <vt:lpstr>Calibri</vt:lpstr>
      <vt:lpstr>Wingdings 3</vt:lpstr>
      <vt:lpstr>Arial Black</vt:lpstr>
      <vt:lpstr>Cambria Math</vt:lpstr>
      <vt:lpstr>Arial</vt:lpstr>
      <vt:lpstr>Motiv sady Office</vt:lpstr>
      <vt:lpstr>Rovnice</vt:lpstr>
      <vt:lpstr>Rovnica</vt:lpstr>
      <vt:lpstr>7. STACIONÁRNÍ MAGNETICKÉ POLE</vt:lpstr>
      <vt:lpstr>Prezentace aplikace PowerPoint</vt:lpstr>
      <vt:lpstr>Prezentace aplikace PowerPoint</vt:lpstr>
      <vt:lpstr>Prezentace aplikace PowerPoint</vt:lpstr>
      <vt:lpstr>Prezentace aplikace PowerPoint</vt:lpstr>
      <vt:lpstr>7. 1.  MAGNETICKÉ POLE VODIČE S PROUDEM</vt:lpstr>
      <vt:lpstr>Prezentace aplikace PowerPoint</vt:lpstr>
      <vt:lpstr>7. 2.  MAGNETICKÁ SÍLA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ELEKTRICKÝ PROUD  V POLOVODIČÍCH</dc:title>
  <dc:creator>Monika</dc:creator>
  <cp:lastModifiedBy>Bouchalová Monika</cp:lastModifiedBy>
  <cp:revision>199</cp:revision>
  <dcterms:created xsi:type="dcterms:W3CDTF">2011-01-17T18:17:18Z</dcterms:created>
  <dcterms:modified xsi:type="dcterms:W3CDTF">2020-03-11T12:29:16Z</dcterms:modified>
</cp:coreProperties>
</file>