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1" r:id="rId2"/>
    <p:sldId id="322" r:id="rId3"/>
    <p:sldId id="341" r:id="rId4"/>
    <p:sldId id="323" r:id="rId5"/>
    <p:sldId id="324" r:id="rId6"/>
    <p:sldId id="325" r:id="rId7"/>
    <p:sldId id="326" r:id="rId8"/>
    <p:sldId id="282" r:id="rId9"/>
    <p:sldId id="342" r:id="rId10"/>
    <p:sldId id="343" r:id="rId11"/>
    <p:sldId id="335" r:id="rId12"/>
    <p:sldId id="340" r:id="rId13"/>
    <p:sldId id="328" r:id="rId14"/>
    <p:sldId id="330" r:id="rId15"/>
    <p:sldId id="331" r:id="rId16"/>
    <p:sldId id="332" r:id="rId17"/>
    <p:sldId id="344" r:id="rId18"/>
    <p:sldId id="333" r:id="rId19"/>
    <p:sldId id="334" r:id="rId20"/>
    <p:sldId id="336" r:id="rId21"/>
    <p:sldId id="345" r:id="rId22"/>
    <p:sldId id="338" r:id="rId23"/>
    <p:sldId id="346" r:id="rId24"/>
    <p:sldId id="337" r:id="rId25"/>
    <p:sldId id="339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60"/>
  </p:normalViewPr>
  <p:slideViewPr>
    <p:cSldViewPr>
      <p:cViewPr varScale="1">
        <p:scale>
          <a:sx n="41" d="100"/>
          <a:sy n="41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36951E-00CF-41A0-BBAE-D720E3A32FB0}" type="datetimeFigureOut">
              <a:rPr lang="cs-CZ"/>
              <a:pPr>
                <a:defRPr/>
              </a:pPr>
              <a:t>4.2.2014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9310A0-A781-4C42-9D27-E46AF8AAD6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79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3BA18-60AF-43D3-9714-702D93A31153}" type="datetimeFigureOut">
              <a:rPr lang="cs-CZ"/>
              <a:pPr>
                <a:defRPr/>
              </a:pPr>
              <a:t>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012A1-920E-4234-A07D-F79FC35EEA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26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EC90A-6BE0-435D-88AB-88E658B6E9D6}" type="datetimeFigureOut">
              <a:rPr lang="cs-CZ"/>
              <a:pPr>
                <a:defRPr/>
              </a:pPr>
              <a:t>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0C662-A8B9-43E8-9271-738781BE5D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96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FBEF-2250-4C03-8CA2-4ACE6D1B9630}" type="datetimeFigureOut">
              <a:rPr lang="cs-CZ"/>
              <a:pPr>
                <a:defRPr/>
              </a:pPr>
              <a:t>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A9E33-4951-409E-84C7-CCA34F7CEA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523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9AEF7-1833-4AD4-8FF5-3BF1216CF8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64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03A37-7D61-4B77-9ED2-D3D17B9D48CB}" type="datetimeFigureOut">
              <a:rPr lang="cs-CZ"/>
              <a:pPr>
                <a:defRPr/>
              </a:pPr>
              <a:t>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79044-F198-4A96-9566-57CE791B0E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58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62AA-42C9-4BFE-9B1F-14A38B9F1780}" type="datetimeFigureOut">
              <a:rPr lang="cs-CZ"/>
              <a:pPr>
                <a:defRPr/>
              </a:pPr>
              <a:t>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6229-9A8E-4712-9199-6EA569F832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82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4503A-97AB-4F70-AF9B-F8303CE2F24C}" type="datetimeFigureOut">
              <a:rPr lang="cs-CZ"/>
              <a:pPr>
                <a:defRPr/>
              </a:pPr>
              <a:t>4.2.2014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A5526-6059-4504-B79C-0FAB32C33D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4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014CE-3BD2-4D39-94CC-611FB24FE51D}" type="datetimeFigureOut">
              <a:rPr lang="cs-CZ"/>
              <a:pPr>
                <a:defRPr/>
              </a:pPr>
              <a:t>4.2.2014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2F9D4-490C-49ED-BE23-AB7665E2FE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65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9E9F9-E8C3-498A-A3A1-AA2D7B547ABC}" type="datetimeFigureOut">
              <a:rPr lang="cs-CZ"/>
              <a:pPr>
                <a:defRPr/>
              </a:pPr>
              <a:t>4.2.2014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B5A9-9397-477B-A02E-C0FA6D392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13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70DAF-4768-4F0B-B241-05FAE82A1D71}" type="datetimeFigureOut">
              <a:rPr lang="cs-CZ"/>
              <a:pPr>
                <a:defRPr/>
              </a:pPr>
              <a:t>4.2.2014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84BE-606C-4991-AF08-7506935917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96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23AC-A775-43CB-B973-5D3929E93AAE}" type="datetimeFigureOut">
              <a:rPr lang="cs-CZ"/>
              <a:pPr>
                <a:defRPr/>
              </a:pPr>
              <a:t>4.2.2014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0FF60-55FB-487E-A14C-F84A1DFCEA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94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6D780-BC5B-432C-B572-BE25D4D9F786}" type="datetimeFigureOut">
              <a:rPr lang="cs-CZ"/>
              <a:pPr>
                <a:defRPr/>
              </a:pPr>
              <a:t>4.2.2014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DF033-DBA4-4A86-8689-63BE338A7B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94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F21096-9659-487F-94C8-D6BE9ABDCC32}" type="datetimeFigureOut">
              <a:rPr lang="cs-CZ"/>
              <a:pPr>
                <a:defRPr/>
              </a:pPr>
              <a:t>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10CD7F-15B3-45F0-9D62-DA999871B1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E_kapaliny_plyny_soubory/image057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E_kapaliny_plyny_soubory/image057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E_kapaliny_plyny_soubory/image057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E_kapaliny_plyny_soubory/image058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E_kapaliny_plyny_soubory/image058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E_kapaliny_plyny_soubory/image060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E_kapaliny_plyny_soubory/image060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714500"/>
            <a:ext cx="9143999" cy="3119438"/>
          </a:xfrm>
          <a:solidFill>
            <a:srgbClr val="0070C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4000" b="1" dirty="0">
                <a:solidFill>
                  <a:schemeClr val="bg1"/>
                </a:solidFill>
                <a:cs typeface="Times New Roman" pitchFamily="18" charset="0"/>
              </a:rPr>
              <a:t>6</a:t>
            </a:r>
            <a:r>
              <a:rPr lang="en-US" altLang="cs-CZ" sz="4000" b="1" dirty="0">
                <a:solidFill>
                  <a:schemeClr val="bg1"/>
                </a:solidFill>
                <a:cs typeface="Times New Roman" pitchFamily="18" charset="0"/>
              </a:rPr>
              <a:t>. ELEKTRICKÝ PROUD </a:t>
            </a:r>
            <a:r>
              <a:rPr lang="cs-CZ" altLang="cs-CZ" sz="4000" b="1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cs-CZ" altLang="cs-CZ" sz="40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cs-CZ" altLang="cs-CZ" sz="4000" b="1" dirty="0">
                <a:solidFill>
                  <a:schemeClr val="bg1"/>
                </a:solidFill>
                <a:cs typeface="Times New Roman" pitchFamily="18" charset="0"/>
              </a:rPr>
              <a:t>V PLYNECH </a:t>
            </a:r>
            <a:r>
              <a:rPr lang="cs-CZ" altLang="cs-CZ" sz="4000" b="1" dirty="0" smtClean="0">
                <a:solidFill>
                  <a:schemeClr val="bg1"/>
                </a:solidFill>
                <a:cs typeface="Times New Roman" pitchFamily="18" charset="0"/>
              </a:rPr>
              <a:t>A </a:t>
            </a:r>
            <a:r>
              <a:rPr lang="cs-CZ" altLang="cs-CZ" sz="4000" b="1" dirty="0">
                <a:solidFill>
                  <a:schemeClr val="bg1"/>
                </a:solidFill>
                <a:cs typeface="Times New Roman" pitchFamily="18" charset="0"/>
              </a:rPr>
              <a:t>VE VAKUU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Přímá spojovací šipka 25"/>
          <p:cNvCxnSpPr/>
          <p:nvPr/>
        </p:nvCxnSpPr>
        <p:spPr>
          <a:xfrm rot="5400000" flipH="1" flipV="1">
            <a:off x="-1053790" y="3696630"/>
            <a:ext cx="4181707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26"/>
          <p:cNvCxnSpPr/>
          <p:nvPr/>
        </p:nvCxnSpPr>
        <p:spPr>
          <a:xfrm rot="10800000" flipH="1" flipV="1">
            <a:off x="1045272" y="5782916"/>
            <a:ext cx="4181707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822880" y="571815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0</a:t>
            </a:r>
            <a:endParaRPr lang="cs-CZ" sz="1600" i="1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4967181" y="5778289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U</a:t>
            </a:r>
            <a:endParaRPr lang="cs-CZ" sz="1600" i="1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780076" y="149944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I</a:t>
            </a:r>
            <a:endParaRPr lang="cs-CZ" sz="1600" i="1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1208593" y="5864587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err="1" smtClean="0"/>
              <a:t>U</a:t>
            </a:r>
            <a:r>
              <a:rPr lang="cs-CZ" sz="1600" i="1" baseline="-25000" dirty="0" err="1" smtClean="0"/>
              <a:t>n</a:t>
            </a:r>
            <a:endParaRPr lang="cs-CZ" sz="1600" i="1" dirty="0"/>
          </a:p>
        </p:txBody>
      </p:sp>
      <p:sp>
        <p:nvSpPr>
          <p:cNvPr id="65" name="Volný tvar 64"/>
          <p:cNvSpPr/>
          <p:nvPr/>
        </p:nvSpPr>
        <p:spPr>
          <a:xfrm>
            <a:off x="1035586" y="3272010"/>
            <a:ext cx="3888954" cy="2522862"/>
          </a:xfrm>
          <a:custGeom>
            <a:avLst/>
            <a:gdLst>
              <a:gd name="connsiteX0" fmla="*/ 0 w 3888954"/>
              <a:gd name="connsiteY0" fmla="*/ 2522862 h 2522862"/>
              <a:gd name="connsiteX1" fmla="*/ 242371 w 3888954"/>
              <a:gd name="connsiteY1" fmla="*/ 1872867 h 2522862"/>
              <a:gd name="connsiteX2" fmla="*/ 550843 w 3888954"/>
              <a:gd name="connsiteY2" fmla="*/ 1696597 h 2522862"/>
              <a:gd name="connsiteX3" fmla="*/ 1145754 w 3888954"/>
              <a:gd name="connsiteY3" fmla="*/ 1663547 h 2522862"/>
              <a:gd name="connsiteX4" fmla="*/ 2170322 w 3888954"/>
              <a:gd name="connsiteY4" fmla="*/ 1663547 h 2522862"/>
              <a:gd name="connsiteX5" fmla="*/ 2820318 w 3888954"/>
              <a:gd name="connsiteY5" fmla="*/ 1663547 h 2522862"/>
              <a:gd name="connsiteX6" fmla="*/ 3150824 w 3888954"/>
              <a:gd name="connsiteY6" fmla="*/ 1586429 h 2522862"/>
              <a:gd name="connsiteX7" fmla="*/ 3382178 w 3888954"/>
              <a:gd name="connsiteY7" fmla="*/ 1322024 h 2522862"/>
              <a:gd name="connsiteX8" fmla="*/ 3657600 w 3888954"/>
              <a:gd name="connsiteY8" fmla="*/ 727113 h 2522862"/>
              <a:gd name="connsiteX9" fmla="*/ 3888954 w 3888954"/>
              <a:gd name="connsiteY9" fmla="*/ 0 h 252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8954" h="2522862">
                <a:moveTo>
                  <a:pt x="0" y="2522862"/>
                </a:moveTo>
                <a:cubicBezTo>
                  <a:pt x="75282" y="2266720"/>
                  <a:pt x="150564" y="2010578"/>
                  <a:pt x="242371" y="1872867"/>
                </a:cubicBezTo>
                <a:cubicBezTo>
                  <a:pt x="334178" y="1735156"/>
                  <a:pt x="400279" y="1731484"/>
                  <a:pt x="550843" y="1696597"/>
                </a:cubicBezTo>
                <a:cubicBezTo>
                  <a:pt x="701407" y="1661710"/>
                  <a:pt x="875841" y="1669055"/>
                  <a:pt x="1145754" y="1663547"/>
                </a:cubicBezTo>
                <a:cubicBezTo>
                  <a:pt x="1415667" y="1658039"/>
                  <a:pt x="2170322" y="1663547"/>
                  <a:pt x="2170322" y="1663547"/>
                </a:cubicBezTo>
                <a:cubicBezTo>
                  <a:pt x="2449416" y="1663547"/>
                  <a:pt x="2656901" y="1676400"/>
                  <a:pt x="2820318" y="1663547"/>
                </a:cubicBezTo>
                <a:cubicBezTo>
                  <a:pt x="2983735" y="1650694"/>
                  <a:pt x="3057181" y="1643349"/>
                  <a:pt x="3150824" y="1586429"/>
                </a:cubicBezTo>
                <a:cubicBezTo>
                  <a:pt x="3244467" y="1529509"/>
                  <a:pt x="3297715" y="1465243"/>
                  <a:pt x="3382178" y="1322024"/>
                </a:cubicBezTo>
                <a:cubicBezTo>
                  <a:pt x="3466641" y="1178805"/>
                  <a:pt x="3573137" y="947450"/>
                  <a:pt x="3657600" y="727113"/>
                </a:cubicBezTo>
                <a:cubicBezTo>
                  <a:pt x="3742063" y="506776"/>
                  <a:pt x="3815508" y="253388"/>
                  <a:pt x="3888954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6" name="Přímá spojovací čára 62"/>
          <p:cNvCxnSpPr/>
          <p:nvPr/>
        </p:nvCxnSpPr>
        <p:spPr>
          <a:xfrm rot="5400000">
            <a:off x="1360576" y="5029196"/>
            <a:ext cx="12118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čára 63"/>
          <p:cNvCxnSpPr/>
          <p:nvPr/>
        </p:nvCxnSpPr>
        <p:spPr>
          <a:xfrm rot="5400000">
            <a:off x="3936716" y="4928205"/>
            <a:ext cx="12118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čára 64"/>
          <p:cNvCxnSpPr/>
          <p:nvPr/>
        </p:nvCxnSpPr>
        <p:spPr>
          <a:xfrm rot="5400000">
            <a:off x="1349567" y="5778348"/>
            <a:ext cx="12118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5"/>
          <p:cNvCxnSpPr/>
          <p:nvPr/>
        </p:nvCxnSpPr>
        <p:spPr>
          <a:xfrm rot="5400000">
            <a:off x="3938531" y="5778348"/>
            <a:ext cx="12118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3839787" y="5862750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U</a:t>
            </a:r>
            <a:r>
              <a:rPr lang="cs-CZ" sz="1600" i="1" baseline="-25000" dirty="0" smtClean="0"/>
              <a:t>Z</a:t>
            </a:r>
            <a:endParaRPr lang="cs-CZ" sz="1600" i="1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1262982" y="4692496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A</a:t>
            </a:r>
            <a:endParaRPr lang="cs-CZ" sz="1600" i="1" dirty="0"/>
          </a:p>
        </p:txBody>
      </p:sp>
      <p:sp>
        <p:nvSpPr>
          <p:cNvPr id="72" name="TextovéPole 71"/>
          <p:cNvSpPr txBox="1"/>
          <p:nvPr/>
        </p:nvSpPr>
        <p:spPr>
          <a:xfrm>
            <a:off x="3761973" y="4558457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B</a:t>
            </a:r>
            <a:endParaRPr lang="cs-CZ" sz="1600" i="1" dirty="0"/>
          </a:p>
        </p:txBody>
      </p:sp>
      <p:cxnSp>
        <p:nvCxnSpPr>
          <p:cNvPr id="89" name="Přímá spojovací čára 89"/>
          <p:cNvCxnSpPr/>
          <p:nvPr/>
        </p:nvCxnSpPr>
        <p:spPr>
          <a:xfrm rot="16200000" flipH="1">
            <a:off x="2721123" y="4505852"/>
            <a:ext cx="2556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bdélník 89"/>
          <p:cNvSpPr/>
          <p:nvPr/>
        </p:nvSpPr>
        <p:spPr>
          <a:xfrm>
            <a:off x="3999123" y="3216925"/>
            <a:ext cx="1090670" cy="2555914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1" name="Skupina 105"/>
          <p:cNvGrpSpPr/>
          <p:nvPr/>
        </p:nvGrpSpPr>
        <p:grpSpPr>
          <a:xfrm>
            <a:off x="5376231" y="1055783"/>
            <a:ext cx="3490515" cy="2908453"/>
            <a:chOff x="5376231" y="1055783"/>
            <a:chExt cx="3490515" cy="2908453"/>
          </a:xfrm>
        </p:grpSpPr>
        <p:cxnSp>
          <p:nvCxnSpPr>
            <p:cNvPr id="92" name="Přímá spojovací čára 94"/>
            <p:cNvCxnSpPr>
              <a:endCxn id="94" idx="1"/>
            </p:cNvCxnSpPr>
            <p:nvPr/>
          </p:nvCxnSpPr>
          <p:spPr>
            <a:xfrm>
              <a:off x="5376231" y="2500829"/>
              <a:ext cx="2864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Přímá spojovací čára 95"/>
            <p:cNvCxnSpPr/>
            <p:nvPr/>
          </p:nvCxnSpPr>
          <p:spPr>
            <a:xfrm>
              <a:off x="8580304" y="2465942"/>
              <a:ext cx="2864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bdélník 93"/>
            <p:cNvSpPr/>
            <p:nvPr/>
          </p:nvSpPr>
          <p:spPr>
            <a:xfrm>
              <a:off x="5662673" y="1055783"/>
              <a:ext cx="253388" cy="2908453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5" name="Přímá spojovací šipka 98"/>
            <p:cNvCxnSpPr/>
            <p:nvPr/>
          </p:nvCxnSpPr>
          <p:spPr>
            <a:xfrm rot="10800000">
              <a:off x="5905043" y="1288973"/>
              <a:ext cx="2555913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6" name="Přímá spojovací šipka 99"/>
            <p:cNvCxnSpPr/>
            <p:nvPr/>
          </p:nvCxnSpPr>
          <p:spPr>
            <a:xfrm rot="10800000">
              <a:off x="5905043" y="1698433"/>
              <a:ext cx="2555913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7" name="Přímá spojovací šipka 100"/>
            <p:cNvCxnSpPr/>
            <p:nvPr/>
          </p:nvCxnSpPr>
          <p:spPr>
            <a:xfrm rot="10800000">
              <a:off x="5905043" y="2107893"/>
              <a:ext cx="2555913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8" name="Přímá spojovací šipka 101"/>
            <p:cNvCxnSpPr/>
            <p:nvPr/>
          </p:nvCxnSpPr>
          <p:spPr>
            <a:xfrm rot="10800000">
              <a:off x="5905043" y="2517353"/>
              <a:ext cx="2555913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9" name="Přímá spojovací šipka 102"/>
            <p:cNvCxnSpPr/>
            <p:nvPr/>
          </p:nvCxnSpPr>
          <p:spPr>
            <a:xfrm rot="10800000">
              <a:off x="5905043" y="2926813"/>
              <a:ext cx="2555913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0" name="Přímá spojovací šipka 103"/>
            <p:cNvCxnSpPr/>
            <p:nvPr/>
          </p:nvCxnSpPr>
          <p:spPr>
            <a:xfrm rot="10800000">
              <a:off x="5905043" y="3336273"/>
              <a:ext cx="2555913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1" name="Přímá spojovací šipka 104"/>
            <p:cNvCxnSpPr/>
            <p:nvPr/>
          </p:nvCxnSpPr>
          <p:spPr>
            <a:xfrm rot="10800000">
              <a:off x="5905043" y="3745734"/>
              <a:ext cx="2555913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02" name="Obdélník 101"/>
            <p:cNvSpPr/>
            <p:nvPr/>
          </p:nvSpPr>
          <p:spPr>
            <a:xfrm>
              <a:off x="8404034" y="1055783"/>
              <a:ext cx="253388" cy="290845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3" name="Zaoblený obdélníkový popisek 102"/>
          <p:cNvSpPr/>
          <p:nvPr/>
        </p:nvSpPr>
        <p:spPr>
          <a:xfrm>
            <a:off x="5783855" y="4649118"/>
            <a:ext cx="2941503" cy="495759"/>
          </a:xfrm>
          <a:prstGeom prst="wedgeRoundRectCallout">
            <a:avLst>
              <a:gd name="adj1" fmla="val -75889"/>
              <a:gd name="adj2" fmla="val -148611"/>
              <a:gd name="adj3" fmla="val 16667"/>
            </a:avLst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cs typeface="Arial" pitchFamily="34" charset="0"/>
              </a:rPr>
              <a:t>lavinová</a:t>
            </a:r>
            <a:r>
              <a:rPr lang="cs-CZ" dirty="0" smtClean="0">
                <a:solidFill>
                  <a:schemeClr val="tx1"/>
                </a:solidFill>
              </a:rPr>
              <a:t> ionizace nárazem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4" name="Elipsa 57"/>
          <p:cNvSpPr/>
          <p:nvPr/>
        </p:nvSpPr>
        <p:spPr>
          <a:xfrm>
            <a:off x="6301649" y="1872869"/>
            <a:ext cx="77118" cy="77118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5" name="Skupina 104"/>
          <p:cNvGrpSpPr/>
          <p:nvPr/>
        </p:nvGrpSpPr>
        <p:grpSpPr>
          <a:xfrm rot="18959356">
            <a:off x="6676223" y="2137270"/>
            <a:ext cx="517793" cy="121186"/>
            <a:chOff x="4043190" y="2478795"/>
            <a:chExt cx="605927" cy="121186"/>
          </a:xfrm>
        </p:grpSpPr>
        <p:cxnSp>
          <p:nvCxnSpPr>
            <p:cNvPr id="106" name="Přímá spojovací šipka 112"/>
            <p:cNvCxnSpPr/>
            <p:nvPr/>
          </p:nvCxnSpPr>
          <p:spPr>
            <a:xfrm>
              <a:off x="4043190" y="2478795"/>
              <a:ext cx="605927" cy="12118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Elipsa 116"/>
            <p:cNvSpPr/>
            <p:nvPr/>
          </p:nvSpPr>
          <p:spPr>
            <a:xfrm>
              <a:off x="4245170" y="2504504"/>
              <a:ext cx="77118" cy="77118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8" name="Skupina 107"/>
          <p:cNvGrpSpPr/>
          <p:nvPr/>
        </p:nvGrpSpPr>
        <p:grpSpPr>
          <a:xfrm rot="2217153">
            <a:off x="6652349" y="2465942"/>
            <a:ext cx="605927" cy="121186"/>
            <a:chOff x="4043190" y="2478795"/>
            <a:chExt cx="605927" cy="121186"/>
          </a:xfrm>
        </p:grpSpPr>
        <p:cxnSp>
          <p:nvCxnSpPr>
            <p:cNvPr id="109" name="Přímá spojovací šipka 118"/>
            <p:cNvCxnSpPr/>
            <p:nvPr/>
          </p:nvCxnSpPr>
          <p:spPr>
            <a:xfrm>
              <a:off x="4043190" y="2478795"/>
              <a:ext cx="605927" cy="12118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Elipsa 119"/>
            <p:cNvSpPr/>
            <p:nvPr/>
          </p:nvSpPr>
          <p:spPr>
            <a:xfrm>
              <a:off x="4245170" y="2504504"/>
              <a:ext cx="77118" cy="77118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11" name="Přímá spojovací šipka 121"/>
          <p:cNvCxnSpPr/>
          <p:nvPr/>
        </p:nvCxnSpPr>
        <p:spPr>
          <a:xfrm rot="10800000">
            <a:off x="6400800" y="2313543"/>
            <a:ext cx="24237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Přímá spojovací šipka 123"/>
          <p:cNvCxnSpPr/>
          <p:nvPr/>
        </p:nvCxnSpPr>
        <p:spPr>
          <a:xfrm rot="10800000">
            <a:off x="6852492" y="1983036"/>
            <a:ext cx="2754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Přímá spojovací šipka 124"/>
          <p:cNvCxnSpPr/>
          <p:nvPr/>
        </p:nvCxnSpPr>
        <p:spPr>
          <a:xfrm rot="10800000">
            <a:off x="6839638" y="2840516"/>
            <a:ext cx="2754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Přímá spojovací šipka 125"/>
          <p:cNvCxnSpPr/>
          <p:nvPr/>
        </p:nvCxnSpPr>
        <p:spPr>
          <a:xfrm rot="10800000">
            <a:off x="7091190" y="3543759"/>
            <a:ext cx="2754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5" name="Přímá spojovací šipka 126"/>
          <p:cNvCxnSpPr/>
          <p:nvPr/>
        </p:nvCxnSpPr>
        <p:spPr>
          <a:xfrm rot="10800000">
            <a:off x="7496978" y="3013113"/>
            <a:ext cx="2754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6" name="Přímá spojovací šipka 127"/>
          <p:cNvCxnSpPr/>
          <p:nvPr/>
        </p:nvCxnSpPr>
        <p:spPr>
          <a:xfrm rot="10800000">
            <a:off x="7241754" y="2306197"/>
            <a:ext cx="2754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17" name="Skupina 116"/>
          <p:cNvGrpSpPr/>
          <p:nvPr/>
        </p:nvGrpSpPr>
        <p:grpSpPr>
          <a:xfrm rot="1287173">
            <a:off x="7160963" y="2060154"/>
            <a:ext cx="432000" cy="121186"/>
            <a:chOff x="4043190" y="2478795"/>
            <a:chExt cx="432000" cy="121186"/>
          </a:xfrm>
        </p:grpSpPr>
        <p:cxnSp>
          <p:nvCxnSpPr>
            <p:cNvPr id="118" name="Přímá spojovací šipka 129"/>
            <p:cNvCxnSpPr/>
            <p:nvPr/>
          </p:nvCxnSpPr>
          <p:spPr>
            <a:xfrm>
              <a:off x="4043190" y="2478795"/>
              <a:ext cx="432000" cy="12118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Elipsa 130"/>
            <p:cNvSpPr/>
            <p:nvPr/>
          </p:nvSpPr>
          <p:spPr>
            <a:xfrm>
              <a:off x="4245170" y="2515521"/>
              <a:ext cx="77118" cy="77118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0" name="Skupina 119"/>
          <p:cNvGrpSpPr/>
          <p:nvPr/>
        </p:nvGrpSpPr>
        <p:grpSpPr>
          <a:xfrm rot="18853575">
            <a:off x="7220569" y="1838394"/>
            <a:ext cx="432000" cy="121186"/>
            <a:chOff x="4043190" y="2478795"/>
            <a:chExt cx="432000" cy="121186"/>
          </a:xfrm>
        </p:grpSpPr>
        <p:cxnSp>
          <p:nvCxnSpPr>
            <p:cNvPr id="121" name="Přímá spojovací šipka 132"/>
            <p:cNvCxnSpPr/>
            <p:nvPr/>
          </p:nvCxnSpPr>
          <p:spPr>
            <a:xfrm>
              <a:off x="4043190" y="2478795"/>
              <a:ext cx="432000" cy="12118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Elipsa 133"/>
            <p:cNvSpPr/>
            <p:nvPr/>
          </p:nvSpPr>
          <p:spPr>
            <a:xfrm>
              <a:off x="4234957" y="2508637"/>
              <a:ext cx="77118" cy="77118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3" name="Elipsa 110"/>
          <p:cNvSpPr/>
          <p:nvPr/>
        </p:nvSpPr>
        <p:spPr>
          <a:xfrm>
            <a:off x="7111388" y="1911426"/>
            <a:ext cx="187287" cy="1872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24" name="Skupina 123"/>
          <p:cNvGrpSpPr/>
          <p:nvPr/>
        </p:nvGrpSpPr>
        <p:grpSpPr>
          <a:xfrm rot="336331">
            <a:off x="7182998" y="2831334"/>
            <a:ext cx="605927" cy="121186"/>
            <a:chOff x="4043190" y="2478795"/>
            <a:chExt cx="605927" cy="121186"/>
          </a:xfrm>
        </p:grpSpPr>
        <p:cxnSp>
          <p:nvCxnSpPr>
            <p:cNvPr id="125" name="Přímá spojovací šipka 135"/>
            <p:cNvCxnSpPr/>
            <p:nvPr/>
          </p:nvCxnSpPr>
          <p:spPr>
            <a:xfrm>
              <a:off x="4043190" y="2478795"/>
              <a:ext cx="605927" cy="12118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Elipsa 136"/>
            <p:cNvSpPr/>
            <p:nvPr/>
          </p:nvSpPr>
          <p:spPr>
            <a:xfrm>
              <a:off x="4245170" y="2504504"/>
              <a:ext cx="77118" cy="77118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7" name="Skupina 126"/>
          <p:cNvGrpSpPr/>
          <p:nvPr/>
        </p:nvGrpSpPr>
        <p:grpSpPr>
          <a:xfrm rot="3656677">
            <a:off x="7026924" y="3126955"/>
            <a:ext cx="605927" cy="121186"/>
            <a:chOff x="4043190" y="2478795"/>
            <a:chExt cx="605927" cy="121186"/>
          </a:xfrm>
        </p:grpSpPr>
        <p:cxnSp>
          <p:nvCxnSpPr>
            <p:cNvPr id="128" name="Přímá spojovací šipka 138"/>
            <p:cNvCxnSpPr/>
            <p:nvPr/>
          </p:nvCxnSpPr>
          <p:spPr>
            <a:xfrm>
              <a:off x="4043190" y="2478795"/>
              <a:ext cx="605927" cy="12118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Elipsa 139"/>
            <p:cNvSpPr/>
            <p:nvPr/>
          </p:nvSpPr>
          <p:spPr>
            <a:xfrm>
              <a:off x="4245170" y="2504504"/>
              <a:ext cx="77118" cy="77118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0" name="Elipsa 108"/>
          <p:cNvSpPr/>
          <p:nvPr/>
        </p:nvSpPr>
        <p:spPr>
          <a:xfrm>
            <a:off x="7115061" y="2730347"/>
            <a:ext cx="187287" cy="1872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1" name="Přímá spojovací šipka 140"/>
          <p:cNvCxnSpPr/>
          <p:nvPr/>
        </p:nvCxnSpPr>
        <p:spPr>
          <a:xfrm rot="10800000">
            <a:off x="7361103" y="1720467"/>
            <a:ext cx="2754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32" name="Skupina 131"/>
          <p:cNvGrpSpPr/>
          <p:nvPr/>
        </p:nvGrpSpPr>
        <p:grpSpPr>
          <a:xfrm rot="19274907">
            <a:off x="7744858" y="1597445"/>
            <a:ext cx="396000" cy="121186"/>
            <a:chOff x="4043190" y="2478795"/>
            <a:chExt cx="396000" cy="121186"/>
          </a:xfrm>
        </p:grpSpPr>
        <p:cxnSp>
          <p:nvCxnSpPr>
            <p:cNvPr id="133" name="Přímá spojovací šipka 161"/>
            <p:cNvCxnSpPr/>
            <p:nvPr/>
          </p:nvCxnSpPr>
          <p:spPr>
            <a:xfrm>
              <a:off x="4043190" y="2478795"/>
              <a:ext cx="396000" cy="12118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Elipsa 162"/>
            <p:cNvSpPr/>
            <p:nvPr/>
          </p:nvSpPr>
          <p:spPr>
            <a:xfrm>
              <a:off x="4212119" y="2504504"/>
              <a:ext cx="77118" cy="77118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5" name="Skupina 134"/>
          <p:cNvGrpSpPr/>
          <p:nvPr/>
        </p:nvGrpSpPr>
        <p:grpSpPr>
          <a:xfrm rot="1322574">
            <a:off x="7748861" y="1873872"/>
            <a:ext cx="396000" cy="121186"/>
            <a:chOff x="4043190" y="2478795"/>
            <a:chExt cx="396000" cy="121186"/>
          </a:xfrm>
        </p:grpSpPr>
        <p:cxnSp>
          <p:nvCxnSpPr>
            <p:cNvPr id="136" name="Přímá spojovací šipka 167"/>
            <p:cNvCxnSpPr/>
            <p:nvPr/>
          </p:nvCxnSpPr>
          <p:spPr>
            <a:xfrm>
              <a:off x="4043190" y="2478795"/>
              <a:ext cx="396000" cy="12118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Elipsa 168"/>
            <p:cNvSpPr/>
            <p:nvPr/>
          </p:nvSpPr>
          <p:spPr>
            <a:xfrm>
              <a:off x="4210398" y="2506695"/>
              <a:ext cx="77118" cy="77118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8" name="Skupina 137"/>
          <p:cNvGrpSpPr/>
          <p:nvPr/>
        </p:nvGrpSpPr>
        <p:grpSpPr>
          <a:xfrm rot="19274907">
            <a:off x="7709971" y="2146452"/>
            <a:ext cx="396000" cy="121186"/>
            <a:chOff x="4043190" y="2478795"/>
            <a:chExt cx="396000" cy="121186"/>
          </a:xfrm>
        </p:grpSpPr>
        <p:cxnSp>
          <p:nvCxnSpPr>
            <p:cNvPr id="139" name="Přímá spojovací šipka 170"/>
            <p:cNvCxnSpPr/>
            <p:nvPr/>
          </p:nvCxnSpPr>
          <p:spPr>
            <a:xfrm>
              <a:off x="4043190" y="2478795"/>
              <a:ext cx="396000" cy="12118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Elipsa 171"/>
            <p:cNvSpPr/>
            <p:nvPr/>
          </p:nvSpPr>
          <p:spPr>
            <a:xfrm>
              <a:off x="4212119" y="2504504"/>
              <a:ext cx="77118" cy="77118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41" name="Skupina 140"/>
          <p:cNvGrpSpPr/>
          <p:nvPr/>
        </p:nvGrpSpPr>
        <p:grpSpPr>
          <a:xfrm rot="1322574">
            <a:off x="7647873" y="2433897"/>
            <a:ext cx="396000" cy="121186"/>
            <a:chOff x="4043190" y="2478795"/>
            <a:chExt cx="396000" cy="121186"/>
          </a:xfrm>
        </p:grpSpPr>
        <p:cxnSp>
          <p:nvCxnSpPr>
            <p:cNvPr id="142" name="Přímá spojovací šipka 173"/>
            <p:cNvCxnSpPr/>
            <p:nvPr/>
          </p:nvCxnSpPr>
          <p:spPr>
            <a:xfrm>
              <a:off x="4043190" y="2478795"/>
              <a:ext cx="396000" cy="12118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Elipsa 174"/>
            <p:cNvSpPr/>
            <p:nvPr/>
          </p:nvSpPr>
          <p:spPr>
            <a:xfrm>
              <a:off x="4210398" y="2506695"/>
              <a:ext cx="77118" cy="77118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44" name="Skupina 143"/>
          <p:cNvGrpSpPr/>
          <p:nvPr/>
        </p:nvGrpSpPr>
        <p:grpSpPr>
          <a:xfrm rot="1322574">
            <a:off x="7879228" y="3094908"/>
            <a:ext cx="396000" cy="121186"/>
            <a:chOff x="4043190" y="2478795"/>
            <a:chExt cx="396000" cy="121186"/>
          </a:xfrm>
        </p:grpSpPr>
        <p:cxnSp>
          <p:nvCxnSpPr>
            <p:cNvPr id="145" name="Přímá spojovací šipka 176"/>
            <p:cNvCxnSpPr/>
            <p:nvPr/>
          </p:nvCxnSpPr>
          <p:spPr>
            <a:xfrm>
              <a:off x="4043190" y="2478795"/>
              <a:ext cx="396000" cy="12118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Elipsa 177"/>
            <p:cNvSpPr/>
            <p:nvPr/>
          </p:nvSpPr>
          <p:spPr>
            <a:xfrm>
              <a:off x="4210398" y="2506695"/>
              <a:ext cx="77118" cy="77118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47" name="Skupina 146"/>
          <p:cNvGrpSpPr/>
          <p:nvPr/>
        </p:nvGrpSpPr>
        <p:grpSpPr>
          <a:xfrm rot="21349301">
            <a:off x="7537704" y="3579651"/>
            <a:ext cx="396000" cy="121186"/>
            <a:chOff x="4043190" y="2478795"/>
            <a:chExt cx="396000" cy="121186"/>
          </a:xfrm>
        </p:grpSpPr>
        <p:cxnSp>
          <p:nvCxnSpPr>
            <p:cNvPr id="148" name="Přímá spojovací šipka 179"/>
            <p:cNvCxnSpPr/>
            <p:nvPr/>
          </p:nvCxnSpPr>
          <p:spPr>
            <a:xfrm>
              <a:off x="4043190" y="2478795"/>
              <a:ext cx="396000" cy="12118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Elipsa 180"/>
            <p:cNvSpPr/>
            <p:nvPr/>
          </p:nvSpPr>
          <p:spPr>
            <a:xfrm>
              <a:off x="4210398" y="2506695"/>
              <a:ext cx="77118" cy="77118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0" name="Skupina 149"/>
          <p:cNvGrpSpPr/>
          <p:nvPr/>
        </p:nvGrpSpPr>
        <p:grpSpPr>
          <a:xfrm rot="1322574">
            <a:off x="7482620" y="3700835"/>
            <a:ext cx="396000" cy="121186"/>
            <a:chOff x="4043190" y="2478795"/>
            <a:chExt cx="396000" cy="121186"/>
          </a:xfrm>
        </p:grpSpPr>
        <p:cxnSp>
          <p:nvCxnSpPr>
            <p:cNvPr id="151" name="Přímá spojovací šipka 182"/>
            <p:cNvCxnSpPr/>
            <p:nvPr/>
          </p:nvCxnSpPr>
          <p:spPr>
            <a:xfrm>
              <a:off x="4043190" y="2478795"/>
              <a:ext cx="396000" cy="12118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Elipsa 183"/>
            <p:cNvSpPr/>
            <p:nvPr/>
          </p:nvSpPr>
          <p:spPr>
            <a:xfrm>
              <a:off x="4210398" y="2506695"/>
              <a:ext cx="77118" cy="77118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3" name="Skupina 152"/>
          <p:cNvGrpSpPr/>
          <p:nvPr/>
        </p:nvGrpSpPr>
        <p:grpSpPr>
          <a:xfrm rot="19274907">
            <a:off x="7974376" y="2873566"/>
            <a:ext cx="396000" cy="121186"/>
            <a:chOff x="4043190" y="2478795"/>
            <a:chExt cx="396000" cy="121186"/>
          </a:xfrm>
        </p:grpSpPr>
        <p:cxnSp>
          <p:nvCxnSpPr>
            <p:cNvPr id="154" name="Přímá spojovací šipka 185"/>
            <p:cNvCxnSpPr/>
            <p:nvPr/>
          </p:nvCxnSpPr>
          <p:spPr>
            <a:xfrm>
              <a:off x="4043190" y="2478795"/>
              <a:ext cx="396000" cy="12118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Elipsa 186"/>
            <p:cNvSpPr/>
            <p:nvPr/>
          </p:nvSpPr>
          <p:spPr>
            <a:xfrm>
              <a:off x="4212119" y="2504504"/>
              <a:ext cx="77118" cy="77118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6" name="Elipsa 111"/>
          <p:cNvSpPr/>
          <p:nvPr/>
        </p:nvSpPr>
        <p:spPr>
          <a:xfrm>
            <a:off x="7627345" y="1645185"/>
            <a:ext cx="187287" cy="1872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7" name="Elipsa 113"/>
          <p:cNvSpPr/>
          <p:nvPr/>
        </p:nvSpPr>
        <p:spPr>
          <a:xfrm>
            <a:off x="7788927" y="2919471"/>
            <a:ext cx="187287" cy="1872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8" name="Elipsa 115"/>
          <p:cNvSpPr/>
          <p:nvPr/>
        </p:nvSpPr>
        <p:spPr>
          <a:xfrm>
            <a:off x="7377630" y="3477658"/>
            <a:ext cx="187287" cy="1872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9" name="Elipsa 114"/>
          <p:cNvSpPr/>
          <p:nvPr/>
        </p:nvSpPr>
        <p:spPr>
          <a:xfrm>
            <a:off x="7522685" y="2212554"/>
            <a:ext cx="187287" cy="1872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0" name="Elipsa 109"/>
          <p:cNvSpPr/>
          <p:nvPr/>
        </p:nvSpPr>
        <p:spPr>
          <a:xfrm>
            <a:off x="6661533" y="2199702"/>
            <a:ext cx="187287" cy="1872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1" name="Šipka dolů 160"/>
          <p:cNvSpPr/>
          <p:nvPr/>
        </p:nvSpPr>
        <p:spPr>
          <a:xfrm>
            <a:off x="7149947" y="5188945"/>
            <a:ext cx="99152" cy="24237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2" name="TextovéPole 161"/>
          <p:cNvSpPr txBox="1"/>
          <p:nvPr/>
        </p:nvSpPr>
        <p:spPr>
          <a:xfrm>
            <a:off x="5492763" y="5551023"/>
            <a:ext cx="3397849" cy="56333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algn="ctr">
              <a:lnSpc>
                <a:spcPct val="150000"/>
              </a:lnSpc>
              <a:spcBef>
                <a:spcPts val="580"/>
              </a:spcBef>
              <a:buClr>
                <a:srgbClr val="F7D611"/>
              </a:buClr>
              <a:buSzPct val="85000"/>
            </a:pPr>
            <a:r>
              <a:rPr lang="cs-CZ" sz="2000" dirty="0" smtClean="0">
                <a:solidFill>
                  <a:schemeClr val="tx1"/>
                </a:solidFill>
                <a:cs typeface="Arial" pitchFamily="34" charset="0"/>
              </a:rPr>
              <a:t>Nastává samostatný výboj.</a:t>
            </a:r>
          </a:p>
        </p:txBody>
      </p:sp>
      <p:grpSp>
        <p:nvGrpSpPr>
          <p:cNvPr id="163" name="Skupina 162"/>
          <p:cNvGrpSpPr/>
          <p:nvPr/>
        </p:nvGrpSpPr>
        <p:grpSpPr>
          <a:xfrm rot="1415957">
            <a:off x="6353261" y="2039257"/>
            <a:ext cx="360000" cy="121186"/>
            <a:chOff x="4268515" y="2507276"/>
            <a:chExt cx="360000" cy="121186"/>
          </a:xfrm>
        </p:grpSpPr>
        <p:cxnSp>
          <p:nvCxnSpPr>
            <p:cNvPr id="164" name="Přímá spojovací šipka 96"/>
            <p:cNvCxnSpPr/>
            <p:nvPr/>
          </p:nvCxnSpPr>
          <p:spPr>
            <a:xfrm>
              <a:off x="4268515" y="2507276"/>
              <a:ext cx="360000" cy="12118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Elipsa 97"/>
            <p:cNvSpPr/>
            <p:nvPr/>
          </p:nvSpPr>
          <p:spPr>
            <a:xfrm>
              <a:off x="4384230" y="2522528"/>
              <a:ext cx="77118" cy="77118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6" name="Elipsa 107"/>
          <p:cNvSpPr/>
          <p:nvPr/>
        </p:nvSpPr>
        <p:spPr>
          <a:xfrm>
            <a:off x="6268597" y="1850834"/>
            <a:ext cx="187287" cy="1872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93" name="Skupina 192"/>
          <p:cNvGrpSpPr/>
          <p:nvPr/>
        </p:nvGrpSpPr>
        <p:grpSpPr>
          <a:xfrm>
            <a:off x="1288975" y="548680"/>
            <a:ext cx="3350138" cy="472682"/>
            <a:chOff x="396607" y="991518"/>
            <a:chExt cx="3350138" cy="472682"/>
          </a:xfrm>
          <a:noFill/>
        </p:grpSpPr>
        <p:sp>
          <p:nvSpPr>
            <p:cNvPr id="194" name="TextovéPole 193"/>
            <p:cNvSpPr txBox="1"/>
            <p:nvPr/>
          </p:nvSpPr>
          <p:spPr>
            <a:xfrm>
              <a:off x="396607" y="991518"/>
              <a:ext cx="518091" cy="46166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0A</a:t>
              </a:r>
            </a:p>
          </p:txBody>
        </p:sp>
        <p:sp>
          <p:nvSpPr>
            <p:cNvPr id="195" name="Šipka doprava 194"/>
            <p:cNvSpPr/>
            <p:nvPr/>
          </p:nvSpPr>
          <p:spPr>
            <a:xfrm>
              <a:off x="903382" y="1145754"/>
              <a:ext cx="253388" cy="55084"/>
            </a:xfrm>
            <a:prstGeom prst="rightArrow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>
                <a:solidFill>
                  <a:schemeClr val="tx1"/>
                </a:solidFill>
              </a:endParaRPr>
            </a:p>
          </p:txBody>
        </p:sp>
        <p:sp>
          <p:nvSpPr>
            <p:cNvPr id="196" name="TextovéPole 195"/>
            <p:cNvSpPr txBox="1"/>
            <p:nvPr/>
          </p:nvSpPr>
          <p:spPr>
            <a:xfrm>
              <a:off x="1244906" y="1002535"/>
              <a:ext cx="2501839" cy="46166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platí Ohmův zákon</a:t>
              </a:r>
            </a:p>
          </p:txBody>
        </p:sp>
      </p:grpSp>
      <p:grpSp>
        <p:nvGrpSpPr>
          <p:cNvPr id="197" name="Skupina 196"/>
          <p:cNvGrpSpPr/>
          <p:nvPr/>
        </p:nvGrpSpPr>
        <p:grpSpPr>
          <a:xfrm>
            <a:off x="1288974" y="1033422"/>
            <a:ext cx="2979919" cy="472682"/>
            <a:chOff x="1872867" y="1905918"/>
            <a:chExt cx="2979919" cy="472682"/>
          </a:xfrm>
          <a:noFill/>
        </p:grpSpPr>
        <p:sp>
          <p:nvSpPr>
            <p:cNvPr id="198" name="TextovéPole 197"/>
            <p:cNvSpPr txBox="1"/>
            <p:nvPr/>
          </p:nvSpPr>
          <p:spPr>
            <a:xfrm>
              <a:off x="1872867" y="1916935"/>
              <a:ext cx="529312" cy="46166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AB</a:t>
              </a:r>
            </a:p>
          </p:txBody>
        </p:sp>
        <p:sp>
          <p:nvSpPr>
            <p:cNvPr id="199" name="Šipka doprava 198"/>
            <p:cNvSpPr/>
            <p:nvPr/>
          </p:nvSpPr>
          <p:spPr>
            <a:xfrm>
              <a:off x="2410857" y="2080351"/>
              <a:ext cx="253388" cy="55084"/>
            </a:xfrm>
            <a:prstGeom prst="rightArrow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>
                <a:solidFill>
                  <a:schemeClr val="tx1"/>
                </a:solidFill>
              </a:endParaRPr>
            </a:p>
          </p:txBody>
        </p:sp>
        <p:sp>
          <p:nvSpPr>
            <p:cNvPr id="200" name="TextovéPole 199"/>
            <p:cNvSpPr txBox="1"/>
            <p:nvPr/>
          </p:nvSpPr>
          <p:spPr>
            <a:xfrm>
              <a:off x="2710148" y="1905918"/>
              <a:ext cx="2142638" cy="46166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nasycený</a:t>
              </a:r>
              <a:r>
                <a:rPr lang="cs-CZ" sz="2400" dirty="0" smtClean="0">
                  <a:solidFill>
                    <a:schemeClr val="tx1"/>
                  </a:solidFill>
                </a:rPr>
                <a:t> </a:t>
              </a:r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proud</a:t>
              </a:r>
            </a:p>
          </p:txBody>
        </p:sp>
      </p:grpSp>
      <p:grpSp>
        <p:nvGrpSpPr>
          <p:cNvPr id="201" name="Skupina 200"/>
          <p:cNvGrpSpPr/>
          <p:nvPr/>
        </p:nvGrpSpPr>
        <p:grpSpPr>
          <a:xfrm>
            <a:off x="1187624" y="1484784"/>
            <a:ext cx="4566491" cy="841104"/>
            <a:chOff x="1272449" y="2125334"/>
            <a:chExt cx="3817344" cy="841104"/>
          </a:xfrm>
          <a:noFill/>
        </p:grpSpPr>
        <p:sp>
          <p:nvSpPr>
            <p:cNvPr id="202" name="Obdélník 201"/>
            <p:cNvSpPr/>
            <p:nvPr/>
          </p:nvSpPr>
          <p:spPr>
            <a:xfrm>
              <a:off x="1272449" y="2125334"/>
              <a:ext cx="523301" cy="46166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cs-CZ" sz="2400" dirty="0" err="1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U</a:t>
              </a:r>
              <a:r>
                <a:rPr lang="cs-CZ" sz="2400" baseline="-25000" dirty="0" err="1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n</a:t>
              </a:r>
              <a:endParaRPr lang="cs-CZ" sz="2400" baseline="-250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03" name="Šipka doprava 202"/>
            <p:cNvSpPr/>
            <p:nvPr/>
          </p:nvSpPr>
          <p:spPr>
            <a:xfrm>
              <a:off x="1836143" y="2287844"/>
              <a:ext cx="253388" cy="55084"/>
            </a:xfrm>
            <a:prstGeom prst="rightArrow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>
                <a:solidFill>
                  <a:schemeClr val="tx1"/>
                </a:solidFill>
              </a:endParaRPr>
            </a:p>
          </p:txBody>
        </p:sp>
        <p:sp>
          <p:nvSpPr>
            <p:cNvPr id="204" name="TextovéPole 203"/>
            <p:cNvSpPr txBox="1"/>
            <p:nvPr/>
          </p:nvSpPr>
          <p:spPr>
            <a:xfrm>
              <a:off x="2124420" y="2135441"/>
              <a:ext cx="2965373" cy="83099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většina</a:t>
              </a:r>
              <a:r>
                <a:rPr lang="cs-CZ" sz="2400" dirty="0" smtClean="0">
                  <a:solidFill>
                    <a:schemeClr val="tx1"/>
                  </a:solidFill>
                </a:rPr>
                <a:t> </a:t>
              </a:r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elektronů</a:t>
              </a:r>
              <a:r>
                <a:rPr lang="cs-CZ" sz="2400" dirty="0" smtClean="0">
                  <a:solidFill>
                    <a:schemeClr val="tx1"/>
                  </a:solidFill>
                </a:rPr>
                <a:t> </a:t>
              </a:r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projde</a:t>
              </a:r>
              <a:r>
                <a:rPr lang="cs-CZ" sz="2400" dirty="0" smtClean="0">
                  <a:solidFill>
                    <a:schemeClr val="tx1"/>
                  </a:solidFill>
                </a:rPr>
                <a:t> </a:t>
              </a:r>
              <a:br>
                <a:rPr lang="cs-CZ" sz="2400" dirty="0" smtClean="0">
                  <a:solidFill>
                    <a:schemeClr val="tx1"/>
                  </a:solidFill>
                </a:rPr>
              </a:br>
              <a:r>
                <a:rPr lang="cs-CZ" sz="24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až</a:t>
              </a:r>
              <a:r>
                <a:rPr lang="cs-CZ" sz="2400" dirty="0" smtClean="0">
                  <a:solidFill>
                    <a:schemeClr val="tx1"/>
                  </a:solidFill>
                </a:rPr>
                <a:t> </a:t>
              </a:r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k</a:t>
              </a:r>
              <a:r>
                <a:rPr lang="cs-CZ" sz="2400" dirty="0" smtClean="0">
                  <a:solidFill>
                    <a:schemeClr val="tx1"/>
                  </a:solidFill>
                </a:rPr>
                <a:t> </a:t>
              </a:r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elektrodám</a:t>
              </a:r>
            </a:p>
          </p:txBody>
        </p:sp>
      </p:grpSp>
      <p:grpSp>
        <p:nvGrpSpPr>
          <p:cNvPr id="205" name="Skupina 204"/>
          <p:cNvGrpSpPr/>
          <p:nvPr/>
        </p:nvGrpSpPr>
        <p:grpSpPr>
          <a:xfrm>
            <a:off x="1276122" y="2331575"/>
            <a:ext cx="2858401" cy="472682"/>
            <a:chOff x="396607" y="991518"/>
            <a:chExt cx="2858401" cy="472682"/>
          </a:xfrm>
          <a:noFill/>
        </p:grpSpPr>
        <p:sp>
          <p:nvSpPr>
            <p:cNvPr id="206" name="TextovéPole 205"/>
            <p:cNvSpPr txBox="1"/>
            <p:nvPr/>
          </p:nvSpPr>
          <p:spPr>
            <a:xfrm>
              <a:off x="396607" y="991518"/>
              <a:ext cx="478016" cy="46166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U</a:t>
              </a:r>
              <a:r>
                <a:rPr lang="cs-CZ" sz="2400" baseline="-250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Z</a:t>
              </a:r>
            </a:p>
          </p:txBody>
        </p:sp>
        <p:sp>
          <p:nvSpPr>
            <p:cNvPr id="207" name="Šipka doprava 206"/>
            <p:cNvSpPr/>
            <p:nvPr/>
          </p:nvSpPr>
          <p:spPr>
            <a:xfrm>
              <a:off x="903382" y="1145754"/>
              <a:ext cx="253388" cy="55084"/>
            </a:xfrm>
            <a:prstGeom prst="rightArrow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>
                <a:solidFill>
                  <a:schemeClr val="tx1"/>
                </a:solidFill>
              </a:endParaRPr>
            </a:p>
          </p:txBody>
        </p:sp>
        <p:sp>
          <p:nvSpPr>
            <p:cNvPr id="208" name="TextovéPole 207"/>
            <p:cNvSpPr txBox="1"/>
            <p:nvPr/>
          </p:nvSpPr>
          <p:spPr>
            <a:xfrm>
              <a:off x="1244906" y="1002535"/>
              <a:ext cx="2010102" cy="46166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zápalné</a:t>
              </a:r>
              <a:r>
                <a:rPr lang="cs-CZ" sz="2400" dirty="0" smtClean="0">
                  <a:solidFill>
                    <a:schemeClr val="tx1"/>
                  </a:solidFill>
                </a:rPr>
                <a:t> </a:t>
              </a:r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napětí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02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-0.04826 0.0192 " pathEditMode="relative" ptsTypes="AA">
                                      <p:cBhvr>
                                        <p:cTn id="14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4" grpId="1" animBg="1"/>
      <p:bldP spid="166" grpId="0" animBg="1"/>
      <p:bldP spid="16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3999" cy="576000"/>
          </a:xfr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6. 2. SAMOSTATNÝ VÝBOJ </a:t>
            </a:r>
            <a:r>
              <a:rPr lang="cs-CZ" altLang="cs-CZ" sz="2800" b="1" dirty="0" smtClean="0">
                <a:solidFill>
                  <a:schemeClr val="bg1"/>
                </a:solidFill>
                <a:cs typeface="Times New Roman" pitchFamily="18" charset="0"/>
              </a:rPr>
              <a:t>ZA </a:t>
            </a:r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ATMOSFÉRICKÉHO TLAKU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4625" y="908720"/>
            <a:ext cx="8716963" cy="49434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cs-CZ" sz="2800" dirty="0" smtClean="0">
                <a:cs typeface="Times New Roman" pitchFamily="18" charset="0"/>
              </a:rPr>
              <a:t>Samostatný výboj v plynu závisí na</a:t>
            </a:r>
            <a:br>
              <a:rPr lang="cs-CZ" sz="2800" dirty="0" smtClean="0">
                <a:cs typeface="Times New Roman" pitchFamily="18" charset="0"/>
              </a:rPr>
            </a:br>
            <a:endParaRPr lang="cs-CZ" sz="2800" dirty="0" smtClean="0"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cs-CZ" dirty="0" smtClean="0">
                <a:cs typeface="Times New Roman" pitchFamily="18" charset="0"/>
              </a:rPr>
              <a:t>chemickém složení plynu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dirty="0" smtClean="0">
                <a:cs typeface="Times New Roman" pitchFamily="18" charset="0"/>
              </a:rPr>
              <a:t>teplotě a tlaku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dirty="0" smtClean="0">
                <a:cs typeface="Times New Roman" pitchFamily="18" charset="0"/>
              </a:rPr>
              <a:t>kvalitě a vzdálenosti elektrod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dirty="0" smtClean="0">
                <a:cs typeface="Times New Roman" pitchFamily="18" charset="0"/>
              </a:rPr>
              <a:t>stupni ionizace</a:t>
            </a:r>
          </a:p>
          <a:p>
            <a:pPr>
              <a:buFont typeface="Arial" charset="0"/>
              <a:buNone/>
              <a:defRPr/>
            </a:pPr>
            <a:r>
              <a:rPr lang="cs-CZ" sz="2800" dirty="0" smtClean="0">
                <a:cs typeface="Times New Roman" pitchFamily="18" charset="0"/>
              </a:rPr>
              <a:t> 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cs-CZ" sz="2800" dirty="0" smtClean="0">
                <a:cs typeface="Times New Roman" pitchFamily="18" charset="0"/>
              </a:rPr>
              <a:t>Elektrický výboj bývá doprovázen </a:t>
            </a:r>
            <a:br>
              <a:rPr lang="cs-CZ" sz="2800" dirty="0" smtClean="0">
                <a:cs typeface="Times New Roman" pitchFamily="18" charset="0"/>
              </a:rPr>
            </a:br>
            <a:r>
              <a:rPr lang="cs-CZ" sz="2800" dirty="0" smtClean="0">
                <a:cs typeface="Times New Roman" pitchFamily="18" charset="0"/>
              </a:rPr>
              <a:t>světelnými a zvukovými efekty.</a:t>
            </a:r>
            <a:endParaRPr lang="cs-CZ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7000" y="161925"/>
            <a:ext cx="885825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477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600" b="1" u="sng" dirty="0">
                <a:latin typeface="+mn-lt"/>
                <a:cs typeface="Times New Roman" pitchFamily="18" charset="0"/>
              </a:rPr>
              <a:t>Za atmosférického tlaku (10</a:t>
            </a:r>
            <a:r>
              <a:rPr lang="cs-CZ" altLang="cs-CZ" sz="2600" b="1" u="sng" baseline="30000" dirty="0">
                <a:latin typeface="+mn-lt"/>
                <a:cs typeface="Times New Roman" pitchFamily="18" charset="0"/>
              </a:rPr>
              <a:t>5</a:t>
            </a:r>
            <a:r>
              <a:rPr lang="cs-CZ" altLang="cs-CZ" sz="2600" b="1" u="sng" dirty="0">
                <a:latin typeface="+mn-lt"/>
                <a:cs typeface="Times New Roman" pitchFamily="18" charset="0"/>
              </a:rPr>
              <a:t> Pa ) může nastat</a:t>
            </a:r>
            <a:endParaRPr lang="cs-CZ" altLang="cs-CZ" sz="2600" dirty="0">
              <a:latin typeface="+mn-lt"/>
              <a:cs typeface="Times New Roman" pitchFamily="18" charset="0"/>
            </a:endParaRPr>
          </a:p>
          <a:p>
            <a:pPr eaLnBrk="1" hangingPunct="1"/>
            <a:r>
              <a:rPr lang="cs-CZ" altLang="cs-CZ" sz="1000" b="1" dirty="0">
                <a:latin typeface="+mn-lt"/>
                <a:cs typeface="Times New Roman" pitchFamily="18" charset="0"/>
              </a:rPr>
              <a:t> </a:t>
            </a:r>
            <a:endParaRPr lang="cs-CZ" altLang="cs-CZ" sz="1000" dirty="0">
              <a:latin typeface="+mn-lt"/>
              <a:cs typeface="Times New Roman" pitchFamily="18" charset="0"/>
            </a:endParaRPr>
          </a:p>
          <a:p>
            <a:pPr lvl="1" eaLnBrk="1" hangingPunct="1">
              <a:buFont typeface="Calibri" pitchFamily="34" charset="0"/>
              <a:buAutoNum type="arabicPeriod"/>
            </a:pPr>
            <a:r>
              <a:rPr lang="cs-CZ" altLang="cs-CZ" sz="2800" b="1" u="sng" dirty="0">
                <a:latin typeface="+mn-lt"/>
                <a:cs typeface="Times New Roman" pitchFamily="18" charset="0"/>
              </a:rPr>
              <a:t>Obloukový výboj</a:t>
            </a:r>
            <a:r>
              <a:rPr lang="cs-CZ" altLang="cs-CZ" sz="2800" dirty="0">
                <a:latin typeface="+mn-lt"/>
                <a:cs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2400" dirty="0">
                <a:latin typeface="+mn-lt"/>
                <a:cs typeface="Times New Roman" pitchFamily="18" charset="0"/>
              </a:rPr>
              <a:t>lze realizovat elektrickým obvodem </a:t>
            </a:r>
            <a:br>
              <a:rPr lang="cs-CZ" altLang="cs-CZ" sz="2400" dirty="0">
                <a:latin typeface="+mn-lt"/>
                <a:cs typeface="Times New Roman" pitchFamily="18" charset="0"/>
              </a:rPr>
            </a:br>
            <a:r>
              <a:rPr lang="cs-CZ" altLang="cs-CZ" sz="2400" dirty="0">
                <a:latin typeface="+mn-lt"/>
                <a:cs typeface="Times New Roman" pitchFamily="18" charset="0"/>
              </a:rPr>
              <a:t>s napětím zdroje alespoň 60 V, </a:t>
            </a:r>
            <a:br>
              <a:rPr lang="cs-CZ" altLang="cs-CZ" sz="2400" dirty="0">
                <a:latin typeface="+mn-lt"/>
                <a:cs typeface="Times New Roman" pitchFamily="18" charset="0"/>
              </a:rPr>
            </a:br>
            <a:r>
              <a:rPr lang="cs-CZ" altLang="cs-CZ" sz="2400" dirty="0">
                <a:latin typeface="+mn-lt"/>
                <a:cs typeface="Times New Roman" pitchFamily="18" charset="0"/>
              </a:rPr>
              <a:t>který dává proud alespoň 10 A, </a:t>
            </a:r>
            <a:br>
              <a:rPr lang="cs-CZ" altLang="cs-CZ" sz="2400" dirty="0">
                <a:latin typeface="+mn-lt"/>
                <a:cs typeface="Times New Roman" pitchFamily="18" charset="0"/>
              </a:rPr>
            </a:br>
            <a:r>
              <a:rPr lang="cs-CZ" altLang="cs-CZ" sz="2400" i="1" dirty="0">
                <a:latin typeface="+mn-lt"/>
                <a:cs typeface="Times New Roman" pitchFamily="18" charset="0"/>
              </a:rPr>
              <a:t>dvěma uhlíkovými elektrodami </a:t>
            </a:r>
            <a:br>
              <a:rPr lang="cs-CZ" altLang="cs-CZ" sz="2400" i="1" dirty="0">
                <a:latin typeface="+mn-lt"/>
                <a:cs typeface="Times New Roman" pitchFamily="18" charset="0"/>
              </a:rPr>
            </a:br>
            <a:r>
              <a:rPr lang="cs-CZ" altLang="cs-CZ" sz="2400" i="1" dirty="0">
                <a:latin typeface="+mn-lt"/>
                <a:cs typeface="Times New Roman" pitchFamily="18" charset="0"/>
              </a:rPr>
              <a:t>a předřadným rezistorem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. </a:t>
            </a:r>
            <a:endParaRPr lang="cs-CZ" altLang="cs-CZ" sz="2400" dirty="0" smtClean="0">
              <a:latin typeface="+mn-lt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lang="cs-CZ" altLang="cs-CZ" sz="1000" dirty="0">
              <a:latin typeface="+mn-lt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cs-CZ" altLang="cs-CZ" sz="2400" dirty="0">
                <a:latin typeface="+mn-lt"/>
                <a:cs typeface="Times New Roman" pitchFamily="18" charset="0"/>
              </a:rPr>
              <a:t>Přiblížíme-li elektrody k sobě</a:t>
            </a:r>
            <a:br>
              <a:rPr lang="cs-CZ" altLang="cs-CZ" sz="2400" dirty="0">
                <a:latin typeface="+mn-lt"/>
                <a:cs typeface="Times New Roman" pitchFamily="18" charset="0"/>
              </a:rPr>
            </a:br>
            <a:r>
              <a:rPr lang="cs-CZ" altLang="cs-CZ" sz="2400" dirty="0">
                <a:latin typeface="+mn-lt"/>
                <a:cs typeface="Times New Roman" pitchFamily="18" charset="0"/>
              </a:rPr>
              <a:t>a přitiskneme-li je k sobě, </a:t>
            </a:r>
            <a:br>
              <a:rPr lang="cs-CZ" altLang="cs-CZ" sz="2400" dirty="0">
                <a:latin typeface="+mn-lt"/>
                <a:cs typeface="Times New Roman" pitchFamily="18" charset="0"/>
              </a:rPr>
            </a:br>
            <a:r>
              <a:rPr lang="cs-CZ" altLang="cs-CZ" sz="2400" dirty="0">
                <a:latin typeface="+mn-lt"/>
                <a:cs typeface="Times New Roman" pitchFamily="18" charset="0"/>
              </a:rPr>
              <a:t>konce elektrod se rozžhaví </a:t>
            </a:r>
            <a:br>
              <a:rPr lang="cs-CZ" altLang="cs-CZ" sz="2400" dirty="0">
                <a:latin typeface="+mn-lt"/>
                <a:cs typeface="Times New Roman" pitchFamily="18" charset="0"/>
              </a:rPr>
            </a:br>
            <a:r>
              <a:rPr lang="cs-CZ" altLang="cs-CZ" sz="2400" dirty="0">
                <a:latin typeface="+mn-lt"/>
                <a:cs typeface="Times New Roman" pitchFamily="18" charset="0"/>
              </a:rPr>
              <a:t>a po oddálení elektrod od sebe </a:t>
            </a:r>
            <a:br>
              <a:rPr lang="cs-CZ" altLang="cs-CZ" sz="2400" dirty="0">
                <a:latin typeface="+mn-lt"/>
                <a:cs typeface="Times New Roman" pitchFamily="18" charset="0"/>
              </a:rPr>
            </a:br>
            <a:r>
              <a:rPr lang="cs-CZ" altLang="cs-CZ" sz="2400" i="1" dirty="0">
                <a:latin typeface="+mn-lt"/>
                <a:cs typeface="Times New Roman" pitchFamily="18" charset="0"/>
              </a:rPr>
              <a:t>(řádově na milimetry) </a:t>
            </a:r>
            <a:br>
              <a:rPr lang="cs-CZ" altLang="cs-CZ" sz="2400" i="1" dirty="0">
                <a:latin typeface="+mn-lt"/>
                <a:cs typeface="Times New Roman" pitchFamily="18" charset="0"/>
              </a:rPr>
            </a:br>
            <a:r>
              <a:rPr lang="cs-CZ" altLang="cs-CZ" sz="2400" dirty="0">
                <a:latin typeface="+mn-lt"/>
                <a:cs typeface="Times New Roman" pitchFamily="18" charset="0"/>
              </a:rPr>
              <a:t>způsobí tepelnou ionizaci molekul okolního vzduchu. </a:t>
            </a:r>
            <a:endParaRPr lang="cs-CZ" altLang="cs-CZ" sz="2400" dirty="0" smtClean="0">
              <a:latin typeface="+mn-lt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lang="cs-CZ" altLang="cs-CZ" sz="1000" dirty="0">
              <a:latin typeface="+mn-lt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cs-CZ" altLang="cs-CZ" sz="2400" i="1" dirty="0">
                <a:latin typeface="+mn-lt"/>
                <a:cs typeface="Times New Roman" pitchFamily="18" charset="0"/>
              </a:rPr>
              <a:t>Obvodem prochází velký elektrický proud, </a:t>
            </a:r>
            <a:r>
              <a:rPr lang="cs-CZ" altLang="cs-CZ" sz="2400" i="1" dirty="0" smtClean="0">
                <a:latin typeface="+mn-lt"/>
                <a:cs typeface="Times New Roman" pitchFamily="18" charset="0"/>
              </a:rPr>
              <a:t>kterým </a:t>
            </a:r>
            <a:r>
              <a:rPr lang="cs-CZ" altLang="cs-CZ" sz="2400" i="1" dirty="0">
                <a:latin typeface="+mn-lt"/>
                <a:cs typeface="Times New Roman" pitchFamily="18" charset="0"/>
              </a:rPr>
              <a:t>se teplota elektrod i plazmy </a:t>
            </a:r>
            <a:r>
              <a:rPr lang="cs-CZ" altLang="cs-CZ" sz="2400" i="1" dirty="0" smtClean="0">
                <a:latin typeface="+mn-lt"/>
                <a:cs typeface="Times New Roman" pitchFamily="18" charset="0"/>
              </a:rPr>
              <a:t>mezi nimi </a:t>
            </a:r>
            <a:r>
              <a:rPr lang="cs-CZ" altLang="cs-CZ" sz="2400" i="1" dirty="0">
                <a:latin typeface="+mn-lt"/>
                <a:cs typeface="Times New Roman" pitchFamily="18" charset="0"/>
              </a:rPr>
              <a:t>zvýší na několik tisíc kelvinů. 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2400" dirty="0">
                <a:latin typeface="+mn-lt"/>
                <a:cs typeface="Times New Roman" pitchFamily="18" charset="0"/>
              </a:rPr>
              <a:t>Pro technickou praxi je tento typ výboje nejrozšířenější. </a:t>
            </a:r>
          </a:p>
        </p:txBody>
      </p:sp>
      <p:pic>
        <p:nvPicPr>
          <p:cNvPr id="11267" name="Picture 4" descr="proud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00125"/>
            <a:ext cx="2947988" cy="174148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6038" r="15666" b="20000"/>
          <a:stretch>
            <a:fillRect/>
          </a:stretch>
        </p:blipFill>
        <p:spPr bwMode="auto">
          <a:xfrm>
            <a:off x="5500688" y="2928938"/>
            <a:ext cx="3400425" cy="179228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7000" y="161925"/>
            <a:ext cx="885825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715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600" b="1" u="sng" dirty="0">
                <a:latin typeface="+mn-lt"/>
                <a:cs typeface="Times New Roman" pitchFamily="18" charset="0"/>
              </a:rPr>
              <a:t>Za atmosférického tlaku (10</a:t>
            </a:r>
            <a:r>
              <a:rPr lang="cs-CZ" altLang="cs-CZ" sz="2600" b="1" u="sng" baseline="30000" dirty="0">
                <a:latin typeface="+mn-lt"/>
                <a:cs typeface="Times New Roman" pitchFamily="18" charset="0"/>
              </a:rPr>
              <a:t>5</a:t>
            </a:r>
            <a:r>
              <a:rPr lang="cs-CZ" altLang="cs-CZ" sz="2600" b="1" u="sng" dirty="0">
                <a:latin typeface="+mn-lt"/>
                <a:cs typeface="Times New Roman" pitchFamily="18" charset="0"/>
              </a:rPr>
              <a:t> Pa ) může nastat</a:t>
            </a:r>
            <a:endParaRPr lang="cs-CZ" altLang="cs-CZ" sz="2600" dirty="0">
              <a:latin typeface="+mn-lt"/>
              <a:cs typeface="Times New Roman" pitchFamily="18" charset="0"/>
            </a:endParaRPr>
          </a:p>
          <a:p>
            <a:pPr eaLnBrk="1" hangingPunct="1"/>
            <a:r>
              <a:rPr lang="cs-CZ" altLang="cs-CZ" sz="1000" b="1" dirty="0">
                <a:latin typeface="+mn-lt"/>
                <a:cs typeface="Times New Roman" pitchFamily="18" charset="0"/>
              </a:rPr>
              <a:t> </a:t>
            </a:r>
            <a:endParaRPr lang="cs-CZ" altLang="cs-CZ" sz="1000" dirty="0">
              <a:latin typeface="+mn-lt"/>
              <a:cs typeface="Times New Roman" pitchFamily="18" charset="0"/>
            </a:endParaRPr>
          </a:p>
          <a:p>
            <a:pPr lvl="1" eaLnBrk="1" hangingPunct="1">
              <a:buFont typeface="Calibri" pitchFamily="34" charset="0"/>
              <a:buNone/>
            </a:pPr>
            <a:r>
              <a:rPr lang="cs-CZ" altLang="cs-CZ" sz="2400" b="1" u="sng" dirty="0">
                <a:latin typeface="+mn-lt"/>
                <a:cs typeface="Times New Roman" pitchFamily="18" charset="0"/>
              </a:rPr>
              <a:t>Použití:  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2400" dirty="0">
                <a:latin typeface="+mn-lt"/>
                <a:cs typeface="Times New Roman" pitchFamily="18" charset="0"/>
              </a:rPr>
              <a:t>vysokotlaké xenonové výbojky - zdroj intenzivního </a:t>
            </a:r>
            <a:br>
              <a:rPr lang="cs-CZ" altLang="cs-CZ" sz="2400" dirty="0">
                <a:latin typeface="+mn-lt"/>
                <a:cs typeface="Times New Roman" pitchFamily="18" charset="0"/>
              </a:rPr>
            </a:br>
            <a:r>
              <a:rPr lang="cs-CZ" altLang="cs-CZ" sz="2400" dirty="0">
                <a:latin typeface="+mn-lt"/>
                <a:cs typeface="Times New Roman" pitchFamily="18" charset="0"/>
              </a:rPr>
              <a:t>světla (promítací přístroje, světlomety) </a:t>
            </a:r>
            <a:br>
              <a:rPr lang="cs-CZ" altLang="cs-CZ" sz="2400" dirty="0">
                <a:latin typeface="+mn-lt"/>
                <a:cs typeface="Times New Roman" pitchFamily="18" charset="0"/>
              </a:rPr>
            </a:br>
            <a:endParaRPr lang="cs-CZ" altLang="cs-CZ" sz="2400" dirty="0">
              <a:latin typeface="+mn-lt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cs-CZ" altLang="cs-CZ" sz="2400" dirty="0">
                <a:latin typeface="+mn-lt"/>
                <a:cs typeface="Times New Roman" pitchFamily="18" charset="0"/>
              </a:rPr>
              <a:t>vysokotlaké sodíkové výbojky - veřejné osvětlení, …</a:t>
            </a:r>
            <a:br>
              <a:rPr lang="cs-CZ" altLang="cs-CZ" sz="2400" dirty="0">
                <a:latin typeface="+mn-lt"/>
                <a:cs typeface="Times New Roman" pitchFamily="18" charset="0"/>
              </a:rPr>
            </a:br>
            <a:endParaRPr lang="cs-CZ" altLang="cs-CZ" sz="2400" dirty="0">
              <a:latin typeface="+mn-lt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cs-CZ" altLang="cs-CZ" sz="2400" dirty="0">
                <a:latin typeface="+mn-lt"/>
                <a:cs typeface="Times New Roman" pitchFamily="18" charset="0"/>
              </a:rPr>
              <a:t>vysokotlaké rtuťové výbojky </a:t>
            </a:r>
            <a:br>
              <a:rPr lang="cs-CZ" altLang="cs-CZ" sz="2400" dirty="0">
                <a:latin typeface="+mn-lt"/>
                <a:cs typeface="Times New Roman" pitchFamily="18" charset="0"/>
              </a:rPr>
            </a:br>
            <a:r>
              <a:rPr lang="cs-CZ" altLang="cs-CZ" sz="2400" dirty="0">
                <a:latin typeface="+mn-lt"/>
                <a:cs typeface="Times New Roman" pitchFamily="18" charset="0"/>
              </a:rPr>
              <a:t>zdroj ultrafialového záření  („horské sluníčko“, …)</a:t>
            </a:r>
            <a:br>
              <a:rPr lang="cs-CZ" altLang="cs-CZ" sz="2400" dirty="0">
                <a:latin typeface="+mn-lt"/>
                <a:cs typeface="Times New Roman" pitchFamily="18" charset="0"/>
              </a:rPr>
            </a:br>
            <a:endParaRPr lang="cs-CZ" altLang="cs-CZ" sz="2400" dirty="0">
              <a:latin typeface="+mn-lt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cs-CZ" altLang="cs-CZ" sz="2400" dirty="0">
                <a:latin typeface="+mn-lt"/>
                <a:cs typeface="Times New Roman" pitchFamily="18" charset="0"/>
              </a:rPr>
              <a:t>obloukové sváření kovů: </a:t>
            </a:r>
            <a:br>
              <a:rPr lang="cs-CZ" altLang="cs-CZ" sz="2400" dirty="0">
                <a:latin typeface="+mn-lt"/>
                <a:cs typeface="Times New Roman" pitchFamily="18" charset="0"/>
              </a:rPr>
            </a:br>
            <a:r>
              <a:rPr lang="cs-CZ" altLang="cs-CZ" sz="2400" dirty="0">
                <a:latin typeface="+mn-lt"/>
                <a:cs typeface="Times New Roman" pitchFamily="18" charset="0"/>
              </a:rPr>
              <a:t>jednou elektrodou </a:t>
            </a:r>
            <a:br>
              <a:rPr lang="cs-CZ" altLang="cs-CZ" sz="2400" dirty="0">
                <a:latin typeface="+mn-lt"/>
                <a:cs typeface="Times New Roman" pitchFamily="18" charset="0"/>
              </a:rPr>
            </a:br>
            <a:r>
              <a:rPr lang="cs-CZ" altLang="cs-CZ" sz="2400" dirty="0">
                <a:latin typeface="+mn-lt"/>
                <a:cs typeface="Times New Roman" pitchFamily="18" charset="0"/>
              </a:rPr>
              <a:t>je svařovaný materiál, </a:t>
            </a:r>
            <a:br>
              <a:rPr lang="cs-CZ" altLang="cs-CZ" sz="2400" dirty="0">
                <a:latin typeface="+mn-lt"/>
                <a:cs typeface="Times New Roman" pitchFamily="18" charset="0"/>
              </a:rPr>
            </a:br>
            <a:r>
              <a:rPr lang="cs-CZ" altLang="cs-CZ" sz="2400" dirty="0">
                <a:latin typeface="+mn-lt"/>
                <a:cs typeface="Times New Roman" pitchFamily="18" charset="0"/>
              </a:rPr>
              <a:t>druhou tvoří drát </a:t>
            </a:r>
            <a:br>
              <a:rPr lang="cs-CZ" altLang="cs-CZ" sz="2400" dirty="0">
                <a:latin typeface="+mn-lt"/>
                <a:cs typeface="Times New Roman" pitchFamily="18" charset="0"/>
              </a:rPr>
            </a:br>
            <a:r>
              <a:rPr lang="cs-CZ" altLang="cs-CZ" sz="2400" dirty="0">
                <a:latin typeface="+mn-lt"/>
                <a:cs typeface="Times New Roman" pitchFamily="18" charset="0"/>
              </a:rPr>
              <a:t>z přídavného kovu. 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143375"/>
            <a:ext cx="5203825" cy="246221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165100"/>
            <a:ext cx="1857375" cy="139223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428875"/>
            <a:ext cx="1285875" cy="12858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7610" y="161379"/>
            <a:ext cx="901638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2600" b="1" u="sng" dirty="0">
                <a:latin typeface="+mn-lt"/>
                <a:cs typeface="Times New Roman" pitchFamily="18" charset="0"/>
              </a:rPr>
              <a:t>Za atmosférického tlaku (10</a:t>
            </a:r>
            <a:r>
              <a:rPr lang="cs-CZ" sz="2600" b="1" u="sng" baseline="30000" dirty="0">
                <a:latin typeface="+mn-lt"/>
                <a:cs typeface="Times New Roman" pitchFamily="18" charset="0"/>
              </a:rPr>
              <a:t>5</a:t>
            </a:r>
            <a:r>
              <a:rPr lang="cs-CZ" sz="2600" b="1" u="sng" dirty="0">
                <a:latin typeface="+mn-lt"/>
                <a:cs typeface="Times New Roman" pitchFamily="18" charset="0"/>
              </a:rPr>
              <a:t> </a:t>
            </a:r>
            <a:r>
              <a:rPr lang="cs-CZ" sz="2600" b="1" u="sng" dirty="0" err="1">
                <a:latin typeface="+mn-lt"/>
                <a:cs typeface="Times New Roman" pitchFamily="18" charset="0"/>
              </a:rPr>
              <a:t>Pa</a:t>
            </a:r>
            <a:r>
              <a:rPr lang="cs-CZ" sz="2600" b="1" u="sng" dirty="0">
                <a:latin typeface="+mn-lt"/>
                <a:cs typeface="Times New Roman" pitchFamily="18" charset="0"/>
              </a:rPr>
              <a:t> ) může nastat</a:t>
            </a:r>
            <a:endParaRPr lang="cs-CZ" sz="2600" dirty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cs-CZ" sz="1000" b="1" dirty="0">
                <a:latin typeface="+mn-lt"/>
                <a:cs typeface="Times New Roman" pitchFamily="18" charset="0"/>
              </a:rPr>
              <a:t> </a:t>
            </a:r>
            <a:endParaRPr lang="cs-CZ" sz="1000" dirty="0">
              <a:latin typeface="+mn-lt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 startAt="2"/>
              <a:defRPr/>
            </a:pPr>
            <a:r>
              <a:rPr lang="cs-CZ" sz="2800" b="1" u="sng" dirty="0">
                <a:latin typeface="+mn-lt"/>
                <a:cs typeface="Times New Roman" pitchFamily="18" charset="0"/>
              </a:rPr>
              <a:t>Jiskrový výboj</a:t>
            </a:r>
            <a:r>
              <a:rPr lang="cs-CZ" sz="2800" u="sng" dirty="0">
                <a:latin typeface="+mn-lt"/>
                <a:cs typeface="Times New Roman" pitchFamily="18" charset="0"/>
              </a:rPr>
              <a:t> </a:t>
            </a:r>
            <a:r>
              <a:rPr lang="cs-CZ" sz="2800" dirty="0">
                <a:latin typeface="+mn-lt"/>
                <a:cs typeface="Times New Roman" pitchFamily="18" charset="0"/>
              </a:rPr>
              <a:t/>
            </a:r>
            <a:br>
              <a:rPr lang="cs-CZ" sz="2800" dirty="0">
                <a:latin typeface="+mn-lt"/>
                <a:cs typeface="Times New Roman" pitchFamily="18" charset="0"/>
              </a:rPr>
            </a:br>
            <a:r>
              <a:rPr lang="cs-CZ" sz="2600" dirty="0">
                <a:latin typeface="+mn-lt"/>
                <a:cs typeface="Times New Roman" pitchFamily="18" charset="0"/>
              </a:rPr>
              <a:t>se liší od obloukového krátkou dobou trvání. </a:t>
            </a:r>
          </a:p>
          <a:p>
            <a:pPr marL="261938" indent="-261938">
              <a:buFont typeface="Arial" pitchFamily="34" charset="0"/>
              <a:buChar char="•"/>
              <a:defRPr/>
            </a:pPr>
            <a:r>
              <a:rPr lang="cs-CZ" sz="2600" dirty="0">
                <a:latin typeface="+mn-lt"/>
                <a:cs typeface="Times New Roman" pitchFamily="18" charset="0"/>
              </a:rPr>
              <a:t>intenzita elektrického pole mezi elektrodami dosáhne hodnoty potřebné pro lavinovitou ionizaci, ale zdroj tohoto pole není schopen trvale dodávat elektrický proud</a:t>
            </a:r>
          </a:p>
          <a:p>
            <a:pPr marL="261938" indent="-261938">
              <a:buFont typeface="Arial" pitchFamily="34" charset="0"/>
              <a:buChar char="•"/>
              <a:defRPr/>
            </a:pPr>
            <a:r>
              <a:rPr lang="cs-CZ" sz="2600" dirty="0">
                <a:latin typeface="+mn-lt"/>
                <a:cs typeface="Times New Roman" pitchFamily="18" charset="0"/>
              </a:rPr>
              <a:t>přeskok jiskry je doprovázen vznikem zvukové vlny, </a:t>
            </a:r>
            <a:r>
              <a:rPr lang="cs-CZ" sz="2600" dirty="0" smtClean="0">
                <a:latin typeface="+mn-lt"/>
                <a:cs typeface="Times New Roman" pitchFamily="18" charset="0"/>
              </a:rPr>
              <a:t>prasknutím…  </a:t>
            </a:r>
            <a:endParaRPr lang="cs-CZ" sz="2600" dirty="0">
              <a:latin typeface="+mn-lt"/>
              <a:cs typeface="Times New Roman" pitchFamily="18" charset="0"/>
            </a:endParaRPr>
          </a:p>
          <a:p>
            <a:pPr marL="261938" indent="-261938">
              <a:buFont typeface="Arial" pitchFamily="34" charset="0"/>
              <a:buChar char="•"/>
              <a:defRPr/>
            </a:pPr>
            <a:r>
              <a:rPr lang="cs-CZ" sz="2600" i="1" dirty="0">
                <a:latin typeface="+mn-lt"/>
                <a:cs typeface="Times New Roman" pitchFamily="18" charset="0"/>
              </a:rPr>
              <a:t>vysokou teplotou se narušuje povrch elektrod </a:t>
            </a:r>
          </a:p>
          <a:p>
            <a:pPr marL="261938" lvl="6" indent="-261938">
              <a:buFont typeface="Arial" pitchFamily="34" charset="0"/>
              <a:buChar char="•"/>
              <a:defRPr/>
            </a:pPr>
            <a:r>
              <a:rPr lang="cs-CZ" sz="2600" i="1" dirty="0">
                <a:latin typeface="+mn-lt"/>
                <a:cs typeface="Times New Roman" pitchFamily="18" charset="0"/>
              </a:rPr>
              <a:t>blesk, dosahuje až 10</a:t>
            </a:r>
            <a:r>
              <a:rPr lang="cs-CZ" sz="2600" i="1" baseline="30000" dirty="0">
                <a:latin typeface="+mn-lt"/>
                <a:cs typeface="Times New Roman" pitchFamily="18" charset="0"/>
              </a:rPr>
              <a:t>9</a:t>
            </a:r>
            <a:r>
              <a:rPr lang="cs-CZ" sz="2600" i="1" dirty="0">
                <a:latin typeface="+mn-lt"/>
                <a:cs typeface="Times New Roman" pitchFamily="18" charset="0"/>
              </a:rPr>
              <a:t> V, během tisíciny sekundy </a:t>
            </a:r>
            <a:br>
              <a:rPr lang="cs-CZ" sz="2600" i="1" dirty="0">
                <a:latin typeface="+mn-lt"/>
                <a:cs typeface="Times New Roman" pitchFamily="18" charset="0"/>
              </a:rPr>
            </a:br>
            <a:r>
              <a:rPr lang="cs-CZ" sz="2600" i="1" dirty="0">
                <a:latin typeface="+mn-lt"/>
                <a:cs typeface="Times New Roman" pitchFamily="18" charset="0"/>
              </a:rPr>
              <a:t>dosahuje proud hodnot až 10</a:t>
            </a:r>
            <a:r>
              <a:rPr lang="cs-CZ" sz="2600" i="1" baseline="30000" dirty="0">
                <a:latin typeface="+mn-lt"/>
                <a:cs typeface="Times New Roman" pitchFamily="18" charset="0"/>
              </a:rPr>
              <a:t>5</a:t>
            </a:r>
            <a:r>
              <a:rPr lang="cs-CZ" sz="2600" i="1" dirty="0">
                <a:latin typeface="+mn-lt"/>
                <a:cs typeface="Times New Roman" pitchFamily="18" charset="0"/>
              </a:rPr>
              <a:t> A</a:t>
            </a:r>
            <a:r>
              <a:rPr lang="cs-CZ" sz="2600" i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600" i="1" dirty="0">
                <a:latin typeface="+mn-lt"/>
                <a:cs typeface="Times New Roman" pitchFamily="18" charset="0"/>
              </a:rPr>
              <a:t>a uvolňuje se </a:t>
            </a:r>
            <a:br>
              <a:rPr lang="cs-CZ" sz="2600" i="1" dirty="0">
                <a:latin typeface="+mn-lt"/>
                <a:cs typeface="Times New Roman" pitchFamily="18" charset="0"/>
              </a:rPr>
            </a:br>
            <a:r>
              <a:rPr lang="cs-CZ" sz="2600" i="1" dirty="0">
                <a:latin typeface="+mn-lt"/>
                <a:cs typeface="Times New Roman" pitchFamily="18" charset="0"/>
              </a:rPr>
              <a:t>energie až 100 kWh. (jako zdroj energie </a:t>
            </a:r>
            <a:br>
              <a:rPr lang="cs-CZ" sz="2600" i="1" dirty="0">
                <a:latin typeface="+mn-lt"/>
                <a:cs typeface="Times New Roman" pitchFamily="18" charset="0"/>
              </a:rPr>
            </a:br>
            <a:r>
              <a:rPr lang="cs-CZ" sz="2600" i="1" dirty="0">
                <a:latin typeface="+mn-lt"/>
                <a:cs typeface="Times New Roman" pitchFamily="18" charset="0"/>
              </a:rPr>
              <a:t>je nevyužitelný) </a:t>
            </a:r>
          </a:p>
          <a:p>
            <a:pPr marL="261938" lvl="6" indent="-261938">
              <a:buFont typeface="Arial" pitchFamily="34" charset="0"/>
              <a:buChar char="•"/>
              <a:defRPr/>
            </a:pPr>
            <a:r>
              <a:rPr lang="cs-CZ" sz="2600" dirty="0">
                <a:latin typeface="+mn-lt"/>
                <a:cs typeface="Times New Roman" pitchFamily="18" charset="0"/>
              </a:rPr>
              <a:t>svíčka v motoru </a:t>
            </a:r>
          </a:p>
          <a:p>
            <a:pPr marL="261938" lvl="6">
              <a:defRPr/>
            </a:pPr>
            <a:endParaRPr lang="cs-CZ" sz="2600" dirty="0">
              <a:latin typeface="+mn-lt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3348038"/>
            <a:ext cx="1958975" cy="31432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3335" r="3333" b="16666"/>
          <a:stretch>
            <a:fillRect/>
          </a:stretch>
        </p:blipFill>
        <p:spPr bwMode="auto">
          <a:xfrm>
            <a:off x="3286125" y="5357813"/>
            <a:ext cx="1571625" cy="12223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7000" y="161925"/>
            <a:ext cx="9017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715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600" b="1" u="sng" dirty="0">
                <a:latin typeface="+mj-lt"/>
                <a:cs typeface="Times New Roman" pitchFamily="18" charset="0"/>
              </a:rPr>
              <a:t>Za atmosférického tlaku (10</a:t>
            </a:r>
            <a:r>
              <a:rPr lang="cs-CZ" altLang="cs-CZ" sz="2600" b="1" u="sng" baseline="30000" dirty="0">
                <a:latin typeface="+mj-lt"/>
                <a:cs typeface="Times New Roman" pitchFamily="18" charset="0"/>
              </a:rPr>
              <a:t>5</a:t>
            </a:r>
            <a:r>
              <a:rPr lang="cs-CZ" altLang="cs-CZ" sz="2600" b="1" u="sng" dirty="0">
                <a:latin typeface="+mj-lt"/>
                <a:cs typeface="Times New Roman" pitchFamily="18" charset="0"/>
              </a:rPr>
              <a:t> Pa ) může nastat</a:t>
            </a:r>
            <a:endParaRPr lang="cs-CZ" altLang="cs-CZ" sz="2600" dirty="0">
              <a:latin typeface="+mj-lt"/>
              <a:cs typeface="Times New Roman" pitchFamily="18" charset="0"/>
            </a:endParaRPr>
          </a:p>
          <a:p>
            <a:pPr eaLnBrk="1" hangingPunct="1"/>
            <a:r>
              <a:rPr lang="cs-CZ" altLang="cs-CZ" sz="1000" b="1" dirty="0">
                <a:latin typeface="+mj-lt"/>
                <a:cs typeface="Times New Roman" pitchFamily="18" charset="0"/>
              </a:rPr>
              <a:t> </a:t>
            </a:r>
            <a:endParaRPr lang="cs-CZ" altLang="cs-CZ" sz="1000" dirty="0">
              <a:latin typeface="+mj-lt"/>
              <a:cs typeface="Times New Roman" pitchFamily="18" charset="0"/>
            </a:endParaRPr>
          </a:p>
          <a:p>
            <a:pPr lvl="1" eaLnBrk="1" hangingPunct="1">
              <a:buFont typeface="Calibri" pitchFamily="34" charset="0"/>
              <a:buAutoNum type="arabicPeriod" startAt="3"/>
            </a:pPr>
            <a:r>
              <a:rPr lang="cs-CZ" altLang="cs-CZ" sz="2800" b="1" u="sng" dirty="0">
                <a:latin typeface="+mj-lt"/>
                <a:cs typeface="Times New Roman" pitchFamily="18" charset="0"/>
              </a:rPr>
              <a:t>koróna</a:t>
            </a:r>
            <a:r>
              <a:rPr lang="cs-CZ" altLang="cs-CZ" sz="2600" dirty="0">
                <a:latin typeface="+mj-lt"/>
                <a:cs typeface="Times New Roman" pitchFamily="18" charset="0"/>
              </a:rPr>
              <a:t> – je to trsovitý výboj, který vzniká </a:t>
            </a:r>
            <a:br>
              <a:rPr lang="cs-CZ" altLang="cs-CZ" sz="2600" dirty="0">
                <a:latin typeface="+mj-lt"/>
                <a:cs typeface="Times New Roman" pitchFamily="18" charset="0"/>
              </a:rPr>
            </a:br>
            <a:r>
              <a:rPr lang="cs-CZ" altLang="cs-CZ" sz="2600" dirty="0">
                <a:latin typeface="+mj-lt"/>
                <a:cs typeface="Times New Roman" pitchFamily="18" charset="0"/>
              </a:rPr>
              <a:t>v nehomogenním elektrickém poli 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/>
            </a:r>
            <a:br>
              <a:rPr lang="cs-CZ" altLang="cs-CZ" sz="2600" dirty="0" smtClean="0">
                <a:latin typeface="+mj-lt"/>
                <a:cs typeface="Times New Roman" pitchFamily="18" charset="0"/>
              </a:rPr>
            </a:br>
            <a:r>
              <a:rPr lang="cs-CZ" altLang="cs-CZ" sz="2600" dirty="0" smtClean="0">
                <a:latin typeface="+mj-lt"/>
                <a:cs typeface="Times New Roman" pitchFamily="18" charset="0"/>
              </a:rPr>
              <a:t>v</a:t>
            </a:r>
            <a:r>
              <a:rPr lang="cs-CZ" altLang="cs-CZ" sz="2600" dirty="0">
                <a:latin typeface="+mj-lt"/>
                <a:cs typeface="Times New Roman" pitchFamily="18" charset="0"/>
              </a:rPr>
              <a:t> okolí hran, 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>hrotů s </a:t>
            </a:r>
            <a:r>
              <a:rPr lang="cs-CZ" altLang="cs-CZ" sz="2600" dirty="0">
                <a:latin typeface="+mj-lt"/>
                <a:cs typeface="Times New Roman" pitchFamily="18" charset="0"/>
              </a:rPr>
              <a:t>vyšším potenciálem, </a:t>
            </a:r>
            <a:br>
              <a:rPr lang="cs-CZ" altLang="cs-CZ" sz="2600" dirty="0">
                <a:latin typeface="+mj-lt"/>
                <a:cs typeface="Times New Roman" pitchFamily="18" charset="0"/>
              </a:rPr>
            </a:br>
            <a:r>
              <a:rPr lang="cs-CZ" altLang="cs-CZ" sz="2600" dirty="0">
                <a:latin typeface="+mj-lt"/>
                <a:cs typeface="Times New Roman" pitchFamily="18" charset="0"/>
              </a:rPr>
              <a:t>(jestliže intenzita elektrického pole je dostatečná pro vyvolání lavinovité ionizace jen v jejich nejbližším okolí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>.)</a:t>
            </a:r>
            <a:br>
              <a:rPr lang="cs-CZ" altLang="cs-CZ" sz="2600" dirty="0" smtClean="0">
                <a:latin typeface="+mj-lt"/>
                <a:cs typeface="Times New Roman" pitchFamily="18" charset="0"/>
              </a:rPr>
            </a:br>
            <a:endParaRPr lang="cs-CZ" altLang="cs-CZ" sz="2600" dirty="0">
              <a:latin typeface="+mj-lt"/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cs-CZ" altLang="cs-CZ" sz="2600" dirty="0">
                <a:latin typeface="+mj-lt"/>
                <a:cs typeface="Times New Roman" pitchFamily="18" charset="0"/>
              </a:rPr>
              <a:t>způsobuje ztráty na vedení velmi vysokého napětí, 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/>
            </a:r>
            <a:br>
              <a:rPr lang="cs-CZ" altLang="cs-CZ" sz="2600" dirty="0" smtClean="0">
                <a:latin typeface="+mj-lt"/>
                <a:cs typeface="Times New Roman" pitchFamily="18" charset="0"/>
              </a:rPr>
            </a:br>
            <a:endParaRPr lang="cs-CZ" altLang="cs-CZ" sz="2600" dirty="0">
              <a:latin typeface="+mj-lt"/>
              <a:cs typeface="Times New Roman" pitchFamily="18" charset="0"/>
            </a:endParaRPr>
          </a:p>
          <a:p>
            <a:pPr marL="2686050" eaLnBrk="1" hangingPunct="1">
              <a:buFontTx/>
              <a:buChar char="•"/>
            </a:pPr>
            <a:r>
              <a:rPr lang="cs-CZ" altLang="cs-CZ" sz="2600" dirty="0">
                <a:latin typeface="+mj-lt"/>
                <a:cs typeface="Times New Roman" pitchFamily="18" charset="0"/>
              </a:rPr>
              <a:t>lze se s ní setkat v silných atmosférických 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/>
            </a:r>
            <a:br>
              <a:rPr lang="cs-CZ" altLang="cs-CZ" sz="2600" dirty="0" smtClean="0">
                <a:latin typeface="+mj-lt"/>
                <a:cs typeface="Times New Roman" pitchFamily="18" charset="0"/>
              </a:rPr>
            </a:br>
            <a:r>
              <a:rPr lang="cs-CZ" altLang="cs-CZ" sz="2600" dirty="0" smtClean="0">
                <a:latin typeface="+mj-lt"/>
                <a:cs typeface="Times New Roman" pitchFamily="18" charset="0"/>
              </a:rPr>
              <a:t>polích </a:t>
            </a:r>
            <a:r>
              <a:rPr lang="cs-CZ" altLang="cs-CZ" sz="2600" dirty="0">
                <a:latin typeface="+mj-lt"/>
                <a:cs typeface="Times New Roman" pitchFamily="18" charset="0"/>
              </a:rPr>
              <a:t>před bouřkou na skalních útesech, stožárech lodí, … 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/>
            </a:r>
            <a:br>
              <a:rPr lang="cs-CZ" altLang="cs-CZ" sz="2600" dirty="0" smtClean="0">
                <a:latin typeface="+mj-lt"/>
                <a:cs typeface="Times New Roman" pitchFamily="18" charset="0"/>
              </a:rPr>
            </a:br>
            <a:r>
              <a:rPr lang="cs-CZ" altLang="cs-CZ" sz="2600" dirty="0">
                <a:latin typeface="+mj-lt"/>
                <a:cs typeface="Times New Roman" pitchFamily="18" charset="0"/>
              </a:rPr>
              <a:t/>
            </a:r>
            <a:br>
              <a:rPr lang="cs-CZ" altLang="cs-CZ" sz="2600" dirty="0">
                <a:latin typeface="+mj-lt"/>
                <a:cs typeface="Times New Roman" pitchFamily="18" charset="0"/>
              </a:rPr>
            </a:br>
            <a:r>
              <a:rPr lang="cs-CZ" altLang="cs-CZ" sz="2600" dirty="0">
                <a:latin typeface="+mj-lt"/>
                <a:cs typeface="Times New Roman" pitchFamily="18" charset="0"/>
              </a:rPr>
              <a:t>Námořníci tomuto jevu říkají 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/>
            </a:r>
            <a:br>
              <a:rPr lang="cs-CZ" altLang="cs-CZ" sz="2600" dirty="0" smtClean="0">
                <a:latin typeface="+mj-lt"/>
                <a:cs typeface="Times New Roman" pitchFamily="18" charset="0"/>
              </a:rPr>
            </a:br>
            <a:r>
              <a:rPr lang="cs-CZ" altLang="cs-CZ" sz="2600" dirty="0" smtClean="0">
                <a:latin typeface="+mj-lt"/>
                <a:cs typeface="Times New Roman" pitchFamily="18" charset="0"/>
              </a:rPr>
              <a:t>tzv</a:t>
            </a:r>
            <a:r>
              <a:rPr lang="cs-CZ" altLang="cs-CZ" sz="2600" dirty="0">
                <a:latin typeface="+mj-lt"/>
                <a:cs typeface="Times New Roman" pitchFamily="18" charset="0"/>
              </a:rPr>
              <a:t>. Eliášův oheň.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81" y="161925"/>
            <a:ext cx="1627188" cy="1800225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384" y="2828925"/>
            <a:ext cx="1495425" cy="952500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22742"/>
            <a:ext cx="2095500" cy="2695575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500438"/>
            <a:ext cx="8716963" cy="2714625"/>
          </a:xfrm>
        </p:spPr>
        <p:txBody>
          <a:bodyPr/>
          <a:lstStyle/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elektrody umístíme do výbojové trubice (50 cm)</a:t>
            </a:r>
            <a:b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a připojíme ke zdroji vysokého napětí (10 </a:t>
            </a:r>
            <a:r>
              <a:rPr lang="cs-CZ" altLang="cs-CZ" sz="2600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vývěvou snížíme tlak na 100 Pa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k samostatnému výboji dochází za mnohem menšího napětí než za atmosférického tlaku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napětí mezi elektrodami je rozloženo nerovnoměrně</a:t>
            </a:r>
            <a:b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vzniká potenciálový spád</a:t>
            </a:r>
          </a:p>
        </p:txBody>
      </p:sp>
      <p:pic>
        <p:nvPicPr>
          <p:cNvPr id="15364" name="Picture 2" descr="http://fyzika.jreichl.com/data/E_kapaliny_plyny_soubory/image057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85"/>
          <a:stretch>
            <a:fillRect/>
          </a:stretch>
        </p:blipFill>
        <p:spPr bwMode="auto">
          <a:xfrm>
            <a:off x="339725" y="1143000"/>
            <a:ext cx="8351838" cy="2071688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12"/>
            <a:ext cx="9144001" cy="576000"/>
          </a:xfr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VÝBOJE ZA SNÍŽENÉHO TLAKU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 descr="http://fyzika.jreichl.com/data/E_kapaliny_plyny_soubory/image057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85"/>
          <a:stretch>
            <a:fillRect/>
          </a:stretch>
        </p:blipFill>
        <p:spPr bwMode="auto">
          <a:xfrm>
            <a:off x="339725" y="1143000"/>
            <a:ext cx="8351838" cy="2071688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yzika.jreichl.com/data/E_kapaliny_plyny_soubory/image057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t="28862" r="11830"/>
          <a:stretch>
            <a:fillRect/>
          </a:stretch>
        </p:blipFill>
        <p:spPr bwMode="auto">
          <a:xfrm>
            <a:off x="1857375" y="3429000"/>
            <a:ext cx="5572125" cy="3071813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12"/>
            <a:ext cx="9144001" cy="576000"/>
          </a:xfr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VÝBOJE ZA SNÍŽENÉHO TLAKU</a:t>
            </a:r>
          </a:p>
        </p:txBody>
      </p:sp>
    </p:spTree>
    <p:extLst>
      <p:ext uri="{BB962C8B-B14F-4D97-AF65-F5344CB8AC3E}">
        <p14:creationId xmlns:p14="http://schemas.microsoft.com/office/powerpoint/2010/main" val="39043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3357563"/>
            <a:ext cx="8929687" cy="3286125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Při 100 Pa</a:t>
            </a:r>
            <a:r>
              <a:rPr lang="cs-CZ" altLang="cs-CZ" sz="26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>probíhá</a:t>
            </a:r>
            <a:r>
              <a:rPr lang="cs-CZ" altLang="cs-CZ" sz="26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altLang="cs-CZ" sz="2600" b="1" u="sng" dirty="0" smtClean="0">
                <a:latin typeface="+mj-lt"/>
                <a:cs typeface="Times New Roman" pitchFamily="18" charset="0"/>
              </a:rPr>
              <a:t>doutnavý výboj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cs-CZ" altLang="cs-CZ" sz="2600" i="1" dirty="0" smtClean="0">
                <a:latin typeface="+mj-lt"/>
                <a:cs typeface="Times New Roman" pitchFamily="18" charset="0"/>
              </a:rPr>
              <a:t>prochází malý proud asi 10</a:t>
            </a:r>
            <a:r>
              <a:rPr lang="cs-CZ" altLang="cs-CZ" sz="2600" i="1" baseline="30000" dirty="0" smtClean="0">
                <a:latin typeface="+mj-lt"/>
                <a:cs typeface="Times New Roman" pitchFamily="18" charset="0"/>
              </a:rPr>
              <a:t>-3 </a:t>
            </a:r>
            <a:r>
              <a:rPr lang="cs-CZ" altLang="cs-CZ" sz="2600" i="1" dirty="0" smtClean="0">
                <a:latin typeface="+mj-lt"/>
                <a:cs typeface="Times New Roman" pitchFamily="18" charset="0"/>
              </a:rPr>
              <a:t> A, </a:t>
            </a:r>
            <a:r>
              <a:rPr lang="cs-CZ" altLang="cs-CZ" sz="2600" dirty="0" smtClean="0">
                <a:latin typeface="+mj-lt"/>
              </a:rPr>
              <a:t>projevuje se svícením, </a:t>
            </a:r>
          </a:p>
          <a:p>
            <a:pPr>
              <a:spcBef>
                <a:spcPct val="0"/>
              </a:spcBef>
            </a:pPr>
            <a:r>
              <a:rPr lang="cs-CZ" altLang="cs-CZ" sz="2600" dirty="0" smtClean="0">
                <a:latin typeface="+mj-lt"/>
              </a:rPr>
              <a:t>nespotřebovává velké množství el. energie, má nízké </a:t>
            </a:r>
            <a:r>
              <a:rPr lang="cs-CZ" altLang="cs-CZ" sz="2600" dirty="0" err="1" smtClean="0">
                <a:latin typeface="+mj-lt"/>
              </a:rPr>
              <a:t>U</a:t>
            </a:r>
            <a:r>
              <a:rPr lang="cs-CZ" altLang="cs-CZ" sz="2600" baseline="-25000" dirty="0" err="1" smtClean="0">
                <a:latin typeface="+mj-lt"/>
              </a:rPr>
              <a:t>z</a:t>
            </a:r>
            <a:r>
              <a:rPr lang="cs-CZ" altLang="cs-CZ" sz="2600" dirty="0" smtClean="0">
                <a:latin typeface="+mj-lt"/>
              </a:rPr>
              <a:t> </a:t>
            </a:r>
          </a:p>
          <a:p>
            <a:pPr>
              <a:spcBef>
                <a:spcPct val="0"/>
              </a:spcBef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elektrody i výbojové trubice mají nízkou teplotu 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u </a:t>
            </a:r>
            <a:r>
              <a:rPr lang="cs-CZ" altLang="cs-CZ" sz="2600" b="1" dirty="0" smtClean="0">
                <a:latin typeface="+mj-lt"/>
                <a:cs typeface="Times New Roman" pitchFamily="18" charset="0"/>
              </a:rPr>
              <a:t>katody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> pozorujeme modré </a:t>
            </a:r>
            <a:r>
              <a:rPr lang="cs-CZ" altLang="cs-CZ" sz="2600" b="1" dirty="0" smtClean="0">
                <a:latin typeface="+mj-lt"/>
                <a:cs typeface="Times New Roman" pitchFamily="18" charset="0"/>
              </a:rPr>
              <a:t>katodové doutnavé světlo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> 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u </a:t>
            </a:r>
            <a:r>
              <a:rPr lang="cs-CZ" altLang="cs-CZ" sz="2600" b="1" dirty="0" smtClean="0">
                <a:latin typeface="+mj-lt"/>
                <a:cs typeface="Times New Roman" pitchFamily="18" charset="0"/>
              </a:rPr>
              <a:t>anody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> vyplňuje zbytek trubice růžový </a:t>
            </a:r>
            <a:r>
              <a:rPr lang="cs-CZ" altLang="cs-CZ" sz="2600" b="1" dirty="0" smtClean="0">
                <a:latin typeface="+mj-lt"/>
                <a:cs typeface="Times New Roman" pitchFamily="18" charset="0"/>
              </a:rPr>
              <a:t>anodový sloupec</a:t>
            </a:r>
            <a:br>
              <a:rPr lang="cs-CZ" altLang="cs-CZ" sz="2600" b="1" dirty="0" smtClean="0">
                <a:latin typeface="+mj-lt"/>
                <a:cs typeface="Times New Roman" pitchFamily="18" charset="0"/>
              </a:rPr>
            </a:br>
            <a:r>
              <a:rPr lang="cs-CZ" altLang="cs-CZ" sz="2600" dirty="0" smtClean="0">
                <a:latin typeface="+mj-lt"/>
                <a:cs typeface="Times New Roman" pitchFamily="18" charset="0"/>
              </a:rPr>
              <a:t>(sleduje zakřivení trubice – využití ve světelných reklamách)</a:t>
            </a:r>
          </a:p>
        </p:txBody>
      </p:sp>
      <p:pic>
        <p:nvPicPr>
          <p:cNvPr id="16388" name="Picture 2" descr="http://fyzika.jreichl.com/data/E_kapaliny_plyny_soubory/image057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85"/>
          <a:stretch>
            <a:fillRect/>
          </a:stretch>
        </p:blipFill>
        <p:spPr bwMode="auto">
          <a:xfrm>
            <a:off x="339725" y="1143000"/>
            <a:ext cx="8351838" cy="2071688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12"/>
            <a:ext cx="9144001" cy="576000"/>
          </a:xfr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VÝBOJE ZA SNÍŽENÉHO TLAKU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12"/>
            <a:ext cx="9144001" cy="576000"/>
          </a:xfr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VÝBOJE ZA SNÍŽENÉHO TLAKU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4950" y="1001713"/>
            <a:ext cx="8716963" cy="5641975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cs-CZ" altLang="cs-CZ" sz="2600" b="1" u="sng" dirty="0" smtClean="0">
                <a:latin typeface="+mj-lt"/>
                <a:cs typeface="Times New Roman" pitchFamily="18" charset="0"/>
              </a:rPr>
              <a:t>Užití doutnavého výboje: </a:t>
            </a:r>
            <a:r>
              <a:rPr lang="cs-CZ" altLang="cs-CZ" sz="2600" b="1" dirty="0" smtClean="0">
                <a:latin typeface="+mj-lt"/>
                <a:cs typeface="Times New Roman" pitchFamily="18" charset="0"/>
              </a:rPr>
              <a:t> 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cs-CZ" altLang="cs-CZ" sz="1000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cs-CZ" altLang="cs-CZ" sz="2600" b="1" dirty="0" smtClean="0">
                <a:latin typeface="+mj-lt"/>
                <a:cs typeface="Times New Roman" pitchFamily="18" charset="0"/>
              </a:rPr>
              <a:t>doutnavky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> – krátké výbojky plněné neonem, </a:t>
            </a:r>
          </a:p>
          <a:p>
            <a:pPr>
              <a:spcBef>
                <a:spcPct val="0"/>
              </a:spcBef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elektrody jsou blízko sebe, nevzniká v nich </a:t>
            </a:r>
            <a:br>
              <a:rPr lang="cs-CZ" altLang="cs-CZ" sz="2600" dirty="0" smtClean="0">
                <a:latin typeface="+mj-lt"/>
                <a:cs typeface="Times New Roman" pitchFamily="18" charset="0"/>
              </a:rPr>
            </a:br>
            <a:r>
              <a:rPr lang="cs-CZ" altLang="cs-CZ" sz="2600" dirty="0" smtClean="0">
                <a:latin typeface="+mj-lt"/>
                <a:cs typeface="Times New Roman" pitchFamily="18" charset="0"/>
              </a:rPr>
              <a:t>anodový sloupec, ale jen katodové doutnavé světlo</a:t>
            </a:r>
          </a:p>
          <a:p>
            <a:pPr>
              <a:spcBef>
                <a:spcPct val="0"/>
              </a:spcBef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využití: kontrolní světla na spínačích s malou spotřebou</a:t>
            </a:r>
          </a:p>
          <a:p>
            <a:pPr>
              <a:spcBef>
                <a:spcPct val="0"/>
              </a:spcBef>
            </a:pPr>
            <a:endParaRPr lang="cs-CZ" altLang="cs-CZ" sz="2600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cs-CZ" altLang="cs-CZ" sz="2600" b="1" dirty="0" smtClean="0">
                <a:latin typeface="+mj-lt"/>
                <a:cs typeface="Times New Roman" pitchFamily="18" charset="0"/>
              </a:rPr>
              <a:t>reklamní trubice, zářivky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> – využívají anodový sloupec. </a:t>
            </a:r>
          </a:p>
          <a:p>
            <a:pPr>
              <a:spcBef>
                <a:spcPct val="0"/>
              </a:spcBef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plynnou náplň tvoří argon a páry rtuti. </a:t>
            </a:r>
          </a:p>
          <a:p>
            <a:pPr>
              <a:spcBef>
                <a:spcPct val="0"/>
              </a:spcBef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samotný výboj vydává ultrafialové záření, které způsobuje světélkování vrstvy oxidů kovů nanesené na vnitřní stěně trubice</a:t>
            </a:r>
          </a:p>
          <a:p>
            <a:pPr>
              <a:spcBef>
                <a:spcPct val="0"/>
              </a:spcBef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světelná účinnost je několikrát (4x) větší v porovnání se žárovkami.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143000"/>
            <a:ext cx="2268538" cy="1262063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4625" y="1052736"/>
            <a:ext cx="8716963" cy="4943475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cs-CZ" sz="2600" dirty="0" smtClean="0">
                <a:latin typeface="+mj-lt"/>
                <a:cs typeface="Times New Roman" pitchFamily="18" charset="0"/>
              </a:rPr>
              <a:t>Plyny jsou při běžné teplotě a tlaku izolanty.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cs-CZ" sz="2600" dirty="0" smtClean="0">
                <a:latin typeface="+mj-lt"/>
                <a:cs typeface="Times New Roman" pitchFamily="18" charset="0"/>
              </a:rPr>
              <a:t>Elektrický proud vede jen ionizovaný plyn</a:t>
            </a:r>
            <a:r>
              <a:rPr lang="cs-CZ" sz="2800" dirty="0" smtClean="0">
                <a:latin typeface="+mj-lt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endParaRPr lang="cs-CZ" sz="2800" dirty="0" smtClean="0">
              <a:latin typeface="+mj-lt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endParaRPr lang="cs-CZ" sz="1000" dirty="0" smtClean="0">
              <a:latin typeface="+mj-lt"/>
              <a:cs typeface="Times New Roman" pitchFamily="18" charset="0"/>
            </a:endParaRPr>
          </a:p>
          <a:p>
            <a:pPr marL="990600">
              <a:spcBef>
                <a:spcPts val="0"/>
              </a:spcBef>
              <a:buFont typeface="Arial" charset="0"/>
              <a:buNone/>
              <a:tabLst>
                <a:tab pos="987425" algn="l"/>
              </a:tabLst>
              <a:defRPr/>
            </a:pPr>
            <a:r>
              <a:rPr lang="cs-CZ" sz="2600" b="1" u="sng" dirty="0" smtClean="0">
                <a:latin typeface="+mj-lt"/>
                <a:cs typeface="Times New Roman" pitchFamily="18" charset="0"/>
              </a:rPr>
              <a:t>Pokus: </a:t>
            </a:r>
          </a:p>
          <a:p>
            <a:pPr marL="990600">
              <a:spcBef>
                <a:spcPts val="0"/>
              </a:spcBef>
              <a:buFont typeface="Arial" charset="0"/>
              <a:buNone/>
              <a:tabLst>
                <a:tab pos="987425" algn="l"/>
              </a:tabLst>
              <a:defRPr/>
            </a:pPr>
            <a:endParaRPr lang="cs-CZ" sz="2600" b="1" u="sng" dirty="0" smtClean="0">
              <a:latin typeface="+mj-lt"/>
              <a:cs typeface="Times New Roman" pitchFamily="18" charset="0"/>
            </a:endParaRPr>
          </a:p>
          <a:p>
            <a:pPr marL="990600">
              <a:spcBef>
                <a:spcPts val="0"/>
              </a:spcBef>
              <a:buFont typeface="Arial" charset="0"/>
              <a:buNone/>
              <a:defRPr/>
            </a:pPr>
            <a:r>
              <a:rPr lang="cs-CZ" sz="2600" dirty="0" smtClean="0">
                <a:latin typeface="+mj-lt"/>
                <a:cs typeface="Times New Roman" pitchFamily="18" charset="0"/>
              </a:rPr>
              <a:t>Mezi dvěma kovovými deskami</a:t>
            </a:r>
            <a:br>
              <a:rPr lang="cs-CZ" sz="2600" dirty="0" smtClean="0">
                <a:latin typeface="+mj-lt"/>
                <a:cs typeface="Times New Roman" pitchFamily="18" charset="0"/>
              </a:rPr>
            </a:br>
            <a:r>
              <a:rPr lang="cs-CZ" sz="2600" dirty="0" smtClean="0">
                <a:latin typeface="+mj-lt"/>
                <a:cs typeface="Times New Roman" pitchFamily="18" charset="0"/>
              </a:rPr>
              <a:t>zapálíme svíčku. </a:t>
            </a:r>
          </a:p>
          <a:p>
            <a:pPr marL="990600">
              <a:spcBef>
                <a:spcPts val="0"/>
              </a:spcBef>
              <a:buFont typeface="Arial" charset="0"/>
              <a:buNone/>
              <a:tabLst>
                <a:tab pos="987425" algn="l"/>
              </a:tabLst>
              <a:defRPr/>
            </a:pPr>
            <a:endParaRPr lang="cs-CZ" sz="2600" dirty="0" smtClean="0">
              <a:latin typeface="+mj-lt"/>
              <a:cs typeface="Times New Roman" pitchFamily="18" charset="0"/>
            </a:endParaRPr>
          </a:p>
          <a:p>
            <a:pPr marL="990600">
              <a:spcBef>
                <a:spcPts val="0"/>
              </a:spcBef>
              <a:buFont typeface="Arial" charset="0"/>
              <a:buNone/>
              <a:tabLst>
                <a:tab pos="987425" algn="l"/>
              </a:tabLst>
              <a:defRPr/>
            </a:pPr>
            <a:r>
              <a:rPr lang="cs-CZ" sz="2600" dirty="0" smtClean="0">
                <a:latin typeface="+mj-lt"/>
                <a:cs typeface="Times New Roman" pitchFamily="18" charset="0"/>
              </a:rPr>
              <a:t>Působením plamene se plyn ionizuje.</a:t>
            </a:r>
          </a:p>
          <a:p>
            <a:pPr marL="990600">
              <a:spcBef>
                <a:spcPts val="0"/>
              </a:spcBef>
              <a:buFont typeface="Arial" charset="0"/>
              <a:buNone/>
              <a:tabLst>
                <a:tab pos="987425" algn="l"/>
              </a:tabLst>
              <a:defRPr/>
            </a:pPr>
            <a:endParaRPr lang="cs-CZ" sz="2600" dirty="0" smtClean="0">
              <a:latin typeface="+mj-lt"/>
              <a:cs typeface="Times New Roman" pitchFamily="18" charset="0"/>
            </a:endParaRPr>
          </a:p>
          <a:p>
            <a:pPr marL="990600">
              <a:spcBef>
                <a:spcPts val="0"/>
              </a:spcBef>
              <a:buFont typeface="Arial" charset="0"/>
              <a:buNone/>
              <a:tabLst>
                <a:tab pos="987425" algn="l"/>
              </a:tabLst>
              <a:defRPr/>
            </a:pPr>
            <a:r>
              <a:rPr lang="cs-CZ" sz="2600" dirty="0" smtClean="0">
                <a:latin typeface="+mj-lt"/>
                <a:cs typeface="Times New Roman" pitchFamily="18" charset="0"/>
              </a:rPr>
              <a:t>Obvodem prochází proud.</a:t>
            </a:r>
            <a:br>
              <a:rPr lang="cs-CZ" sz="2600" dirty="0" smtClean="0">
                <a:latin typeface="+mj-lt"/>
                <a:cs typeface="Times New Roman" pitchFamily="18" charset="0"/>
              </a:rPr>
            </a:br>
            <a:endParaRPr lang="cs-CZ" sz="26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3999" cy="576000"/>
          </a:xfr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6. 1. NESAMOSTATNÝ A </a:t>
            </a:r>
            <a:r>
              <a:rPr lang="cs-CZ" altLang="cs-CZ" sz="2800" b="1" dirty="0" smtClean="0">
                <a:solidFill>
                  <a:schemeClr val="bg1"/>
                </a:solidFill>
                <a:cs typeface="Times New Roman" pitchFamily="18" charset="0"/>
              </a:rPr>
              <a:t>SAMOSTATNÝ VÝBOJ </a:t>
            </a:r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V PLYNU</a:t>
            </a:r>
          </a:p>
        </p:txBody>
      </p:sp>
      <p:sp>
        <p:nvSpPr>
          <p:cNvPr id="6" name="Obdélník 5"/>
          <p:cNvSpPr/>
          <p:nvPr/>
        </p:nvSpPr>
        <p:spPr>
          <a:xfrm>
            <a:off x="6228184" y="1728438"/>
            <a:ext cx="2419814" cy="14273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ovací čára 21"/>
          <p:cNvCxnSpPr/>
          <p:nvPr/>
        </p:nvCxnSpPr>
        <p:spPr>
          <a:xfrm rot="5400000">
            <a:off x="6116674" y="4393579"/>
            <a:ext cx="1449659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22"/>
          <p:cNvCxnSpPr/>
          <p:nvPr/>
        </p:nvCxnSpPr>
        <p:spPr>
          <a:xfrm rot="5400000">
            <a:off x="7306137" y="4393579"/>
            <a:ext cx="1449659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7309853" y="4917679"/>
            <a:ext cx="278781" cy="61331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7341449" y="4456762"/>
            <a:ext cx="249044" cy="457200"/>
          </a:xfrm>
          <a:custGeom>
            <a:avLst/>
            <a:gdLst>
              <a:gd name="connsiteX0" fmla="*/ 91068 w 249044"/>
              <a:gd name="connsiteY0" fmla="*/ 449766 h 457200"/>
              <a:gd name="connsiteX1" fmla="*/ 1858 w 249044"/>
              <a:gd name="connsiteY1" fmla="*/ 371707 h 457200"/>
              <a:gd name="connsiteX2" fmla="*/ 79917 w 249044"/>
              <a:gd name="connsiteY2" fmla="*/ 126380 h 457200"/>
              <a:gd name="connsiteX3" fmla="*/ 113370 w 249044"/>
              <a:gd name="connsiteY3" fmla="*/ 26019 h 457200"/>
              <a:gd name="connsiteX4" fmla="*/ 180278 w 249044"/>
              <a:gd name="connsiteY4" fmla="*/ 282497 h 457200"/>
              <a:gd name="connsiteX5" fmla="*/ 236034 w 249044"/>
              <a:gd name="connsiteY5" fmla="*/ 327102 h 457200"/>
              <a:gd name="connsiteX6" fmla="*/ 91068 w 249044"/>
              <a:gd name="connsiteY6" fmla="*/ 449766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044" h="457200">
                <a:moveTo>
                  <a:pt x="91068" y="449766"/>
                </a:moveTo>
                <a:cubicBezTo>
                  <a:pt x="52039" y="457200"/>
                  <a:pt x="3717" y="425605"/>
                  <a:pt x="1858" y="371707"/>
                </a:cubicBezTo>
                <a:cubicBezTo>
                  <a:pt x="0" y="317809"/>
                  <a:pt x="61332" y="183995"/>
                  <a:pt x="79917" y="126380"/>
                </a:cubicBezTo>
                <a:cubicBezTo>
                  <a:pt x="98502" y="68765"/>
                  <a:pt x="96643" y="0"/>
                  <a:pt x="113370" y="26019"/>
                </a:cubicBezTo>
                <a:cubicBezTo>
                  <a:pt x="130097" y="52038"/>
                  <a:pt x="159834" y="232317"/>
                  <a:pt x="180278" y="282497"/>
                </a:cubicBezTo>
                <a:cubicBezTo>
                  <a:pt x="200722" y="332677"/>
                  <a:pt x="249044" y="295507"/>
                  <a:pt x="236034" y="327102"/>
                </a:cubicBezTo>
                <a:cubicBezTo>
                  <a:pt x="223024" y="358697"/>
                  <a:pt x="130097" y="442332"/>
                  <a:pt x="91068" y="449766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6551571" y="2609385"/>
            <a:ext cx="289931" cy="1828800"/>
          </a:xfrm>
          <a:custGeom>
            <a:avLst/>
            <a:gdLst>
              <a:gd name="connsiteX0" fmla="*/ 289931 w 289931"/>
              <a:gd name="connsiteY0" fmla="*/ 1817648 h 1828800"/>
              <a:gd name="connsiteX1" fmla="*/ 0 w 289931"/>
              <a:gd name="connsiteY1" fmla="*/ 1828800 h 1828800"/>
              <a:gd name="connsiteX2" fmla="*/ 0 w 289931"/>
              <a:gd name="connsiteY2" fmla="*/ 0 h 1828800"/>
              <a:gd name="connsiteX3" fmla="*/ 278780 w 289931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931" h="1828800">
                <a:moveTo>
                  <a:pt x="289931" y="1817648"/>
                </a:moveTo>
                <a:lnTo>
                  <a:pt x="0" y="1828800"/>
                </a:lnTo>
                <a:lnTo>
                  <a:pt x="0" y="0"/>
                </a:lnTo>
                <a:lnTo>
                  <a:pt x="27878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 flipH="1">
            <a:off x="8030966" y="2605668"/>
            <a:ext cx="289931" cy="1828800"/>
          </a:xfrm>
          <a:custGeom>
            <a:avLst/>
            <a:gdLst>
              <a:gd name="connsiteX0" fmla="*/ 289931 w 289931"/>
              <a:gd name="connsiteY0" fmla="*/ 1817648 h 1828800"/>
              <a:gd name="connsiteX1" fmla="*/ 0 w 289931"/>
              <a:gd name="connsiteY1" fmla="*/ 1828800 h 1828800"/>
              <a:gd name="connsiteX2" fmla="*/ 0 w 289931"/>
              <a:gd name="connsiteY2" fmla="*/ 0 h 1828800"/>
              <a:gd name="connsiteX3" fmla="*/ 278780 w 289931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931" h="1828800">
                <a:moveTo>
                  <a:pt x="289931" y="1817648"/>
                </a:moveTo>
                <a:lnTo>
                  <a:pt x="0" y="1828800"/>
                </a:lnTo>
                <a:lnTo>
                  <a:pt x="0" y="0"/>
                </a:lnTo>
                <a:lnTo>
                  <a:pt x="27878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32"/>
          <p:cNvSpPr/>
          <p:nvPr/>
        </p:nvSpPr>
        <p:spPr>
          <a:xfrm>
            <a:off x="6830351" y="2575931"/>
            <a:ext cx="78058" cy="78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34"/>
          <p:cNvSpPr/>
          <p:nvPr/>
        </p:nvSpPr>
        <p:spPr>
          <a:xfrm>
            <a:off x="7997492" y="2572217"/>
            <a:ext cx="78058" cy="78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35"/>
          <p:cNvSpPr/>
          <p:nvPr/>
        </p:nvSpPr>
        <p:spPr>
          <a:xfrm>
            <a:off x="6339696" y="3334213"/>
            <a:ext cx="432000" cy="43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200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373152" y="3389970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ym typeface="Symbol"/>
              </a:rPr>
              <a:t></a:t>
            </a:r>
            <a:r>
              <a:rPr lang="cs-CZ" sz="1400" dirty="0" smtClean="0"/>
              <a:t>A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510575" y="2163335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+10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kV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Volný tvar 17"/>
          <p:cNvSpPr/>
          <p:nvPr/>
        </p:nvSpPr>
        <p:spPr>
          <a:xfrm rot="-2220000">
            <a:off x="7242021" y="4350749"/>
            <a:ext cx="249986" cy="590056"/>
          </a:xfrm>
          <a:custGeom>
            <a:avLst/>
            <a:gdLst>
              <a:gd name="connsiteX0" fmla="*/ 91068 w 249044"/>
              <a:gd name="connsiteY0" fmla="*/ 449766 h 457200"/>
              <a:gd name="connsiteX1" fmla="*/ 1858 w 249044"/>
              <a:gd name="connsiteY1" fmla="*/ 371707 h 457200"/>
              <a:gd name="connsiteX2" fmla="*/ 79917 w 249044"/>
              <a:gd name="connsiteY2" fmla="*/ 126380 h 457200"/>
              <a:gd name="connsiteX3" fmla="*/ 113370 w 249044"/>
              <a:gd name="connsiteY3" fmla="*/ 26019 h 457200"/>
              <a:gd name="connsiteX4" fmla="*/ 180278 w 249044"/>
              <a:gd name="connsiteY4" fmla="*/ 282497 h 457200"/>
              <a:gd name="connsiteX5" fmla="*/ 236034 w 249044"/>
              <a:gd name="connsiteY5" fmla="*/ 327102 h 457200"/>
              <a:gd name="connsiteX6" fmla="*/ 91068 w 249044"/>
              <a:gd name="connsiteY6" fmla="*/ 449766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044" h="457200">
                <a:moveTo>
                  <a:pt x="91068" y="449766"/>
                </a:moveTo>
                <a:cubicBezTo>
                  <a:pt x="52039" y="457200"/>
                  <a:pt x="3717" y="425605"/>
                  <a:pt x="1858" y="371707"/>
                </a:cubicBezTo>
                <a:cubicBezTo>
                  <a:pt x="0" y="317809"/>
                  <a:pt x="61332" y="183995"/>
                  <a:pt x="79917" y="126380"/>
                </a:cubicBezTo>
                <a:cubicBezTo>
                  <a:pt x="98502" y="68765"/>
                  <a:pt x="96643" y="0"/>
                  <a:pt x="113370" y="26019"/>
                </a:cubicBezTo>
                <a:cubicBezTo>
                  <a:pt x="130097" y="52038"/>
                  <a:pt x="159834" y="232317"/>
                  <a:pt x="180278" y="282497"/>
                </a:cubicBezTo>
                <a:cubicBezTo>
                  <a:pt x="200722" y="332677"/>
                  <a:pt x="249044" y="295507"/>
                  <a:pt x="236034" y="327102"/>
                </a:cubicBezTo>
                <a:cubicBezTo>
                  <a:pt x="223024" y="358697"/>
                  <a:pt x="130097" y="442332"/>
                  <a:pt x="91068" y="449766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40"/>
          <p:cNvSpPr/>
          <p:nvPr/>
        </p:nvSpPr>
        <p:spPr>
          <a:xfrm>
            <a:off x="8056970" y="3311912"/>
            <a:ext cx="535259" cy="53525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ovací čára 42"/>
          <p:cNvCxnSpPr/>
          <p:nvPr/>
        </p:nvCxnSpPr>
        <p:spPr>
          <a:xfrm rot="16200000" flipH="1">
            <a:off x="8126599" y="3593415"/>
            <a:ext cx="3960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Elipsa 43"/>
          <p:cNvSpPr/>
          <p:nvPr/>
        </p:nvSpPr>
        <p:spPr>
          <a:xfrm>
            <a:off x="8280000" y="3557249"/>
            <a:ext cx="89210" cy="89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  <p:bldP spid="10" grpId="0" animBg="1"/>
      <p:bldP spid="10" grpId="1" animBg="1"/>
      <p:bldP spid="17" grpId="0"/>
      <p:bldP spid="18" grpId="0" animBg="1"/>
      <p:bldP spid="1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512" y="3140968"/>
            <a:ext cx="871696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elektrody v trubici, ve které probíhá doutnavý výboj, </a:t>
            </a:r>
            <a:br>
              <a:rPr lang="cs-CZ" altLang="cs-CZ" sz="2600" dirty="0" smtClean="0">
                <a:latin typeface="+mj-lt"/>
                <a:cs typeface="Times New Roman" pitchFamily="18" charset="0"/>
              </a:rPr>
            </a:br>
            <a:r>
              <a:rPr lang="cs-CZ" altLang="cs-CZ" sz="2600" dirty="0" smtClean="0">
                <a:latin typeface="+mj-lt"/>
                <a:cs typeface="Times New Roman" pitchFamily="18" charset="0"/>
              </a:rPr>
              <a:t>opatříme otvorem (kanálem)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cs-CZ" altLang="cs-CZ" sz="1000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(+) ionty pronikají za katodu, jako tzv. </a:t>
            </a:r>
            <a:r>
              <a:rPr lang="cs-CZ" altLang="cs-CZ" sz="2600" b="1" dirty="0" smtClean="0">
                <a:latin typeface="+mj-lt"/>
                <a:cs typeface="Times New Roman" pitchFamily="18" charset="0"/>
              </a:rPr>
              <a:t>kanálové záření (3)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>  </a:t>
            </a:r>
            <a:br>
              <a:rPr lang="cs-CZ" altLang="cs-CZ" sz="2600" dirty="0" smtClean="0">
                <a:latin typeface="+mj-lt"/>
                <a:cs typeface="Times New Roman" pitchFamily="18" charset="0"/>
              </a:rPr>
            </a:br>
            <a:r>
              <a:rPr lang="cs-CZ" altLang="cs-CZ" sz="2600" dirty="0" smtClean="0">
                <a:latin typeface="+mj-lt"/>
                <a:cs typeface="Times New Roman" pitchFamily="18" charset="0"/>
              </a:rPr>
              <a:t>a projevují se světélkováním plynné náplně </a:t>
            </a:r>
          </a:p>
          <a:p>
            <a:pPr>
              <a:spcBef>
                <a:spcPct val="0"/>
              </a:spcBef>
            </a:pPr>
            <a:endParaRPr lang="cs-CZ" altLang="cs-CZ" sz="1000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(–) elektrony prolétají otvorem v anodě jako tzv. </a:t>
            </a:r>
            <a:r>
              <a:rPr lang="cs-CZ" altLang="cs-CZ" sz="2600" b="1" dirty="0" smtClean="0">
                <a:latin typeface="+mj-lt"/>
                <a:cs typeface="Times New Roman" pitchFamily="18" charset="0"/>
              </a:rPr>
              <a:t>katodové záření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>, (4) a způsobují světélkování skleněné stěny trubice</a:t>
            </a:r>
          </a:p>
          <a:p>
            <a:pPr>
              <a:spcBef>
                <a:spcPct val="0"/>
              </a:spcBef>
            </a:pPr>
            <a:endParaRPr lang="cs-CZ" altLang="cs-CZ" sz="24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12160" y="836712"/>
            <a:ext cx="4003764" cy="2098516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cs-CZ" altLang="cs-CZ" sz="2400" dirty="0" smtClean="0">
                <a:latin typeface="+mj-lt"/>
                <a:cs typeface="Times New Roman" pitchFamily="18" charset="0"/>
              </a:rPr>
              <a:t>Katodové doutnané </a:t>
            </a:r>
            <a:br>
              <a:rPr lang="cs-CZ" altLang="cs-CZ" sz="2400" dirty="0" smtClean="0">
                <a:latin typeface="+mj-lt"/>
                <a:cs typeface="Times New Roman" pitchFamily="18" charset="0"/>
              </a:rPr>
            </a:br>
            <a:r>
              <a:rPr lang="cs-CZ" altLang="cs-CZ" sz="2400" dirty="0" smtClean="0">
                <a:latin typeface="+mj-lt"/>
                <a:cs typeface="Times New Roman" pitchFamily="18" charset="0"/>
              </a:rPr>
              <a:t>světlo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cs-CZ" altLang="cs-CZ" sz="2400" dirty="0" smtClean="0">
                <a:latin typeface="+mj-lt"/>
                <a:cs typeface="Times New Roman" pitchFamily="18" charset="0"/>
              </a:rPr>
              <a:t>Anodový sloupec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cs-CZ" altLang="cs-CZ" sz="2400" dirty="0" smtClean="0">
                <a:latin typeface="+mj-lt"/>
                <a:cs typeface="Times New Roman" pitchFamily="18" charset="0"/>
              </a:rPr>
              <a:t>Kanálové záření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cs-CZ" altLang="cs-CZ" sz="2400" dirty="0" smtClean="0">
                <a:latin typeface="+mj-lt"/>
                <a:cs typeface="Times New Roman" pitchFamily="18" charset="0"/>
              </a:rPr>
              <a:t>Katodové záření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27384"/>
            <a:ext cx="9144000" cy="576000"/>
          </a:xfr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6. 3. KATODOVÉ A KANÁLOVÉ ZÁŘENÍ</a:t>
            </a:r>
          </a:p>
        </p:txBody>
      </p:sp>
      <p:pic>
        <p:nvPicPr>
          <p:cNvPr id="7" name="Picture 2" descr="http://fyzika.jreichl.com/data/E_kapaliny_plyny_soubory/image058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81"/>
          <a:stretch>
            <a:fillRect/>
          </a:stretch>
        </p:blipFill>
        <p:spPr bwMode="auto">
          <a:xfrm>
            <a:off x="179512" y="780719"/>
            <a:ext cx="5714163" cy="2088232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  <p:bldP spid="189443" grpId="0" uiExpand="1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3140968"/>
            <a:ext cx="8716963" cy="3168352"/>
          </a:xfrm>
        </p:spPr>
        <p:txBody>
          <a:bodyPr/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Objev obou druhů záření měl zásadní význam </a:t>
            </a:r>
            <a:br>
              <a:rPr lang="cs-CZ" altLang="cs-CZ" sz="2600" dirty="0" smtClean="0">
                <a:latin typeface="+mj-lt"/>
                <a:cs typeface="Times New Roman" pitchFamily="18" charset="0"/>
              </a:rPr>
            </a:br>
            <a:r>
              <a:rPr lang="cs-CZ" altLang="cs-CZ" sz="2600" dirty="0" smtClean="0">
                <a:latin typeface="+mj-lt"/>
                <a:cs typeface="Times New Roman" pitchFamily="18" charset="0"/>
              </a:rPr>
              <a:t>pro další výzkum stavby hmoty: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endParaRPr lang="cs-CZ" altLang="cs-CZ" sz="2600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zkoumáním katodových paprsků byla objevena existence elektronů,</a:t>
            </a:r>
            <a:br>
              <a:rPr lang="cs-CZ" altLang="cs-CZ" sz="2600" dirty="0" smtClean="0">
                <a:latin typeface="+mj-lt"/>
                <a:cs typeface="Times New Roman" pitchFamily="18" charset="0"/>
              </a:rPr>
            </a:br>
            <a:endParaRPr lang="cs-CZ" altLang="cs-CZ" sz="2600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studium kanálového záření umožnilo měření hmotnosti iontů a objev izotopů.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27384"/>
            <a:ext cx="9144000" cy="576000"/>
          </a:xfr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6. 3. KATODOVÉ A KANÁLOVÉ ZÁŘENÍ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12160" y="836712"/>
            <a:ext cx="4003764" cy="209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cs-CZ" altLang="cs-CZ" sz="2400" smtClean="0">
                <a:latin typeface="+mj-lt"/>
                <a:cs typeface="Times New Roman" pitchFamily="18" charset="0"/>
              </a:rPr>
              <a:t>Katodové doutnané </a:t>
            </a:r>
            <a:br>
              <a:rPr lang="cs-CZ" altLang="cs-CZ" sz="2400" smtClean="0">
                <a:latin typeface="+mj-lt"/>
                <a:cs typeface="Times New Roman" pitchFamily="18" charset="0"/>
              </a:rPr>
            </a:br>
            <a:r>
              <a:rPr lang="cs-CZ" altLang="cs-CZ" sz="2400" smtClean="0">
                <a:latin typeface="+mj-lt"/>
                <a:cs typeface="Times New Roman" pitchFamily="18" charset="0"/>
              </a:rPr>
              <a:t>světlo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cs-CZ" altLang="cs-CZ" sz="2400" smtClean="0">
                <a:latin typeface="+mj-lt"/>
                <a:cs typeface="Times New Roman" pitchFamily="18" charset="0"/>
              </a:rPr>
              <a:t>Anodový sloupec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cs-CZ" altLang="cs-CZ" sz="2400" smtClean="0">
                <a:latin typeface="+mj-lt"/>
                <a:cs typeface="Times New Roman" pitchFamily="18" charset="0"/>
              </a:rPr>
              <a:t>Kanálové záření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cs-CZ" altLang="cs-CZ" sz="2400" smtClean="0">
                <a:latin typeface="+mj-lt"/>
                <a:cs typeface="Times New Roman" pitchFamily="18" charset="0"/>
              </a:rPr>
              <a:t>Katodové záření</a:t>
            </a:r>
            <a:endParaRPr lang="cs-CZ" altLang="cs-CZ" sz="24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8" name="Picture 2" descr="http://fyzika.jreichl.com/data/E_kapaliny_plyny_soubory/image058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81"/>
          <a:stretch>
            <a:fillRect/>
          </a:stretch>
        </p:blipFill>
        <p:spPr bwMode="auto">
          <a:xfrm>
            <a:off x="179512" y="780719"/>
            <a:ext cx="5714163" cy="2088232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8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8913"/>
            <a:ext cx="8367712" cy="6400800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Snížíme-li tlak </a:t>
            </a:r>
            <a:r>
              <a:rPr lang="cs-CZ" altLang="cs-CZ" sz="2600" b="1" dirty="0" smtClean="0">
                <a:latin typeface="+mj-lt"/>
                <a:cs typeface="Times New Roman" pitchFamily="18" charset="0"/>
              </a:rPr>
              <a:t>pod 1 Pa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>, projdou elektrony téměř celou výbojovou trubicí.  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cs-CZ" altLang="cs-CZ" sz="1000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Katodové doutnavé světlo a anodový sloupec zmizí, ale stěny trubice proti katodě budou silně zeleně světélkovat. </a:t>
            </a:r>
            <a:br>
              <a:rPr lang="cs-CZ" altLang="cs-CZ" sz="2600" dirty="0" smtClean="0">
                <a:latin typeface="+mj-lt"/>
                <a:cs typeface="Times New Roman" pitchFamily="18" charset="0"/>
              </a:rPr>
            </a:br>
            <a:r>
              <a:rPr lang="cs-CZ" altLang="cs-CZ" sz="2600" dirty="0" smtClean="0">
                <a:latin typeface="+mj-lt"/>
                <a:cs typeface="Times New Roman" pitchFamily="18" charset="0"/>
              </a:rPr>
              <a:t>V trubici </a:t>
            </a:r>
            <a:r>
              <a:rPr lang="cs-CZ" altLang="cs-CZ" sz="2600" b="1" dirty="0" smtClean="0">
                <a:latin typeface="+mj-lt"/>
                <a:cs typeface="Times New Roman" pitchFamily="18" charset="0"/>
              </a:rPr>
              <a:t>převládne katodové záření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>. </a:t>
            </a:r>
            <a:r>
              <a:rPr lang="cs-CZ" altLang="cs-CZ" sz="2600" b="1" dirty="0" smtClean="0">
                <a:latin typeface="+mj-lt"/>
                <a:cs typeface="Times New Roman" pitchFamily="18" charset="0"/>
              </a:rPr>
              <a:t> </a:t>
            </a:r>
          </a:p>
          <a:p>
            <a:pPr>
              <a:spcBef>
                <a:spcPct val="0"/>
              </a:spcBef>
            </a:pPr>
            <a:endParaRPr lang="cs-CZ" altLang="cs-CZ" sz="1000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cs-CZ" altLang="cs-CZ" sz="2800" b="1" u="sng" dirty="0" smtClean="0">
                <a:latin typeface="+mj-lt"/>
                <a:cs typeface="Times New Roman" pitchFamily="18" charset="0"/>
              </a:rPr>
              <a:t>Vlastnosti katodového záření: </a:t>
            </a:r>
            <a:r>
              <a:rPr lang="cs-CZ" altLang="cs-CZ" sz="2800" dirty="0" smtClean="0">
                <a:latin typeface="+mj-lt"/>
                <a:cs typeface="Times New Roman" pitchFamily="18" charset="0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způsobuje světélkování </a:t>
            </a:r>
          </a:p>
          <a:p>
            <a:pPr>
              <a:spcBef>
                <a:spcPct val="0"/>
              </a:spcBef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magnetické a elektrické pole </a:t>
            </a:r>
            <a:br>
              <a:rPr lang="cs-CZ" altLang="cs-CZ" sz="2600" dirty="0" smtClean="0">
                <a:latin typeface="+mj-lt"/>
                <a:cs typeface="Times New Roman" pitchFamily="18" charset="0"/>
              </a:rPr>
            </a:br>
            <a:r>
              <a:rPr lang="cs-CZ" altLang="cs-CZ" sz="2600" dirty="0" smtClean="0">
                <a:latin typeface="+mj-lt"/>
                <a:cs typeface="Times New Roman" pitchFamily="18" charset="0"/>
              </a:rPr>
              <a:t>paprsek vychyluje – obrazovka </a:t>
            </a:r>
          </a:p>
          <a:p>
            <a:pPr>
              <a:spcBef>
                <a:spcPct val="0"/>
              </a:spcBef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má mechanické účinky</a:t>
            </a:r>
            <a:br>
              <a:rPr lang="cs-CZ" altLang="cs-CZ" sz="2600" dirty="0" smtClean="0">
                <a:latin typeface="+mj-lt"/>
                <a:cs typeface="Times New Roman" pitchFamily="18" charset="0"/>
              </a:rPr>
            </a:br>
            <a:r>
              <a:rPr lang="cs-CZ" altLang="cs-CZ" sz="2600" dirty="0" smtClean="0">
                <a:latin typeface="+mj-lt"/>
                <a:cs typeface="Times New Roman" pitchFamily="18" charset="0"/>
              </a:rPr>
              <a:t>roztočí lehký mlýnek (tzv. </a:t>
            </a:r>
            <a:r>
              <a:rPr lang="cs-CZ" altLang="cs-CZ" sz="2600" dirty="0" err="1" smtClean="0">
                <a:latin typeface="+mj-lt"/>
                <a:cs typeface="Times New Roman" pitchFamily="18" charset="0"/>
              </a:rPr>
              <a:t>Croogsův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> mlýnek) </a:t>
            </a:r>
          </a:p>
          <a:p>
            <a:pPr>
              <a:spcBef>
                <a:spcPct val="0"/>
              </a:spcBef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má tepelné účinky – rozžhaví anodu </a:t>
            </a:r>
          </a:p>
          <a:p>
            <a:pPr>
              <a:spcBef>
                <a:spcPct val="0"/>
              </a:spcBef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má chemické účinky – naexponuje fotografický materiál </a:t>
            </a:r>
          </a:p>
          <a:p>
            <a:pPr>
              <a:spcBef>
                <a:spcPct val="0"/>
              </a:spcBef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je-li anoda z kovu s velkou relativní atomovou hmotností</a:t>
            </a:r>
            <a:br>
              <a:rPr lang="cs-CZ" altLang="cs-CZ" sz="2600" dirty="0" smtClean="0">
                <a:latin typeface="+mj-lt"/>
                <a:cs typeface="Times New Roman" pitchFamily="18" charset="0"/>
              </a:rPr>
            </a:br>
            <a:r>
              <a:rPr lang="cs-CZ" altLang="cs-CZ" sz="2600" dirty="0" smtClean="0">
                <a:latin typeface="+mj-lt"/>
                <a:cs typeface="Times New Roman" pitchFamily="18" charset="0"/>
              </a:rPr>
              <a:t>vyvolává RTG záření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071688"/>
            <a:ext cx="1839913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6852" y="31609"/>
            <a:ext cx="9131896" cy="576000"/>
          </a:xfr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6. </a:t>
            </a:r>
            <a:r>
              <a:rPr lang="cs-CZ" altLang="cs-CZ" sz="2800" b="1" dirty="0" smtClean="0">
                <a:solidFill>
                  <a:schemeClr val="bg1"/>
                </a:solidFill>
                <a:cs typeface="Times New Roman" pitchFamily="18" charset="0"/>
              </a:rPr>
              <a:t>4. </a:t>
            </a:r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OBRAZOVKA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908720"/>
            <a:ext cx="675465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807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6852" y="31609"/>
            <a:ext cx="9131896" cy="576000"/>
          </a:xfr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6. </a:t>
            </a:r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cs-CZ" altLang="cs-CZ" sz="2800" b="1" dirty="0" smtClean="0">
                <a:solidFill>
                  <a:schemeClr val="bg1"/>
                </a:solidFill>
                <a:cs typeface="Times New Roman" pitchFamily="18" charset="0"/>
              </a:rPr>
              <a:t>. </a:t>
            </a:r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OBRAZOVKA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3429000"/>
            <a:ext cx="8929687" cy="3314700"/>
          </a:xfrm>
        </p:spPr>
        <p:txBody>
          <a:bodyPr/>
          <a:lstStyle/>
          <a:p>
            <a:pPr marL="285750" lvl="1">
              <a:spcBef>
                <a:spcPct val="0"/>
              </a:spcBef>
              <a:buFont typeface="Arial" charset="0"/>
              <a:buChar char="•"/>
            </a:pPr>
            <a:r>
              <a:rPr lang="cs-CZ" altLang="cs-CZ" sz="2600" b="1" dirty="0" smtClean="0">
                <a:cs typeface="Times New Roman" pitchFamily="18" charset="0"/>
              </a:rPr>
              <a:t>Katoda</a:t>
            </a:r>
            <a:r>
              <a:rPr lang="cs-CZ" altLang="cs-CZ" sz="2600" dirty="0" smtClean="0">
                <a:cs typeface="Times New Roman" pitchFamily="18" charset="0"/>
              </a:rPr>
              <a:t> je rozžhavena žhavicím vláknem </a:t>
            </a:r>
            <a:br>
              <a:rPr lang="cs-CZ" altLang="cs-CZ" sz="2600" dirty="0" smtClean="0">
                <a:cs typeface="Times New Roman" pitchFamily="18" charset="0"/>
              </a:rPr>
            </a:br>
            <a:r>
              <a:rPr lang="cs-CZ" altLang="cs-CZ" sz="2600" dirty="0" smtClean="0">
                <a:cs typeface="Times New Roman" pitchFamily="18" charset="0"/>
              </a:rPr>
              <a:t>a uvolňuje elektrony tepelnou emisí</a:t>
            </a:r>
          </a:p>
          <a:p>
            <a:pPr marL="285750" lvl="1">
              <a:spcBef>
                <a:spcPct val="0"/>
              </a:spcBef>
              <a:buFont typeface="Arial" charset="0"/>
              <a:buChar char="•"/>
            </a:pPr>
            <a:r>
              <a:rPr lang="cs-CZ" altLang="cs-CZ" sz="2600" b="1" dirty="0" smtClean="0">
                <a:cs typeface="Times New Roman" pitchFamily="18" charset="0"/>
              </a:rPr>
              <a:t>řídící elektronka </a:t>
            </a:r>
            <a:r>
              <a:rPr lang="cs-CZ" altLang="cs-CZ" sz="2600" dirty="0" smtClean="0">
                <a:cs typeface="Times New Roman" pitchFamily="18" charset="0"/>
              </a:rPr>
              <a:t>– </a:t>
            </a:r>
            <a:r>
              <a:rPr lang="cs-CZ" altLang="cs-CZ" sz="2600" dirty="0" err="1" smtClean="0">
                <a:cs typeface="Times New Roman" pitchFamily="18" charset="0"/>
              </a:rPr>
              <a:t>Wehneltův</a:t>
            </a:r>
            <a:r>
              <a:rPr lang="cs-CZ" altLang="cs-CZ" sz="2600" dirty="0" smtClean="0">
                <a:cs typeface="Times New Roman" pitchFamily="18" charset="0"/>
              </a:rPr>
              <a:t> válec</a:t>
            </a:r>
          </a:p>
          <a:p>
            <a:pPr marL="285750" lvl="1">
              <a:spcBef>
                <a:spcPct val="0"/>
              </a:spcBef>
              <a:buFont typeface="Arial" charset="0"/>
              <a:buChar char="•"/>
            </a:pPr>
            <a:r>
              <a:rPr lang="cs-CZ" altLang="cs-CZ" sz="2600" b="1" dirty="0" smtClean="0">
                <a:cs typeface="Times New Roman" pitchFamily="18" charset="0"/>
              </a:rPr>
              <a:t>Anody</a:t>
            </a:r>
            <a:r>
              <a:rPr lang="cs-CZ" altLang="cs-CZ" sz="2600" dirty="0" smtClean="0">
                <a:cs typeface="Times New Roman" pitchFamily="18" charset="0"/>
              </a:rPr>
              <a:t> – urychlují elektrony a soustřeďují je do elektronového svazku</a:t>
            </a:r>
          </a:p>
          <a:p>
            <a:pPr marL="285750" lvl="1">
              <a:spcBef>
                <a:spcPct val="0"/>
              </a:spcBef>
              <a:buFont typeface="Arial" charset="0"/>
              <a:buChar char="•"/>
            </a:pPr>
            <a:r>
              <a:rPr lang="cs-CZ" altLang="cs-CZ" sz="2600" b="1" dirty="0" smtClean="0">
                <a:cs typeface="Times New Roman" pitchFamily="18" charset="0"/>
              </a:rPr>
              <a:t>vychylovací destičky</a:t>
            </a:r>
            <a:r>
              <a:rPr lang="cs-CZ" altLang="cs-CZ" sz="2600" dirty="0" smtClean="0">
                <a:cs typeface="Times New Roman" pitchFamily="18" charset="0"/>
              </a:rPr>
              <a:t> (v TV se paprsek vychyluje magnetickým polem cívky)</a:t>
            </a:r>
          </a:p>
          <a:p>
            <a:pPr marL="285750" lvl="1">
              <a:spcBef>
                <a:spcPct val="0"/>
              </a:spcBef>
              <a:buFont typeface="Arial" charset="0"/>
              <a:buChar char="•"/>
            </a:pPr>
            <a:r>
              <a:rPr lang="cs-CZ" altLang="cs-CZ" sz="2600" b="1" dirty="0" smtClean="0">
                <a:cs typeface="Times New Roman" pitchFamily="18" charset="0"/>
              </a:rPr>
              <a:t>stínítko</a:t>
            </a:r>
            <a:r>
              <a:rPr lang="cs-CZ" altLang="cs-CZ" sz="2600" dirty="0" smtClean="0">
                <a:cs typeface="Times New Roman" pitchFamily="18" charset="0"/>
              </a:rPr>
              <a:t> – sulfid zinečnatý </a:t>
            </a:r>
            <a:r>
              <a:rPr lang="cs-CZ" altLang="cs-CZ" sz="2600" dirty="0" err="1" smtClean="0">
                <a:cs typeface="Times New Roman" pitchFamily="18" charset="0"/>
              </a:rPr>
              <a:t>ZnS</a:t>
            </a:r>
            <a:r>
              <a:rPr lang="cs-CZ" altLang="cs-CZ" sz="2600" dirty="0" smtClean="0">
                <a:cs typeface="Times New Roman" pitchFamily="18" charset="0"/>
              </a:rPr>
              <a:t> – vznikne svítící stopa</a:t>
            </a:r>
          </a:p>
        </p:txBody>
      </p:sp>
      <p:pic>
        <p:nvPicPr>
          <p:cNvPr id="21506" name="Picture 2" descr="http://fyzika.jreichl.com/data/E_kapaliny_plyny_soubory/image060.pn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85661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yzika.jreichl.com/data/E_kapaliny_plyny_soubory/image060.pn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85661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4143375"/>
            <a:ext cx="8929687" cy="2143125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cs-CZ" altLang="cs-CZ" sz="2600" b="1" u="sng" dirty="0" smtClean="0">
                <a:latin typeface="+mj-lt"/>
                <a:cs typeface="Times New Roman" pitchFamily="18" charset="0"/>
              </a:rPr>
              <a:t>Využití</a:t>
            </a:r>
            <a:endParaRPr lang="cs-CZ" altLang="cs-CZ" sz="2600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v osciloskopech, které umožňují sledování časového </a:t>
            </a:r>
            <a:br>
              <a:rPr lang="cs-CZ" altLang="cs-CZ" sz="2600" dirty="0" smtClean="0">
                <a:latin typeface="+mj-lt"/>
                <a:cs typeface="Times New Roman" pitchFamily="18" charset="0"/>
              </a:rPr>
            </a:br>
            <a:r>
              <a:rPr lang="cs-CZ" altLang="cs-CZ" sz="2600" dirty="0" smtClean="0">
                <a:latin typeface="+mj-lt"/>
                <a:cs typeface="Times New Roman" pitchFamily="18" charset="0"/>
              </a:rPr>
              <a:t>průběhu napětí</a:t>
            </a:r>
          </a:p>
          <a:p>
            <a:pPr>
              <a:spcBef>
                <a:spcPct val="0"/>
              </a:spcBef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v TV obrazovkách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3999" cy="576000"/>
          </a:xfr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6. 1. NESAMOSTATNÝ A </a:t>
            </a:r>
            <a:r>
              <a:rPr lang="cs-CZ" altLang="cs-CZ" sz="2800" b="1" dirty="0" smtClean="0">
                <a:solidFill>
                  <a:schemeClr val="bg1"/>
                </a:solidFill>
                <a:cs typeface="Times New Roman" pitchFamily="18" charset="0"/>
              </a:rPr>
              <a:t>SAMOSTATNÝ VÝBOJ </a:t>
            </a:r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V PLYNU</a:t>
            </a:r>
          </a:p>
        </p:txBody>
      </p:sp>
      <p:pic>
        <p:nvPicPr>
          <p:cNvPr id="7" name="Picture 4" descr="proud 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84" y="1556792"/>
            <a:ext cx="2513012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6"/>
          <a:stretch>
            <a:fillRect/>
          </a:stretch>
        </p:blipFill>
        <p:spPr bwMode="auto">
          <a:xfrm>
            <a:off x="323528" y="908720"/>
            <a:ext cx="8643938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57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800" y="185738"/>
            <a:ext cx="8716963" cy="63865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sz="2600" b="1" u="sng" dirty="0" smtClean="0">
                <a:latin typeface="+mj-lt"/>
                <a:cs typeface="Times New Roman" pitchFamily="18" charset="0"/>
              </a:rPr>
              <a:t>Ionizace</a:t>
            </a:r>
            <a:r>
              <a:rPr lang="cs-CZ" altLang="cs-CZ" sz="2600" u="sng" dirty="0" smtClean="0">
                <a:latin typeface="+mj-lt"/>
                <a:cs typeface="Times New Roman" pitchFamily="18" charset="0"/>
              </a:rPr>
              <a:t> </a:t>
            </a:r>
            <a:r>
              <a:rPr lang="cs-CZ" altLang="cs-CZ" sz="2600" b="1" u="sng" dirty="0" smtClean="0">
                <a:latin typeface="+mj-lt"/>
                <a:cs typeface="Times New Roman" pitchFamily="18" charset="0"/>
              </a:rPr>
              <a:t>plynu</a:t>
            </a:r>
            <a:r>
              <a:rPr lang="cs-CZ" altLang="cs-CZ" sz="2600" u="sng" dirty="0" smtClean="0">
                <a:latin typeface="+mj-lt"/>
                <a:cs typeface="Times New Roman" pitchFamily="18" charset="0"/>
              </a:rPr>
              <a:t> 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>– je vznik volných elektronů a iontů </a:t>
            </a:r>
            <a:br>
              <a:rPr lang="cs-CZ" altLang="cs-CZ" sz="2600" dirty="0" smtClean="0">
                <a:latin typeface="+mj-lt"/>
                <a:cs typeface="Times New Roman" pitchFamily="18" charset="0"/>
              </a:rPr>
            </a:br>
            <a:r>
              <a:rPr lang="cs-CZ" altLang="cs-CZ" sz="2600" dirty="0" smtClean="0">
                <a:latin typeface="+mj-lt"/>
                <a:cs typeface="Times New Roman" pitchFamily="18" charset="0"/>
              </a:rPr>
              <a:t>v plynu tak, že se některé molekuly rozštěpí </a:t>
            </a:r>
            <a:br>
              <a:rPr lang="cs-CZ" altLang="cs-CZ" sz="2600" dirty="0" smtClean="0">
                <a:latin typeface="+mj-lt"/>
                <a:cs typeface="Times New Roman" pitchFamily="18" charset="0"/>
              </a:rPr>
            </a:br>
            <a:r>
              <a:rPr lang="cs-CZ" altLang="cs-CZ" sz="2600" dirty="0" smtClean="0">
                <a:latin typeface="+mj-lt"/>
                <a:cs typeface="Times New Roman" pitchFamily="18" charset="0"/>
              </a:rPr>
              <a:t>na kladné ionty a elektrony působením ionizátoru.</a:t>
            </a:r>
          </a:p>
          <a:p>
            <a:pPr>
              <a:spcBef>
                <a:spcPct val="0"/>
              </a:spcBef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K ionizaci neutrální molekuly je nutno dodat ionizační energii. Udává se v elektronvoltech. (1eV = 1,602.10</a:t>
            </a:r>
            <a:r>
              <a:rPr lang="cs-CZ" altLang="cs-CZ" sz="2600" baseline="30000" dirty="0" smtClean="0">
                <a:latin typeface="+mj-lt"/>
                <a:cs typeface="Times New Roman" pitchFamily="18" charset="0"/>
              </a:rPr>
              <a:t>-19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> J).</a:t>
            </a:r>
            <a:br>
              <a:rPr lang="cs-CZ" altLang="cs-CZ" sz="2600" dirty="0" smtClean="0">
                <a:latin typeface="+mj-lt"/>
                <a:cs typeface="Times New Roman" pitchFamily="18" charset="0"/>
              </a:rPr>
            </a:br>
            <a:endParaRPr lang="cs-CZ" altLang="cs-CZ" sz="2600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sz="2600" b="1" u="sng" dirty="0" smtClean="0">
                <a:latin typeface="+mj-lt"/>
                <a:cs typeface="Times New Roman" pitchFamily="18" charset="0"/>
              </a:rPr>
              <a:t>Ionizátor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> vyvolává ionizaci</a:t>
            </a:r>
            <a:r>
              <a:rPr lang="cs-CZ" altLang="cs-CZ" sz="2600" dirty="0">
                <a:latin typeface="+mj-lt"/>
                <a:cs typeface="Times New Roman" pitchFamily="18" charset="0"/>
              </a:rPr>
              <a:t>:</a:t>
            </a:r>
            <a:endParaRPr lang="cs-CZ" altLang="cs-CZ" sz="2600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		- zahřátím na vyšší teplotu (působením plamene)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		- RTG nebo </a:t>
            </a:r>
            <a:r>
              <a:rPr lang="cs-CZ" altLang="cs-CZ" sz="2600" dirty="0" smtClean="0">
                <a:latin typeface="+mj-lt"/>
                <a:cs typeface="Times New Roman" pitchFamily="18" charset="0"/>
                <a:sym typeface="Symbol" pitchFamily="18" charset="2"/>
              </a:rPr>
              <a:t>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> zářením, …</a:t>
            </a:r>
            <a:br>
              <a:rPr lang="cs-CZ" altLang="cs-CZ" sz="2600" dirty="0" smtClean="0">
                <a:latin typeface="+mj-lt"/>
                <a:cs typeface="Times New Roman" pitchFamily="18" charset="0"/>
              </a:rPr>
            </a:br>
            <a:endParaRPr lang="cs-CZ" altLang="cs-CZ" sz="2600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sz="2600" b="1" u="sng" dirty="0" smtClean="0">
                <a:latin typeface="+mj-lt"/>
                <a:cs typeface="Times New Roman" pitchFamily="18" charset="0"/>
              </a:rPr>
              <a:t>Rekombinace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> – opačný děj k ionizaci.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cs-CZ" altLang="cs-CZ" sz="2600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příčinou vodivosti plynu jsou (+), (–) ionty a elektrony</a:t>
            </a:r>
          </a:p>
          <a:p>
            <a:pPr>
              <a:spcBef>
                <a:spcPct val="0"/>
              </a:spcBef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jestliže je ionizovaný plyn v elektrickém poli, pohybují se</a:t>
            </a:r>
          </a:p>
          <a:p>
            <a:pPr marL="522288" lvl="1" indent="0">
              <a:spcBef>
                <a:spcPct val="0"/>
              </a:spcBef>
              <a:buFont typeface="Arial" charset="0"/>
              <a:buNone/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		(+) ionty ke (–) katodě</a:t>
            </a:r>
          </a:p>
          <a:p>
            <a:pPr marL="522288" lvl="1" indent="0">
              <a:spcBef>
                <a:spcPct val="0"/>
              </a:spcBef>
              <a:buFont typeface="Arial" charset="0"/>
              <a:buNone/>
            </a:pPr>
            <a:r>
              <a:rPr lang="cs-CZ" altLang="cs-CZ" sz="2600" dirty="0" smtClean="0">
                <a:latin typeface="+mj-lt"/>
                <a:cs typeface="Times New Roman" pitchFamily="18" charset="0"/>
              </a:rPr>
              <a:t>		(–) ionty k   (+) anodě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800" y="185738"/>
            <a:ext cx="8716963" cy="6386512"/>
          </a:xfrm>
        </p:spPr>
        <p:txBody>
          <a:bodyPr/>
          <a:lstStyle/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cs-CZ" altLang="cs-CZ" sz="2800" b="1" u="sng" dirty="0" smtClean="0">
                <a:latin typeface="+mj-lt"/>
                <a:cs typeface="Times New Roman" pitchFamily="18" charset="0"/>
              </a:rPr>
              <a:t>Elektrický výboj </a:t>
            </a:r>
            <a:br>
              <a:rPr lang="cs-CZ" altLang="cs-CZ" sz="2800" b="1" u="sng" dirty="0" smtClean="0">
                <a:latin typeface="+mj-lt"/>
                <a:cs typeface="Times New Roman" pitchFamily="18" charset="0"/>
              </a:rPr>
            </a:br>
            <a:r>
              <a:rPr lang="cs-CZ" altLang="cs-CZ" sz="2800" dirty="0" smtClean="0">
                <a:latin typeface="+mj-lt"/>
                <a:cs typeface="Times New Roman" pitchFamily="18" charset="0"/>
              </a:rPr>
              <a:t>je jev vznikající při průchodu elektrického proudu plynem.</a:t>
            </a:r>
          </a:p>
          <a:p>
            <a:pPr marL="0" indent="0">
              <a:buFont typeface="Arial" charset="0"/>
              <a:buNone/>
            </a:pPr>
            <a:endParaRPr lang="cs-CZ" altLang="cs-CZ" sz="1000" dirty="0" smtClean="0">
              <a:latin typeface="+mj-lt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cs-CZ" altLang="cs-CZ" sz="2800" b="1" u="sng" dirty="0" smtClean="0">
                <a:latin typeface="+mj-lt"/>
                <a:cs typeface="Times New Roman" pitchFamily="18" charset="0"/>
              </a:rPr>
              <a:t>Podmínky vzniku výboje</a:t>
            </a:r>
            <a:endParaRPr lang="cs-CZ" altLang="cs-CZ" sz="2800" b="1" dirty="0" smtClean="0">
              <a:latin typeface="+mj-lt"/>
              <a:cs typeface="Times New Roman" pitchFamily="18" charset="0"/>
            </a:endParaRPr>
          </a:p>
          <a:p>
            <a:pPr marL="0" indent="0"/>
            <a:r>
              <a:rPr lang="cs-CZ" altLang="cs-CZ" sz="2800" dirty="0" smtClean="0">
                <a:latin typeface="+mj-lt"/>
                <a:cs typeface="Times New Roman" pitchFamily="18" charset="0"/>
              </a:rPr>
              <a:t> Existence volných elektronů a iontů v plynu.</a:t>
            </a:r>
          </a:p>
          <a:p>
            <a:pPr marL="0" indent="0"/>
            <a:r>
              <a:rPr lang="cs-CZ" altLang="cs-CZ" sz="2800" dirty="0" smtClean="0">
                <a:latin typeface="+mj-lt"/>
                <a:cs typeface="Times New Roman" pitchFamily="18" charset="0"/>
              </a:rPr>
              <a:t> Elektrická energie dodávaná do plynu.</a:t>
            </a:r>
          </a:p>
          <a:p>
            <a:pPr marL="0" indent="0"/>
            <a:endParaRPr lang="cs-CZ" altLang="cs-CZ" sz="1000" dirty="0" smtClean="0">
              <a:latin typeface="+mj-lt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cs-CZ" altLang="cs-CZ" sz="2800" b="1" u="sng" dirty="0" smtClean="0">
                <a:latin typeface="+mj-lt"/>
                <a:cs typeface="Times New Roman" pitchFamily="18" charset="0"/>
              </a:rPr>
              <a:t>Rozlišujeme elektrický výboj</a:t>
            </a:r>
          </a:p>
          <a:p>
            <a:pPr marL="0" indent="0"/>
            <a:r>
              <a:rPr lang="cs-CZ" altLang="cs-CZ" sz="2800" dirty="0" smtClean="0">
                <a:latin typeface="+mj-lt"/>
                <a:cs typeface="Times New Roman" pitchFamily="18" charset="0"/>
              </a:rPr>
              <a:t> samostatný</a:t>
            </a:r>
          </a:p>
          <a:p>
            <a:pPr marL="0" indent="0"/>
            <a:r>
              <a:rPr lang="cs-CZ" altLang="cs-CZ" sz="2800" dirty="0" smtClean="0">
                <a:latin typeface="+mj-lt"/>
                <a:cs typeface="Times New Roman" pitchFamily="18" charset="0"/>
              </a:rPr>
              <a:t> nesamostatný</a:t>
            </a:r>
          </a:p>
          <a:p>
            <a:pPr marL="0" indent="0"/>
            <a:endParaRPr lang="cs-CZ" altLang="cs-CZ" sz="28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>
            <a:fillRect/>
          </a:stretch>
        </p:blipFill>
        <p:spPr bwMode="auto">
          <a:xfrm>
            <a:off x="7072313" y="4357688"/>
            <a:ext cx="188277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73"/>
          <a:stretch>
            <a:fillRect/>
          </a:stretch>
        </p:blipFill>
        <p:spPr bwMode="auto">
          <a:xfrm>
            <a:off x="3143250" y="4714875"/>
            <a:ext cx="1714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6" b="6735"/>
          <a:stretch>
            <a:fillRect/>
          </a:stretch>
        </p:blipFill>
        <p:spPr bwMode="auto">
          <a:xfrm>
            <a:off x="285750" y="4714875"/>
            <a:ext cx="25542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9" t="10156" r="10693" b="13673"/>
          <a:stretch>
            <a:fillRect/>
          </a:stretch>
        </p:blipFill>
        <p:spPr bwMode="auto">
          <a:xfrm>
            <a:off x="2928938" y="3571875"/>
            <a:ext cx="20002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97"/>
          <a:stretch>
            <a:fillRect/>
          </a:stretch>
        </p:blipFill>
        <p:spPr bwMode="auto">
          <a:xfrm>
            <a:off x="7215188" y="2286000"/>
            <a:ext cx="164306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0000"/>
          <a:stretch>
            <a:fillRect/>
          </a:stretch>
        </p:blipFill>
        <p:spPr bwMode="auto">
          <a:xfrm>
            <a:off x="5143500" y="3786188"/>
            <a:ext cx="1676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roud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655955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285750" y="2928938"/>
            <a:ext cx="478631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600" dirty="0">
                <a:latin typeface="+mj-lt"/>
                <a:cs typeface="Times New Roman" pitchFamily="18" charset="0"/>
              </a:rPr>
              <a:t>Elektrické vlastnosti ionizovaného plynu je možné měřit 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/>
            </a:r>
            <a:br>
              <a:rPr lang="cs-CZ" altLang="cs-CZ" sz="2600" dirty="0" smtClean="0">
                <a:latin typeface="+mj-lt"/>
                <a:cs typeface="Times New Roman" pitchFamily="18" charset="0"/>
              </a:rPr>
            </a:br>
            <a:r>
              <a:rPr lang="cs-CZ" altLang="cs-CZ" sz="2600" dirty="0" smtClean="0">
                <a:latin typeface="+mj-lt"/>
                <a:cs typeface="Times New Roman" pitchFamily="18" charset="0"/>
              </a:rPr>
              <a:t>v </a:t>
            </a:r>
            <a:r>
              <a:rPr lang="cs-CZ" altLang="cs-CZ" sz="2600" b="1" dirty="0">
                <a:latin typeface="+mj-lt"/>
                <a:cs typeface="Times New Roman" pitchFamily="18" charset="0"/>
              </a:rPr>
              <a:t>ionizační komoře</a:t>
            </a:r>
            <a:r>
              <a:rPr lang="cs-CZ" altLang="cs-CZ" sz="2600" dirty="0">
                <a:latin typeface="+mj-lt"/>
                <a:cs typeface="Times New Roman" pitchFamily="18" charset="0"/>
              </a:rPr>
              <a:t>, 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/>
            </a:r>
            <a:br>
              <a:rPr lang="cs-CZ" altLang="cs-CZ" sz="2600" dirty="0" smtClean="0">
                <a:latin typeface="+mj-lt"/>
                <a:cs typeface="Times New Roman" pitchFamily="18" charset="0"/>
              </a:rPr>
            </a:br>
            <a:r>
              <a:rPr lang="cs-CZ" altLang="cs-CZ" sz="2600" dirty="0" smtClean="0">
                <a:latin typeface="+mj-lt"/>
                <a:cs typeface="Times New Roman" pitchFamily="18" charset="0"/>
              </a:rPr>
              <a:t>což </a:t>
            </a:r>
            <a:r>
              <a:rPr lang="cs-CZ" altLang="cs-CZ" sz="2600" dirty="0">
                <a:latin typeface="+mj-lt"/>
                <a:cs typeface="Times New Roman" pitchFamily="18" charset="0"/>
              </a:rPr>
              <a:t>je deskový kondenzátor 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/>
            </a:r>
            <a:br>
              <a:rPr lang="cs-CZ" altLang="cs-CZ" sz="2600" dirty="0" smtClean="0">
                <a:latin typeface="+mj-lt"/>
                <a:cs typeface="Times New Roman" pitchFamily="18" charset="0"/>
              </a:rPr>
            </a:br>
            <a:r>
              <a:rPr lang="cs-CZ" altLang="cs-CZ" sz="2600" dirty="0" smtClean="0">
                <a:latin typeface="+mj-lt"/>
                <a:cs typeface="Times New Roman" pitchFamily="18" charset="0"/>
              </a:rPr>
              <a:t>v </a:t>
            </a:r>
            <a:r>
              <a:rPr lang="cs-CZ" altLang="cs-CZ" sz="2600" dirty="0">
                <a:latin typeface="+mj-lt"/>
                <a:cs typeface="Times New Roman" pitchFamily="18" charset="0"/>
              </a:rPr>
              <a:t>kovovém krytu </a:t>
            </a:r>
            <a:r>
              <a:rPr lang="cs-CZ" altLang="cs-CZ" sz="2600" dirty="0" smtClean="0">
                <a:latin typeface="+mj-lt"/>
                <a:cs typeface="Times New Roman" pitchFamily="18" charset="0"/>
              </a:rPr>
              <a:t>s </a:t>
            </a:r>
            <a:r>
              <a:rPr lang="cs-CZ" altLang="cs-CZ" sz="2600" dirty="0">
                <a:latin typeface="+mj-lt"/>
                <a:cs typeface="Times New Roman" pitchFamily="18" charset="0"/>
              </a:rPr>
              <a:t>okénkem, kterým do prostoru mezi deskami proniká ionizující záření.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14313"/>
            <a:ext cx="15875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7"/>
          <a:stretch>
            <a:fillRect/>
          </a:stretch>
        </p:blipFill>
        <p:spPr bwMode="auto">
          <a:xfrm>
            <a:off x="5286375" y="2714625"/>
            <a:ext cx="3462338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5750" y="188640"/>
            <a:ext cx="885825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</a:pPr>
            <a:r>
              <a:rPr lang="cs-CZ" altLang="cs-CZ" sz="2600" b="1" u="sng" dirty="0">
                <a:latin typeface="+mn-lt"/>
                <a:cs typeface="Times New Roman" pitchFamily="18" charset="0"/>
              </a:rPr>
              <a:t>Nesamostatný výboj</a:t>
            </a:r>
            <a:r>
              <a:rPr lang="cs-CZ" altLang="cs-CZ" sz="2600" dirty="0">
                <a:latin typeface="+mn-lt"/>
                <a:cs typeface="Times New Roman" pitchFamily="18" charset="0"/>
              </a:rPr>
              <a:t> 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altLang="cs-CZ" sz="2600" dirty="0">
                <a:latin typeface="+mn-lt"/>
                <a:cs typeface="Times New Roman" pitchFamily="18" charset="0"/>
              </a:rPr>
              <a:t>je elektrický proud </a:t>
            </a:r>
            <a:br>
              <a:rPr lang="cs-CZ" altLang="cs-CZ" sz="2600" dirty="0">
                <a:latin typeface="+mn-lt"/>
                <a:cs typeface="Times New Roman" pitchFamily="18" charset="0"/>
              </a:rPr>
            </a:br>
            <a:r>
              <a:rPr lang="cs-CZ" altLang="cs-CZ" sz="2600" dirty="0">
                <a:latin typeface="+mn-lt"/>
                <a:cs typeface="Times New Roman" pitchFamily="18" charset="0"/>
              </a:rPr>
              <a:t>v plynu, který je </a:t>
            </a:r>
            <a:br>
              <a:rPr lang="cs-CZ" altLang="cs-CZ" sz="2600" dirty="0">
                <a:latin typeface="+mn-lt"/>
                <a:cs typeface="Times New Roman" pitchFamily="18" charset="0"/>
              </a:rPr>
            </a:br>
            <a:r>
              <a:rPr lang="cs-CZ" altLang="cs-CZ" sz="2600" dirty="0">
                <a:latin typeface="+mn-lt"/>
                <a:cs typeface="Times New Roman" pitchFamily="18" charset="0"/>
              </a:rPr>
              <a:t>podmíněn přítomností </a:t>
            </a:r>
            <a:br>
              <a:rPr lang="cs-CZ" altLang="cs-CZ" sz="2600" dirty="0">
                <a:latin typeface="+mn-lt"/>
                <a:cs typeface="Times New Roman" pitchFamily="18" charset="0"/>
              </a:rPr>
            </a:br>
            <a:r>
              <a:rPr lang="cs-CZ" altLang="cs-CZ" sz="2600" dirty="0">
                <a:latin typeface="+mn-lt"/>
                <a:cs typeface="Times New Roman" pitchFamily="18" charset="0"/>
              </a:rPr>
              <a:t>ionizátoru. 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altLang="cs-CZ" sz="2600" dirty="0">
                <a:latin typeface="+mn-lt"/>
                <a:cs typeface="Times New Roman" pitchFamily="18" charset="0"/>
              </a:rPr>
              <a:t>počet elektronů, </a:t>
            </a:r>
            <a:br>
              <a:rPr lang="cs-CZ" altLang="cs-CZ" sz="2600" dirty="0">
                <a:latin typeface="+mn-lt"/>
                <a:cs typeface="Times New Roman" pitchFamily="18" charset="0"/>
              </a:rPr>
            </a:br>
            <a:r>
              <a:rPr lang="cs-CZ" altLang="cs-CZ" sz="2600" dirty="0">
                <a:latin typeface="+mn-lt"/>
                <a:cs typeface="Times New Roman" pitchFamily="18" charset="0"/>
              </a:rPr>
              <a:t>které předají svůj </a:t>
            </a:r>
            <a:br>
              <a:rPr lang="cs-CZ" altLang="cs-CZ" sz="2600" dirty="0">
                <a:latin typeface="+mn-lt"/>
                <a:cs typeface="Times New Roman" pitchFamily="18" charset="0"/>
              </a:rPr>
            </a:br>
            <a:r>
              <a:rPr lang="cs-CZ" altLang="cs-CZ" sz="2600" dirty="0">
                <a:latin typeface="+mn-lt"/>
                <a:cs typeface="Times New Roman" pitchFamily="18" charset="0"/>
              </a:rPr>
              <a:t>náboj elektrodám, </a:t>
            </a:r>
            <a:br>
              <a:rPr lang="cs-CZ" altLang="cs-CZ" sz="2600" dirty="0">
                <a:latin typeface="+mn-lt"/>
                <a:cs typeface="Times New Roman" pitchFamily="18" charset="0"/>
              </a:rPr>
            </a:br>
            <a:r>
              <a:rPr lang="cs-CZ" altLang="cs-CZ" sz="2600" dirty="0">
                <a:latin typeface="+mn-lt"/>
                <a:cs typeface="Times New Roman" pitchFamily="18" charset="0"/>
              </a:rPr>
              <a:t>je přímo úměrný napětí</a:t>
            </a:r>
            <a:br>
              <a:rPr lang="cs-CZ" altLang="cs-CZ" sz="2600" dirty="0">
                <a:latin typeface="+mn-lt"/>
                <a:cs typeface="Times New Roman" pitchFamily="18" charset="0"/>
              </a:rPr>
            </a:br>
            <a:r>
              <a:rPr lang="cs-CZ" altLang="cs-CZ" sz="2600" dirty="0">
                <a:latin typeface="+mn-lt"/>
                <a:cs typeface="Times New Roman" pitchFamily="18" charset="0"/>
              </a:rPr>
              <a:t>  → platí Ohmův zákon.</a:t>
            </a:r>
          </a:p>
          <a:p>
            <a:pPr eaLnBrk="1" hangingPunct="1"/>
            <a:r>
              <a:rPr lang="cs-CZ" altLang="cs-CZ" sz="2600" b="1" dirty="0">
                <a:latin typeface="+mn-lt"/>
                <a:cs typeface="Times New Roman" pitchFamily="18" charset="0"/>
              </a:rPr>
              <a:t>Oblast nasyceného proudu 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2600" dirty="0">
                <a:latin typeface="+mn-lt"/>
                <a:cs typeface="Times New Roman" pitchFamily="18" charset="0"/>
              </a:rPr>
              <a:t>s rostoucím napětím se pohyb elektronů zrychluje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2600" dirty="0">
                <a:latin typeface="+mn-lt"/>
                <a:cs typeface="Times New Roman" pitchFamily="18" charset="0"/>
              </a:rPr>
              <a:t>při určitém napětí většina nestačí rekombinovat a doletí k elektrodám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2600" dirty="0">
                <a:latin typeface="+mn-lt"/>
                <a:cs typeface="Times New Roman" pitchFamily="18" charset="0"/>
              </a:rPr>
              <a:t>komorou prochází nasycený proud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2600" dirty="0">
                <a:latin typeface="+mn-lt"/>
                <a:cs typeface="Times New Roman" pitchFamily="18" charset="0"/>
              </a:rPr>
              <a:t>Ohmův zákon již neplatí.</a:t>
            </a:r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EFFFF"/>
              </a:clrFrom>
              <a:clrTo>
                <a:srgbClr val="C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57188"/>
            <a:ext cx="48799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500063"/>
            <a:ext cx="3214687" cy="857250"/>
          </a:xfrm>
        </p:spPr>
        <p:txBody>
          <a:bodyPr/>
          <a:lstStyle/>
          <a:p>
            <a:pPr eaLnBrk="1" hangingPunct="1"/>
            <a:r>
              <a:rPr lang="cs-CZ" altLang="cs-CZ" sz="2400" b="1" dirty="0" smtClean="0">
                <a:cs typeface="Times New Roman" pitchFamily="18" charset="0"/>
              </a:rPr>
              <a:t>Voltampérová charakteristika ionizační komory</a:t>
            </a:r>
            <a:r>
              <a:rPr lang="cs-CZ" altLang="cs-CZ" sz="2400" dirty="0" smtClean="0">
                <a:cs typeface="Times New Roman" pitchFamily="18" charset="0"/>
              </a:rPr>
              <a:t>.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6228184" y="2164606"/>
            <a:ext cx="130249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4499992" y="2164606"/>
            <a:ext cx="1728192" cy="1552426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5750" y="285750"/>
            <a:ext cx="88582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 startAt="2"/>
            </a:pPr>
            <a:r>
              <a:rPr lang="cs-CZ" altLang="cs-CZ" sz="2600" b="1" u="sng" dirty="0">
                <a:latin typeface="+mn-lt"/>
                <a:cs typeface="Times New Roman" pitchFamily="18" charset="0"/>
              </a:rPr>
              <a:t>Samostatný výboj</a:t>
            </a:r>
            <a:r>
              <a:rPr lang="cs-CZ" altLang="cs-CZ" sz="2600" dirty="0">
                <a:latin typeface="+mn-lt"/>
                <a:cs typeface="Times New Roman" pitchFamily="18" charset="0"/>
              </a:rPr>
              <a:t> 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altLang="cs-CZ" sz="2600" dirty="0">
                <a:latin typeface="+mn-lt"/>
                <a:cs typeface="Times New Roman" pitchFamily="18" charset="0"/>
              </a:rPr>
              <a:t>k dalšímu zvýšení </a:t>
            </a:r>
            <a:br>
              <a:rPr lang="cs-CZ" altLang="cs-CZ" sz="2600" dirty="0">
                <a:latin typeface="+mn-lt"/>
                <a:cs typeface="Times New Roman" pitchFamily="18" charset="0"/>
              </a:rPr>
            </a:br>
            <a:r>
              <a:rPr lang="cs-CZ" altLang="cs-CZ" sz="2600" dirty="0">
                <a:latin typeface="+mn-lt"/>
                <a:cs typeface="Times New Roman" pitchFamily="18" charset="0"/>
              </a:rPr>
              <a:t>proudu dochází </a:t>
            </a:r>
            <a:br>
              <a:rPr lang="cs-CZ" altLang="cs-CZ" sz="2600" dirty="0">
                <a:latin typeface="+mn-lt"/>
                <a:cs typeface="Times New Roman" pitchFamily="18" charset="0"/>
              </a:rPr>
            </a:br>
            <a:r>
              <a:rPr lang="cs-CZ" altLang="cs-CZ" sz="2600" dirty="0">
                <a:latin typeface="+mn-lt"/>
                <a:cs typeface="Times New Roman" pitchFamily="18" charset="0"/>
              </a:rPr>
              <a:t>až po překročení </a:t>
            </a:r>
            <a:br>
              <a:rPr lang="cs-CZ" altLang="cs-CZ" sz="2600" dirty="0">
                <a:latin typeface="+mn-lt"/>
                <a:cs typeface="Times New Roman" pitchFamily="18" charset="0"/>
              </a:rPr>
            </a:br>
            <a:r>
              <a:rPr lang="cs-CZ" altLang="cs-CZ" sz="2600" b="1" dirty="0">
                <a:latin typeface="+mn-lt"/>
                <a:cs typeface="Times New Roman" pitchFamily="18" charset="0"/>
              </a:rPr>
              <a:t>zápalného napětí</a:t>
            </a:r>
            <a:r>
              <a:rPr lang="cs-CZ" altLang="cs-CZ" sz="2600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600" dirty="0" err="1">
                <a:latin typeface="+mn-lt"/>
                <a:cs typeface="Times New Roman" pitchFamily="18" charset="0"/>
              </a:rPr>
              <a:t>U</a:t>
            </a:r>
            <a:r>
              <a:rPr lang="cs-CZ" altLang="cs-CZ" sz="2600" baseline="-25000" dirty="0" err="1">
                <a:latin typeface="+mn-lt"/>
                <a:cs typeface="Times New Roman" pitchFamily="18" charset="0"/>
              </a:rPr>
              <a:t>z</a:t>
            </a:r>
            <a:r>
              <a:rPr lang="cs-CZ" altLang="cs-CZ" sz="2600" dirty="0">
                <a:latin typeface="+mn-lt"/>
                <a:cs typeface="Times New Roman" pitchFamily="18" charset="0"/>
              </a:rPr>
              <a:t>.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altLang="cs-CZ" sz="2600" dirty="0">
                <a:latin typeface="+mn-lt"/>
                <a:cs typeface="Times New Roman" pitchFamily="18" charset="0"/>
              </a:rPr>
              <a:t>příčinou zvýšení </a:t>
            </a:r>
            <a:br>
              <a:rPr lang="cs-CZ" altLang="cs-CZ" sz="2600" dirty="0">
                <a:latin typeface="+mn-lt"/>
                <a:cs typeface="Times New Roman" pitchFamily="18" charset="0"/>
              </a:rPr>
            </a:br>
            <a:r>
              <a:rPr lang="cs-CZ" altLang="cs-CZ" sz="2600" dirty="0">
                <a:latin typeface="+mn-lt"/>
                <a:cs typeface="Times New Roman" pitchFamily="18" charset="0"/>
              </a:rPr>
              <a:t>proudu je </a:t>
            </a:r>
            <a:r>
              <a:rPr lang="cs-CZ" altLang="cs-CZ" sz="2600" b="1" dirty="0">
                <a:latin typeface="+mn-lt"/>
                <a:cs typeface="Times New Roman" pitchFamily="18" charset="0"/>
              </a:rPr>
              <a:t>ionizace </a:t>
            </a:r>
            <a:br>
              <a:rPr lang="cs-CZ" altLang="cs-CZ" sz="2600" b="1" dirty="0">
                <a:latin typeface="+mn-lt"/>
                <a:cs typeface="Times New Roman" pitchFamily="18" charset="0"/>
              </a:rPr>
            </a:br>
            <a:r>
              <a:rPr lang="cs-CZ" altLang="cs-CZ" sz="2600" b="1" dirty="0">
                <a:latin typeface="+mn-lt"/>
                <a:cs typeface="Times New Roman" pitchFamily="18" charset="0"/>
              </a:rPr>
              <a:t>nárazem</a:t>
            </a:r>
            <a:r>
              <a:rPr lang="cs-CZ" altLang="cs-CZ" sz="2600" dirty="0">
                <a:latin typeface="+mn-lt"/>
                <a:cs typeface="Times New Roman" pitchFamily="18" charset="0"/>
              </a:rPr>
              <a:t> = vznik </a:t>
            </a:r>
            <a:br>
              <a:rPr lang="cs-CZ" altLang="cs-CZ" sz="2600" dirty="0">
                <a:latin typeface="+mn-lt"/>
                <a:cs typeface="Times New Roman" pitchFamily="18" charset="0"/>
              </a:rPr>
            </a:br>
            <a:r>
              <a:rPr lang="cs-CZ" altLang="cs-CZ" sz="2600" dirty="0">
                <a:latin typeface="+mn-lt"/>
                <a:cs typeface="Times New Roman" pitchFamily="18" charset="0"/>
              </a:rPr>
              <a:t>volných elektronů </a:t>
            </a:r>
            <a:br>
              <a:rPr lang="cs-CZ" altLang="cs-CZ" sz="2600" dirty="0">
                <a:latin typeface="+mn-lt"/>
                <a:cs typeface="Times New Roman" pitchFamily="18" charset="0"/>
              </a:rPr>
            </a:br>
            <a:r>
              <a:rPr lang="cs-CZ" altLang="cs-CZ" sz="2600" dirty="0">
                <a:latin typeface="+mn-lt"/>
                <a:cs typeface="Times New Roman" pitchFamily="18" charset="0"/>
              </a:rPr>
              <a:t>a iontů při srážkách rychlých elektronů </a:t>
            </a:r>
            <a:br>
              <a:rPr lang="cs-CZ" altLang="cs-CZ" sz="2600" dirty="0">
                <a:latin typeface="+mn-lt"/>
                <a:cs typeface="Times New Roman" pitchFamily="18" charset="0"/>
              </a:rPr>
            </a:br>
            <a:r>
              <a:rPr lang="cs-CZ" altLang="cs-CZ" sz="2600" dirty="0">
                <a:latin typeface="+mn-lt"/>
                <a:cs typeface="Times New Roman" pitchFamily="18" charset="0"/>
              </a:rPr>
              <a:t>a iontů s molekulami plynu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altLang="cs-CZ" sz="2600" dirty="0">
                <a:latin typeface="+mn-lt"/>
                <a:cs typeface="Times New Roman" pitchFamily="18" charset="0"/>
              </a:rPr>
              <a:t>počet iontů lavinovitě narůstá </a:t>
            </a:r>
            <a:endParaRPr lang="cs-CZ" altLang="cs-CZ" sz="2600" dirty="0" smtClean="0">
              <a:latin typeface="+mn-lt"/>
              <a:cs typeface="Times New Roman" pitchFamily="18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cs-CZ" altLang="cs-CZ" sz="2600" dirty="0" smtClean="0">
                <a:latin typeface="+mn-lt"/>
                <a:cs typeface="Times New Roman" pitchFamily="18" charset="0"/>
              </a:rPr>
              <a:t>výboj se </a:t>
            </a:r>
            <a:r>
              <a:rPr lang="cs-CZ" altLang="cs-CZ" sz="2400" dirty="0" smtClean="0">
                <a:latin typeface="+mn-lt"/>
                <a:cs typeface="Times New Roman" pitchFamily="18" charset="0"/>
              </a:rPr>
              <a:t>udrží 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i bez vnějšího </a:t>
            </a:r>
            <a:r>
              <a:rPr lang="cs-CZ" altLang="cs-CZ" sz="2400" dirty="0" smtClean="0">
                <a:latin typeface="+mn-lt"/>
                <a:cs typeface="Times New Roman" pitchFamily="18" charset="0"/>
              </a:rPr>
              <a:t>působení</a:t>
            </a:r>
            <a:endParaRPr lang="cs-CZ" altLang="cs-CZ" sz="2400" dirty="0">
              <a:latin typeface="+mn-lt"/>
              <a:cs typeface="Times New Roman" pitchFamily="18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cs-CZ" altLang="cs-CZ" sz="2400" dirty="0">
                <a:latin typeface="+mn-lt"/>
                <a:cs typeface="Times New Roman" pitchFamily="18" charset="0"/>
              </a:rPr>
              <a:t>Vysoce ionizovaný plyn v samostatném výboji se nazývá </a:t>
            </a:r>
            <a:r>
              <a:rPr lang="cs-CZ" altLang="cs-CZ" sz="2400" b="1" dirty="0">
                <a:latin typeface="+mn-lt"/>
                <a:cs typeface="Times New Roman" pitchFamily="18" charset="0"/>
              </a:rPr>
              <a:t>plazma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. Jeví se jako elektricky neutrální.</a:t>
            </a:r>
            <a:br>
              <a:rPr lang="cs-CZ" altLang="cs-CZ" sz="2400" dirty="0">
                <a:latin typeface="+mn-lt"/>
                <a:cs typeface="Times New Roman" pitchFamily="18" charset="0"/>
              </a:rPr>
            </a:br>
            <a:r>
              <a:rPr lang="cs-CZ" altLang="cs-CZ" sz="2400" dirty="0">
                <a:latin typeface="+mn-lt"/>
                <a:cs typeface="Times New Roman" pitchFamily="18" charset="0"/>
              </a:rPr>
              <a:t>(100 – 300 km nad Zemí vrstva ionizovaného vzduchu -  ionosféra.)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EFFFF"/>
              </a:clrFrom>
              <a:clrTo>
                <a:srgbClr val="C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57188"/>
            <a:ext cx="48799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500063"/>
            <a:ext cx="3214687" cy="857250"/>
          </a:xfrm>
        </p:spPr>
        <p:txBody>
          <a:bodyPr/>
          <a:lstStyle/>
          <a:p>
            <a:pPr eaLnBrk="1" hangingPunct="1"/>
            <a:r>
              <a:rPr lang="cs-CZ" altLang="cs-CZ" sz="2400" b="1" dirty="0" smtClean="0">
                <a:cs typeface="Times New Roman" pitchFamily="18" charset="0"/>
              </a:rPr>
              <a:t>Voltampérová charakteristika ionizační komory</a:t>
            </a:r>
            <a:r>
              <a:rPr lang="cs-CZ" altLang="cs-CZ" sz="2400" dirty="0" smtClean="0">
                <a:cs typeface="Times New Roman" pitchFamily="18" charset="0"/>
              </a:rPr>
              <a:t>.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6228184" y="2164606"/>
            <a:ext cx="130249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V="1">
            <a:off x="4499992" y="2164606"/>
            <a:ext cx="1728192" cy="1552426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Volný tvar 3"/>
          <p:cNvSpPr/>
          <p:nvPr/>
        </p:nvSpPr>
        <p:spPr>
          <a:xfrm>
            <a:off x="7547610" y="506730"/>
            <a:ext cx="643890" cy="1645920"/>
          </a:xfrm>
          <a:custGeom>
            <a:avLst/>
            <a:gdLst>
              <a:gd name="connsiteX0" fmla="*/ 0 w 674370"/>
              <a:gd name="connsiteY0" fmla="*/ 1645920 h 1645920"/>
              <a:gd name="connsiteX1" fmla="*/ 320040 w 674370"/>
              <a:gd name="connsiteY1" fmla="*/ 1337310 h 1645920"/>
              <a:gd name="connsiteX2" fmla="*/ 674370 w 674370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4370" h="1645920">
                <a:moveTo>
                  <a:pt x="0" y="1645920"/>
                </a:moveTo>
                <a:cubicBezTo>
                  <a:pt x="103822" y="1628775"/>
                  <a:pt x="207645" y="1611630"/>
                  <a:pt x="320040" y="1337310"/>
                </a:cubicBezTo>
                <a:cubicBezTo>
                  <a:pt x="432435" y="1062990"/>
                  <a:pt x="553402" y="531495"/>
                  <a:pt x="674370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ovací šipka 25"/>
          <p:cNvCxnSpPr/>
          <p:nvPr/>
        </p:nvCxnSpPr>
        <p:spPr>
          <a:xfrm rot="5400000" flipH="1" flipV="1">
            <a:off x="-1053790" y="3696630"/>
            <a:ext cx="4181707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26"/>
          <p:cNvCxnSpPr/>
          <p:nvPr/>
        </p:nvCxnSpPr>
        <p:spPr>
          <a:xfrm rot="10800000" flipH="1" flipV="1">
            <a:off x="1045272" y="5782916"/>
            <a:ext cx="4181707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822880" y="571815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0</a:t>
            </a:r>
            <a:endParaRPr lang="cs-CZ" sz="1600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967181" y="5778289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U</a:t>
            </a:r>
            <a:endParaRPr lang="cs-CZ" sz="1600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80076" y="924395"/>
            <a:ext cx="26161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I</a:t>
            </a:r>
            <a:endParaRPr lang="cs-CZ" sz="2400" i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208593" y="5864587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err="1" smtClean="0"/>
              <a:t>U</a:t>
            </a:r>
            <a:r>
              <a:rPr lang="cs-CZ" sz="1600" i="1" baseline="-25000" dirty="0" err="1" smtClean="0"/>
              <a:t>n</a:t>
            </a:r>
            <a:endParaRPr lang="cs-CZ" sz="1600" i="1" dirty="0"/>
          </a:p>
        </p:txBody>
      </p:sp>
      <p:sp>
        <p:nvSpPr>
          <p:cNvPr id="12" name="Volný tvar 11"/>
          <p:cNvSpPr/>
          <p:nvPr/>
        </p:nvSpPr>
        <p:spPr>
          <a:xfrm>
            <a:off x="1035586" y="3272010"/>
            <a:ext cx="3888954" cy="2522862"/>
          </a:xfrm>
          <a:custGeom>
            <a:avLst/>
            <a:gdLst>
              <a:gd name="connsiteX0" fmla="*/ 0 w 3888954"/>
              <a:gd name="connsiteY0" fmla="*/ 2522862 h 2522862"/>
              <a:gd name="connsiteX1" fmla="*/ 242371 w 3888954"/>
              <a:gd name="connsiteY1" fmla="*/ 1872867 h 2522862"/>
              <a:gd name="connsiteX2" fmla="*/ 550843 w 3888954"/>
              <a:gd name="connsiteY2" fmla="*/ 1696597 h 2522862"/>
              <a:gd name="connsiteX3" fmla="*/ 1145754 w 3888954"/>
              <a:gd name="connsiteY3" fmla="*/ 1663547 h 2522862"/>
              <a:gd name="connsiteX4" fmla="*/ 2170322 w 3888954"/>
              <a:gd name="connsiteY4" fmla="*/ 1663547 h 2522862"/>
              <a:gd name="connsiteX5" fmla="*/ 2820318 w 3888954"/>
              <a:gd name="connsiteY5" fmla="*/ 1663547 h 2522862"/>
              <a:gd name="connsiteX6" fmla="*/ 3150824 w 3888954"/>
              <a:gd name="connsiteY6" fmla="*/ 1586429 h 2522862"/>
              <a:gd name="connsiteX7" fmla="*/ 3382178 w 3888954"/>
              <a:gd name="connsiteY7" fmla="*/ 1322024 h 2522862"/>
              <a:gd name="connsiteX8" fmla="*/ 3657600 w 3888954"/>
              <a:gd name="connsiteY8" fmla="*/ 727113 h 2522862"/>
              <a:gd name="connsiteX9" fmla="*/ 3888954 w 3888954"/>
              <a:gd name="connsiteY9" fmla="*/ 0 h 252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8954" h="2522862">
                <a:moveTo>
                  <a:pt x="0" y="2522862"/>
                </a:moveTo>
                <a:cubicBezTo>
                  <a:pt x="75282" y="2266720"/>
                  <a:pt x="150564" y="2010578"/>
                  <a:pt x="242371" y="1872867"/>
                </a:cubicBezTo>
                <a:cubicBezTo>
                  <a:pt x="334178" y="1735156"/>
                  <a:pt x="400279" y="1731484"/>
                  <a:pt x="550843" y="1696597"/>
                </a:cubicBezTo>
                <a:cubicBezTo>
                  <a:pt x="701407" y="1661710"/>
                  <a:pt x="875841" y="1669055"/>
                  <a:pt x="1145754" y="1663547"/>
                </a:cubicBezTo>
                <a:cubicBezTo>
                  <a:pt x="1415667" y="1658039"/>
                  <a:pt x="2170322" y="1663547"/>
                  <a:pt x="2170322" y="1663547"/>
                </a:cubicBezTo>
                <a:cubicBezTo>
                  <a:pt x="2449416" y="1663547"/>
                  <a:pt x="2656901" y="1676400"/>
                  <a:pt x="2820318" y="1663547"/>
                </a:cubicBezTo>
                <a:cubicBezTo>
                  <a:pt x="2983735" y="1650694"/>
                  <a:pt x="3057181" y="1643349"/>
                  <a:pt x="3150824" y="1586429"/>
                </a:cubicBezTo>
                <a:cubicBezTo>
                  <a:pt x="3244467" y="1529509"/>
                  <a:pt x="3297715" y="1465243"/>
                  <a:pt x="3382178" y="1322024"/>
                </a:cubicBezTo>
                <a:cubicBezTo>
                  <a:pt x="3466641" y="1178805"/>
                  <a:pt x="3573137" y="947450"/>
                  <a:pt x="3657600" y="727113"/>
                </a:cubicBezTo>
                <a:cubicBezTo>
                  <a:pt x="3742063" y="506776"/>
                  <a:pt x="3815508" y="253388"/>
                  <a:pt x="3888954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ovací čára 62"/>
          <p:cNvCxnSpPr/>
          <p:nvPr/>
        </p:nvCxnSpPr>
        <p:spPr>
          <a:xfrm rot="5400000">
            <a:off x="1360576" y="5029196"/>
            <a:ext cx="12118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63"/>
          <p:cNvCxnSpPr/>
          <p:nvPr/>
        </p:nvCxnSpPr>
        <p:spPr>
          <a:xfrm rot="5400000">
            <a:off x="3936716" y="4928205"/>
            <a:ext cx="12118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64"/>
          <p:cNvCxnSpPr/>
          <p:nvPr/>
        </p:nvCxnSpPr>
        <p:spPr>
          <a:xfrm rot="5400000">
            <a:off x="1349567" y="5778348"/>
            <a:ext cx="12118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65"/>
          <p:cNvCxnSpPr/>
          <p:nvPr/>
        </p:nvCxnSpPr>
        <p:spPr>
          <a:xfrm rot="5400000">
            <a:off x="3938531" y="5778348"/>
            <a:ext cx="12118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839787" y="5862750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U</a:t>
            </a:r>
            <a:r>
              <a:rPr lang="cs-CZ" sz="1600" i="1" baseline="-25000" dirty="0" smtClean="0"/>
              <a:t>Z</a:t>
            </a:r>
            <a:endParaRPr lang="cs-CZ" sz="1600" i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262982" y="4692496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A</a:t>
            </a:r>
            <a:endParaRPr lang="cs-CZ" sz="1600" i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761973" y="4558457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B</a:t>
            </a:r>
            <a:endParaRPr lang="cs-CZ" sz="1600" i="1" dirty="0"/>
          </a:p>
        </p:txBody>
      </p:sp>
      <p:grpSp>
        <p:nvGrpSpPr>
          <p:cNvPr id="20" name="Skupina 19"/>
          <p:cNvGrpSpPr/>
          <p:nvPr/>
        </p:nvGrpSpPr>
        <p:grpSpPr>
          <a:xfrm>
            <a:off x="1288975" y="548680"/>
            <a:ext cx="3350138" cy="472682"/>
            <a:chOff x="396607" y="991518"/>
            <a:chExt cx="3350138" cy="472682"/>
          </a:xfrm>
          <a:noFill/>
        </p:grpSpPr>
        <p:sp>
          <p:nvSpPr>
            <p:cNvPr id="21" name="TextovéPole 20"/>
            <p:cNvSpPr txBox="1"/>
            <p:nvPr/>
          </p:nvSpPr>
          <p:spPr>
            <a:xfrm>
              <a:off x="396607" y="991518"/>
              <a:ext cx="518091" cy="46166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0A</a:t>
              </a:r>
            </a:p>
          </p:txBody>
        </p:sp>
        <p:sp>
          <p:nvSpPr>
            <p:cNvPr id="22" name="Šipka doprava 21"/>
            <p:cNvSpPr/>
            <p:nvPr/>
          </p:nvSpPr>
          <p:spPr>
            <a:xfrm>
              <a:off x="903382" y="1145754"/>
              <a:ext cx="253388" cy="55084"/>
            </a:xfrm>
            <a:prstGeom prst="rightArrow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>
                <a:solidFill>
                  <a:schemeClr val="tx1"/>
                </a:solidFill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1244906" y="1002535"/>
              <a:ext cx="2501839" cy="46166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platí Ohmův zákon</a:t>
              </a: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1288974" y="1033422"/>
            <a:ext cx="2979919" cy="472682"/>
            <a:chOff x="1872867" y="1905918"/>
            <a:chExt cx="2979919" cy="472682"/>
          </a:xfrm>
          <a:noFill/>
        </p:grpSpPr>
        <p:sp>
          <p:nvSpPr>
            <p:cNvPr id="25" name="TextovéPole 24"/>
            <p:cNvSpPr txBox="1"/>
            <p:nvPr/>
          </p:nvSpPr>
          <p:spPr>
            <a:xfrm>
              <a:off x="1872867" y="1916935"/>
              <a:ext cx="529312" cy="46166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AB</a:t>
              </a:r>
            </a:p>
          </p:txBody>
        </p:sp>
        <p:sp>
          <p:nvSpPr>
            <p:cNvPr id="26" name="Šipka doprava 25"/>
            <p:cNvSpPr/>
            <p:nvPr/>
          </p:nvSpPr>
          <p:spPr>
            <a:xfrm>
              <a:off x="2410857" y="2080351"/>
              <a:ext cx="253388" cy="55084"/>
            </a:xfrm>
            <a:prstGeom prst="rightArrow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>
                <a:solidFill>
                  <a:schemeClr val="tx1"/>
                </a:solidFill>
              </a:endParaRP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710148" y="1905918"/>
              <a:ext cx="2142638" cy="46166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nasycený</a:t>
              </a:r>
              <a:r>
                <a:rPr lang="cs-CZ" sz="2400" dirty="0" smtClean="0">
                  <a:solidFill>
                    <a:schemeClr val="tx1"/>
                  </a:solidFill>
                </a:rPr>
                <a:t> </a:t>
              </a:r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proud</a:t>
              </a: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1187624" y="1484784"/>
            <a:ext cx="4566491" cy="841104"/>
            <a:chOff x="1272449" y="2125334"/>
            <a:chExt cx="3817344" cy="841104"/>
          </a:xfrm>
          <a:noFill/>
        </p:grpSpPr>
        <p:sp>
          <p:nvSpPr>
            <p:cNvPr id="29" name="Obdélník 28"/>
            <p:cNvSpPr/>
            <p:nvPr/>
          </p:nvSpPr>
          <p:spPr>
            <a:xfrm>
              <a:off x="1272449" y="2125334"/>
              <a:ext cx="523301" cy="46166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cs-CZ" sz="2400" dirty="0" err="1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U</a:t>
              </a:r>
              <a:r>
                <a:rPr lang="cs-CZ" sz="2400" baseline="-25000" dirty="0" err="1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n</a:t>
              </a:r>
              <a:endParaRPr lang="cs-CZ" sz="2400" baseline="-250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0" name="Šipka doprava 29"/>
            <p:cNvSpPr/>
            <p:nvPr/>
          </p:nvSpPr>
          <p:spPr>
            <a:xfrm>
              <a:off x="1836143" y="2287844"/>
              <a:ext cx="253388" cy="55084"/>
            </a:xfrm>
            <a:prstGeom prst="rightArrow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>
                <a:solidFill>
                  <a:schemeClr val="tx1"/>
                </a:solidFill>
              </a:endParaRP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2124420" y="2135441"/>
              <a:ext cx="2965373" cy="83099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většina</a:t>
              </a:r>
              <a:r>
                <a:rPr lang="cs-CZ" sz="2400" dirty="0" smtClean="0">
                  <a:solidFill>
                    <a:schemeClr val="tx1"/>
                  </a:solidFill>
                </a:rPr>
                <a:t> </a:t>
              </a:r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elektronů</a:t>
              </a:r>
              <a:r>
                <a:rPr lang="cs-CZ" sz="2400" dirty="0" smtClean="0">
                  <a:solidFill>
                    <a:schemeClr val="tx1"/>
                  </a:solidFill>
                </a:rPr>
                <a:t> </a:t>
              </a:r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projde</a:t>
              </a:r>
              <a:r>
                <a:rPr lang="cs-CZ" sz="2400" dirty="0" smtClean="0">
                  <a:solidFill>
                    <a:schemeClr val="tx1"/>
                  </a:solidFill>
                </a:rPr>
                <a:t> </a:t>
              </a:r>
              <a:br>
                <a:rPr lang="cs-CZ" sz="2400" dirty="0" smtClean="0">
                  <a:solidFill>
                    <a:schemeClr val="tx1"/>
                  </a:solidFill>
                </a:rPr>
              </a:br>
              <a:r>
                <a:rPr lang="cs-CZ" sz="24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až</a:t>
              </a:r>
              <a:r>
                <a:rPr lang="cs-CZ" sz="2400" dirty="0" smtClean="0">
                  <a:solidFill>
                    <a:schemeClr val="tx1"/>
                  </a:solidFill>
                </a:rPr>
                <a:t> </a:t>
              </a:r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k</a:t>
              </a:r>
              <a:r>
                <a:rPr lang="cs-CZ" sz="2400" dirty="0" smtClean="0">
                  <a:solidFill>
                    <a:schemeClr val="tx1"/>
                  </a:solidFill>
                </a:rPr>
                <a:t> </a:t>
              </a:r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elektrodám</a:t>
              </a:r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1276122" y="2331575"/>
            <a:ext cx="2858401" cy="472682"/>
            <a:chOff x="396607" y="991518"/>
            <a:chExt cx="2858401" cy="472682"/>
          </a:xfrm>
          <a:noFill/>
        </p:grpSpPr>
        <p:sp>
          <p:nvSpPr>
            <p:cNvPr id="33" name="TextovéPole 32"/>
            <p:cNvSpPr txBox="1"/>
            <p:nvPr/>
          </p:nvSpPr>
          <p:spPr>
            <a:xfrm>
              <a:off x="396607" y="991518"/>
              <a:ext cx="478016" cy="46166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U</a:t>
              </a:r>
              <a:r>
                <a:rPr lang="cs-CZ" sz="2400" baseline="-250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Z</a:t>
              </a:r>
            </a:p>
          </p:txBody>
        </p:sp>
        <p:sp>
          <p:nvSpPr>
            <p:cNvPr id="34" name="Šipka doprava 33"/>
            <p:cNvSpPr/>
            <p:nvPr/>
          </p:nvSpPr>
          <p:spPr>
            <a:xfrm>
              <a:off x="903382" y="1145754"/>
              <a:ext cx="253388" cy="55084"/>
            </a:xfrm>
            <a:prstGeom prst="rightArrow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>
                <a:solidFill>
                  <a:schemeClr val="tx1"/>
                </a:solidFill>
              </a:endParaRP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1244906" y="1002535"/>
              <a:ext cx="2010102" cy="46166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zápalné</a:t>
              </a:r>
              <a:r>
                <a:rPr lang="cs-CZ" sz="2400" dirty="0" smtClean="0">
                  <a:solidFill>
                    <a:schemeClr val="tx1"/>
                  </a:solidFill>
                </a:rPr>
                <a:t> </a:t>
              </a:r>
              <a:r>
                <a:rPr lang="cs-CZ" sz="2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napětí</a:t>
              </a:r>
            </a:p>
          </p:txBody>
        </p:sp>
      </p:grpSp>
      <p:cxnSp>
        <p:nvCxnSpPr>
          <p:cNvPr id="36" name="Přímá spojovací čára 89"/>
          <p:cNvCxnSpPr/>
          <p:nvPr/>
        </p:nvCxnSpPr>
        <p:spPr>
          <a:xfrm rot="16200000" flipH="1">
            <a:off x="2721123" y="4505852"/>
            <a:ext cx="2556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bdélník 36"/>
          <p:cNvSpPr/>
          <p:nvPr/>
        </p:nvSpPr>
        <p:spPr>
          <a:xfrm>
            <a:off x="3999123" y="3216925"/>
            <a:ext cx="1090670" cy="2555914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8" name="Skupina 37"/>
          <p:cNvGrpSpPr/>
          <p:nvPr/>
        </p:nvGrpSpPr>
        <p:grpSpPr>
          <a:xfrm>
            <a:off x="5376231" y="1055783"/>
            <a:ext cx="3490515" cy="2908453"/>
            <a:chOff x="5376231" y="1055783"/>
            <a:chExt cx="3490515" cy="2908453"/>
          </a:xfrm>
        </p:grpSpPr>
        <p:cxnSp>
          <p:nvCxnSpPr>
            <p:cNvPr id="39" name="Přímá spojovací čára 94"/>
            <p:cNvCxnSpPr>
              <a:endCxn id="41" idx="1"/>
            </p:cNvCxnSpPr>
            <p:nvPr/>
          </p:nvCxnSpPr>
          <p:spPr>
            <a:xfrm>
              <a:off x="5376231" y="2500829"/>
              <a:ext cx="2864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ovací čára 95"/>
            <p:cNvCxnSpPr/>
            <p:nvPr/>
          </p:nvCxnSpPr>
          <p:spPr>
            <a:xfrm>
              <a:off x="8580304" y="2465942"/>
              <a:ext cx="2864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bdélník 40"/>
            <p:cNvSpPr/>
            <p:nvPr/>
          </p:nvSpPr>
          <p:spPr>
            <a:xfrm>
              <a:off x="5662673" y="1055783"/>
              <a:ext cx="253388" cy="2908453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2" name="Přímá spojovací šipka 98"/>
            <p:cNvCxnSpPr/>
            <p:nvPr/>
          </p:nvCxnSpPr>
          <p:spPr>
            <a:xfrm rot="10800000">
              <a:off x="5905043" y="1288973"/>
              <a:ext cx="2555913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Přímá spojovací šipka 99"/>
            <p:cNvCxnSpPr/>
            <p:nvPr/>
          </p:nvCxnSpPr>
          <p:spPr>
            <a:xfrm rot="10800000">
              <a:off x="5905043" y="1698433"/>
              <a:ext cx="2555913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4" name="Přímá spojovací šipka 100"/>
            <p:cNvCxnSpPr/>
            <p:nvPr/>
          </p:nvCxnSpPr>
          <p:spPr>
            <a:xfrm rot="10800000">
              <a:off x="5905043" y="2107893"/>
              <a:ext cx="2555913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5" name="Přímá spojovací šipka 101"/>
            <p:cNvCxnSpPr/>
            <p:nvPr/>
          </p:nvCxnSpPr>
          <p:spPr>
            <a:xfrm rot="10800000">
              <a:off x="5905043" y="2517353"/>
              <a:ext cx="2555913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6" name="Přímá spojovací šipka 102"/>
            <p:cNvCxnSpPr/>
            <p:nvPr/>
          </p:nvCxnSpPr>
          <p:spPr>
            <a:xfrm rot="10800000">
              <a:off x="5905043" y="2926813"/>
              <a:ext cx="2555913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Přímá spojovací šipka 103"/>
            <p:cNvCxnSpPr/>
            <p:nvPr/>
          </p:nvCxnSpPr>
          <p:spPr>
            <a:xfrm rot="10800000">
              <a:off x="5905043" y="3336273"/>
              <a:ext cx="2555913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8" name="Přímá spojovací šipka 104"/>
            <p:cNvCxnSpPr/>
            <p:nvPr/>
          </p:nvCxnSpPr>
          <p:spPr>
            <a:xfrm rot="10800000">
              <a:off x="5905043" y="3745734"/>
              <a:ext cx="2555913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9" name="Obdélník 48"/>
            <p:cNvSpPr/>
            <p:nvPr/>
          </p:nvSpPr>
          <p:spPr>
            <a:xfrm>
              <a:off x="8404034" y="1055783"/>
              <a:ext cx="253388" cy="290845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0" name="Zaoblený obdélníkový popisek 49"/>
          <p:cNvSpPr/>
          <p:nvPr/>
        </p:nvSpPr>
        <p:spPr>
          <a:xfrm>
            <a:off x="5376232" y="4715213"/>
            <a:ext cx="3588256" cy="658003"/>
          </a:xfrm>
          <a:prstGeom prst="wedgeRoundRectCallout">
            <a:avLst>
              <a:gd name="adj1" fmla="val -75889"/>
              <a:gd name="adj2" fmla="val -148611"/>
              <a:gd name="adj3" fmla="val 16667"/>
            </a:avLst>
          </a:prstGeom>
          <a:solidFill>
            <a:schemeClr val="accent1">
              <a:alpha val="21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lavinová ionizace nárazem 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1" name="Elipsa 107"/>
          <p:cNvSpPr/>
          <p:nvPr/>
        </p:nvSpPr>
        <p:spPr>
          <a:xfrm>
            <a:off x="6268597" y="1850834"/>
            <a:ext cx="187287" cy="1872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Elipsa 108"/>
          <p:cNvSpPr/>
          <p:nvPr/>
        </p:nvSpPr>
        <p:spPr>
          <a:xfrm>
            <a:off x="7115061" y="2730347"/>
            <a:ext cx="187287" cy="1872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Elipsa 109"/>
          <p:cNvSpPr/>
          <p:nvPr/>
        </p:nvSpPr>
        <p:spPr>
          <a:xfrm>
            <a:off x="6661533" y="2199702"/>
            <a:ext cx="187287" cy="1872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Elipsa 110"/>
          <p:cNvSpPr/>
          <p:nvPr/>
        </p:nvSpPr>
        <p:spPr>
          <a:xfrm>
            <a:off x="7111388" y="1911426"/>
            <a:ext cx="187287" cy="1872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Elipsa 111"/>
          <p:cNvSpPr/>
          <p:nvPr/>
        </p:nvSpPr>
        <p:spPr>
          <a:xfrm>
            <a:off x="7627345" y="1645185"/>
            <a:ext cx="187287" cy="1872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Elipsa 113"/>
          <p:cNvSpPr/>
          <p:nvPr/>
        </p:nvSpPr>
        <p:spPr>
          <a:xfrm>
            <a:off x="7788927" y="2919471"/>
            <a:ext cx="187287" cy="1872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Elipsa 114"/>
          <p:cNvSpPr/>
          <p:nvPr/>
        </p:nvSpPr>
        <p:spPr>
          <a:xfrm>
            <a:off x="7522685" y="2212554"/>
            <a:ext cx="187287" cy="1872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Elipsa 115"/>
          <p:cNvSpPr/>
          <p:nvPr/>
        </p:nvSpPr>
        <p:spPr>
          <a:xfrm>
            <a:off x="7377630" y="3477658"/>
            <a:ext cx="187287" cy="1872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40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/>
      <p:bldP spid="18" grpId="0"/>
      <p:bldP spid="19" grpId="0"/>
      <p:bldP spid="3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</TotalTime>
  <Words>311</Words>
  <Application>Microsoft Office PowerPoint</Application>
  <PresentationFormat>Předvádění na obrazovce (4:3)</PresentationFormat>
  <Paragraphs>187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6. ELEKTRICKÝ PROUD  V PLYNECH A VE VAKUU</vt:lpstr>
      <vt:lpstr>6. 1. NESAMOSTATNÝ A SAMOSTATNÝ VÝBOJ V PLYNU</vt:lpstr>
      <vt:lpstr>6. 1. NESAMOSTATNÝ A SAMOSTATNÝ VÝBOJ V PLYNU</vt:lpstr>
      <vt:lpstr>Prezentace aplikace PowerPoint</vt:lpstr>
      <vt:lpstr>Prezentace aplikace PowerPoint</vt:lpstr>
      <vt:lpstr>Prezentace aplikace PowerPoint</vt:lpstr>
      <vt:lpstr>Voltampérová charakteristika ionizační komory.</vt:lpstr>
      <vt:lpstr>Voltampérová charakteristika ionizační komory.</vt:lpstr>
      <vt:lpstr>Prezentace aplikace PowerPoint</vt:lpstr>
      <vt:lpstr>Prezentace aplikace PowerPoint</vt:lpstr>
      <vt:lpstr>6. 2. SAMOSTATNÝ VÝBOJ ZA ATMOSFÉRICKÉHO TLAKU</vt:lpstr>
      <vt:lpstr>Prezentace aplikace PowerPoint</vt:lpstr>
      <vt:lpstr>Prezentace aplikace PowerPoint</vt:lpstr>
      <vt:lpstr>Prezentace aplikace PowerPoint</vt:lpstr>
      <vt:lpstr>Prezentace aplikace PowerPoint</vt:lpstr>
      <vt:lpstr>VÝBOJE ZA SNÍŽENÉHO TLAKU</vt:lpstr>
      <vt:lpstr>VÝBOJE ZA SNÍŽENÉHO TLAKU</vt:lpstr>
      <vt:lpstr>VÝBOJE ZA SNÍŽENÉHO TLAKU</vt:lpstr>
      <vt:lpstr>VÝBOJE ZA SNÍŽENÉHO TLAKU</vt:lpstr>
      <vt:lpstr>6. 3. KATODOVÉ A KANÁLOVÉ ZÁŘENÍ</vt:lpstr>
      <vt:lpstr>6. 3. KATODOVÉ A KANÁLOVÉ ZÁŘENÍ</vt:lpstr>
      <vt:lpstr>Prezentace aplikace PowerPoint</vt:lpstr>
      <vt:lpstr>6. 4. OBRAZOVKA</vt:lpstr>
      <vt:lpstr>6. 4. OBRAZOVKA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ELEKTRICKÝ PROUD  V POLOVODIČÍCH</dc:title>
  <dc:creator>Monika</dc:creator>
  <cp:lastModifiedBy>monika</cp:lastModifiedBy>
  <cp:revision>97</cp:revision>
  <dcterms:created xsi:type="dcterms:W3CDTF">2011-01-17T18:17:18Z</dcterms:created>
  <dcterms:modified xsi:type="dcterms:W3CDTF">2014-02-04T09:46:01Z</dcterms:modified>
</cp:coreProperties>
</file>