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1" r:id="rId2"/>
    <p:sldId id="335" r:id="rId3"/>
    <p:sldId id="336" r:id="rId4"/>
    <p:sldId id="309" r:id="rId5"/>
    <p:sldId id="310" r:id="rId6"/>
    <p:sldId id="311" r:id="rId7"/>
    <p:sldId id="312" r:id="rId8"/>
    <p:sldId id="325" r:id="rId9"/>
    <p:sldId id="326" r:id="rId10"/>
    <p:sldId id="327" r:id="rId11"/>
    <p:sldId id="313" r:id="rId12"/>
    <p:sldId id="314" r:id="rId13"/>
    <p:sldId id="315" r:id="rId14"/>
    <p:sldId id="316" r:id="rId15"/>
    <p:sldId id="319" r:id="rId16"/>
    <p:sldId id="318" r:id="rId17"/>
    <p:sldId id="328" r:id="rId18"/>
    <p:sldId id="329" r:id="rId19"/>
    <p:sldId id="278" r:id="rId20"/>
    <p:sldId id="330" r:id="rId21"/>
    <p:sldId id="331" r:id="rId22"/>
    <p:sldId id="332" r:id="rId23"/>
    <p:sldId id="321" r:id="rId24"/>
    <p:sldId id="322" r:id="rId25"/>
    <p:sldId id="323" r:id="rId26"/>
    <p:sldId id="333" r:id="rId27"/>
    <p:sldId id="324" r:id="rId28"/>
    <p:sldId id="280" r:id="rId29"/>
    <p:sldId id="334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FC8E"/>
    <a:srgbClr val="99FF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6" autoAdjust="0"/>
    <p:restoredTop sz="94660"/>
  </p:normalViewPr>
  <p:slideViewPr>
    <p:cSldViewPr>
      <p:cViewPr varScale="1">
        <p:scale>
          <a:sx n="64" d="100"/>
          <a:sy n="64" d="100"/>
        </p:scale>
        <p:origin x="38" y="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FBF7C08-AF09-43DA-9472-A4417226190B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D5282CB-1413-4C59-B6FE-7650101A2C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813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9CE1F8-5C7C-446E-9D20-555B7FE1AF2D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928856-22DC-43AA-822A-0115FCE0D7F5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208F2A-D1AC-4BB6-A2B3-0F4A1024D5F0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F41D2D-CA97-400E-8DB8-BF9B93E3E53D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48C822-861F-4822-9F8F-25955BD7ADBC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cs-CZ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D15B-BC3F-4BF9-B899-9AF90A153EB3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3AF31-2E84-42DF-B5E1-2492607351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51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A2CB-C92F-4DE0-80CB-C80C52CAEAA3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185D6-7881-4653-A900-25C51E8479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2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FAD2-5F74-45F6-A749-E9D5BAE97B8B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75026-D5A4-475A-95A3-E1BE0724E4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403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B4A2-F252-4DD3-82F0-30623E9849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47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7044-27F6-4C77-BC4E-A9C869F3201B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E9BEE-7999-4B5C-8C6A-B7F78C4F07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384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7CB8-C395-457F-81B7-E139039B1CB3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A8287-42E4-44EE-8B04-0486D9189D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14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D85FB-D711-4B37-A83B-112108AF22D2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326B-F91A-40A6-82F9-076C3A181A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8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2FAD-F8DC-47D5-ACD1-1341EB68B493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40114-1436-4287-8A3E-81D3B3F3A9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092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EEEF-6B8F-4B7C-B0E7-0BEE9ACD1AC7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9005-37A1-430A-BFC7-EE4F44B4EF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4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1AB85-AFB6-4A0B-8FF0-379508BAB68F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8C649-FC17-4E2E-AF0E-3AE3B7204B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71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B99F-7D4A-48CE-8F7E-899F6FF5684F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1A11F-40E6-46CC-80B1-111D4562D7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58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32FD-832D-4290-83B7-691859076859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B6074-3FEC-48DB-BD08-571B3855A3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38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F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9D287E-ECAC-4D84-BDC4-21E6A213B822}" type="datetimeFigureOut">
              <a:rPr lang="cs-CZ"/>
              <a:pPr>
                <a:defRPr/>
              </a:pPr>
              <a:t>26.04.2021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F02B0D-A994-4BAA-A368-116DC8B621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714500"/>
            <a:ext cx="9144000" cy="3119438"/>
          </a:xfrm>
          <a:solidFill>
            <a:srgbClr val="009900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chemeClr val="bg1"/>
                </a:solidFill>
                <a:cs typeface="Times New Roman" pitchFamily="18" charset="0"/>
              </a:rPr>
              <a:t>5</a:t>
            </a:r>
            <a:r>
              <a:rPr lang="en-US" altLang="cs-CZ" sz="4000" b="1">
                <a:solidFill>
                  <a:schemeClr val="bg1"/>
                </a:solidFill>
                <a:cs typeface="Times New Roman" pitchFamily="18" charset="0"/>
              </a:rPr>
              <a:t>. ELEKTRICKÝ PROUD </a:t>
            </a:r>
            <a:br>
              <a:rPr lang="cs-CZ" altLang="cs-CZ" sz="4000" b="1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altLang="cs-CZ" sz="4000" b="1">
                <a:solidFill>
                  <a:schemeClr val="bg1"/>
                </a:solidFill>
                <a:cs typeface="Times New Roman" pitchFamily="18" charset="0"/>
              </a:rPr>
              <a:t>V </a:t>
            </a:r>
            <a:r>
              <a:rPr lang="cs-CZ" altLang="cs-CZ" sz="4000" b="1">
                <a:solidFill>
                  <a:schemeClr val="bg1"/>
                </a:solidFill>
                <a:cs typeface="Times New Roman" pitchFamily="18" charset="0"/>
              </a:rPr>
              <a:t>KAPALINÁCH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46"/>
          <p:cNvGrpSpPr/>
          <p:nvPr/>
        </p:nvGrpSpPr>
        <p:grpSpPr>
          <a:xfrm>
            <a:off x="1873416" y="33301"/>
            <a:ext cx="828000" cy="4139036"/>
            <a:chOff x="2308305" y="576428"/>
            <a:chExt cx="828000" cy="4139036"/>
          </a:xfrm>
        </p:grpSpPr>
        <p:cxnSp>
          <p:nvCxnSpPr>
            <p:cNvPr id="40" name="Přímá spojovací čára 18"/>
            <p:cNvCxnSpPr/>
            <p:nvPr/>
          </p:nvCxnSpPr>
          <p:spPr>
            <a:xfrm rot="10800000" flipV="1">
              <a:off x="2718347" y="576428"/>
              <a:ext cx="0" cy="11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/>
            <p:cNvSpPr/>
            <p:nvPr/>
          </p:nvSpPr>
          <p:spPr>
            <a:xfrm>
              <a:off x="2308305" y="1583464"/>
              <a:ext cx="828000" cy="3132000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330605" y="162807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K (C</a:t>
              </a:r>
              <a:r>
                <a:rPr lang="cs-CZ" baseline="30000" dirty="0"/>
                <a:t>-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43" name="Skupina 47"/>
          <p:cNvGrpSpPr/>
          <p:nvPr/>
        </p:nvGrpSpPr>
        <p:grpSpPr>
          <a:xfrm>
            <a:off x="6255822" y="40735"/>
            <a:ext cx="928524" cy="4150187"/>
            <a:chOff x="5553309" y="583862"/>
            <a:chExt cx="928524" cy="4150187"/>
          </a:xfrm>
        </p:grpSpPr>
        <p:cxnSp>
          <p:nvCxnSpPr>
            <p:cNvPr id="44" name="Přímá spojovací čára 43"/>
            <p:cNvCxnSpPr/>
            <p:nvPr/>
          </p:nvCxnSpPr>
          <p:spPr>
            <a:xfrm rot="10800000" flipV="1">
              <a:off x="5993089" y="583862"/>
              <a:ext cx="0" cy="11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délník 44"/>
            <p:cNvSpPr/>
            <p:nvPr/>
          </p:nvSpPr>
          <p:spPr>
            <a:xfrm>
              <a:off x="5583046" y="1602049"/>
              <a:ext cx="828000" cy="3132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5553309" y="1650380"/>
              <a:ext cx="928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A (</a:t>
              </a:r>
              <a:r>
                <a:rPr lang="cs-CZ" dirty="0" err="1">
                  <a:solidFill>
                    <a:srgbClr val="FFFF00"/>
                  </a:solidFill>
                </a:rPr>
                <a:t>Cu</a:t>
              </a:r>
              <a:r>
                <a:rPr lang="cs-CZ" baseline="30000" dirty="0">
                  <a:solidFill>
                    <a:srgbClr val="FFFF00"/>
                  </a:solidFill>
                </a:rPr>
                <a:t>+</a:t>
              </a:r>
              <a:r>
                <a:rPr lang="cs-CZ" dirty="0">
                  <a:solidFill>
                    <a:srgbClr val="FFFF00"/>
                  </a:solidFill>
                </a:rPr>
                <a:t>)</a:t>
              </a:r>
            </a:p>
          </p:txBody>
        </p:sp>
      </p:grpSp>
      <p:grpSp>
        <p:nvGrpSpPr>
          <p:cNvPr id="47" name="Skupina 45"/>
          <p:cNvGrpSpPr/>
          <p:nvPr/>
        </p:nvGrpSpPr>
        <p:grpSpPr>
          <a:xfrm>
            <a:off x="1628087" y="2133184"/>
            <a:ext cx="5674292" cy="2952000"/>
            <a:chOff x="1628087" y="2776672"/>
            <a:chExt cx="5674292" cy="2952000"/>
          </a:xfrm>
        </p:grpSpPr>
        <p:sp>
          <p:nvSpPr>
            <p:cNvPr id="48" name="Volný tvar 47"/>
            <p:cNvSpPr/>
            <p:nvPr/>
          </p:nvSpPr>
          <p:spPr>
            <a:xfrm>
              <a:off x="1628087" y="2776672"/>
              <a:ext cx="5652000" cy="2952000"/>
            </a:xfrm>
            <a:custGeom>
              <a:avLst/>
              <a:gdLst>
                <a:gd name="connsiteX0" fmla="*/ 0 w 3668751"/>
                <a:gd name="connsiteY0" fmla="*/ 55756 h 1784195"/>
                <a:gd name="connsiteX1" fmla="*/ 0 w 3668751"/>
                <a:gd name="connsiteY1" fmla="*/ 1784195 h 1784195"/>
                <a:gd name="connsiteX2" fmla="*/ 3668751 w 3668751"/>
                <a:gd name="connsiteY2" fmla="*/ 1784195 h 1784195"/>
                <a:gd name="connsiteX3" fmla="*/ 3668751 w 3668751"/>
                <a:gd name="connsiteY3" fmla="*/ 0 h 17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8751" h="1784195">
                  <a:moveTo>
                    <a:pt x="0" y="55756"/>
                  </a:moveTo>
                  <a:lnTo>
                    <a:pt x="0" y="1784195"/>
                  </a:lnTo>
                  <a:lnTo>
                    <a:pt x="3668751" y="1784195"/>
                  </a:lnTo>
                  <a:lnTo>
                    <a:pt x="3668751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1650379" y="3133498"/>
              <a:ext cx="5652000" cy="2592000"/>
            </a:xfrm>
            <a:prstGeom prst="rect">
              <a:avLst/>
            </a:prstGeom>
            <a:solidFill>
              <a:srgbClr val="0070C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2"/>
          <p:cNvGrpSpPr/>
          <p:nvPr/>
        </p:nvGrpSpPr>
        <p:grpSpPr>
          <a:xfrm>
            <a:off x="2419811" y="2932339"/>
            <a:ext cx="479618" cy="432000"/>
            <a:chOff x="4348973" y="1646663"/>
            <a:chExt cx="479618" cy="432000"/>
          </a:xfrm>
        </p:grpSpPr>
        <p:sp>
          <p:nvSpPr>
            <p:cNvPr id="51" name="Elipsa 40"/>
            <p:cNvSpPr/>
            <p:nvPr/>
          </p:nvSpPr>
          <p:spPr>
            <a:xfrm>
              <a:off x="4378712" y="1646663"/>
              <a:ext cx="432000" cy="432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348973" y="1650382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Cu</a:t>
              </a:r>
              <a:endParaRPr lang="cs-CZ" dirty="0"/>
            </a:p>
          </p:txBody>
        </p:sp>
      </p:grpSp>
      <p:grpSp>
        <p:nvGrpSpPr>
          <p:cNvPr id="53" name="Skupina 45"/>
          <p:cNvGrpSpPr/>
          <p:nvPr/>
        </p:nvGrpSpPr>
        <p:grpSpPr>
          <a:xfrm>
            <a:off x="5965900" y="2958363"/>
            <a:ext cx="548408" cy="466569"/>
            <a:chOff x="3557239" y="2185639"/>
            <a:chExt cx="548408" cy="466569"/>
          </a:xfrm>
        </p:grpSpPr>
        <p:sp>
          <p:nvSpPr>
            <p:cNvPr id="54" name="Elipsa 39"/>
            <p:cNvSpPr/>
            <p:nvPr/>
          </p:nvSpPr>
          <p:spPr>
            <a:xfrm>
              <a:off x="3624146" y="2185639"/>
              <a:ext cx="432000" cy="432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5" name="Skupina 77"/>
            <p:cNvGrpSpPr/>
            <p:nvPr/>
          </p:nvGrpSpPr>
          <p:grpSpPr>
            <a:xfrm>
              <a:off x="3557239" y="2196790"/>
              <a:ext cx="548408" cy="455418"/>
              <a:chOff x="5163014" y="1059366"/>
              <a:chExt cx="548408" cy="455418"/>
            </a:xfrm>
          </p:grpSpPr>
          <p:sp>
            <p:nvSpPr>
              <p:cNvPr id="56" name="TextovéPole 55"/>
              <p:cNvSpPr txBox="1"/>
              <p:nvPr/>
            </p:nvSpPr>
            <p:spPr>
              <a:xfrm>
                <a:off x="5163014" y="1059366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SO</a:t>
                </a:r>
              </a:p>
            </p:txBody>
          </p:sp>
          <p:sp>
            <p:nvSpPr>
              <p:cNvPr id="57" name="TextovéPole 56"/>
              <p:cNvSpPr txBox="1"/>
              <p:nvPr/>
            </p:nvSpPr>
            <p:spPr>
              <a:xfrm>
                <a:off x="5441796" y="123778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/>
                  <a:t>4</a:t>
                </a:r>
              </a:p>
            </p:txBody>
          </p:sp>
        </p:grpSp>
      </p:grpSp>
      <p:sp>
        <p:nvSpPr>
          <p:cNvPr id="58" name="Elipsa 28"/>
          <p:cNvSpPr/>
          <p:nvPr/>
        </p:nvSpPr>
        <p:spPr>
          <a:xfrm>
            <a:off x="6266994" y="3404403"/>
            <a:ext cx="167269" cy="167269"/>
          </a:xfrm>
          <a:prstGeom prst="ellipse">
            <a:avLst/>
          </a:prstGeom>
          <a:solidFill>
            <a:srgbClr val="CD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Elipsa 29"/>
          <p:cNvSpPr/>
          <p:nvPr/>
        </p:nvSpPr>
        <p:spPr>
          <a:xfrm>
            <a:off x="6263277" y="3657164"/>
            <a:ext cx="167269" cy="167269"/>
          </a:xfrm>
          <a:prstGeom prst="ellipse">
            <a:avLst/>
          </a:prstGeom>
          <a:solidFill>
            <a:srgbClr val="CDE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Elipsa 30"/>
          <p:cNvSpPr/>
          <p:nvPr/>
        </p:nvSpPr>
        <p:spPr>
          <a:xfrm>
            <a:off x="6274431" y="3411840"/>
            <a:ext cx="167269" cy="16726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Elipsa 31"/>
          <p:cNvSpPr/>
          <p:nvPr/>
        </p:nvSpPr>
        <p:spPr>
          <a:xfrm>
            <a:off x="6270714" y="3664601"/>
            <a:ext cx="167269" cy="167269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464" y="5216078"/>
            <a:ext cx="8643938" cy="1525290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síran měďnatý (skalice modrá)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KATODA – uhlíková				ANODA  – měděná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koncentrace roztoku se nemění</a:t>
            </a: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33782" y="116632"/>
            <a:ext cx="1297858" cy="15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Př.: 1</a:t>
            </a:r>
          </a:p>
        </p:txBody>
      </p:sp>
    </p:spTree>
    <p:extLst>
      <p:ext uri="{BB962C8B-B14F-4D97-AF65-F5344CB8AC3E}">
        <p14:creationId xmlns:p14="http://schemas.microsoft.com/office/powerpoint/2010/main" val="330739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111E-6 L -0.04271 -0.0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4271 -0.06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6667 L -0.10729 -0.06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-0.06667 L -0.10729 -0.0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301 L -0.07275 -0.0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61" grpId="0" animBg="1"/>
      <p:bldP spid="6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proud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04664"/>
            <a:ext cx="835342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216078"/>
            <a:ext cx="9144000" cy="1525290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síran měďnatý (skalice modrá)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KATODA – vylučuje se na ní měď	ANODA  – se rozpouští</a:t>
            </a:r>
          </a:p>
          <a:p>
            <a:pPr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koncentrace roztoku se nemění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3782" y="116632"/>
            <a:ext cx="1297858" cy="15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Př.: 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16632"/>
            <a:ext cx="8429625" cy="1785938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b="1" dirty="0"/>
              <a:t>Rozklad vody elektrickým proudem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dirty="0"/>
              <a:t>platinové elektrody ve zředěné kyselině sírové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dirty="0"/>
              <a:t>koncentrace se zvyšuje</a:t>
            </a:r>
          </a:p>
        </p:txBody>
      </p:sp>
      <p:pic>
        <p:nvPicPr>
          <p:cNvPr id="9219" name="Picture 6" descr="proud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85938"/>
            <a:ext cx="85121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782" y="116632"/>
            <a:ext cx="1297858" cy="15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Př.: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63525"/>
            <a:ext cx="8429625" cy="1785938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b="1"/>
              <a:t>Rozklad vody elektrickým proudem</a:t>
            </a:r>
            <a:br>
              <a:rPr lang="cs-CZ" altLang="cs-CZ" sz="2800" b="1" u="sng"/>
            </a:br>
            <a:br>
              <a:rPr lang="cs-CZ" altLang="cs-CZ" sz="2800" b="1" u="sng"/>
            </a:br>
            <a:r>
              <a:rPr lang="cs-CZ" altLang="cs-CZ" sz="2800"/>
              <a:t>Hoffmannův přístroj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85750"/>
            <a:ext cx="2281237" cy="63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60848"/>
            <a:ext cx="5715000" cy="4286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76263"/>
          </a:xfrm>
          <a:solidFill>
            <a:srgbClr val="009900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2800" b="1">
                <a:solidFill>
                  <a:schemeClr val="bg1"/>
                </a:solidFill>
                <a:cs typeface="Times New Roman" pitchFamily="18" charset="0"/>
              </a:rPr>
              <a:t>5. 2. FARADAYOVY ZÁKONY PRO ELEKTROLÝZU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052513"/>
            <a:ext cx="8716962" cy="4572000"/>
          </a:xfrm>
        </p:spPr>
        <p:txBody>
          <a:bodyPr rtlCol="0">
            <a:noAutofit/>
          </a:bodyPr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  <a:defRPr/>
            </a:pPr>
            <a:r>
              <a:rPr lang="cs-CZ" sz="3600" b="1" dirty="0">
                <a:solidFill>
                  <a:srgbClr val="FF0000"/>
                </a:solidFill>
                <a:cs typeface="Times New Roman" pitchFamily="18" charset="0"/>
              </a:rPr>
              <a:t>FARADAYŮV ZÁKON</a:t>
            </a:r>
            <a:br>
              <a:rPr lang="cs-CZ" sz="3600" b="1" dirty="0">
                <a:solidFill>
                  <a:srgbClr val="FF0000"/>
                </a:solidFill>
                <a:cs typeface="Times New Roman" pitchFamily="18" charset="0"/>
              </a:rPr>
            </a:br>
            <a:endParaRPr lang="cs-CZ" sz="24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>
                <a:cs typeface="Times New Roman" pitchFamily="18" charset="0"/>
              </a:rPr>
              <a:t>Hmotnost </a:t>
            </a:r>
            <a:r>
              <a:rPr lang="cs-CZ" sz="2800" b="1" dirty="0">
                <a:cs typeface="Times New Roman" pitchFamily="18" charset="0"/>
              </a:rPr>
              <a:t>m</a:t>
            </a:r>
            <a:r>
              <a:rPr lang="cs-CZ" sz="2800" dirty="0">
                <a:cs typeface="Times New Roman" pitchFamily="18" charset="0"/>
              </a:rPr>
              <a:t> vyloučené látky 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>
                <a:cs typeface="Times New Roman" pitchFamily="18" charset="0"/>
              </a:rPr>
              <a:t>je přímo úměrná náboji </a:t>
            </a:r>
            <a:r>
              <a:rPr lang="cs-CZ" sz="2800" b="1" dirty="0">
                <a:cs typeface="Times New Roman" pitchFamily="18" charset="0"/>
              </a:rPr>
              <a:t>Q</a:t>
            </a:r>
            <a:r>
              <a:rPr lang="cs-CZ" sz="2800" dirty="0">
                <a:cs typeface="Times New Roman" pitchFamily="18" charset="0"/>
              </a:rPr>
              <a:t>, 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>
                <a:cs typeface="Times New Roman" pitchFamily="18" charset="0"/>
              </a:rPr>
              <a:t>který prošel elektrolytem: </a:t>
            </a:r>
            <a:br>
              <a:rPr lang="cs-CZ" sz="2800" dirty="0">
                <a:cs typeface="Times New Roman" pitchFamily="18" charset="0"/>
              </a:rPr>
            </a:br>
            <a:endParaRPr lang="cs-CZ" sz="2800" dirty="0">
              <a:cs typeface="Times New Roman" pitchFamily="18" charset="0"/>
            </a:endParaRPr>
          </a:p>
          <a:p>
            <a:pPr marL="514350" indent="-51435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>
                <a:cs typeface="Times New Roman" pitchFamily="18" charset="0"/>
              </a:rPr>
              <a:t>A – </a:t>
            </a:r>
            <a:r>
              <a:rPr lang="cs-CZ" sz="2800" b="1" dirty="0">
                <a:cs typeface="Times New Roman" pitchFamily="18" charset="0"/>
              </a:rPr>
              <a:t>elektrochemický ekvivalent látky      </a:t>
            </a:r>
            <a:r>
              <a:rPr lang="en-US" sz="2800" dirty="0">
                <a:cs typeface="Times New Roman" pitchFamily="18" charset="0"/>
              </a:rPr>
              <a:t>[A]</a:t>
            </a:r>
            <a:r>
              <a:rPr lang="cs-CZ" sz="2800" dirty="0">
                <a:cs typeface="Times New Roman" pitchFamily="18" charset="0"/>
              </a:rPr>
              <a:t> = kg </a:t>
            </a:r>
            <a:r>
              <a:rPr lang="cs-CZ" sz="2800" dirty="0">
                <a:cs typeface="Times New Roman" pitchFamily="18" charset="0"/>
                <a:sym typeface="Symbol" pitchFamily="18" charset="2"/>
              </a:rPr>
              <a:t></a:t>
            </a:r>
            <a:r>
              <a:rPr lang="cs-CZ" sz="2800" dirty="0">
                <a:cs typeface="Times New Roman" pitchFamily="18" charset="0"/>
              </a:rPr>
              <a:t> C</a:t>
            </a:r>
            <a:r>
              <a:rPr lang="cs-CZ" sz="2800" baseline="30000" dirty="0">
                <a:cs typeface="Times New Roman" pitchFamily="18" charset="0"/>
              </a:rPr>
              <a:t>–1 </a:t>
            </a:r>
            <a:br>
              <a:rPr lang="cs-CZ" sz="2800" baseline="30000" dirty="0">
                <a:cs typeface="Times New Roman" pitchFamily="18" charset="0"/>
              </a:rPr>
            </a:br>
            <a:endParaRPr lang="cs-CZ" sz="2800" baseline="30000" dirty="0">
              <a:cs typeface="Times New Roman" pitchFamily="18" charset="0"/>
            </a:endParaRPr>
          </a:p>
          <a:p>
            <a:pPr marL="514350" indent="-51435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konstanta úměrnosti, charakteristická pro danou látku,</a:t>
            </a:r>
          </a:p>
          <a:p>
            <a:pPr marL="514350" indent="-51435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800" dirty="0">
                <a:cs typeface="Times New Roman" pitchFamily="18" charset="0"/>
              </a:rPr>
              <a:t>udává množství látky vyloučené proudem 1 A za 1 s .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5435600" y="2205038"/>
          <a:ext cx="2952750" cy="60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990170" imgH="203112" progId="Equation.3">
                  <p:embed/>
                </p:oleObj>
              </mc:Choice>
              <mc:Fallback>
                <p:oleObj name="Rovnice" r:id="rId2" imgW="990170" imgH="203112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05038"/>
                        <a:ext cx="2952750" cy="601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285750"/>
            <a:ext cx="8929687" cy="6286500"/>
          </a:xfrm>
        </p:spPr>
        <p:txBody>
          <a:bodyPr rtlCol="0">
            <a:noAutofit/>
          </a:bodyPr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cs-CZ" sz="3600" b="1" dirty="0">
                <a:solidFill>
                  <a:srgbClr val="FF0000"/>
                </a:solidFill>
                <a:cs typeface="Times New Roman" pitchFamily="18" charset="0"/>
              </a:rPr>
              <a:t>FARADAYŮV ZÁKON</a:t>
            </a:r>
          </a:p>
          <a:p>
            <a:pPr marL="514350" indent="-51435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>
                <a:cs typeface="Times New Roman" pitchFamily="18" charset="0"/>
              </a:rPr>
              <a:t>(zpřesňuje výpočet konstanty A)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b="1" dirty="0">
                <a:cs typeface="Times New Roman" pitchFamily="18" charset="0"/>
              </a:rPr>
              <a:t>A</a:t>
            </a:r>
            <a:r>
              <a:rPr lang="cs-CZ" sz="2800" dirty="0">
                <a:cs typeface="Times New Roman" pitchFamily="18" charset="0"/>
              </a:rPr>
              <a:t>  vypočteme, jestliže molární hmotnost dělíme Faradayovou konstantou </a:t>
            </a:r>
            <a:r>
              <a:rPr lang="cs-CZ" sz="2800" b="1" dirty="0">
                <a:cs typeface="Times New Roman" pitchFamily="18" charset="0"/>
              </a:rPr>
              <a:t>F</a:t>
            </a:r>
            <a:r>
              <a:rPr lang="cs-CZ" sz="2800" dirty="0">
                <a:cs typeface="Times New Roman" pitchFamily="18" charset="0"/>
              </a:rPr>
              <a:t> a počtem elektronů </a:t>
            </a:r>
            <a:r>
              <a:rPr lang="cs-CZ" sz="2800" b="1" dirty="0">
                <a:cs typeface="Times New Roman" pitchFamily="18" charset="0"/>
              </a:rPr>
              <a:t>„z“</a:t>
            </a:r>
            <a:r>
              <a:rPr lang="cs-CZ" sz="2800" dirty="0">
                <a:cs typeface="Times New Roman" pitchFamily="18" charset="0"/>
              </a:rPr>
              <a:t> nutných 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>
                <a:cs typeface="Times New Roman" pitchFamily="18" charset="0"/>
              </a:rPr>
              <a:t>k vyloučení jedné molekuly.</a:t>
            </a:r>
            <a:br>
              <a:rPr lang="cs-CZ" sz="2800" dirty="0">
                <a:cs typeface="Times New Roman" pitchFamily="18" charset="0"/>
              </a:rPr>
            </a:br>
            <a:endParaRPr lang="cs-CZ" sz="1000" dirty="0"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>
                <a:cs typeface="Times New Roman" pitchFamily="18" charset="0"/>
              </a:rPr>
              <a:t>F = 9,652.10</a:t>
            </a:r>
            <a:r>
              <a:rPr lang="cs-CZ" sz="2800" baseline="30000" dirty="0">
                <a:cs typeface="Times New Roman" pitchFamily="18" charset="0"/>
              </a:rPr>
              <a:t>4</a:t>
            </a:r>
            <a:r>
              <a:rPr lang="cs-CZ" sz="2800" dirty="0">
                <a:cs typeface="Times New Roman" pitchFamily="18" charset="0"/>
              </a:rPr>
              <a:t> C.mol</a:t>
            </a:r>
            <a:r>
              <a:rPr lang="cs-CZ" sz="2800" baseline="30000" dirty="0">
                <a:cs typeface="Times New Roman" pitchFamily="18" charset="0"/>
              </a:rPr>
              <a:t>-1</a:t>
            </a:r>
            <a:r>
              <a:rPr lang="cs-CZ" sz="2800" dirty="0">
                <a:cs typeface="Times New Roman" pitchFamily="18" charset="0"/>
              </a:rPr>
              <a:t> 		 </a:t>
            </a:r>
            <a:r>
              <a:rPr lang="cs-CZ" sz="2800" b="1" dirty="0">
                <a:cs typeface="Times New Roman" pitchFamily="18" charset="0"/>
              </a:rPr>
              <a:t>Faradayova konstanta</a:t>
            </a:r>
            <a:br>
              <a:rPr lang="cs-CZ" sz="2800" b="1" dirty="0">
                <a:cs typeface="Times New Roman" pitchFamily="18" charset="0"/>
              </a:rPr>
            </a:br>
            <a:endParaRPr lang="cs-CZ" sz="2800" b="1" dirty="0">
              <a:cs typeface="Times New Roman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>
                <a:cs typeface="Times New Roman" pitchFamily="18" charset="0"/>
              </a:rPr>
              <a:t>F = </a:t>
            </a:r>
            <a:r>
              <a:rPr lang="cs-CZ" sz="2800" dirty="0" err="1">
                <a:cs typeface="Times New Roman" pitchFamily="18" charset="0"/>
              </a:rPr>
              <a:t>N</a:t>
            </a:r>
            <a:r>
              <a:rPr lang="cs-CZ" sz="2800" baseline="-25000" dirty="0" err="1">
                <a:cs typeface="Times New Roman" pitchFamily="18" charset="0"/>
              </a:rPr>
              <a:t>A</a:t>
            </a:r>
            <a:r>
              <a:rPr lang="cs-CZ" sz="2800" dirty="0" err="1">
                <a:cs typeface="Times New Roman" pitchFamily="18" charset="0"/>
              </a:rPr>
              <a:t>e</a:t>
            </a:r>
            <a:r>
              <a:rPr lang="cs-CZ" sz="2800" dirty="0">
                <a:cs typeface="Times New Roman" pitchFamily="18" charset="0"/>
              </a:rPr>
              <a:t> = 6,022.10</a:t>
            </a:r>
            <a:r>
              <a:rPr lang="cs-CZ" sz="2800" baseline="30000" dirty="0">
                <a:cs typeface="Times New Roman" pitchFamily="18" charset="0"/>
              </a:rPr>
              <a:t>23 </a:t>
            </a:r>
            <a:r>
              <a:rPr lang="cs-CZ" sz="2800" dirty="0">
                <a:cs typeface="Times New Roman" pitchFamily="18" charset="0"/>
              </a:rPr>
              <a:t>mol</a:t>
            </a:r>
            <a:r>
              <a:rPr lang="cs-CZ" sz="2800" baseline="30000" dirty="0">
                <a:cs typeface="Times New Roman" pitchFamily="18" charset="0"/>
              </a:rPr>
              <a:t>-1</a:t>
            </a:r>
            <a:r>
              <a:rPr lang="cs-CZ" sz="2800" dirty="0">
                <a:cs typeface="Times New Roman" pitchFamily="18" charset="0"/>
              </a:rPr>
              <a:t>.1,602.10</a:t>
            </a:r>
            <a:r>
              <a:rPr lang="cs-CZ" sz="2800" baseline="30000" dirty="0">
                <a:cs typeface="Times New Roman" pitchFamily="18" charset="0"/>
              </a:rPr>
              <a:t>-19 </a:t>
            </a:r>
            <a:r>
              <a:rPr lang="cs-CZ" sz="2800" dirty="0">
                <a:cs typeface="Times New Roman" pitchFamily="18" charset="0"/>
              </a:rPr>
              <a:t>C = 9,65.10</a:t>
            </a:r>
            <a:r>
              <a:rPr lang="cs-CZ" sz="2800" baseline="30000" dirty="0">
                <a:cs typeface="Times New Roman" pitchFamily="18" charset="0"/>
              </a:rPr>
              <a:t>4 </a:t>
            </a:r>
            <a:r>
              <a:rPr lang="cs-CZ" sz="2800" dirty="0">
                <a:cs typeface="Times New Roman" pitchFamily="18" charset="0"/>
              </a:rPr>
              <a:t>C . mol</a:t>
            </a:r>
            <a:r>
              <a:rPr lang="cs-CZ" sz="2800" baseline="30000" dirty="0">
                <a:cs typeface="Times New Roman" pitchFamily="18" charset="0"/>
              </a:rPr>
              <a:t>-1</a:t>
            </a:r>
            <a:r>
              <a:rPr lang="cs-CZ" sz="2800" dirty="0">
                <a:cs typeface="Times New Roman" pitchFamily="18" charset="0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>
                <a:cs typeface="Times New Roman" pitchFamily="18" charset="0"/>
              </a:rPr>
              <a:t>Látková množství různých látek vyloučených při elektrolýze týmž nábojem jsou chemicky ekvivalentní. 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>
                <a:cs typeface="Times New Roman" pitchFamily="18" charset="0"/>
              </a:rPr>
              <a:t>(Mohou se navzájem nahradit v chemické sloučenině </a:t>
            </a:r>
            <a:br>
              <a:rPr lang="cs-CZ" sz="2800" dirty="0">
                <a:cs typeface="Times New Roman" pitchFamily="18" charset="0"/>
              </a:rPr>
            </a:br>
            <a:r>
              <a:rPr lang="cs-CZ" sz="2800" dirty="0">
                <a:cs typeface="Times New Roman" pitchFamily="18" charset="0"/>
              </a:rPr>
              <a:t>nebo se mohou beze zbytku sloučit.)</a:t>
            </a: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6500813" y="214313"/>
          <a:ext cx="16383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558558" imgH="393529" progId="Equation.3">
                  <p:embed/>
                </p:oleObj>
              </mc:Choice>
              <mc:Fallback>
                <p:oleObj name="Rovnice" r:id="rId2" imgW="558558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13" y="214313"/>
                        <a:ext cx="1638300" cy="114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404664"/>
            <a:ext cx="8632825" cy="6049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altLang="cs-CZ" sz="2800" b="1" dirty="0">
                <a:cs typeface="Times New Roman" pitchFamily="18" charset="0"/>
              </a:rPr>
              <a:t>Využití elektrolýzy</a:t>
            </a:r>
            <a:endParaRPr lang="cs-CZ" altLang="cs-CZ" sz="2800" dirty="0">
              <a:cs typeface="Times New Roman" pitchFamily="18" charset="0"/>
            </a:endParaRPr>
          </a:p>
          <a:p>
            <a:pPr eaLnBrk="1" hangingPunct="1"/>
            <a:r>
              <a:rPr lang="cs-CZ" altLang="cs-CZ" b="1" dirty="0"/>
              <a:t>galvanické pokovování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výrobky z méně ušlechtilých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kovů se pokrývají vrstvou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ušlechtilého kovu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(např. chrom – odolnější vůči erozi, nikl, mosaz, chrom + kataforetický lak),</a:t>
            </a:r>
            <a:br>
              <a:rPr lang="cs-CZ" altLang="cs-CZ" sz="2800" dirty="0">
                <a:cs typeface="Times New Roman" pitchFamily="18" charset="0"/>
              </a:rPr>
            </a:br>
            <a:endParaRPr lang="cs-CZ" altLang="cs-CZ" sz="2800" dirty="0">
              <a:cs typeface="Times New Roman" pitchFamily="18" charset="0"/>
            </a:endParaRPr>
          </a:p>
          <a:p>
            <a:pPr eaLnBrk="1" hangingPunct="1"/>
            <a:r>
              <a:rPr lang="cs-CZ" altLang="cs-CZ" b="1" dirty="0"/>
              <a:t>galvanické leptání</a:t>
            </a:r>
            <a:br>
              <a:rPr lang="cs-CZ" altLang="cs-CZ" sz="2800" dirty="0">
                <a:cs typeface="Times New Roman" pitchFamily="18" charset="0"/>
              </a:rPr>
            </a:br>
            <a:endParaRPr lang="cs-CZ" altLang="cs-CZ" sz="2800" dirty="0">
              <a:cs typeface="Times New Roman" pitchFamily="18" charset="0"/>
            </a:endParaRPr>
          </a:p>
          <a:p>
            <a:pPr eaLnBrk="1" hangingPunct="1"/>
            <a:r>
              <a:rPr lang="cs-CZ" altLang="cs-CZ" b="1" dirty="0"/>
              <a:t>elektrolytické čištění kovů </a:t>
            </a:r>
            <a:r>
              <a:rPr lang="cs-CZ" altLang="cs-CZ" sz="2800" dirty="0">
                <a:cs typeface="Times New Roman" pitchFamily="18" charset="0"/>
              </a:rPr>
              <a:t>– odstraňuje se z kovu nežádoucí příměs (na elektrodách se vylučuje čistý kov</a:t>
            </a:r>
          </a:p>
          <a:p>
            <a:pPr eaLnBrk="1" hangingPunct="1"/>
            <a:r>
              <a:rPr lang="cs-CZ" altLang="cs-CZ" b="1" dirty="0" err="1"/>
              <a:t>elektrometalurgiie</a:t>
            </a:r>
            <a:r>
              <a:rPr lang="cs-CZ" altLang="cs-CZ" b="1" dirty="0"/>
              <a:t> </a:t>
            </a:r>
            <a:r>
              <a:rPr lang="cs-CZ" altLang="cs-CZ" sz="2800" dirty="0">
                <a:cs typeface="Times New Roman" pitchFamily="18" charset="0"/>
              </a:rPr>
              <a:t>(výroba kovů – hliníku, sodíku)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6713"/>
            <a:ext cx="33813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28612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Přímá spojovací čára 18"/>
          <p:cNvCxnSpPr/>
          <p:nvPr/>
        </p:nvCxnSpPr>
        <p:spPr>
          <a:xfrm rot="10800000" flipV="1">
            <a:off x="1386034" y="3474742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19"/>
          <p:cNvCxnSpPr/>
          <p:nvPr/>
        </p:nvCxnSpPr>
        <p:spPr>
          <a:xfrm rot="10800000" flipV="1">
            <a:off x="3233420" y="3482176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1288224" y="3777708"/>
            <a:ext cx="223024" cy="14273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3124459" y="3762840"/>
            <a:ext cx="223024" cy="14273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853326" y="36884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384653" y="365504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5" name="Volný tvar 34"/>
          <p:cNvSpPr/>
          <p:nvPr/>
        </p:nvSpPr>
        <p:spPr>
          <a:xfrm>
            <a:off x="518791" y="4034191"/>
            <a:ext cx="3668751" cy="1784195"/>
          </a:xfrm>
          <a:custGeom>
            <a:avLst/>
            <a:gdLst>
              <a:gd name="connsiteX0" fmla="*/ 0 w 3668751"/>
              <a:gd name="connsiteY0" fmla="*/ 55756 h 1784195"/>
              <a:gd name="connsiteX1" fmla="*/ 0 w 3668751"/>
              <a:gd name="connsiteY1" fmla="*/ 1784195 h 1784195"/>
              <a:gd name="connsiteX2" fmla="*/ 3668751 w 3668751"/>
              <a:gd name="connsiteY2" fmla="*/ 1784195 h 1784195"/>
              <a:gd name="connsiteX3" fmla="*/ 3668751 w 3668751"/>
              <a:gd name="connsiteY3" fmla="*/ 0 h 17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51" h="1784195">
                <a:moveTo>
                  <a:pt x="0" y="55756"/>
                </a:moveTo>
                <a:lnTo>
                  <a:pt x="0" y="1784195"/>
                </a:lnTo>
                <a:lnTo>
                  <a:pt x="3668751" y="1784195"/>
                </a:lnTo>
                <a:lnTo>
                  <a:pt x="3668751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529942" y="4435634"/>
            <a:ext cx="3646449" cy="1371600"/>
          </a:xfrm>
          <a:prstGeom prst="rect">
            <a:avLst/>
          </a:prstGeom>
          <a:solidFill>
            <a:srgbClr val="0070C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Volný tvar 36"/>
          <p:cNvSpPr/>
          <p:nvPr/>
        </p:nvSpPr>
        <p:spPr>
          <a:xfrm>
            <a:off x="1392883" y="2924175"/>
            <a:ext cx="1838325" cy="561975"/>
          </a:xfrm>
          <a:custGeom>
            <a:avLst/>
            <a:gdLst>
              <a:gd name="connsiteX0" fmla="*/ 0 w 1838325"/>
              <a:gd name="connsiteY0" fmla="*/ 552450 h 561975"/>
              <a:gd name="connsiteX1" fmla="*/ 0 w 1838325"/>
              <a:gd name="connsiteY1" fmla="*/ 0 h 561975"/>
              <a:gd name="connsiteX2" fmla="*/ 1838325 w 1838325"/>
              <a:gd name="connsiteY2" fmla="*/ 0 h 561975"/>
              <a:gd name="connsiteX3" fmla="*/ 1838325 w 1838325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325" h="561975">
                <a:moveTo>
                  <a:pt x="0" y="552450"/>
                </a:moveTo>
                <a:lnTo>
                  <a:pt x="0" y="0"/>
                </a:lnTo>
                <a:lnTo>
                  <a:pt x="1838325" y="0"/>
                </a:lnTo>
                <a:lnTo>
                  <a:pt x="1838325" y="561975"/>
                </a:lnTo>
              </a:path>
            </a:pathLst>
          </a:cu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2083751" y="2684516"/>
            <a:ext cx="432000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V</a:t>
            </a:r>
          </a:p>
        </p:txBody>
      </p:sp>
      <p:sp>
        <p:nvSpPr>
          <p:cNvPr id="62" name="Elipsa 87"/>
          <p:cNvSpPr/>
          <p:nvPr/>
        </p:nvSpPr>
        <p:spPr>
          <a:xfrm>
            <a:off x="1359545" y="34480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Elipsa 88"/>
          <p:cNvSpPr/>
          <p:nvPr/>
        </p:nvSpPr>
        <p:spPr>
          <a:xfrm>
            <a:off x="3207573" y="34575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Volný tvar 65"/>
          <p:cNvSpPr/>
          <p:nvPr/>
        </p:nvSpPr>
        <p:spPr>
          <a:xfrm>
            <a:off x="907108" y="1133475"/>
            <a:ext cx="2800350" cy="2347913"/>
          </a:xfrm>
          <a:custGeom>
            <a:avLst/>
            <a:gdLst>
              <a:gd name="connsiteX0" fmla="*/ 2324100 w 2800350"/>
              <a:gd name="connsiteY0" fmla="*/ 2347913 h 2347913"/>
              <a:gd name="connsiteX1" fmla="*/ 2800350 w 2800350"/>
              <a:gd name="connsiteY1" fmla="*/ 2347913 h 2347913"/>
              <a:gd name="connsiteX2" fmla="*/ 2800350 w 2800350"/>
              <a:gd name="connsiteY2" fmla="*/ 1042988 h 2347913"/>
              <a:gd name="connsiteX3" fmla="*/ 2800350 w 2800350"/>
              <a:gd name="connsiteY3" fmla="*/ 709613 h 2347913"/>
              <a:gd name="connsiteX4" fmla="*/ 0 w 2800350"/>
              <a:gd name="connsiteY4" fmla="*/ 709613 h 2347913"/>
              <a:gd name="connsiteX5" fmla="*/ 0 w 2800350"/>
              <a:gd name="connsiteY5" fmla="*/ 0 h 2347913"/>
              <a:gd name="connsiteX6" fmla="*/ 2800350 w 2800350"/>
              <a:gd name="connsiteY6" fmla="*/ 0 h 2347913"/>
              <a:gd name="connsiteX7" fmla="*/ 2800350 w 2800350"/>
              <a:gd name="connsiteY7" fmla="*/ 709613 h 234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350" h="2347913">
                <a:moveTo>
                  <a:pt x="2324100" y="2347913"/>
                </a:moveTo>
                <a:lnTo>
                  <a:pt x="2800350" y="2347913"/>
                </a:lnTo>
                <a:lnTo>
                  <a:pt x="2800350" y="1042988"/>
                </a:lnTo>
                <a:lnTo>
                  <a:pt x="2800350" y="709613"/>
                </a:lnTo>
                <a:lnTo>
                  <a:pt x="0" y="709613"/>
                </a:lnTo>
                <a:lnTo>
                  <a:pt x="0" y="0"/>
                </a:lnTo>
                <a:lnTo>
                  <a:pt x="2800350" y="0"/>
                </a:lnTo>
                <a:lnTo>
                  <a:pt x="2800350" y="709613"/>
                </a:lnTo>
              </a:path>
            </a:pathLst>
          </a:cu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bdélník 66"/>
          <p:cNvSpPr/>
          <p:nvPr/>
        </p:nvSpPr>
        <p:spPr>
          <a:xfrm>
            <a:off x="1445270" y="1709736"/>
            <a:ext cx="985838" cy="28099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Volný tvar 67"/>
          <p:cNvSpPr/>
          <p:nvPr/>
        </p:nvSpPr>
        <p:spPr>
          <a:xfrm>
            <a:off x="907108" y="1524000"/>
            <a:ext cx="1352550" cy="1943100"/>
          </a:xfrm>
          <a:custGeom>
            <a:avLst/>
            <a:gdLst>
              <a:gd name="connsiteX0" fmla="*/ 490537 w 1323975"/>
              <a:gd name="connsiteY0" fmla="*/ 1905000 h 1905000"/>
              <a:gd name="connsiteX1" fmla="*/ 0 w 1323975"/>
              <a:gd name="connsiteY1" fmla="*/ 1905000 h 1905000"/>
              <a:gd name="connsiteX2" fmla="*/ 0 w 1323975"/>
              <a:gd name="connsiteY2" fmla="*/ 652463 h 1905000"/>
              <a:gd name="connsiteX3" fmla="*/ 595312 w 1323975"/>
              <a:gd name="connsiteY3" fmla="*/ 652463 h 1905000"/>
              <a:gd name="connsiteX4" fmla="*/ 1323975 w 1323975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75" h="1905000">
                <a:moveTo>
                  <a:pt x="490537" y="1905000"/>
                </a:moveTo>
                <a:lnTo>
                  <a:pt x="0" y="1905000"/>
                </a:lnTo>
                <a:lnTo>
                  <a:pt x="0" y="652463"/>
                </a:lnTo>
                <a:lnTo>
                  <a:pt x="595312" y="652463"/>
                </a:lnTo>
                <a:lnTo>
                  <a:pt x="1323975" y="0"/>
                </a:lnTo>
              </a:path>
            </a:pathLst>
          </a:cu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9" name="Oval 19"/>
          <p:cNvSpPr>
            <a:spLocks noChangeArrowheads="1"/>
          </p:cNvSpPr>
          <p:nvPr/>
        </p:nvSpPr>
        <p:spPr bwMode="auto">
          <a:xfrm>
            <a:off x="3489824" y="2211900"/>
            <a:ext cx="432000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A</a:t>
            </a:r>
          </a:p>
        </p:txBody>
      </p:sp>
      <p:grpSp>
        <p:nvGrpSpPr>
          <p:cNvPr id="70" name="Skupina 69"/>
          <p:cNvGrpSpPr/>
          <p:nvPr/>
        </p:nvGrpSpPr>
        <p:grpSpPr>
          <a:xfrm>
            <a:off x="2316271" y="908240"/>
            <a:ext cx="88784" cy="647275"/>
            <a:chOff x="3722228" y="1048095"/>
            <a:chExt cx="88784" cy="647275"/>
          </a:xfrm>
        </p:grpSpPr>
        <p:sp>
          <p:nvSpPr>
            <p:cNvPr id="71" name="Rectangle 7"/>
            <p:cNvSpPr>
              <a:spLocks noChangeArrowheads="1"/>
            </p:cNvSpPr>
            <p:nvPr/>
          </p:nvSpPr>
          <p:spPr bwMode="auto">
            <a:xfrm>
              <a:off x="3722228" y="1237787"/>
              <a:ext cx="80342" cy="457583"/>
            </a:xfrm>
            <a:prstGeom prst="rect">
              <a:avLst/>
            </a:prstGeom>
            <a:solidFill>
              <a:srgbClr val="C2FC8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72" name="Line 5"/>
            <p:cNvSpPr>
              <a:spLocks noChangeShapeType="1"/>
            </p:cNvSpPr>
            <p:nvPr/>
          </p:nvSpPr>
          <p:spPr bwMode="auto">
            <a:xfrm>
              <a:off x="3733456" y="1160461"/>
              <a:ext cx="0" cy="28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>
              <a:off x="3811012" y="1048095"/>
              <a:ext cx="0" cy="46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4" name="TextovéPole 73"/>
          <p:cNvSpPr txBox="1"/>
          <p:nvPr/>
        </p:nvSpPr>
        <p:spPr>
          <a:xfrm>
            <a:off x="1852984" y="486986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CuSO</a:t>
            </a:r>
            <a:r>
              <a:rPr lang="cs-CZ" baseline="-25000" dirty="0"/>
              <a:t>4</a:t>
            </a:r>
            <a:endParaRPr lang="cs-CZ" dirty="0"/>
          </a:p>
        </p:txBody>
      </p:sp>
      <p:sp>
        <p:nvSpPr>
          <p:cNvPr id="75" name="Obdélník 74"/>
          <p:cNvSpPr/>
          <p:nvPr/>
        </p:nvSpPr>
        <p:spPr>
          <a:xfrm>
            <a:off x="1148316" y="379517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Cu</a:t>
            </a:r>
            <a:endParaRPr lang="cs-CZ" dirty="0"/>
          </a:p>
        </p:txBody>
      </p:sp>
      <p:sp>
        <p:nvSpPr>
          <p:cNvPr id="76" name="Obdélník 75"/>
          <p:cNvSpPr/>
          <p:nvPr/>
        </p:nvSpPr>
        <p:spPr>
          <a:xfrm>
            <a:off x="2988133" y="3795175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Cu</a:t>
            </a:r>
            <a:endParaRPr lang="cs-CZ" dirty="0"/>
          </a:p>
        </p:txBody>
      </p:sp>
      <p:cxnSp>
        <p:nvCxnSpPr>
          <p:cNvPr id="77" name="Přímá spojovací šipka 96"/>
          <p:cNvCxnSpPr/>
          <p:nvPr/>
        </p:nvCxnSpPr>
        <p:spPr>
          <a:xfrm rot="5400000" flipH="1" flipV="1">
            <a:off x="3872429" y="2240442"/>
            <a:ext cx="2346593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ovací šipka 97"/>
          <p:cNvCxnSpPr/>
          <p:nvPr/>
        </p:nvCxnSpPr>
        <p:spPr>
          <a:xfrm rot="10800000" flipH="1" flipV="1">
            <a:off x="5041362" y="3407885"/>
            <a:ext cx="2346593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/>
          <p:cNvSpPr txBox="1"/>
          <p:nvPr/>
        </p:nvSpPr>
        <p:spPr>
          <a:xfrm>
            <a:off x="4910138" y="33385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0</a:t>
            </a:r>
          </a:p>
        </p:txBody>
      </p:sp>
      <p:sp>
        <p:nvSpPr>
          <p:cNvPr id="80" name="TextovéPole 79"/>
          <p:cNvSpPr txBox="1"/>
          <p:nvPr/>
        </p:nvSpPr>
        <p:spPr>
          <a:xfrm>
            <a:off x="7148521" y="337661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U</a:t>
            </a:r>
          </a:p>
        </p:txBody>
      </p:sp>
      <p:sp>
        <p:nvSpPr>
          <p:cNvPr id="81" name="TextovéPole 80"/>
          <p:cNvSpPr txBox="1"/>
          <p:nvPr/>
        </p:nvSpPr>
        <p:spPr>
          <a:xfrm>
            <a:off x="4768182" y="1047749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I</a:t>
            </a:r>
          </a:p>
        </p:txBody>
      </p:sp>
      <p:cxnSp>
        <p:nvCxnSpPr>
          <p:cNvPr id="82" name="Přímá spojovací čára 102"/>
          <p:cNvCxnSpPr/>
          <p:nvPr/>
        </p:nvCxnSpPr>
        <p:spPr>
          <a:xfrm rot="5400000" flipH="1" flipV="1">
            <a:off x="4949039" y="1543858"/>
            <a:ext cx="1966912" cy="17557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3" name="Obdélník 82"/>
          <p:cNvSpPr/>
          <p:nvPr/>
        </p:nvSpPr>
        <p:spPr>
          <a:xfrm>
            <a:off x="528105" y="4191418"/>
            <a:ext cx="3646449" cy="1620000"/>
          </a:xfrm>
          <a:prstGeom prst="rect">
            <a:avLst/>
          </a:prstGeom>
          <a:solidFill>
            <a:srgbClr val="0070C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4" name="Přímá spojovací čára 104"/>
          <p:cNvCxnSpPr/>
          <p:nvPr/>
        </p:nvCxnSpPr>
        <p:spPr>
          <a:xfrm rot="5400000" flipH="1" flipV="1">
            <a:off x="4548410" y="1672157"/>
            <a:ext cx="2235572" cy="120480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76000"/>
          </a:xfrm>
          <a:solidFill>
            <a:srgbClr val="009900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5. 3. VA CHARAKTERISTIKA ELEKTROLYTICKÉHO VODIČE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477395"/>
              </p:ext>
            </p:extLst>
          </p:nvPr>
        </p:nvGraphicFramePr>
        <p:xfrm>
          <a:off x="6175625" y="3893375"/>
          <a:ext cx="966863" cy="89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419040" imgH="393480" progId="Equation.3">
                  <p:embed/>
                </p:oleObj>
              </mc:Choice>
              <mc:Fallback>
                <p:oleObj name="Rovnice" r:id="rId2" imgW="4190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625" y="3893375"/>
                        <a:ext cx="966863" cy="89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k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227968"/>
              </p:ext>
            </p:extLst>
          </p:nvPr>
        </p:nvGraphicFramePr>
        <p:xfrm>
          <a:off x="6052296" y="4944106"/>
          <a:ext cx="12588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545760" imgH="393480" progId="Equation.3">
                  <p:embed/>
                </p:oleObj>
              </mc:Choice>
              <mc:Fallback>
                <p:oleObj name="Rovnice" r:id="rId4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296" y="4944106"/>
                        <a:ext cx="1258888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01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76000"/>
          </a:xfrm>
          <a:solidFill>
            <a:srgbClr val="009900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5. 3. VA CHARAKTERISTIKA ELEKTROLYTICKÉHO VODIČE</a:t>
            </a:r>
          </a:p>
        </p:txBody>
      </p:sp>
      <p:cxnSp>
        <p:nvCxnSpPr>
          <p:cNvPr id="40" name="Přímá spojovací čára 18"/>
          <p:cNvCxnSpPr/>
          <p:nvPr/>
        </p:nvCxnSpPr>
        <p:spPr>
          <a:xfrm rot="10800000" flipV="1">
            <a:off x="1386034" y="3474742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19"/>
          <p:cNvCxnSpPr/>
          <p:nvPr/>
        </p:nvCxnSpPr>
        <p:spPr>
          <a:xfrm rot="10800000" flipV="1">
            <a:off x="3233420" y="3482176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/>
          <p:cNvSpPr/>
          <p:nvPr/>
        </p:nvSpPr>
        <p:spPr>
          <a:xfrm>
            <a:off x="1288224" y="3777708"/>
            <a:ext cx="223024" cy="14273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3124459" y="3762840"/>
            <a:ext cx="223024" cy="14273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ovéPole 43"/>
          <p:cNvSpPr txBox="1"/>
          <p:nvPr/>
        </p:nvSpPr>
        <p:spPr>
          <a:xfrm>
            <a:off x="853326" y="368849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384653" y="365504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46" name="Volný tvar 45"/>
          <p:cNvSpPr/>
          <p:nvPr/>
        </p:nvSpPr>
        <p:spPr>
          <a:xfrm>
            <a:off x="518791" y="4034191"/>
            <a:ext cx="3668751" cy="1784195"/>
          </a:xfrm>
          <a:custGeom>
            <a:avLst/>
            <a:gdLst>
              <a:gd name="connsiteX0" fmla="*/ 0 w 3668751"/>
              <a:gd name="connsiteY0" fmla="*/ 55756 h 1784195"/>
              <a:gd name="connsiteX1" fmla="*/ 0 w 3668751"/>
              <a:gd name="connsiteY1" fmla="*/ 1784195 h 1784195"/>
              <a:gd name="connsiteX2" fmla="*/ 3668751 w 3668751"/>
              <a:gd name="connsiteY2" fmla="*/ 1784195 h 1784195"/>
              <a:gd name="connsiteX3" fmla="*/ 3668751 w 3668751"/>
              <a:gd name="connsiteY3" fmla="*/ 0 h 17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51" h="1784195">
                <a:moveTo>
                  <a:pt x="0" y="55756"/>
                </a:moveTo>
                <a:lnTo>
                  <a:pt x="0" y="1784195"/>
                </a:lnTo>
                <a:lnTo>
                  <a:pt x="3668751" y="1784195"/>
                </a:lnTo>
                <a:lnTo>
                  <a:pt x="3668751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Obdélník 46"/>
          <p:cNvSpPr/>
          <p:nvPr/>
        </p:nvSpPr>
        <p:spPr>
          <a:xfrm>
            <a:off x="529942" y="4435634"/>
            <a:ext cx="3646449" cy="1371600"/>
          </a:xfrm>
          <a:prstGeom prst="rect">
            <a:avLst/>
          </a:prstGeom>
          <a:solidFill>
            <a:srgbClr val="E18D11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Volný tvar 47"/>
          <p:cNvSpPr/>
          <p:nvPr/>
        </p:nvSpPr>
        <p:spPr>
          <a:xfrm>
            <a:off x="1392883" y="2924175"/>
            <a:ext cx="1838325" cy="561975"/>
          </a:xfrm>
          <a:custGeom>
            <a:avLst/>
            <a:gdLst>
              <a:gd name="connsiteX0" fmla="*/ 0 w 1838325"/>
              <a:gd name="connsiteY0" fmla="*/ 552450 h 561975"/>
              <a:gd name="connsiteX1" fmla="*/ 0 w 1838325"/>
              <a:gd name="connsiteY1" fmla="*/ 0 h 561975"/>
              <a:gd name="connsiteX2" fmla="*/ 1838325 w 1838325"/>
              <a:gd name="connsiteY2" fmla="*/ 0 h 561975"/>
              <a:gd name="connsiteX3" fmla="*/ 1838325 w 1838325"/>
              <a:gd name="connsiteY3" fmla="*/ 56197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8325" h="561975">
                <a:moveTo>
                  <a:pt x="0" y="552450"/>
                </a:moveTo>
                <a:lnTo>
                  <a:pt x="0" y="0"/>
                </a:lnTo>
                <a:lnTo>
                  <a:pt x="1838325" y="0"/>
                </a:lnTo>
                <a:lnTo>
                  <a:pt x="1838325" y="561975"/>
                </a:lnTo>
              </a:path>
            </a:pathLst>
          </a:cu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val 19"/>
          <p:cNvSpPr>
            <a:spLocks noChangeArrowheads="1"/>
          </p:cNvSpPr>
          <p:nvPr/>
        </p:nvSpPr>
        <p:spPr bwMode="auto">
          <a:xfrm>
            <a:off x="2083751" y="2684516"/>
            <a:ext cx="432000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V</a:t>
            </a:r>
          </a:p>
        </p:txBody>
      </p:sp>
      <p:sp>
        <p:nvSpPr>
          <p:cNvPr id="50" name="Elipsa 87"/>
          <p:cNvSpPr/>
          <p:nvPr/>
        </p:nvSpPr>
        <p:spPr>
          <a:xfrm>
            <a:off x="1359545" y="344805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Elipsa 88"/>
          <p:cNvSpPr/>
          <p:nvPr/>
        </p:nvSpPr>
        <p:spPr>
          <a:xfrm>
            <a:off x="3207573" y="345756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Volný tvar 51"/>
          <p:cNvSpPr/>
          <p:nvPr/>
        </p:nvSpPr>
        <p:spPr>
          <a:xfrm>
            <a:off x="907108" y="1133475"/>
            <a:ext cx="2800350" cy="2347913"/>
          </a:xfrm>
          <a:custGeom>
            <a:avLst/>
            <a:gdLst>
              <a:gd name="connsiteX0" fmla="*/ 2324100 w 2800350"/>
              <a:gd name="connsiteY0" fmla="*/ 2347913 h 2347913"/>
              <a:gd name="connsiteX1" fmla="*/ 2800350 w 2800350"/>
              <a:gd name="connsiteY1" fmla="*/ 2347913 h 2347913"/>
              <a:gd name="connsiteX2" fmla="*/ 2800350 w 2800350"/>
              <a:gd name="connsiteY2" fmla="*/ 1042988 h 2347913"/>
              <a:gd name="connsiteX3" fmla="*/ 2800350 w 2800350"/>
              <a:gd name="connsiteY3" fmla="*/ 709613 h 2347913"/>
              <a:gd name="connsiteX4" fmla="*/ 0 w 2800350"/>
              <a:gd name="connsiteY4" fmla="*/ 709613 h 2347913"/>
              <a:gd name="connsiteX5" fmla="*/ 0 w 2800350"/>
              <a:gd name="connsiteY5" fmla="*/ 0 h 2347913"/>
              <a:gd name="connsiteX6" fmla="*/ 2800350 w 2800350"/>
              <a:gd name="connsiteY6" fmla="*/ 0 h 2347913"/>
              <a:gd name="connsiteX7" fmla="*/ 2800350 w 2800350"/>
              <a:gd name="connsiteY7" fmla="*/ 709613 h 234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0350" h="2347913">
                <a:moveTo>
                  <a:pt x="2324100" y="2347913"/>
                </a:moveTo>
                <a:lnTo>
                  <a:pt x="2800350" y="2347913"/>
                </a:lnTo>
                <a:lnTo>
                  <a:pt x="2800350" y="1042988"/>
                </a:lnTo>
                <a:lnTo>
                  <a:pt x="2800350" y="709613"/>
                </a:lnTo>
                <a:lnTo>
                  <a:pt x="0" y="709613"/>
                </a:lnTo>
                <a:lnTo>
                  <a:pt x="0" y="0"/>
                </a:lnTo>
                <a:lnTo>
                  <a:pt x="2800350" y="0"/>
                </a:lnTo>
                <a:lnTo>
                  <a:pt x="2800350" y="709613"/>
                </a:lnTo>
              </a:path>
            </a:pathLst>
          </a:cu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1445270" y="1709736"/>
            <a:ext cx="985838" cy="28099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Volný tvar 53"/>
          <p:cNvSpPr/>
          <p:nvPr/>
        </p:nvSpPr>
        <p:spPr>
          <a:xfrm>
            <a:off x="907108" y="1524000"/>
            <a:ext cx="1352550" cy="1943100"/>
          </a:xfrm>
          <a:custGeom>
            <a:avLst/>
            <a:gdLst>
              <a:gd name="connsiteX0" fmla="*/ 490537 w 1323975"/>
              <a:gd name="connsiteY0" fmla="*/ 1905000 h 1905000"/>
              <a:gd name="connsiteX1" fmla="*/ 0 w 1323975"/>
              <a:gd name="connsiteY1" fmla="*/ 1905000 h 1905000"/>
              <a:gd name="connsiteX2" fmla="*/ 0 w 1323975"/>
              <a:gd name="connsiteY2" fmla="*/ 652463 h 1905000"/>
              <a:gd name="connsiteX3" fmla="*/ 595312 w 1323975"/>
              <a:gd name="connsiteY3" fmla="*/ 652463 h 1905000"/>
              <a:gd name="connsiteX4" fmla="*/ 1323975 w 1323975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75" h="1905000">
                <a:moveTo>
                  <a:pt x="490537" y="1905000"/>
                </a:moveTo>
                <a:lnTo>
                  <a:pt x="0" y="1905000"/>
                </a:lnTo>
                <a:lnTo>
                  <a:pt x="0" y="652463"/>
                </a:lnTo>
                <a:lnTo>
                  <a:pt x="595312" y="652463"/>
                </a:lnTo>
                <a:lnTo>
                  <a:pt x="1323975" y="0"/>
                </a:lnTo>
              </a:path>
            </a:pathLst>
          </a:cu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3489824" y="2211900"/>
            <a:ext cx="432000" cy="43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dirty="0"/>
              <a:t>A</a:t>
            </a:r>
          </a:p>
        </p:txBody>
      </p:sp>
      <p:grpSp>
        <p:nvGrpSpPr>
          <p:cNvPr id="56" name="Skupina 81"/>
          <p:cNvGrpSpPr/>
          <p:nvPr/>
        </p:nvGrpSpPr>
        <p:grpSpPr>
          <a:xfrm>
            <a:off x="2316271" y="908240"/>
            <a:ext cx="88784" cy="647275"/>
            <a:chOff x="3722228" y="1048095"/>
            <a:chExt cx="88784" cy="647275"/>
          </a:xfrm>
        </p:grpSpPr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3722228" y="1237787"/>
              <a:ext cx="80342" cy="457583"/>
            </a:xfrm>
            <a:prstGeom prst="rect">
              <a:avLst/>
            </a:prstGeom>
            <a:solidFill>
              <a:srgbClr val="C2FC8E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>
              <a:off x="3733456" y="1160461"/>
              <a:ext cx="0" cy="28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3811012" y="1048095"/>
              <a:ext cx="0" cy="468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0" name="TextovéPole 59"/>
          <p:cNvSpPr txBox="1"/>
          <p:nvPr/>
        </p:nvSpPr>
        <p:spPr>
          <a:xfrm>
            <a:off x="1852984" y="486986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</a:t>
            </a:r>
          </a:p>
        </p:txBody>
      </p:sp>
      <p:sp>
        <p:nvSpPr>
          <p:cNvPr id="61" name="Obdélník 60"/>
          <p:cNvSpPr/>
          <p:nvPr/>
        </p:nvSpPr>
        <p:spPr>
          <a:xfrm>
            <a:off x="1203401" y="379517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</a:t>
            </a:r>
          </a:p>
        </p:txBody>
      </p:sp>
      <p:sp>
        <p:nvSpPr>
          <p:cNvPr id="63" name="Obdélník 62"/>
          <p:cNvSpPr/>
          <p:nvPr/>
        </p:nvSpPr>
        <p:spPr>
          <a:xfrm>
            <a:off x="3032201" y="379517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C</a:t>
            </a:r>
          </a:p>
        </p:txBody>
      </p:sp>
      <p:cxnSp>
        <p:nvCxnSpPr>
          <p:cNvPr id="64" name="Přímá spojovací šipka 96"/>
          <p:cNvCxnSpPr/>
          <p:nvPr/>
        </p:nvCxnSpPr>
        <p:spPr>
          <a:xfrm rot="5400000" flipH="1" flipV="1">
            <a:off x="3872429" y="2240442"/>
            <a:ext cx="2346593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ovací šipka 97"/>
          <p:cNvCxnSpPr/>
          <p:nvPr/>
        </p:nvCxnSpPr>
        <p:spPr>
          <a:xfrm rot="10800000" flipH="1" flipV="1">
            <a:off x="5041362" y="3407885"/>
            <a:ext cx="2346593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4910138" y="333851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0</a:t>
            </a:r>
          </a:p>
        </p:txBody>
      </p:sp>
      <p:sp>
        <p:nvSpPr>
          <p:cNvPr id="87" name="TextovéPole 86"/>
          <p:cNvSpPr txBox="1"/>
          <p:nvPr/>
        </p:nvSpPr>
        <p:spPr>
          <a:xfrm>
            <a:off x="7148521" y="3376612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U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4768182" y="1047749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I</a:t>
            </a:r>
          </a:p>
        </p:txBody>
      </p:sp>
      <p:sp>
        <p:nvSpPr>
          <p:cNvPr id="89" name="Volný tvar 88"/>
          <p:cNvSpPr/>
          <p:nvPr/>
        </p:nvSpPr>
        <p:spPr>
          <a:xfrm>
            <a:off x="5045725" y="1443210"/>
            <a:ext cx="2104222" cy="1961002"/>
          </a:xfrm>
          <a:custGeom>
            <a:avLst/>
            <a:gdLst>
              <a:gd name="connsiteX0" fmla="*/ 0 w 2104222"/>
              <a:gd name="connsiteY0" fmla="*/ 1961002 h 1961002"/>
              <a:gd name="connsiteX1" fmla="*/ 583894 w 2104222"/>
              <a:gd name="connsiteY1" fmla="*/ 1961002 h 1961002"/>
              <a:gd name="connsiteX2" fmla="*/ 2104222 w 2104222"/>
              <a:gd name="connsiteY2" fmla="*/ 0 h 196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4222" h="1961002">
                <a:moveTo>
                  <a:pt x="0" y="1961002"/>
                </a:moveTo>
                <a:lnTo>
                  <a:pt x="583894" y="1961002"/>
                </a:lnTo>
                <a:lnTo>
                  <a:pt x="2104222" y="0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TextovéPole 89"/>
          <p:cNvSpPr txBox="1"/>
          <p:nvPr/>
        </p:nvSpPr>
        <p:spPr>
          <a:xfrm>
            <a:off x="5505172" y="3495961"/>
            <a:ext cx="377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U</a:t>
            </a:r>
            <a:r>
              <a:rPr lang="cs-CZ" sz="1600" i="1" baseline="-25000" dirty="0"/>
              <a:t>r</a:t>
            </a:r>
            <a:endParaRPr lang="cs-CZ" sz="1600" i="1" dirty="0"/>
          </a:p>
        </p:txBody>
      </p:sp>
      <p:cxnSp>
        <p:nvCxnSpPr>
          <p:cNvPr id="91" name="Přímá spojovací čára 39"/>
          <p:cNvCxnSpPr/>
          <p:nvPr/>
        </p:nvCxnSpPr>
        <p:spPr>
          <a:xfrm>
            <a:off x="5629619" y="3371161"/>
            <a:ext cx="0" cy="917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267195"/>
              </p:ext>
            </p:extLst>
          </p:nvPr>
        </p:nvGraphicFramePr>
        <p:xfrm>
          <a:off x="5629619" y="4420597"/>
          <a:ext cx="163988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11000" imgH="393480" progId="Equation.3">
                  <p:embed/>
                </p:oleObj>
              </mc:Choice>
              <mc:Fallback>
                <p:oleObj name="Rovnice" r:id="rId2" imgW="711000" imgH="393480" progId="Equation.3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619" y="4420597"/>
                        <a:ext cx="1639888" cy="898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3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76000"/>
          </a:xfrm>
          <a:solidFill>
            <a:srgbClr val="009900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2800" b="1" dirty="0">
                <a:solidFill>
                  <a:schemeClr val="bg1"/>
                </a:solidFill>
                <a:cs typeface="Times New Roman" pitchFamily="18" charset="0"/>
              </a:rPr>
              <a:t>5. 3. VA CHARAKTERISTIKA ELEKTROLYTICKÉHO VODIČE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508104" y="764704"/>
            <a:ext cx="338455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/>
              <a:t>a) Elektrický obvod</a:t>
            </a:r>
            <a:br>
              <a:rPr lang="cs-CZ" altLang="cs-CZ" sz="24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/>
              <a:t>b) Proud je přímo úměrný napětí </a:t>
            </a:r>
            <a:br>
              <a:rPr lang="cs-CZ" altLang="cs-CZ" sz="2400" dirty="0"/>
            </a:br>
            <a:r>
              <a:rPr lang="cs-CZ" altLang="cs-CZ" sz="2400" b="1" dirty="0"/>
              <a:t>elektrody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Cu</a:t>
            </a:r>
            <a:br>
              <a:rPr lang="cs-CZ" altLang="cs-CZ" sz="2400" dirty="0"/>
            </a:br>
            <a:r>
              <a:rPr lang="cs-CZ" altLang="cs-CZ" sz="2400" b="1" dirty="0"/>
              <a:t>elektrolyt</a:t>
            </a:r>
            <a:r>
              <a:rPr lang="cs-CZ" altLang="cs-CZ" sz="2400" dirty="0"/>
              <a:t> –  CuSO</a:t>
            </a:r>
            <a:r>
              <a:rPr lang="cs-CZ" altLang="cs-CZ" sz="2400" baseline="-25000" dirty="0"/>
              <a:t>4</a:t>
            </a:r>
            <a:br>
              <a:rPr lang="cs-CZ" altLang="cs-CZ" sz="2400" baseline="-25000" dirty="0"/>
            </a:br>
            <a:endParaRPr lang="cs-CZ" altLang="cs-CZ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/>
              <a:t>c) U</a:t>
            </a:r>
            <a:r>
              <a:rPr lang="cs-CZ" altLang="cs-CZ" sz="2400" baseline="-25000" dirty="0"/>
              <a:t>r</a:t>
            </a:r>
            <a:r>
              <a:rPr lang="cs-CZ" altLang="cs-CZ" sz="2400" dirty="0"/>
              <a:t> – rozkladné napětí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sz="2400" dirty="0"/>
              <a:t>	</a:t>
            </a:r>
            <a:r>
              <a:rPr lang="cs-CZ" altLang="cs-CZ" sz="2400" b="1" dirty="0"/>
              <a:t>elektrody</a:t>
            </a:r>
            <a:r>
              <a:rPr lang="cs-CZ" altLang="cs-CZ" sz="2400" dirty="0"/>
              <a:t> – C nebo </a:t>
            </a:r>
            <a:r>
              <a:rPr lang="cs-CZ" altLang="cs-CZ" sz="2400" dirty="0" err="1"/>
              <a:t>Pt</a:t>
            </a:r>
            <a:r>
              <a:rPr lang="cs-CZ" altLang="cs-CZ" sz="2400" dirty="0"/>
              <a:t> </a:t>
            </a:r>
            <a:r>
              <a:rPr lang="cs-CZ" altLang="cs-CZ" sz="2400" b="1" dirty="0"/>
              <a:t>elektrolyt</a:t>
            </a:r>
            <a:r>
              <a:rPr lang="cs-CZ" altLang="cs-CZ" sz="2400" dirty="0"/>
              <a:t> – zředěná</a:t>
            </a:r>
            <a:br>
              <a:rPr lang="cs-CZ" altLang="cs-CZ" sz="2400" dirty="0"/>
            </a:br>
            <a:r>
              <a:rPr lang="cs-CZ" altLang="cs-CZ" sz="2400" dirty="0"/>
              <a:t>		 H</a:t>
            </a:r>
            <a:r>
              <a:rPr lang="cs-CZ" altLang="cs-CZ" sz="2400" baseline="-25000" dirty="0"/>
              <a:t>2</a:t>
            </a:r>
            <a:r>
              <a:rPr lang="cs-CZ" altLang="cs-CZ" sz="2400" dirty="0"/>
              <a:t>SO</a:t>
            </a:r>
            <a:r>
              <a:rPr lang="cs-CZ" altLang="cs-CZ" sz="2400" baseline="-25000" dirty="0"/>
              <a:t>4</a:t>
            </a:r>
            <a:endParaRPr lang="cs-CZ" altLang="cs-CZ" sz="2400" dirty="0"/>
          </a:p>
        </p:txBody>
      </p:sp>
      <p:pic>
        <p:nvPicPr>
          <p:cNvPr id="14340" name="Picture 4" descr="proud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4277691" cy="395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3040" y="4797152"/>
            <a:ext cx="90660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cs-CZ" sz="2800" b="1" dirty="0">
                <a:cs typeface="Times New Roman" pitchFamily="18" charset="0"/>
              </a:rPr>
              <a:t>Pro elektrolyty platí Ohmův zákon: I </a:t>
            </a:r>
            <a:r>
              <a:rPr lang="cs-CZ" sz="2800" b="1" dirty="0">
                <a:cs typeface="Times New Roman" pitchFamily="18" charset="0"/>
                <a:sym typeface="Symbol"/>
              </a:rPr>
              <a:t></a:t>
            </a:r>
            <a:r>
              <a:rPr lang="cs-CZ" sz="2800" b="1" dirty="0">
                <a:cs typeface="Times New Roman" pitchFamily="18" charset="0"/>
              </a:rPr>
              <a:t> U.</a:t>
            </a:r>
            <a:r>
              <a:rPr lang="cs-CZ" sz="2800" dirty="0">
                <a:cs typeface="Times New Roman" pitchFamily="18" charset="0"/>
              </a:rPr>
              <a:t> </a:t>
            </a:r>
            <a:endParaRPr lang="cs-CZ" sz="2400" dirty="0"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cs-CZ" sz="2400" dirty="0">
                <a:cs typeface="Times New Roman" pitchFamily="18" charset="0"/>
              </a:rPr>
              <a:t>Trvalý proud v elektrolytu vznikne, když překročíme určité mezní napětí  </a:t>
            </a:r>
            <a:r>
              <a:rPr lang="cs-CZ" sz="2400" b="1" dirty="0"/>
              <a:t>Ur – rozkladné napětí</a:t>
            </a:r>
            <a:r>
              <a:rPr lang="cs-CZ" sz="2400" dirty="0"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sz="2400" dirty="0">
                <a:cs typeface="Times New Roman" pitchFamily="18" charset="0"/>
              </a:rPr>
              <a:t>Pokud nastavíme menší napětí než U</a:t>
            </a:r>
            <a:r>
              <a:rPr lang="cs-CZ" sz="2400" baseline="-25000" dirty="0">
                <a:cs typeface="Times New Roman" pitchFamily="18" charset="0"/>
              </a:rPr>
              <a:t>r</a:t>
            </a:r>
            <a:r>
              <a:rPr lang="cs-CZ" sz="2400" dirty="0">
                <a:cs typeface="Times New Roman" pitchFamily="18" charset="0"/>
              </a:rPr>
              <a:t>, vznikne malý proud,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který brzy zanikne.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ový popisek 3"/>
          <p:cNvSpPr/>
          <p:nvPr/>
        </p:nvSpPr>
        <p:spPr>
          <a:xfrm>
            <a:off x="178420" y="5731727"/>
            <a:ext cx="2096429" cy="613317"/>
          </a:xfrm>
          <a:prstGeom prst="wedgeRoundRectCallout">
            <a:avLst>
              <a:gd name="adj1" fmla="val 77570"/>
              <a:gd name="adj2" fmla="val -116894"/>
              <a:gd name="adj3" fmla="val 16667"/>
            </a:avLst>
          </a:prstGeom>
          <a:solidFill>
            <a:srgbClr val="0070C0">
              <a:alpha val="31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elektrolyt</a:t>
            </a:r>
          </a:p>
        </p:txBody>
      </p:sp>
      <p:sp>
        <p:nvSpPr>
          <p:cNvPr id="5" name="Zaoblený obdélníkový popisek 4"/>
          <p:cNvSpPr/>
          <p:nvPr/>
        </p:nvSpPr>
        <p:spPr>
          <a:xfrm>
            <a:off x="185855" y="2784088"/>
            <a:ext cx="2096429" cy="613317"/>
          </a:xfrm>
          <a:prstGeom prst="wedgeRoundRectCallout">
            <a:avLst>
              <a:gd name="adj1" fmla="val 72783"/>
              <a:gd name="adj2" fmla="val 157652"/>
              <a:gd name="adj3" fmla="val 16667"/>
            </a:avLst>
          </a:prstGeom>
          <a:solidFill>
            <a:srgbClr val="92D050">
              <a:alpha val="46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katoda =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záporná elektroda</a:t>
            </a:r>
          </a:p>
        </p:txBody>
      </p:sp>
      <p:sp>
        <p:nvSpPr>
          <p:cNvPr id="6" name="Zaoblený obdélníkový popisek 5"/>
          <p:cNvSpPr/>
          <p:nvPr/>
        </p:nvSpPr>
        <p:spPr>
          <a:xfrm>
            <a:off x="5824655" y="2401230"/>
            <a:ext cx="2096429" cy="613317"/>
          </a:xfrm>
          <a:prstGeom prst="wedgeRoundRectCallout">
            <a:avLst>
              <a:gd name="adj1" fmla="val -99557"/>
              <a:gd name="adj2" fmla="val 204925"/>
              <a:gd name="adj3" fmla="val 16667"/>
            </a:avLst>
          </a:prstGeom>
          <a:solidFill>
            <a:srgbClr val="C00000">
              <a:alpha val="46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anoda = </a:t>
            </a:r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kladná elektroda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61753" y="1438620"/>
            <a:ext cx="2619375" cy="1760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22228" y="1237787"/>
            <a:ext cx="80342" cy="457583"/>
          </a:xfrm>
          <a:prstGeom prst="rect">
            <a:avLst/>
          </a:prstGeom>
          <a:solidFill>
            <a:srgbClr val="C2FC8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85615" y="2916582"/>
            <a:ext cx="1836738" cy="474663"/>
          </a:xfrm>
          <a:prstGeom prst="rect">
            <a:avLst/>
          </a:prstGeom>
          <a:solidFill>
            <a:srgbClr val="C2FC8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759173" y="1717487"/>
            <a:ext cx="612000" cy="660162"/>
            <a:chOff x="2946" y="2588"/>
            <a:chExt cx="521" cy="562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2946" y="2629"/>
              <a:ext cx="521" cy="5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3016" y="2588"/>
              <a:ext cx="3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4000" dirty="0"/>
                <a:t>A</a:t>
              </a:r>
            </a:p>
          </p:txBody>
        </p:sp>
      </p:grp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700003" y="1260820"/>
            <a:ext cx="0" cy="338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cxnSp>
        <p:nvCxnSpPr>
          <p:cNvPr id="14" name="Přímá spojovací čára 18"/>
          <p:cNvCxnSpPr/>
          <p:nvPr/>
        </p:nvCxnSpPr>
        <p:spPr>
          <a:xfrm rot="10800000" flipV="1">
            <a:off x="2874464" y="3198517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9"/>
          <p:cNvCxnSpPr/>
          <p:nvPr/>
        </p:nvCxnSpPr>
        <p:spPr>
          <a:xfrm rot="10800000" flipV="1">
            <a:off x="4721850" y="3205951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2776654" y="3501483"/>
            <a:ext cx="223024" cy="14273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4612889" y="3486615"/>
            <a:ext cx="223024" cy="14273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2341756" y="34122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4873083" y="33788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754351" y="343457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</a:t>
            </a:r>
          </a:p>
        </p:txBody>
      </p:sp>
      <p:sp>
        <p:nvSpPr>
          <p:cNvPr id="21" name="Volný tvar 20"/>
          <p:cNvSpPr/>
          <p:nvPr/>
        </p:nvSpPr>
        <p:spPr>
          <a:xfrm>
            <a:off x="2007221" y="3757966"/>
            <a:ext cx="3668751" cy="1784195"/>
          </a:xfrm>
          <a:custGeom>
            <a:avLst/>
            <a:gdLst>
              <a:gd name="connsiteX0" fmla="*/ 0 w 3668751"/>
              <a:gd name="connsiteY0" fmla="*/ 55756 h 1784195"/>
              <a:gd name="connsiteX1" fmla="*/ 0 w 3668751"/>
              <a:gd name="connsiteY1" fmla="*/ 1784195 h 1784195"/>
              <a:gd name="connsiteX2" fmla="*/ 3668751 w 3668751"/>
              <a:gd name="connsiteY2" fmla="*/ 1784195 h 1784195"/>
              <a:gd name="connsiteX3" fmla="*/ 3668751 w 3668751"/>
              <a:gd name="connsiteY3" fmla="*/ 0 h 17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51" h="1784195">
                <a:moveTo>
                  <a:pt x="0" y="55756"/>
                </a:moveTo>
                <a:lnTo>
                  <a:pt x="0" y="1784195"/>
                </a:lnTo>
                <a:lnTo>
                  <a:pt x="3668751" y="1784195"/>
                </a:lnTo>
                <a:lnTo>
                  <a:pt x="3668751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2018372" y="4159409"/>
            <a:ext cx="3646449" cy="1371600"/>
          </a:xfrm>
          <a:prstGeom prst="rect">
            <a:avLst/>
          </a:prstGeom>
          <a:solidFill>
            <a:srgbClr val="0070C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2921620" y="1405053"/>
            <a:ext cx="245326" cy="122663"/>
          </a:xfrm>
          <a:prstGeom prst="rect">
            <a:avLst/>
          </a:prstGeom>
          <a:solidFill>
            <a:srgbClr val="C2FC8E"/>
          </a:solidFill>
          <a:ln>
            <a:solidFill>
              <a:srgbClr val="C2F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čára 34"/>
          <p:cNvCxnSpPr/>
          <p:nvPr/>
        </p:nvCxnSpPr>
        <p:spPr>
          <a:xfrm rot="10800000" flipH="1">
            <a:off x="2899317" y="1282391"/>
            <a:ext cx="345687" cy="1616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37"/>
          <p:cNvGrpSpPr/>
          <p:nvPr/>
        </p:nvGrpSpPr>
        <p:grpSpPr>
          <a:xfrm>
            <a:off x="3752851" y="4562488"/>
            <a:ext cx="357190" cy="307777"/>
            <a:chOff x="3752851" y="4562488"/>
            <a:chExt cx="357190" cy="307777"/>
          </a:xfrm>
        </p:grpSpPr>
        <p:sp>
          <p:nvSpPr>
            <p:cNvPr id="26" name="Elipsa 38"/>
            <p:cNvSpPr/>
            <p:nvPr/>
          </p:nvSpPr>
          <p:spPr>
            <a:xfrm>
              <a:off x="3819517" y="4714890"/>
              <a:ext cx="152400" cy="152400"/>
            </a:xfrm>
            <a:prstGeom prst="ellipse">
              <a:avLst/>
            </a:prstGeom>
            <a:solidFill>
              <a:srgbClr val="20B22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3752851" y="456248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F7D611"/>
                  </a:solidFill>
                </a:rPr>
                <a:t>_</a:t>
              </a:r>
            </a:p>
          </p:txBody>
        </p:sp>
      </p:grpSp>
      <p:grpSp>
        <p:nvGrpSpPr>
          <p:cNvPr id="28" name="Skupina 40"/>
          <p:cNvGrpSpPr/>
          <p:nvPr/>
        </p:nvGrpSpPr>
        <p:grpSpPr>
          <a:xfrm>
            <a:off x="3232227" y="4614515"/>
            <a:ext cx="300082" cy="369332"/>
            <a:chOff x="5038725" y="4714875"/>
            <a:chExt cx="300082" cy="369332"/>
          </a:xfrm>
        </p:grpSpPr>
        <p:sp>
          <p:nvSpPr>
            <p:cNvPr id="29" name="Elipsa 41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31" name="Skupina 46"/>
          <p:cNvGrpSpPr/>
          <p:nvPr/>
        </p:nvGrpSpPr>
        <p:grpSpPr>
          <a:xfrm>
            <a:off x="4131759" y="4354319"/>
            <a:ext cx="300082" cy="369332"/>
            <a:chOff x="5038725" y="4714875"/>
            <a:chExt cx="300082" cy="369332"/>
          </a:xfrm>
        </p:grpSpPr>
        <p:sp>
          <p:nvSpPr>
            <p:cNvPr id="32" name="Elipsa 47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" name="TextovéPole 32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34" name="Skupina 55"/>
          <p:cNvGrpSpPr/>
          <p:nvPr/>
        </p:nvGrpSpPr>
        <p:grpSpPr>
          <a:xfrm>
            <a:off x="3752851" y="4562488"/>
            <a:ext cx="357190" cy="307777"/>
            <a:chOff x="3752851" y="4562488"/>
            <a:chExt cx="357190" cy="307777"/>
          </a:xfrm>
        </p:grpSpPr>
        <p:sp>
          <p:nvSpPr>
            <p:cNvPr id="35" name="Elipsa 56"/>
            <p:cNvSpPr/>
            <p:nvPr/>
          </p:nvSpPr>
          <p:spPr>
            <a:xfrm>
              <a:off x="3819517" y="4714890"/>
              <a:ext cx="152400" cy="152400"/>
            </a:xfrm>
            <a:prstGeom prst="ellipse">
              <a:avLst/>
            </a:prstGeom>
            <a:solidFill>
              <a:srgbClr val="20B22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3752851" y="456248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F7D611"/>
                  </a:solidFill>
                </a:rPr>
                <a:t>_</a:t>
              </a:r>
            </a:p>
          </p:txBody>
        </p:sp>
      </p:grpSp>
      <p:grpSp>
        <p:nvGrpSpPr>
          <p:cNvPr id="37" name="Skupina 58"/>
          <p:cNvGrpSpPr/>
          <p:nvPr/>
        </p:nvGrpSpPr>
        <p:grpSpPr>
          <a:xfrm>
            <a:off x="4180082" y="4692571"/>
            <a:ext cx="300082" cy="369332"/>
            <a:chOff x="5038725" y="4714875"/>
            <a:chExt cx="300082" cy="369332"/>
          </a:xfrm>
        </p:grpSpPr>
        <p:sp>
          <p:nvSpPr>
            <p:cNvPr id="38" name="Elipsa 59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40" name="Skupina 67"/>
          <p:cNvGrpSpPr/>
          <p:nvPr/>
        </p:nvGrpSpPr>
        <p:grpSpPr>
          <a:xfrm>
            <a:off x="3225026" y="4224235"/>
            <a:ext cx="357190" cy="307777"/>
            <a:chOff x="3752851" y="4562488"/>
            <a:chExt cx="357190" cy="307777"/>
          </a:xfrm>
        </p:grpSpPr>
        <p:sp>
          <p:nvSpPr>
            <p:cNvPr id="41" name="Elipsa 68"/>
            <p:cNvSpPr/>
            <p:nvPr/>
          </p:nvSpPr>
          <p:spPr>
            <a:xfrm>
              <a:off x="3819517" y="4714890"/>
              <a:ext cx="152400" cy="152400"/>
            </a:xfrm>
            <a:prstGeom prst="ellipse">
              <a:avLst/>
            </a:prstGeom>
            <a:solidFill>
              <a:srgbClr val="20B22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3752851" y="456248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F7D611"/>
                  </a:solidFill>
                </a:rPr>
                <a:t>_</a:t>
              </a:r>
            </a:p>
          </p:txBody>
        </p:sp>
      </p:grpSp>
      <p:grpSp>
        <p:nvGrpSpPr>
          <p:cNvPr id="43" name="Skupina 70"/>
          <p:cNvGrpSpPr/>
          <p:nvPr/>
        </p:nvGrpSpPr>
        <p:grpSpPr>
          <a:xfrm>
            <a:off x="3674559" y="4253958"/>
            <a:ext cx="300082" cy="369332"/>
            <a:chOff x="5038725" y="4714875"/>
            <a:chExt cx="300082" cy="369332"/>
          </a:xfrm>
        </p:grpSpPr>
        <p:sp>
          <p:nvSpPr>
            <p:cNvPr id="44" name="Elipsa 71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46" name="Skupina 73"/>
          <p:cNvGrpSpPr/>
          <p:nvPr/>
        </p:nvGrpSpPr>
        <p:grpSpPr>
          <a:xfrm>
            <a:off x="3931271" y="4138741"/>
            <a:ext cx="357190" cy="307777"/>
            <a:chOff x="3752851" y="4562488"/>
            <a:chExt cx="357190" cy="307777"/>
          </a:xfrm>
        </p:grpSpPr>
        <p:sp>
          <p:nvSpPr>
            <p:cNvPr id="47" name="Elipsa 74"/>
            <p:cNvSpPr/>
            <p:nvPr/>
          </p:nvSpPr>
          <p:spPr>
            <a:xfrm>
              <a:off x="3819517" y="4714890"/>
              <a:ext cx="152400" cy="152400"/>
            </a:xfrm>
            <a:prstGeom prst="ellipse">
              <a:avLst/>
            </a:prstGeom>
            <a:solidFill>
              <a:srgbClr val="20B22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3752851" y="456248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F7D611"/>
                  </a:solidFill>
                </a:rPr>
                <a:t>_</a:t>
              </a:r>
            </a:p>
          </p:txBody>
        </p:sp>
      </p:grpSp>
      <p:sp>
        <p:nvSpPr>
          <p:cNvPr id="49" name="Zaoblený obdélníkový popisek 48"/>
          <p:cNvSpPr/>
          <p:nvPr/>
        </p:nvSpPr>
        <p:spPr>
          <a:xfrm>
            <a:off x="6266986" y="4672361"/>
            <a:ext cx="2219092" cy="1672683"/>
          </a:xfrm>
          <a:prstGeom prst="wedgeRoundRectCallout">
            <a:avLst>
              <a:gd name="adj1" fmla="val -163718"/>
              <a:gd name="adj2" fmla="val -52518"/>
              <a:gd name="adj3" fmla="val 16667"/>
            </a:avLst>
          </a:prstGeom>
          <a:solidFill>
            <a:srgbClr val="0070C0">
              <a:alpha val="31000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elektrolytická disociace</a:t>
            </a:r>
            <a:br>
              <a:rPr lang="cs-CZ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rozdělení molekul na kladné a záporné ionty</a:t>
            </a:r>
            <a:endParaRPr lang="cs-CZ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Line 6"/>
          <p:cNvSpPr>
            <a:spLocks noChangeShapeType="1"/>
          </p:cNvSpPr>
          <p:nvPr/>
        </p:nvSpPr>
        <p:spPr bwMode="auto">
          <a:xfrm>
            <a:off x="3811012" y="1048095"/>
            <a:ext cx="0" cy="766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6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0" y="116632"/>
            <a:ext cx="3418758" cy="6429375"/>
          </a:xfrm>
        </p:spPr>
        <p:txBody>
          <a:bodyPr rtlCol="0">
            <a:noAutofit/>
          </a:bodyPr>
          <a:lstStyle/>
          <a:p>
            <a:pPr marL="176213" indent="-176213" eaLnBrk="1" hangingPunct="1">
              <a:spcBef>
                <a:spcPts val="0"/>
              </a:spcBef>
              <a:defRPr/>
            </a:pPr>
            <a:r>
              <a:rPr lang="cs-CZ" sz="2400" dirty="0">
                <a:cs typeface="Times New Roman" pitchFamily="18" charset="0"/>
              </a:rPr>
              <a:t>Na rozhraní kovu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a elektrolytu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vzniká elektrická dvojvrstva – příčina U</a:t>
            </a:r>
            <a:r>
              <a:rPr lang="cs-CZ" sz="2400" baseline="-25000" dirty="0">
                <a:cs typeface="Times New Roman" pitchFamily="18" charset="0"/>
              </a:rPr>
              <a:t>r</a:t>
            </a:r>
            <a:r>
              <a:rPr lang="cs-CZ" sz="2400" dirty="0">
                <a:cs typeface="Times New Roman" pitchFamily="18" charset="0"/>
              </a:rPr>
              <a:t>.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176213" indent="-176213">
              <a:defRPr/>
            </a:pPr>
            <a:r>
              <a:rPr lang="cs-CZ" sz="2400" dirty="0">
                <a:cs typeface="Times New Roman" pitchFamily="18" charset="0"/>
              </a:rPr>
              <a:t>Mohou vzniknout dvě různé dvojvrstvy,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jejichž elektromotorická napětí jsou různá. 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360363" indent="-360363" eaLnBrk="1" hangingPunct="1">
              <a:spcBef>
                <a:spcPts val="0"/>
              </a:spcBef>
              <a:defRPr/>
            </a:pPr>
            <a:endParaRPr lang="cs-CZ" sz="2400" dirty="0">
              <a:cs typeface="Times New Roman" pitchFamily="18" charset="0"/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4043363" y="1578204"/>
            <a:ext cx="781050" cy="3863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1414463" y="1602017"/>
            <a:ext cx="781050" cy="3863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551274" y="1622272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Zn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167188" y="1578204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08013" y="3683264"/>
            <a:ext cx="5043487" cy="2340000"/>
          </a:xfrm>
          <a:prstGeom prst="rect">
            <a:avLst/>
          </a:prstGeom>
          <a:solidFill>
            <a:srgbClr val="E18D11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</a:endParaRPr>
          </a:p>
        </p:txBody>
      </p:sp>
      <p:sp>
        <p:nvSpPr>
          <p:cNvPr id="10" name="Volný tvar 9"/>
          <p:cNvSpPr/>
          <p:nvPr/>
        </p:nvSpPr>
        <p:spPr>
          <a:xfrm>
            <a:off x="595911" y="2756214"/>
            <a:ext cx="5040000" cy="3276000"/>
          </a:xfrm>
          <a:custGeom>
            <a:avLst/>
            <a:gdLst>
              <a:gd name="connsiteX0" fmla="*/ 0 w 3668751"/>
              <a:gd name="connsiteY0" fmla="*/ 55756 h 1784195"/>
              <a:gd name="connsiteX1" fmla="*/ 0 w 3668751"/>
              <a:gd name="connsiteY1" fmla="*/ 1784195 h 1784195"/>
              <a:gd name="connsiteX2" fmla="*/ 3668751 w 3668751"/>
              <a:gd name="connsiteY2" fmla="*/ 1784195 h 1784195"/>
              <a:gd name="connsiteX3" fmla="*/ 3668751 w 3668751"/>
              <a:gd name="connsiteY3" fmla="*/ 0 h 17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51" h="1784195">
                <a:moveTo>
                  <a:pt x="0" y="55756"/>
                </a:moveTo>
                <a:lnTo>
                  <a:pt x="0" y="1784195"/>
                </a:lnTo>
                <a:lnTo>
                  <a:pt x="3668751" y="1784195"/>
                </a:lnTo>
                <a:lnTo>
                  <a:pt x="3668751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5725" y="5316671"/>
            <a:ext cx="930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SO</a:t>
            </a:r>
            <a:r>
              <a:rPr lang="cs-CZ" sz="2000" baseline="-25000" dirty="0"/>
              <a:t>4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497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0" y="116632"/>
            <a:ext cx="3418758" cy="6429375"/>
          </a:xfrm>
        </p:spPr>
        <p:txBody>
          <a:bodyPr rtlCol="0">
            <a:noAutofit/>
          </a:bodyPr>
          <a:lstStyle/>
          <a:p>
            <a:pPr marL="176213" indent="-176213" eaLnBrk="1" hangingPunct="1">
              <a:spcBef>
                <a:spcPts val="0"/>
              </a:spcBef>
              <a:defRPr/>
            </a:pPr>
            <a:r>
              <a:rPr lang="cs-CZ" sz="2400" dirty="0">
                <a:cs typeface="Times New Roman" pitchFamily="18" charset="0"/>
              </a:rPr>
              <a:t>Na rozhraní kovu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a elektrolytu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vzniká elektrická dvojvrstva – příčina U</a:t>
            </a:r>
            <a:r>
              <a:rPr lang="cs-CZ" sz="2400" baseline="-25000" dirty="0">
                <a:cs typeface="Times New Roman" pitchFamily="18" charset="0"/>
              </a:rPr>
              <a:t>r</a:t>
            </a:r>
            <a:r>
              <a:rPr lang="cs-CZ" sz="2400" dirty="0">
                <a:cs typeface="Times New Roman" pitchFamily="18" charset="0"/>
              </a:rPr>
              <a:t>.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176213" indent="-176213">
              <a:defRPr/>
            </a:pPr>
            <a:r>
              <a:rPr lang="cs-CZ" sz="2400" dirty="0">
                <a:cs typeface="Times New Roman" pitchFamily="18" charset="0"/>
              </a:rPr>
              <a:t>Mohou vzniknout dvě různé dvojvrstvy,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jejichž elektromotorická napětí jsou různá. 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176213" indent="-176213">
              <a:defRPr/>
            </a:pPr>
            <a:r>
              <a:rPr lang="cs-CZ" sz="2400" b="1" dirty="0">
                <a:cs typeface="Times New Roman" pitchFamily="18" charset="0"/>
              </a:rPr>
              <a:t>Elektrody se polarizují</a:t>
            </a:r>
            <a:r>
              <a:rPr lang="cs-CZ" sz="2400" dirty="0">
                <a:cs typeface="Times New Roman" pitchFamily="18" charset="0"/>
              </a:rPr>
              <a:t>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a vzniká na nich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b="1" dirty="0">
                <a:cs typeface="Times New Roman" pitchFamily="18" charset="0"/>
              </a:rPr>
              <a:t>polarizační napětí.</a:t>
            </a:r>
            <a:endParaRPr lang="cs-CZ" sz="2400" dirty="0"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043363" y="1578207"/>
            <a:ext cx="781050" cy="3863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414463" y="1602020"/>
            <a:ext cx="781050" cy="3863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551274" y="1622275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Zn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167188" y="1578207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8013" y="3672250"/>
            <a:ext cx="5043487" cy="2340000"/>
          </a:xfrm>
          <a:prstGeom prst="rect">
            <a:avLst/>
          </a:prstGeom>
          <a:solidFill>
            <a:srgbClr val="E18D11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625725" y="5305657"/>
            <a:ext cx="930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SO</a:t>
            </a:r>
            <a:r>
              <a:rPr lang="cs-CZ" sz="2000" baseline="-25000" dirty="0"/>
              <a:t>4</a:t>
            </a:r>
            <a:endParaRPr lang="cs-CZ" sz="2000" dirty="0"/>
          </a:p>
        </p:txBody>
      </p:sp>
      <p:sp>
        <p:nvSpPr>
          <p:cNvPr id="18" name="Volný tvar 17"/>
          <p:cNvSpPr/>
          <p:nvPr/>
        </p:nvSpPr>
        <p:spPr>
          <a:xfrm>
            <a:off x="595911" y="2745200"/>
            <a:ext cx="5040000" cy="3276000"/>
          </a:xfrm>
          <a:custGeom>
            <a:avLst/>
            <a:gdLst>
              <a:gd name="connsiteX0" fmla="*/ 0 w 3668751"/>
              <a:gd name="connsiteY0" fmla="*/ 55756 h 1784195"/>
              <a:gd name="connsiteX1" fmla="*/ 0 w 3668751"/>
              <a:gd name="connsiteY1" fmla="*/ 1784195 h 1784195"/>
              <a:gd name="connsiteX2" fmla="*/ 3668751 w 3668751"/>
              <a:gd name="connsiteY2" fmla="*/ 1784195 h 1784195"/>
              <a:gd name="connsiteX3" fmla="*/ 3668751 w 3668751"/>
              <a:gd name="connsiteY3" fmla="*/ 0 h 17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51" h="1784195">
                <a:moveTo>
                  <a:pt x="0" y="55756"/>
                </a:moveTo>
                <a:lnTo>
                  <a:pt x="0" y="1784195"/>
                </a:lnTo>
                <a:lnTo>
                  <a:pt x="3668751" y="1784195"/>
                </a:lnTo>
                <a:lnTo>
                  <a:pt x="3668751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9" name="Group 191"/>
          <p:cNvGrpSpPr>
            <a:grpSpLocks/>
          </p:cNvGrpSpPr>
          <p:nvPr/>
        </p:nvGrpSpPr>
        <p:grpSpPr bwMode="auto">
          <a:xfrm>
            <a:off x="4054475" y="24418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20" name="Oval 19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1" name="Line 19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19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Group 195"/>
          <p:cNvGrpSpPr>
            <a:grpSpLocks/>
          </p:cNvGrpSpPr>
          <p:nvPr/>
        </p:nvGrpSpPr>
        <p:grpSpPr bwMode="auto">
          <a:xfrm>
            <a:off x="4054475" y="269422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24" name="Oval 19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" name="Line 19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19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" name="Group 199"/>
          <p:cNvGrpSpPr>
            <a:grpSpLocks/>
          </p:cNvGrpSpPr>
          <p:nvPr/>
        </p:nvGrpSpPr>
        <p:grpSpPr bwMode="auto">
          <a:xfrm>
            <a:off x="4054475" y="29466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28" name="Oval 20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9" name="Line 20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Line 20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" name="Group 203"/>
          <p:cNvGrpSpPr>
            <a:grpSpLocks/>
          </p:cNvGrpSpPr>
          <p:nvPr/>
        </p:nvGrpSpPr>
        <p:grpSpPr bwMode="auto">
          <a:xfrm>
            <a:off x="4054475" y="31990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2" name="Oval 20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3" name="Line 20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Line 20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5" name="Group 207"/>
          <p:cNvGrpSpPr>
            <a:grpSpLocks/>
          </p:cNvGrpSpPr>
          <p:nvPr/>
        </p:nvGrpSpPr>
        <p:grpSpPr bwMode="auto">
          <a:xfrm>
            <a:off x="4054475" y="344987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6" name="Oval 20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7" name="Line 20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Line 21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9" name="Group 211"/>
          <p:cNvGrpSpPr>
            <a:grpSpLocks/>
          </p:cNvGrpSpPr>
          <p:nvPr/>
        </p:nvGrpSpPr>
        <p:grpSpPr bwMode="auto">
          <a:xfrm>
            <a:off x="4054475" y="37022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0" name="Oval 21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1" name="Line 21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21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3" name="Group 215"/>
          <p:cNvGrpSpPr>
            <a:grpSpLocks/>
          </p:cNvGrpSpPr>
          <p:nvPr/>
        </p:nvGrpSpPr>
        <p:grpSpPr bwMode="auto">
          <a:xfrm>
            <a:off x="4054475" y="395469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4" name="Oval 21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5" name="Line 21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Line 21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7" name="Group 219"/>
          <p:cNvGrpSpPr>
            <a:grpSpLocks/>
          </p:cNvGrpSpPr>
          <p:nvPr/>
        </p:nvGrpSpPr>
        <p:grpSpPr bwMode="auto">
          <a:xfrm>
            <a:off x="4054475" y="42071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8" name="Oval 22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9" name="Line 22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Line 22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1" name="Group 223"/>
          <p:cNvGrpSpPr>
            <a:grpSpLocks/>
          </p:cNvGrpSpPr>
          <p:nvPr/>
        </p:nvGrpSpPr>
        <p:grpSpPr bwMode="auto">
          <a:xfrm>
            <a:off x="4054475" y="44579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52" name="Oval 22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3" name="Line 22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Line 22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" name="Group 227"/>
          <p:cNvGrpSpPr>
            <a:grpSpLocks/>
          </p:cNvGrpSpPr>
          <p:nvPr/>
        </p:nvGrpSpPr>
        <p:grpSpPr bwMode="auto">
          <a:xfrm>
            <a:off x="4054475" y="47103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56" name="Oval 22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7" name="Line 22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Line 23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9" name="Group 231"/>
          <p:cNvGrpSpPr>
            <a:grpSpLocks/>
          </p:cNvGrpSpPr>
          <p:nvPr/>
        </p:nvGrpSpPr>
        <p:grpSpPr bwMode="auto">
          <a:xfrm>
            <a:off x="4054475" y="496275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60" name="Oval 23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1" name="Line 23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2" name="Line 23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" name="Group 235"/>
          <p:cNvGrpSpPr>
            <a:grpSpLocks/>
          </p:cNvGrpSpPr>
          <p:nvPr/>
        </p:nvGrpSpPr>
        <p:grpSpPr bwMode="auto">
          <a:xfrm>
            <a:off x="4054475" y="52135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64" name="Oval 23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5" name="Line 23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6" name="Line 23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7" name="Group 239"/>
          <p:cNvGrpSpPr>
            <a:grpSpLocks/>
          </p:cNvGrpSpPr>
          <p:nvPr/>
        </p:nvGrpSpPr>
        <p:grpSpPr bwMode="auto">
          <a:xfrm>
            <a:off x="4595813" y="24418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68" name="Oval 24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9" name="Line 24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0" name="Line 24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" name="Group 243"/>
          <p:cNvGrpSpPr>
            <a:grpSpLocks/>
          </p:cNvGrpSpPr>
          <p:nvPr/>
        </p:nvGrpSpPr>
        <p:grpSpPr bwMode="auto">
          <a:xfrm>
            <a:off x="4595813" y="269422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72" name="Oval 24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3" name="Line 24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Line 24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5" name="Group 247"/>
          <p:cNvGrpSpPr>
            <a:grpSpLocks/>
          </p:cNvGrpSpPr>
          <p:nvPr/>
        </p:nvGrpSpPr>
        <p:grpSpPr bwMode="auto">
          <a:xfrm>
            <a:off x="4595813" y="29466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76" name="Oval 24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7" name="Line 24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Line 25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9" name="Group 251"/>
          <p:cNvGrpSpPr>
            <a:grpSpLocks/>
          </p:cNvGrpSpPr>
          <p:nvPr/>
        </p:nvGrpSpPr>
        <p:grpSpPr bwMode="auto">
          <a:xfrm>
            <a:off x="4595813" y="31990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80" name="Oval 25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1" name="Line 25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Line 25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3" name="Group 255"/>
          <p:cNvGrpSpPr>
            <a:grpSpLocks/>
          </p:cNvGrpSpPr>
          <p:nvPr/>
        </p:nvGrpSpPr>
        <p:grpSpPr bwMode="auto">
          <a:xfrm>
            <a:off x="4595813" y="344987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84" name="Oval 25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5" name="Line 25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6" name="Line 25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7" name="Group 259"/>
          <p:cNvGrpSpPr>
            <a:grpSpLocks/>
          </p:cNvGrpSpPr>
          <p:nvPr/>
        </p:nvGrpSpPr>
        <p:grpSpPr bwMode="auto">
          <a:xfrm>
            <a:off x="4595813" y="37022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88" name="Oval 26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9" name="Line 26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0" name="Line 26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1" name="Group 263"/>
          <p:cNvGrpSpPr>
            <a:grpSpLocks/>
          </p:cNvGrpSpPr>
          <p:nvPr/>
        </p:nvGrpSpPr>
        <p:grpSpPr bwMode="auto">
          <a:xfrm>
            <a:off x="4595813" y="395469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92" name="Oval 26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93" name="Line 26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4" name="Line 26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5" name="Group 267"/>
          <p:cNvGrpSpPr>
            <a:grpSpLocks/>
          </p:cNvGrpSpPr>
          <p:nvPr/>
        </p:nvGrpSpPr>
        <p:grpSpPr bwMode="auto">
          <a:xfrm>
            <a:off x="4595813" y="42071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96" name="Oval 26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97" name="Line 26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8" name="Line 27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9" name="Group 271"/>
          <p:cNvGrpSpPr>
            <a:grpSpLocks/>
          </p:cNvGrpSpPr>
          <p:nvPr/>
        </p:nvGrpSpPr>
        <p:grpSpPr bwMode="auto">
          <a:xfrm>
            <a:off x="4595813" y="44579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100" name="Oval 27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01" name="Line 27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2" name="Line 27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3" name="Group 275"/>
          <p:cNvGrpSpPr>
            <a:grpSpLocks/>
          </p:cNvGrpSpPr>
          <p:nvPr/>
        </p:nvGrpSpPr>
        <p:grpSpPr bwMode="auto">
          <a:xfrm>
            <a:off x="4595813" y="47103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104" name="Oval 27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05" name="Line 27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6" name="Line 27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7" name="Group 279"/>
          <p:cNvGrpSpPr>
            <a:grpSpLocks/>
          </p:cNvGrpSpPr>
          <p:nvPr/>
        </p:nvGrpSpPr>
        <p:grpSpPr bwMode="auto">
          <a:xfrm>
            <a:off x="4595813" y="496275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108" name="Oval 28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09" name="Line 28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0" name="Line 28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1" name="Group 283"/>
          <p:cNvGrpSpPr>
            <a:grpSpLocks/>
          </p:cNvGrpSpPr>
          <p:nvPr/>
        </p:nvGrpSpPr>
        <p:grpSpPr bwMode="auto">
          <a:xfrm>
            <a:off x="4595813" y="52135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112" name="Oval 28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13" name="Line 28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28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5" name="Group 287"/>
          <p:cNvGrpSpPr>
            <a:grpSpLocks/>
          </p:cNvGrpSpPr>
          <p:nvPr/>
        </p:nvGrpSpPr>
        <p:grpSpPr bwMode="auto">
          <a:xfrm>
            <a:off x="3816350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16" name="Oval 28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17" name="Line 28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18" name="Group 290"/>
          <p:cNvGrpSpPr>
            <a:grpSpLocks/>
          </p:cNvGrpSpPr>
          <p:nvPr/>
        </p:nvGrpSpPr>
        <p:grpSpPr bwMode="auto">
          <a:xfrm>
            <a:off x="3816350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19" name="Oval 29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20" name="Line 29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1" name="Group 293"/>
          <p:cNvGrpSpPr>
            <a:grpSpLocks/>
          </p:cNvGrpSpPr>
          <p:nvPr/>
        </p:nvGrpSpPr>
        <p:grpSpPr bwMode="auto">
          <a:xfrm>
            <a:off x="3816350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22" name="Oval 29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" name="Line 29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4" name="Group 296"/>
          <p:cNvGrpSpPr>
            <a:grpSpLocks/>
          </p:cNvGrpSpPr>
          <p:nvPr/>
        </p:nvGrpSpPr>
        <p:grpSpPr bwMode="auto">
          <a:xfrm>
            <a:off x="3816350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25" name="Oval 29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26" name="Line 29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7" name="Group 299"/>
          <p:cNvGrpSpPr>
            <a:grpSpLocks/>
          </p:cNvGrpSpPr>
          <p:nvPr/>
        </p:nvGrpSpPr>
        <p:grpSpPr bwMode="auto">
          <a:xfrm>
            <a:off x="3816350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28" name="Oval 30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29" name="Line 30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0" name="Group 302"/>
          <p:cNvGrpSpPr>
            <a:grpSpLocks/>
          </p:cNvGrpSpPr>
          <p:nvPr/>
        </p:nvGrpSpPr>
        <p:grpSpPr bwMode="auto">
          <a:xfrm>
            <a:off x="3816350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31" name="Oval 30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32" name="Line 30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3" name="Group 305"/>
          <p:cNvGrpSpPr>
            <a:grpSpLocks/>
          </p:cNvGrpSpPr>
          <p:nvPr/>
        </p:nvGrpSpPr>
        <p:grpSpPr bwMode="auto">
          <a:xfrm>
            <a:off x="3816350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34" name="Oval 30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35" name="Line 30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6" name="Group 308"/>
          <p:cNvGrpSpPr>
            <a:grpSpLocks/>
          </p:cNvGrpSpPr>
          <p:nvPr/>
        </p:nvGrpSpPr>
        <p:grpSpPr bwMode="auto">
          <a:xfrm>
            <a:off x="3816350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37" name="Oval 30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38" name="Line 31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39" name="Group 311"/>
          <p:cNvGrpSpPr>
            <a:grpSpLocks/>
          </p:cNvGrpSpPr>
          <p:nvPr/>
        </p:nvGrpSpPr>
        <p:grpSpPr bwMode="auto">
          <a:xfrm>
            <a:off x="3816350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40" name="Oval 31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41" name="Line 31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2" name="Group 314"/>
          <p:cNvGrpSpPr>
            <a:grpSpLocks/>
          </p:cNvGrpSpPr>
          <p:nvPr/>
        </p:nvGrpSpPr>
        <p:grpSpPr bwMode="auto">
          <a:xfrm>
            <a:off x="3816350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43" name="Oval 31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44" name="Line 31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5" name="Group 317"/>
          <p:cNvGrpSpPr>
            <a:grpSpLocks/>
          </p:cNvGrpSpPr>
          <p:nvPr/>
        </p:nvGrpSpPr>
        <p:grpSpPr bwMode="auto">
          <a:xfrm>
            <a:off x="3816350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46" name="Oval 31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47" name="Line 31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8" name="Group 320"/>
          <p:cNvGrpSpPr>
            <a:grpSpLocks/>
          </p:cNvGrpSpPr>
          <p:nvPr/>
        </p:nvGrpSpPr>
        <p:grpSpPr bwMode="auto">
          <a:xfrm>
            <a:off x="3816350" y="52866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49" name="Oval 32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50" name="Line 32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1" name="Group 323"/>
          <p:cNvGrpSpPr>
            <a:grpSpLocks/>
          </p:cNvGrpSpPr>
          <p:nvPr/>
        </p:nvGrpSpPr>
        <p:grpSpPr bwMode="auto">
          <a:xfrm>
            <a:off x="4824413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52" name="Oval 32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" name="Line 32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4" name="Group 326"/>
          <p:cNvGrpSpPr>
            <a:grpSpLocks/>
          </p:cNvGrpSpPr>
          <p:nvPr/>
        </p:nvGrpSpPr>
        <p:grpSpPr bwMode="auto">
          <a:xfrm>
            <a:off x="4824413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55" name="Oval 32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56" name="Line 32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7" name="Group 329"/>
          <p:cNvGrpSpPr>
            <a:grpSpLocks/>
          </p:cNvGrpSpPr>
          <p:nvPr/>
        </p:nvGrpSpPr>
        <p:grpSpPr bwMode="auto">
          <a:xfrm>
            <a:off x="4824413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58" name="Oval 33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59" name="Line 33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0" name="Group 332"/>
          <p:cNvGrpSpPr>
            <a:grpSpLocks/>
          </p:cNvGrpSpPr>
          <p:nvPr/>
        </p:nvGrpSpPr>
        <p:grpSpPr bwMode="auto">
          <a:xfrm>
            <a:off x="4824413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61" name="Oval 33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62" name="Line 33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3" name="Group 335"/>
          <p:cNvGrpSpPr>
            <a:grpSpLocks/>
          </p:cNvGrpSpPr>
          <p:nvPr/>
        </p:nvGrpSpPr>
        <p:grpSpPr bwMode="auto">
          <a:xfrm>
            <a:off x="4824413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64" name="Oval 33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65" name="Line 33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6" name="Group 338"/>
          <p:cNvGrpSpPr>
            <a:grpSpLocks/>
          </p:cNvGrpSpPr>
          <p:nvPr/>
        </p:nvGrpSpPr>
        <p:grpSpPr bwMode="auto">
          <a:xfrm>
            <a:off x="4824413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67" name="Oval 33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68" name="Line 34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9" name="Group 341"/>
          <p:cNvGrpSpPr>
            <a:grpSpLocks/>
          </p:cNvGrpSpPr>
          <p:nvPr/>
        </p:nvGrpSpPr>
        <p:grpSpPr bwMode="auto">
          <a:xfrm>
            <a:off x="4824413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70" name="Oval 34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71" name="Line 34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2" name="Group 344"/>
          <p:cNvGrpSpPr>
            <a:grpSpLocks/>
          </p:cNvGrpSpPr>
          <p:nvPr/>
        </p:nvGrpSpPr>
        <p:grpSpPr bwMode="auto">
          <a:xfrm>
            <a:off x="4824413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73" name="Oval 34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" name="Line 34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5" name="Group 347"/>
          <p:cNvGrpSpPr>
            <a:grpSpLocks/>
          </p:cNvGrpSpPr>
          <p:nvPr/>
        </p:nvGrpSpPr>
        <p:grpSpPr bwMode="auto">
          <a:xfrm>
            <a:off x="4824413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76" name="Oval 34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77" name="Line 34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78" name="Group 350"/>
          <p:cNvGrpSpPr>
            <a:grpSpLocks/>
          </p:cNvGrpSpPr>
          <p:nvPr/>
        </p:nvGrpSpPr>
        <p:grpSpPr bwMode="auto">
          <a:xfrm>
            <a:off x="4824413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79" name="Oval 35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80" name="Line 35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1" name="Group 353"/>
          <p:cNvGrpSpPr>
            <a:grpSpLocks/>
          </p:cNvGrpSpPr>
          <p:nvPr/>
        </p:nvGrpSpPr>
        <p:grpSpPr bwMode="auto">
          <a:xfrm>
            <a:off x="4824413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82" name="Oval 35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83" name="Line 35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4" name="Group 356"/>
          <p:cNvGrpSpPr>
            <a:grpSpLocks/>
          </p:cNvGrpSpPr>
          <p:nvPr/>
        </p:nvGrpSpPr>
        <p:grpSpPr bwMode="auto">
          <a:xfrm>
            <a:off x="4824413" y="52866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85" name="Oval 35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86" name="Line 35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87" name="Group 359"/>
          <p:cNvGrpSpPr>
            <a:grpSpLocks/>
          </p:cNvGrpSpPr>
          <p:nvPr/>
        </p:nvGrpSpPr>
        <p:grpSpPr bwMode="auto">
          <a:xfrm>
            <a:off x="4332288" y="52135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188" name="Oval 36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89" name="Line 36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90" name="Line 36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91" name="Group 363"/>
          <p:cNvGrpSpPr>
            <a:grpSpLocks/>
          </p:cNvGrpSpPr>
          <p:nvPr/>
        </p:nvGrpSpPr>
        <p:grpSpPr bwMode="auto">
          <a:xfrm>
            <a:off x="4332288" y="545329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92" name="Oval 36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93" name="Line 36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94" name="Group 15"/>
          <p:cNvGrpSpPr>
            <a:grpSpLocks/>
          </p:cNvGrpSpPr>
          <p:nvPr/>
        </p:nvGrpSpPr>
        <p:grpSpPr bwMode="auto">
          <a:xfrm>
            <a:off x="2195513" y="2441807"/>
            <a:ext cx="215900" cy="215900"/>
            <a:chOff x="2109" y="1026"/>
            <a:chExt cx="136" cy="136"/>
          </a:xfrm>
        </p:grpSpPr>
        <p:sp>
          <p:nvSpPr>
            <p:cNvPr id="195" name="Oval 1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196" name="Line 1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97" name="Line 1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98" name="Group 19"/>
          <p:cNvGrpSpPr>
            <a:grpSpLocks/>
          </p:cNvGrpSpPr>
          <p:nvPr/>
        </p:nvGrpSpPr>
        <p:grpSpPr bwMode="auto">
          <a:xfrm>
            <a:off x="1439863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199" name="Oval 2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00" name="Line 2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1" name="Group 22"/>
          <p:cNvGrpSpPr>
            <a:grpSpLocks/>
          </p:cNvGrpSpPr>
          <p:nvPr/>
        </p:nvGrpSpPr>
        <p:grpSpPr bwMode="auto">
          <a:xfrm>
            <a:off x="1439863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02" name="Oval 2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03" name="Line 2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4" name="Group 25"/>
          <p:cNvGrpSpPr>
            <a:grpSpLocks/>
          </p:cNvGrpSpPr>
          <p:nvPr/>
        </p:nvGrpSpPr>
        <p:grpSpPr bwMode="auto">
          <a:xfrm>
            <a:off x="1439863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05" name="Oval 2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" name="Line 2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07" name="Group 28"/>
          <p:cNvGrpSpPr>
            <a:grpSpLocks/>
          </p:cNvGrpSpPr>
          <p:nvPr/>
        </p:nvGrpSpPr>
        <p:grpSpPr bwMode="auto">
          <a:xfrm>
            <a:off x="1439863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08" name="Oval 2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09" name="Line 3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0" name="Group 31"/>
          <p:cNvGrpSpPr>
            <a:grpSpLocks/>
          </p:cNvGrpSpPr>
          <p:nvPr/>
        </p:nvGrpSpPr>
        <p:grpSpPr bwMode="auto">
          <a:xfrm>
            <a:off x="1439863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11" name="Oval 3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12" name="Line 3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3" name="Group 34"/>
          <p:cNvGrpSpPr>
            <a:grpSpLocks/>
          </p:cNvGrpSpPr>
          <p:nvPr/>
        </p:nvGrpSpPr>
        <p:grpSpPr bwMode="auto">
          <a:xfrm>
            <a:off x="1439863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14" name="Oval 3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" name="Line 3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6" name="Group 37"/>
          <p:cNvGrpSpPr>
            <a:grpSpLocks/>
          </p:cNvGrpSpPr>
          <p:nvPr/>
        </p:nvGrpSpPr>
        <p:grpSpPr bwMode="auto">
          <a:xfrm>
            <a:off x="1439863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17" name="Oval 3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18" name="Line 3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9" name="Group 40"/>
          <p:cNvGrpSpPr>
            <a:grpSpLocks/>
          </p:cNvGrpSpPr>
          <p:nvPr/>
        </p:nvGrpSpPr>
        <p:grpSpPr bwMode="auto">
          <a:xfrm>
            <a:off x="1439863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20" name="Oval 4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21" name="Line 4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2" name="Group 43"/>
          <p:cNvGrpSpPr>
            <a:grpSpLocks/>
          </p:cNvGrpSpPr>
          <p:nvPr/>
        </p:nvGrpSpPr>
        <p:grpSpPr bwMode="auto">
          <a:xfrm>
            <a:off x="1439863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23" name="Oval 4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24" name="Line 4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5" name="Group 46"/>
          <p:cNvGrpSpPr>
            <a:grpSpLocks/>
          </p:cNvGrpSpPr>
          <p:nvPr/>
        </p:nvGrpSpPr>
        <p:grpSpPr bwMode="auto">
          <a:xfrm>
            <a:off x="1439863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26" name="Oval 4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27" name="Line 4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8" name="Group 49"/>
          <p:cNvGrpSpPr>
            <a:grpSpLocks/>
          </p:cNvGrpSpPr>
          <p:nvPr/>
        </p:nvGrpSpPr>
        <p:grpSpPr bwMode="auto">
          <a:xfrm>
            <a:off x="1439863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29" name="Oval 5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30" name="Line 5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1" name="Group 52"/>
          <p:cNvGrpSpPr>
            <a:grpSpLocks/>
          </p:cNvGrpSpPr>
          <p:nvPr/>
        </p:nvGrpSpPr>
        <p:grpSpPr bwMode="auto">
          <a:xfrm>
            <a:off x="1439863" y="52135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32" name="Oval 5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33" name="Line 5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4" name="Group 55"/>
          <p:cNvGrpSpPr>
            <a:grpSpLocks/>
          </p:cNvGrpSpPr>
          <p:nvPr/>
        </p:nvGrpSpPr>
        <p:grpSpPr bwMode="auto">
          <a:xfrm>
            <a:off x="1943100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35" name="Oval 5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36" name="Line 5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7" name="Group 58"/>
          <p:cNvGrpSpPr>
            <a:grpSpLocks/>
          </p:cNvGrpSpPr>
          <p:nvPr/>
        </p:nvGrpSpPr>
        <p:grpSpPr bwMode="auto">
          <a:xfrm>
            <a:off x="1943100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38" name="Oval 5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39" name="Line 6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0" name="Group 61"/>
          <p:cNvGrpSpPr>
            <a:grpSpLocks/>
          </p:cNvGrpSpPr>
          <p:nvPr/>
        </p:nvGrpSpPr>
        <p:grpSpPr bwMode="auto">
          <a:xfrm>
            <a:off x="1943100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41" name="Oval 6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42" name="Line 6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3" name="Group 64"/>
          <p:cNvGrpSpPr>
            <a:grpSpLocks/>
          </p:cNvGrpSpPr>
          <p:nvPr/>
        </p:nvGrpSpPr>
        <p:grpSpPr bwMode="auto">
          <a:xfrm>
            <a:off x="1943100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44" name="Oval 6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" name="Line 6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6" name="Group 67"/>
          <p:cNvGrpSpPr>
            <a:grpSpLocks/>
          </p:cNvGrpSpPr>
          <p:nvPr/>
        </p:nvGrpSpPr>
        <p:grpSpPr bwMode="auto">
          <a:xfrm>
            <a:off x="1943100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47" name="Oval 6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48" name="Line 6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49" name="Group 70"/>
          <p:cNvGrpSpPr>
            <a:grpSpLocks/>
          </p:cNvGrpSpPr>
          <p:nvPr/>
        </p:nvGrpSpPr>
        <p:grpSpPr bwMode="auto">
          <a:xfrm>
            <a:off x="1943100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50" name="Oval 7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1" name="Line 7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2" name="Group 73"/>
          <p:cNvGrpSpPr>
            <a:grpSpLocks/>
          </p:cNvGrpSpPr>
          <p:nvPr/>
        </p:nvGrpSpPr>
        <p:grpSpPr bwMode="auto">
          <a:xfrm>
            <a:off x="1943100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53" name="Oval 7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4" name="Line 7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5" name="Group 76"/>
          <p:cNvGrpSpPr>
            <a:grpSpLocks/>
          </p:cNvGrpSpPr>
          <p:nvPr/>
        </p:nvGrpSpPr>
        <p:grpSpPr bwMode="auto">
          <a:xfrm>
            <a:off x="1943100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56" name="Oval 7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57" name="Line 7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8" name="Group 79"/>
          <p:cNvGrpSpPr>
            <a:grpSpLocks/>
          </p:cNvGrpSpPr>
          <p:nvPr/>
        </p:nvGrpSpPr>
        <p:grpSpPr bwMode="auto">
          <a:xfrm>
            <a:off x="1943100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59" name="Oval 8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60" name="Line 8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1" name="Group 82"/>
          <p:cNvGrpSpPr>
            <a:grpSpLocks/>
          </p:cNvGrpSpPr>
          <p:nvPr/>
        </p:nvGrpSpPr>
        <p:grpSpPr bwMode="auto">
          <a:xfrm>
            <a:off x="1943100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62" name="Oval 8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63" name="Line 8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4" name="Group 85"/>
          <p:cNvGrpSpPr>
            <a:grpSpLocks/>
          </p:cNvGrpSpPr>
          <p:nvPr/>
        </p:nvGrpSpPr>
        <p:grpSpPr bwMode="auto">
          <a:xfrm>
            <a:off x="1943100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65" name="Oval 8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" name="Line 8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7" name="Group 88"/>
          <p:cNvGrpSpPr>
            <a:grpSpLocks/>
          </p:cNvGrpSpPr>
          <p:nvPr/>
        </p:nvGrpSpPr>
        <p:grpSpPr bwMode="auto">
          <a:xfrm>
            <a:off x="1943100" y="52135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68" name="Oval 8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69" name="Line 9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0" name="Group 91"/>
          <p:cNvGrpSpPr>
            <a:grpSpLocks/>
          </p:cNvGrpSpPr>
          <p:nvPr/>
        </p:nvGrpSpPr>
        <p:grpSpPr bwMode="auto">
          <a:xfrm>
            <a:off x="1692275" y="52135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271" name="Oval 9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72" name="Line 9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3" name="Group 95"/>
          <p:cNvGrpSpPr>
            <a:grpSpLocks/>
          </p:cNvGrpSpPr>
          <p:nvPr/>
        </p:nvGrpSpPr>
        <p:grpSpPr bwMode="auto">
          <a:xfrm>
            <a:off x="2195513" y="2694220"/>
            <a:ext cx="215900" cy="215900"/>
            <a:chOff x="2109" y="1026"/>
            <a:chExt cx="136" cy="136"/>
          </a:xfrm>
        </p:grpSpPr>
        <p:sp>
          <p:nvSpPr>
            <p:cNvPr id="274" name="Oval 9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75" name="Line 9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76" name="Line 9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77" name="Group 99"/>
          <p:cNvGrpSpPr>
            <a:grpSpLocks/>
          </p:cNvGrpSpPr>
          <p:nvPr/>
        </p:nvGrpSpPr>
        <p:grpSpPr bwMode="auto">
          <a:xfrm>
            <a:off x="2195513" y="2946632"/>
            <a:ext cx="215900" cy="215900"/>
            <a:chOff x="2109" y="1026"/>
            <a:chExt cx="136" cy="136"/>
          </a:xfrm>
        </p:grpSpPr>
        <p:sp>
          <p:nvSpPr>
            <p:cNvPr id="278" name="Oval 10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79" name="Line 10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80" name="Line 10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1" name="Group 103"/>
          <p:cNvGrpSpPr>
            <a:grpSpLocks/>
          </p:cNvGrpSpPr>
          <p:nvPr/>
        </p:nvGrpSpPr>
        <p:grpSpPr bwMode="auto">
          <a:xfrm>
            <a:off x="2195513" y="3199045"/>
            <a:ext cx="215900" cy="215900"/>
            <a:chOff x="2109" y="1026"/>
            <a:chExt cx="136" cy="136"/>
          </a:xfrm>
        </p:grpSpPr>
        <p:sp>
          <p:nvSpPr>
            <p:cNvPr id="282" name="Oval 10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83" name="Line 10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84" name="Line 10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5" name="Group 107"/>
          <p:cNvGrpSpPr>
            <a:grpSpLocks/>
          </p:cNvGrpSpPr>
          <p:nvPr/>
        </p:nvGrpSpPr>
        <p:grpSpPr bwMode="auto">
          <a:xfrm>
            <a:off x="2195513" y="3449870"/>
            <a:ext cx="215900" cy="215900"/>
            <a:chOff x="2109" y="1026"/>
            <a:chExt cx="136" cy="136"/>
          </a:xfrm>
        </p:grpSpPr>
        <p:sp>
          <p:nvSpPr>
            <p:cNvPr id="286" name="Oval 10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" name="Line 10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88" name="Line 11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9" name="Group 111"/>
          <p:cNvGrpSpPr>
            <a:grpSpLocks/>
          </p:cNvGrpSpPr>
          <p:nvPr/>
        </p:nvGrpSpPr>
        <p:grpSpPr bwMode="auto">
          <a:xfrm>
            <a:off x="2195513" y="3702282"/>
            <a:ext cx="215900" cy="215900"/>
            <a:chOff x="2109" y="1026"/>
            <a:chExt cx="136" cy="136"/>
          </a:xfrm>
        </p:grpSpPr>
        <p:sp>
          <p:nvSpPr>
            <p:cNvPr id="290" name="Oval 11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91" name="Line 11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92" name="Line 11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3" name="Group 115"/>
          <p:cNvGrpSpPr>
            <a:grpSpLocks/>
          </p:cNvGrpSpPr>
          <p:nvPr/>
        </p:nvGrpSpPr>
        <p:grpSpPr bwMode="auto">
          <a:xfrm>
            <a:off x="2195513" y="3954695"/>
            <a:ext cx="215900" cy="215900"/>
            <a:chOff x="2109" y="1026"/>
            <a:chExt cx="136" cy="136"/>
          </a:xfrm>
        </p:grpSpPr>
        <p:sp>
          <p:nvSpPr>
            <p:cNvPr id="294" name="Oval 11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95" name="Line 11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96" name="Line 11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97" name="Group 119"/>
          <p:cNvGrpSpPr>
            <a:grpSpLocks/>
          </p:cNvGrpSpPr>
          <p:nvPr/>
        </p:nvGrpSpPr>
        <p:grpSpPr bwMode="auto">
          <a:xfrm>
            <a:off x="2195513" y="4207107"/>
            <a:ext cx="215900" cy="215900"/>
            <a:chOff x="2109" y="1026"/>
            <a:chExt cx="136" cy="136"/>
          </a:xfrm>
        </p:grpSpPr>
        <p:sp>
          <p:nvSpPr>
            <p:cNvPr id="298" name="Oval 12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299" name="Line 12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00" name="Line 12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1" name="Group 123"/>
          <p:cNvGrpSpPr>
            <a:grpSpLocks/>
          </p:cNvGrpSpPr>
          <p:nvPr/>
        </p:nvGrpSpPr>
        <p:grpSpPr bwMode="auto">
          <a:xfrm>
            <a:off x="2195513" y="4457932"/>
            <a:ext cx="215900" cy="215900"/>
            <a:chOff x="2109" y="1026"/>
            <a:chExt cx="136" cy="136"/>
          </a:xfrm>
        </p:grpSpPr>
        <p:sp>
          <p:nvSpPr>
            <p:cNvPr id="302" name="Oval 12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03" name="Line 12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04" name="Line 12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5" name="Group 127"/>
          <p:cNvGrpSpPr>
            <a:grpSpLocks/>
          </p:cNvGrpSpPr>
          <p:nvPr/>
        </p:nvGrpSpPr>
        <p:grpSpPr bwMode="auto">
          <a:xfrm>
            <a:off x="2195513" y="4710345"/>
            <a:ext cx="215900" cy="215900"/>
            <a:chOff x="2109" y="1026"/>
            <a:chExt cx="136" cy="136"/>
          </a:xfrm>
        </p:grpSpPr>
        <p:sp>
          <p:nvSpPr>
            <p:cNvPr id="306" name="Oval 12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" name="Line 12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08" name="Line 13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9" name="Group 131"/>
          <p:cNvGrpSpPr>
            <a:grpSpLocks/>
          </p:cNvGrpSpPr>
          <p:nvPr/>
        </p:nvGrpSpPr>
        <p:grpSpPr bwMode="auto">
          <a:xfrm>
            <a:off x="2195513" y="4962757"/>
            <a:ext cx="215900" cy="215900"/>
            <a:chOff x="2109" y="1026"/>
            <a:chExt cx="136" cy="136"/>
          </a:xfrm>
        </p:grpSpPr>
        <p:sp>
          <p:nvSpPr>
            <p:cNvPr id="310" name="Oval 13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11" name="Line 13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12" name="Line 13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3" name="Group 135"/>
          <p:cNvGrpSpPr>
            <a:grpSpLocks/>
          </p:cNvGrpSpPr>
          <p:nvPr/>
        </p:nvGrpSpPr>
        <p:grpSpPr bwMode="auto">
          <a:xfrm>
            <a:off x="2195513" y="5286607"/>
            <a:ext cx="215900" cy="215900"/>
            <a:chOff x="2109" y="1026"/>
            <a:chExt cx="136" cy="136"/>
          </a:xfrm>
        </p:grpSpPr>
        <p:sp>
          <p:nvSpPr>
            <p:cNvPr id="314" name="Oval 13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15" name="Line 13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16" name="Line 13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17" name="Group 139"/>
          <p:cNvGrpSpPr>
            <a:grpSpLocks/>
          </p:cNvGrpSpPr>
          <p:nvPr/>
        </p:nvGrpSpPr>
        <p:grpSpPr bwMode="auto">
          <a:xfrm>
            <a:off x="1187450" y="2441807"/>
            <a:ext cx="215900" cy="215900"/>
            <a:chOff x="2109" y="1026"/>
            <a:chExt cx="136" cy="136"/>
          </a:xfrm>
        </p:grpSpPr>
        <p:sp>
          <p:nvSpPr>
            <p:cNvPr id="318" name="Oval 14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19" name="Line 14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20" name="Line 14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1" name="Group 143"/>
          <p:cNvGrpSpPr>
            <a:grpSpLocks/>
          </p:cNvGrpSpPr>
          <p:nvPr/>
        </p:nvGrpSpPr>
        <p:grpSpPr bwMode="auto">
          <a:xfrm>
            <a:off x="1187450" y="2694220"/>
            <a:ext cx="215900" cy="215900"/>
            <a:chOff x="2109" y="1026"/>
            <a:chExt cx="136" cy="136"/>
          </a:xfrm>
        </p:grpSpPr>
        <p:sp>
          <p:nvSpPr>
            <p:cNvPr id="322" name="Oval 14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23" name="Line 14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24" name="Line 14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5" name="Group 147"/>
          <p:cNvGrpSpPr>
            <a:grpSpLocks/>
          </p:cNvGrpSpPr>
          <p:nvPr/>
        </p:nvGrpSpPr>
        <p:grpSpPr bwMode="auto">
          <a:xfrm>
            <a:off x="1187450" y="2946632"/>
            <a:ext cx="215900" cy="215900"/>
            <a:chOff x="2109" y="1026"/>
            <a:chExt cx="136" cy="136"/>
          </a:xfrm>
        </p:grpSpPr>
        <p:sp>
          <p:nvSpPr>
            <p:cNvPr id="326" name="Oval 14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" name="Line 14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28" name="Line 15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9" name="Group 151"/>
          <p:cNvGrpSpPr>
            <a:grpSpLocks/>
          </p:cNvGrpSpPr>
          <p:nvPr/>
        </p:nvGrpSpPr>
        <p:grpSpPr bwMode="auto">
          <a:xfrm>
            <a:off x="1187450" y="3199045"/>
            <a:ext cx="215900" cy="215900"/>
            <a:chOff x="2109" y="1026"/>
            <a:chExt cx="136" cy="136"/>
          </a:xfrm>
        </p:grpSpPr>
        <p:sp>
          <p:nvSpPr>
            <p:cNvPr id="330" name="Oval 15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31" name="Line 15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32" name="Line 15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3" name="Group 155"/>
          <p:cNvGrpSpPr>
            <a:grpSpLocks/>
          </p:cNvGrpSpPr>
          <p:nvPr/>
        </p:nvGrpSpPr>
        <p:grpSpPr bwMode="auto">
          <a:xfrm>
            <a:off x="1187450" y="3449870"/>
            <a:ext cx="215900" cy="215900"/>
            <a:chOff x="2109" y="1026"/>
            <a:chExt cx="136" cy="136"/>
          </a:xfrm>
        </p:grpSpPr>
        <p:sp>
          <p:nvSpPr>
            <p:cNvPr id="334" name="Oval 15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35" name="Line 15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36" name="Line 15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37" name="Group 159"/>
          <p:cNvGrpSpPr>
            <a:grpSpLocks/>
          </p:cNvGrpSpPr>
          <p:nvPr/>
        </p:nvGrpSpPr>
        <p:grpSpPr bwMode="auto">
          <a:xfrm>
            <a:off x="1187450" y="3702282"/>
            <a:ext cx="215900" cy="215900"/>
            <a:chOff x="2109" y="1026"/>
            <a:chExt cx="136" cy="136"/>
          </a:xfrm>
        </p:grpSpPr>
        <p:sp>
          <p:nvSpPr>
            <p:cNvPr id="338" name="Oval 16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39" name="Line 16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40" name="Line 16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1" name="Group 163"/>
          <p:cNvGrpSpPr>
            <a:grpSpLocks/>
          </p:cNvGrpSpPr>
          <p:nvPr/>
        </p:nvGrpSpPr>
        <p:grpSpPr bwMode="auto">
          <a:xfrm>
            <a:off x="1187450" y="3954695"/>
            <a:ext cx="215900" cy="215900"/>
            <a:chOff x="2109" y="1026"/>
            <a:chExt cx="136" cy="136"/>
          </a:xfrm>
        </p:grpSpPr>
        <p:sp>
          <p:nvSpPr>
            <p:cNvPr id="342" name="Oval 16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43" name="Line 16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44" name="Line 16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5" name="Group 167"/>
          <p:cNvGrpSpPr>
            <a:grpSpLocks/>
          </p:cNvGrpSpPr>
          <p:nvPr/>
        </p:nvGrpSpPr>
        <p:grpSpPr bwMode="auto">
          <a:xfrm>
            <a:off x="1187450" y="4207107"/>
            <a:ext cx="215900" cy="215900"/>
            <a:chOff x="2109" y="1026"/>
            <a:chExt cx="136" cy="136"/>
          </a:xfrm>
        </p:grpSpPr>
        <p:sp>
          <p:nvSpPr>
            <p:cNvPr id="346" name="Oval 16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47" name="Line 16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48" name="Line 17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9" name="Group 171"/>
          <p:cNvGrpSpPr>
            <a:grpSpLocks/>
          </p:cNvGrpSpPr>
          <p:nvPr/>
        </p:nvGrpSpPr>
        <p:grpSpPr bwMode="auto">
          <a:xfrm>
            <a:off x="1187450" y="4457932"/>
            <a:ext cx="215900" cy="215900"/>
            <a:chOff x="2109" y="1026"/>
            <a:chExt cx="136" cy="136"/>
          </a:xfrm>
        </p:grpSpPr>
        <p:sp>
          <p:nvSpPr>
            <p:cNvPr id="350" name="Oval 17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51" name="Line 17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52" name="Line 17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53" name="Group 175"/>
          <p:cNvGrpSpPr>
            <a:grpSpLocks/>
          </p:cNvGrpSpPr>
          <p:nvPr/>
        </p:nvGrpSpPr>
        <p:grpSpPr bwMode="auto">
          <a:xfrm>
            <a:off x="1187450" y="4710345"/>
            <a:ext cx="215900" cy="215900"/>
            <a:chOff x="2109" y="1026"/>
            <a:chExt cx="136" cy="136"/>
          </a:xfrm>
        </p:grpSpPr>
        <p:sp>
          <p:nvSpPr>
            <p:cNvPr id="354" name="Oval 17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55" name="Line 17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56" name="Line 17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57" name="Group 179"/>
          <p:cNvGrpSpPr>
            <a:grpSpLocks/>
          </p:cNvGrpSpPr>
          <p:nvPr/>
        </p:nvGrpSpPr>
        <p:grpSpPr bwMode="auto">
          <a:xfrm>
            <a:off x="1187450" y="4962757"/>
            <a:ext cx="215900" cy="215900"/>
            <a:chOff x="2109" y="1026"/>
            <a:chExt cx="136" cy="136"/>
          </a:xfrm>
        </p:grpSpPr>
        <p:sp>
          <p:nvSpPr>
            <p:cNvPr id="358" name="Oval 18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59" name="Line 18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60" name="Line 18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61" name="Group 183"/>
          <p:cNvGrpSpPr>
            <a:grpSpLocks/>
          </p:cNvGrpSpPr>
          <p:nvPr/>
        </p:nvGrpSpPr>
        <p:grpSpPr bwMode="auto">
          <a:xfrm>
            <a:off x="1187450" y="5286607"/>
            <a:ext cx="215900" cy="215900"/>
            <a:chOff x="2109" y="1026"/>
            <a:chExt cx="136" cy="136"/>
          </a:xfrm>
        </p:grpSpPr>
        <p:sp>
          <p:nvSpPr>
            <p:cNvPr id="362" name="Oval 18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63" name="Line 18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64" name="Line 18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65" name="Group 187"/>
          <p:cNvGrpSpPr>
            <a:grpSpLocks/>
          </p:cNvGrpSpPr>
          <p:nvPr/>
        </p:nvGrpSpPr>
        <p:grpSpPr bwMode="auto">
          <a:xfrm>
            <a:off x="1692275" y="5465995"/>
            <a:ext cx="215900" cy="215900"/>
            <a:chOff x="2109" y="1026"/>
            <a:chExt cx="136" cy="136"/>
          </a:xfrm>
        </p:grpSpPr>
        <p:sp>
          <p:nvSpPr>
            <p:cNvPr id="366" name="Oval 18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67" name="Line 18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68" name="Line 19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79517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0" y="116632"/>
            <a:ext cx="3418758" cy="6429375"/>
          </a:xfrm>
        </p:spPr>
        <p:txBody>
          <a:bodyPr rtlCol="0">
            <a:noAutofit/>
          </a:bodyPr>
          <a:lstStyle/>
          <a:p>
            <a:pPr marL="176213" indent="-176213" eaLnBrk="1" hangingPunct="1">
              <a:spcBef>
                <a:spcPts val="0"/>
              </a:spcBef>
              <a:defRPr/>
            </a:pPr>
            <a:r>
              <a:rPr lang="cs-CZ" sz="2400" dirty="0">
                <a:cs typeface="Times New Roman" pitchFamily="18" charset="0"/>
              </a:rPr>
              <a:t>Na rozhraní kovu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a elektrolytu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vzniká elektrická dvojvrstva – příčina U</a:t>
            </a:r>
            <a:r>
              <a:rPr lang="cs-CZ" sz="2400" baseline="-25000" dirty="0">
                <a:cs typeface="Times New Roman" pitchFamily="18" charset="0"/>
              </a:rPr>
              <a:t>r</a:t>
            </a:r>
            <a:r>
              <a:rPr lang="cs-CZ" sz="2400" dirty="0">
                <a:cs typeface="Times New Roman" pitchFamily="18" charset="0"/>
              </a:rPr>
              <a:t>.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176213" indent="-176213">
              <a:defRPr/>
            </a:pPr>
            <a:r>
              <a:rPr lang="cs-CZ" sz="2400" dirty="0">
                <a:cs typeface="Times New Roman" pitchFamily="18" charset="0"/>
              </a:rPr>
              <a:t>Mohou vzniknout dvě různé dvojvrstvy,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jejichž elektromotorická napětí jsou různá. 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176213" indent="-176213">
              <a:defRPr/>
            </a:pPr>
            <a:r>
              <a:rPr lang="cs-CZ" sz="2400" b="1" dirty="0">
                <a:cs typeface="Times New Roman" pitchFamily="18" charset="0"/>
              </a:rPr>
              <a:t>Elektrody se polarizují</a:t>
            </a:r>
            <a:r>
              <a:rPr lang="cs-CZ" sz="2400" dirty="0">
                <a:cs typeface="Times New Roman" pitchFamily="18" charset="0"/>
              </a:rPr>
              <a:t>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a vzniká na nich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b="1" dirty="0">
                <a:cs typeface="Times New Roman" pitchFamily="18" charset="0"/>
              </a:rPr>
              <a:t>polarizační napětí</a:t>
            </a:r>
            <a:r>
              <a:rPr lang="cs-CZ" sz="2400" dirty="0">
                <a:cs typeface="Times New Roman" pitchFamily="18" charset="0"/>
              </a:rPr>
              <a:t>.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176213" indent="-176213">
              <a:defRPr/>
            </a:pPr>
            <a:r>
              <a:rPr lang="cs-CZ" sz="2400" dirty="0">
                <a:cs typeface="Times New Roman" pitchFamily="18" charset="0"/>
              </a:rPr>
              <a:t>Soustava může fungovat jako zdroj elektrického napětí.</a:t>
            </a:r>
          </a:p>
          <a:p>
            <a:pPr marL="176213" indent="-176213">
              <a:defRPr/>
            </a:pPr>
            <a:endParaRPr lang="cs-CZ" sz="2400" dirty="0">
              <a:cs typeface="Times New Roman" pitchFamily="18" charset="0"/>
            </a:endParaRPr>
          </a:p>
        </p:txBody>
      </p:sp>
      <p:sp>
        <p:nvSpPr>
          <p:cNvPr id="369" name="Rectangle 15"/>
          <p:cNvSpPr>
            <a:spLocks noChangeArrowheads="1"/>
          </p:cNvSpPr>
          <p:nvPr/>
        </p:nvSpPr>
        <p:spPr bwMode="auto">
          <a:xfrm>
            <a:off x="4043363" y="1578207"/>
            <a:ext cx="781050" cy="3863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370" name="Rectangle 16"/>
          <p:cNvSpPr>
            <a:spLocks noChangeArrowheads="1"/>
          </p:cNvSpPr>
          <p:nvPr/>
        </p:nvSpPr>
        <p:spPr bwMode="auto">
          <a:xfrm>
            <a:off x="1414463" y="1602020"/>
            <a:ext cx="781050" cy="3863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371" name="Text Box 17"/>
          <p:cNvSpPr txBox="1">
            <a:spLocks noChangeArrowheads="1"/>
          </p:cNvSpPr>
          <p:nvPr/>
        </p:nvSpPr>
        <p:spPr bwMode="auto">
          <a:xfrm>
            <a:off x="1551274" y="1622275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dirty="0" err="1">
                <a:solidFill>
                  <a:schemeClr val="bg1"/>
                </a:solidFill>
              </a:rPr>
              <a:t>Zn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372" name="Text Box 18"/>
          <p:cNvSpPr txBox="1">
            <a:spLocks noChangeArrowheads="1"/>
          </p:cNvSpPr>
          <p:nvPr/>
        </p:nvSpPr>
        <p:spPr bwMode="auto">
          <a:xfrm>
            <a:off x="4167188" y="1578207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>
                <a:solidFill>
                  <a:schemeClr val="bg1"/>
                </a:solidFill>
              </a:rPr>
              <a:t>Cu</a:t>
            </a:r>
          </a:p>
        </p:txBody>
      </p:sp>
      <p:sp>
        <p:nvSpPr>
          <p:cNvPr id="373" name="Rectangle 4"/>
          <p:cNvSpPr>
            <a:spLocks noChangeArrowheads="1"/>
          </p:cNvSpPr>
          <p:nvPr/>
        </p:nvSpPr>
        <p:spPr bwMode="auto">
          <a:xfrm>
            <a:off x="608013" y="3672250"/>
            <a:ext cx="5043487" cy="2340000"/>
          </a:xfrm>
          <a:prstGeom prst="rect">
            <a:avLst/>
          </a:prstGeom>
          <a:solidFill>
            <a:srgbClr val="E18D11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</a:endParaRPr>
          </a:p>
        </p:txBody>
      </p:sp>
      <p:sp>
        <p:nvSpPr>
          <p:cNvPr id="374" name="Text Box 12"/>
          <p:cNvSpPr txBox="1">
            <a:spLocks noChangeArrowheads="1"/>
          </p:cNvSpPr>
          <p:nvPr/>
        </p:nvSpPr>
        <p:spPr bwMode="auto">
          <a:xfrm>
            <a:off x="2625725" y="5305657"/>
            <a:ext cx="930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SO</a:t>
            </a:r>
            <a:r>
              <a:rPr lang="cs-CZ" sz="2000" baseline="-25000" dirty="0"/>
              <a:t>4</a:t>
            </a:r>
            <a:endParaRPr lang="cs-CZ" sz="2000" dirty="0"/>
          </a:p>
        </p:txBody>
      </p:sp>
      <p:sp>
        <p:nvSpPr>
          <p:cNvPr id="375" name="Volný tvar 374"/>
          <p:cNvSpPr/>
          <p:nvPr/>
        </p:nvSpPr>
        <p:spPr>
          <a:xfrm>
            <a:off x="595911" y="2745200"/>
            <a:ext cx="5040000" cy="3276000"/>
          </a:xfrm>
          <a:custGeom>
            <a:avLst/>
            <a:gdLst>
              <a:gd name="connsiteX0" fmla="*/ 0 w 3668751"/>
              <a:gd name="connsiteY0" fmla="*/ 55756 h 1784195"/>
              <a:gd name="connsiteX1" fmla="*/ 0 w 3668751"/>
              <a:gd name="connsiteY1" fmla="*/ 1784195 h 1784195"/>
              <a:gd name="connsiteX2" fmla="*/ 3668751 w 3668751"/>
              <a:gd name="connsiteY2" fmla="*/ 1784195 h 1784195"/>
              <a:gd name="connsiteX3" fmla="*/ 3668751 w 3668751"/>
              <a:gd name="connsiteY3" fmla="*/ 0 h 17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51" h="1784195">
                <a:moveTo>
                  <a:pt x="0" y="55756"/>
                </a:moveTo>
                <a:lnTo>
                  <a:pt x="0" y="1784195"/>
                </a:lnTo>
                <a:lnTo>
                  <a:pt x="3668751" y="1784195"/>
                </a:lnTo>
                <a:lnTo>
                  <a:pt x="3668751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6" name="Group 191"/>
          <p:cNvGrpSpPr>
            <a:grpSpLocks/>
          </p:cNvGrpSpPr>
          <p:nvPr/>
        </p:nvGrpSpPr>
        <p:grpSpPr bwMode="auto">
          <a:xfrm>
            <a:off x="4054475" y="24418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77" name="Oval 19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78" name="Line 19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79" name="Line 19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80" name="Group 195"/>
          <p:cNvGrpSpPr>
            <a:grpSpLocks/>
          </p:cNvGrpSpPr>
          <p:nvPr/>
        </p:nvGrpSpPr>
        <p:grpSpPr bwMode="auto">
          <a:xfrm>
            <a:off x="4054475" y="269422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81" name="Oval 19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82" name="Line 19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83" name="Line 19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84" name="Group 199"/>
          <p:cNvGrpSpPr>
            <a:grpSpLocks/>
          </p:cNvGrpSpPr>
          <p:nvPr/>
        </p:nvGrpSpPr>
        <p:grpSpPr bwMode="auto">
          <a:xfrm>
            <a:off x="4054475" y="29466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85" name="Oval 20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86" name="Line 20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87" name="Line 20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88" name="Group 203"/>
          <p:cNvGrpSpPr>
            <a:grpSpLocks/>
          </p:cNvGrpSpPr>
          <p:nvPr/>
        </p:nvGrpSpPr>
        <p:grpSpPr bwMode="auto">
          <a:xfrm>
            <a:off x="4054475" y="31990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89" name="Oval 20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90" name="Line 20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91" name="Line 20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92" name="Group 207"/>
          <p:cNvGrpSpPr>
            <a:grpSpLocks/>
          </p:cNvGrpSpPr>
          <p:nvPr/>
        </p:nvGrpSpPr>
        <p:grpSpPr bwMode="auto">
          <a:xfrm>
            <a:off x="4054475" y="344987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93" name="Oval 20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94" name="Line 20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95" name="Line 21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96" name="Group 211"/>
          <p:cNvGrpSpPr>
            <a:grpSpLocks/>
          </p:cNvGrpSpPr>
          <p:nvPr/>
        </p:nvGrpSpPr>
        <p:grpSpPr bwMode="auto">
          <a:xfrm>
            <a:off x="4054475" y="37022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397" name="Oval 21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398" name="Line 21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399" name="Line 21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00" name="Group 215"/>
          <p:cNvGrpSpPr>
            <a:grpSpLocks/>
          </p:cNvGrpSpPr>
          <p:nvPr/>
        </p:nvGrpSpPr>
        <p:grpSpPr bwMode="auto">
          <a:xfrm>
            <a:off x="4054475" y="395469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01" name="Oval 21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02" name="Line 21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03" name="Line 21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04" name="Group 219"/>
          <p:cNvGrpSpPr>
            <a:grpSpLocks/>
          </p:cNvGrpSpPr>
          <p:nvPr/>
        </p:nvGrpSpPr>
        <p:grpSpPr bwMode="auto">
          <a:xfrm>
            <a:off x="4054475" y="42071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05" name="Oval 22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06" name="Line 22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07" name="Line 22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08" name="Group 223"/>
          <p:cNvGrpSpPr>
            <a:grpSpLocks/>
          </p:cNvGrpSpPr>
          <p:nvPr/>
        </p:nvGrpSpPr>
        <p:grpSpPr bwMode="auto">
          <a:xfrm>
            <a:off x="4054475" y="44579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09" name="Oval 22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" name="Line 22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11" name="Line 22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12" name="Group 227"/>
          <p:cNvGrpSpPr>
            <a:grpSpLocks/>
          </p:cNvGrpSpPr>
          <p:nvPr/>
        </p:nvGrpSpPr>
        <p:grpSpPr bwMode="auto">
          <a:xfrm>
            <a:off x="4054475" y="47103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13" name="Oval 22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14" name="Line 22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15" name="Line 23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16" name="Group 231"/>
          <p:cNvGrpSpPr>
            <a:grpSpLocks/>
          </p:cNvGrpSpPr>
          <p:nvPr/>
        </p:nvGrpSpPr>
        <p:grpSpPr bwMode="auto">
          <a:xfrm>
            <a:off x="4054475" y="496275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17" name="Oval 23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18" name="Line 23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19" name="Line 23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20" name="Group 235"/>
          <p:cNvGrpSpPr>
            <a:grpSpLocks/>
          </p:cNvGrpSpPr>
          <p:nvPr/>
        </p:nvGrpSpPr>
        <p:grpSpPr bwMode="auto">
          <a:xfrm>
            <a:off x="4054475" y="52135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21" name="Oval 23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22" name="Line 23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23" name="Line 23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24" name="Group 239"/>
          <p:cNvGrpSpPr>
            <a:grpSpLocks/>
          </p:cNvGrpSpPr>
          <p:nvPr/>
        </p:nvGrpSpPr>
        <p:grpSpPr bwMode="auto">
          <a:xfrm>
            <a:off x="4595813" y="24418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25" name="Oval 24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26" name="Line 24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27" name="Line 24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28" name="Group 243"/>
          <p:cNvGrpSpPr>
            <a:grpSpLocks/>
          </p:cNvGrpSpPr>
          <p:nvPr/>
        </p:nvGrpSpPr>
        <p:grpSpPr bwMode="auto">
          <a:xfrm>
            <a:off x="4595813" y="269422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29" name="Oval 24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30" name="Line 24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31" name="Line 24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32" name="Group 247"/>
          <p:cNvGrpSpPr>
            <a:grpSpLocks/>
          </p:cNvGrpSpPr>
          <p:nvPr/>
        </p:nvGrpSpPr>
        <p:grpSpPr bwMode="auto">
          <a:xfrm>
            <a:off x="4595813" y="29466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33" name="Oval 24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34" name="Line 24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35" name="Line 25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36" name="Group 251"/>
          <p:cNvGrpSpPr>
            <a:grpSpLocks/>
          </p:cNvGrpSpPr>
          <p:nvPr/>
        </p:nvGrpSpPr>
        <p:grpSpPr bwMode="auto">
          <a:xfrm>
            <a:off x="4595813" y="31990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37" name="Oval 25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38" name="Line 25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39" name="Line 25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40" name="Group 255"/>
          <p:cNvGrpSpPr>
            <a:grpSpLocks/>
          </p:cNvGrpSpPr>
          <p:nvPr/>
        </p:nvGrpSpPr>
        <p:grpSpPr bwMode="auto">
          <a:xfrm>
            <a:off x="4595813" y="3449870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41" name="Oval 25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42" name="Line 25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43" name="Line 25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44" name="Group 259"/>
          <p:cNvGrpSpPr>
            <a:grpSpLocks/>
          </p:cNvGrpSpPr>
          <p:nvPr/>
        </p:nvGrpSpPr>
        <p:grpSpPr bwMode="auto">
          <a:xfrm>
            <a:off x="4595813" y="37022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45" name="Oval 26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46" name="Line 26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47" name="Line 26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48" name="Group 263"/>
          <p:cNvGrpSpPr>
            <a:grpSpLocks/>
          </p:cNvGrpSpPr>
          <p:nvPr/>
        </p:nvGrpSpPr>
        <p:grpSpPr bwMode="auto">
          <a:xfrm>
            <a:off x="4595813" y="395469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49" name="Oval 26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50" name="Line 26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51" name="Line 26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52" name="Group 267"/>
          <p:cNvGrpSpPr>
            <a:grpSpLocks/>
          </p:cNvGrpSpPr>
          <p:nvPr/>
        </p:nvGrpSpPr>
        <p:grpSpPr bwMode="auto">
          <a:xfrm>
            <a:off x="4595813" y="420710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53" name="Oval 26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54" name="Line 26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55" name="Line 27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56" name="Group 271"/>
          <p:cNvGrpSpPr>
            <a:grpSpLocks/>
          </p:cNvGrpSpPr>
          <p:nvPr/>
        </p:nvGrpSpPr>
        <p:grpSpPr bwMode="auto">
          <a:xfrm>
            <a:off x="4595813" y="445793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57" name="Oval 27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58" name="Line 27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59" name="Line 27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60" name="Group 275"/>
          <p:cNvGrpSpPr>
            <a:grpSpLocks/>
          </p:cNvGrpSpPr>
          <p:nvPr/>
        </p:nvGrpSpPr>
        <p:grpSpPr bwMode="auto">
          <a:xfrm>
            <a:off x="4595813" y="4710345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61" name="Oval 27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62" name="Line 27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63" name="Line 27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64" name="Group 279"/>
          <p:cNvGrpSpPr>
            <a:grpSpLocks/>
          </p:cNvGrpSpPr>
          <p:nvPr/>
        </p:nvGrpSpPr>
        <p:grpSpPr bwMode="auto">
          <a:xfrm>
            <a:off x="4595813" y="4962757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65" name="Oval 28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66" name="Line 28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67" name="Line 28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68" name="Group 283"/>
          <p:cNvGrpSpPr>
            <a:grpSpLocks/>
          </p:cNvGrpSpPr>
          <p:nvPr/>
        </p:nvGrpSpPr>
        <p:grpSpPr bwMode="auto">
          <a:xfrm>
            <a:off x="4595813" y="52135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469" name="Oval 28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70" name="Line 28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71" name="Line 28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72" name="Group 287"/>
          <p:cNvGrpSpPr>
            <a:grpSpLocks/>
          </p:cNvGrpSpPr>
          <p:nvPr/>
        </p:nvGrpSpPr>
        <p:grpSpPr bwMode="auto">
          <a:xfrm>
            <a:off x="3816350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73" name="Oval 28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74" name="Line 28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75" name="Group 290"/>
          <p:cNvGrpSpPr>
            <a:grpSpLocks/>
          </p:cNvGrpSpPr>
          <p:nvPr/>
        </p:nvGrpSpPr>
        <p:grpSpPr bwMode="auto">
          <a:xfrm>
            <a:off x="3816350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76" name="Oval 29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77" name="Line 29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78" name="Group 293"/>
          <p:cNvGrpSpPr>
            <a:grpSpLocks/>
          </p:cNvGrpSpPr>
          <p:nvPr/>
        </p:nvGrpSpPr>
        <p:grpSpPr bwMode="auto">
          <a:xfrm>
            <a:off x="3816350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79" name="Oval 29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80" name="Line 29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81" name="Group 296"/>
          <p:cNvGrpSpPr>
            <a:grpSpLocks/>
          </p:cNvGrpSpPr>
          <p:nvPr/>
        </p:nvGrpSpPr>
        <p:grpSpPr bwMode="auto">
          <a:xfrm>
            <a:off x="3816350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82" name="Oval 29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83" name="Line 29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84" name="Group 299"/>
          <p:cNvGrpSpPr>
            <a:grpSpLocks/>
          </p:cNvGrpSpPr>
          <p:nvPr/>
        </p:nvGrpSpPr>
        <p:grpSpPr bwMode="auto">
          <a:xfrm>
            <a:off x="3816350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85" name="Oval 30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86" name="Line 30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87" name="Group 302"/>
          <p:cNvGrpSpPr>
            <a:grpSpLocks/>
          </p:cNvGrpSpPr>
          <p:nvPr/>
        </p:nvGrpSpPr>
        <p:grpSpPr bwMode="auto">
          <a:xfrm>
            <a:off x="3816350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88" name="Oval 30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89" name="Line 30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90" name="Group 305"/>
          <p:cNvGrpSpPr>
            <a:grpSpLocks/>
          </p:cNvGrpSpPr>
          <p:nvPr/>
        </p:nvGrpSpPr>
        <p:grpSpPr bwMode="auto">
          <a:xfrm>
            <a:off x="3816350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91" name="Oval 30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92" name="Line 30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93" name="Group 308"/>
          <p:cNvGrpSpPr>
            <a:grpSpLocks/>
          </p:cNvGrpSpPr>
          <p:nvPr/>
        </p:nvGrpSpPr>
        <p:grpSpPr bwMode="auto">
          <a:xfrm>
            <a:off x="3816350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94" name="Oval 30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95" name="Line 31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96" name="Group 311"/>
          <p:cNvGrpSpPr>
            <a:grpSpLocks/>
          </p:cNvGrpSpPr>
          <p:nvPr/>
        </p:nvGrpSpPr>
        <p:grpSpPr bwMode="auto">
          <a:xfrm>
            <a:off x="3816350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497" name="Oval 31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498" name="Line 31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99" name="Group 314"/>
          <p:cNvGrpSpPr>
            <a:grpSpLocks/>
          </p:cNvGrpSpPr>
          <p:nvPr/>
        </p:nvGrpSpPr>
        <p:grpSpPr bwMode="auto">
          <a:xfrm>
            <a:off x="3816350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00" name="Oval 31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01" name="Line 31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02" name="Group 317"/>
          <p:cNvGrpSpPr>
            <a:grpSpLocks/>
          </p:cNvGrpSpPr>
          <p:nvPr/>
        </p:nvGrpSpPr>
        <p:grpSpPr bwMode="auto">
          <a:xfrm>
            <a:off x="3816350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03" name="Oval 31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04" name="Line 31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05" name="Group 320"/>
          <p:cNvGrpSpPr>
            <a:grpSpLocks/>
          </p:cNvGrpSpPr>
          <p:nvPr/>
        </p:nvGrpSpPr>
        <p:grpSpPr bwMode="auto">
          <a:xfrm>
            <a:off x="3816350" y="52866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06" name="Oval 32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07" name="Line 32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08" name="Group 323"/>
          <p:cNvGrpSpPr>
            <a:grpSpLocks/>
          </p:cNvGrpSpPr>
          <p:nvPr/>
        </p:nvGrpSpPr>
        <p:grpSpPr bwMode="auto">
          <a:xfrm>
            <a:off x="4824413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09" name="Oval 32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10" name="Line 32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11" name="Group 326"/>
          <p:cNvGrpSpPr>
            <a:grpSpLocks/>
          </p:cNvGrpSpPr>
          <p:nvPr/>
        </p:nvGrpSpPr>
        <p:grpSpPr bwMode="auto">
          <a:xfrm>
            <a:off x="4824413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12" name="Oval 32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" name="Line 32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14" name="Group 329"/>
          <p:cNvGrpSpPr>
            <a:grpSpLocks/>
          </p:cNvGrpSpPr>
          <p:nvPr/>
        </p:nvGrpSpPr>
        <p:grpSpPr bwMode="auto">
          <a:xfrm>
            <a:off x="4824413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15" name="Oval 33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16" name="Line 33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17" name="Group 332"/>
          <p:cNvGrpSpPr>
            <a:grpSpLocks/>
          </p:cNvGrpSpPr>
          <p:nvPr/>
        </p:nvGrpSpPr>
        <p:grpSpPr bwMode="auto">
          <a:xfrm>
            <a:off x="4824413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18" name="Oval 33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19" name="Line 33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20" name="Group 335"/>
          <p:cNvGrpSpPr>
            <a:grpSpLocks/>
          </p:cNvGrpSpPr>
          <p:nvPr/>
        </p:nvGrpSpPr>
        <p:grpSpPr bwMode="auto">
          <a:xfrm>
            <a:off x="4824413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21" name="Oval 33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22" name="Line 33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23" name="Group 338"/>
          <p:cNvGrpSpPr>
            <a:grpSpLocks/>
          </p:cNvGrpSpPr>
          <p:nvPr/>
        </p:nvGrpSpPr>
        <p:grpSpPr bwMode="auto">
          <a:xfrm>
            <a:off x="4824413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24" name="Oval 33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25" name="Line 34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26" name="Group 341"/>
          <p:cNvGrpSpPr>
            <a:grpSpLocks/>
          </p:cNvGrpSpPr>
          <p:nvPr/>
        </p:nvGrpSpPr>
        <p:grpSpPr bwMode="auto">
          <a:xfrm>
            <a:off x="4824413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27" name="Oval 34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28" name="Line 34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29" name="Group 344"/>
          <p:cNvGrpSpPr>
            <a:grpSpLocks/>
          </p:cNvGrpSpPr>
          <p:nvPr/>
        </p:nvGrpSpPr>
        <p:grpSpPr bwMode="auto">
          <a:xfrm>
            <a:off x="4824413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30" name="Oval 34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31" name="Line 34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32" name="Group 347"/>
          <p:cNvGrpSpPr>
            <a:grpSpLocks/>
          </p:cNvGrpSpPr>
          <p:nvPr/>
        </p:nvGrpSpPr>
        <p:grpSpPr bwMode="auto">
          <a:xfrm>
            <a:off x="4824413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33" name="Oval 34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34" name="Line 34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35" name="Group 350"/>
          <p:cNvGrpSpPr>
            <a:grpSpLocks/>
          </p:cNvGrpSpPr>
          <p:nvPr/>
        </p:nvGrpSpPr>
        <p:grpSpPr bwMode="auto">
          <a:xfrm>
            <a:off x="4824413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36" name="Oval 35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37" name="Line 35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38" name="Group 353"/>
          <p:cNvGrpSpPr>
            <a:grpSpLocks/>
          </p:cNvGrpSpPr>
          <p:nvPr/>
        </p:nvGrpSpPr>
        <p:grpSpPr bwMode="auto">
          <a:xfrm>
            <a:off x="4824413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39" name="Oval 35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40" name="Line 35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41" name="Group 356"/>
          <p:cNvGrpSpPr>
            <a:grpSpLocks/>
          </p:cNvGrpSpPr>
          <p:nvPr/>
        </p:nvGrpSpPr>
        <p:grpSpPr bwMode="auto">
          <a:xfrm>
            <a:off x="4824413" y="52866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42" name="Oval 35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43" name="Line 35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44" name="Group 359"/>
          <p:cNvGrpSpPr>
            <a:grpSpLocks/>
          </p:cNvGrpSpPr>
          <p:nvPr/>
        </p:nvGrpSpPr>
        <p:grpSpPr bwMode="auto">
          <a:xfrm>
            <a:off x="4332288" y="5213582"/>
            <a:ext cx="215900" cy="215900"/>
            <a:chOff x="2109" y="1026"/>
            <a:chExt cx="136" cy="136"/>
          </a:xfrm>
          <a:solidFill>
            <a:srgbClr val="C00000"/>
          </a:solidFill>
        </p:grpSpPr>
        <p:sp>
          <p:nvSpPr>
            <p:cNvPr id="545" name="Oval 36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46" name="Line 36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47" name="Line 36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48" name="Group 363"/>
          <p:cNvGrpSpPr>
            <a:grpSpLocks/>
          </p:cNvGrpSpPr>
          <p:nvPr/>
        </p:nvGrpSpPr>
        <p:grpSpPr bwMode="auto">
          <a:xfrm>
            <a:off x="4332288" y="545329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49" name="Oval 36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50" name="Line 36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1" name="Group 15"/>
          <p:cNvGrpSpPr>
            <a:grpSpLocks/>
          </p:cNvGrpSpPr>
          <p:nvPr/>
        </p:nvGrpSpPr>
        <p:grpSpPr bwMode="auto">
          <a:xfrm>
            <a:off x="2195513" y="2441807"/>
            <a:ext cx="215900" cy="215900"/>
            <a:chOff x="2109" y="1026"/>
            <a:chExt cx="136" cy="136"/>
          </a:xfrm>
        </p:grpSpPr>
        <p:sp>
          <p:nvSpPr>
            <p:cNvPr id="552" name="Oval 1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53" name="Line 1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54" name="Line 1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5" name="Group 19"/>
          <p:cNvGrpSpPr>
            <a:grpSpLocks/>
          </p:cNvGrpSpPr>
          <p:nvPr/>
        </p:nvGrpSpPr>
        <p:grpSpPr bwMode="auto">
          <a:xfrm>
            <a:off x="1439863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56" name="Oval 2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57" name="Line 2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58" name="Group 22"/>
          <p:cNvGrpSpPr>
            <a:grpSpLocks/>
          </p:cNvGrpSpPr>
          <p:nvPr/>
        </p:nvGrpSpPr>
        <p:grpSpPr bwMode="auto">
          <a:xfrm>
            <a:off x="1439863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59" name="Oval 2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60" name="Line 2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61" name="Group 25"/>
          <p:cNvGrpSpPr>
            <a:grpSpLocks/>
          </p:cNvGrpSpPr>
          <p:nvPr/>
        </p:nvGrpSpPr>
        <p:grpSpPr bwMode="auto">
          <a:xfrm>
            <a:off x="1439863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62" name="Oval 2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63" name="Line 2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64" name="Group 28"/>
          <p:cNvGrpSpPr>
            <a:grpSpLocks/>
          </p:cNvGrpSpPr>
          <p:nvPr/>
        </p:nvGrpSpPr>
        <p:grpSpPr bwMode="auto">
          <a:xfrm>
            <a:off x="1439863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65" name="Oval 2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66" name="Line 3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67" name="Group 31"/>
          <p:cNvGrpSpPr>
            <a:grpSpLocks/>
          </p:cNvGrpSpPr>
          <p:nvPr/>
        </p:nvGrpSpPr>
        <p:grpSpPr bwMode="auto">
          <a:xfrm>
            <a:off x="1439863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68" name="Oval 3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69" name="Line 3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70" name="Group 34"/>
          <p:cNvGrpSpPr>
            <a:grpSpLocks/>
          </p:cNvGrpSpPr>
          <p:nvPr/>
        </p:nvGrpSpPr>
        <p:grpSpPr bwMode="auto">
          <a:xfrm>
            <a:off x="1439863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71" name="Oval 3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72" name="Line 3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73" name="Group 37"/>
          <p:cNvGrpSpPr>
            <a:grpSpLocks/>
          </p:cNvGrpSpPr>
          <p:nvPr/>
        </p:nvGrpSpPr>
        <p:grpSpPr bwMode="auto">
          <a:xfrm>
            <a:off x="1439863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74" name="Oval 3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75" name="Line 3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76" name="Group 40"/>
          <p:cNvGrpSpPr>
            <a:grpSpLocks/>
          </p:cNvGrpSpPr>
          <p:nvPr/>
        </p:nvGrpSpPr>
        <p:grpSpPr bwMode="auto">
          <a:xfrm>
            <a:off x="1439863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77" name="Oval 4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78" name="Line 4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79" name="Group 43"/>
          <p:cNvGrpSpPr>
            <a:grpSpLocks/>
          </p:cNvGrpSpPr>
          <p:nvPr/>
        </p:nvGrpSpPr>
        <p:grpSpPr bwMode="auto">
          <a:xfrm>
            <a:off x="1439863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80" name="Oval 4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81" name="Line 4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82" name="Group 46"/>
          <p:cNvGrpSpPr>
            <a:grpSpLocks/>
          </p:cNvGrpSpPr>
          <p:nvPr/>
        </p:nvGrpSpPr>
        <p:grpSpPr bwMode="auto">
          <a:xfrm>
            <a:off x="1439863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83" name="Oval 4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84" name="Line 4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85" name="Group 49"/>
          <p:cNvGrpSpPr>
            <a:grpSpLocks/>
          </p:cNvGrpSpPr>
          <p:nvPr/>
        </p:nvGrpSpPr>
        <p:grpSpPr bwMode="auto">
          <a:xfrm>
            <a:off x="1439863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86" name="Oval 5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87" name="Line 5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88" name="Group 52"/>
          <p:cNvGrpSpPr>
            <a:grpSpLocks/>
          </p:cNvGrpSpPr>
          <p:nvPr/>
        </p:nvGrpSpPr>
        <p:grpSpPr bwMode="auto">
          <a:xfrm>
            <a:off x="1439863" y="52135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89" name="Oval 5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90" name="Line 5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91" name="Group 55"/>
          <p:cNvGrpSpPr>
            <a:grpSpLocks/>
          </p:cNvGrpSpPr>
          <p:nvPr/>
        </p:nvGrpSpPr>
        <p:grpSpPr bwMode="auto">
          <a:xfrm>
            <a:off x="1943100" y="24418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92" name="Oval 5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93" name="Line 5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94" name="Group 58"/>
          <p:cNvGrpSpPr>
            <a:grpSpLocks/>
          </p:cNvGrpSpPr>
          <p:nvPr/>
        </p:nvGrpSpPr>
        <p:grpSpPr bwMode="auto">
          <a:xfrm>
            <a:off x="1943100" y="26926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95" name="Oval 5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96" name="Line 6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97" name="Group 61"/>
          <p:cNvGrpSpPr>
            <a:grpSpLocks/>
          </p:cNvGrpSpPr>
          <p:nvPr/>
        </p:nvGrpSpPr>
        <p:grpSpPr bwMode="auto">
          <a:xfrm>
            <a:off x="1943100" y="29450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598" name="Oval 6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599" name="Line 6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00" name="Group 64"/>
          <p:cNvGrpSpPr>
            <a:grpSpLocks/>
          </p:cNvGrpSpPr>
          <p:nvPr/>
        </p:nvGrpSpPr>
        <p:grpSpPr bwMode="auto">
          <a:xfrm>
            <a:off x="1943100" y="319745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01" name="Oval 65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02" name="Line 66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03" name="Group 67"/>
          <p:cNvGrpSpPr>
            <a:grpSpLocks/>
          </p:cNvGrpSpPr>
          <p:nvPr/>
        </p:nvGrpSpPr>
        <p:grpSpPr bwMode="auto">
          <a:xfrm>
            <a:off x="1943100" y="34498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04" name="Oval 68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05" name="Line 69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06" name="Group 70"/>
          <p:cNvGrpSpPr>
            <a:grpSpLocks/>
          </p:cNvGrpSpPr>
          <p:nvPr/>
        </p:nvGrpSpPr>
        <p:grpSpPr bwMode="auto">
          <a:xfrm>
            <a:off x="1943100" y="37022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07" name="Oval 71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08" name="Line 72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09" name="Group 73"/>
          <p:cNvGrpSpPr>
            <a:grpSpLocks/>
          </p:cNvGrpSpPr>
          <p:nvPr/>
        </p:nvGrpSpPr>
        <p:grpSpPr bwMode="auto">
          <a:xfrm>
            <a:off x="1943100" y="3953107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10" name="Oval 74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11" name="Line 75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12" name="Group 76"/>
          <p:cNvGrpSpPr>
            <a:grpSpLocks/>
          </p:cNvGrpSpPr>
          <p:nvPr/>
        </p:nvGrpSpPr>
        <p:grpSpPr bwMode="auto">
          <a:xfrm>
            <a:off x="1943100" y="420552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13" name="Oval 77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14" name="Line 78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15" name="Group 79"/>
          <p:cNvGrpSpPr>
            <a:grpSpLocks/>
          </p:cNvGrpSpPr>
          <p:nvPr/>
        </p:nvGrpSpPr>
        <p:grpSpPr bwMode="auto">
          <a:xfrm>
            <a:off x="1943100" y="445793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16" name="Oval 80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17" name="Line 81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18" name="Group 82"/>
          <p:cNvGrpSpPr>
            <a:grpSpLocks/>
          </p:cNvGrpSpPr>
          <p:nvPr/>
        </p:nvGrpSpPr>
        <p:grpSpPr bwMode="auto">
          <a:xfrm>
            <a:off x="1943100" y="4710345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19" name="Oval 83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20" name="Line 84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21" name="Group 85"/>
          <p:cNvGrpSpPr>
            <a:grpSpLocks/>
          </p:cNvGrpSpPr>
          <p:nvPr/>
        </p:nvGrpSpPr>
        <p:grpSpPr bwMode="auto">
          <a:xfrm>
            <a:off x="1943100" y="4961170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22" name="Oval 86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23" name="Line 87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24" name="Group 88"/>
          <p:cNvGrpSpPr>
            <a:grpSpLocks/>
          </p:cNvGrpSpPr>
          <p:nvPr/>
        </p:nvGrpSpPr>
        <p:grpSpPr bwMode="auto">
          <a:xfrm>
            <a:off x="1943100" y="52135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25" name="Oval 89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26" name="Line 90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27" name="Group 91"/>
          <p:cNvGrpSpPr>
            <a:grpSpLocks/>
          </p:cNvGrpSpPr>
          <p:nvPr/>
        </p:nvGrpSpPr>
        <p:grpSpPr bwMode="auto">
          <a:xfrm>
            <a:off x="1692275" y="5213582"/>
            <a:ext cx="215900" cy="215900"/>
            <a:chOff x="2109" y="1026"/>
            <a:chExt cx="91" cy="91"/>
          </a:xfrm>
          <a:solidFill>
            <a:srgbClr val="92D050"/>
          </a:solidFill>
        </p:grpSpPr>
        <p:sp>
          <p:nvSpPr>
            <p:cNvPr id="628" name="Oval 92"/>
            <p:cNvSpPr>
              <a:spLocks noChangeArrowheads="1"/>
            </p:cNvSpPr>
            <p:nvPr/>
          </p:nvSpPr>
          <p:spPr bwMode="auto">
            <a:xfrm>
              <a:off x="2109" y="1026"/>
              <a:ext cx="91" cy="91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29" name="Line 93"/>
            <p:cNvSpPr>
              <a:spLocks noChangeShapeType="1"/>
            </p:cNvSpPr>
            <p:nvPr/>
          </p:nvSpPr>
          <p:spPr bwMode="auto">
            <a:xfrm>
              <a:off x="2121" y="1071"/>
              <a:ext cx="68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0" name="Group 95"/>
          <p:cNvGrpSpPr>
            <a:grpSpLocks/>
          </p:cNvGrpSpPr>
          <p:nvPr/>
        </p:nvGrpSpPr>
        <p:grpSpPr bwMode="auto">
          <a:xfrm>
            <a:off x="2195513" y="2694220"/>
            <a:ext cx="215900" cy="215900"/>
            <a:chOff x="2109" y="1026"/>
            <a:chExt cx="136" cy="136"/>
          </a:xfrm>
        </p:grpSpPr>
        <p:sp>
          <p:nvSpPr>
            <p:cNvPr id="631" name="Oval 9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32" name="Line 9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33" name="Line 9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4" name="Group 99"/>
          <p:cNvGrpSpPr>
            <a:grpSpLocks/>
          </p:cNvGrpSpPr>
          <p:nvPr/>
        </p:nvGrpSpPr>
        <p:grpSpPr bwMode="auto">
          <a:xfrm>
            <a:off x="2195513" y="2946632"/>
            <a:ext cx="215900" cy="215900"/>
            <a:chOff x="2109" y="1026"/>
            <a:chExt cx="136" cy="136"/>
          </a:xfrm>
        </p:grpSpPr>
        <p:sp>
          <p:nvSpPr>
            <p:cNvPr id="635" name="Oval 10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36" name="Line 10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37" name="Line 10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38" name="Group 103"/>
          <p:cNvGrpSpPr>
            <a:grpSpLocks/>
          </p:cNvGrpSpPr>
          <p:nvPr/>
        </p:nvGrpSpPr>
        <p:grpSpPr bwMode="auto">
          <a:xfrm>
            <a:off x="2195513" y="3199045"/>
            <a:ext cx="215900" cy="215900"/>
            <a:chOff x="2109" y="1026"/>
            <a:chExt cx="136" cy="136"/>
          </a:xfrm>
        </p:grpSpPr>
        <p:sp>
          <p:nvSpPr>
            <p:cNvPr id="639" name="Oval 10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40" name="Line 10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1" name="Line 10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42" name="Group 107"/>
          <p:cNvGrpSpPr>
            <a:grpSpLocks/>
          </p:cNvGrpSpPr>
          <p:nvPr/>
        </p:nvGrpSpPr>
        <p:grpSpPr bwMode="auto">
          <a:xfrm>
            <a:off x="2195513" y="3449870"/>
            <a:ext cx="215900" cy="215900"/>
            <a:chOff x="2109" y="1026"/>
            <a:chExt cx="136" cy="136"/>
          </a:xfrm>
        </p:grpSpPr>
        <p:sp>
          <p:nvSpPr>
            <p:cNvPr id="643" name="Oval 10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44" name="Line 10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5" name="Line 11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46" name="Group 111"/>
          <p:cNvGrpSpPr>
            <a:grpSpLocks/>
          </p:cNvGrpSpPr>
          <p:nvPr/>
        </p:nvGrpSpPr>
        <p:grpSpPr bwMode="auto">
          <a:xfrm>
            <a:off x="2195513" y="3702282"/>
            <a:ext cx="215900" cy="215900"/>
            <a:chOff x="2109" y="1026"/>
            <a:chExt cx="136" cy="136"/>
          </a:xfrm>
        </p:grpSpPr>
        <p:sp>
          <p:nvSpPr>
            <p:cNvPr id="647" name="Oval 11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48" name="Line 11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49" name="Line 11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50" name="Group 115"/>
          <p:cNvGrpSpPr>
            <a:grpSpLocks/>
          </p:cNvGrpSpPr>
          <p:nvPr/>
        </p:nvGrpSpPr>
        <p:grpSpPr bwMode="auto">
          <a:xfrm>
            <a:off x="2195513" y="3954695"/>
            <a:ext cx="215900" cy="215900"/>
            <a:chOff x="2109" y="1026"/>
            <a:chExt cx="136" cy="136"/>
          </a:xfrm>
        </p:grpSpPr>
        <p:sp>
          <p:nvSpPr>
            <p:cNvPr id="651" name="Oval 11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52" name="Line 11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53" name="Line 11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54" name="Group 119"/>
          <p:cNvGrpSpPr>
            <a:grpSpLocks/>
          </p:cNvGrpSpPr>
          <p:nvPr/>
        </p:nvGrpSpPr>
        <p:grpSpPr bwMode="auto">
          <a:xfrm>
            <a:off x="2195513" y="4207107"/>
            <a:ext cx="215900" cy="215900"/>
            <a:chOff x="2109" y="1026"/>
            <a:chExt cx="136" cy="136"/>
          </a:xfrm>
        </p:grpSpPr>
        <p:sp>
          <p:nvSpPr>
            <p:cNvPr id="655" name="Oval 12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56" name="Line 12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57" name="Line 12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58" name="Group 123"/>
          <p:cNvGrpSpPr>
            <a:grpSpLocks/>
          </p:cNvGrpSpPr>
          <p:nvPr/>
        </p:nvGrpSpPr>
        <p:grpSpPr bwMode="auto">
          <a:xfrm>
            <a:off x="2195513" y="4457932"/>
            <a:ext cx="215900" cy="215900"/>
            <a:chOff x="2109" y="1026"/>
            <a:chExt cx="136" cy="136"/>
          </a:xfrm>
        </p:grpSpPr>
        <p:sp>
          <p:nvSpPr>
            <p:cNvPr id="659" name="Oval 12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60" name="Line 12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61" name="Line 12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62" name="Group 127"/>
          <p:cNvGrpSpPr>
            <a:grpSpLocks/>
          </p:cNvGrpSpPr>
          <p:nvPr/>
        </p:nvGrpSpPr>
        <p:grpSpPr bwMode="auto">
          <a:xfrm>
            <a:off x="2195513" y="4710345"/>
            <a:ext cx="215900" cy="215900"/>
            <a:chOff x="2109" y="1026"/>
            <a:chExt cx="136" cy="136"/>
          </a:xfrm>
        </p:grpSpPr>
        <p:sp>
          <p:nvSpPr>
            <p:cNvPr id="663" name="Oval 12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64" name="Line 12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65" name="Line 13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66" name="Group 131"/>
          <p:cNvGrpSpPr>
            <a:grpSpLocks/>
          </p:cNvGrpSpPr>
          <p:nvPr/>
        </p:nvGrpSpPr>
        <p:grpSpPr bwMode="auto">
          <a:xfrm>
            <a:off x="2195513" y="4962757"/>
            <a:ext cx="215900" cy="215900"/>
            <a:chOff x="2109" y="1026"/>
            <a:chExt cx="136" cy="136"/>
          </a:xfrm>
        </p:grpSpPr>
        <p:sp>
          <p:nvSpPr>
            <p:cNvPr id="667" name="Oval 13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68" name="Line 13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69" name="Line 13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70" name="Group 135"/>
          <p:cNvGrpSpPr>
            <a:grpSpLocks/>
          </p:cNvGrpSpPr>
          <p:nvPr/>
        </p:nvGrpSpPr>
        <p:grpSpPr bwMode="auto">
          <a:xfrm>
            <a:off x="2195513" y="5286607"/>
            <a:ext cx="215900" cy="215900"/>
            <a:chOff x="2109" y="1026"/>
            <a:chExt cx="136" cy="136"/>
          </a:xfrm>
        </p:grpSpPr>
        <p:sp>
          <p:nvSpPr>
            <p:cNvPr id="671" name="Oval 13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72" name="Line 13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73" name="Line 13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74" name="Group 139"/>
          <p:cNvGrpSpPr>
            <a:grpSpLocks/>
          </p:cNvGrpSpPr>
          <p:nvPr/>
        </p:nvGrpSpPr>
        <p:grpSpPr bwMode="auto">
          <a:xfrm>
            <a:off x="1187450" y="2441807"/>
            <a:ext cx="215900" cy="215900"/>
            <a:chOff x="2109" y="1026"/>
            <a:chExt cx="136" cy="136"/>
          </a:xfrm>
        </p:grpSpPr>
        <p:sp>
          <p:nvSpPr>
            <p:cNvPr id="675" name="Oval 14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76" name="Line 14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77" name="Line 14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78" name="Group 143"/>
          <p:cNvGrpSpPr>
            <a:grpSpLocks/>
          </p:cNvGrpSpPr>
          <p:nvPr/>
        </p:nvGrpSpPr>
        <p:grpSpPr bwMode="auto">
          <a:xfrm>
            <a:off x="1187450" y="2694220"/>
            <a:ext cx="215900" cy="215900"/>
            <a:chOff x="2109" y="1026"/>
            <a:chExt cx="136" cy="136"/>
          </a:xfrm>
        </p:grpSpPr>
        <p:sp>
          <p:nvSpPr>
            <p:cNvPr id="679" name="Oval 14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80" name="Line 14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81" name="Line 14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82" name="Group 147"/>
          <p:cNvGrpSpPr>
            <a:grpSpLocks/>
          </p:cNvGrpSpPr>
          <p:nvPr/>
        </p:nvGrpSpPr>
        <p:grpSpPr bwMode="auto">
          <a:xfrm>
            <a:off x="1187450" y="2946632"/>
            <a:ext cx="215900" cy="215900"/>
            <a:chOff x="2109" y="1026"/>
            <a:chExt cx="136" cy="136"/>
          </a:xfrm>
        </p:grpSpPr>
        <p:sp>
          <p:nvSpPr>
            <p:cNvPr id="683" name="Oval 14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84" name="Line 14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85" name="Line 15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86" name="Group 151"/>
          <p:cNvGrpSpPr>
            <a:grpSpLocks/>
          </p:cNvGrpSpPr>
          <p:nvPr/>
        </p:nvGrpSpPr>
        <p:grpSpPr bwMode="auto">
          <a:xfrm>
            <a:off x="1187450" y="3199045"/>
            <a:ext cx="215900" cy="215900"/>
            <a:chOff x="2109" y="1026"/>
            <a:chExt cx="136" cy="136"/>
          </a:xfrm>
        </p:grpSpPr>
        <p:sp>
          <p:nvSpPr>
            <p:cNvPr id="687" name="Oval 15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88" name="Line 15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89" name="Line 15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90" name="Group 155"/>
          <p:cNvGrpSpPr>
            <a:grpSpLocks/>
          </p:cNvGrpSpPr>
          <p:nvPr/>
        </p:nvGrpSpPr>
        <p:grpSpPr bwMode="auto">
          <a:xfrm>
            <a:off x="1187450" y="3449870"/>
            <a:ext cx="215900" cy="215900"/>
            <a:chOff x="2109" y="1026"/>
            <a:chExt cx="136" cy="136"/>
          </a:xfrm>
        </p:grpSpPr>
        <p:sp>
          <p:nvSpPr>
            <p:cNvPr id="691" name="Oval 15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92" name="Line 15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93" name="Line 15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94" name="Group 159"/>
          <p:cNvGrpSpPr>
            <a:grpSpLocks/>
          </p:cNvGrpSpPr>
          <p:nvPr/>
        </p:nvGrpSpPr>
        <p:grpSpPr bwMode="auto">
          <a:xfrm>
            <a:off x="1187450" y="3702282"/>
            <a:ext cx="215900" cy="215900"/>
            <a:chOff x="2109" y="1026"/>
            <a:chExt cx="136" cy="136"/>
          </a:xfrm>
        </p:grpSpPr>
        <p:sp>
          <p:nvSpPr>
            <p:cNvPr id="695" name="Oval 16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696" name="Line 16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97" name="Line 16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98" name="Group 163"/>
          <p:cNvGrpSpPr>
            <a:grpSpLocks/>
          </p:cNvGrpSpPr>
          <p:nvPr/>
        </p:nvGrpSpPr>
        <p:grpSpPr bwMode="auto">
          <a:xfrm>
            <a:off x="1187450" y="3954695"/>
            <a:ext cx="215900" cy="215900"/>
            <a:chOff x="2109" y="1026"/>
            <a:chExt cx="136" cy="136"/>
          </a:xfrm>
        </p:grpSpPr>
        <p:sp>
          <p:nvSpPr>
            <p:cNvPr id="699" name="Oval 16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00" name="Line 16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01" name="Line 16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02" name="Group 167"/>
          <p:cNvGrpSpPr>
            <a:grpSpLocks/>
          </p:cNvGrpSpPr>
          <p:nvPr/>
        </p:nvGrpSpPr>
        <p:grpSpPr bwMode="auto">
          <a:xfrm>
            <a:off x="1187450" y="4207107"/>
            <a:ext cx="215900" cy="215900"/>
            <a:chOff x="2109" y="1026"/>
            <a:chExt cx="136" cy="136"/>
          </a:xfrm>
        </p:grpSpPr>
        <p:sp>
          <p:nvSpPr>
            <p:cNvPr id="703" name="Oval 16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04" name="Line 16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05" name="Line 17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06" name="Group 171"/>
          <p:cNvGrpSpPr>
            <a:grpSpLocks/>
          </p:cNvGrpSpPr>
          <p:nvPr/>
        </p:nvGrpSpPr>
        <p:grpSpPr bwMode="auto">
          <a:xfrm>
            <a:off x="1187450" y="4457932"/>
            <a:ext cx="215900" cy="215900"/>
            <a:chOff x="2109" y="1026"/>
            <a:chExt cx="136" cy="136"/>
          </a:xfrm>
        </p:grpSpPr>
        <p:sp>
          <p:nvSpPr>
            <p:cNvPr id="707" name="Oval 172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08" name="Line 173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09" name="Line 174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0" name="Group 175"/>
          <p:cNvGrpSpPr>
            <a:grpSpLocks/>
          </p:cNvGrpSpPr>
          <p:nvPr/>
        </p:nvGrpSpPr>
        <p:grpSpPr bwMode="auto">
          <a:xfrm>
            <a:off x="1187450" y="4710345"/>
            <a:ext cx="215900" cy="215900"/>
            <a:chOff x="2109" y="1026"/>
            <a:chExt cx="136" cy="136"/>
          </a:xfrm>
        </p:grpSpPr>
        <p:sp>
          <p:nvSpPr>
            <p:cNvPr id="711" name="Oval 176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12" name="Line 177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13" name="Line 178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4" name="Group 179"/>
          <p:cNvGrpSpPr>
            <a:grpSpLocks/>
          </p:cNvGrpSpPr>
          <p:nvPr/>
        </p:nvGrpSpPr>
        <p:grpSpPr bwMode="auto">
          <a:xfrm>
            <a:off x="1187450" y="4962757"/>
            <a:ext cx="215900" cy="215900"/>
            <a:chOff x="2109" y="1026"/>
            <a:chExt cx="136" cy="136"/>
          </a:xfrm>
        </p:grpSpPr>
        <p:sp>
          <p:nvSpPr>
            <p:cNvPr id="715" name="Oval 180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16" name="Line 181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17" name="Line 182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18" name="Group 183"/>
          <p:cNvGrpSpPr>
            <a:grpSpLocks/>
          </p:cNvGrpSpPr>
          <p:nvPr/>
        </p:nvGrpSpPr>
        <p:grpSpPr bwMode="auto">
          <a:xfrm>
            <a:off x="1187450" y="5286607"/>
            <a:ext cx="215900" cy="215900"/>
            <a:chOff x="2109" y="1026"/>
            <a:chExt cx="136" cy="136"/>
          </a:xfrm>
        </p:grpSpPr>
        <p:sp>
          <p:nvSpPr>
            <p:cNvPr id="719" name="Oval 184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20" name="Line 185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21" name="Line 186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22" name="Group 187"/>
          <p:cNvGrpSpPr>
            <a:grpSpLocks/>
          </p:cNvGrpSpPr>
          <p:nvPr/>
        </p:nvGrpSpPr>
        <p:grpSpPr bwMode="auto">
          <a:xfrm>
            <a:off x="1692275" y="5465995"/>
            <a:ext cx="215900" cy="215900"/>
            <a:chOff x="2109" y="1026"/>
            <a:chExt cx="136" cy="136"/>
          </a:xfrm>
        </p:grpSpPr>
        <p:sp>
          <p:nvSpPr>
            <p:cNvPr id="723" name="Oval 188"/>
            <p:cNvSpPr>
              <a:spLocks noChangeArrowheads="1"/>
            </p:cNvSpPr>
            <p:nvPr/>
          </p:nvSpPr>
          <p:spPr bwMode="auto">
            <a:xfrm>
              <a:off x="2109" y="1026"/>
              <a:ext cx="136" cy="1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24" name="Line 189"/>
            <p:cNvSpPr>
              <a:spLocks noChangeShapeType="1"/>
            </p:cNvSpPr>
            <p:nvPr/>
          </p:nvSpPr>
          <p:spPr bwMode="auto">
            <a:xfrm>
              <a:off x="2178" y="1050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725" name="Line 190"/>
            <p:cNvSpPr>
              <a:spLocks noChangeShapeType="1"/>
            </p:cNvSpPr>
            <p:nvPr/>
          </p:nvSpPr>
          <p:spPr bwMode="auto">
            <a:xfrm rot="5400000">
              <a:off x="2179" y="1048"/>
              <a:ext cx="0" cy="9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26" name="Skupina 725"/>
          <p:cNvGrpSpPr/>
          <p:nvPr/>
        </p:nvGrpSpPr>
        <p:grpSpPr>
          <a:xfrm>
            <a:off x="1795749" y="800632"/>
            <a:ext cx="2622015" cy="796814"/>
            <a:chOff x="1795749" y="800632"/>
            <a:chExt cx="2622015" cy="796814"/>
          </a:xfrm>
        </p:grpSpPr>
        <p:sp>
          <p:nvSpPr>
            <p:cNvPr id="727" name="Volný tvar 726"/>
            <p:cNvSpPr/>
            <p:nvPr/>
          </p:nvSpPr>
          <p:spPr>
            <a:xfrm>
              <a:off x="1795749" y="1013552"/>
              <a:ext cx="2622015" cy="583894"/>
            </a:xfrm>
            <a:custGeom>
              <a:avLst/>
              <a:gdLst>
                <a:gd name="connsiteX0" fmla="*/ 0 w 2622015"/>
                <a:gd name="connsiteY0" fmla="*/ 583894 h 583894"/>
                <a:gd name="connsiteX1" fmla="*/ 0 w 2622015"/>
                <a:gd name="connsiteY1" fmla="*/ 0 h 583894"/>
                <a:gd name="connsiteX2" fmla="*/ 2622015 w 2622015"/>
                <a:gd name="connsiteY2" fmla="*/ 0 h 583894"/>
                <a:gd name="connsiteX3" fmla="*/ 2622015 w 2622015"/>
                <a:gd name="connsiteY3" fmla="*/ 572877 h 58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2015" h="583894">
                  <a:moveTo>
                    <a:pt x="0" y="583894"/>
                  </a:moveTo>
                  <a:lnTo>
                    <a:pt x="0" y="0"/>
                  </a:lnTo>
                  <a:lnTo>
                    <a:pt x="2622015" y="0"/>
                  </a:lnTo>
                  <a:lnTo>
                    <a:pt x="2622015" y="572877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8" name="Oval 19"/>
            <p:cNvSpPr>
              <a:spLocks noChangeArrowheads="1"/>
            </p:cNvSpPr>
            <p:nvPr/>
          </p:nvSpPr>
          <p:spPr bwMode="auto">
            <a:xfrm>
              <a:off x="2843915" y="800632"/>
              <a:ext cx="432000" cy="43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cs-CZ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8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76263"/>
          </a:xfrm>
          <a:solidFill>
            <a:srgbClr val="009900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2800" b="1">
                <a:solidFill>
                  <a:schemeClr val="bg1"/>
                </a:solidFill>
                <a:cs typeface="Times New Roman" pitchFamily="18" charset="0"/>
              </a:rPr>
              <a:t>5. 4. GALVANICKÉ ČLÁNKY</a:t>
            </a:r>
          </a:p>
        </p:txBody>
      </p:sp>
      <p:sp>
        <p:nvSpPr>
          <p:cNvPr id="16387" name="Zástupný symbol pro obsah 4"/>
          <p:cNvSpPr>
            <a:spLocks noGrp="1"/>
          </p:cNvSpPr>
          <p:nvPr>
            <p:ph idx="1"/>
          </p:nvPr>
        </p:nvSpPr>
        <p:spPr>
          <a:xfrm>
            <a:off x="285750" y="836712"/>
            <a:ext cx="8572500" cy="5000625"/>
          </a:xfrm>
        </p:spPr>
        <p:txBody>
          <a:bodyPr/>
          <a:lstStyle/>
          <a:p>
            <a:pPr marL="0">
              <a:spcBef>
                <a:spcPct val="0"/>
              </a:spcBef>
              <a:buFont typeface="Arial" charset="0"/>
              <a:buNone/>
            </a:pPr>
            <a:r>
              <a:rPr lang="cs-CZ" altLang="cs-CZ" sz="2600" b="1" dirty="0"/>
              <a:t>Galvanický článek</a:t>
            </a:r>
            <a:r>
              <a:rPr lang="cs-CZ" altLang="cs-CZ" sz="2600" dirty="0">
                <a:cs typeface="Times New Roman" pitchFamily="18" charset="0"/>
              </a:rPr>
              <a:t> </a:t>
            </a:r>
            <a:r>
              <a:rPr lang="cs-CZ" altLang="cs-CZ" sz="2400" dirty="0">
                <a:cs typeface="Times New Roman" pitchFamily="18" charset="0"/>
              </a:rPr>
              <a:t>je zdroj elektrického napětí, </a:t>
            </a:r>
            <a:br>
              <a:rPr lang="cs-CZ" altLang="cs-CZ" sz="2400" dirty="0">
                <a:cs typeface="Times New Roman" pitchFamily="18" charset="0"/>
              </a:rPr>
            </a:br>
            <a:r>
              <a:rPr lang="cs-CZ" altLang="cs-CZ" sz="2400" dirty="0">
                <a:cs typeface="Times New Roman" pitchFamily="18" charset="0"/>
              </a:rPr>
              <a:t>ve kterém dochází k přeměně chemické energie </a:t>
            </a:r>
            <a:br>
              <a:rPr lang="cs-CZ" altLang="cs-CZ" sz="2400" dirty="0">
                <a:cs typeface="Times New Roman" pitchFamily="18" charset="0"/>
              </a:rPr>
            </a:br>
            <a:r>
              <a:rPr lang="cs-CZ" altLang="cs-CZ" sz="2400" dirty="0">
                <a:cs typeface="Times New Roman" pitchFamily="18" charset="0"/>
              </a:rPr>
              <a:t>v energii elektrickou.</a:t>
            </a:r>
          </a:p>
          <a:p>
            <a:pPr marL="0">
              <a:spcBef>
                <a:spcPct val="0"/>
              </a:spcBef>
            </a:pPr>
            <a:r>
              <a:rPr lang="cs-CZ" altLang="cs-CZ" sz="2400" dirty="0">
                <a:cs typeface="Times New Roman" pitchFamily="18" charset="0"/>
              </a:rPr>
              <a:t>je tvořen dvěma elektrodami ponořenými </a:t>
            </a:r>
            <a:br>
              <a:rPr lang="cs-CZ" altLang="cs-CZ" sz="2400" dirty="0">
                <a:cs typeface="Times New Roman" pitchFamily="18" charset="0"/>
              </a:rPr>
            </a:br>
            <a:r>
              <a:rPr lang="cs-CZ" altLang="cs-CZ" sz="2400" dirty="0">
                <a:cs typeface="Times New Roman" pitchFamily="18" charset="0"/>
              </a:rPr>
              <a:t>    do vhodného elektrolytu</a:t>
            </a:r>
          </a:p>
          <a:p>
            <a:pPr marL="0">
              <a:spcBef>
                <a:spcPct val="0"/>
              </a:spcBef>
            </a:pPr>
            <a:r>
              <a:rPr lang="cs-CZ" altLang="cs-CZ" sz="2400" dirty="0">
                <a:cs typeface="Times New Roman" pitchFamily="18" charset="0"/>
              </a:rPr>
              <a:t>využívá elektrické dvojvrstvy na rozhraní </a:t>
            </a:r>
            <a:br>
              <a:rPr lang="cs-CZ" altLang="cs-CZ" sz="2400" dirty="0">
                <a:cs typeface="Times New Roman" pitchFamily="18" charset="0"/>
              </a:rPr>
            </a:br>
            <a:r>
              <a:rPr lang="cs-CZ" altLang="cs-CZ" sz="2400" dirty="0">
                <a:cs typeface="Times New Roman" pitchFamily="18" charset="0"/>
              </a:rPr>
              <a:t>     kov – elektrolyt.</a:t>
            </a:r>
          </a:p>
          <a:p>
            <a:pPr marL="0" indent="0">
              <a:spcBef>
                <a:spcPct val="0"/>
              </a:spcBef>
              <a:buNone/>
            </a:pPr>
            <a:br>
              <a:rPr lang="cs-CZ" altLang="cs-CZ" sz="2400" dirty="0">
                <a:cs typeface="Times New Roman" pitchFamily="18" charset="0"/>
              </a:rPr>
            </a:b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800" b="1" dirty="0">
                <a:cs typeface="Times New Roman" pitchFamily="18" charset="0"/>
              </a:rPr>
              <a:t>Primární galvanický článek</a:t>
            </a:r>
            <a:endParaRPr lang="cs-CZ" altLang="cs-CZ" sz="2800" dirty="0">
              <a:cs typeface="Times New Roman" pitchFamily="18" charset="0"/>
            </a:endParaRPr>
          </a:p>
          <a:p>
            <a:pPr marL="0">
              <a:spcBef>
                <a:spcPct val="0"/>
              </a:spcBef>
            </a:pPr>
            <a:r>
              <a:rPr lang="cs-CZ" altLang="cs-CZ" sz="2400" dirty="0">
                <a:cs typeface="Times New Roman" pitchFamily="18" charset="0"/>
              </a:rPr>
              <a:t>má elektrody z různých kovů</a:t>
            </a:r>
          </a:p>
          <a:p>
            <a:pPr marL="0">
              <a:spcBef>
                <a:spcPct val="0"/>
              </a:spcBef>
            </a:pPr>
            <a:r>
              <a:rPr lang="cs-CZ" altLang="cs-CZ" sz="2400" dirty="0">
                <a:cs typeface="Times New Roman" pitchFamily="18" charset="0"/>
              </a:rPr>
              <a:t>mezi kovovou elektrodou a elektrolytem vzniká rozdíl potenciálů,</a:t>
            </a:r>
            <a:br>
              <a:rPr lang="cs-CZ" altLang="cs-CZ" sz="2400" dirty="0">
                <a:cs typeface="Times New Roman" pitchFamily="18" charset="0"/>
              </a:rPr>
            </a:br>
            <a:r>
              <a:rPr lang="cs-CZ" altLang="cs-CZ" sz="2400" dirty="0">
                <a:cs typeface="Times New Roman" pitchFamily="18" charset="0"/>
              </a:rPr>
              <a:t>     který je u různých kovů různý</a:t>
            </a:r>
          </a:p>
          <a:p>
            <a:pPr marL="0">
              <a:spcBef>
                <a:spcPct val="0"/>
              </a:spcBef>
            </a:pPr>
            <a:r>
              <a:rPr lang="cs-CZ" altLang="cs-CZ" sz="2400" dirty="0">
                <a:cs typeface="Times New Roman" pitchFamily="18" charset="0"/>
              </a:rPr>
              <a:t>napětí článku je dáno rozdílem potenciálů obou elektrod</a:t>
            </a:r>
          </a:p>
          <a:p>
            <a:pPr marL="0">
              <a:spcBef>
                <a:spcPct val="0"/>
              </a:spcBef>
            </a:pPr>
            <a:r>
              <a:rPr lang="cs-CZ" altLang="cs-CZ" sz="2400" b="1" dirty="0">
                <a:cs typeface="Times New Roman" pitchFamily="18" charset="0"/>
              </a:rPr>
              <a:t>proces přeměny energie je nevratný </a:t>
            </a:r>
            <a:r>
              <a:rPr lang="cs-CZ" altLang="cs-CZ" sz="2400" dirty="0">
                <a:cs typeface="Times New Roman" pitchFamily="18" charset="0"/>
              </a:rPr>
              <a:t>(články nelze znovu nabít)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500188"/>
            <a:ext cx="2281237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9902" y="214290"/>
            <a:ext cx="8844196" cy="6286544"/>
          </a:xfrm>
          <a:ln>
            <a:miter lim="800000"/>
            <a:headEnd/>
            <a:tailEnd/>
          </a:ln>
        </p:spPr>
        <p:txBody>
          <a:bodyPr/>
          <a:lstStyle/>
          <a:p>
            <a:pPr marL="228600" lvl="6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cs-CZ" sz="2800" b="1" dirty="0" err="1">
                <a:cs typeface="Times New Roman" pitchFamily="18" charset="0"/>
              </a:rPr>
              <a:t>Leclanchéovy</a:t>
            </a:r>
            <a:r>
              <a:rPr lang="cs-CZ" sz="2800" b="1" dirty="0">
                <a:cs typeface="Times New Roman" pitchFamily="18" charset="0"/>
              </a:rPr>
              <a:t> suché články</a:t>
            </a:r>
            <a:r>
              <a:rPr lang="cs-CZ" sz="2800" dirty="0">
                <a:cs typeface="Times New Roman" pitchFamily="18" charset="0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jsou nejrozšířenější (např. kapesní svítilny, radiopřijímače, …)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cs typeface="Times New Roman" pitchFamily="18" charset="0"/>
              </a:rPr>
              <a:t>elektrodami</a:t>
            </a:r>
            <a:r>
              <a:rPr lang="cs-CZ" sz="2400" dirty="0">
                <a:cs typeface="Times New Roman" pitchFamily="18" charset="0"/>
              </a:rPr>
              <a:t> jsou 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>
                <a:cs typeface="Times New Roman" pitchFamily="18" charset="0"/>
              </a:rPr>
              <a:t>		katoda – </a:t>
            </a:r>
            <a:r>
              <a:rPr lang="cs-CZ" sz="2400" dirty="0" err="1">
                <a:cs typeface="Times New Roman" pitchFamily="18" charset="0"/>
              </a:rPr>
              <a:t>Zn</a:t>
            </a:r>
            <a:r>
              <a:rPr lang="cs-CZ" sz="2400" dirty="0">
                <a:cs typeface="Times New Roman" pitchFamily="18" charset="0"/>
              </a:rPr>
              <a:t> nádoba 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cs-CZ" sz="2400" dirty="0">
                <a:cs typeface="Times New Roman" pitchFamily="18" charset="0"/>
              </a:rPr>
              <a:t>		anoda – C tyčinka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	obklopená směsí burelu MnO</a:t>
            </a:r>
            <a:r>
              <a:rPr lang="cs-CZ" sz="2400" baseline="-25000" dirty="0">
                <a:cs typeface="Times New Roman" pitchFamily="18" charset="0"/>
              </a:rPr>
              <a:t>2</a:t>
            </a:r>
            <a:r>
              <a:rPr lang="cs-CZ" sz="2400" dirty="0">
                <a:cs typeface="Times New Roman" pitchFamily="18" charset="0"/>
              </a:rPr>
              <a:t> a koksu, 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cs typeface="Times New Roman" pitchFamily="18" charset="0"/>
              </a:rPr>
              <a:t>elektrolytem</a:t>
            </a:r>
            <a:r>
              <a:rPr lang="cs-CZ" sz="2400" dirty="0">
                <a:cs typeface="Times New Roman" pitchFamily="18" charset="0"/>
              </a:rPr>
              <a:t> je roztok salmiaku NH</a:t>
            </a:r>
            <a:r>
              <a:rPr lang="cs-CZ" sz="2400" baseline="-25000" dirty="0">
                <a:cs typeface="Times New Roman" pitchFamily="18" charset="0"/>
              </a:rPr>
              <a:t>4</a:t>
            </a:r>
            <a:r>
              <a:rPr lang="cs-CZ" sz="2400" dirty="0">
                <a:cs typeface="Times New Roman" pitchFamily="18" charset="0"/>
              </a:rPr>
              <a:t>Cl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    (není tekutý – suchý článek)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>
                <a:cs typeface="Times New Roman" pitchFamily="18" charset="0"/>
              </a:rPr>
              <a:t>U</a:t>
            </a:r>
            <a:r>
              <a:rPr lang="cs-CZ" sz="2400" baseline="-25000" dirty="0" err="1">
                <a:cs typeface="Times New Roman" pitchFamily="18" charset="0"/>
              </a:rPr>
              <a:t>e</a:t>
            </a:r>
            <a:r>
              <a:rPr lang="cs-CZ" sz="2400" dirty="0">
                <a:cs typeface="Times New Roman" pitchFamily="18" charset="0"/>
              </a:rPr>
              <a:t> článku je 1,5 V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po připojení spotřebiče prochází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elektrický proud a uvnitř článku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probíhá elektrolýza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cs typeface="Times New Roman" pitchFamily="18" charset="0"/>
              </a:rPr>
              <a:t>zinková katoda se rozpouští, čímž se článek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postupně znehodnocuje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>
                <a:cs typeface="Times New Roman" pitchFamily="18" charset="0"/>
              </a:rPr>
              <a:t>na uhlíkové anodě se vylučuje vodík,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(který reaguje s burelem za vzniku vody) 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</p:txBody>
      </p:sp>
      <p:pic>
        <p:nvPicPr>
          <p:cNvPr id="4" name="Picture 6" descr="suchý &amp;ccaron;lán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268759"/>
            <a:ext cx="2885028" cy="3232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4872" y="188640"/>
            <a:ext cx="6809542" cy="6429420"/>
          </a:xfrm>
          <a:ln>
            <a:miter lim="800000"/>
            <a:headEnd/>
            <a:tailEnd/>
          </a:ln>
        </p:spPr>
        <p:txBody>
          <a:bodyPr/>
          <a:lstStyle/>
          <a:p>
            <a:pPr marL="0" lvl="6" indent="-457200">
              <a:spcBef>
                <a:spcPts val="0"/>
              </a:spcBef>
              <a:buFont typeface="+mj-lt"/>
              <a:buAutoNum type="arabicPeriod" startAt="2"/>
              <a:defRPr/>
            </a:pPr>
            <a:r>
              <a:rPr lang="cs-CZ" sz="2800" b="1" dirty="0">
                <a:cs typeface="Times New Roman" pitchFamily="18" charset="0"/>
              </a:rPr>
              <a:t>Voltův článek</a:t>
            </a:r>
            <a:r>
              <a:rPr lang="cs-CZ" sz="2800" dirty="0">
                <a:cs typeface="Times New Roman" pitchFamily="18" charset="0"/>
              </a:rPr>
              <a:t> </a:t>
            </a:r>
            <a:br>
              <a:rPr lang="cs-CZ" sz="2800" dirty="0">
                <a:cs typeface="Times New Roman" pitchFamily="18" charset="0"/>
              </a:rPr>
            </a:br>
            <a:endParaRPr lang="cs-CZ" sz="2800" dirty="0">
              <a:cs typeface="Times New Roman" pitchFamily="18" charset="0"/>
            </a:endParaRP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založen na existenci tzv. kontaktního potenciálu kovů, který souvisí s energií, kterou je nutno dodat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elektronu, aby opustil povrch kovu.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vloží-li se mezi dva různé kovy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papír namočený v kyselině solné,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přechod elektronů se usnadní.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Tímto způsobem lze vrstvit kovy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na sebe a je možné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získat velký rozdíl potenciálů. 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Volta stanovil řadu kovů, které jsou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pro tento typ článku vhodné.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b="1" dirty="0">
                <a:cs typeface="Times New Roman" pitchFamily="18" charset="0"/>
              </a:rPr>
              <a:t>Al, </a:t>
            </a:r>
            <a:r>
              <a:rPr lang="cs-CZ" sz="2400" b="1" dirty="0" err="1">
                <a:cs typeface="Times New Roman" pitchFamily="18" charset="0"/>
              </a:rPr>
              <a:t>Zn</a:t>
            </a:r>
            <a:r>
              <a:rPr lang="cs-CZ" sz="2400" b="1" dirty="0">
                <a:cs typeface="Times New Roman" pitchFamily="18" charset="0"/>
              </a:rPr>
              <a:t>, </a:t>
            </a:r>
            <a:r>
              <a:rPr lang="cs-CZ" sz="2400" b="1" dirty="0" err="1">
                <a:cs typeface="Times New Roman" pitchFamily="18" charset="0"/>
              </a:rPr>
              <a:t>Sn</a:t>
            </a:r>
            <a:r>
              <a:rPr lang="cs-CZ" sz="2400" b="1" dirty="0">
                <a:cs typeface="Times New Roman" pitchFamily="18" charset="0"/>
              </a:rPr>
              <a:t>, Cd, </a:t>
            </a:r>
            <a:r>
              <a:rPr lang="cs-CZ" sz="2400" b="1" dirty="0" err="1">
                <a:cs typeface="Times New Roman" pitchFamily="18" charset="0"/>
              </a:rPr>
              <a:t>Pb</a:t>
            </a:r>
            <a:r>
              <a:rPr lang="cs-CZ" sz="2400" b="1" dirty="0">
                <a:cs typeface="Times New Roman" pitchFamily="18" charset="0"/>
              </a:rPr>
              <a:t>, </a:t>
            </a:r>
            <a:r>
              <a:rPr lang="cs-CZ" sz="2400" b="1" dirty="0" err="1">
                <a:cs typeface="Times New Roman" pitchFamily="18" charset="0"/>
              </a:rPr>
              <a:t>Sb</a:t>
            </a:r>
            <a:r>
              <a:rPr lang="cs-CZ" sz="2400" b="1" dirty="0">
                <a:cs typeface="Times New Roman" pitchFamily="18" charset="0"/>
              </a:rPr>
              <a:t>, </a:t>
            </a:r>
            <a:r>
              <a:rPr lang="cs-CZ" sz="2400" b="1" dirty="0" err="1">
                <a:cs typeface="Times New Roman" pitchFamily="18" charset="0"/>
              </a:rPr>
              <a:t>Bi</a:t>
            </a:r>
            <a:r>
              <a:rPr lang="cs-CZ" sz="2400" b="1" dirty="0">
                <a:cs typeface="Times New Roman" pitchFamily="18" charset="0"/>
              </a:rPr>
              <a:t>, </a:t>
            </a:r>
            <a:r>
              <a:rPr lang="cs-CZ" sz="2400" b="1" dirty="0" err="1">
                <a:cs typeface="Times New Roman" pitchFamily="18" charset="0"/>
              </a:rPr>
              <a:t>Hg</a:t>
            </a:r>
            <a:r>
              <a:rPr lang="cs-CZ" sz="2400" b="1" dirty="0">
                <a:cs typeface="Times New Roman" pitchFamily="18" charset="0"/>
              </a:rPr>
              <a:t>, </a:t>
            </a:r>
            <a:r>
              <a:rPr lang="cs-CZ" sz="2400" b="1" dirty="0" err="1">
                <a:cs typeface="Times New Roman" pitchFamily="18" charset="0"/>
              </a:rPr>
              <a:t>Fe</a:t>
            </a:r>
            <a:r>
              <a:rPr lang="cs-CZ" sz="2400" b="1" dirty="0">
                <a:cs typeface="Times New Roman" pitchFamily="18" charset="0"/>
              </a:rPr>
              <a:t>, </a:t>
            </a:r>
            <a:br>
              <a:rPr lang="cs-CZ" sz="2400" b="1" dirty="0">
                <a:cs typeface="Times New Roman" pitchFamily="18" charset="0"/>
              </a:rPr>
            </a:br>
            <a:r>
              <a:rPr lang="cs-CZ" sz="2400" b="1" dirty="0" err="1">
                <a:cs typeface="Times New Roman" pitchFamily="18" charset="0"/>
              </a:rPr>
              <a:t>Cu</a:t>
            </a:r>
            <a:r>
              <a:rPr lang="cs-CZ" sz="2400" b="1" dirty="0">
                <a:cs typeface="Times New Roman" pitchFamily="18" charset="0"/>
              </a:rPr>
              <a:t>, </a:t>
            </a:r>
            <a:r>
              <a:rPr lang="cs-CZ" sz="2400" b="1" dirty="0" err="1">
                <a:cs typeface="Times New Roman" pitchFamily="18" charset="0"/>
              </a:rPr>
              <a:t>Ag</a:t>
            </a:r>
            <a:r>
              <a:rPr lang="cs-CZ" sz="2400" b="1" dirty="0">
                <a:cs typeface="Times New Roman" pitchFamily="18" charset="0"/>
              </a:rPr>
              <a:t>, Au, </a:t>
            </a:r>
            <a:r>
              <a:rPr lang="cs-CZ" sz="2400" b="1" dirty="0" err="1">
                <a:cs typeface="Times New Roman" pitchFamily="18" charset="0"/>
              </a:rPr>
              <a:t>Pt</a:t>
            </a:r>
            <a:r>
              <a:rPr lang="cs-CZ" sz="2400" b="1" dirty="0">
                <a:cs typeface="Times New Roman" pitchFamily="18" charset="0"/>
              </a:rPr>
              <a:t>, </a:t>
            </a:r>
            <a:r>
              <a:rPr lang="cs-CZ" sz="2400" b="1" dirty="0" err="1">
                <a:cs typeface="Times New Roman" pitchFamily="18" charset="0"/>
              </a:rPr>
              <a:t>Pd</a:t>
            </a:r>
            <a:r>
              <a:rPr lang="cs-CZ" sz="2400" b="1" dirty="0">
                <a:cs typeface="Times New Roman" pitchFamily="18" charset="0"/>
              </a:rPr>
              <a:t>, </a:t>
            </a:r>
            <a:endParaRPr lang="cs-CZ" sz="2400" dirty="0">
              <a:cs typeface="Times New Roman" pitchFamily="18" charset="0"/>
            </a:endParaRP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94" y="188640"/>
            <a:ext cx="14287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767" y="2848276"/>
            <a:ext cx="3609295" cy="372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04" y="188640"/>
            <a:ext cx="8769246" cy="6429420"/>
          </a:xfrm>
          <a:ln>
            <a:miter lim="800000"/>
            <a:headEnd/>
            <a:tailEnd/>
          </a:ln>
        </p:spPr>
        <p:txBody>
          <a:bodyPr/>
          <a:lstStyle/>
          <a:p>
            <a:pPr marL="57150" lvl="6" indent="-514350">
              <a:spcBef>
                <a:spcPts val="0"/>
              </a:spcBef>
              <a:buFont typeface="+mj-lt"/>
              <a:buAutoNum type="arabicPeriod" startAt="3"/>
              <a:defRPr/>
            </a:pPr>
            <a:r>
              <a:rPr lang="cs-CZ" sz="2800" b="1" dirty="0" err="1">
                <a:cs typeface="Times New Roman" pitchFamily="18" charset="0"/>
              </a:rPr>
              <a:t>Daniellův</a:t>
            </a:r>
            <a:r>
              <a:rPr lang="cs-CZ" sz="2800" b="1" dirty="0">
                <a:cs typeface="Times New Roman" pitchFamily="18" charset="0"/>
              </a:rPr>
              <a:t> článek 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>
                <a:cs typeface="Times New Roman" pitchFamily="18" charset="0"/>
              </a:rPr>
              <a:t>Zn</a:t>
            </a:r>
            <a:r>
              <a:rPr lang="cs-CZ" sz="2400" dirty="0">
                <a:cs typeface="Times New Roman" pitchFamily="18" charset="0"/>
              </a:rPr>
              <a:t> elektroda v roztoku ZnSo</a:t>
            </a:r>
            <a:r>
              <a:rPr lang="cs-CZ" sz="2400" baseline="-25000" dirty="0">
                <a:cs typeface="Times New Roman" pitchFamily="18" charset="0"/>
              </a:rPr>
              <a:t>4</a:t>
            </a:r>
            <a:r>
              <a:rPr lang="cs-CZ" sz="2400" dirty="0">
                <a:cs typeface="Times New Roman" pitchFamily="18" charset="0"/>
              </a:rPr>
              <a:t> 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 err="1">
                <a:cs typeface="Times New Roman" pitchFamily="18" charset="0"/>
              </a:rPr>
              <a:t>Cu</a:t>
            </a:r>
            <a:r>
              <a:rPr lang="cs-CZ" sz="2400" dirty="0">
                <a:cs typeface="Times New Roman" pitchFamily="18" charset="0"/>
              </a:rPr>
              <a:t> (</a:t>
            </a:r>
            <a:r>
              <a:rPr lang="cs-CZ" sz="2400" dirty="0" err="1">
                <a:cs typeface="Times New Roman" pitchFamily="18" charset="0"/>
              </a:rPr>
              <a:t>kanoda</a:t>
            </a:r>
            <a:r>
              <a:rPr lang="cs-CZ" sz="2400" dirty="0">
                <a:cs typeface="Times New Roman" pitchFamily="18" charset="0"/>
              </a:rPr>
              <a:t>) v roztoku CuSo</a:t>
            </a:r>
            <a:r>
              <a:rPr lang="cs-CZ" sz="2400" baseline="-25000" dirty="0">
                <a:cs typeface="Times New Roman" pitchFamily="18" charset="0"/>
              </a:rPr>
              <a:t>4</a:t>
            </a:r>
            <a:r>
              <a:rPr lang="cs-CZ" sz="2400" dirty="0">
                <a:cs typeface="Times New Roman" pitchFamily="18" charset="0"/>
              </a:rPr>
              <a:t>. 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Oba roztoky jsou od sebe odděleny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membránou, kterou může procházet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voda, náboje, ale nikoli roztok. 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elektromotorické napětí je asi 1,1V 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cs typeface="Times New Roman" pitchFamily="18" charset="0"/>
            </a:endParaRP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cs typeface="Times New Roman" pitchFamily="18" charset="0"/>
            </a:endParaRP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endParaRPr lang="cs-CZ" sz="2400" dirty="0">
              <a:cs typeface="Times New Roman" pitchFamily="18" charset="0"/>
            </a:endParaRPr>
          </a:p>
          <a:p>
            <a:pPr marL="57150" lvl="6" indent="-514350">
              <a:spcBef>
                <a:spcPts val="0"/>
              </a:spcBef>
              <a:buFont typeface="+mj-lt"/>
              <a:buAutoNum type="arabicPeriod" startAt="4"/>
              <a:defRPr/>
            </a:pPr>
            <a:r>
              <a:rPr lang="cs-CZ" sz="2800" b="1" dirty="0">
                <a:cs typeface="Times New Roman" pitchFamily="18" charset="0"/>
              </a:rPr>
              <a:t>Alkalický článek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má delší životnost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schéma článku MnO</a:t>
            </a:r>
            <a:r>
              <a:rPr lang="cs-CZ" sz="2400" baseline="-25000" dirty="0">
                <a:cs typeface="Times New Roman" pitchFamily="18" charset="0"/>
              </a:rPr>
              <a:t>2</a:t>
            </a:r>
            <a:r>
              <a:rPr lang="cs-CZ" sz="2400" dirty="0">
                <a:cs typeface="Times New Roman" pitchFamily="18" charset="0"/>
              </a:rPr>
              <a:t>-ZN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s alkalickým elektrolytem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810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battex.info/data/10.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412" y="3028241"/>
            <a:ext cx="4073978" cy="3641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8916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4872" y="214290"/>
            <a:ext cx="8769246" cy="6429420"/>
          </a:xfrm>
          <a:ln>
            <a:miter lim="800000"/>
            <a:headEnd/>
            <a:tailEnd/>
          </a:ln>
        </p:spPr>
        <p:txBody>
          <a:bodyPr/>
          <a:lstStyle/>
          <a:p>
            <a:pPr marL="0" lvl="6" indent="0">
              <a:spcBef>
                <a:spcPts val="0"/>
              </a:spcBef>
              <a:buNone/>
              <a:defRPr/>
            </a:pPr>
            <a:r>
              <a:rPr lang="cs-CZ" sz="2800" b="1" dirty="0">
                <a:cs typeface="Times New Roman" pitchFamily="18" charset="0"/>
              </a:rPr>
              <a:t>Sekundární galvanický článek – akumulátor 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 je vratný elektrochemický článek, který je možno připojením k vnějšímu zdroji a průchodem proudu v opačném směru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(než je směr proudu při vybíjení) nabít</a:t>
            </a:r>
          </a:p>
          <a:p>
            <a:pPr marL="358775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založen na polarizaci elektrod</a:t>
            </a: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  <a:p>
            <a:pPr marL="3587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nejrozšířenější je </a:t>
            </a:r>
            <a:r>
              <a:rPr lang="cs-CZ" sz="2400" b="1" dirty="0">
                <a:cs typeface="Times New Roman" pitchFamily="18" charset="0"/>
              </a:rPr>
              <a:t>akumulátor olověný</a:t>
            </a:r>
            <a:r>
              <a:rPr lang="cs-CZ" sz="2400" dirty="0">
                <a:cs typeface="Times New Roman" pitchFamily="18" charset="0"/>
              </a:rPr>
              <a:t> používaný v automobilech. </a:t>
            </a:r>
          </a:p>
          <a:p>
            <a:pPr marL="3587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elektrolyt – roztok H</a:t>
            </a:r>
            <a:r>
              <a:rPr lang="cs-CZ" sz="2400" baseline="-25000" dirty="0">
                <a:cs typeface="Times New Roman" pitchFamily="18" charset="0"/>
              </a:rPr>
              <a:t>2</a:t>
            </a:r>
            <a:r>
              <a:rPr lang="cs-CZ" sz="2400" dirty="0">
                <a:cs typeface="Times New Roman" pitchFamily="18" charset="0"/>
              </a:rPr>
              <a:t>SO</a:t>
            </a:r>
            <a:r>
              <a:rPr lang="cs-CZ" sz="2400" baseline="-25000" dirty="0">
                <a:cs typeface="Times New Roman" pitchFamily="18" charset="0"/>
              </a:rPr>
              <a:t>4</a:t>
            </a:r>
            <a:r>
              <a:rPr lang="cs-CZ" sz="2400" dirty="0">
                <a:cs typeface="Times New Roman" pitchFamily="18" charset="0"/>
              </a:rPr>
              <a:t>  </a:t>
            </a:r>
          </a:p>
          <a:p>
            <a:pPr marL="3587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>
                <a:cs typeface="Times New Roman" pitchFamily="18" charset="0"/>
              </a:rPr>
              <a:t>elektrody – olověné desky,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na nichž se vytvoří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slabá vrstva PbSO</a:t>
            </a:r>
            <a:r>
              <a:rPr lang="cs-CZ" sz="2400" baseline="-25000" dirty="0">
                <a:cs typeface="Times New Roman" pitchFamily="18" charset="0"/>
              </a:rPr>
              <a:t>4</a:t>
            </a:r>
            <a:r>
              <a:rPr lang="cs-CZ" sz="2400" dirty="0">
                <a:cs typeface="Times New Roman" pitchFamily="18" charset="0"/>
              </a:rPr>
              <a:t> </a:t>
            </a:r>
            <a:br>
              <a:rPr lang="cs-CZ" sz="2400" dirty="0">
                <a:cs typeface="Times New Roman" pitchFamily="18" charset="0"/>
              </a:rPr>
            </a:br>
            <a:r>
              <a:rPr lang="cs-CZ" sz="2400" dirty="0">
                <a:cs typeface="Times New Roman" pitchFamily="18" charset="0"/>
              </a:rPr>
              <a:t>(síranu olovnatého)</a:t>
            </a:r>
          </a:p>
          <a:p>
            <a:pPr marL="0" lvl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br>
              <a:rPr lang="cs-CZ" sz="2400" dirty="0">
                <a:cs typeface="Times New Roman" pitchFamily="18" charset="0"/>
              </a:rPr>
            </a:br>
            <a:endParaRPr lang="cs-CZ" sz="2400" dirty="0">
              <a:cs typeface="Times New Roman" pitchFamily="18" charset="0"/>
            </a:endParaRPr>
          </a:p>
        </p:txBody>
      </p:sp>
      <p:pic>
        <p:nvPicPr>
          <p:cNvPr id="3" name="Picture 2" descr="http://www.e-chembook.eu/wp-content/uploads/Oloveny-akumula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5936" y="3140968"/>
            <a:ext cx="474079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333375"/>
            <a:ext cx="5832475" cy="2087563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>
                <a:latin typeface="+mn-lt"/>
                <a:cs typeface="Times New Roman" pitchFamily="18" charset="0"/>
              </a:rPr>
              <a:t>Nabíjení akumulátoru</a:t>
            </a:r>
            <a:br>
              <a:rPr lang="cs-CZ" sz="3600" b="1" dirty="0">
                <a:latin typeface="+mn-lt"/>
                <a:cs typeface="Times New Roman" pitchFamily="18" charset="0"/>
              </a:rPr>
            </a:br>
            <a:r>
              <a:rPr lang="cs-CZ" sz="2400" dirty="0">
                <a:latin typeface="+mn-lt"/>
                <a:cs typeface="Times New Roman" pitchFamily="18" charset="0"/>
              </a:rPr>
              <a:t>Kapacita akumulátoru je určena </a:t>
            </a:r>
            <a:br>
              <a:rPr lang="cs-CZ" sz="2400" dirty="0">
                <a:latin typeface="+mn-lt"/>
                <a:cs typeface="Times New Roman" pitchFamily="18" charset="0"/>
              </a:rPr>
            </a:br>
            <a:r>
              <a:rPr lang="cs-CZ" sz="2400" dirty="0">
                <a:latin typeface="+mn-lt"/>
                <a:cs typeface="Times New Roman" pitchFamily="18" charset="0"/>
              </a:rPr>
              <a:t>celkovým nábojem, který může akumulátor vydat při vybíjení (1 A . h = 3600 C).</a:t>
            </a:r>
          </a:p>
        </p:txBody>
      </p:sp>
      <p:pic>
        <p:nvPicPr>
          <p:cNvPr id="20483" name="Picture 4" descr="proud 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781300"/>
            <a:ext cx="8229600" cy="3727450"/>
          </a:xfrm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925"/>
            <a:ext cx="2879526" cy="262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73464"/>
              </p:ext>
            </p:extLst>
          </p:nvPr>
        </p:nvGraphicFramePr>
        <p:xfrm>
          <a:off x="457200" y="1196752"/>
          <a:ext cx="8229600" cy="3291840"/>
        </p:xfrm>
        <a:graphic>
          <a:graphicData uri="http://schemas.openxmlformats.org/drawingml/2006/table">
            <a:tbl>
              <a:tblPr firstRow="1" firstCol="1" bandRow="1"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/>
                          <a:ea typeface="Times New Roman"/>
                        </a:rPr>
                        <a:t>NÁZEV</a:t>
                      </a: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/>
                          <a:ea typeface="Times New Roman"/>
                        </a:rPr>
                        <a:t>ELEKTRODY</a:t>
                      </a: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/>
                          <a:ea typeface="Times New Roman"/>
                        </a:rPr>
                        <a:t>ELEKTROLYT</a:t>
                      </a: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  <a:latin typeface="Calibri"/>
                          <a:ea typeface="Times New Roman"/>
                        </a:rPr>
                        <a:t>NAPĚTÍ</a:t>
                      </a: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Voltův článek</a:t>
                      </a:r>
                      <a:endParaRPr lang="cs-CZ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Cu(+) ; Zn(–)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cs-CZ" sz="2400" baseline="-250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cs-CZ" sz="2400" baseline="-250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 V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Suchý článek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C(+) ; Zn(–)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 NH</a:t>
                      </a:r>
                      <a:r>
                        <a:rPr lang="cs-CZ" sz="2400" baseline="-250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Cl + MnO</a:t>
                      </a:r>
                      <a:r>
                        <a:rPr lang="cs-CZ" sz="2400" baseline="-250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1,5 V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Alkalický článek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MnO</a:t>
                      </a:r>
                      <a:r>
                        <a:rPr lang="cs-CZ" sz="2400" baseline="-250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(+); Zn(–)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KOH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1,5 V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Olověný akumulátor</a:t>
                      </a:r>
                      <a:endParaRPr lang="cs-CZ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Pb (+, –)    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</a:t>
                      </a:r>
                      <a:r>
                        <a:rPr lang="cs-CZ" sz="2400" baseline="-250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cs-CZ" sz="24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SO</a:t>
                      </a:r>
                      <a:r>
                        <a:rPr lang="cs-CZ" sz="2400" baseline="-2500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cs-CZ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rgbClr val="191919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 V</a:t>
                      </a:r>
                      <a:endParaRPr lang="cs-CZ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201" marR="682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11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2461753" y="1438620"/>
            <a:ext cx="2619375" cy="1760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3722228" y="1237787"/>
            <a:ext cx="80342" cy="457583"/>
          </a:xfrm>
          <a:prstGeom prst="rect">
            <a:avLst/>
          </a:prstGeom>
          <a:solidFill>
            <a:srgbClr val="C2FC8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2885615" y="2916582"/>
            <a:ext cx="1836738" cy="474663"/>
          </a:xfrm>
          <a:prstGeom prst="rect">
            <a:avLst/>
          </a:prstGeom>
          <a:solidFill>
            <a:srgbClr val="C2FC8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4" name="Group 18"/>
          <p:cNvGrpSpPr>
            <a:grpSpLocks/>
          </p:cNvGrpSpPr>
          <p:nvPr/>
        </p:nvGrpSpPr>
        <p:grpSpPr bwMode="auto">
          <a:xfrm>
            <a:off x="4759173" y="1717487"/>
            <a:ext cx="612000" cy="660162"/>
            <a:chOff x="2946" y="2588"/>
            <a:chExt cx="521" cy="562"/>
          </a:xfrm>
        </p:grpSpPr>
        <p:sp>
          <p:nvSpPr>
            <p:cNvPr id="55" name="Oval 19"/>
            <p:cNvSpPr>
              <a:spLocks noChangeArrowheads="1"/>
            </p:cNvSpPr>
            <p:nvPr/>
          </p:nvSpPr>
          <p:spPr bwMode="auto">
            <a:xfrm>
              <a:off x="2946" y="2629"/>
              <a:ext cx="521" cy="52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6" name="Text Box 20"/>
            <p:cNvSpPr txBox="1">
              <a:spLocks noChangeArrowheads="1"/>
            </p:cNvSpPr>
            <p:nvPr/>
          </p:nvSpPr>
          <p:spPr bwMode="auto">
            <a:xfrm>
              <a:off x="3016" y="2588"/>
              <a:ext cx="3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4000" dirty="0"/>
                <a:t>A</a:t>
              </a:r>
            </a:p>
          </p:txBody>
        </p:sp>
      </p:grpSp>
      <p:sp>
        <p:nvSpPr>
          <p:cNvPr id="57" name="Line 5"/>
          <p:cNvSpPr>
            <a:spLocks noChangeShapeType="1"/>
          </p:cNvSpPr>
          <p:nvPr/>
        </p:nvSpPr>
        <p:spPr bwMode="auto">
          <a:xfrm>
            <a:off x="3700003" y="1260820"/>
            <a:ext cx="0" cy="338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cxnSp>
        <p:nvCxnSpPr>
          <p:cNvPr id="58" name="Přímá spojovací čára 18"/>
          <p:cNvCxnSpPr/>
          <p:nvPr/>
        </p:nvCxnSpPr>
        <p:spPr>
          <a:xfrm rot="10800000" flipV="1">
            <a:off x="2874464" y="3198517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19"/>
          <p:cNvCxnSpPr/>
          <p:nvPr/>
        </p:nvCxnSpPr>
        <p:spPr>
          <a:xfrm rot="10800000" flipV="1">
            <a:off x="4721850" y="3205951"/>
            <a:ext cx="0" cy="69325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bdélník 59"/>
          <p:cNvSpPr/>
          <p:nvPr/>
        </p:nvSpPr>
        <p:spPr>
          <a:xfrm>
            <a:off x="2776654" y="3501483"/>
            <a:ext cx="223024" cy="142735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4612889" y="3486615"/>
            <a:ext cx="223024" cy="14273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TextovéPole 61"/>
          <p:cNvSpPr txBox="1"/>
          <p:nvPr/>
        </p:nvSpPr>
        <p:spPr>
          <a:xfrm>
            <a:off x="2341756" y="341227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4873083" y="33788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2754351" y="343457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</a:t>
            </a:r>
          </a:p>
        </p:txBody>
      </p:sp>
      <p:sp>
        <p:nvSpPr>
          <p:cNvPr id="65" name="Volný tvar 64"/>
          <p:cNvSpPr/>
          <p:nvPr/>
        </p:nvSpPr>
        <p:spPr>
          <a:xfrm>
            <a:off x="2007221" y="3757966"/>
            <a:ext cx="3668751" cy="1784195"/>
          </a:xfrm>
          <a:custGeom>
            <a:avLst/>
            <a:gdLst>
              <a:gd name="connsiteX0" fmla="*/ 0 w 3668751"/>
              <a:gd name="connsiteY0" fmla="*/ 55756 h 1784195"/>
              <a:gd name="connsiteX1" fmla="*/ 0 w 3668751"/>
              <a:gd name="connsiteY1" fmla="*/ 1784195 h 1784195"/>
              <a:gd name="connsiteX2" fmla="*/ 3668751 w 3668751"/>
              <a:gd name="connsiteY2" fmla="*/ 1784195 h 1784195"/>
              <a:gd name="connsiteX3" fmla="*/ 3668751 w 3668751"/>
              <a:gd name="connsiteY3" fmla="*/ 0 h 1784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8751" h="1784195">
                <a:moveTo>
                  <a:pt x="0" y="55756"/>
                </a:moveTo>
                <a:lnTo>
                  <a:pt x="0" y="1784195"/>
                </a:lnTo>
                <a:lnTo>
                  <a:pt x="3668751" y="1784195"/>
                </a:lnTo>
                <a:lnTo>
                  <a:pt x="3668751" y="0"/>
                </a:lnTo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Obdélník 65"/>
          <p:cNvSpPr/>
          <p:nvPr/>
        </p:nvSpPr>
        <p:spPr>
          <a:xfrm>
            <a:off x="2029523" y="4159409"/>
            <a:ext cx="3646449" cy="1371600"/>
          </a:xfrm>
          <a:prstGeom prst="rect">
            <a:avLst/>
          </a:prstGeom>
          <a:solidFill>
            <a:srgbClr val="0070C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7" name="Skupina 66"/>
          <p:cNvGrpSpPr/>
          <p:nvPr/>
        </p:nvGrpSpPr>
        <p:grpSpPr>
          <a:xfrm>
            <a:off x="3752851" y="4562488"/>
            <a:ext cx="357190" cy="307777"/>
            <a:chOff x="3752851" y="4562488"/>
            <a:chExt cx="357190" cy="307777"/>
          </a:xfrm>
        </p:grpSpPr>
        <p:sp>
          <p:nvSpPr>
            <p:cNvPr id="68" name="Elipsa 32"/>
            <p:cNvSpPr/>
            <p:nvPr/>
          </p:nvSpPr>
          <p:spPr>
            <a:xfrm>
              <a:off x="3819517" y="4714890"/>
              <a:ext cx="152400" cy="152400"/>
            </a:xfrm>
            <a:prstGeom prst="ellipse">
              <a:avLst/>
            </a:prstGeom>
            <a:solidFill>
              <a:srgbClr val="20B22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3752851" y="456248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F7D611"/>
                  </a:solidFill>
                </a:rPr>
                <a:t>_</a:t>
              </a:r>
            </a:p>
          </p:txBody>
        </p:sp>
      </p:grpSp>
      <p:grpSp>
        <p:nvGrpSpPr>
          <p:cNvPr id="70" name="Skupina 69"/>
          <p:cNvGrpSpPr/>
          <p:nvPr/>
        </p:nvGrpSpPr>
        <p:grpSpPr>
          <a:xfrm>
            <a:off x="3232227" y="4614515"/>
            <a:ext cx="300082" cy="369332"/>
            <a:chOff x="5038725" y="4714875"/>
            <a:chExt cx="300082" cy="369332"/>
          </a:xfrm>
        </p:grpSpPr>
        <p:sp>
          <p:nvSpPr>
            <p:cNvPr id="71" name="Elipsa 35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2" name="TextovéPole 71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73" name="Skupina 72"/>
          <p:cNvGrpSpPr/>
          <p:nvPr/>
        </p:nvGrpSpPr>
        <p:grpSpPr>
          <a:xfrm>
            <a:off x="4131759" y="4354319"/>
            <a:ext cx="300082" cy="369332"/>
            <a:chOff x="5038725" y="4714875"/>
            <a:chExt cx="300082" cy="369332"/>
          </a:xfrm>
        </p:grpSpPr>
        <p:sp>
          <p:nvSpPr>
            <p:cNvPr id="74" name="Elipsa 41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TextovéPole 74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76" name="Skupina 75"/>
          <p:cNvGrpSpPr/>
          <p:nvPr/>
        </p:nvGrpSpPr>
        <p:grpSpPr>
          <a:xfrm>
            <a:off x="3752851" y="4562488"/>
            <a:ext cx="357190" cy="307777"/>
            <a:chOff x="3752851" y="4562488"/>
            <a:chExt cx="357190" cy="307777"/>
          </a:xfrm>
        </p:grpSpPr>
        <p:sp>
          <p:nvSpPr>
            <p:cNvPr id="77" name="Elipsa 50"/>
            <p:cNvSpPr/>
            <p:nvPr/>
          </p:nvSpPr>
          <p:spPr>
            <a:xfrm>
              <a:off x="3819517" y="4714890"/>
              <a:ext cx="152400" cy="152400"/>
            </a:xfrm>
            <a:prstGeom prst="ellipse">
              <a:avLst/>
            </a:prstGeom>
            <a:solidFill>
              <a:srgbClr val="20B22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3752851" y="456248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F7D611"/>
                  </a:solidFill>
                </a:rPr>
                <a:t>_</a:t>
              </a:r>
            </a:p>
          </p:txBody>
        </p:sp>
      </p:grpSp>
      <p:grpSp>
        <p:nvGrpSpPr>
          <p:cNvPr id="79" name="Skupina 78"/>
          <p:cNvGrpSpPr/>
          <p:nvPr/>
        </p:nvGrpSpPr>
        <p:grpSpPr>
          <a:xfrm>
            <a:off x="4180082" y="4692571"/>
            <a:ext cx="300082" cy="369332"/>
            <a:chOff x="5038725" y="4714875"/>
            <a:chExt cx="300082" cy="369332"/>
          </a:xfrm>
        </p:grpSpPr>
        <p:sp>
          <p:nvSpPr>
            <p:cNvPr id="80" name="Elipsa 53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grpSp>
        <p:nvGrpSpPr>
          <p:cNvPr id="82" name="Skupina 81"/>
          <p:cNvGrpSpPr/>
          <p:nvPr/>
        </p:nvGrpSpPr>
        <p:grpSpPr>
          <a:xfrm>
            <a:off x="3225026" y="4224235"/>
            <a:ext cx="357190" cy="307777"/>
            <a:chOff x="3752851" y="4562488"/>
            <a:chExt cx="357190" cy="307777"/>
          </a:xfrm>
        </p:grpSpPr>
        <p:sp>
          <p:nvSpPr>
            <p:cNvPr id="83" name="Elipsa 62"/>
            <p:cNvSpPr/>
            <p:nvPr/>
          </p:nvSpPr>
          <p:spPr>
            <a:xfrm>
              <a:off x="3819517" y="4714890"/>
              <a:ext cx="152400" cy="152400"/>
            </a:xfrm>
            <a:prstGeom prst="ellipse">
              <a:avLst/>
            </a:prstGeom>
            <a:solidFill>
              <a:srgbClr val="20B22E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3752851" y="4562488"/>
              <a:ext cx="3571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rgbClr val="F7D611"/>
                  </a:solidFill>
                </a:rPr>
                <a:t>_</a:t>
              </a:r>
            </a:p>
          </p:txBody>
        </p:sp>
      </p:grpSp>
      <p:grpSp>
        <p:nvGrpSpPr>
          <p:cNvPr id="85" name="Skupina 84"/>
          <p:cNvGrpSpPr/>
          <p:nvPr/>
        </p:nvGrpSpPr>
        <p:grpSpPr>
          <a:xfrm>
            <a:off x="3674559" y="4253958"/>
            <a:ext cx="300082" cy="369332"/>
            <a:chOff x="5038725" y="4714875"/>
            <a:chExt cx="300082" cy="369332"/>
          </a:xfrm>
        </p:grpSpPr>
        <p:sp>
          <p:nvSpPr>
            <p:cNvPr id="86" name="Elipsa 65"/>
            <p:cNvSpPr/>
            <p:nvPr/>
          </p:nvSpPr>
          <p:spPr>
            <a:xfrm>
              <a:off x="5121082" y="4837542"/>
              <a:ext cx="151847" cy="139755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7" name="TextovéPole 86"/>
            <p:cNvSpPr txBox="1"/>
            <p:nvPr/>
          </p:nvSpPr>
          <p:spPr>
            <a:xfrm>
              <a:off x="5038725" y="471487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+</a:t>
              </a:r>
            </a:p>
          </p:txBody>
        </p:sp>
      </p:grpSp>
      <p:sp>
        <p:nvSpPr>
          <p:cNvPr id="88" name="Line 6"/>
          <p:cNvSpPr>
            <a:spLocks noChangeShapeType="1"/>
          </p:cNvSpPr>
          <p:nvPr/>
        </p:nvSpPr>
        <p:spPr bwMode="auto">
          <a:xfrm>
            <a:off x="3811012" y="1048095"/>
            <a:ext cx="0" cy="766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03704E-6 L 0.13299 -7.03704E-6 " pathEditMode="relative" ptsTypes="AA">
                                      <p:cBhvr>
                                        <p:cTn id="6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2.22222E-6 L -0.09011 -2.22222E-6 " pathEditMode="relative" ptsTypes="AA">
                                      <p:cBhvr>
                                        <p:cTn id="8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4132 4.44444E-6 " pathEditMode="relative" ptsTypes="AA">
                                      <p:cBhvr>
                                        <p:cTn id="1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2.22222E-6 L 0.08056 -2.22222E-6 " pathEditMode="relative" ptsTypes="AA">
                                      <p:cBhvr>
                                        <p:cTn id="12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7 L -0.04288 -0.0007 " pathEditMode="relative" ptsTypes="AA">
                                      <p:cBhvr>
                                        <p:cTn id="14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093 L -0.14323 0.00093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5.55556E-6 L 0.0757 5.55556E-6 " pathEditMode="relative" ptsTypes="AA">
                                      <p:cBhvr>
                                        <p:cTn id="18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576263"/>
          </a:xfrm>
          <a:solidFill>
            <a:srgbClr val="009900"/>
          </a:solidFill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cs-CZ" altLang="cs-CZ" sz="2800" b="1">
                <a:solidFill>
                  <a:schemeClr val="bg1"/>
                </a:solidFill>
                <a:cs typeface="Times New Roman" pitchFamily="18" charset="0"/>
              </a:rPr>
              <a:t>5. 1. VEDENÍ ELEKTRICKÉHO  PROUDU ELEKTROLYTEM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268413"/>
            <a:ext cx="8716962" cy="49434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b="1" dirty="0">
                <a:cs typeface="Times New Roman" pitchFamily="18" charset="0"/>
              </a:rPr>
              <a:t>Elektrolyty = </a:t>
            </a:r>
            <a:r>
              <a:rPr lang="cs-CZ" altLang="cs-CZ" sz="2800" dirty="0">
                <a:cs typeface="Times New Roman" pitchFamily="18" charset="0"/>
              </a:rPr>
              <a:t>kapalné látky a taveniny,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které vedou elektrický  proud.</a:t>
            </a:r>
            <a:br>
              <a:rPr lang="cs-CZ" altLang="cs-CZ" sz="2800" dirty="0">
                <a:cs typeface="Times New Roman" pitchFamily="18" charset="0"/>
              </a:rPr>
            </a:b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b="1" dirty="0">
                <a:cs typeface="Times New Roman" pitchFamily="18" charset="0"/>
              </a:rPr>
              <a:t>Vodivé roztoky </a:t>
            </a:r>
            <a:r>
              <a:rPr lang="cs-CZ" altLang="cs-CZ" sz="2800" dirty="0">
                <a:cs typeface="Times New Roman" pitchFamily="18" charset="0"/>
              </a:rPr>
              <a:t>= vodné roztoky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kyselin, zásad a solí.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cs-CZ" altLang="cs-CZ" sz="2800" dirty="0"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cs-CZ" altLang="cs-CZ" sz="2800" dirty="0">
                <a:cs typeface="Times New Roman" pitchFamily="18" charset="0"/>
              </a:rPr>
              <a:t>Elektrody ponoříme do destilované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vody, obvodem prochází malý proud,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přidáním kyseliny, zásady, soli </a:t>
            </a:r>
            <a:br>
              <a:rPr lang="cs-CZ" altLang="cs-CZ" sz="2800" dirty="0">
                <a:cs typeface="Times New Roman" pitchFamily="18" charset="0"/>
              </a:rPr>
            </a:br>
            <a:r>
              <a:rPr lang="cs-CZ" altLang="cs-CZ" sz="2800" dirty="0">
                <a:cs typeface="Times New Roman" pitchFamily="18" charset="0"/>
              </a:rPr>
              <a:t>se proud v obvodu podstatně zvýší.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/>
          <a:stretch>
            <a:fillRect/>
          </a:stretch>
        </p:blipFill>
        <p:spPr bwMode="auto">
          <a:xfrm>
            <a:off x="5795963" y="2205038"/>
            <a:ext cx="3071812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571500"/>
            <a:ext cx="8643938" cy="5286375"/>
          </a:xfrm>
        </p:spPr>
        <p:txBody>
          <a:bodyPr rtlCol="0">
            <a:noAutofit/>
          </a:bodyPr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b="1" dirty="0"/>
              <a:t>Elektrolytická</a:t>
            </a:r>
            <a:r>
              <a:rPr lang="cs-CZ" sz="2800" dirty="0"/>
              <a:t> </a:t>
            </a:r>
            <a:r>
              <a:rPr lang="cs-CZ" sz="2800" b="1" dirty="0"/>
              <a:t>disociace </a:t>
            </a:r>
            <a:r>
              <a:rPr lang="cs-CZ" sz="2800" dirty="0"/>
              <a:t> = rozpad látky na ionty </a:t>
            </a:r>
          </a:p>
          <a:p>
            <a:pPr lvl="1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dirty="0"/>
              <a:t>(+ ionty) = </a:t>
            </a:r>
            <a:r>
              <a:rPr lang="cs-CZ" b="1" dirty="0"/>
              <a:t>kationty</a:t>
            </a:r>
            <a:endParaRPr lang="cs-CZ" dirty="0"/>
          </a:p>
          <a:p>
            <a:pPr lvl="1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dirty="0"/>
              <a:t>(– ionty) = </a:t>
            </a:r>
            <a:r>
              <a:rPr lang="cs-CZ" b="1" dirty="0"/>
              <a:t>anionty</a:t>
            </a:r>
            <a:br>
              <a:rPr lang="cs-CZ" b="1" dirty="0"/>
            </a:br>
            <a:r>
              <a:rPr lang="cs-CZ" b="1" dirty="0"/>
              <a:t> </a:t>
            </a:r>
            <a:endParaRPr lang="cs-CZ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b="1" dirty="0"/>
              <a:t>Př. disociace:</a:t>
            </a:r>
            <a:br>
              <a:rPr lang="cs-CZ" sz="2800" b="1" dirty="0"/>
            </a:br>
            <a:endParaRPr lang="cs-CZ" sz="28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		kyselina sírová	H</a:t>
            </a:r>
            <a:r>
              <a:rPr lang="cs-CZ" sz="2800" baseline="-25000" dirty="0"/>
              <a:t>2</a:t>
            </a:r>
            <a:r>
              <a:rPr lang="cs-CZ" sz="2800" dirty="0"/>
              <a:t>SO</a:t>
            </a:r>
            <a:r>
              <a:rPr lang="cs-CZ" sz="2800" baseline="-25000" dirty="0"/>
              <a:t>4	</a:t>
            </a:r>
            <a:r>
              <a:rPr lang="cs-CZ" sz="2800" dirty="0"/>
              <a:t>→  2H</a:t>
            </a:r>
            <a:r>
              <a:rPr lang="cs-CZ" sz="2800" baseline="30000" dirty="0"/>
              <a:t>+</a:t>
            </a:r>
            <a:r>
              <a:rPr lang="cs-CZ" sz="2800" dirty="0"/>
              <a:t>   +   SO</a:t>
            </a:r>
            <a:r>
              <a:rPr lang="cs-CZ" sz="2800" baseline="-25000" dirty="0"/>
              <a:t>4</a:t>
            </a:r>
            <a:r>
              <a:rPr lang="cs-CZ" sz="2800" baseline="30000" dirty="0"/>
              <a:t>2–</a:t>
            </a:r>
            <a:endParaRPr lang="cs-CZ" sz="2800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sůl		chlorid sodný	</a:t>
            </a:r>
            <a:r>
              <a:rPr lang="cs-CZ" sz="2800" dirty="0" err="1"/>
              <a:t>NaCl</a:t>
            </a:r>
            <a:r>
              <a:rPr lang="cs-CZ" sz="2800" dirty="0"/>
              <a:t> 	→  Na</a:t>
            </a:r>
            <a:r>
              <a:rPr lang="cs-CZ" sz="2800" baseline="30000" dirty="0"/>
              <a:t>+</a:t>
            </a:r>
            <a:r>
              <a:rPr lang="cs-CZ" sz="2800" dirty="0"/>
              <a:t>   +   Cl</a:t>
            </a:r>
            <a:r>
              <a:rPr lang="cs-CZ" sz="2800" baseline="30000" dirty="0"/>
              <a:t>–</a:t>
            </a:r>
            <a:endParaRPr lang="cs-CZ" sz="2800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sůl		síran měďnatý	CuSO</a:t>
            </a:r>
            <a:r>
              <a:rPr lang="cs-CZ" sz="2800" baseline="-25000" dirty="0"/>
              <a:t>4	</a:t>
            </a:r>
            <a:r>
              <a:rPr lang="cs-CZ" sz="2800" dirty="0"/>
              <a:t>→  Cu</a:t>
            </a:r>
            <a:r>
              <a:rPr lang="cs-CZ" sz="2800" baseline="30000" dirty="0"/>
              <a:t>2+</a:t>
            </a:r>
            <a:r>
              <a:rPr lang="cs-CZ" sz="2800" dirty="0"/>
              <a:t>  +   SO</a:t>
            </a:r>
            <a:r>
              <a:rPr lang="cs-CZ" sz="2800" baseline="-25000" dirty="0"/>
              <a:t>4</a:t>
            </a:r>
            <a:r>
              <a:rPr lang="cs-CZ" sz="2800" baseline="30000" dirty="0"/>
              <a:t>2–</a:t>
            </a:r>
            <a:endParaRPr lang="cs-CZ" sz="2800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zásada	hydroxid sodný	</a:t>
            </a:r>
            <a:r>
              <a:rPr lang="cs-CZ" sz="2800" dirty="0" err="1"/>
              <a:t>NaOH</a:t>
            </a:r>
            <a:r>
              <a:rPr lang="cs-CZ" sz="2800" dirty="0"/>
              <a:t>	→  Na</a:t>
            </a:r>
            <a:r>
              <a:rPr lang="cs-CZ" sz="2800" baseline="30000" dirty="0"/>
              <a:t>+</a:t>
            </a:r>
            <a:r>
              <a:rPr lang="cs-CZ" sz="2800" dirty="0"/>
              <a:t>   +   OH</a:t>
            </a:r>
            <a:r>
              <a:rPr lang="cs-CZ" sz="2800" baseline="30000" dirty="0"/>
              <a:t>–</a:t>
            </a:r>
            <a:endParaRPr lang="cs-CZ" sz="2800" dirty="0"/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zásada	hydroxid draselný	KOH 	→  K</a:t>
            </a:r>
            <a:r>
              <a:rPr lang="cs-CZ" sz="2800" baseline="30000" dirty="0"/>
              <a:t>+</a:t>
            </a:r>
            <a:r>
              <a:rPr lang="cs-CZ" sz="2800" dirty="0"/>
              <a:t>     +   OH</a:t>
            </a:r>
            <a:r>
              <a:rPr lang="cs-CZ" sz="2800" baseline="30000" dirty="0"/>
              <a:t>–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96" y="214313"/>
            <a:ext cx="8429625" cy="62865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cs-CZ" altLang="cs-CZ" sz="2600" b="1" dirty="0"/>
              <a:t>Elektrické pole</a:t>
            </a:r>
            <a:r>
              <a:rPr lang="cs-CZ" altLang="cs-CZ" sz="26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600" dirty="0"/>
              <a:t>vznikne v elektrolytu mezi elektrodami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/>
              <a:t>anodou (spojenou s + pólem zdroje) a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cs-CZ" altLang="cs-CZ" sz="2600" dirty="0"/>
              <a:t>katodou (spojenou se – pólem zdroje), 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600" dirty="0"/>
              <a:t>působí na ionty elektrostatickými silami </a:t>
            </a:r>
            <a:br>
              <a:rPr lang="cs-CZ" altLang="cs-CZ" sz="2600" dirty="0"/>
            </a:br>
            <a:r>
              <a:rPr lang="cs-CZ" altLang="cs-CZ" sz="2600" dirty="0"/>
              <a:t>a vyvolává jejich uspořádaný pohyb. </a:t>
            </a:r>
            <a:br>
              <a:rPr lang="cs-CZ" altLang="cs-CZ" sz="2600" dirty="0"/>
            </a:br>
            <a:r>
              <a:rPr lang="cs-CZ" altLang="cs-CZ" sz="2600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600" b="1" dirty="0"/>
              <a:t>Kationty</a:t>
            </a:r>
            <a:r>
              <a:rPr lang="cs-CZ" altLang="cs-CZ" sz="2600" dirty="0"/>
              <a:t> se pohybují </a:t>
            </a:r>
            <a:br>
              <a:rPr lang="cs-CZ" altLang="cs-CZ" sz="2600" dirty="0"/>
            </a:br>
            <a:r>
              <a:rPr lang="cs-CZ" altLang="cs-CZ" sz="2600" dirty="0"/>
              <a:t>směrem ke katodě, </a:t>
            </a:r>
            <a:br>
              <a:rPr lang="cs-CZ" altLang="cs-CZ" sz="2600" dirty="0"/>
            </a:br>
            <a:r>
              <a:rPr lang="cs-CZ" altLang="cs-CZ" sz="2600" b="1" dirty="0"/>
              <a:t>anionty</a:t>
            </a:r>
            <a:r>
              <a:rPr lang="cs-CZ" altLang="cs-CZ" sz="2600" dirty="0"/>
              <a:t> k anodě. </a:t>
            </a:r>
            <a:br>
              <a:rPr lang="cs-CZ" altLang="cs-CZ" sz="2600" dirty="0"/>
            </a:br>
            <a:r>
              <a:rPr lang="cs-CZ" altLang="cs-CZ" sz="2600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600" dirty="0"/>
              <a:t>Na elektrodách odevzdávají ionty svůj náboj a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600" dirty="0"/>
              <a:t>mění se v elektricky neutrální atomy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600" dirty="0"/>
              <a:t>nebo molekuly, které se vylučují na povrchu elektrod </a:t>
            </a:r>
          </a:p>
          <a:p>
            <a:pPr lvl="1" eaLnBrk="1" hangingPunct="1">
              <a:spcBef>
                <a:spcPct val="0"/>
              </a:spcBef>
            </a:pPr>
            <a:r>
              <a:rPr lang="cs-CZ" altLang="cs-CZ" sz="2600" dirty="0"/>
              <a:t>nebo chemicky reagují s materiálem elektrody nebo elektrolytem.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37320"/>
            <a:ext cx="34353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571500"/>
            <a:ext cx="8429625" cy="5000625"/>
          </a:xfrm>
        </p:spPr>
        <p:txBody>
          <a:bodyPr rtlCol="0">
            <a:noAutofit/>
          </a:bodyPr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Elektrolýza</a:t>
            </a:r>
            <a:r>
              <a:rPr lang="cs-CZ" dirty="0"/>
              <a:t> je látková změna vyvolaná průchodem proudu elektrolytem na elektrodách.</a:t>
            </a:r>
            <a:br>
              <a:rPr lang="cs-CZ" dirty="0"/>
            </a:br>
            <a:r>
              <a:rPr lang="cs-CZ" dirty="0"/>
              <a:t>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dirty="0"/>
              <a:t>Při elektrolýze se 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endParaRPr lang="cs-CZ" dirty="0"/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na </a:t>
            </a:r>
            <a:r>
              <a:rPr lang="cs-CZ" sz="3200" b="1" dirty="0"/>
              <a:t>katodě</a:t>
            </a:r>
            <a:r>
              <a:rPr lang="cs-CZ" sz="3200" dirty="0"/>
              <a:t> vylučuje vždy vodík nebo kov </a:t>
            </a:r>
            <a:br>
              <a:rPr lang="cs-CZ" sz="3200" dirty="0"/>
            </a:br>
            <a:r>
              <a:rPr lang="cs-CZ" sz="3200" dirty="0"/>
              <a:t>(vytvářejí kladné ionty). </a:t>
            </a:r>
            <a:br>
              <a:rPr lang="cs-CZ" sz="3200" dirty="0"/>
            </a:br>
            <a:endParaRPr lang="cs-CZ" sz="3200" dirty="0"/>
          </a:p>
          <a:p>
            <a:pPr lvl="1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3200" dirty="0"/>
              <a:t>na </a:t>
            </a:r>
            <a:r>
              <a:rPr lang="cs-CZ" sz="3200" b="1" dirty="0"/>
              <a:t>anodě</a:t>
            </a:r>
            <a:r>
              <a:rPr lang="cs-CZ" sz="3200" dirty="0"/>
              <a:t> vylučuje nějaká látka, </a:t>
            </a:r>
            <a:br>
              <a:rPr lang="cs-CZ" sz="3200" dirty="0"/>
            </a:br>
            <a:r>
              <a:rPr lang="cs-CZ" sz="3200" dirty="0"/>
              <a:t>nebo se může rozpouštět</a:t>
            </a:r>
            <a:br>
              <a:rPr lang="cs-CZ" sz="3200" dirty="0"/>
            </a:b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1873416" y="4948"/>
            <a:ext cx="828000" cy="4139036"/>
            <a:chOff x="2308305" y="576428"/>
            <a:chExt cx="828000" cy="4139036"/>
          </a:xfrm>
        </p:grpSpPr>
        <p:cxnSp>
          <p:nvCxnSpPr>
            <p:cNvPr id="5" name="Přímá spojovací čára 18"/>
            <p:cNvCxnSpPr/>
            <p:nvPr/>
          </p:nvCxnSpPr>
          <p:spPr>
            <a:xfrm rot="10800000" flipV="1">
              <a:off x="2718347" y="576428"/>
              <a:ext cx="0" cy="11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bdélník 5"/>
            <p:cNvSpPr/>
            <p:nvPr/>
          </p:nvSpPr>
          <p:spPr>
            <a:xfrm>
              <a:off x="2308305" y="1583464"/>
              <a:ext cx="828000" cy="3132000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2330605" y="162807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K (C</a:t>
              </a:r>
              <a:r>
                <a:rPr lang="cs-CZ" baseline="30000" dirty="0"/>
                <a:t>-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6255822" y="12382"/>
            <a:ext cx="928524" cy="4150187"/>
            <a:chOff x="5553309" y="583862"/>
            <a:chExt cx="928524" cy="4150187"/>
          </a:xfrm>
        </p:grpSpPr>
        <p:cxnSp>
          <p:nvCxnSpPr>
            <p:cNvPr id="9" name="Přímá spojovací čára 43"/>
            <p:cNvCxnSpPr/>
            <p:nvPr/>
          </p:nvCxnSpPr>
          <p:spPr>
            <a:xfrm rot="10800000" flipV="1">
              <a:off x="5993089" y="583862"/>
              <a:ext cx="0" cy="11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bdélník 9"/>
            <p:cNvSpPr/>
            <p:nvPr/>
          </p:nvSpPr>
          <p:spPr>
            <a:xfrm>
              <a:off x="5583046" y="1602049"/>
              <a:ext cx="828000" cy="3132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553309" y="1650380"/>
              <a:ext cx="928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A (</a:t>
              </a:r>
              <a:r>
                <a:rPr lang="cs-CZ" dirty="0" err="1">
                  <a:solidFill>
                    <a:srgbClr val="FFFF00"/>
                  </a:solidFill>
                </a:rPr>
                <a:t>Cu</a:t>
              </a:r>
              <a:r>
                <a:rPr lang="cs-CZ" baseline="30000" dirty="0">
                  <a:solidFill>
                    <a:srgbClr val="FFFF00"/>
                  </a:solidFill>
                </a:rPr>
                <a:t>+</a:t>
              </a:r>
              <a:r>
                <a:rPr lang="cs-CZ" dirty="0">
                  <a:solidFill>
                    <a:srgbClr val="FFFF00"/>
                  </a:solidFill>
                </a:rPr>
                <a:t>)</a:t>
              </a: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1650389" y="2205192"/>
            <a:ext cx="5674292" cy="2952000"/>
            <a:chOff x="1628087" y="2776672"/>
            <a:chExt cx="5674292" cy="2952000"/>
          </a:xfrm>
        </p:grpSpPr>
        <p:sp>
          <p:nvSpPr>
            <p:cNvPr id="13" name="Volný tvar 12"/>
            <p:cNvSpPr/>
            <p:nvPr/>
          </p:nvSpPr>
          <p:spPr>
            <a:xfrm>
              <a:off x="1628087" y="2776672"/>
              <a:ext cx="5652000" cy="2952000"/>
            </a:xfrm>
            <a:custGeom>
              <a:avLst/>
              <a:gdLst>
                <a:gd name="connsiteX0" fmla="*/ 0 w 3668751"/>
                <a:gd name="connsiteY0" fmla="*/ 55756 h 1784195"/>
                <a:gd name="connsiteX1" fmla="*/ 0 w 3668751"/>
                <a:gd name="connsiteY1" fmla="*/ 1784195 h 1784195"/>
                <a:gd name="connsiteX2" fmla="*/ 3668751 w 3668751"/>
                <a:gd name="connsiteY2" fmla="*/ 1784195 h 1784195"/>
                <a:gd name="connsiteX3" fmla="*/ 3668751 w 3668751"/>
                <a:gd name="connsiteY3" fmla="*/ 0 h 17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8751" h="1784195">
                  <a:moveTo>
                    <a:pt x="0" y="55756"/>
                  </a:moveTo>
                  <a:lnTo>
                    <a:pt x="0" y="1784195"/>
                  </a:lnTo>
                  <a:lnTo>
                    <a:pt x="3668751" y="1784195"/>
                  </a:lnTo>
                  <a:lnTo>
                    <a:pt x="3668751" y="0"/>
                  </a:lnTo>
                </a:path>
              </a:pathLst>
            </a:cu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1650379" y="3133498"/>
              <a:ext cx="5652000" cy="2592000"/>
            </a:xfrm>
            <a:prstGeom prst="rect">
              <a:avLst/>
            </a:prstGeom>
            <a:solidFill>
              <a:srgbClr val="0070C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010722" y="3145594"/>
            <a:ext cx="572429" cy="564994"/>
            <a:chOff x="4010722" y="3717074"/>
            <a:chExt cx="572429" cy="564994"/>
          </a:xfrm>
        </p:grpSpPr>
        <p:sp>
          <p:nvSpPr>
            <p:cNvPr id="16" name="Elipsa 48"/>
            <p:cNvSpPr/>
            <p:nvPr/>
          </p:nvSpPr>
          <p:spPr>
            <a:xfrm>
              <a:off x="4159405" y="3847171"/>
              <a:ext cx="323385" cy="32338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Elipsa 49"/>
            <p:cNvSpPr/>
            <p:nvPr/>
          </p:nvSpPr>
          <p:spPr>
            <a:xfrm>
              <a:off x="4337824" y="4137102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Elipsa 52"/>
            <p:cNvSpPr/>
            <p:nvPr/>
          </p:nvSpPr>
          <p:spPr>
            <a:xfrm>
              <a:off x="4010722" y="4010721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Elipsa 55"/>
            <p:cNvSpPr/>
            <p:nvPr/>
          </p:nvSpPr>
          <p:spPr>
            <a:xfrm>
              <a:off x="4163122" y="3717074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Elipsa 56"/>
            <p:cNvSpPr/>
            <p:nvPr/>
          </p:nvSpPr>
          <p:spPr>
            <a:xfrm>
              <a:off x="4438185" y="3813718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4415883" y="2974607"/>
            <a:ext cx="420028" cy="486938"/>
            <a:chOff x="4415883" y="3546087"/>
            <a:chExt cx="420028" cy="486938"/>
          </a:xfrm>
        </p:grpSpPr>
        <p:sp>
          <p:nvSpPr>
            <p:cNvPr id="22" name="Elipsa 57"/>
            <p:cNvSpPr/>
            <p:nvPr/>
          </p:nvSpPr>
          <p:spPr>
            <a:xfrm>
              <a:off x="4415883" y="3546087"/>
              <a:ext cx="256478" cy="25647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Elipsa 58"/>
            <p:cNvSpPr/>
            <p:nvPr/>
          </p:nvSpPr>
          <p:spPr>
            <a:xfrm>
              <a:off x="4579433" y="3776547"/>
              <a:ext cx="256478" cy="25647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3538654" y="3409547"/>
            <a:ext cx="572429" cy="564994"/>
            <a:chOff x="4010722" y="3717074"/>
            <a:chExt cx="572429" cy="564994"/>
          </a:xfrm>
        </p:grpSpPr>
        <p:sp>
          <p:nvSpPr>
            <p:cNvPr id="25" name="Elipsa 64"/>
            <p:cNvSpPr/>
            <p:nvPr/>
          </p:nvSpPr>
          <p:spPr>
            <a:xfrm>
              <a:off x="4159405" y="3847171"/>
              <a:ext cx="323385" cy="323385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" name="Elipsa 67"/>
            <p:cNvSpPr/>
            <p:nvPr/>
          </p:nvSpPr>
          <p:spPr>
            <a:xfrm>
              <a:off x="4337824" y="4137102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Elipsa 68"/>
            <p:cNvSpPr/>
            <p:nvPr/>
          </p:nvSpPr>
          <p:spPr>
            <a:xfrm>
              <a:off x="4010722" y="4010721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Elipsa 69"/>
            <p:cNvSpPr/>
            <p:nvPr/>
          </p:nvSpPr>
          <p:spPr>
            <a:xfrm>
              <a:off x="4163122" y="3717074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" name="Elipsa 70"/>
            <p:cNvSpPr/>
            <p:nvPr/>
          </p:nvSpPr>
          <p:spPr>
            <a:xfrm>
              <a:off x="4438185" y="3813718"/>
              <a:ext cx="144966" cy="144966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" name="Skupina 29"/>
          <p:cNvGrpSpPr/>
          <p:nvPr/>
        </p:nvGrpSpPr>
        <p:grpSpPr>
          <a:xfrm>
            <a:off x="4713248" y="2781359"/>
            <a:ext cx="420028" cy="486938"/>
            <a:chOff x="4415883" y="3546087"/>
            <a:chExt cx="420028" cy="486938"/>
          </a:xfrm>
        </p:grpSpPr>
        <p:sp>
          <p:nvSpPr>
            <p:cNvPr id="31" name="Elipsa 72"/>
            <p:cNvSpPr/>
            <p:nvPr/>
          </p:nvSpPr>
          <p:spPr>
            <a:xfrm>
              <a:off x="4415883" y="3546087"/>
              <a:ext cx="256478" cy="25647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" name="Elipsa 73"/>
            <p:cNvSpPr/>
            <p:nvPr/>
          </p:nvSpPr>
          <p:spPr>
            <a:xfrm>
              <a:off x="4579433" y="3776547"/>
              <a:ext cx="256478" cy="25647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3445727" y="3350034"/>
            <a:ext cx="629440" cy="514889"/>
            <a:chOff x="5129561" y="999895"/>
            <a:chExt cx="629440" cy="514889"/>
          </a:xfrm>
        </p:grpSpPr>
        <p:sp>
          <p:nvSpPr>
            <p:cNvPr id="34" name="TextovéPole 33"/>
            <p:cNvSpPr txBox="1"/>
            <p:nvPr/>
          </p:nvSpPr>
          <p:spPr>
            <a:xfrm>
              <a:off x="5129561" y="108166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SO</a:t>
              </a:r>
            </a:p>
          </p:txBody>
        </p:sp>
        <p:sp>
          <p:nvSpPr>
            <p:cNvPr id="35" name="TextovéPole 34"/>
            <p:cNvSpPr txBox="1"/>
            <p:nvPr/>
          </p:nvSpPr>
          <p:spPr>
            <a:xfrm>
              <a:off x="5441796" y="1237785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4</a:t>
              </a:r>
            </a:p>
          </p:txBody>
        </p:sp>
        <p:sp>
          <p:nvSpPr>
            <p:cNvPr id="36" name="TextovéPole 35"/>
            <p:cNvSpPr txBox="1"/>
            <p:nvPr/>
          </p:nvSpPr>
          <p:spPr>
            <a:xfrm>
              <a:off x="5438079" y="999895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2-</a:t>
              </a:r>
            </a:p>
          </p:txBody>
        </p:sp>
      </p:grpSp>
      <p:sp>
        <p:nvSpPr>
          <p:cNvPr id="37" name="TextovéPole 36"/>
          <p:cNvSpPr txBox="1"/>
          <p:nvPr/>
        </p:nvSpPr>
        <p:spPr>
          <a:xfrm>
            <a:off x="4795023" y="2751585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Cu</a:t>
            </a:r>
            <a:r>
              <a:rPr lang="cs-CZ" baseline="30000" dirty="0"/>
              <a:t>2+</a:t>
            </a:r>
            <a:endParaRPr lang="cs-CZ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836020" y="31195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CuSO</a:t>
            </a:r>
            <a:r>
              <a:rPr lang="cs-CZ" baseline="-25000" dirty="0"/>
              <a:t>4</a:t>
            </a:r>
            <a:endParaRPr lang="cs-CZ" dirty="0"/>
          </a:p>
        </p:txBody>
      </p:sp>
      <p:sp>
        <p:nvSpPr>
          <p:cNvPr id="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464" y="5216078"/>
            <a:ext cx="8643938" cy="1525290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síran měďnatý (skalice modrá)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KATODA – uhlíková				ANODA  – měděná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3782" y="116632"/>
            <a:ext cx="1297858" cy="15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Př.: 1</a:t>
            </a:r>
          </a:p>
        </p:txBody>
      </p:sp>
    </p:spTree>
    <p:extLst>
      <p:ext uri="{BB962C8B-B14F-4D97-AF65-F5344CB8AC3E}">
        <p14:creationId xmlns:p14="http://schemas.microsoft.com/office/powerpoint/2010/main" val="37222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46"/>
          <p:cNvGrpSpPr/>
          <p:nvPr/>
        </p:nvGrpSpPr>
        <p:grpSpPr>
          <a:xfrm>
            <a:off x="1873416" y="4948"/>
            <a:ext cx="828000" cy="4139036"/>
            <a:chOff x="2308305" y="576428"/>
            <a:chExt cx="828000" cy="4139036"/>
          </a:xfrm>
        </p:grpSpPr>
        <p:cxnSp>
          <p:nvCxnSpPr>
            <p:cNvPr id="40" name="Přímá spojovací čára 18"/>
            <p:cNvCxnSpPr/>
            <p:nvPr/>
          </p:nvCxnSpPr>
          <p:spPr>
            <a:xfrm rot="10800000" flipV="1">
              <a:off x="2718347" y="576428"/>
              <a:ext cx="0" cy="11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/>
            <p:cNvSpPr/>
            <p:nvPr/>
          </p:nvSpPr>
          <p:spPr>
            <a:xfrm>
              <a:off x="2308305" y="1583464"/>
              <a:ext cx="828000" cy="3132000"/>
            </a:xfrm>
            <a:prstGeom prst="rect">
              <a:avLst/>
            </a:prstGeom>
            <a:solidFill>
              <a:srgbClr val="92D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330605" y="162807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K (C</a:t>
              </a:r>
              <a:r>
                <a:rPr lang="cs-CZ" baseline="30000" dirty="0"/>
                <a:t>-</a:t>
              </a:r>
              <a:r>
                <a:rPr lang="cs-CZ" dirty="0"/>
                <a:t>)</a:t>
              </a:r>
            </a:p>
          </p:txBody>
        </p:sp>
      </p:grpSp>
      <p:grpSp>
        <p:nvGrpSpPr>
          <p:cNvPr id="43" name="Skupina 47"/>
          <p:cNvGrpSpPr/>
          <p:nvPr/>
        </p:nvGrpSpPr>
        <p:grpSpPr>
          <a:xfrm>
            <a:off x="6255822" y="12382"/>
            <a:ext cx="928524" cy="4150187"/>
            <a:chOff x="5553309" y="583862"/>
            <a:chExt cx="928524" cy="4150187"/>
          </a:xfrm>
        </p:grpSpPr>
        <p:cxnSp>
          <p:nvCxnSpPr>
            <p:cNvPr id="44" name="Přímá spojovací čára 43"/>
            <p:cNvCxnSpPr/>
            <p:nvPr/>
          </p:nvCxnSpPr>
          <p:spPr>
            <a:xfrm rot="10800000" flipV="1">
              <a:off x="5993089" y="583862"/>
              <a:ext cx="0" cy="1152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bdélník 44"/>
            <p:cNvSpPr/>
            <p:nvPr/>
          </p:nvSpPr>
          <p:spPr>
            <a:xfrm>
              <a:off x="5583046" y="1602049"/>
              <a:ext cx="828000" cy="3132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5553309" y="1650380"/>
              <a:ext cx="928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FFFF00"/>
                  </a:solidFill>
                </a:rPr>
                <a:t>A (</a:t>
              </a:r>
              <a:r>
                <a:rPr lang="cs-CZ" dirty="0" err="1">
                  <a:solidFill>
                    <a:srgbClr val="FFFF00"/>
                  </a:solidFill>
                </a:rPr>
                <a:t>Cu</a:t>
              </a:r>
              <a:r>
                <a:rPr lang="cs-CZ" baseline="30000" dirty="0">
                  <a:solidFill>
                    <a:srgbClr val="FFFF00"/>
                  </a:solidFill>
                </a:rPr>
                <a:t>+</a:t>
              </a:r>
              <a:r>
                <a:rPr lang="cs-CZ" dirty="0">
                  <a:solidFill>
                    <a:srgbClr val="FFFF00"/>
                  </a:solidFill>
                </a:rPr>
                <a:t>)</a:t>
              </a:r>
            </a:p>
          </p:txBody>
        </p:sp>
      </p:grpSp>
      <p:grpSp>
        <p:nvGrpSpPr>
          <p:cNvPr id="47" name="Skupina 45"/>
          <p:cNvGrpSpPr/>
          <p:nvPr/>
        </p:nvGrpSpPr>
        <p:grpSpPr>
          <a:xfrm>
            <a:off x="1650389" y="2205192"/>
            <a:ext cx="5674292" cy="2952000"/>
            <a:chOff x="1628087" y="2776672"/>
            <a:chExt cx="5674292" cy="2952000"/>
          </a:xfrm>
        </p:grpSpPr>
        <p:sp>
          <p:nvSpPr>
            <p:cNvPr id="48" name="Volný tvar 47"/>
            <p:cNvSpPr/>
            <p:nvPr/>
          </p:nvSpPr>
          <p:spPr>
            <a:xfrm>
              <a:off x="1628087" y="2776672"/>
              <a:ext cx="5652000" cy="2952000"/>
            </a:xfrm>
            <a:custGeom>
              <a:avLst/>
              <a:gdLst>
                <a:gd name="connsiteX0" fmla="*/ 0 w 3668751"/>
                <a:gd name="connsiteY0" fmla="*/ 55756 h 1784195"/>
                <a:gd name="connsiteX1" fmla="*/ 0 w 3668751"/>
                <a:gd name="connsiteY1" fmla="*/ 1784195 h 1784195"/>
                <a:gd name="connsiteX2" fmla="*/ 3668751 w 3668751"/>
                <a:gd name="connsiteY2" fmla="*/ 1784195 h 1784195"/>
                <a:gd name="connsiteX3" fmla="*/ 3668751 w 3668751"/>
                <a:gd name="connsiteY3" fmla="*/ 0 h 1784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8751" h="1784195">
                  <a:moveTo>
                    <a:pt x="0" y="55756"/>
                  </a:moveTo>
                  <a:lnTo>
                    <a:pt x="0" y="1784195"/>
                  </a:lnTo>
                  <a:lnTo>
                    <a:pt x="3668751" y="1784195"/>
                  </a:lnTo>
                  <a:lnTo>
                    <a:pt x="3668751" y="0"/>
                  </a:lnTo>
                </a:path>
              </a:pathLst>
            </a:cu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Obdélník 48"/>
            <p:cNvSpPr/>
            <p:nvPr/>
          </p:nvSpPr>
          <p:spPr>
            <a:xfrm>
              <a:off x="1650379" y="3133498"/>
              <a:ext cx="5652000" cy="2592000"/>
            </a:xfrm>
            <a:prstGeom prst="rect">
              <a:avLst/>
            </a:prstGeom>
            <a:solidFill>
              <a:srgbClr val="0070C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50" name="Skupina 49"/>
          <p:cNvGrpSpPr/>
          <p:nvPr/>
        </p:nvGrpSpPr>
        <p:grpSpPr>
          <a:xfrm>
            <a:off x="4638904" y="2829646"/>
            <a:ext cx="654346" cy="439432"/>
            <a:chOff x="4282067" y="1639231"/>
            <a:chExt cx="654346" cy="439432"/>
          </a:xfrm>
        </p:grpSpPr>
        <p:sp>
          <p:nvSpPr>
            <p:cNvPr id="51" name="Elipsa 40"/>
            <p:cNvSpPr/>
            <p:nvPr/>
          </p:nvSpPr>
          <p:spPr>
            <a:xfrm>
              <a:off x="4378712" y="1646663"/>
              <a:ext cx="432000" cy="43200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282067" y="1639231"/>
              <a:ext cx="654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Cu</a:t>
              </a:r>
              <a:r>
                <a:rPr lang="cs-CZ" baseline="30000" dirty="0"/>
                <a:t>2+</a:t>
              </a:r>
              <a:endParaRPr lang="cs-CZ" dirty="0"/>
            </a:p>
          </p:txBody>
        </p:sp>
      </p:grpSp>
      <p:sp>
        <p:nvSpPr>
          <p:cNvPr id="53" name="Elipsa 46"/>
          <p:cNvSpPr/>
          <p:nvPr/>
        </p:nvSpPr>
        <p:spPr>
          <a:xfrm>
            <a:off x="2085279" y="2963456"/>
            <a:ext cx="111513" cy="111513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Elipsa 47"/>
          <p:cNvSpPr/>
          <p:nvPr/>
        </p:nvSpPr>
        <p:spPr>
          <a:xfrm>
            <a:off x="2081561" y="3149310"/>
            <a:ext cx="111513" cy="111513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Elipsa 50"/>
          <p:cNvSpPr/>
          <p:nvPr/>
        </p:nvSpPr>
        <p:spPr>
          <a:xfrm>
            <a:off x="6240888" y="3037799"/>
            <a:ext cx="111513" cy="111513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Elipsa 51"/>
          <p:cNvSpPr/>
          <p:nvPr/>
        </p:nvSpPr>
        <p:spPr>
          <a:xfrm>
            <a:off x="6237170" y="3223653"/>
            <a:ext cx="111513" cy="111513"/>
          </a:xfrm>
          <a:prstGeom prst="ellipse">
            <a:avLst/>
          </a:prstGeom>
          <a:solidFill>
            <a:srgbClr val="20B22E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7" name="Skupina 56"/>
          <p:cNvGrpSpPr/>
          <p:nvPr/>
        </p:nvGrpSpPr>
        <p:grpSpPr>
          <a:xfrm>
            <a:off x="3389969" y="3450398"/>
            <a:ext cx="629440" cy="514889"/>
            <a:chOff x="3523786" y="2137319"/>
            <a:chExt cx="629440" cy="514889"/>
          </a:xfrm>
        </p:grpSpPr>
        <p:sp>
          <p:nvSpPr>
            <p:cNvPr id="58" name="Elipsa 39"/>
            <p:cNvSpPr/>
            <p:nvPr/>
          </p:nvSpPr>
          <p:spPr>
            <a:xfrm>
              <a:off x="3624146" y="2185639"/>
              <a:ext cx="432000" cy="432000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59" name="Skupina 77"/>
            <p:cNvGrpSpPr/>
            <p:nvPr/>
          </p:nvGrpSpPr>
          <p:grpSpPr>
            <a:xfrm>
              <a:off x="3523786" y="2137319"/>
              <a:ext cx="629440" cy="514889"/>
              <a:chOff x="5129561" y="999895"/>
              <a:chExt cx="629440" cy="514889"/>
            </a:xfrm>
          </p:grpSpPr>
          <p:sp>
            <p:nvSpPr>
              <p:cNvPr id="60" name="TextovéPole 59"/>
              <p:cNvSpPr txBox="1"/>
              <p:nvPr/>
            </p:nvSpPr>
            <p:spPr>
              <a:xfrm>
                <a:off x="5129561" y="1081668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/>
                  <a:t>SO</a:t>
                </a:r>
              </a:p>
            </p:txBody>
          </p:sp>
          <p:sp>
            <p:nvSpPr>
              <p:cNvPr id="61" name="TextovéPole 60"/>
              <p:cNvSpPr txBox="1"/>
              <p:nvPr/>
            </p:nvSpPr>
            <p:spPr>
              <a:xfrm>
                <a:off x="5441796" y="1237785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/>
                  <a:t>4</a:t>
                </a:r>
              </a:p>
            </p:txBody>
          </p:sp>
          <p:sp>
            <p:nvSpPr>
              <p:cNvPr id="62" name="TextovéPole 61"/>
              <p:cNvSpPr txBox="1"/>
              <p:nvPr/>
            </p:nvSpPr>
            <p:spPr>
              <a:xfrm>
                <a:off x="5438079" y="999895"/>
                <a:ext cx="3209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/>
                  <a:t>2-</a:t>
                </a:r>
              </a:p>
            </p:txBody>
          </p:sp>
        </p:grpSp>
      </p:grpSp>
      <p:sp>
        <p:nvSpPr>
          <p:cNvPr id="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7464" y="5216078"/>
            <a:ext cx="8643938" cy="1525290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síran měďnatý (skalice modrá)</a:t>
            </a:r>
          </a:p>
          <a:p>
            <a:pPr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dirty="0"/>
              <a:t>KATODA – uhlíková				ANODA  – měděná</a:t>
            </a: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33782" y="116632"/>
            <a:ext cx="1297858" cy="152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b="1" dirty="0"/>
              <a:t>Př.: 1</a:t>
            </a:r>
          </a:p>
        </p:txBody>
      </p:sp>
    </p:spTree>
    <p:extLst>
      <p:ext uri="{BB962C8B-B14F-4D97-AF65-F5344CB8AC3E}">
        <p14:creationId xmlns:p14="http://schemas.microsoft.com/office/powerpoint/2010/main" val="128968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27813 -0.0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4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24757 0.0097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32 0 " pathEditMode="relative" ptsTypes="AA">
                                      <p:cBhvr>
                                        <p:cTn id="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3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32 0 " pathEditMode="relative" ptsTypes="AA">
                                      <p:cBhvr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132 0 " pathEditMode="relative" ptsTypes="AA">
                                      <p:cBhvr>
                                        <p:cTn id="2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</TotalTime>
  <Words>1453</Words>
  <Application>Microsoft Office PowerPoint</Application>
  <PresentationFormat>Předvádění na obrazovce (4:3)</PresentationFormat>
  <Paragraphs>227</Paragraphs>
  <Slides>29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Motiv sady Office</vt:lpstr>
      <vt:lpstr>Rovnice</vt:lpstr>
      <vt:lpstr>5. ELEKTRICKÝ PROUD  V KAPALINÁCH</vt:lpstr>
      <vt:lpstr>Prezentace aplikace PowerPoint</vt:lpstr>
      <vt:lpstr>Prezentace aplikace PowerPoint</vt:lpstr>
      <vt:lpstr>5. 1. VEDENÍ ELEKTRICKÉHO  PROUDU ELEKTROLYTEM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5. 2. FARADAYOVY ZÁKONY PRO ELEKTROLÝZU</vt:lpstr>
      <vt:lpstr>Prezentace aplikace PowerPoint</vt:lpstr>
      <vt:lpstr>Prezentace aplikace PowerPoint</vt:lpstr>
      <vt:lpstr>5. 3. VA CHARAKTERISTIKA ELEKTROLYTICKÉHO VODIČE</vt:lpstr>
      <vt:lpstr>5. 3. VA CHARAKTERISTIKA ELEKTROLYTICKÉHO VODIČE</vt:lpstr>
      <vt:lpstr>5. 3. VA CHARAKTERISTIKA ELEKTROLYTICKÉHO VODIČE</vt:lpstr>
      <vt:lpstr>Prezentace aplikace PowerPoint</vt:lpstr>
      <vt:lpstr>Prezentace aplikace PowerPoint</vt:lpstr>
      <vt:lpstr>Prezentace aplikace PowerPoint</vt:lpstr>
      <vt:lpstr>5. 4. GALVANICKÉ ČLÁNKY</vt:lpstr>
      <vt:lpstr>Prezentace aplikace PowerPoint</vt:lpstr>
      <vt:lpstr>Prezentace aplikace PowerPoint</vt:lpstr>
      <vt:lpstr>Prezentace aplikace PowerPoint</vt:lpstr>
      <vt:lpstr>Prezentace aplikace PowerPoint</vt:lpstr>
      <vt:lpstr>Nabíjení akumulátoru Kapacita akumulátoru je určena  celkovým nábojem, který může akumulátor vydat při vybíjení (1 A . h = 3600 C).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ELEKTRICKÝ PROUD  V POLOVODIČÍCH</dc:title>
  <dc:creator>Monika</dc:creator>
  <cp:lastModifiedBy>Bouchalová Monika</cp:lastModifiedBy>
  <cp:revision>69</cp:revision>
  <dcterms:created xsi:type="dcterms:W3CDTF">2011-01-17T18:17:18Z</dcterms:created>
  <dcterms:modified xsi:type="dcterms:W3CDTF">2021-04-26T11:37:43Z</dcterms:modified>
</cp:coreProperties>
</file>