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90" r:id="rId4"/>
    <p:sldId id="291" r:id="rId5"/>
    <p:sldId id="315" r:id="rId6"/>
    <p:sldId id="292" r:id="rId7"/>
    <p:sldId id="293" r:id="rId8"/>
    <p:sldId id="316" r:id="rId9"/>
    <p:sldId id="317" r:id="rId10"/>
    <p:sldId id="294" r:id="rId11"/>
    <p:sldId id="318" r:id="rId12"/>
    <p:sldId id="319" r:id="rId13"/>
    <p:sldId id="260" r:id="rId14"/>
    <p:sldId id="310" r:id="rId15"/>
    <p:sldId id="311" r:id="rId16"/>
    <p:sldId id="261" r:id="rId17"/>
    <p:sldId id="296" r:id="rId18"/>
    <p:sldId id="323" r:id="rId19"/>
    <p:sldId id="324" r:id="rId20"/>
    <p:sldId id="325" r:id="rId21"/>
    <p:sldId id="295" r:id="rId22"/>
    <p:sldId id="320" r:id="rId23"/>
    <p:sldId id="297" r:id="rId24"/>
    <p:sldId id="299" r:id="rId25"/>
    <p:sldId id="298" r:id="rId26"/>
    <p:sldId id="269" r:id="rId27"/>
    <p:sldId id="271" r:id="rId28"/>
    <p:sldId id="300" r:id="rId29"/>
    <p:sldId id="302" r:id="rId30"/>
    <p:sldId id="303" r:id="rId31"/>
    <p:sldId id="309" r:id="rId32"/>
    <p:sldId id="322" r:id="rId33"/>
    <p:sldId id="321" r:id="rId34"/>
    <p:sldId id="306" r:id="rId35"/>
    <p:sldId id="313" r:id="rId36"/>
    <p:sldId id="304" r:id="rId37"/>
    <p:sldId id="307" r:id="rId38"/>
    <p:sldId id="308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68B762-5190-4C29-9989-2988B40ACC98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E2B4D7-37CE-47FC-AADF-D097CD940E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1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A4F0-1B2A-422D-9111-A980FBFA22D6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B9A0-42F6-41C0-B27E-C1B8C518EE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89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03BC-9C36-4834-AA97-EA47C3C8CD02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BC38-3700-4F2E-879B-8C05561FDA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5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9CEE-D422-4DA1-B0E4-A39C76AC0669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1FCB-ADC5-403D-B13F-7CE0B0313D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03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69A5-280D-4EF6-81AC-655C1EFD83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1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B5B9-91A9-4C49-9E56-7F4494BF3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4A95-2442-4BFA-A2F9-CC76B8E76020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F93A-B152-4ABF-9F4E-3CC7866668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7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0FA1-EFD1-4536-9F20-463239251513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6A0F-615E-4357-8C57-544F092DC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5E73-404A-4CF5-86B1-D79125EAEF72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34B3-EEA4-4137-8D05-953A0D2AAE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97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4868-E255-414A-AF93-412EF636305B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7521-545E-4550-B61B-FF9BA8D454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0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D30F-3994-4542-8EA3-03FA89EBFDF1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2BEE-F5D4-4E04-BE19-8814D3887B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2B7C-F9CD-4F93-ABA6-3BBEF8AA4A6C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319E-E7E4-4621-875F-F16AFEA5A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6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E30F-BB3F-4B10-AA14-EE12B6C2DE4F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352A-1533-422B-B8D5-FD40F7809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9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2D4A-A30F-4E8C-8B09-44B9B313C53B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BE4D-AD4C-4344-A7AF-DC27F0441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09227-83DF-4D3D-8884-B7E57B73C060}" type="datetimeFigureOut">
              <a:rPr lang="cs-CZ"/>
              <a:pPr>
                <a:defRPr/>
              </a:pPr>
              <a:t>15.1.2014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2B977-5D89-4138-A649-9A2BD444F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http://fyzika.jreichl.com/data/E_polovodice_soubory/image016.png" TargetMode="External"/><Relationship Id="rId5" Type="http://schemas.openxmlformats.org/officeDocument/2006/relationships/image" Target="../media/image5.png"/><Relationship Id="rId4" Type="http://schemas.openxmlformats.org/officeDocument/2006/relationships/image" Target="http://fyzika.jreichl.com/data/E_polovodice_soubory/image015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polovodice_soubory/image020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polovodice_soubory/image022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http://fyzika.jreichl.com/data/E_polovodice_soubory/image023.png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polovodice_soubory/image037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tranzistory_soubory/image054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polovodice_soubory/image01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714500"/>
            <a:ext cx="9143999" cy="3119438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b="1">
                <a:solidFill>
                  <a:schemeClr val="bg1"/>
                </a:solidFill>
                <a:cs typeface="Times New Roman" pitchFamily="18" charset="0"/>
              </a:rPr>
              <a:t>4. ELEKTRICKÝ PROUD </a:t>
            </a:r>
            <a:r>
              <a:rPr lang="cs-CZ" altLang="cs-CZ" sz="4000" b="1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cs-CZ" altLang="cs-CZ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cs-CZ" sz="4000" b="1">
                <a:solidFill>
                  <a:schemeClr val="bg1"/>
                </a:solidFill>
                <a:cs typeface="Times New Roman" pitchFamily="18" charset="0"/>
              </a:rPr>
              <a:t>V POLOVODIČÍCH</a:t>
            </a:r>
            <a:endParaRPr lang="cs-CZ" altLang="cs-CZ" sz="40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08104" y="6309320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Pouze pro potřebu výuky… </a:t>
            </a:r>
            <a:r>
              <a:rPr lang="cs-CZ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576000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chemeClr val="bg1"/>
                </a:solidFill>
                <a:cs typeface="Times New Roman" pitchFamily="18" charset="0"/>
              </a:rPr>
              <a:t>4. 3. NEVLASTNÍ VODIVOST POLOVODIČE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714500"/>
            <a:ext cx="8572500" cy="36433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Vodivost polovodiče je ovlivněna </a:t>
            </a:r>
            <a:r>
              <a:rPr lang="cs-CZ" b="1" dirty="0" smtClean="0"/>
              <a:t>příměsí</a:t>
            </a:r>
            <a:r>
              <a:rPr lang="cs-CZ" dirty="0" smtClean="0"/>
              <a:t> – cizími atomy, které nahradí v čistém polovodiči některé atomy čistého krystalu.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Rozlišujeme 2 typy vodivosti:</a:t>
            </a:r>
          </a:p>
          <a:p>
            <a:pPr marL="179546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elektronovou </a:t>
            </a:r>
          </a:p>
          <a:p>
            <a:pPr marL="1795463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děrovou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1831114" y="2024734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210257" y="2392723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2455583" y="199127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440714" y="330340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790227" y="261946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277055" y="2032168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656198" y="2400157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17" name="Elipsa 16"/>
          <p:cNvSpPr/>
          <p:nvPr/>
        </p:nvSpPr>
        <p:spPr>
          <a:xfrm>
            <a:off x="3901524" y="199871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3886655" y="331083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59445" y="264548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737866" y="2032169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5117009" y="2400158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362335" y="199871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5347466" y="331084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4696979" y="263805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6020256" y="264548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1816246" y="3481827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2195389" y="3849816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29" name="Elipsa 28"/>
          <p:cNvSpPr/>
          <p:nvPr/>
        </p:nvSpPr>
        <p:spPr>
          <a:xfrm>
            <a:off x="2440715" y="344837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2425846" y="476049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1775359" y="407655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3098636" y="409514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262187" y="3489261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641330" y="3857250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35" name="Elipsa 34"/>
          <p:cNvSpPr/>
          <p:nvPr/>
        </p:nvSpPr>
        <p:spPr>
          <a:xfrm>
            <a:off x="3886656" y="345580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3221300" y="409514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4544577" y="410257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4722998" y="3489262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5102141" y="3857251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40" name="Elipsa 39"/>
          <p:cNvSpPr/>
          <p:nvPr/>
        </p:nvSpPr>
        <p:spPr>
          <a:xfrm>
            <a:off x="5347467" y="345580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5332598" y="476793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4682111" y="409514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1805094" y="4931485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2184237" y="5299474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45" name="Elipsa 44"/>
          <p:cNvSpPr/>
          <p:nvPr/>
        </p:nvSpPr>
        <p:spPr>
          <a:xfrm>
            <a:off x="2429563" y="489803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2414694" y="621015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1764207" y="552621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3087484" y="554480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3251035" y="4938919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3630178" y="5306908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1" name="Elipsa 50"/>
          <p:cNvSpPr/>
          <p:nvPr/>
        </p:nvSpPr>
        <p:spPr>
          <a:xfrm>
            <a:off x="3860635" y="621759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4533425" y="555223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4711846" y="4938920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5090989" y="5306909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5" name="Elipsa 54"/>
          <p:cNvSpPr/>
          <p:nvPr/>
        </p:nvSpPr>
        <p:spPr>
          <a:xfrm>
            <a:off x="5321446" y="621759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4670959" y="554480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5994236" y="555223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6183808" y="2039603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6562951" y="2407592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6808277" y="200614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6793408" y="331827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6142921" y="264548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Elipsa 62"/>
          <p:cNvSpPr/>
          <p:nvPr/>
        </p:nvSpPr>
        <p:spPr>
          <a:xfrm>
            <a:off x="7466198" y="265291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Elipsa 63"/>
          <p:cNvSpPr/>
          <p:nvPr/>
        </p:nvSpPr>
        <p:spPr>
          <a:xfrm>
            <a:off x="6168940" y="3496696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6548083" y="3864685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6" name="Elipsa 65"/>
          <p:cNvSpPr/>
          <p:nvPr/>
        </p:nvSpPr>
        <p:spPr>
          <a:xfrm>
            <a:off x="6793409" y="346324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Elipsa 66"/>
          <p:cNvSpPr/>
          <p:nvPr/>
        </p:nvSpPr>
        <p:spPr>
          <a:xfrm>
            <a:off x="6778540" y="477536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>
            <a:off x="6128053" y="410257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>
            <a:off x="7451330" y="411001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6157788" y="4946354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6536931" y="5314343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72" name="Elipsa 71"/>
          <p:cNvSpPr/>
          <p:nvPr/>
        </p:nvSpPr>
        <p:spPr>
          <a:xfrm>
            <a:off x="6782257" y="491289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767388" y="622502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Elipsa 73"/>
          <p:cNvSpPr/>
          <p:nvPr/>
        </p:nvSpPr>
        <p:spPr>
          <a:xfrm>
            <a:off x="6116901" y="555223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7440178" y="555967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Elipsa 79"/>
          <p:cNvSpPr/>
          <p:nvPr/>
        </p:nvSpPr>
        <p:spPr>
          <a:xfrm>
            <a:off x="6005388" y="410257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3221299" y="554480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3113504" y="263805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3236168" y="263804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5336315" y="490546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3871787" y="476793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3875504" y="490546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3598223" y="3807770"/>
            <a:ext cx="641267" cy="659918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Elipsa 103"/>
          <p:cNvSpPr/>
          <p:nvPr/>
        </p:nvSpPr>
        <p:spPr>
          <a:xfrm>
            <a:off x="4354707" y="364770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TextovéPole 104"/>
          <p:cNvSpPr txBox="1"/>
          <p:nvPr/>
        </p:nvSpPr>
        <p:spPr>
          <a:xfrm>
            <a:off x="3859481" y="3788223"/>
            <a:ext cx="29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cxnSp>
        <p:nvCxnSpPr>
          <p:cNvPr id="109" name="Přímá spojovací šipka 108"/>
          <p:cNvCxnSpPr>
            <a:stCxn id="99" idx="2"/>
          </p:cNvCxnSpPr>
          <p:nvPr/>
        </p:nvCxnSpPr>
        <p:spPr>
          <a:xfrm rot="10800000">
            <a:off x="1246911" y="3241955"/>
            <a:ext cx="2351313" cy="89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2" name="TextovéPole 111"/>
          <p:cNvSpPr txBox="1"/>
          <p:nvPr/>
        </p:nvSpPr>
        <p:spPr>
          <a:xfrm>
            <a:off x="611560" y="2636912"/>
            <a:ext cx="939681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donor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213756" y="783771"/>
            <a:ext cx="2293448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Polovodič typu N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2861953" y="771897"/>
            <a:ext cx="6092042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Majoritním = většinovým nosičem náboje je elektron</a:t>
            </a:r>
            <a:endParaRPr lang="cs-CZ" sz="2400" dirty="0"/>
          </a:p>
        </p:txBody>
      </p:sp>
      <p:sp>
        <p:nvSpPr>
          <p:cNvPr id="115" name="TextovéPole 114"/>
          <p:cNvSpPr txBox="1"/>
          <p:nvPr/>
        </p:nvSpPr>
        <p:spPr>
          <a:xfrm>
            <a:off x="2859978" y="797803"/>
            <a:ext cx="6092042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Minoritním = menšinovým nosičem náboje je díra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075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-0.01134 0.0007 -0.01504 0.0066 -0.02244 C 0.00678 -0.02313 0.00834 -0.03354 0.00921 -0.03469 C 0.01146 -0.0377 0.01702 -0.04163 0.01702 -0.04163 C 0.02396 -0.05504 0.02778 -0.0414 0.03507 -0.03816 C 0.03768 -0.03701 0.04289 -0.03469 0.04289 -0.03469 C 0.05903 -0.03862 0.04028 -0.02799 0.05209 -0.0259 C 0.0606 -0.02452 0.06928 -0.02475 0.07796 -0.02429 C 0.08125 -0.02706 0.08612 -0.02706 0.08837 -0.03122 C 0.08994 -0.034 0.08924 -0.03816 0.08976 -0.04163 C 0.08629 -0.05412 0.09636 -0.04487 0.10139 -0.04325 C 0.10261 -0.04371 0.10435 -0.04371 0.10521 -0.04487 C 0.10695 -0.04718 0.1073 -0.05504 0.10521 -0.05713 C 0.10313 -0.05921 0.1 -0.05828 0.0974 -0.05874 C 0.09619 -0.05944 0.0941 -0.05898 0.09358 -0.0606 C 0.09289 -0.06291 0.09671 -0.06684 0.09497 -0.06753 C 0.08994 -0.06938 0.08455 -0.06638 0.07935 -0.06568 C 0.07188 -0.06268 0.06598 -0.05666 0.05851 -0.05366 C 0.0573 -0.0525 0.05521 -0.05204 0.05469 -0.05019 C 0.05348 -0.04626 0.06025 -0.03978 0.0573 -0.03978 C 0.054 -0.03978 0.05278 -0.04857 0.0507 -0.05019 C 0.05 -0.05065 0.04132 -0.05435 0.03907 -0.05528 C 0.02917 -0.05967 0.04115 -0.05389 0.03125 -0.0606 C 0.02796 -0.06268 0.02049 -0.0636 0.01823 -0.06406 C -0.00017 -0.06198 -0.01649 -0.05528 -0.03506 -0.05366 C -0.03541 -0.05181 -0.03524 -0.04973 -0.03628 -0.04834 C -0.03715 -0.04695 -0.0401 -0.04857 -0.0401 -0.04672 C -0.0401 -0.03446 -0.03211 -0.0266 -0.02465 -0.02429 C -0.02326 -0.02544 -0.02204 -0.02868 -0.02065 -0.02776 C -0.01805 -0.02614 -0.01493 -0.01087 -0.01805 -0.02429 C -0.01857 -0.02244 -0.01805 -0.01943 -0.01944 -0.01897 C -0.02291 -0.01781 -0.02413 -0.02567 -0.02465 -0.02776 C -0.0151 -0.03169 -0.02048 -0.02105 -0.02204 -0.01388 C -0.02256 -0.01157 -0.02222 -0.00879 -0.02326 -0.00694 C -0.02413 -0.00555 -0.02586 -0.00578 -0.02725 -0.00509 C -0.04843 -0.00578 -0.06961 -0.00486 -0.09079 -0.00694 C -0.0927 -0.00717 -0.0934 -0.01064 -0.09479 -0.01203 C -0.10138 -0.01874 -0.10659 -0.0229 -0.11423 -0.0259 C -0.11614 -0.03446 -0.11822 -0.04071 -0.12465 -0.04325 C -0.12326 -0.04811 -0.11944 -0.05204 -0.11944 -0.05713 C -0.11944 -0.05944 -0.12604 -0.06476 -0.12725 -0.06568 C -0.1276 -0.07887 -0.12743 -0.09228 -0.12847 -0.10546 C -0.12864 -0.10754 -0.13038 -0.10893 -0.13107 -0.11078 C -0.13281 -0.11633 -0.13368 -0.12234 -0.13506 -0.12813 C -0.13541 -0.12974 -0.13628 -0.13321 -0.13628 -0.13321 C -0.14687 -0.12882 -0.15121 -0.10153 -0.15711 -0.08997 C -0.15902 -0.07863 -0.16093 -0.04418 -0.16996 -0.03816 C -0.17361 -0.03562 -0.18524 -0.03492 -0.18697 -0.03469 C -0.18871 -0.03516 -0.19114 -0.03446 -0.19218 -0.03631 C -0.19305 -0.03793 -0.19218 -0.04094 -0.19079 -0.04163 C -0.18975 -0.04209 -0.18229 -0.03886 -0.18038 -0.03816 C -0.17413 -0.03238 -0.17204 -0.02197 -0.16493 -0.0155 C -0.16059 -0.00694 -0.15572 -0.0037 -0.1493 0.00162 C -0.14774 0.00925 -0.14739 0.01295 -0.14149 0.01549 C -0.13454 0.0215 -0.1342 0.03191 -0.12725 0.03816 C -0.12534 0.04509 -0.12552 0.04764 -0.12065 0.0518 C -0.11354 0.05041 -0.1085 0.05018 -0.1026 0.04509 C -0.09965 0.03029 -0.09548 0.01457 -0.08697 0.00347 C -0.08142 -0.0037 -0.07586 -0.00671 -0.07135 -0.0155 C -0.06892 -0.02776 -0.06927 -0.03099 -0.06093 -0.03816 C -0.05798 -0.03562 -0.05434 -0.03446 -0.0519 -0.03122 C -0.05086 -0.02984 -0.05156 -0.02729 -0.05052 -0.0259 C -0.04427 -0.01758 -0.03402 -0.01226 -0.02586 -0.00856 C -0.01961 0.00347 -0.01822 0.01919 -0.01024 0.02937 C -0.00815 0.03862 -0.01076 0.03145 -0.00503 0.03816 C 0.00539 0.05041 0.00556 0.05434 0.01823 0.06059 C 0.01598 0.07377 0.01285 0.10384 0.00782 0.11424 C 0.00625 0.12326 0.00608 0.12997 0 0.13483 C -0.00086 0.13829 -0.00034 0.14338 -0.0026 0.14523 C -0.00677 0.1487 -0.01215 0.14755 -0.01684 0.1487 C -0.0342 0.15286 -0.05138 0.15703 -0.06875 0.16258 C -0.0717 0.1672 -0.07326 0.1753 -0.07777 0.17645 C -0.08177 0.17761 -0.08819 0.1679 -0.08819 0.1679 C -0.08975 0.16466 -0.09027 0.1605 -0.09218 0.15749 C -0.09461 0.15333 -0.09843 0.15078 -0.10121 0.14708 C -0.10295 0.13644 -0.10017 0.13413 -0.10381 0.12465 C -0.10555 0.11239 -0.10729 0.1043 -0.11684 0.10037 C -0.11336 0.08718 -0.10312 0.08071 -0.09739 0.06915 C -0.09774 0.06059 -0.09704 0.05157 -0.09861 0.04324 C -0.09965 0.03723 -0.10763 0.02312 -0.11284 0.02081 C -0.11493 0.01503 -0.11718 0.00902 -0.11944 0.00347 C -0.121 -0.00023 -0.12465 -0.00694 -0.12465 -0.00694 C -0.12291 -0.01781 -0.12031 -0.0229 -0.12986 -0.0259 C -0.1368 -0.04024 -0.14635 -0.04071 -0.15833 -0.04325 C -0.15798 -0.04556 -0.15607 -0.04834 -0.15711 -0.05019 C -0.15781 -0.05158 -0.15954 -0.04834 -0.16093 -0.04834 C -0.16562 -0.04834 -0.17048 -0.04949 -0.17517 -0.05019 C -0.17812 -0.05273 -0.18194 -0.05389 -0.18437 -0.05713 C -0.19062 -0.06545 -0.17847 -0.05944 -0.18819 -0.06915 C -0.19045 -0.07123 -0.196 -0.07262 -0.196 -0.07262 C -0.19861 -0.07216 -0.2019 -0.07355 -0.20381 -0.071 C -0.20503 -0.06938 -0.20364 -0.06615 -0.2026 -0.06406 C -0.19947 -0.05782 -0.1868 -0.05528 -0.18177 -0.05366 C -0.1717 -0.04487 -0.18055 -0.05134 -0.15711 -0.04834 C -0.14496 -0.04672 -0.1368 -0.04418 -0.12326 -0.04325 C -0.10451 -0.03839 -0.08506 -0.04163 -0.06614 -0.03816 C -0.0618 -0.03608 -0.05833 -0.03469 -0.05451 -0.03122 C -0.05138 -0.01897 -0.0559 -0.03377 -0.04791 -0.01897 C -0.04722 -0.01758 -0.04774 -0.0148 -0.0467 -0.01388 C -0.03541 -0.00324 -0.00625 -0.00347 0.00521 -0.00162 C 0.00938 0.00647 0.00921 0.00416 0 0 Z " pathEditMode="relative" ptsTypes="ffff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4" grpId="0" animBg="1"/>
      <p:bldP spid="104" grpId="1" animBg="1"/>
      <p:bldP spid="105" grpId="0"/>
      <p:bldP spid="112" grpId="0" animBg="1"/>
      <p:bldP spid="113" grpId="0" animBg="1"/>
      <p:bldP spid="114" grpId="0" animBg="1"/>
      <p:bldP spid="114" grpId="1" animBg="1"/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1831116" y="2024736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210259" y="2392725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2455585" y="199128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440716" y="330340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790229" y="261946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277057" y="2032170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656200" y="2400159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17" name="Elipsa 16"/>
          <p:cNvSpPr/>
          <p:nvPr/>
        </p:nvSpPr>
        <p:spPr>
          <a:xfrm>
            <a:off x="3901526" y="199871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3886657" y="331084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59447" y="264548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737868" y="2032171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5117011" y="2400160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362337" y="199871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5347468" y="331084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4696981" y="263805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6020258" y="264548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1816248" y="3481829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2195391" y="3849818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29" name="Elipsa 28"/>
          <p:cNvSpPr/>
          <p:nvPr/>
        </p:nvSpPr>
        <p:spPr>
          <a:xfrm>
            <a:off x="2440717" y="344837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2425848" y="476050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1775361" y="407655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3098638" y="409514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262189" y="3489263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641332" y="3857252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35" name="Elipsa 34"/>
          <p:cNvSpPr/>
          <p:nvPr/>
        </p:nvSpPr>
        <p:spPr>
          <a:xfrm>
            <a:off x="3886658" y="345580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3221302" y="409514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4544579" y="410257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4723000" y="3489264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5102143" y="3857253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40" name="Elipsa 39"/>
          <p:cNvSpPr/>
          <p:nvPr/>
        </p:nvSpPr>
        <p:spPr>
          <a:xfrm>
            <a:off x="5347469" y="345580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5332600" y="476793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4682113" y="409514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1805096" y="4931487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2184239" y="5299476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45" name="Elipsa 44"/>
          <p:cNvSpPr/>
          <p:nvPr/>
        </p:nvSpPr>
        <p:spPr>
          <a:xfrm>
            <a:off x="2429565" y="489803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2414696" y="621015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1764209" y="552621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3087486" y="554480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3251037" y="4938921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3630180" y="5306910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1" name="Elipsa 50"/>
          <p:cNvSpPr/>
          <p:nvPr/>
        </p:nvSpPr>
        <p:spPr>
          <a:xfrm>
            <a:off x="3860637" y="621759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4533427" y="555223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4711848" y="4938922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5090991" y="5306911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5" name="Elipsa 54"/>
          <p:cNvSpPr/>
          <p:nvPr/>
        </p:nvSpPr>
        <p:spPr>
          <a:xfrm>
            <a:off x="5321448" y="621759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4670961" y="554480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5994238" y="555223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6183810" y="2039605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6562953" y="2407594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6808279" y="200615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6793410" y="331827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6142923" y="264548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Elipsa 62"/>
          <p:cNvSpPr/>
          <p:nvPr/>
        </p:nvSpPr>
        <p:spPr>
          <a:xfrm>
            <a:off x="7466200" y="265292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Elipsa 63"/>
          <p:cNvSpPr/>
          <p:nvPr/>
        </p:nvSpPr>
        <p:spPr>
          <a:xfrm>
            <a:off x="6168942" y="3496698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6548085" y="3864687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6" name="Elipsa 65"/>
          <p:cNvSpPr/>
          <p:nvPr/>
        </p:nvSpPr>
        <p:spPr>
          <a:xfrm>
            <a:off x="6793411" y="346324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Elipsa 66"/>
          <p:cNvSpPr/>
          <p:nvPr/>
        </p:nvSpPr>
        <p:spPr>
          <a:xfrm>
            <a:off x="6778542" y="477536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>
            <a:off x="6128055" y="410257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>
            <a:off x="7451332" y="411001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6157790" y="4946356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6536933" y="5314345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72" name="Elipsa 71"/>
          <p:cNvSpPr/>
          <p:nvPr/>
        </p:nvSpPr>
        <p:spPr>
          <a:xfrm>
            <a:off x="6782259" y="491290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767390" y="622502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Elipsa 73"/>
          <p:cNvSpPr/>
          <p:nvPr/>
        </p:nvSpPr>
        <p:spPr>
          <a:xfrm>
            <a:off x="6116903" y="555223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7440180" y="555967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Elipsa 79"/>
          <p:cNvSpPr/>
          <p:nvPr/>
        </p:nvSpPr>
        <p:spPr>
          <a:xfrm>
            <a:off x="6005390" y="410258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3221301" y="554480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3113506" y="263805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3236170" y="263805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5336317" y="490546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3871789" y="476793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3875506" y="490546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3598225" y="3807772"/>
            <a:ext cx="641267" cy="65991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TextovéPole 104"/>
          <p:cNvSpPr txBox="1"/>
          <p:nvPr/>
        </p:nvSpPr>
        <p:spPr>
          <a:xfrm>
            <a:off x="3871357" y="3752596"/>
            <a:ext cx="29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</a:t>
            </a:r>
            <a:endParaRPr lang="cs-CZ" sz="2400" dirty="0"/>
          </a:p>
        </p:txBody>
      </p:sp>
      <p:cxnSp>
        <p:nvCxnSpPr>
          <p:cNvPr id="109" name="Přímá spojovací šipka 108"/>
          <p:cNvCxnSpPr>
            <a:stCxn id="99" idx="2"/>
          </p:cNvCxnSpPr>
          <p:nvPr/>
        </p:nvCxnSpPr>
        <p:spPr>
          <a:xfrm rot="10800000">
            <a:off x="1246913" y="3241957"/>
            <a:ext cx="2351313" cy="89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2" name="TextovéPole 111"/>
          <p:cNvSpPr txBox="1"/>
          <p:nvPr/>
        </p:nvSpPr>
        <p:spPr>
          <a:xfrm>
            <a:off x="395536" y="2636912"/>
            <a:ext cx="1277529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akceptor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213756" y="783771"/>
            <a:ext cx="230954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Polovodič typu P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3" name="Elipsa 82"/>
          <p:cNvSpPr/>
          <p:nvPr/>
        </p:nvSpPr>
        <p:spPr>
          <a:xfrm>
            <a:off x="4494038" y="4062792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TextovéPole 83"/>
          <p:cNvSpPr txBox="1"/>
          <p:nvPr/>
        </p:nvSpPr>
        <p:spPr>
          <a:xfrm>
            <a:off x="2861953" y="771898"/>
            <a:ext cx="6092042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Majoritním = většinovým nosičem náboje je díra</a:t>
            </a:r>
            <a:endParaRPr lang="cs-CZ" sz="2400" dirty="0"/>
          </a:p>
        </p:txBody>
      </p:sp>
      <p:sp>
        <p:nvSpPr>
          <p:cNvPr id="90" name="TextovéPole 89"/>
          <p:cNvSpPr txBox="1"/>
          <p:nvPr/>
        </p:nvSpPr>
        <p:spPr>
          <a:xfrm>
            <a:off x="2859978" y="797803"/>
            <a:ext cx="6092042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Minoritním = menšinovým nosičem náboje je elektron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52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9" grpId="0" animBg="1"/>
      <p:bldP spid="105" grpId="0"/>
      <p:bldP spid="112" grpId="0" animBg="1"/>
      <p:bldP spid="113" grpId="0" animBg="1"/>
      <p:bldP spid="83" grpId="0" animBg="1"/>
      <p:bldP spid="84" grpId="0" animBg="1"/>
      <p:bldP spid="84" grpId="1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90212"/>
              </p:ext>
            </p:extLst>
          </p:nvPr>
        </p:nvGraphicFramePr>
        <p:xfrm>
          <a:off x="142875" y="104775"/>
          <a:ext cx="8928100" cy="6581776"/>
        </p:xfrm>
        <a:graphic>
          <a:graphicData uri="http://schemas.openxmlformats.org/drawingml/2006/table">
            <a:tbl>
              <a:tblPr/>
              <a:tblGrid>
                <a:gridCol w="2304026"/>
                <a:gridCol w="3312037"/>
                <a:gridCol w="3312037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vodivost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ELEKTRONOVÁ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DĚROVÁ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příměs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5-ti mocná (P, As,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3-mocná (B,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In)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nositeli náboje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elektrony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díry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vodivost typu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(negativní elektrony)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(pozitivní díry)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příměsové</a:t>
                      </a:r>
                      <a:b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atomy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donory = dárci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(stávají se </a:t>
                      </a:r>
                      <a:b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kladnými ionty)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akceptory = příjemci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(stávají se </a:t>
                      </a:r>
                      <a:b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zápornými ionty)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minoritní </a:t>
                      </a:r>
                      <a:b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nosiče náboje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díry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elektrony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24" name="Picture 8" descr="proud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3090" r="51221"/>
          <a:stretch>
            <a:fillRect/>
          </a:stretch>
        </p:blipFill>
        <p:spPr bwMode="auto">
          <a:xfrm>
            <a:off x="2767013" y="1428750"/>
            <a:ext cx="2505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8" descr="proud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8" t="2483"/>
          <a:stretch>
            <a:fillRect/>
          </a:stretch>
        </p:blipFill>
        <p:spPr bwMode="auto">
          <a:xfrm>
            <a:off x="6072188" y="1428750"/>
            <a:ext cx="2530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6"/>
          <p:cNvGrpSpPr>
            <a:grpSpLocks/>
          </p:cNvGrpSpPr>
          <p:nvPr/>
        </p:nvGrpSpPr>
        <p:grpSpPr bwMode="auto">
          <a:xfrm>
            <a:off x="2643188" y="1428750"/>
            <a:ext cx="2714625" cy="1785938"/>
            <a:chOff x="-642974" y="1428736"/>
            <a:chExt cx="2714644" cy="1785950"/>
          </a:xfrm>
        </p:grpSpPr>
        <p:sp>
          <p:nvSpPr>
            <p:cNvPr id="14" name="Obdélník 13"/>
            <p:cNvSpPr/>
            <p:nvPr/>
          </p:nvSpPr>
          <p:spPr>
            <a:xfrm>
              <a:off x="-642974" y="1428736"/>
              <a:ext cx="2714644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12331" name="Picture 2" descr="http://fyzika.jreichl.com/data/E_polovodice_soubory/image015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7" y="1462611"/>
              <a:ext cx="1620993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Skupina 15"/>
          <p:cNvGrpSpPr>
            <a:grpSpLocks/>
          </p:cNvGrpSpPr>
          <p:nvPr/>
        </p:nvGrpSpPr>
        <p:grpSpPr bwMode="auto">
          <a:xfrm>
            <a:off x="6072188" y="1357313"/>
            <a:ext cx="2714625" cy="1785937"/>
            <a:chOff x="9144000" y="1357298"/>
            <a:chExt cx="2714644" cy="1785950"/>
          </a:xfrm>
        </p:grpSpPr>
        <p:sp>
          <p:nvSpPr>
            <p:cNvPr id="15" name="Obdélník 14"/>
            <p:cNvSpPr/>
            <p:nvPr/>
          </p:nvSpPr>
          <p:spPr>
            <a:xfrm>
              <a:off x="9144000" y="1357298"/>
              <a:ext cx="2714644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12329" name="Picture 1" descr="http://fyzika.jreichl.com/data/E_polovodice_soubory/image016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411" y="1415515"/>
              <a:ext cx="1582219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38213"/>
            <a:ext cx="43465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950913"/>
            <a:ext cx="43465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r="999" b="3252"/>
          <a:stretch>
            <a:fillRect/>
          </a:stretch>
        </p:blipFill>
        <p:spPr bwMode="auto">
          <a:xfrm>
            <a:off x="1143000" y="0"/>
            <a:ext cx="707231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5" r="1942" b="5391"/>
          <a:stretch>
            <a:fillRect/>
          </a:stretch>
        </p:blipFill>
        <p:spPr bwMode="auto">
          <a:xfrm>
            <a:off x="1071563" y="3598863"/>
            <a:ext cx="721518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57188"/>
            <a:ext cx="8462962" cy="6215062"/>
          </a:xfrm>
        </p:spPr>
        <p:txBody>
          <a:bodyPr rtlCol="0">
            <a:normAutofit fontScale="92500" lnSpcReduction="10000"/>
          </a:bodyPr>
          <a:lstStyle/>
          <a:p>
            <a:pPr marL="0" indent="158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Hustota volných nosičů náboje </a:t>
            </a:r>
            <a:br>
              <a:rPr lang="cs-CZ" dirty="0" smtClean="0"/>
            </a:br>
            <a:r>
              <a:rPr lang="cs-CZ" dirty="0" smtClean="0"/>
              <a:t>je daná množstvím příměsi.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Rozlišujeme</a:t>
            </a: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nečistotu</a:t>
            </a:r>
            <a:r>
              <a:rPr lang="cs-CZ" dirty="0" smtClean="0"/>
              <a:t> – ve struktuře polovodiče se objevuje nahodile </a:t>
            </a:r>
            <a:br>
              <a:rPr lang="cs-CZ" dirty="0" smtClean="0"/>
            </a:br>
            <a:r>
              <a:rPr lang="cs-CZ" dirty="0" smtClean="0"/>
              <a:t>a její přítomnost není žádaná. </a:t>
            </a:r>
            <a:br>
              <a:rPr lang="cs-CZ" dirty="0" smtClean="0"/>
            </a:br>
            <a:r>
              <a:rPr lang="cs-CZ" dirty="0" smtClean="0"/>
              <a:t>Do struktury polovodiče se dostává např. při tuhnutí taveniny přímo při výrobě krystalu polovodiče.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příměs</a:t>
            </a:r>
            <a:r>
              <a:rPr lang="cs-CZ" dirty="0" smtClean="0"/>
              <a:t> – do struktury polovodiče se zabudovává cíleně tak, aby požadovaným způsobem ovlivnila vodivost polovodiče </a:t>
            </a:r>
            <a:br>
              <a:rPr lang="cs-CZ" dirty="0" smtClean="0"/>
            </a:br>
            <a:r>
              <a:rPr lang="cs-CZ" dirty="0" smtClean="0"/>
              <a:t> </a:t>
            </a:r>
            <a:endParaRPr lang="cs-CZ" sz="6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Oba typy vodivosti (vlastní a nevlastní) se uplatňují současně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při ↓ teplotě – nevlastní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při ↑ teplotě – vlastní (nežádoucí)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43"/>
            <a:ext cx="9144000" cy="576000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4. 4. PŘECHOD 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PN, POLOVODIČOVÁ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DIODA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36712"/>
            <a:ext cx="8715375" cy="4714875"/>
          </a:xfrm>
        </p:spPr>
        <p:txBody>
          <a:bodyPr/>
          <a:lstStyle/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b="1" dirty="0" smtClean="0"/>
              <a:t>PN přechod</a:t>
            </a:r>
            <a:r>
              <a:rPr lang="cs-CZ" altLang="cs-CZ" dirty="0" smtClean="0"/>
              <a:t> – místo, kde se stýká polovodič typu P</a:t>
            </a:r>
            <a:br>
              <a:rPr lang="cs-CZ" altLang="cs-CZ" dirty="0" smtClean="0"/>
            </a:br>
            <a:r>
              <a:rPr lang="cs-CZ" altLang="cs-CZ" dirty="0" smtClean="0"/>
              <a:t>                         a polovodič typu N</a:t>
            </a:r>
          </a:p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endParaRPr lang="cs-CZ" altLang="cs-CZ" dirty="0" smtClean="0"/>
          </a:p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dirty="0" smtClean="0"/>
              <a:t>(vytvoření PN přechodu – sléváním, tavením)</a:t>
            </a:r>
          </a:p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endParaRPr lang="cs-CZ" altLang="cs-CZ" dirty="0" smtClean="0"/>
          </a:p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1000" dirty="0" smtClean="0"/>
              <a:t> </a:t>
            </a:r>
          </a:p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b="1" dirty="0" smtClean="0"/>
              <a:t>Polovodičové součástky lze rozdělit </a:t>
            </a:r>
            <a:br>
              <a:rPr lang="cs-CZ" altLang="cs-CZ" b="1" dirty="0" smtClean="0"/>
            </a:br>
            <a:r>
              <a:rPr lang="cs-CZ" altLang="cs-CZ" b="1" dirty="0" smtClean="0"/>
              <a:t>podle počtů přechodů PN:</a:t>
            </a:r>
          </a:p>
          <a:p>
            <a:pPr marL="0" indent="15875" eaLnBrk="1" hangingPunct="1">
              <a:spcBef>
                <a:spcPct val="0"/>
              </a:spcBef>
              <a:buFont typeface="Arial" charset="0"/>
              <a:buNone/>
            </a:pPr>
            <a:endParaRPr lang="cs-CZ" altLang="cs-CZ" sz="1400" dirty="0" smtClean="0"/>
          </a:p>
          <a:p>
            <a:pPr marL="0" indent="15875" eaLnBrk="1" hangingPunct="1">
              <a:spcBef>
                <a:spcPct val="0"/>
              </a:spcBef>
            </a:pPr>
            <a:r>
              <a:rPr lang="cs-CZ" altLang="cs-CZ" b="1" dirty="0" smtClean="0">
                <a:latin typeface="Arial" charset="0"/>
              </a:rPr>
              <a:t>  </a:t>
            </a:r>
            <a:r>
              <a:rPr lang="cs-CZ" altLang="cs-CZ" b="1" dirty="0" smtClean="0"/>
              <a:t>0 přechodů PN – </a:t>
            </a:r>
            <a:r>
              <a:rPr lang="cs-CZ" altLang="cs-CZ" dirty="0" smtClean="0"/>
              <a:t>termistor, fotorezistor</a:t>
            </a:r>
          </a:p>
          <a:p>
            <a:pPr marL="355600" lvl="1" indent="-339725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3200" b="1" dirty="0" smtClean="0"/>
              <a:t>1 přechod PN </a:t>
            </a:r>
            <a:r>
              <a:rPr lang="cs-CZ" altLang="cs-CZ" b="1" dirty="0" smtClean="0"/>
              <a:t>–  </a:t>
            </a:r>
            <a:r>
              <a:rPr lang="cs-CZ" altLang="cs-CZ" sz="3200" dirty="0" smtClean="0"/>
              <a:t>polovodičová dioda</a:t>
            </a:r>
          </a:p>
          <a:p>
            <a:pPr marL="355600" lvl="1" indent="-339725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3200" b="1" dirty="0" smtClean="0"/>
              <a:t>2 přechody PN – </a:t>
            </a:r>
            <a:r>
              <a:rPr lang="cs-CZ" altLang="cs-CZ" sz="3200" dirty="0" smtClean="0"/>
              <a:t>tranzistor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14313" y="44624"/>
            <a:ext cx="89296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cs-CZ" sz="3200" b="1" dirty="0">
                <a:solidFill>
                  <a:srgbClr val="FF0000"/>
                </a:solidFill>
                <a:latin typeface="+mn-lt"/>
                <a:ea typeface="Times New Roman"/>
              </a:rPr>
              <a:t>Termistory</a:t>
            </a:r>
            <a:endParaRPr lang="cs-CZ" sz="3200" dirty="0">
              <a:solidFill>
                <a:srgbClr val="FF0000"/>
              </a:solidFill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se vyrábějí z oxidu kovu (</a:t>
            </a:r>
            <a:r>
              <a:rPr lang="cs-CZ" sz="2400" dirty="0" err="1">
                <a:latin typeface="+mn-lt"/>
                <a:ea typeface="Times New Roman"/>
              </a:rPr>
              <a:t>Mn</a:t>
            </a:r>
            <a:r>
              <a:rPr lang="cs-CZ" sz="2400" dirty="0">
                <a:latin typeface="+mn-lt"/>
                <a:ea typeface="Times New Roman"/>
              </a:rPr>
              <a:t>, </a:t>
            </a:r>
            <a:r>
              <a:rPr lang="cs-CZ" sz="2400" dirty="0" err="1">
                <a:latin typeface="+mn-lt"/>
                <a:ea typeface="Times New Roman"/>
              </a:rPr>
              <a:t>Fe</a:t>
            </a:r>
            <a:r>
              <a:rPr lang="cs-CZ" sz="2400" dirty="0">
                <a:latin typeface="+mn-lt"/>
                <a:ea typeface="Times New Roman"/>
              </a:rPr>
              <a:t>, Co, Ni, …) rozemletého na prášek </a:t>
            </a:r>
            <a:r>
              <a:rPr lang="cs-CZ" sz="2400" dirty="0" smtClean="0">
                <a:latin typeface="+mn-lt"/>
                <a:ea typeface="Times New Roman"/>
              </a:rPr>
              <a:t/>
            </a:r>
            <a:br>
              <a:rPr lang="cs-CZ" sz="2400" dirty="0" smtClean="0">
                <a:latin typeface="+mn-lt"/>
                <a:ea typeface="Times New Roman"/>
              </a:rPr>
            </a:br>
            <a:r>
              <a:rPr lang="cs-CZ" sz="2400" dirty="0" smtClean="0">
                <a:latin typeface="+mn-lt"/>
                <a:ea typeface="Times New Roman"/>
              </a:rPr>
              <a:t>a </a:t>
            </a:r>
            <a:r>
              <a:rPr lang="cs-CZ" sz="2400" dirty="0">
                <a:latin typeface="+mn-lt"/>
                <a:ea typeface="Times New Roman"/>
              </a:rPr>
              <a:t>podle požadovaných vlastností vyráběného termistoru se přidají další příměsi a pojidlo.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směs se za vysokého tlaku slisuje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tvar termistoru (tyčinky, destičky, …) závisí na jeho pozdějším použití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vypálí se v peci (při teplotách přes 1000</a:t>
            </a:r>
            <a:r>
              <a:rPr lang="cs-CZ" sz="2400" baseline="30000" dirty="0">
                <a:latin typeface="+mn-lt"/>
                <a:ea typeface="Times New Roman"/>
              </a:rPr>
              <a:t>0</a:t>
            </a:r>
            <a:r>
              <a:rPr lang="cs-CZ" sz="2400" dirty="0">
                <a:latin typeface="+mn-lt"/>
                <a:ea typeface="Times New Roman"/>
              </a:rPr>
              <a:t>C). 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n-lt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n-lt"/>
                <a:ea typeface="Times New Roman"/>
              </a:rPr>
              <a:t>Podle závislosti odporu na </a:t>
            </a:r>
            <a:r>
              <a:rPr lang="cs-CZ" sz="2400" dirty="0" smtClean="0">
                <a:latin typeface="+mn-lt"/>
                <a:ea typeface="Times New Roman"/>
              </a:rPr>
              <a:t>teplotě rozdělujeme:</a:t>
            </a:r>
            <a:endParaRPr lang="cs-CZ" sz="2400" dirty="0"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400" dirty="0">
                <a:latin typeface="+mn-lt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latin typeface="+mn-lt"/>
                <a:ea typeface="Times New Roman"/>
              </a:rPr>
              <a:t>1. NTC </a:t>
            </a:r>
            <a:r>
              <a:rPr lang="cs-CZ" sz="2400" dirty="0">
                <a:latin typeface="+mn-lt"/>
                <a:ea typeface="Times New Roman"/>
              </a:rPr>
              <a:t>(se záporným teplotním součinitelem odporu) </a:t>
            </a:r>
            <a:r>
              <a:rPr lang="cs-CZ" sz="2400" dirty="0" smtClean="0">
                <a:latin typeface="+mn-lt"/>
                <a:ea typeface="Times New Roman"/>
              </a:rPr>
              <a:t>- s </a:t>
            </a:r>
            <a:r>
              <a:rPr lang="cs-CZ" sz="2400" dirty="0">
                <a:latin typeface="+mn-lt"/>
                <a:ea typeface="Times New Roman"/>
              </a:rPr>
              <a:t>rostoucí teplotou jeho odpor klesá, neboť roste vodivost a tedy i proud. 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n-lt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0000"/>
                </a:solidFill>
                <a:latin typeface="+mn-lt"/>
                <a:ea typeface="Times New Roman"/>
              </a:rPr>
              <a:t>2. PTC </a:t>
            </a:r>
            <a:r>
              <a:rPr lang="cs-CZ" sz="2400" dirty="0">
                <a:latin typeface="+mn-lt"/>
                <a:ea typeface="Times New Roman"/>
              </a:rPr>
              <a:t>(</a:t>
            </a:r>
            <a:r>
              <a:rPr lang="cs-CZ" sz="2400" dirty="0" err="1">
                <a:latin typeface="+mn-lt"/>
                <a:ea typeface="Times New Roman"/>
              </a:rPr>
              <a:t>pozistor</a:t>
            </a:r>
            <a:r>
              <a:rPr lang="cs-CZ" sz="2400" dirty="0">
                <a:latin typeface="+mn-lt"/>
                <a:ea typeface="Times New Roman"/>
              </a:rPr>
              <a:t>; s kladným teplotním součinitelem odporu) </a:t>
            </a:r>
            <a:r>
              <a:rPr lang="cs-CZ" sz="2400" dirty="0" smtClean="0">
                <a:latin typeface="+mn-lt"/>
                <a:ea typeface="Times New Roman"/>
              </a:rPr>
              <a:t>– </a:t>
            </a:r>
            <a:br>
              <a:rPr lang="cs-CZ" sz="2400" dirty="0" smtClean="0">
                <a:latin typeface="+mn-lt"/>
                <a:ea typeface="Times New Roman"/>
              </a:rPr>
            </a:br>
            <a:r>
              <a:rPr lang="cs-CZ" sz="2400" dirty="0" smtClean="0">
                <a:latin typeface="+mn-lt"/>
                <a:ea typeface="Times New Roman"/>
              </a:rPr>
              <a:t>s </a:t>
            </a:r>
            <a:r>
              <a:rPr lang="cs-CZ" sz="2400" dirty="0">
                <a:latin typeface="+mn-lt"/>
                <a:ea typeface="Times New Roman"/>
              </a:rPr>
              <a:t>rostoucí teplotou roste odpor, přičemž roste mnohem rychleji než u kovů.  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6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14313" y="44624"/>
            <a:ext cx="892968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cs-CZ" sz="3200" b="1" dirty="0" smtClean="0">
                <a:solidFill>
                  <a:srgbClr val="FF0000"/>
                </a:solidFill>
                <a:latin typeface="+mn-lt"/>
                <a:ea typeface="Times New Roman"/>
              </a:rPr>
              <a:t>Fotorezistor</a:t>
            </a:r>
          </a:p>
          <a:p>
            <a:pPr>
              <a:spcAft>
                <a:spcPts val="0"/>
              </a:spcAft>
            </a:pPr>
            <a:endParaRPr lang="cs-CZ" sz="3200" b="1" dirty="0">
              <a:solidFill>
                <a:srgbClr val="FF0000"/>
              </a:solidFill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je součástka, která využívá energii dopadajícího elektromagnetického záření (a tedy i světla) ke zmenšení svého odporu. </a:t>
            </a:r>
            <a:endParaRPr lang="cs-CZ" sz="2400" dirty="0" smtClean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latin typeface="+mn-lt"/>
                <a:ea typeface="Times New Roman"/>
              </a:rPr>
              <a:t>Vyrábí </a:t>
            </a:r>
            <a:r>
              <a:rPr lang="cs-CZ" sz="2400" dirty="0">
                <a:latin typeface="+mn-lt"/>
                <a:ea typeface="Times New Roman"/>
              </a:rPr>
              <a:t>se nejčastěji ze </a:t>
            </a:r>
            <a:r>
              <a:rPr lang="cs-CZ" sz="2400" dirty="0" err="1">
                <a:latin typeface="+mn-lt"/>
                <a:ea typeface="Times New Roman"/>
              </a:rPr>
              <a:t>CdS</a:t>
            </a:r>
            <a:r>
              <a:rPr lang="cs-CZ" sz="2400" dirty="0">
                <a:latin typeface="+mn-lt"/>
                <a:ea typeface="Times New Roman"/>
              </a:rPr>
              <a:t>, </a:t>
            </a:r>
            <a:r>
              <a:rPr lang="cs-CZ" sz="2400" dirty="0" err="1">
                <a:latin typeface="+mn-lt"/>
                <a:ea typeface="Times New Roman"/>
              </a:rPr>
              <a:t>CdSe</a:t>
            </a:r>
            <a:r>
              <a:rPr lang="cs-CZ" sz="2400" dirty="0">
                <a:latin typeface="+mn-lt"/>
                <a:ea typeface="Times New Roman"/>
              </a:rPr>
              <a:t>, … </a:t>
            </a:r>
            <a:endParaRPr lang="cs-CZ" sz="2400" dirty="0" smtClean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latin typeface="+mn-lt"/>
                <a:ea typeface="Times New Roman"/>
              </a:rPr>
              <a:t>Energie </a:t>
            </a:r>
            <a:r>
              <a:rPr lang="cs-CZ" sz="2400" dirty="0">
                <a:latin typeface="+mn-lt"/>
                <a:ea typeface="Times New Roman"/>
              </a:rPr>
              <a:t>viditelného světla má energii větší než je práce nutná k odtržení elektronu z atomu. Po dopadu fotonu viditelného světla tedy vzniká pár elektron - díra a tím se zvětšuje vlastní vodivost polovodiče. </a:t>
            </a:r>
            <a:endParaRPr lang="cs-CZ" sz="2400" dirty="0" smtClean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latin typeface="+mn-lt"/>
                <a:ea typeface="Times New Roman"/>
              </a:rPr>
              <a:t>S </a:t>
            </a:r>
            <a:r>
              <a:rPr lang="cs-CZ" sz="2400" dirty="0">
                <a:latin typeface="+mn-lt"/>
                <a:ea typeface="Times New Roman"/>
              </a:rPr>
              <a:t>růstem vodivosti klesá odpor fotorezistoru. </a:t>
            </a:r>
            <a:endParaRPr lang="cs-CZ" sz="2400" dirty="0" smtClean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latin typeface="+mn-lt"/>
                <a:ea typeface="Times New Roman"/>
              </a:rPr>
              <a:t>Tento </a:t>
            </a:r>
            <a:r>
              <a:rPr lang="cs-CZ" sz="2400" dirty="0">
                <a:latin typeface="+mn-lt"/>
                <a:ea typeface="Times New Roman"/>
              </a:rPr>
              <a:t>jev se nazývá vnitřní fotoefekt.</a:t>
            </a:r>
          </a:p>
        </p:txBody>
      </p:sp>
      <p:pic>
        <p:nvPicPr>
          <p:cNvPr id="2050" name="Picture 2" descr="http://fyzika.jreichl.com/data/E_polovodice_soubory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1669429" cy="11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66700"/>
            <a:ext cx="8901559" cy="6162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POLOVODIČE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byly předpovězeny ve 20. letech 20. století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první byly vyrobeny až po 2. světové válce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900" b="1" dirty="0" smtClean="0"/>
              <a:t>Podle měrného elektrického odporu lze látky rozdělit na: </a:t>
            </a:r>
            <a:endParaRPr lang="cs-CZ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vodiče</a:t>
            </a:r>
            <a:r>
              <a:rPr lang="cs-CZ" dirty="0" smtClean="0"/>
              <a:t> 					ρ (10</a:t>
            </a:r>
            <a:r>
              <a:rPr lang="cs-CZ" baseline="30000" dirty="0" smtClean="0"/>
              <a:t>-8</a:t>
            </a:r>
            <a:r>
              <a:rPr lang="cs-CZ" dirty="0" smtClean="0"/>
              <a:t>; 10</a:t>
            </a:r>
            <a:r>
              <a:rPr lang="cs-CZ" baseline="30000" dirty="0" smtClean="0"/>
              <a:t>-6</a:t>
            </a:r>
            <a:r>
              <a:rPr lang="cs-CZ" dirty="0" smtClean="0"/>
              <a:t>) </a:t>
            </a:r>
            <a:r>
              <a:rPr lang="cs-CZ" dirty="0" err="1" smtClean="0"/>
              <a:t>Ω</a:t>
            </a:r>
            <a:r>
              <a:rPr lang="cs-CZ" u="sng" dirty="0" err="1" smtClean="0"/>
              <a:t>.m</a:t>
            </a:r>
            <a:r>
              <a:rPr lang="cs-CZ" u="sng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kovy (</a:t>
            </a:r>
            <a:r>
              <a:rPr lang="cs-CZ" u="sng" dirty="0" err="1" smtClean="0"/>
              <a:t>Ag</a:t>
            </a:r>
            <a:r>
              <a:rPr lang="cs-CZ" u="sng" dirty="0" smtClean="0"/>
              <a:t>, Al, </a:t>
            </a:r>
            <a:r>
              <a:rPr lang="cs-CZ" u="sng" dirty="0" err="1" smtClean="0"/>
              <a:t>Cu</a:t>
            </a:r>
            <a:r>
              <a:rPr lang="cs-CZ" u="sng" dirty="0" smtClean="0"/>
              <a:t>,…)		                                       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polovodiče</a:t>
            </a:r>
            <a:r>
              <a:rPr lang="cs-CZ" dirty="0" smtClean="0"/>
              <a:t> 				ρ (10</a:t>
            </a:r>
            <a:r>
              <a:rPr lang="cs-CZ" baseline="30000" dirty="0" smtClean="0"/>
              <a:t>-4</a:t>
            </a:r>
            <a:r>
              <a:rPr lang="cs-CZ" dirty="0" smtClean="0"/>
              <a:t>; 10 </a:t>
            </a:r>
            <a:r>
              <a:rPr lang="cs-CZ" baseline="30000" dirty="0" smtClean="0"/>
              <a:t>8</a:t>
            </a:r>
            <a:r>
              <a:rPr lang="cs-CZ" dirty="0" smtClean="0"/>
              <a:t>) </a:t>
            </a:r>
            <a:r>
              <a:rPr lang="cs-CZ" dirty="0" err="1" smtClean="0"/>
              <a:t>Ω.m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(Si, C, Te, </a:t>
            </a:r>
            <a:r>
              <a:rPr lang="cs-CZ" dirty="0" err="1" smtClean="0"/>
              <a:t>Ge</a:t>
            </a:r>
            <a:r>
              <a:rPr lang="cs-CZ" dirty="0" smtClean="0"/>
              <a:t>, Se                                                        </a:t>
            </a:r>
            <a:br>
              <a:rPr lang="cs-CZ" dirty="0" smtClean="0"/>
            </a:br>
            <a:r>
              <a:rPr lang="cs-CZ" u="sng" dirty="0" smtClean="0"/>
              <a:t>sloučeniny – sulfid olovnatý </a:t>
            </a:r>
            <a:r>
              <a:rPr lang="cs-CZ" u="sng" dirty="0" err="1" smtClean="0"/>
              <a:t>PbS</a:t>
            </a:r>
            <a:r>
              <a:rPr lang="cs-CZ" u="sng" dirty="0" smtClean="0"/>
              <a:t>, kademnatý </a:t>
            </a:r>
            <a:r>
              <a:rPr lang="cs-CZ" u="sng" dirty="0" err="1" smtClean="0"/>
              <a:t>CdS</a:t>
            </a:r>
            <a:r>
              <a:rPr lang="cs-CZ" u="sng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izolanty					</a:t>
            </a:r>
            <a:r>
              <a:rPr lang="cs-CZ" dirty="0" smtClean="0"/>
              <a:t>ρ (10</a:t>
            </a:r>
            <a:r>
              <a:rPr lang="cs-CZ" baseline="30000" dirty="0" smtClean="0"/>
              <a:t>10</a:t>
            </a:r>
            <a:r>
              <a:rPr lang="cs-CZ" dirty="0" smtClean="0"/>
              <a:t>; ∞) </a:t>
            </a:r>
            <a:r>
              <a:rPr lang="cs-CZ" dirty="0" err="1" smtClean="0"/>
              <a:t>Ω.m</a:t>
            </a:r>
            <a:r>
              <a:rPr lang="cs-CZ" dirty="0" smtClean="0"/>
              <a:t> </a:t>
            </a: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(diamant, sklo, bakelit,…)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14313" y="44624"/>
            <a:ext cx="87501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400" b="1" dirty="0">
                <a:latin typeface="+mn-lt"/>
                <a:ea typeface="Times New Roman"/>
              </a:rPr>
              <a:t> </a:t>
            </a:r>
            <a:r>
              <a:rPr lang="cs-CZ" sz="2400" b="1" dirty="0" smtClean="0">
                <a:latin typeface="+mn-lt"/>
                <a:ea typeface="Times New Roman"/>
              </a:rPr>
              <a:t>Využití:</a:t>
            </a:r>
            <a:r>
              <a:rPr lang="cs-CZ" sz="2400" dirty="0" smtClean="0">
                <a:latin typeface="+mn-lt"/>
                <a:ea typeface="Times New Roman"/>
              </a:rPr>
              <a:t/>
            </a:r>
            <a:br>
              <a:rPr lang="cs-CZ" sz="2400" dirty="0" smtClean="0">
                <a:latin typeface="+mn-lt"/>
                <a:ea typeface="Times New Roman"/>
              </a:rPr>
            </a:br>
            <a:endParaRPr lang="cs-CZ" sz="2400" dirty="0" smtClean="0">
              <a:latin typeface="+mn-lt"/>
              <a:ea typeface="Times New Roman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cs-CZ" sz="2400" b="1" dirty="0" smtClean="0">
                <a:latin typeface="+mn-lt"/>
                <a:ea typeface="Times New Roman"/>
              </a:rPr>
              <a:t>NTC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endParaRPr lang="cs-CZ" sz="2400" dirty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latin typeface="+mn-lt"/>
                <a:ea typeface="Times New Roman"/>
              </a:rPr>
              <a:t>k </a:t>
            </a:r>
            <a:r>
              <a:rPr lang="cs-CZ" sz="2400" dirty="0">
                <a:latin typeface="+mn-lt"/>
                <a:ea typeface="Times New Roman"/>
              </a:rPr>
              <a:t>měření teploty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k určování velikosti rychlosti proudění tekutin (tekutina proudí, ochlazuje ho a je tedy možné určit velikost rychlosti proudění),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převodník teplota - napětí (při měření teploty na počítačích),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v obrazovkách (zabraňuje žhavícímu vláknu se přehřát při zapnutí počátečním velkým proudem - je zapojen s vláknem v sérii, čímž část tepla vzniklého průchodem proudu „absorbuje“)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+mn-lt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latin typeface="+mn-lt"/>
                <a:ea typeface="Times New Roman"/>
              </a:rPr>
              <a:t>2. PTC</a:t>
            </a:r>
            <a:r>
              <a:rPr lang="cs-CZ" sz="2400" dirty="0">
                <a:latin typeface="+mn-lt"/>
                <a:ea typeface="Times New Roman"/>
              </a:rPr>
              <a:t> </a:t>
            </a:r>
            <a:br>
              <a:rPr lang="cs-CZ" sz="2400" dirty="0">
                <a:latin typeface="+mn-lt"/>
                <a:ea typeface="Times New Roman"/>
              </a:rPr>
            </a:br>
            <a:endParaRPr lang="cs-CZ" sz="2400" dirty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v elektrických troubách a vařičích ke stabilizaci napětí </a:t>
            </a:r>
            <a:endParaRPr lang="cs-CZ" sz="2400" dirty="0" smtClean="0"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latin typeface="+mn-lt"/>
                <a:ea typeface="Times New Roman"/>
              </a:rPr>
              <a:t>indikuje </a:t>
            </a:r>
            <a:r>
              <a:rPr lang="cs-CZ" sz="2400" dirty="0">
                <a:latin typeface="+mn-lt"/>
                <a:ea typeface="Times New Roman"/>
              </a:rPr>
              <a:t>vzrůst nebo pokles teploty,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cs-CZ" sz="2400" dirty="0">
                <a:latin typeface="+mn-lt"/>
                <a:ea typeface="Times New Roman"/>
              </a:rPr>
              <a:t>v termostatech („hrubé“ rozdíly zpracuje </a:t>
            </a:r>
            <a:r>
              <a:rPr lang="cs-CZ" sz="2400" dirty="0" err="1">
                <a:latin typeface="+mn-lt"/>
                <a:ea typeface="Times New Roman"/>
              </a:rPr>
              <a:t>pozistor</a:t>
            </a:r>
            <a:r>
              <a:rPr lang="cs-CZ" sz="2400" dirty="0">
                <a:latin typeface="+mn-lt"/>
                <a:ea typeface="Times New Roman"/>
              </a:rPr>
              <a:t>, zbytek doladí termistor</a:t>
            </a:r>
            <a:r>
              <a:rPr lang="cs-CZ" sz="2400" dirty="0" smtClean="0">
                <a:latin typeface="+mn-lt"/>
                <a:ea typeface="Times New Roman"/>
              </a:rPr>
              <a:t>)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5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57188" y="3357563"/>
          <a:ext cx="4286250" cy="2544763"/>
        </p:xfrm>
        <a:graphic>
          <a:graphicData uri="http://schemas.openxmlformats.org/drawingml/2006/table">
            <a:tbl>
              <a:tblPr/>
              <a:tblGrid>
                <a:gridCol w="2143125"/>
                <a:gridCol w="2143125"/>
              </a:tblGrid>
              <a:tr h="11160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4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>
                          <a:latin typeface="+mn-lt"/>
                          <a:ea typeface="Times New Roman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dirty="0">
                          <a:latin typeface="+mn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dirty="0" smtClean="0">
                          <a:latin typeface="+mn-lt"/>
                          <a:ea typeface="Times New Roman"/>
                        </a:rPr>
                        <a:t>Anoda</a:t>
                      </a:r>
                      <a:endParaRPr lang="cs-CZ" sz="4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4000" dirty="0" smtClean="0">
                          <a:latin typeface="+mn-lt"/>
                          <a:ea typeface="Times New Roman"/>
                        </a:rPr>
                        <a:t>Katoda</a:t>
                      </a:r>
                      <a:endParaRPr lang="cs-CZ" sz="4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40322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14313" y="357188"/>
            <a:ext cx="8143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polovodičová dioda </a:t>
            </a:r>
            <a:r>
              <a:rPr lang="cs-CZ" altLang="cs-CZ" sz="3200" dirty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3200" dirty="0"/>
              <a:t>součástka se dvěma vývody, připojenými ke krystalu polovodiče s jediným přechodem PN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3200" dirty="0"/>
              <a:t>propouští proud v jednom směru</a:t>
            </a:r>
          </a:p>
        </p:txBody>
      </p:sp>
      <p:pic>
        <p:nvPicPr>
          <p:cNvPr id="6" name="Picture 4" descr="proud 1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2" r="42338" b="71537"/>
          <a:stretch/>
        </p:blipFill>
        <p:spPr bwMode="auto">
          <a:xfrm>
            <a:off x="1475656" y="3403509"/>
            <a:ext cx="1867992" cy="10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délník 89"/>
          <p:cNvSpPr/>
          <p:nvPr/>
        </p:nvSpPr>
        <p:spPr>
          <a:xfrm>
            <a:off x="4451265" y="2147454"/>
            <a:ext cx="3135086" cy="3040083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1306282" y="2149434"/>
            <a:ext cx="3135086" cy="3040083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6578934" y="3621967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5615053" y="3560612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Elipsa 92"/>
          <p:cNvSpPr/>
          <p:nvPr/>
        </p:nvSpPr>
        <p:spPr>
          <a:xfrm>
            <a:off x="4615547" y="3582382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6893630" y="3081641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Elipsa 94"/>
          <p:cNvSpPr/>
          <p:nvPr/>
        </p:nvSpPr>
        <p:spPr>
          <a:xfrm>
            <a:off x="5953501" y="3067786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Elipsa 95"/>
          <p:cNvSpPr/>
          <p:nvPr/>
        </p:nvSpPr>
        <p:spPr>
          <a:xfrm>
            <a:off x="5096498" y="3018305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6305801" y="2529440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Elipsa 97"/>
          <p:cNvSpPr/>
          <p:nvPr/>
        </p:nvSpPr>
        <p:spPr>
          <a:xfrm>
            <a:off x="5543802" y="2503710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4663049" y="2477980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6600706" y="4760019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Elipsa 100"/>
          <p:cNvSpPr/>
          <p:nvPr/>
        </p:nvSpPr>
        <p:spPr>
          <a:xfrm>
            <a:off x="5636825" y="4698664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Elipsa 101"/>
          <p:cNvSpPr/>
          <p:nvPr/>
        </p:nvSpPr>
        <p:spPr>
          <a:xfrm>
            <a:off x="4637319" y="4696684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6915402" y="4219693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Elipsa 103"/>
          <p:cNvSpPr/>
          <p:nvPr/>
        </p:nvSpPr>
        <p:spPr>
          <a:xfrm>
            <a:off x="5975273" y="4205838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Elipsa 104"/>
          <p:cNvSpPr/>
          <p:nvPr/>
        </p:nvSpPr>
        <p:spPr>
          <a:xfrm>
            <a:off x="5118270" y="4156357"/>
            <a:ext cx="190006" cy="190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Elipsa 121"/>
          <p:cNvSpPr/>
          <p:nvPr/>
        </p:nvSpPr>
        <p:spPr>
          <a:xfrm>
            <a:off x="3275617" y="3560616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Elipsa 122"/>
          <p:cNvSpPr/>
          <p:nvPr/>
        </p:nvSpPr>
        <p:spPr>
          <a:xfrm>
            <a:off x="2335486" y="3499261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Elipsa 123"/>
          <p:cNvSpPr/>
          <p:nvPr/>
        </p:nvSpPr>
        <p:spPr>
          <a:xfrm>
            <a:off x="1430980" y="3473531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Elipsa 124"/>
          <p:cNvSpPr/>
          <p:nvPr/>
        </p:nvSpPr>
        <p:spPr>
          <a:xfrm>
            <a:off x="3709063" y="3020290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Elipsa 125"/>
          <p:cNvSpPr/>
          <p:nvPr/>
        </p:nvSpPr>
        <p:spPr>
          <a:xfrm>
            <a:off x="2768934" y="3006435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Elipsa 126"/>
          <p:cNvSpPr/>
          <p:nvPr/>
        </p:nvSpPr>
        <p:spPr>
          <a:xfrm>
            <a:off x="1911931" y="2956954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Elipsa 127"/>
          <p:cNvSpPr/>
          <p:nvPr/>
        </p:nvSpPr>
        <p:spPr>
          <a:xfrm>
            <a:off x="3216234" y="2468089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Elipsa 128"/>
          <p:cNvSpPr/>
          <p:nvPr/>
        </p:nvSpPr>
        <p:spPr>
          <a:xfrm>
            <a:off x="2359235" y="2442359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Elipsa 129"/>
          <p:cNvSpPr/>
          <p:nvPr/>
        </p:nvSpPr>
        <p:spPr>
          <a:xfrm>
            <a:off x="1478482" y="2416629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Elipsa 130"/>
          <p:cNvSpPr/>
          <p:nvPr/>
        </p:nvSpPr>
        <p:spPr>
          <a:xfrm>
            <a:off x="3416139" y="4698668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Elipsa 131"/>
          <p:cNvSpPr/>
          <p:nvPr/>
        </p:nvSpPr>
        <p:spPr>
          <a:xfrm>
            <a:off x="2452258" y="4637313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Elipsa 132"/>
          <p:cNvSpPr/>
          <p:nvPr/>
        </p:nvSpPr>
        <p:spPr>
          <a:xfrm>
            <a:off x="1452752" y="4611583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Elipsa 133"/>
          <p:cNvSpPr/>
          <p:nvPr/>
        </p:nvSpPr>
        <p:spPr>
          <a:xfrm>
            <a:off x="3730835" y="4158342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Elipsa 134"/>
          <p:cNvSpPr/>
          <p:nvPr/>
        </p:nvSpPr>
        <p:spPr>
          <a:xfrm>
            <a:off x="2790706" y="4144487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Elipsa 135"/>
          <p:cNvSpPr/>
          <p:nvPr/>
        </p:nvSpPr>
        <p:spPr>
          <a:xfrm>
            <a:off x="1933703" y="4095006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Elipsa 136"/>
          <p:cNvSpPr/>
          <p:nvPr/>
        </p:nvSpPr>
        <p:spPr>
          <a:xfrm>
            <a:off x="3306550" y="3136517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Elipsa 137"/>
          <p:cNvSpPr/>
          <p:nvPr/>
        </p:nvSpPr>
        <p:spPr>
          <a:xfrm>
            <a:off x="2770180" y="3811431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Elipsa 138"/>
          <p:cNvSpPr/>
          <p:nvPr/>
        </p:nvSpPr>
        <p:spPr>
          <a:xfrm>
            <a:off x="3682605" y="2538793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Elipsa 139"/>
          <p:cNvSpPr/>
          <p:nvPr/>
        </p:nvSpPr>
        <p:spPr>
          <a:xfrm>
            <a:off x="2148705" y="4698122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Elipsa 140"/>
          <p:cNvSpPr/>
          <p:nvPr/>
        </p:nvSpPr>
        <p:spPr>
          <a:xfrm>
            <a:off x="3939900" y="390049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Elipsa 141"/>
          <p:cNvSpPr/>
          <p:nvPr/>
        </p:nvSpPr>
        <p:spPr>
          <a:xfrm>
            <a:off x="1978492" y="3649135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Elipsa 142"/>
          <p:cNvSpPr/>
          <p:nvPr/>
        </p:nvSpPr>
        <p:spPr>
          <a:xfrm>
            <a:off x="1584627" y="4217172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Elipsa 143"/>
          <p:cNvSpPr/>
          <p:nvPr/>
        </p:nvSpPr>
        <p:spPr>
          <a:xfrm>
            <a:off x="1452020" y="301578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Elipsa 144"/>
          <p:cNvSpPr/>
          <p:nvPr/>
        </p:nvSpPr>
        <p:spPr>
          <a:xfrm>
            <a:off x="3183837" y="4213213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" name="Elipsa 145"/>
          <p:cNvSpPr/>
          <p:nvPr/>
        </p:nvSpPr>
        <p:spPr>
          <a:xfrm>
            <a:off x="3098731" y="4816875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7" name="Elipsa 146"/>
          <p:cNvSpPr/>
          <p:nvPr/>
        </p:nvSpPr>
        <p:spPr>
          <a:xfrm>
            <a:off x="2419859" y="310484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8" name="Elipsa 147"/>
          <p:cNvSpPr/>
          <p:nvPr/>
        </p:nvSpPr>
        <p:spPr>
          <a:xfrm>
            <a:off x="2786014" y="2639733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9" name="Elipsa 148"/>
          <p:cNvSpPr/>
          <p:nvPr/>
        </p:nvSpPr>
        <p:spPr>
          <a:xfrm>
            <a:off x="1964638" y="2507125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0" name="Elipsa 149"/>
          <p:cNvSpPr/>
          <p:nvPr/>
        </p:nvSpPr>
        <p:spPr>
          <a:xfrm>
            <a:off x="4019068" y="4371551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1" name="Elipsa 150"/>
          <p:cNvSpPr/>
          <p:nvPr/>
        </p:nvSpPr>
        <p:spPr>
          <a:xfrm>
            <a:off x="6899568" y="2505689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2" name="Elipsa 151"/>
          <p:cNvSpPr/>
          <p:nvPr/>
        </p:nvSpPr>
        <p:spPr>
          <a:xfrm>
            <a:off x="5686305" y="3228104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" name="Elipsa 152"/>
          <p:cNvSpPr/>
          <p:nvPr/>
        </p:nvSpPr>
        <p:spPr>
          <a:xfrm>
            <a:off x="7073740" y="3689263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4" name="Elipsa 153"/>
          <p:cNvSpPr/>
          <p:nvPr/>
        </p:nvSpPr>
        <p:spPr>
          <a:xfrm>
            <a:off x="5183584" y="2571004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5" name="Elipsa 154"/>
          <p:cNvSpPr/>
          <p:nvPr/>
        </p:nvSpPr>
        <p:spPr>
          <a:xfrm>
            <a:off x="5098477" y="5003466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7" name="Elipsa 156"/>
          <p:cNvSpPr/>
          <p:nvPr/>
        </p:nvSpPr>
        <p:spPr>
          <a:xfrm>
            <a:off x="6460181" y="4322578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8" name="Elipsa 157"/>
          <p:cNvSpPr/>
          <p:nvPr/>
        </p:nvSpPr>
        <p:spPr>
          <a:xfrm>
            <a:off x="6291947" y="3418110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9" name="Elipsa 158"/>
          <p:cNvSpPr/>
          <p:nvPr/>
        </p:nvSpPr>
        <p:spPr>
          <a:xfrm>
            <a:off x="5613074" y="4069274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0" name="Elipsa 159"/>
          <p:cNvSpPr/>
          <p:nvPr/>
        </p:nvSpPr>
        <p:spPr>
          <a:xfrm>
            <a:off x="7000508" y="4874816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3" name="TextovéPole 162"/>
          <p:cNvSpPr txBox="1"/>
          <p:nvPr/>
        </p:nvSpPr>
        <p:spPr>
          <a:xfrm>
            <a:off x="1246908" y="1496291"/>
            <a:ext cx="19030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Polovodič typu 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4" name="TextovéPole 163"/>
          <p:cNvSpPr txBox="1"/>
          <p:nvPr/>
        </p:nvSpPr>
        <p:spPr>
          <a:xfrm>
            <a:off x="5650675" y="1506186"/>
            <a:ext cx="19030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Polovodič typu 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5" name="Elipsa 164"/>
          <p:cNvSpPr/>
          <p:nvPr/>
        </p:nvSpPr>
        <p:spPr>
          <a:xfrm>
            <a:off x="4108130" y="3106830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6" name="Elipsa 165"/>
          <p:cNvSpPr/>
          <p:nvPr/>
        </p:nvSpPr>
        <p:spPr>
          <a:xfrm>
            <a:off x="4077199" y="3578431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7" name="Elipsa 166"/>
          <p:cNvSpPr/>
          <p:nvPr/>
        </p:nvSpPr>
        <p:spPr>
          <a:xfrm>
            <a:off x="4053451" y="2462151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8" name="Elipsa 167"/>
          <p:cNvSpPr/>
          <p:nvPr/>
        </p:nvSpPr>
        <p:spPr>
          <a:xfrm>
            <a:off x="4098970" y="4716482"/>
            <a:ext cx="190006" cy="19000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6" name="Elipsa 155"/>
          <p:cNvSpPr/>
          <p:nvPr/>
        </p:nvSpPr>
        <p:spPr>
          <a:xfrm>
            <a:off x="4633360" y="2970806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Elipsa 161"/>
          <p:cNvSpPr/>
          <p:nvPr/>
        </p:nvSpPr>
        <p:spPr>
          <a:xfrm>
            <a:off x="4716487" y="4300843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Elipsa 160"/>
          <p:cNvSpPr/>
          <p:nvPr/>
        </p:nvSpPr>
        <p:spPr>
          <a:xfrm>
            <a:off x="5122227" y="3625928"/>
            <a:ext cx="83128" cy="83128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0" name="TextovéPole 169"/>
          <p:cNvSpPr txBox="1"/>
          <p:nvPr/>
        </p:nvSpPr>
        <p:spPr>
          <a:xfrm>
            <a:off x="4000008" y="228995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</a:t>
            </a:r>
            <a:endParaRPr lang="cs-CZ" sz="2400" dirty="0"/>
          </a:p>
        </p:txBody>
      </p:sp>
      <p:sp>
        <p:nvSpPr>
          <p:cNvPr id="171" name="TextovéPole 170"/>
          <p:cNvSpPr txBox="1"/>
          <p:nvPr/>
        </p:nvSpPr>
        <p:spPr>
          <a:xfrm>
            <a:off x="4021779" y="340426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</a:t>
            </a:r>
            <a:endParaRPr lang="cs-CZ" sz="2400" dirty="0"/>
          </a:p>
        </p:txBody>
      </p:sp>
      <p:sp>
        <p:nvSpPr>
          <p:cNvPr id="172" name="TextovéPole 171"/>
          <p:cNvSpPr txBox="1"/>
          <p:nvPr/>
        </p:nvSpPr>
        <p:spPr>
          <a:xfrm>
            <a:off x="4045530" y="455616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</a:t>
            </a:r>
            <a:endParaRPr lang="cs-CZ" sz="2400" dirty="0"/>
          </a:p>
        </p:txBody>
      </p:sp>
      <p:sp>
        <p:nvSpPr>
          <p:cNvPr id="173" name="TextovéPole 172"/>
          <p:cNvSpPr txBox="1"/>
          <p:nvPr/>
        </p:nvSpPr>
        <p:spPr>
          <a:xfrm>
            <a:off x="4605647" y="23612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+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74" name="TextovéPole 173"/>
          <p:cNvSpPr txBox="1"/>
          <p:nvPr/>
        </p:nvSpPr>
        <p:spPr>
          <a:xfrm>
            <a:off x="4546271" y="346561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+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75" name="TextovéPole 174"/>
          <p:cNvSpPr txBox="1"/>
          <p:nvPr/>
        </p:nvSpPr>
        <p:spPr>
          <a:xfrm>
            <a:off x="4558145" y="458189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+</a:t>
            </a:r>
            <a:endParaRPr lang="cs-CZ" dirty="0">
              <a:solidFill>
                <a:srgbClr val="FFFF00"/>
              </a:solidFill>
            </a:endParaRPr>
          </a:p>
        </p:txBody>
      </p:sp>
      <p:cxnSp>
        <p:nvCxnSpPr>
          <p:cNvPr id="81" name="Přímá spojovací šipka 80"/>
          <p:cNvCxnSpPr/>
          <p:nvPr/>
        </p:nvCxnSpPr>
        <p:spPr>
          <a:xfrm rot="10800000">
            <a:off x="4211253" y="2565070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/>
          <p:nvPr/>
        </p:nvCxnSpPr>
        <p:spPr>
          <a:xfrm rot="10800000">
            <a:off x="4209274" y="4795652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Přímá spojovací šipka 82"/>
          <p:cNvCxnSpPr/>
          <p:nvPr/>
        </p:nvCxnSpPr>
        <p:spPr>
          <a:xfrm rot="10800000">
            <a:off x="4219170" y="3653642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6" name="Obdélník 175"/>
          <p:cNvSpPr/>
          <p:nvPr/>
        </p:nvSpPr>
        <p:spPr>
          <a:xfrm>
            <a:off x="4061361" y="2149433"/>
            <a:ext cx="783771" cy="30519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5" name="Přímá spojovací šipka 84"/>
          <p:cNvCxnSpPr/>
          <p:nvPr/>
        </p:nvCxnSpPr>
        <p:spPr>
          <a:xfrm>
            <a:off x="4572000" y="5213269"/>
            <a:ext cx="736270" cy="64126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094523" y="5878287"/>
            <a:ext cx="24886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HRADLOVÁ  VRSTVA</a:t>
            </a:r>
            <a:endParaRPr lang="cs-CZ" dirty="0"/>
          </a:p>
        </p:txBody>
      </p:sp>
      <p:sp>
        <p:nvSpPr>
          <p:cNvPr id="88" name="Levá složená závorka 87"/>
          <p:cNvSpPr/>
          <p:nvPr/>
        </p:nvSpPr>
        <p:spPr>
          <a:xfrm rot="5400000" flipV="1">
            <a:off x="4431279" y="1721922"/>
            <a:ext cx="45719" cy="61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TextovéPole 105"/>
          <p:cNvSpPr txBox="1"/>
          <p:nvPr/>
        </p:nvSpPr>
        <p:spPr>
          <a:xfrm>
            <a:off x="4096987" y="1484416"/>
            <a:ext cx="7024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 </a:t>
            </a:r>
            <a:r>
              <a:rPr lang="cs-CZ" dirty="0" smtClean="0">
                <a:sym typeface="Symbol"/>
              </a:rPr>
              <a:t>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14 0.0157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3293E-6 L -0.12361 0.0467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51 0.02937 " pathEditMode="relative" ptsTypes="AA">
                                      <p:cBhvr>
                                        <p:cTn id="1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5" grpId="0" animBg="1"/>
      <p:bldP spid="165" grpId="1" animBg="1"/>
      <p:bldP spid="166" grpId="0" animBg="1"/>
      <p:bldP spid="167" grpId="0" animBg="1"/>
      <p:bldP spid="168" grpId="0" animBg="1"/>
      <p:bldP spid="156" grpId="0" animBg="1"/>
      <p:bldP spid="156" grpId="1" animBg="1"/>
      <p:bldP spid="156" grpId="2" animBg="1"/>
      <p:bldP spid="162" grpId="0" animBg="1"/>
      <p:bldP spid="162" grpId="1" animBg="1"/>
      <p:bldP spid="162" grpId="2" animBg="1"/>
      <p:bldP spid="161" grpId="0" animBg="1"/>
      <p:bldP spid="161" grpId="1" animBg="1"/>
      <p:bldP spid="161" grpId="2" animBg="1"/>
      <p:bldP spid="170" grpId="0"/>
      <p:bldP spid="171" grpId="0"/>
      <p:bldP spid="172" grpId="0"/>
      <p:bldP spid="173" grpId="0"/>
      <p:bldP spid="174" grpId="0"/>
      <p:bldP spid="175" grpId="0"/>
      <p:bldP spid="176" grpId="0" animBg="1"/>
      <p:bldP spid="86" grpId="0" animBg="1"/>
      <p:bldP spid="88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428625" y="44624"/>
            <a:ext cx="8429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  <a:latin typeface="+mj-lt"/>
              </a:rPr>
              <a:t>hraniční hradlová vrstva </a:t>
            </a:r>
            <a:r>
              <a:rPr lang="cs-CZ" altLang="cs-CZ" sz="2800" dirty="0">
                <a:latin typeface="+mj-lt"/>
              </a:rPr>
              <a:t>(1 </a:t>
            </a:r>
            <a:r>
              <a:rPr lang="cs-CZ" altLang="cs-CZ" sz="2800" dirty="0" err="1">
                <a:latin typeface="+mj-lt"/>
              </a:rPr>
              <a:t>μm</a:t>
            </a:r>
            <a:r>
              <a:rPr lang="cs-CZ" altLang="cs-CZ" sz="2800" dirty="0">
                <a:latin typeface="+mj-lt"/>
              </a:rPr>
              <a:t>) tenká vrstva mezi P a N s elektrickým polem, jehož intenzita směřuje z N do P </a:t>
            </a:r>
            <a:r>
              <a:rPr lang="cs-CZ" altLang="cs-CZ" sz="2800" dirty="0" smtClean="0">
                <a:latin typeface="+mj-lt"/>
              </a:rPr>
              <a:t/>
            </a:r>
            <a:br>
              <a:rPr lang="cs-CZ" altLang="cs-CZ" sz="2800" dirty="0" smtClean="0">
                <a:latin typeface="+mj-lt"/>
              </a:rPr>
            </a:br>
            <a:r>
              <a:rPr lang="cs-CZ" altLang="cs-CZ" sz="2800" dirty="0" smtClean="0">
                <a:latin typeface="+mj-lt"/>
              </a:rPr>
              <a:t>a </a:t>
            </a:r>
            <a:r>
              <a:rPr lang="cs-CZ" altLang="cs-CZ" sz="2800" dirty="0">
                <a:latin typeface="+mj-lt"/>
              </a:rPr>
              <a:t>brání dalšímu pronikání děr a elektronů do blízkosti přechodu PN. 		Nastává </a:t>
            </a:r>
            <a:r>
              <a:rPr lang="cs-CZ" altLang="cs-CZ" sz="2800" b="1" dirty="0">
                <a:latin typeface="+mj-lt"/>
              </a:rPr>
              <a:t>rovnovážný stav</a:t>
            </a:r>
            <a:r>
              <a:rPr lang="cs-CZ" altLang="cs-CZ" sz="2800" dirty="0">
                <a:latin typeface="+mj-lt"/>
              </a:rPr>
              <a:t>.</a:t>
            </a:r>
          </a:p>
        </p:txBody>
      </p:sp>
      <p:pic>
        <p:nvPicPr>
          <p:cNvPr id="20483" name="Picture 3" descr="http://fyzika.jreichl.com/data/E_polovodice_soubory/image020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28800"/>
            <a:ext cx="64293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roud 1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5"/>
          <a:stretch/>
        </p:blipFill>
        <p:spPr bwMode="auto">
          <a:xfrm>
            <a:off x="665162" y="5589240"/>
            <a:ext cx="8478838" cy="11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19872" y="5877272"/>
            <a:ext cx="2016224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6224374" y="2519184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236296" y="2553484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330290" y="3314194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392858" y="4164320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092280" y="4827632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645960" y="2591604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796136" y="6309320"/>
            <a:ext cx="28803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513756" y="3212976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391440" y="3320162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486704" y="4080500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873836" y="4887828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1485216" y="6309320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285750" y="214313"/>
            <a:ext cx="42148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FF0000"/>
                </a:solidFill>
              </a:rPr>
              <a:t>propustný směr</a:t>
            </a:r>
          </a:p>
          <a:p>
            <a:pPr algn="ctr" eaLnBrk="1" hangingPunct="1"/>
            <a:r>
              <a:rPr lang="cs-CZ" altLang="cs-CZ" sz="2800" dirty="0" smtClean="0"/>
              <a:t>Elektrické </a:t>
            </a:r>
            <a:r>
              <a:rPr lang="cs-CZ" altLang="cs-CZ" sz="2800" dirty="0"/>
              <a:t>pole </a:t>
            </a:r>
            <a:br>
              <a:rPr lang="cs-CZ" altLang="cs-CZ" sz="2800" dirty="0"/>
            </a:br>
            <a:r>
              <a:rPr lang="cs-CZ" altLang="cs-CZ" sz="2800" dirty="0"/>
              <a:t>vytvořené zdrojem </a:t>
            </a:r>
            <a:br>
              <a:rPr lang="cs-CZ" altLang="cs-CZ" sz="2800" dirty="0"/>
            </a:br>
            <a:r>
              <a:rPr lang="cs-CZ" altLang="cs-CZ" sz="2800" dirty="0"/>
              <a:t>je orientováno opačně, než pole hradlové vrstvy </a:t>
            </a:r>
            <a:br>
              <a:rPr lang="cs-CZ" altLang="cs-CZ" sz="2800" dirty="0"/>
            </a:br>
            <a:r>
              <a:rPr lang="cs-CZ" altLang="cs-CZ" sz="2800" dirty="0"/>
              <a:t>a potlačí ho</a:t>
            </a:r>
            <a:r>
              <a:rPr lang="cs-CZ" altLang="cs-CZ" sz="2800" dirty="0" smtClean="0"/>
              <a:t>.</a:t>
            </a:r>
            <a:endParaRPr lang="cs-CZ" altLang="cs-CZ" sz="2800" dirty="0"/>
          </a:p>
        </p:txBody>
      </p:sp>
      <p:pic>
        <p:nvPicPr>
          <p:cNvPr id="53250" name="Picture 2" descr="http://fyzika.jreichl.com/data/E_polovodice_soubory/image022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286125"/>
            <a:ext cx="3600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http://fyzika.jreichl.com/data/E_polovodice_soubory/image023.pn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6125"/>
            <a:ext cx="36814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572000" y="214313"/>
            <a:ext cx="428625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FF0000"/>
                </a:solidFill>
              </a:rPr>
              <a:t>závěrný směr</a:t>
            </a:r>
          </a:p>
          <a:p>
            <a:pPr algn="ctr" eaLnBrk="1" hangingPunct="1"/>
            <a:r>
              <a:rPr lang="cs-CZ" altLang="cs-CZ" sz="2800" dirty="0" smtClean="0">
                <a:solidFill>
                  <a:srgbClr val="000000"/>
                </a:solidFill>
              </a:rPr>
              <a:t>Elektrické </a:t>
            </a:r>
            <a:r>
              <a:rPr lang="cs-CZ" altLang="cs-CZ" sz="2800" dirty="0">
                <a:solidFill>
                  <a:srgbClr val="000000"/>
                </a:solidFill>
              </a:rPr>
              <a:t>pole </a:t>
            </a:r>
            <a:br>
              <a:rPr lang="cs-CZ" altLang="cs-CZ" sz="2800" dirty="0">
                <a:solidFill>
                  <a:srgbClr val="000000"/>
                </a:solidFill>
              </a:rPr>
            </a:br>
            <a:r>
              <a:rPr lang="cs-CZ" altLang="cs-CZ" sz="2800" dirty="0">
                <a:solidFill>
                  <a:srgbClr val="000000"/>
                </a:solidFill>
              </a:rPr>
              <a:t>vytvořené zdrojem </a:t>
            </a:r>
            <a:br>
              <a:rPr lang="cs-CZ" altLang="cs-CZ" sz="2800" dirty="0">
                <a:solidFill>
                  <a:srgbClr val="000000"/>
                </a:solidFill>
              </a:rPr>
            </a:br>
            <a:r>
              <a:rPr lang="cs-CZ" altLang="cs-CZ" sz="2800" dirty="0">
                <a:solidFill>
                  <a:srgbClr val="000000"/>
                </a:solidFill>
              </a:rPr>
              <a:t>je orientováno stejně </a:t>
            </a:r>
            <a:r>
              <a:rPr lang="cs-CZ" altLang="cs-CZ" sz="2800" dirty="0" smtClean="0">
                <a:solidFill>
                  <a:srgbClr val="000000"/>
                </a:solidFill>
              </a:rPr>
              <a:t/>
            </a:r>
            <a:br>
              <a:rPr lang="cs-CZ" altLang="cs-CZ" sz="2800" dirty="0" smtClean="0">
                <a:solidFill>
                  <a:srgbClr val="000000"/>
                </a:solidFill>
              </a:rPr>
            </a:br>
            <a:r>
              <a:rPr lang="cs-CZ" altLang="cs-CZ" sz="2800" dirty="0" smtClean="0">
                <a:solidFill>
                  <a:srgbClr val="000000"/>
                </a:solidFill>
              </a:rPr>
              <a:t>jako </a:t>
            </a:r>
            <a:r>
              <a:rPr lang="cs-CZ" altLang="cs-CZ" sz="2800" dirty="0">
                <a:solidFill>
                  <a:srgbClr val="000000"/>
                </a:solidFill>
              </a:rPr>
              <a:t>pole hradlové vrstvy </a:t>
            </a:r>
            <a:br>
              <a:rPr lang="cs-CZ" altLang="cs-CZ" sz="2800" dirty="0">
                <a:solidFill>
                  <a:srgbClr val="000000"/>
                </a:solidFill>
              </a:rPr>
            </a:br>
            <a:r>
              <a:rPr lang="cs-CZ" altLang="cs-CZ" sz="2800" dirty="0">
                <a:solidFill>
                  <a:srgbClr val="000000"/>
                </a:solidFill>
              </a:rPr>
              <a:t>a h</a:t>
            </a:r>
            <a:r>
              <a:rPr lang="cs-CZ" altLang="cs-CZ" sz="2800" dirty="0"/>
              <a:t>radlová vrstva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se </a:t>
            </a:r>
            <a:r>
              <a:rPr lang="cs-CZ" altLang="cs-CZ" sz="2800" dirty="0"/>
              <a:t>zvětší</a:t>
            </a:r>
            <a:r>
              <a:rPr lang="cs-CZ" altLang="cs-CZ" sz="2800" dirty="0" smtClean="0"/>
              <a:t>.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14313" y="357188"/>
            <a:ext cx="8715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diodový jev </a:t>
            </a:r>
            <a:r>
              <a:rPr lang="cs-CZ" altLang="cs-CZ" sz="3200" b="1" dirty="0"/>
              <a:t> - </a:t>
            </a:r>
            <a:r>
              <a:rPr lang="cs-CZ" altLang="cs-CZ" sz="3200" dirty="0"/>
              <a:t>závislost vodivosti diody na</a:t>
            </a:r>
            <a:br>
              <a:rPr lang="cs-CZ" altLang="cs-CZ" sz="3200" dirty="0"/>
            </a:br>
            <a:r>
              <a:rPr lang="cs-CZ" altLang="cs-CZ" sz="3200" dirty="0"/>
              <a:t>                        polaritě připojeného napětí</a:t>
            </a:r>
          </a:p>
        </p:txBody>
      </p:sp>
      <p:pic>
        <p:nvPicPr>
          <p:cNvPr id="7" name="Picture 4" descr="proud 1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/>
          <a:stretch/>
        </p:blipFill>
        <p:spPr bwMode="auto">
          <a:xfrm>
            <a:off x="1357313" y="2000250"/>
            <a:ext cx="624681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214313" y="4929188"/>
            <a:ext cx="4643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b="1"/>
              <a:t>anoda na (+)  propustný směr</a:t>
            </a:r>
            <a:br>
              <a:rPr lang="cs-CZ" altLang="cs-CZ" sz="2400" b="1"/>
            </a:br>
            <a:r>
              <a:rPr lang="cs-CZ" altLang="cs-CZ" sz="2400"/>
              <a:t>(prochází téměř stejný </a:t>
            </a:r>
            <a:br>
              <a:rPr lang="cs-CZ" altLang="cs-CZ" sz="2400"/>
            </a:br>
            <a:r>
              <a:rPr lang="cs-CZ" altLang="cs-CZ" sz="2400"/>
              <a:t>proud jako bez diody)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4786313" y="4929188"/>
            <a:ext cx="4357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b="1"/>
              <a:t>anoda na (–)  závěrný směr</a:t>
            </a:r>
            <a:r>
              <a:rPr lang="cs-CZ" altLang="cs-CZ" sz="2400"/>
              <a:t/>
            </a:r>
            <a:br>
              <a:rPr lang="cs-CZ" altLang="cs-CZ" sz="2400"/>
            </a:br>
            <a:r>
              <a:rPr lang="cs-CZ" altLang="cs-CZ" sz="2400"/>
              <a:t>(I = 0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http://fyzika.jreichl.com/data/E_polovodice_soubory/image037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533241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313" y="428659"/>
            <a:ext cx="8929687" cy="48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  <a:latin typeface="Calibri" pitchFamily="34" charset="0"/>
              </a:rPr>
              <a:t>Voltampérová charakteristika diody</a:t>
            </a:r>
            <a:r>
              <a:rPr lang="cs-CZ" altLang="cs-CZ" sz="3200" dirty="0">
                <a:solidFill>
                  <a:srgbClr val="FF0000"/>
                </a:solidFill>
                <a:latin typeface="Calibri" pitchFamily="34" charset="0"/>
              </a:rPr>
              <a:t> - </a:t>
            </a:r>
            <a:r>
              <a:rPr lang="cs-CZ" altLang="cs-CZ" sz="3200" dirty="0">
                <a:latin typeface="Calibri" pitchFamily="34" charset="0"/>
                <a:cs typeface="Times New Roman" pitchFamily="18" charset="0"/>
              </a:rPr>
              <a:t>graf závislosti proudu, který prochází diodou na napětí.</a:t>
            </a:r>
          </a:p>
          <a:p>
            <a:pPr eaLnBrk="1" hangingPunct="1"/>
            <a:endParaRPr lang="cs-CZ" altLang="cs-CZ" sz="3200" dirty="0">
              <a:latin typeface="Calibri" pitchFamily="34" charset="0"/>
            </a:endParaRPr>
          </a:p>
          <a:p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U</a:t>
            </a:r>
            <a:r>
              <a:rPr lang="cs-CZ" altLang="cs-CZ" sz="2800" baseline="-30000" dirty="0">
                <a:latin typeface="Calibri" pitchFamily="34" charset="0"/>
                <a:cs typeface="Times New Roman" pitchFamily="18" charset="0"/>
              </a:rPr>
              <a:t>FO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 – </a:t>
            </a:r>
            <a:r>
              <a:rPr lang="cs-CZ" altLang="cs-CZ" sz="2800" b="1" dirty="0">
                <a:latin typeface="Calibri" pitchFamily="34" charset="0"/>
                <a:cs typeface="Times New Roman" pitchFamily="18" charset="0"/>
              </a:rPr>
              <a:t>prahové napětí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 (Si – 0,6 V</a:t>
            </a:r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endParaRPr lang="cs-CZ" altLang="cs-CZ" sz="2800" dirty="0">
              <a:latin typeface="Calibri" pitchFamily="34" charset="0"/>
            </a:endParaRPr>
          </a:p>
          <a:p>
            <a:pPr eaLnBrk="1" hangingPunct="1"/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 I</a:t>
            </a:r>
            <a:r>
              <a:rPr lang="cs-CZ" altLang="cs-CZ" sz="2800" baseline="-30000" dirty="0">
                <a:latin typeface="Calibri" pitchFamily="34" charset="0"/>
                <a:cs typeface="Times New Roman" pitchFamily="18" charset="0"/>
              </a:rPr>
              <a:t>F     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– nesmí překročit   </a:t>
            </a:r>
            <a:r>
              <a:rPr lang="cs-CZ" altLang="cs-CZ" sz="2800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cs-CZ" altLang="cs-CZ" sz="2800" baseline="-30000" dirty="0" err="1" smtClean="0">
                <a:latin typeface="Calibri" pitchFamily="34" charset="0"/>
                <a:cs typeface="Times New Roman" pitchFamily="18" charset="0"/>
              </a:rPr>
              <a:t>FMax</a:t>
            </a:r>
            <a:endParaRPr lang="cs-CZ" altLang="cs-CZ" sz="2800" baseline="-30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cs-CZ" altLang="cs-CZ" sz="2800" baseline="-30000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2800" dirty="0">
                <a:latin typeface="Calibri" pitchFamily="34" charset="0"/>
              </a:rPr>
              <a:t>U</a:t>
            </a:r>
            <a:r>
              <a:rPr lang="cs-CZ" altLang="cs-CZ" sz="2800" baseline="-25000" dirty="0">
                <a:latin typeface="Calibri" pitchFamily="34" charset="0"/>
              </a:rPr>
              <a:t>BR</a:t>
            </a:r>
            <a:r>
              <a:rPr lang="cs-CZ" altLang="cs-CZ" sz="2800" dirty="0">
                <a:latin typeface="Calibri" pitchFamily="34" charset="0"/>
              </a:rPr>
              <a:t> – </a:t>
            </a:r>
            <a:r>
              <a:rPr lang="cs-CZ" altLang="cs-CZ" sz="2800" b="1" dirty="0">
                <a:latin typeface="Calibri" pitchFamily="34" charset="0"/>
              </a:rPr>
              <a:t>průrazné napětí</a:t>
            </a:r>
            <a:r>
              <a:rPr lang="cs-CZ" altLang="cs-CZ" sz="2800" dirty="0">
                <a:latin typeface="Calibri" pitchFamily="34" charset="0"/>
              </a:rPr>
              <a:t/>
            </a:r>
            <a:br>
              <a:rPr lang="cs-CZ" altLang="cs-CZ" sz="2800" dirty="0">
                <a:latin typeface="Calibri" pitchFamily="34" charset="0"/>
              </a:rPr>
            </a:br>
            <a:r>
              <a:rPr lang="cs-CZ" altLang="cs-CZ" sz="2400" dirty="0">
                <a:latin typeface="Calibri" pitchFamily="34" charset="0"/>
              </a:rPr>
              <a:t>          (při překročení </a:t>
            </a:r>
            <a:r>
              <a:rPr lang="cs-CZ" altLang="cs-CZ" sz="2400" dirty="0" smtClean="0">
                <a:latin typeface="Calibri" pitchFamily="34" charset="0"/>
              </a:rPr>
              <a:t>se </a:t>
            </a:r>
            <a:r>
              <a:rPr lang="cs-CZ" altLang="cs-CZ" sz="2400" dirty="0">
                <a:latin typeface="Calibri" pitchFamily="34" charset="0"/>
              </a:rPr>
              <a:t>zvýší proud 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dirty="0" smtClean="0">
                <a:latin typeface="Calibri" pitchFamily="34" charset="0"/>
              </a:rPr>
              <a:t>           a </a:t>
            </a:r>
            <a:r>
              <a:rPr lang="cs-CZ" altLang="cs-CZ" sz="2400" dirty="0">
                <a:latin typeface="Calibri" pitchFamily="34" charset="0"/>
              </a:rPr>
              <a:t>zničí se dioda)</a:t>
            </a:r>
          </a:p>
          <a:p>
            <a:endParaRPr lang="cs-CZ" altLang="cs-CZ" sz="3200" dirty="0">
              <a:latin typeface="Calibri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14688" y="5429250"/>
            <a:ext cx="17145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2800" b="1">
                <a:solidFill>
                  <a:srgbClr val="FF0000"/>
                </a:solidFill>
                <a:latin typeface="Calibri" pitchFamily="34" charset="0"/>
              </a:rPr>
              <a:t>závěrný</a:t>
            </a:r>
            <a:br>
              <a:rPr lang="cs-CZ" altLang="cs-CZ" sz="2800" b="1">
                <a:solidFill>
                  <a:srgbClr val="FF0000"/>
                </a:solidFill>
                <a:latin typeface="Calibri" pitchFamily="34" charset="0"/>
              </a:rPr>
            </a:br>
            <a:r>
              <a:rPr lang="cs-CZ" altLang="cs-CZ" sz="2800" b="1">
                <a:solidFill>
                  <a:srgbClr val="FF0000"/>
                </a:solidFill>
                <a:latin typeface="Calibri" pitchFamily="34" charset="0"/>
              </a:rPr>
              <a:t>směr</a:t>
            </a:r>
            <a:endParaRPr lang="cs-CZ" altLang="cs-CZ" sz="2800" b="1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215188" y="1214438"/>
            <a:ext cx="1714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2800" b="1" dirty="0" err="1">
                <a:solidFill>
                  <a:srgbClr val="FF0000"/>
                </a:solidFill>
                <a:latin typeface="Calibri" pitchFamily="34" charset="0"/>
              </a:rPr>
              <a:t>propustnýsměr</a:t>
            </a:r>
            <a:endParaRPr lang="cs-CZ" alt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/>
        </p:nvGrpSpPr>
        <p:grpSpPr bwMode="auto">
          <a:xfrm>
            <a:off x="3714750" y="428625"/>
            <a:ext cx="5143500" cy="5715000"/>
            <a:chOff x="6390768" y="285728"/>
            <a:chExt cx="3753396" cy="4350735"/>
          </a:xfrm>
        </p:grpSpPr>
        <p:pic>
          <p:nvPicPr>
            <p:cNvPr id="23557" name="Picture 5" descr="proud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9"/>
            <a:stretch>
              <a:fillRect/>
            </a:stretch>
          </p:blipFill>
          <p:spPr bwMode="auto">
            <a:xfrm>
              <a:off x="6390768" y="285728"/>
              <a:ext cx="3753396" cy="435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6572646" y="570943"/>
              <a:ext cx="571118" cy="6429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5750" y="0"/>
            <a:ext cx="51847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 err="1">
                <a:solidFill>
                  <a:srgbClr val="FF0000"/>
                </a:solidFill>
              </a:rPr>
              <a:t>Zenerova</a:t>
            </a:r>
            <a:r>
              <a:rPr lang="cs-CZ" altLang="cs-CZ" sz="2400" b="1" dirty="0">
                <a:solidFill>
                  <a:srgbClr val="FF0000"/>
                </a:solidFill>
              </a:rPr>
              <a:t> (stabilizační) dioda</a:t>
            </a:r>
          </a:p>
          <a:p>
            <a:pPr eaLnBrk="1" hangingPunct="1"/>
            <a:endParaRPr lang="cs-CZ" altLang="cs-CZ" sz="2400" b="1" u="sng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dirty="0"/>
              <a:t>nezničí se překročením U</a:t>
            </a:r>
            <a:r>
              <a:rPr lang="cs-CZ" altLang="cs-CZ" sz="2400" baseline="-25000" dirty="0"/>
              <a:t>BR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(lavinovitý průraz je nedestruktivní)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(používají se ve stabilizátorech </a:t>
            </a:r>
            <a:br>
              <a:rPr lang="cs-CZ" altLang="cs-CZ" sz="2400" dirty="0"/>
            </a:br>
            <a:r>
              <a:rPr lang="cs-CZ" altLang="cs-CZ" sz="2400" dirty="0"/>
              <a:t>stejnosměrného U)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 </a:t>
            </a:r>
            <a:r>
              <a:rPr lang="cs-CZ" altLang="cs-CZ" sz="2400" b="1" dirty="0"/>
              <a:t>U</a:t>
            </a:r>
            <a:r>
              <a:rPr lang="cs-CZ" altLang="cs-CZ" sz="2400" b="1" baseline="-25000" dirty="0"/>
              <a:t>Z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Zenerovo</a:t>
            </a:r>
            <a:r>
              <a:rPr lang="cs-CZ" altLang="cs-CZ" sz="2400" dirty="0"/>
              <a:t> napětí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786313"/>
            <a:ext cx="31321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5786437" cy="3429000"/>
          </a:xfrm>
        </p:spPr>
        <p:txBody>
          <a:bodyPr/>
          <a:lstStyle/>
          <a:p>
            <a:pPr algn="l" eaLnBrk="1" hangingPunct="1"/>
            <a:r>
              <a:rPr lang="cs-CZ" altLang="cs-CZ" sz="3600" b="1" dirty="0" smtClean="0">
                <a:solidFill>
                  <a:srgbClr val="FF0000"/>
                </a:solidFill>
              </a:rPr>
              <a:t>LED diody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/>
            </a:r>
            <a:br>
              <a:rPr lang="cs-CZ" altLang="cs-CZ" sz="2400" b="1" dirty="0" smtClean="0">
                <a:solidFill>
                  <a:srgbClr val="FF0000"/>
                </a:solidFill>
              </a:rPr>
            </a:b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Light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Emitting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Diode</a:t>
            </a:r>
            <a:r>
              <a:rPr lang="cs-CZ" altLang="cs-CZ" sz="2400" dirty="0" smtClean="0"/>
              <a:t> </a:t>
            </a:r>
            <a:br>
              <a:rPr lang="cs-CZ" altLang="cs-CZ" sz="2400" dirty="0" smtClean="0"/>
            </a:br>
            <a:r>
              <a:rPr lang="cs-CZ" altLang="cs-CZ" sz="2400" dirty="0" smtClean="0"/>
              <a:t>(světlo emitující dioda)</a:t>
            </a:r>
            <a:br>
              <a:rPr lang="cs-CZ" altLang="cs-CZ" sz="2400" dirty="0" smtClean="0"/>
            </a:b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Barva světla je dána použitým materiálem. </a:t>
            </a:r>
            <a:br>
              <a:rPr lang="cs-CZ" altLang="cs-CZ" sz="2400" dirty="0" smtClean="0"/>
            </a:br>
            <a:r>
              <a:rPr lang="cs-CZ" altLang="cs-CZ" sz="2400" dirty="0" smtClean="0"/>
              <a:t>Nejjednodušší je výroba červené LED, protože červené světlo má nejmenší energii.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14375"/>
            <a:ext cx="2543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357187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85762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46269" b="68294"/>
          <a:stretch>
            <a:fillRect/>
          </a:stretch>
        </p:blipFill>
        <p:spPr bwMode="auto">
          <a:xfrm>
            <a:off x="4000500" y="428625"/>
            <a:ext cx="121443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6215062" cy="6357937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rgbClr val="FF0000"/>
                </a:solidFill>
              </a:rPr>
              <a:t>fotodioda</a:t>
            </a:r>
            <a:br>
              <a:rPr lang="cs-CZ" altLang="cs-CZ" sz="2800" b="1" dirty="0" smtClean="0">
                <a:solidFill>
                  <a:srgbClr val="FF0000"/>
                </a:solidFill>
              </a:rPr>
            </a:br>
            <a:r>
              <a:rPr lang="cs-CZ" altLang="cs-CZ" sz="2800" dirty="0" smtClean="0"/>
              <a:t> zdroj elektrické energie </a:t>
            </a:r>
            <a:br>
              <a:rPr lang="cs-CZ" altLang="cs-CZ" sz="2800" dirty="0" smtClean="0"/>
            </a:br>
            <a:r>
              <a:rPr lang="cs-CZ" altLang="cs-CZ" sz="2800" dirty="0" smtClean="0"/>
              <a:t>v solárních článcích</a:t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Využívá hradlového fotoefektu: </a:t>
            </a:r>
            <a:br>
              <a:rPr lang="cs-CZ" altLang="cs-CZ" sz="2800" dirty="0" smtClean="0"/>
            </a:br>
            <a:r>
              <a:rPr lang="cs-CZ" altLang="cs-CZ" sz="2800" dirty="0" smtClean="0"/>
              <a:t>do oblasti přechodu PN proniká elektromagnetické záření, </a:t>
            </a:r>
            <a:br>
              <a:rPr lang="cs-CZ" altLang="cs-CZ" sz="2800" dirty="0" smtClean="0"/>
            </a:br>
            <a:r>
              <a:rPr lang="cs-CZ" altLang="cs-CZ" sz="2800" dirty="0" smtClean="0"/>
              <a:t>které generuje páry elektron – díra.</a:t>
            </a:r>
            <a:br>
              <a:rPr lang="cs-CZ" altLang="cs-CZ" sz="2800" dirty="0" smtClean="0"/>
            </a:br>
            <a:r>
              <a:rPr lang="cs-CZ" altLang="cs-CZ" sz="2800" dirty="0" smtClean="0"/>
              <a:t> </a:t>
            </a:r>
            <a:br>
              <a:rPr lang="cs-CZ" altLang="cs-CZ" sz="2800" dirty="0" smtClean="0"/>
            </a:br>
            <a:r>
              <a:rPr lang="cs-CZ" altLang="cs-CZ" sz="2800" dirty="0" smtClean="0"/>
              <a:t>Osvětlený přechod PN diody je vodivý </a:t>
            </a:r>
            <a:br>
              <a:rPr lang="cs-CZ" altLang="cs-CZ" sz="2800" dirty="0" smtClean="0"/>
            </a:br>
            <a:r>
              <a:rPr lang="cs-CZ" altLang="cs-CZ" sz="2800" dirty="0" smtClean="0"/>
              <a:t>i v závěrném směru </a:t>
            </a:r>
            <a:br>
              <a:rPr lang="cs-CZ" altLang="cs-CZ" sz="2800" dirty="0" smtClean="0"/>
            </a:br>
            <a:r>
              <a:rPr lang="cs-CZ" altLang="cs-CZ" sz="2800" dirty="0" smtClean="0"/>
              <a:t>a sám se stává zdrojem napětí.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000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571750"/>
            <a:ext cx="1930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266700"/>
            <a:ext cx="8723313" cy="6162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dirty="0" smtClean="0"/>
              <a:t>Důležitější než velikost ρ, je závislost na teplotě. (</a:t>
            </a:r>
            <a:r>
              <a:rPr lang="cs-CZ" altLang="cs-CZ" b="1" dirty="0" smtClean="0"/>
              <a:t>teplotní závislost odporu):  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endParaRPr lang="cs-CZ" altLang="cs-CZ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b="1" dirty="0" smtClean="0"/>
              <a:t>kovy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s rostoucí teplotou </a:t>
            </a:r>
            <a:br>
              <a:rPr lang="cs-CZ" altLang="cs-CZ" dirty="0" smtClean="0"/>
            </a:br>
            <a:r>
              <a:rPr lang="cs-CZ" altLang="cs-CZ" dirty="0" smtClean="0"/>
              <a:t>roste měrný odpor </a:t>
            </a:r>
            <a:br>
              <a:rPr lang="cs-CZ" altLang="cs-CZ" dirty="0" smtClean="0"/>
            </a:br>
            <a:r>
              <a:rPr lang="cs-CZ" altLang="cs-CZ" dirty="0" smtClean="0"/>
              <a:t>(a tedy i odpor) </a:t>
            </a:r>
            <a:br>
              <a:rPr lang="cs-CZ" altLang="cs-CZ" dirty="0" smtClean="0"/>
            </a:br>
            <a:endParaRPr lang="cs-CZ" altLang="cs-CZ" sz="1200" dirty="0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b="1" dirty="0" smtClean="0"/>
              <a:t>polovodiče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s rostoucí teplotou</a:t>
            </a:r>
            <a:br>
              <a:rPr lang="cs-CZ" altLang="cs-CZ" dirty="0" smtClean="0"/>
            </a:br>
            <a:r>
              <a:rPr lang="cs-CZ" altLang="cs-CZ" dirty="0" smtClean="0"/>
              <a:t>většinou měrný odpor (a tedy i odpor) </a:t>
            </a:r>
            <a:br>
              <a:rPr lang="cs-CZ" altLang="cs-CZ" dirty="0" smtClean="0"/>
            </a:br>
            <a:r>
              <a:rPr lang="cs-CZ" altLang="cs-CZ" dirty="0" smtClean="0"/>
              <a:t>klesá (uvolní se více volných nosičů náboje)</a:t>
            </a:r>
            <a:br>
              <a:rPr lang="cs-CZ" altLang="cs-CZ" dirty="0" smtClean="0"/>
            </a:br>
            <a:endParaRPr lang="cs-CZ" altLang="cs-CZ" dirty="0" smtClean="0"/>
          </a:p>
        </p:txBody>
      </p:sp>
      <p:cxnSp>
        <p:nvCxnSpPr>
          <p:cNvPr id="7172" name="AutoShape 3"/>
          <p:cNvCxnSpPr>
            <a:cxnSpLocks noChangeShapeType="1"/>
          </p:cNvCxnSpPr>
          <p:nvPr/>
        </p:nvCxnSpPr>
        <p:spPr bwMode="auto">
          <a:xfrm flipH="1">
            <a:off x="4670433" y="1428750"/>
            <a:ext cx="34331" cy="34135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AutoShape 4"/>
          <p:cNvCxnSpPr>
            <a:cxnSpLocks noChangeShapeType="1"/>
          </p:cNvCxnSpPr>
          <p:nvPr/>
        </p:nvCxnSpPr>
        <p:spPr bwMode="auto">
          <a:xfrm>
            <a:off x="4505424" y="4603687"/>
            <a:ext cx="357151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Freeform 5"/>
          <p:cNvSpPr>
            <a:spLocks/>
          </p:cNvSpPr>
          <p:nvPr/>
        </p:nvSpPr>
        <p:spPr bwMode="auto">
          <a:xfrm>
            <a:off x="5448968" y="1559365"/>
            <a:ext cx="1808461" cy="2241797"/>
          </a:xfrm>
          <a:custGeom>
            <a:avLst/>
            <a:gdLst>
              <a:gd name="T0" fmla="*/ 0 w 1633"/>
              <a:gd name="T1" fmla="*/ 0 h 1785"/>
              <a:gd name="T2" fmla="*/ 142 w 1633"/>
              <a:gd name="T3" fmla="*/ 619 h 1785"/>
              <a:gd name="T4" fmla="*/ 547 w 1633"/>
              <a:gd name="T5" fmla="*/ 1207 h 1785"/>
              <a:gd name="T6" fmla="*/ 994 w 1633"/>
              <a:gd name="T7" fmla="*/ 1562 h 1785"/>
              <a:gd name="T8" fmla="*/ 1633 w 1633"/>
              <a:gd name="T9" fmla="*/ 1785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1785"/>
              <a:gd name="T17" fmla="*/ 1633 w 1633"/>
              <a:gd name="T18" fmla="*/ 1785 h 1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1785">
                <a:moveTo>
                  <a:pt x="0" y="0"/>
                </a:moveTo>
                <a:cubicBezTo>
                  <a:pt x="24" y="103"/>
                  <a:pt x="51" y="418"/>
                  <a:pt x="142" y="619"/>
                </a:cubicBezTo>
                <a:cubicBezTo>
                  <a:pt x="233" y="820"/>
                  <a:pt x="405" y="1050"/>
                  <a:pt x="547" y="1207"/>
                </a:cubicBezTo>
                <a:cubicBezTo>
                  <a:pt x="689" y="1364"/>
                  <a:pt x="813" y="1466"/>
                  <a:pt x="994" y="1562"/>
                </a:cubicBezTo>
                <a:cubicBezTo>
                  <a:pt x="1175" y="1658"/>
                  <a:pt x="1500" y="1739"/>
                  <a:pt x="1633" y="178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Freeform 6"/>
          <p:cNvSpPr>
            <a:spLocks/>
          </p:cNvSpPr>
          <p:nvPr/>
        </p:nvSpPr>
        <p:spPr bwMode="auto">
          <a:xfrm>
            <a:off x="5112305" y="4017178"/>
            <a:ext cx="2717674" cy="433289"/>
          </a:xfrm>
          <a:custGeom>
            <a:avLst/>
            <a:gdLst>
              <a:gd name="T0" fmla="*/ 0 w 2454"/>
              <a:gd name="T1" fmla="*/ 345 h 345"/>
              <a:gd name="T2" fmla="*/ 1156 w 2454"/>
              <a:gd name="T3" fmla="*/ 173 h 345"/>
              <a:gd name="T4" fmla="*/ 2454 w 2454"/>
              <a:gd name="T5" fmla="*/ 0 h 345"/>
              <a:gd name="T6" fmla="*/ 0 60000 65536"/>
              <a:gd name="T7" fmla="*/ 0 60000 65536"/>
              <a:gd name="T8" fmla="*/ 0 60000 65536"/>
              <a:gd name="T9" fmla="*/ 0 w 2454"/>
              <a:gd name="T10" fmla="*/ 0 h 345"/>
              <a:gd name="T11" fmla="*/ 2454 w 2454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4" h="345">
                <a:moveTo>
                  <a:pt x="0" y="345"/>
                </a:moveTo>
                <a:cubicBezTo>
                  <a:pt x="193" y="316"/>
                  <a:pt x="747" y="230"/>
                  <a:pt x="1156" y="173"/>
                </a:cubicBezTo>
                <a:cubicBezTo>
                  <a:pt x="1565" y="116"/>
                  <a:pt x="2184" y="36"/>
                  <a:pt x="2454" y="0"/>
                </a:cubicBezTo>
              </a:path>
            </a:pathLst>
          </a:custGeom>
          <a:noFill/>
          <a:ln w="38100" cmpd="sng">
            <a:solidFill>
              <a:srgbClr val="54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819963" y="1750263"/>
            <a:ext cx="1582541" cy="4973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2400" dirty="0">
                <a:solidFill>
                  <a:srgbClr val="FF0000"/>
                </a:solidFill>
                <a:latin typeface="Calibri" pitchFamily="34" charset="0"/>
              </a:rPr>
              <a:t>polovodiče</a:t>
            </a:r>
            <a:endParaRPr lang="cs-CZ" altLang="cs-CZ" sz="2400" dirty="0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7908608" y="3953127"/>
            <a:ext cx="807329" cy="4973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2800">
                <a:solidFill>
                  <a:srgbClr val="0070C0"/>
                </a:solidFill>
                <a:latin typeface="Calibri" pitchFamily="34" charset="0"/>
              </a:rPr>
              <a:t>kov</a:t>
            </a:r>
            <a:endParaRPr lang="cs-CZ" altLang="cs-CZ" sz="2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86125" y="1559365"/>
            <a:ext cx="1285746" cy="58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cs-CZ" sz="2800" dirty="0">
                <a:latin typeface="Calibri" pitchFamily="34" charset="0"/>
                <a:cs typeface="Arial" pitchFamily="34" charset="0"/>
              </a:rPr>
              <a:t>ρ/</a:t>
            </a:r>
            <a:r>
              <a:rPr lang="cs-CZ" sz="2800" dirty="0">
                <a:latin typeface="+mn-lt"/>
                <a:cs typeface="+mn-cs"/>
              </a:rPr>
              <a:t> </a:t>
            </a:r>
            <a:r>
              <a:rPr lang="cs-CZ" sz="2800" dirty="0" err="1">
                <a:latin typeface="+mn-lt"/>
                <a:cs typeface="+mn-cs"/>
              </a:rPr>
              <a:t>Ω.m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786789" y="4785794"/>
            <a:ext cx="1000024" cy="68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cs-CZ" sz="2800" dirty="0">
                <a:latin typeface="Calibri" pitchFamily="34" charset="0"/>
                <a:cs typeface="Arial" pitchFamily="34" charset="0"/>
              </a:rPr>
              <a:t>t/</a:t>
            </a:r>
            <a:r>
              <a:rPr lang="cs-CZ" sz="2800" baseline="30000" dirty="0" err="1">
                <a:latin typeface="Calibri" pitchFamily="34" charset="0"/>
                <a:cs typeface="Arial" pitchFamily="34" charset="0"/>
              </a:rPr>
              <a:t>o</a:t>
            </a:r>
            <a:r>
              <a:rPr lang="cs-CZ" sz="2800" dirty="0" err="1">
                <a:latin typeface="Calibri" pitchFamily="34" charset="0"/>
                <a:cs typeface="Arial" pitchFamily="34" charset="0"/>
              </a:rPr>
              <a:t>C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  <p:bldP spid="7174" grpId="0" animBg="1"/>
      <p:bldP spid="7175" grpId="0" animBg="1"/>
      <p:bldP spid="7176" grpId="0" animBg="1"/>
      <p:bldP spid="7177" grpId="0" animBg="1"/>
      <p:bldP spid="3081" grpId="0"/>
      <p:bldP spid="3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 b="3989"/>
          <a:stretch>
            <a:fillRect/>
          </a:stretch>
        </p:blipFill>
        <p:spPr bwMode="auto">
          <a:xfrm>
            <a:off x="285750" y="1857375"/>
            <a:ext cx="6357938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76000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chemeClr val="bg1"/>
                </a:solidFill>
                <a:cs typeface="Times New Roman" pitchFamily="18" charset="0"/>
              </a:rPr>
              <a:t>4. 5. TRANZISTOR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85875"/>
            <a:ext cx="6929437" cy="714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krystal polovodiče se </a:t>
            </a:r>
            <a:r>
              <a:rPr lang="cs-CZ" altLang="cs-CZ" b="1" smtClean="0"/>
              <a:t>2 přechody PN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63801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851025"/>
            <a:ext cx="6437313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67"/>
          <p:cNvGrpSpPr>
            <a:grpSpLocks noChangeAspect="1"/>
          </p:cNvGrpSpPr>
          <p:nvPr/>
        </p:nvGrpSpPr>
        <p:grpSpPr>
          <a:xfrm>
            <a:off x="7038854" y="1398615"/>
            <a:ext cx="1738308" cy="2336672"/>
            <a:chOff x="5206956" y="1767443"/>
            <a:chExt cx="1566045" cy="2105110"/>
          </a:xfrm>
        </p:grpSpPr>
        <p:grpSp>
          <p:nvGrpSpPr>
            <p:cNvPr id="12" name="Skupina 62"/>
            <p:cNvGrpSpPr/>
            <p:nvPr/>
          </p:nvGrpSpPr>
          <p:grpSpPr>
            <a:xfrm>
              <a:off x="5206956" y="1911927"/>
              <a:ext cx="1348224" cy="1282535"/>
              <a:chOff x="5206956" y="1911927"/>
              <a:chExt cx="1348224" cy="1282535"/>
            </a:xfrm>
          </p:grpSpPr>
          <p:sp>
            <p:nvSpPr>
              <p:cNvPr id="17" name="Elipsa 43"/>
              <p:cNvSpPr/>
              <p:nvPr/>
            </p:nvSpPr>
            <p:spPr>
              <a:xfrm>
                <a:off x="5617029" y="2101932"/>
                <a:ext cx="938151" cy="938151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Přímá spojovací čára 45"/>
              <p:cNvCxnSpPr/>
              <p:nvPr/>
            </p:nvCxnSpPr>
            <p:spPr>
              <a:xfrm rot="10800000">
                <a:off x="5206956" y="2571008"/>
                <a:ext cx="720000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47"/>
              <p:cNvCxnSpPr/>
              <p:nvPr/>
            </p:nvCxnSpPr>
            <p:spPr>
              <a:xfrm rot="5400000">
                <a:off x="5628904" y="2600696"/>
                <a:ext cx="593766" cy="1588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Volný tvar 19"/>
              <p:cNvSpPr/>
              <p:nvPr/>
            </p:nvSpPr>
            <p:spPr>
              <a:xfrm>
                <a:off x="5925788" y="1911927"/>
                <a:ext cx="442922" cy="510639"/>
              </a:xfrm>
              <a:custGeom>
                <a:avLst/>
                <a:gdLst>
                  <a:gd name="connsiteX0" fmla="*/ 0 w 463138"/>
                  <a:gd name="connsiteY0" fmla="*/ 510639 h 510639"/>
                  <a:gd name="connsiteX1" fmla="*/ 463138 w 463138"/>
                  <a:gd name="connsiteY1" fmla="*/ 273133 h 510639"/>
                  <a:gd name="connsiteX2" fmla="*/ 463138 w 463138"/>
                  <a:gd name="connsiteY2" fmla="*/ 0 h 51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138" h="510639">
                    <a:moveTo>
                      <a:pt x="0" y="510639"/>
                    </a:moveTo>
                    <a:lnTo>
                      <a:pt x="463138" y="273133"/>
                    </a:lnTo>
                    <a:lnTo>
                      <a:pt x="463138" y="0"/>
                    </a:lnTo>
                  </a:path>
                </a:pathLst>
              </a:cu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" name="Přímá spojovací šipka 53"/>
              <p:cNvCxnSpPr>
                <a:endCxn id="17" idx="5"/>
              </p:cNvCxnSpPr>
              <p:nvPr/>
            </p:nvCxnSpPr>
            <p:spPr>
              <a:xfrm>
                <a:off x="5925787" y="2743200"/>
                <a:ext cx="492004" cy="159494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55"/>
              <p:cNvCxnSpPr>
                <a:stCxn id="17" idx="5"/>
              </p:cNvCxnSpPr>
              <p:nvPr/>
            </p:nvCxnSpPr>
            <p:spPr>
              <a:xfrm rot="16200000" flipH="1">
                <a:off x="6271907" y="3048578"/>
                <a:ext cx="291768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5213267" y="21731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B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410696" y="176744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C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434447" y="299060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E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854534" y="350322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NPN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Skupina 22"/>
          <p:cNvGrpSpPr>
            <a:grpSpLocks noChangeAspect="1"/>
          </p:cNvGrpSpPr>
          <p:nvPr/>
        </p:nvGrpSpPr>
        <p:grpSpPr>
          <a:xfrm>
            <a:off x="6968483" y="3872245"/>
            <a:ext cx="1738308" cy="2296046"/>
            <a:chOff x="5206956" y="1767443"/>
            <a:chExt cx="1566045" cy="2068510"/>
          </a:xfrm>
        </p:grpSpPr>
        <p:grpSp>
          <p:nvGrpSpPr>
            <p:cNvPr id="24" name="Skupina 62"/>
            <p:cNvGrpSpPr/>
            <p:nvPr/>
          </p:nvGrpSpPr>
          <p:grpSpPr>
            <a:xfrm>
              <a:off x="5206956" y="1911927"/>
              <a:ext cx="1348224" cy="1282535"/>
              <a:chOff x="5206956" y="1911927"/>
              <a:chExt cx="1348224" cy="1282535"/>
            </a:xfrm>
          </p:grpSpPr>
          <p:sp>
            <p:nvSpPr>
              <p:cNvPr id="29" name="Elipsa 83"/>
              <p:cNvSpPr/>
              <p:nvPr/>
            </p:nvSpPr>
            <p:spPr>
              <a:xfrm>
                <a:off x="5617029" y="2101932"/>
                <a:ext cx="938151" cy="938151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Přímá spojovací čára 84"/>
              <p:cNvCxnSpPr/>
              <p:nvPr/>
            </p:nvCxnSpPr>
            <p:spPr>
              <a:xfrm rot="10800000">
                <a:off x="5206956" y="2571008"/>
                <a:ext cx="720000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85"/>
              <p:cNvCxnSpPr/>
              <p:nvPr/>
            </p:nvCxnSpPr>
            <p:spPr>
              <a:xfrm rot="5400000">
                <a:off x="5628904" y="2600696"/>
                <a:ext cx="593766" cy="1588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Volný tvar 31"/>
              <p:cNvSpPr/>
              <p:nvPr/>
            </p:nvSpPr>
            <p:spPr>
              <a:xfrm>
                <a:off x="5925788" y="1911927"/>
                <a:ext cx="442922" cy="510639"/>
              </a:xfrm>
              <a:custGeom>
                <a:avLst/>
                <a:gdLst>
                  <a:gd name="connsiteX0" fmla="*/ 0 w 463138"/>
                  <a:gd name="connsiteY0" fmla="*/ 510639 h 510639"/>
                  <a:gd name="connsiteX1" fmla="*/ 463138 w 463138"/>
                  <a:gd name="connsiteY1" fmla="*/ 273133 h 510639"/>
                  <a:gd name="connsiteX2" fmla="*/ 463138 w 463138"/>
                  <a:gd name="connsiteY2" fmla="*/ 0 h 51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138" h="510639">
                    <a:moveTo>
                      <a:pt x="0" y="510639"/>
                    </a:moveTo>
                    <a:lnTo>
                      <a:pt x="463138" y="273133"/>
                    </a:lnTo>
                    <a:lnTo>
                      <a:pt x="463138" y="0"/>
                    </a:lnTo>
                  </a:path>
                </a:pathLst>
              </a:cu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Přímá spojovací šipka 87"/>
              <p:cNvCxnSpPr>
                <a:endCxn id="29" idx="5"/>
              </p:cNvCxnSpPr>
              <p:nvPr/>
            </p:nvCxnSpPr>
            <p:spPr>
              <a:xfrm>
                <a:off x="5925787" y="2743200"/>
                <a:ext cx="492004" cy="159494"/>
              </a:xfrm>
              <a:prstGeom prst="straightConnector1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ovací čára 88"/>
              <p:cNvCxnSpPr>
                <a:stCxn id="29" idx="5"/>
              </p:cNvCxnSpPr>
              <p:nvPr/>
            </p:nvCxnSpPr>
            <p:spPr>
              <a:xfrm rot="16200000" flipH="1">
                <a:off x="6271907" y="3048578"/>
                <a:ext cx="291768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ovéPole 24"/>
            <p:cNvSpPr txBox="1"/>
            <p:nvPr/>
          </p:nvSpPr>
          <p:spPr>
            <a:xfrm>
              <a:off x="5213267" y="21731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B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6410696" y="176744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C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6434447" y="299060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E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854534" y="3503221"/>
              <a:ext cx="593834" cy="332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cs-CZ" dirty="0" smtClean="0">
                  <a:solidFill>
                    <a:prstClr val="black"/>
                  </a:solidFill>
                  <a:latin typeface="Arial"/>
                </a:rPr>
                <a:t>PNP</a:t>
              </a:r>
              <a:endParaRPr lang="cs-CZ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3131"/>
          <a:stretch>
            <a:fillRect/>
          </a:stretch>
        </p:blipFill>
        <p:spPr bwMode="auto">
          <a:xfrm>
            <a:off x="285750" y="285750"/>
            <a:ext cx="4572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r="2702"/>
          <a:stretch>
            <a:fillRect/>
          </a:stretch>
        </p:blipFill>
        <p:spPr bwMode="auto">
          <a:xfrm>
            <a:off x="3929063" y="1928813"/>
            <a:ext cx="5000625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bdélník 13"/>
          <p:cNvSpPr>
            <a:spLocks noChangeArrowheads="1"/>
          </p:cNvSpPr>
          <p:nvPr/>
        </p:nvSpPr>
        <p:spPr bwMode="auto">
          <a:xfrm>
            <a:off x="5143500" y="285750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cs-CZ" altLang="cs-CZ" sz="3600" b="1">
                <a:latin typeface="+mj-lt"/>
                <a:cs typeface="Times New Roman" pitchFamily="18" charset="0"/>
              </a:rPr>
              <a:t>tranzistor </a:t>
            </a:r>
            <a:br>
              <a:rPr lang="cs-CZ" altLang="cs-CZ" sz="3600" b="1">
                <a:latin typeface="+mj-lt"/>
                <a:cs typeface="Times New Roman" pitchFamily="18" charset="0"/>
              </a:rPr>
            </a:br>
            <a:r>
              <a:rPr lang="cs-CZ" altLang="cs-CZ" sz="3600" b="1">
                <a:latin typeface="+mj-lt"/>
                <a:cs typeface="Times New Roman" pitchFamily="18" charset="0"/>
              </a:rPr>
              <a:t>jako zesilovač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396552" y="2420888"/>
            <a:ext cx="10369152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4624"/>
            <a:ext cx="8715375" cy="6662737"/>
          </a:xfrm>
        </p:spPr>
        <p:txBody>
          <a:bodyPr rtlCol="0">
            <a:no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cs typeface="Times New Roman" pitchFamily="18" charset="0"/>
              </a:rPr>
              <a:t>TRANZISTOROVÝ JEV </a:t>
            </a:r>
            <a:r>
              <a:rPr lang="cs-CZ" sz="2800" b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cs-CZ" sz="2800" dirty="0" smtClean="0">
                <a:solidFill>
                  <a:srgbClr val="002060"/>
                </a:solidFill>
                <a:cs typeface="Times New Roman" pitchFamily="18" charset="0"/>
              </a:rPr>
              <a:t>v</a:t>
            </a:r>
            <a:r>
              <a:rPr lang="cs-CZ" sz="2800" dirty="0" smtClean="0">
                <a:cs typeface="Times New Roman" pitchFamily="18" charset="0"/>
              </a:rPr>
              <a:t> laboratořích firmy Bell 1947)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cs-CZ" sz="2800" b="1" dirty="0" err="1" smtClean="0">
                <a:cs typeface="Times New Roman" pitchFamily="18" charset="0"/>
              </a:rPr>
              <a:t>Bardeen</a:t>
            </a:r>
            <a:r>
              <a:rPr lang="cs-CZ" sz="2800" b="1" dirty="0" smtClean="0">
                <a:cs typeface="Times New Roman" pitchFamily="18" charset="0"/>
              </a:rPr>
              <a:t>, </a:t>
            </a:r>
            <a:r>
              <a:rPr lang="cs-CZ" sz="2800" b="1" dirty="0" err="1" smtClean="0">
                <a:cs typeface="Times New Roman" pitchFamily="18" charset="0"/>
              </a:rPr>
              <a:t>Brattain</a:t>
            </a:r>
            <a:r>
              <a:rPr lang="cs-CZ" sz="2800" b="1" dirty="0" smtClean="0">
                <a:cs typeface="Times New Roman" pitchFamily="18" charset="0"/>
              </a:rPr>
              <a:t>, </a:t>
            </a:r>
            <a:r>
              <a:rPr lang="cs-CZ" sz="2800" b="1" dirty="0" err="1" smtClean="0">
                <a:cs typeface="Times New Roman" pitchFamily="18" charset="0"/>
              </a:rPr>
              <a:t>Shockley</a:t>
            </a:r>
            <a:endParaRPr lang="cs-CZ" sz="2800" b="1" dirty="0" smtClean="0"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b="1" dirty="0" smtClean="0">
                <a:cs typeface="Times New Roman" pitchFamily="18" charset="0"/>
              </a:rPr>
              <a:t>Malé napětí vzbuzuje v obvodu báze proud, </a:t>
            </a:r>
            <a:br>
              <a:rPr lang="cs-CZ" sz="2800" b="1" dirty="0" smtClean="0">
                <a:cs typeface="Times New Roman" pitchFamily="18" charset="0"/>
              </a:rPr>
            </a:br>
            <a:r>
              <a:rPr lang="cs-CZ" sz="2800" b="1" dirty="0" smtClean="0">
                <a:cs typeface="Times New Roman" pitchFamily="18" charset="0"/>
              </a:rPr>
              <a:t>který je příčinou mnohokrát většího </a:t>
            </a:r>
            <a:r>
              <a:rPr lang="cs-CZ" sz="2800" b="1" smtClean="0">
                <a:cs typeface="Times New Roman" pitchFamily="18" charset="0"/>
              </a:rPr>
              <a:t>proudu v</a:t>
            </a:r>
            <a:r>
              <a:rPr lang="cs-CZ" sz="2800" b="1" dirty="0" smtClean="0">
                <a:cs typeface="Times New Roman" pitchFamily="18" charset="0"/>
              </a:rPr>
              <a:t> obvodu kolektorovém.</a:t>
            </a:r>
            <a:r>
              <a:rPr lang="cs-CZ" sz="2800" dirty="0" smtClean="0">
                <a:cs typeface="Times New Roman" pitchFamily="18" charset="0"/>
              </a:rPr>
              <a:t> </a:t>
            </a:r>
          </a:p>
          <a:p>
            <a:pPr algn="ctr" eaLnBrk="1" hangingPunct="1">
              <a:buFont typeface="Arial" charset="0"/>
              <a:buNone/>
              <a:defRPr/>
            </a:pPr>
            <a:endParaRPr lang="cs-CZ" sz="2800" dirty="0" smtClean="0"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cs-CZ" sz="2800" dirty="0" smtClean="0">
              <a:cs typeface="Times New Roman" pitchFamily="18" charset="0"/>
            </a:endParaRPr>
          </a:p>
          <a:p>
            <a:pPr marL="179388" indent="-179388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86956" y="4127824"/>
            <a:ext cx="2412000" cy="1248731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5400000">
            <a:off x="4409199" y="3353071"/>
            <a:ext cx="2412000" cy="1628228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7" name="Skupina 62"/>
          <p:cNvGrpSpPr/>
          <p:nvPr/>
        </p:nvGrpSpPr>
        <p:grpSpPr>
          <a:xfrm>
            <a:off x="4207109" y="3769991"/>
            <a:ext cx="711676" cy="700680"/>
            <a:chOff x="5589552" y="2089178"/>
            <a:chExt cx="952875" cy="938151"/>
          </a:xfrm>
        </p:grpSpPr>
        <p:sp>
          <p:nvSpPr>
            <p:cNvPr id="8" name="Elipsa 53"/>
            <p:cNvSpPr/>
            <p:nvPr/>
          </p:nvSpPr>
          <p:spPr>
            <a:xfrm>
              <a:off x="5604276" y="2089178"/>
              <a:ext cx="938151" cy="9381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9" name="Přímá spojovací čára 55"/>
            <p:cNvCxnSpPr/>
            <p:nvPr/>
          </p:nvCxnSpPr>
          <p:spPr>
            <a:xfrm rot="10800000">
              <a:off x="5589552" y="2571008"/>
              <a:ext cx="337407" cy="0"/>
            </a:xfrm>
            <a:prstGeom prst="line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2"/>
            <p:cNvCxnSpPr/>
            <p:nvPr/>
          </p:nvCxnSpPr>
          <p:spPr>
            <a:xfrm rot="5400000">
              <a:off x="5635281" y="2600695"/>
              <a:ext cx="593766" cy="1588"/>
            </a:xfrm>
            <a:prstGeom prst="line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64"/>
            <p:cNvCxnSpPr/>
            <p:nvPr/>
          </p:nvCxnSpPr>
          <p:spPr>
            <a:xfrm>
              <a:off x="5925789" y="2736823"/>
              <a:ext cx="471153" cy="169038"/>
            </a:xfrm>
            <a:prstGeom prst="straightConnector1">
              <a:avLst/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Přímá spojovací čára 71"/>
          <p:cNvCxnSpPr/>
          <p:nvPr/>
        </p:nvCxnSpPr>
        <p:spPr>
          <a:xfrm rot="16200000" flipH="1" flipV="1">
            <a:off x="4542805" y="3782737"/>
            <a:ext cx="178737" cy="329898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98"/>
          <p:cNvGrpSpPr/>
          <p:nvPr/>
        </p:nvGrpSpPr>
        <p:grpSpPr>
          <a:xfrm>
            <a:off x="6154057" y="3846550"/>
            <a:ext cx="551543" cy="551543"/>
            <a:chOff x="7300686" y="1843314"/>
            <a:chExt cx="551543" cy="551543"/>
          </a:xfrm>
        </p:grpSpPr>
        <p:sp>
          <p:nvSpPr>
            <p:cNvPr id="14" name="Elipsa 92"/>
            <p:cNvSpPr/>
            <p:nvPr/>
          </p:nvSpPr>
          <p:spPr>
            <a:xfrm>
              <a:off x="7300686" y="1843314"/>
              <a:ext cx="551543" cy="5515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426710" y="19304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</p:grpSp>
      <p:grpSp>
        <p:nvGrpSpPr>
          <p:cNvPr id="16" name="Skupina 116"/>
          <p:cNvGrpSpPr/>
          <p:nvPr/>
        </p:nvGrpSpPr>
        <p:grpSpPr>
          <a:xfrm>
            <a:off x="5400027" y="5151306"/>
            <a:ext cx="396713" cy="439260"/>
            <a:chOff x="4572713" y="5339727"/>
            <a:chExt cx="396713" cy="439260"/>
          </a:xfrm>
        </p:grpSpPr>
        <p:grpSp>
          <p:nvGrpSpPr>
            <p:cNvPr id="17" name="Skupina 101"/>
            <p:cNvGrpSpPr/>
            <p:nvPr/>
          </p:nvGrpSpPr>
          <p:grpSpPr>
            <a:xfrm flipH="1">
              <a:off x="4572713" y="5339727"/>
              <a:ext cx="84659" cy="432000"/>
              <a:chOff x="4701097" y="5339727"/>
              <a:chExt cx="84659" cy="432000"/>
            </a:xfrm>
          </p:grpSpPr>
          <p:sp>
            <p:nvSpPr>
              <p:cNvPr id="28" name="Obdélník 27"/>
              <p:cNvSpPr/>
              <p:nvPr/>
            </p:nvSpPr>
            <p:spPr>
              <a:xfrm>
                <a:off x="4714504" y="5438899"/>
                <a:ext cx="71252" cy="1900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29" name="Skupina 120"/>
              <p:cNvGrpSpPr/>
              <p:nvPr/>
            </p:nvGrpSpPr>
            <p:grpSpPr>
              <a:xfrm flipH="1">
                <a:off x="4701097" y="5339727"/>
                <a:ext cx="82729" cy="432000"/>
                <a:chOff x="4499297" y="6041785"/>
                <a:chExt cx="82729" cy="641056"/>
              </a:xfrm>
            </p:grpSpPr>
            <p:cxnSp>
              <p:nvCxnSpPr>
                <p:cNvPr id="30" name="Přímá spojovací čára 104"/>
                <p:cNvCxnSpPr/>
                <p:nvPr/>
              </p:nvCxnSpPr>
              <p:spPr>
                <a:xfrm rot="5400000">
                  <a:off x="4260704" y="6361519"/>
                  <a:ext cx="641056" cy="1588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ovací čára 105"/>
                <p:cNvCxnSpPr/>
                <p:nvPr/>
              </p:nvCxnSpPr>
              <p:spPr>
                <a:xfrm rot="5400000">
                  <a:off x="4366537" y="6346711"/>
                  <a:ext cx="267107" cy="1588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Skupina 106"/>
            <p:cNvGrpSpPr/>
            <p:nvPr/>
          </p:nvGrpSpPr>
          <p:grpSpPr>
            <a:xfrm flipH="1">
              <a:off x="4725113" y="5346987"/>
              <a:ext cx="84659" cy="432000"/>
              <a:chOff x="4701097" y="5339727"/>
              <a:chExt cx="84659" cy="432000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4714504" y="5438899"/>
                <a:ext cx="71252" cy="1900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25" name="Skupina 120"/>
              <p:cNvGrpSpPr/>
              <p:nvPr/>
            </p:nvGrpSpPr>
            <p:grpSpPr>
              <a:xfrm flipH="1">
                <a:off x="4701097" y="5339727"/>
                <a:ext cx="82729" cy="432000"/>
                <a:chOff x="4499297" y="6041785"/>
                <a:chExt cx="82729" cy="641056"/>
              </a:xfrm>
            </p:grpSpPr>
            <p:cxnSp>
              <p:nvCxnSpPr>
                <p:cNvPr id="26" name="Přímá spojovací čára 109"/>
                <p:cNvCxnSpPr/>
                <p:nvPr/>
              </p:nvCxnSpPr>
              <p:spPr>
                <a:xfrm rot="5400000">
                  <a:off x="4260704" y="6361519"/>
                  <a:ext cx="641056" cy="1588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ovací čára 110"/>
                <p:cNvCxnSpPr/>
                <p:nvPr/>
              </p:nvCxnSpPr>
              <p:spPr>
                <a:xfrm rot="5400000">
                  <a:off x="4366537" y="6346711"/>
                  <a:ext cx="267107" cy="1588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Skupina 111"/>
            <p:cNvGrpSpPr/>
            <p:nvPr/>
          </p:nvGrpSpPr>
          <p:grpSpPr>
            <a:xfrm flipH="1">
              <a:off x="4884767" y="5346987"/>
              <a:ext cx="84659" cy="432000"/>
              <a:chOff x="4701097" y="5339727"/>
              <a:chExt cx="84659" cy="432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4714504" y="5438899"/>
                <a:ext cx="71252" cy="1900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21" name="Skupina 120"/>
              <p:cNvGrpSpPr/>
              <p:nvPr/>
            </p:nvGrpSpPr>
            <p:grpSpPr>
              <a:xfrm flipH="1">
                <a:off x="4701097" y="5339727"/>
                <a:ext cx="82729" cy="432000"/>
                <a:chOff x="4499297" y="6041785"/>
                <a:chExt cx="82729" cy="641056"/>
              </a:xfrm>
            </p:grpSpPr>
            <p:cxnSp>
              <p:nvCxnSpPr>
                <p:cNvPr id="22" name="Přímá spojovací čára 114"/>
                <p:cNvCxnSpPr/>
                <p:nvPr/>
              </p:nvCxnSpPr>
              <p:spPr>
                <a:xfrm rot="5400000">
                  <a:off x="4260704" y="6361519"/>
                  <a:ext cx="641056" cy="1588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ovací čára 115"/>
                <p:cNvCxnSpPr/>
                <p:nvPr/>
              </p:nvCxnSpPr>
              <p:spPr>
                <a:xfrm rot="5400000">
                  <a:off x="4366537" y="6346711"/>
                  <a:ext cx="267107" cy="1588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Šipka dolů 31"/>
          <p:cNvSpPr/>
          <p:nvPr/>
        </p:nvSpPr>
        <p:spPr>
          <a:xfrm>
            <a:off x="5659515" y="5761375"/>
            <a:ext cx="203200" cy="508000"/>
          </a:xfrm>
          <a:prstGeom prst="downArrow">
            <a:avLst/>
          </a:prstGeom>
          <a:solidFill>
            <a:schemeClr val="bg2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682630" y="6372036"/>
            <a:ext cx="208262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Kolektorový obvod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3991428" y="5290266"/>
            <a:ext cx="477652" cy="1415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5" name="Přímá spojovací čára 124"/>
          <p:cNvCxnSpPr/>
          <p:nvPr/>
        </p:nvCxnSpPr>
        <p:spPr>
          <a:xfrm rot="10800000">
            <a:off x="3965257" y="5359741"/>
            <a:ext cx="360000" cy="2044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126"/>
          <p:cNvSpPr/>
          <p:nvPr/>
        </p:nvSpPr>
        <p:spPr>
          <a:xfrm>
            <a:off x="3938650" y="5334834"/>
            <a:ext cx="72000" cy="71526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Elipsa 127"/>
          <p:cNvSpPr/>
          <p:nvPr/>
        </p:nvSpPr>
        <p:spPr>
          <a:xfrm>
            <a:off x="4452055" y="5336162"/>
            <a:ext cx="72000" cy="71526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8" name="Přímá spojovací čára 125"/>
          <p:cNvCxnSpPr/>
          <p:nvPr/>
        </p:nvCxnSpPr>
        <p:spPr>
          <a:xfrm flipH="1">
            <a:off x="3993520" y="5383393"/>
            <a:ext cx="475013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132"/>
          <p:cNvGrpSpPr/>
          <p:nvPr/>
        </p:nvGrpSpPr>
        <p:grpSpPr>
          <a:xfrm>
            <a:off x="2620537" y="3906023"/>
            <a:ext cx="501805" cy="501805"/>
            <a:chOff x="1449659" y="4873083"/>
            <a:chExt cx="501805" cy="501805"/>
          </a:xfrm>
        </p:grpSpPr>
        <p:sp>
          <p:nvSpPr>
            <p:cNvPr id="40" name="Elipsa 130"/>
            <p:cNvSpPr/>
            <p:nvPr/>
          </p:nvSpPr>
          <p:spPr>
            <a:xfrm>
              <a:off x="1449659" y="4873083"/>
              <a:ext cx="501805" cy="5018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471962" y="4939991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ym typeface="Symbol"/>
                </a:rPr>
                <a:t>A</a:t>
              </a:r>
              <a:endParaRPr lang="cs-CZ" dirty="0"/>
            </a:p>
          </p:txBody>
        </p:sp>
      </p:grpSp>
      <p:grpSp>
        <p:nvGrpSpPr>
          <p:cNvPr id="42" name="Skupina 135"/>
          <p:cNvGrpSpPr/>
          <p:nvPr/>
        </p:nvGrpSpPr>
        <p:grpSpPr>
          <a:xfrm>
            <a:off x="1984916" y="4407829"/>
            <a:ext cx="512957" cy="579863"/>
            <a:chOff x="1984916" y="2999679"/>
            <a:chExt cx="512957" cy="579863"/>
          </a:xfrm>
        </p:grpSpPr>
        <p:sp>
          <p:nvSpPr>
            <p:cNvPr id="43" name="Obdélník 42"/>
            <p:cNvSpPr/>
            <p:nvPr/>
          </p:nvSpPr>
          <p:spPr>
            <a:xfrm>
              <a:off x="2297151" y="2999679"/>
              <a:ext cx="200722" cy="5798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1984916" y="312234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</a:t>
              </a:r>
              <a:endParaRPr lang="cs-CZ" dirty="0"/>
            </a:p>
          </p:txBody>
        </p:sp>
      </p:grpSp>
      <p:grpSp>
        <p:nvGrpSpPr>
          <p:cNvPr id="45" name="Skupina 136"/>
          <p:cNvGrpSpPr/>
          <p:nvPr/>
        </p:nvGrpSpPr>
        <p:grpSpPr>
          <a:xfrm>
            <a:off x="2787085" y="5164405"/>
            <a:ext cx="83836" cy="432000"/>
            <a:chOff x="4714504" y="5339727"/>
            <a:chExt cx="83836" cy="432000"/>
          </a:xfrm>
        </p:grpSpPr>
        <p:sp>
          <p:nvSpPr>
            <p:cNvPr id="46" name="Obdélník 45"/>
            <p:cNvSpPr/>
            <p:nvPr/>
          </p:nvSpPr>
          <p:spPr>
            <a:xfrm>
              <a:off x="4714504" y="5438899"/>
              <a:ext cx="71252" cy="1900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47" name="Skupina 120"/>
            <p:cNvGrpSpPr/>
            <p:nvPr/>
          </p:nvGrpSpPr>
          <p:grpSpPr>
            <a:xfrm flipH="1">
              <a:off x="4715611" y="5339727"/>
              <a:ext cx="82729" cy="432000"/>
              <a:chOff x="4484783" y="6041785"/>
              <a:chExt cx="82729" cy="641056"/>
            </a:xfrm>
          </p:grpSpPr>
          <p:cxnSp>
            <p:nvCxnSpPr>
              <p:cNvPr id="48" name="Přímá spojovací čára 139"/>
              <p:cNvCxnSpPr/>
              <p:nvPr/>
            </p:nvCxnSpPr>
            <p:spPr>
              <a:xfrm rot="5400000">
                <a:off x="4246190" y="6361519"/>
                <a:ext cx="641056" cy="158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ovací čára 140"/>
              <p:cNvCxnSpPr/>
              <p:nvPr/>
            </p:nvCxnSpPr>
            <p:spPr>
              <a:xfrm rot="5400000">
                <a:off x="4352023" y="6346711"/>
                <a:ext cx="267107" cy="158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Šipka dolů 49"/>
          <p:cNvSpPr/>
          <p:nvPr/>
        </p:nvSpPr>
        <p:spPr>
          <a:xfrm>
            <a:off x="2198923" y="5724204"/>
            <a:ext cx="203200" cy="508000"/>
          </a:xfrm>
          <a:prstGeom prst="downArrow">
            <a:avLst/>
          </a:prstGeom>
          <a:solidFill>
            <a:schemeClr val="bg2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1623478" y="6312563"/>
            <a:ext cx="14285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Obvod báze</a:t>
            </a:r>
            <a:endParaRPr lang="cs-CZ" dirty="0"/>
          </a:p>
        </p:txBody>
      </p:sp>
      <p:grpSp>
        <p:nvGrpSpPr>
          <p:cNvPr id="52" name="Skupina 69"/>
          <p:cNvGrpSpPr/>
          <p:nvPr/>
        </p:nvGrpSpPr>
        <p:grpSpPr>
          <a:xfrm>
            <a:off x="3345366" y="2538141"/>
            <a:ext cx="2561063" cy="2579649"/>
            <a:chOff x="3345366" y="1129991"/>
            <a:chExt cx="2561063" cy="2579649"/>
          </a:xfrm>
        </p:grpSpPr>
        <p:grpSp>
          <p:nvGrpSpPr>
            <p:cNvPr id="53" name="Skupina 63"/>
            <p:cNvGrpSpPr/>
            <p:nvPr/>
          </p:nvGrpSpPr>
          <p:grpSpPr>
            <a:xfrm>
              <a:off x="3345366" y="2252546"/>
              <a:ext cx="468351" cy="369332"/>
              <a:chOff x="3345366" y="2252546"/>
              <a:chExt cx="468351" cy="369332"/>
            </a:xfrm>
          </p:grpSpPr>
          <p:cxnSp>
            <p:nvCxnSpPr>
              <p:cNvPr id="60" name="Přímá spojovací šipka 56"/>
              <p:cNvCxnSpPr/>
              <p:nvPr/>
            </p:nvCxnSpPr>
            <p:spPr>
              <a:xfrm>
                <a:off x="3345366" y="2587083"/>
                <a:ext cx="46835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ovéPole 60"/>
              <p:cNvSpPr txBox="1"/>
              <p:nvPr/>
            </p:nvSpPr>
            <p:spPr>
              <a:xfrm>
                <a:off x="3378819" y="2252546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I</a:t>
                </a:r>
                <a:r>
                  <a:rPr lang="cs-CZ" baseline="-25000" dirty="0" smtClean="0"/>
                  <a:t>B</a:t>
                </a:r>
                <a:endParaRPr lang="cs-CZ" dirty="0"/>
              </a:p>
            </p:txBody>
          </p:sp>
        </p:grpSp>
        <p:grpSp>
          <p:nvGrpSpPr>
            <p:cNvPr id="54" name="Skupina 65"/>
            <p:cNvGrpSpPr/>
            <p:nvPr/>
          </p:nvGrpSpPr>
          <p:grpSpPr>
            <a:xfrm>
              <a:off x="4378710" y="3241289"/>
              <a:ext cx="351378" cy="468351"/>
              <a:chOff x="4378710" y="3241289"/>
              <a:chExt cx="351378" cy="468351"/>
            </a:xfrm>
          </p:grpSpPr>
          <p:sp>
            <p:nvSpPr>
              <p:cNvPr id="58" name="TextovéPole 57"/>
              <p:cNvSpPr txBox="1"/>
              <p:nvPr/>
            </p:nvSpPr>
            <p:spPr>
              <a:xfrm>
                <a:off x="4378710" y="329704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I</a:t>
                </a:r>
                <a:r>
                  <a:rPr lang="cs-CZ" i="1" baseline="-25000" dirty="0" smtClean="0"/>
                  <a:t>E</a:t>
                </a:r>
                <a:endParaRPr lang="cs-CZ" dirty="0"/>
              </a:p>
            </p:txBody>
          </p:sp>
          <p:cxnSp>
            <p:nvCxnSpPr>
              <p:cNvPr id="59" name="Přímá spojovací šipka 60"/>
              <p:cNvCxnSpPr/>
              <p:nvPr/>
            </p:nvCxnSpPr>
            <p:spPr>
              <a:xfrm rot="5400000">
                <a:off x="4467922" y="3475465"/>
                <a:ext cx="46835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Skupina 68"/>
            <p:cNvGrpSpPr/>
            <p:nvPr/>
          </p:nvGrpSpPr>
          <p:grpSpPr>
            <a:xfrm>
              <a:off x="5438078" y="1129991"/>
              <a:ext cx="468351" cy="369332"/>
              <a:chOff x="5438078" y="1129991"/>
              <a:chExt cx="468351" cy="369332"/>
            </a:xfrm>
          </p:grpSpPr>
          <p:sp>
            <p:nvSpPr>
              <p:cNvPr id="56" name="TextovéPole 55"/>
              <p:cNvSpPr txBox="1"/>
              <p:nvPr/>
            </p:nvSpPr>
            <p:spPr>
              <a:xfrm>
                <a:off x="5512419" y="1129991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i="1" dirty="0" smtClean="0"/>
                  <a:t>I</a:t>
                </a:r>
                <a:r>
                  <a:rPr lang="cs-CZ" baseline="-25000" dirty="0" smtClean="0"/>
                  <a:t>C</a:t>
                </a:r>
                <a:endParaRPr lang="cs-CZ" dirty="0"/>
              </a:p>
            </p:txBody>
          </p:sp>
          <p:cxnSp>
            <p:nvCxnSpPr>
              <p:cNvPr id="57" name="Přímá spojovací šipka 61"/>
              <p:cNvCxnSpPr/>
              <p:nvPr/>
            </p:nvCxnSpPr>
            <p:spPr>
              <a:xfrm flipH="1">
                <a:off x="5438078" y="1445941"/>
                <a:ext cx="46835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Elipsa 63"/>
          <p:cNvSpPr/>
          <p:nvPr/>
        </p:nvSpPr>
        <p:spPr>
          <a:xfrm>
            <a:off x="4760110" y="5342271"/>
            <a:ext cx="72000" cy="71526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4659087" y="2611771"/>
            <a:ext cx="2075542" cy="3062514"/>
          </a:xfrm>
          <a:prstGeom prst="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1628078" y="3549184"/>
            <a:ext cx="2984102" cy="2129883"/>
          </a:xfrm>
          <a:prstGeom prst="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2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  <p:bldP spid="5" grpId="0" animBg="1"/>
      <p:bldP spid="6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50" grpId="0" animBg="1"/>
      <p:bldP spid="51" grpId="0" animBg="1"/>
      <p:bldP spid="62" grpId="0" animBg="1"/>
      <p:bldP spid="63" grpId="0" animBg="1"/>
      <p:bldP spid="63" grpId="1" animBg="1"/>
      <p:bldP spid="64" grpId="0" animBg="1"/>
      <p:bldP spid="6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113" y="161925"/>
            <a:ext cx="8978900" cy="441007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cs-CZ" b="1" dirty="0" smtClean="0"/>
              <a:t>kolektorový obvod</a:t>
            </a:r>
            <a:r>
              <a:rPr lang="cs-CZ" dirty="0" smtClean="0"/>
              <a:t> C → B  kolektorový přechod </a:t>
            </a:r>
            <a:br>
              <a:rPr lang="cs-CZ" dirty="0" smtClean="0"/>
            </a:br>
            <a:r>
              <a:rPr lang="cs-CZ" dirty="0" smtClean="0"/>
              <a:t>je zapojen v závěrném směru </a:t>
            </a:r>
            <a:br>
              <a:rPr lang="cs-CZ" dirty="0" smtClean="0"/>
            </a:br>
            <a:r>
              <a:rPr lang="cs-CZ" dirty="0" smtClean="0"/>
              <a:t>═ &gt; kolektorovým obvodem neprochází proud</a:t>
            </a:r>
          </a:p>
          <a:p>
            <a:pPr eaLnBrk="1" hangingPunct="1">
              <a:defRPr/>
            </a:pPr>
            <a:r>
              <a:rPr lang="cs-CZ" b="1" dirty="0" smtClean="0"/>
              <a:t>obvod báze</a:t>
            </a:r>
            <a:r>
              <a:rPr lang="cs-CZ" dirty="0" smtClean="0"/>
              <a:t> B → E je zapojen v propustném směru </a:t>
            </a:r>
            <a:br>
              <a:rPr lang="cs-CZ" dirty="0" smtClean="0"/>
            </a:br>
            <a:r>
              <a:rPr lang="cs-CZ" dirty="0" smtClean="0"/>
              <a:t>═ &gt; obvodem začne procházet proud I</a:t>
            </a:r>
            <a:r>
              <a:rPr lang="cs-CZ" baseline="-25000" dirty="0" smtClean="0"/>
              <a:t>B </a:t>
            </a:r>
            <a:br>
              <a:rPr lang="cs-CZ" baseline="-25000" dirty="0" smtClean="0"/>
            </a:br>
            <a:r>
              <a:rPr lang="cs-CZ" baseline="-25000" dirty="0" smtClean="0"/>
              <a:t> </a:t>
            </a:r>
            <a:r>
              <a:rPr lang="cs-CZ" dirty="0" smtClean="0"/>
              <a:t>═ &gt; pak začne procházet proud i kolektorovým obvodem  I</a:t>
            </a:r>
            <a:r>
              <a:rPr lang="cs-CZ" baseline="-25000" dirty="0" smtClean="0"/>
              <a:t>C</a:t>
            </a:r>
            <a:r>
              <a:rPr lang="cs-CZ" dirty="0" smtClean="0"/>
              <a:t> &gt;&gt;I</a:t>
            </a:r>
            <a:r>
              <a:rPr lang="cs-CZ" baseline="-25000" dirty="0" smtClean="0"/>
              <a:t>B</a:t>
            </a:r>
            <a:r>
              <a:rPr lang="cs-CZ" dirty="0" smtClean="0"/>
              <a:t>     </a:t>
            </a: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429000"/>
            <a:ext cx="39798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57188"/>
            <a:ext cx="8715375" cy="6072187"/>
          </a:xfrm>
        </p:spPr>
        <p:txBody>
          <a:bodyPr rtlCol="0"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b="1" dirty="0" smtClean="0"/>
              <a:t>převodní charakteristika tranzistoru</a:t>
            </a:r>
            <a:r>
              <a:rPr lang="cs-CZ" dirty="0" smtClean="0"/>
              <a:t>  </a:t>
            </a:r>
            <a:br>
              <a:rPr lang="cs-CZ" dirty="0" smtClean="0"/>
            </a:br>
            <a:r>
              <a:rPr lang="cs-CZ" dirty="0" smtClean="0"/>
              <a:t>					graf závislosti I</a:t>
            </a:r>
            <a:r>
              <a:rPr lang="cs-CZ" baseline="-25000" dirty="0" smtClean="0"/>
              <a:t>C</a:t>
            </a:r>
            <a:r>
              <a:rPr lang="cs-CZ" dirty="0" smtClean="0"/>
              <a:t> na I</a:t>
            </a:r>
            <a:r>
              <a:rPr lang="cs-CZ" baseline="-25000" dirty="0" smtClean="0"/>
              <a:t>B</a:t>
            </a:r>
            <a:r>
              <a:rPr lang="cs-CZ" dirty="0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800" dirty="0" smtClean="0"/>
              <a:t>Proudový zesilovací činitel </a:t>
            </a:r>
            <a:br>
              <a:rPr lang="cs-CZ" sz="2800" dirty="0" smtClean="0"/>
            </a:br>
            <a:r>
              <a:rPr lang="cs-CZ" sz="2800" dirty="0" smtClean="0"/>
              <a:t>při U</a:t>
            </a:r>
            <a:r>
              <a:rPr lang="cs-CZ" sz="2800" baseline="-25000" dirty="0" smtClean="0"/>
              <a:t>CE</a:t>
            </a:r>
            <a:r>
              <a:rPr lang="cs-CZ" sz="2800" dirty="0" smtClean="0"/>
              <a:t> = </a:t>
            </a:r>
            <a:r>
              <a:rPr lang="cs-CZ" sz="2800" dirty="0" err="1" smtClean="0"/>
              <a:t>konst</a:t>
            </a:r>
            <a:r>
              <a:rPr lang="cs-CZ" sz="2800" dirty="0" smtClean="0"/>
              <a:t>.						β ≈ 10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  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</p:txBody>
      </p:sp>
      <p:cxnSp>
        <p:nvCxnSpPr>
          <p:cNvPr id="1034" name="AutoShape 3"/>
          <p:cNvCxnSpPr>
            <a:cxnSpLocks noChangeShapeType="1"/>
          </p:cNvCxnSpPr>
          <p:nvPr/>
        </p:nvCxnSpPr>
        <p:spPr bwMode="auto">
          <a:xfrm>
            <a:off x="5357813" y="5499894"/>
            <a:ext cx="32146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4"/>
          <p:cNvCxnSpPr>
            <a:cxnSpLocks noChangeShapeType="1"/>
          </p:cNvCxnSpPr>
          <p:nvPr/>
        </p:nvCxnSpPr>
        <p:spPr bwMode="auto">
          <a:xfrm flipH="1" flipV="1">
            <a:off x="5536780" y="2714625"/>
            <a:ext cx="17645" cy="3000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5"/>
          <p:cNvCxnSpPr>
            <a:cxnSpLocks noChangeShapeType="1"/>
          </p:cNvCxnSpPr>
          <p:nvPr/>
        </p:nvCxnSpPr>
        <p:spPr bwMode="auto">
          <a:xfrm flipV="1">
            <a:off x="5554425" y="3103432"/>
            <a:ext cx="2103914" cy="23964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6"/>
          <p:cNvCxnSpPr>
            <a:cxnSpLocks noChangeShapeType="1"/>
          </p:cNvCxnSpPr>
          <p:nvPr/>
        </p:nvCxnSpPr>
        <p:spPr bwMode="auto">
          <a:xfrm>
            <a:off x="6423214" y="4557669"/>
            <a:ext cx="77552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7"/>
          <p:cNvCxnSpPr>
            <a:cxnSpLocks noChangeShapeType="1"/>
          </p:cNvCxnSpPr>
          <p:nvPr/>
        </p:nvCxnSpPr>
        <p:spPr bwMode="auto">
          <a:xfrm flipV="1">
            <a:off x="7198738" y="3595247"/>
            <a:ext cx="0" cy="9624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429500" y="5715000"/>
            <a:ext cx="1301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2800" dirty="0">
                <a:latin typeface="Calibri" pitchFamily="34" charset="0"/>
              </a:rPr>
              <a:t> I</a:t>
            </a:r>
            <a:r>
              <a:rPr lang="cs-CZ" altLang="cs-CZ" sz="2800" baseline="-25000" dirty="0">
                <a:latin typeface="Calibri" pitchFamily="34" charset="0"/>
              </a:rPr>
              <a:t>B</a:t>
            </a:r>
            <a:r>
              <a:rPr lang="cs-CZ" altLang="cs-CZ" sz="2800" dirty="0">
                <a:latin typeface="Calibri" pitchFamily="34" charset="0"/>
              </a:rPr>
              <a:t>/</a:t>
            </a:r>
            <a:r>
              <a:rPr lang="cs-CZ" altLang="cs-CZ" sz="2800" dirty="0" err="1">
                <a:latin typeface="Calibri" pitchFamily="34" charset="0"/>
              </a:rPr>
              <a:t>μA</a:t>
            </a:r>
            <a:endParaRPr lang="cs-CZ" altLang="cs-CZ" sz="2800" dirty="0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429125" y="2071688"/>
            <a:ext cx="13573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2800" dirty="0">
                <a:latin typeface="Calibri" pitchFamily="34" charset="0"/>
              </a:rPr>
              <a:t> I</a:t>
            </a:r>
            <a:r>
              <a:rPr lang="cs-CZ" altLang="cs-CZ" sz="2800" baseline="-25000" dirty="0">
                <a:latin typeface="Calibri" pitchFamily="34" charset="0"/>
              </a:rPr>
              <a:t>C</a:t>
            </a:r>
            <a:r>
              <a:rPr lang="cs-CZ" altLang="cs-CZ" sz="2800" dirty="0">
                <a:latin typeface="Calibri" pitchFamily="34" charset="0"/>
              </a:rPr>
              <a:t>/mA</a:t>
            </a:r>
            <a:endParaRPr lang="cs-CZ" altLang="cs-CZ" sz="2800" dirty="0"/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7429500" y="3714750"/>
          <a:ext cx="660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Rovnice" r:id="rId3" imgW="266400" imgH="228600" progId="Equation.3">
                  <p:embed/>
                </p:oleObj>
              </mc:Choice>
              <mc:Fallback>
                <p:oleObj name="Rovnice" r:id="rId3" imgW="2664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3714750"/>
                        <a:ext cx="660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500813" y="4643438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Rovnice" r:id="rId5" imgW="266400" imgH="215640" progId="Equation.3">
                  <p:embed/>
                </p:oleObj>
              </mc:Choice>
              <mc:Fallback>
                <p:oleObj name="Rovnice" r:id="rId5" imgW="26640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4643438"/>
                        <a:ext cx="6604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5929313" y="1643063"/>
          <a:ext cx="14001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Rovnice" r:id="rId7" imgW="571320" imgH="431640" progId="Equation.3">
                  <p:embed/>
                </p:oleObj>
              </mc:Choice>
              <mc:Fallback>
                <p:oleObj name="Rovnice" r:id="rId7" imgW="57132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1643063"/>
                        <a:ext cx="1400175" cy="107156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2568"/>
          <a:stretch>
            <a:fillRect/>
          </a:stretch>
        </p:blipFill>
        <p:spPr bwMode="auto">
          <a:xfrm>
            <a:off x="187325" y="2665413"/>
            <a:ext cx="49291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  <p:bldP spid="614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53988" y="1363256"/>
            <a:ext cx="892968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b="1" dirty="0">
                <a:latin typeface="+mn-lt"/>
                <a:cs typeface="Times New Roman" pitchFamily="18" charset="0"/>
              </a:rPr>
              <a:t>Druhy tranzistorů:</a:t>
            </a:r>
            <a:br>
              <a:rPr lang="cs-CZ" altLang="cs-CZ" sz="3600" b="1" dirty="0">
                <a:latin typeface="+mn-lt"/>
                <a:cs typeface="Times New Roman" pitchFamily="18" charset="0"/>
              </a:rPr>
            </a:br>
            <a:endParaRPr lang="cs-CZ" altLang="cs-CZ" sz="3600" b="1" dirty="0">
              <a:latin typeface="+mn-lt"/>
              <a:cs typeface="Times New Roman" pitchFamily="18" charset="0"/>
            </a:endParaRPr>
          </a:p>
          <a:p>
            <a:r>
              <a:rPr lang="cs-CZ" altLang="cs-CZ" sz="3200" b="1" dirty="0">
                <a:latin typeface="+mn-lt"/>
                <a:cs typeface="Times New Roman" pitchFamily="18" charset="0"/>
              </a:rPr>
              <a:t>Bipolární</a:t>
            </a:r>
            <a:r>
              <a:rPr lang="cs-CZ" altLang="cs-CZ" sz="3200" dirty="0">
                <a:latin typeface="+mn-lt"/>
                <a:cs typeface="Times New Roman" pitchFamily="18" charset="0"/>
              </a:rPr>
              <a:t> </a:t>
            </a:r>
            <a:br>
              <a:rPr lang="cs-CZ" altLang="cs-CZ" sz="3200" dirty="0">
                <a:latin typeface="+mn-lt"/>
                <a:cs typeface="Times New Roman" pitchFamily="18" charset="0"/>
              </a:rPr>
            </a:br>
            <a:r>
              <a:rPr lang="cs-CZ" altLang="cs-CZ" sz="3200" dirty="0">
                <a:latin typeface="+mn-lt"/>
                <a:cs typeface="Times New Roman" pitchFamily="18" charset="0"/>
              </a:rPr>
              <a:t>ovládán připojením </a:t>
            </a:r>
            <a:r>
              <a:rPr lang="cs-CZ" altLang="cs-CZ" sz="3200" b="1" dirty="0">
                <a:latin typeface="+mn-lt"/>
                <a:cs typeface="Times New Roman" pitchFamily="18" charset="0"/>
              </a:rPr>
              <a:t>elektrického proudu</a:t>
            </a:r>
            <a:r>
              <a:rPr lang="cs-CZ" altLang="cs-CZ" sz="3200" dirty="0">
                <a:latin typeface="+mn-lt"/>
                <a:cs typeface="Times New Roman" pitchFamily="18" charset="0"/>
              </a:rPr>
              <a:t> na bázi. </a:t>
            </a:r>
            <a:br>
              <a:rPr lang="cs-CZ" altLang="cs-CZ" sz="3200" dirty="0">
                <a:latin typeface="+mn-lt"/>
                <a:cs typeface="Times New Roman" pitchFamily="18" charset="0"/>
              </a:rPr>
            </a:br>
            <a:r>
              <a:rPr lang="cs-CZ" altLang="cs-CZ" sz="3200" dirty="0">
                <a:latin typeface="+mn-lt"/>
                <a:cs typeface="Times New Roman" pitchFamily="18" charset="0"/>
              </a:rPr>
              <a:t>Velikost proudu je ovládána proudem procházejícím mezi emitorem a kolektorem. </a:t>
            </a:r>
          </a:p>
          <a:p>
            <a:r>
              <a:rPr lang="cs-CZ" altLang="cs-CZ" sz="3200" b="1" dirty="0">
                <a:latin typeface="+mn-lt"/>
                <a:cs typeface="Times New Roman" pitchFamily="18" charset="0"/>
              </a:rPr>
              <a:t>Unipolární</a:t>
            </a:r>
            <a:r>
              <a:rPr lang="cs-CZ" altLang="cs-CZ" sz="3200" dirty="0">
                <a:latin typeface="+mn-lt"/>
                <a:cs typeface="Times New Roman" pitchFamily="18" charset="0"/>
              </a:rPr>
              <a:t> </a:t>
            </a:r>
            <a:br>
              <a:rPr lang="cs-CZ" altLang="cs-CZ" sz="3200" dirty="0">
                <a:latin typeface="+mn-lt"/>
                <a:cs typeface="Times New Roman" pitchFamily="18" charset="0"/>
              </a:rPr>
            </a:br>
            <a:r>
              <a:rPr lang="cs-CZ" altLang="cs-CZ" sz="3200" dirty="0">
                <a:latin typeface="+mn-lt"/>
                <a:cs typeface="Times New Roman" pitchFamily="18" charset="0"/>
              </a:rPr>
              <a:t>využívají k řízení proudu </a:t>
            </a:r>
            <a:r>
              <a:rPr lang="cs-CZ" altLang="cs-CZ" sz="3200" b="1" dirty="0">
                <a:latin typeface="+mn-lt"/>
                <a:cs typeface="Times New Roman" pitchFamily="18" charset="0"/>
              </a:rPr>
              <a:t>elektrické pole (napětí)</a:t>
            </a:r>
            <a:r>
              <a:rPr lang="cs-CZ" altLang="cs-CZ" sz="3200" dirty="0">
                <a:latin typeface="+mn-lt"/>
                <a:cs typeface="Times New Roman" pitchFamily="18" charset="0"/>
              </a:rPr>
              <a:t>, vytvořeného v obvodu řídící elektrody G (</a:t>
            </a:r>
            <a:r>
              <a:rPr lang="cs-CZ" altLang="cs-CZ" sz="3200" dirty="0" err="1">
                <a:latin typeface="+mn-lt"/>
                <a:cs typeface="Times New Roman" pitchFamily="18" charset="0"/>
              </a:rPr>
              <a:t>gate</a:t>
            </a:r>
            <a:r>
              <a:rPr lang="cs-CZ" altLang="cs-CZ" sz="3200" dirty="0">
                <a:latin typeface="+mn-lt"/>
                <a:cs typeface="Times New Roman" pitchFamily="18" charset="0"/>
              </a:rPr>
              <a:t>).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7188"/>
            <a:ext cx="464343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4950" y="195263"/>
            <a:ext cx="8715375" cy="6662737"/>
          </a:xfrm>
        </p:spPr>
        <p:txBody>
          <a:bodyPr rtlCol="0"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b="1" dirty="0" smtClean="0"/>
              <a:t>Tranzistory řízené elektrickým polem </a:t>
            </a:r>
            <a:br>
              <a:rPr lang="cs-CZ" sz="2800" b="1" dirty="0" smtClean="0"/>
            </a:br>
            <a:r>
              <a:rPr lang="cs-CZ" sz="2800" b="1" dirty="0" smtClean="0"/>
              <a:t>(unipolární tranzistory) – spínač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sz="800" dirty="0" smtClean="0"/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Báze = hradlo </a:t>
            </a:r>
            <a:r>
              <a:rPr lang="cs-CZ" sz="2400" i="1" dirty="0" smtClean="0"/>
              <a:t>G</a:t>
            </a:r>
            <a:r>
              <a:rPr lang="cs-CZ" sz="2400" dirty="0" smtClean="0"/>
              <a:t> (</a:t>
            </a:r>
            <a:r>
              <a:rPr lang="cs-CZ" sz="2400" i="1" dirty="0" err="1" smtClean="0"/>
              <a:t>gate</a:t>
            </a:r>
            <a:r>
              <a:rPr lang="cs-CZ" sz="2400" dirty="0" smtClean="0"/>
              <a:t>).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(tenká vrstva kovu </a:t>
            </a:r>
            <a:br>
              <a:rPr lang="cs-CZ" sz="2400" dirty="0" smtClean="0"/>
            </a:br>
            <a:r>
              <a:rPr lang="cs-CZ" sz="2400" dirty="0" smtClean="0"/>
              <a:t>plní funkci řídící elektrody). 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 Tento typ tranzistoru se označuje </a:t>
            </a:r>
            <a:br>
              <a:rPr lang="cs-CZ" sz="2400" dirty="0" smtClean="0"/>
            </a:br>
            <a:r>
              <a:rPr lang="cs-CZ" sz="2400" dirty="0" smtClean="0"/>
              <a:t>jako MOSFET </a:t>
            </a:r>
            <a:br>
              <a:rPr lang="cs-CZ" sz="2400" dirty="0" smtClean="0"/>
            </a:br>
            <a:r>
              <a:rPr lang="cs-CZ" sz="2400" b="1" dirty="0" smtClean="0"/>
              <a:t>(</a:t>
            </a:r>
            <a:r>
              <a:rPr lang="cs-CZ" sz="2400" b="1" i="1" dirty="0" smtClean="0"/>
              <a:t>Metal - Oxid - </a:t>
            </a:r>
            <a:r>
              <a:rPr lang="cs-CZ" sz="2400" b="1" i="1" dirty="0" err="1" smtClean="0"/>
              <a:t>Semiconductor</a:t>
            </a:r>
            <a:r>
              <a:rPr lang="cs-CZ" sz="2400" dirty="0" smtClean="0"/>
              <a:t>:  </a:t>
            </a:r>
            <a:br>
              <a:rPr lang="cs-CZ" sz="2400" dirty="0" smtClean="0"/>
            </a:br>
            <a:r>
              <a:rPr lang="cs-CZ" sz="2400" dirty="0" smtClean="0"/>
              <a:t>  kov - oxid - polovodič). 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endParaRPr lang="cs-CZ" sz="800" dirty="0" smtClean="0"/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Vstupní obvod je obvod mezi emitorem a hradlem, 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výstupní obvod je mezi emitorem a kolektorem. 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Jeden z přechodů PN je zapojen v závěrném směru. 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U povrchu je elektrická intenzita </a:t>
            </a:r>
            <a:r>
              <a:rPr lang="cs-CZ" sz="2400" b="1" dirty="0" smtClean="0"/>
              <a:t>E</a:t>
            </a:r>
            <a:r>
              <a:rPr lang="cs-CZ" sz="2400" dirty="0" smtClean="0"/>
              <a:t> kolmá na povrch, což způsobuje odpuzování majoritních nositelů náboje - děr. </a:t>
            </a:r>
          </a:p>
          <a:p>
            <a:pPr marL="179388" indent="-179388" eaLnBrk="1" hangingPunct="1">
              <a:spcBef>
                <a:spcPts val="0"/>
              </a:spcBef>
              <a:defRPr/>
            </a:pPr>
            <a:r>
              <a:rPr lang="cs-CZ" sz="2400" dirty="0" smtClean="0"/>
              <a:t>Odpuzování může být natolik intenzivní, že vznikne inverzní vrstva - </a:t>
            </a:r>
            <a:br>
              <a:rPr lang="cs-CZ" sz="2400" dirty="0" smtClean="0"/>
            </a:br>
            <a:r>
              <a:rPr lang="cs-CZ" sz="2400" dirty="0" smtClean="0"/>
              <a:t>u povrchu polovodiče typu P vznikne vrstva polovodiče typu N.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dirty="0" smtClean="0"/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7"/>
          <a:stretch>
            <a:fillRect/>
          </a:stretch>
        </p:blipFill>
        <p:spPr bwMode="auto">
          <a:xfrm>
            <a:off x="5357813" y="1143000"/>
            <a:ext cx="34718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3" t="34212" b="31578"/>
          <a:stretch>
            <a:fillRect/>
          </a:stretch>
        </p:blipFill>
        <p:spPr bwMode="auto">
          <a:xfrm>
            <a:off x="6121400" y="123825"/>
            <a:ext cx="2214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chemeClr val="bg1"/>
                </a:solidFill>
                <a:cs typeface="Times New Roman" pitchFamily="18" charset="0"/>
              </a:rPr>
              <a:t>4. 6. INTEGROVANÝ OBVOD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85875"/>
            <a:ext cx="8643937" cy="52863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800" smtClean="0">
                <a:cs typeface="Times New Roman" pitchFamily="18" charset="0"/>
              </a:rPr>
              <a:t>začátek 20. století – vakuové elektronky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smtClean="0">
                <a:cs typeface="Times New Roman" pitchFamily="18" charset="0"/>
              </a:rPr>
              <a:t>1948 –  tranzistor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smtClean="0">
                <a:cs typeface="Times New Roman" pitchFamily="18" charset="0"/>
              </a:rPr>
              <a:t>60. léta 20. století – objev </a:t>
            </a:r>
            <a:br>
              <a:rPr lang="cs-CZ" altLang="cs-CZ" sz="2800" smtClean="0">
                <a:cs typeface="Times New Roman" pitchFamily="18" charset="0"/>
              </a:rPr>
            </a:br>
            <a:r>
              <a:rPr lang="cs-CZ" altLang="cs-CZ" sz="2800" smtClean="0">
                <a:cs typeface="Times New Roman" pitchFamily="18" charset="0"/>
              </a:rPr>
              <a:t>integrovaného obvodu, (obor – mikroelektronika)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b="1" smtClean="0">
                <a:cs typeface="Times New Roman" pitchFamily="18" charset="0"/>
              </a:rPr>
              <a:t>Integrovaný obvod</a:t>
            </a:r>
            <a:endParaRPr lang="cs-CZ" altLang="cs-CZ" sz="280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800" b="1" smtClean="0">
                <a:cs typeface="Times New Roman" pitchFamily="18" charset="0"/>
              </a:rPr>
              <a:t>křemíková destička</a:t>
            </a:r>
            <a:r>
              <a:rPr lang="cs-CZ" altLang="cs-CZ" sz="2800" smtClean="0">
                <a:cs typeface="Times New Roman" pitchFamily="18" charset="0"/>
              </a:rPr>
              <a:t> malého rozměru (tzv. čip) </a:t>
            </a:r>
            <a:br>
              <a:rPr lang="cs-CZ" altLang="cs-CZ" sz="2800" smtClean="0">
                <a:cs typeface="Times New Roman" pitchFamily="18" charset="0"/>
              </a:rPr>
            </a:br>
            <a:r>
              <a:rPr lang="cs-CZ" altLang="cs-CZ" sz="2800" smtClean="0">
                <a:cs typeface="Times New Roman" pitchFamily="18" charset="0"/>
              </a:rPr>
              <a:t>je vytvořena velkým množstvím tranzistorů, diod, rezistorů, …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smtClean="0">
                <a:cs typeface="Times New Roman" pitchFamily="18" charset="0"/>
              </a:rPr>
              <a:t>není ho možné rozčlenit na jednotlivé součástky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smtClean="0">
                <a:cs typeface="Times New Roman" pitchFamily="18" charset="0"/>
              </a:rPr>
              <a:t>má pouze vstupní, výstupní svorky, svorky pro připojení napájecího zdroje a pro připojení pomocných obvodů</a:t>
            </a:r>
          </a:p>
        </p:txBody>
      </p:sp>
      <p:pic>
        <p:nvPicPr>
          <p:cNvPr id="32772" name="Picture 2" descr="http://fyzika.jreichl.com/data/E_tranzistory_soubory/image054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14438"/>
            <a:ext cx="2608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44624"/>
            <a:ext cx="8643937" cy="6370637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30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Rozdělení podle charakteru signálů, </a:t>
            </a:r>
            <a:br>
              <a:rPr lang="cs-CZ" sz="3000" dirty="0" smtClean="0">
                <a:latin typeface="+mj-lt"/>
                <a:ea typeface="Adobe Fangsong Std R" pitchFamily="18" charset="-128"/>
                <a:cs typeface="Times New Roman" pitchFamily="18" charset="0"/>
              </a:rPr>
            </a:br>
            <a:r>
              <a:rPr lang="cs-CZ" sz="30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k jejichž zpracování jsou určeny: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dirty="0" smtClean="0">
              <a:latin typeface="+mj-lt"/>
              <a:ea typeface="Adobe Fangsong Std R" pitchFamily="18" charset="-128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cs-CZ" sz="2600" b="1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integrované obvody analogové techniky</a:t>
            </a:r>
            <a:br>
              <a:rPr lang="cs-CZ" sz="2600" b="1" dirty="0" smtClean="0">
                <a:latin typeface="+mj-lt"/>
                <a:ea typeface="Adobe Fangsong Std R" pitchFamily="18" charset="-128"/>
                <a:cs typeface="Times New Roman" pitchFamily="18" charset="0"/>
              </a:rPr>
            </a:b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užívají se pro zpracování spojitých (analogových) signálů, které se s časem mění spojitě - např. zvukový signál, </a:t>
            </a:r>
            <a:r>
              <a:rPr lang="cs-CZ" sz="2600" dirty="0" err="1" smtClean="0">
                <a:latin typeface="+mj-lt"/>
                <a:ea typeface="Adobe Fangsong Std R" pitchFamily="18" charset="-128"/>
                <a:cs typeface="Times New Roman" pitchFamily="18" charset="0"/>
              </a:rPr>
              <a:t>signál</a:t>
            </a: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 nesoucí informaci o okamžité hodnotě fyzikální veličiny (teplota, napětí).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sz="2600" b="1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integrované obvody pro zpracování číslicového (digitálního) signálu</a:t>
            </a: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 </a:t>
            </a:r>
            <a:b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</a:b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je tvořen sledem impulsů napětí, které se mění skokem mezi dvěma hodnotami (0 a 1)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sz="2600" b="1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mikroprocesor </a:t>
            </a: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– (70. léta)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integrovaný obvod číslicové techniky, který je základní funkční součástkou počítače. </a:t>
            </a:r>
            <a:b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</a:br>
            <a:r>
              <a:rPr lang="cs-CZ" sz="2600" dirty="0" smtClean="0">
                <a:latin typeface="+mj-lt"/>
                <a:ea typeface="Adobe Fangsong Std R" pitchFamily="18" charset="-128"/>
                <a:cs typeface="Times New Roman" pitchFamily="18" charset="0"/>
              </a:rPr>
              <a:t>Jeho logické funkce lze programovat.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576000"/>
          </a:xfrm>
          <a:solidFill>
            <a:srgbClr val="0070C0"/>
          </a:solidFill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2800" b="1" dirty="0">
                <a:solidFill>
                  <a:schemeClr val="bg1"/>
                </a:solidFill>
                <a:cs typeface="Times New Roman" pitchFamily="18" charset="0"/>
              </a:rPr>
              <a:t>4. 1. POLOVODIČE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764704"/>
            <a:ext cx="8572500" cy="5643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b="1" dirty="0" smtClean="0"/>
              <a:t> ρ se mění s </a:t>
            </a:r>
            <a:endParaRPr lang="cs-CZ" altLang="cs-CZ" sz="2800" dirty="0" smtClean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teplotou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dopadajícím zářením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obsahem příměsi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dirty="0" smtClean="0"/>
              <a:t> </a:t>
            </a:r>
            <a:r>
              <a:rPr lang="cs-CZ" altLang="cs-CZ" sz="2800" b="1" dirty="0" smtClean="0"/>
              <a:t>Nejjednodušší polovodičové součástky</a:t>
            </a:r>
            <a:endParaRPr lang="cs-CZ" altLang="cs-CZ" sz="2800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/>
              <a:t>termistor</a:t>
            </a:r>
            <a:r>
              <a:rPr lang="cs-CZ" altLang="cs-CZ" sz="2800" b="1" u="sng" dirty="0" smtClean="0"/>
              <a:t> </a:t>
            </a:r>
            <a:endParaRPr lang="cs-CZ" altLang="cs-CZ" sz="2800" dirty="0" smtClean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vyroben ze směsi oxidů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slouží k měření a regulaci teploty </a:t>
            </a:r>
            <a:br>
              <a:rPr lang="cs-CZ" altLang="cs-CZ" dirty="0" smtClean="0"/>
            </a:br>
            <a:r>
              <a:rPr lang="cs-CZ" altLang="cs-CZ" dirty="0" smtClean="0"/>
              <a:t>(s ↑ teplotou se odpor ↓ a proud ↑)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/>
              <a:t>fotorezistor</a:t>
            </a:r>
            <a:endParaRPr lang="cs-CZ" altLang="cs-CZ" sz="2800" dirty="0" smtClean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sirník </a:t>
            </a:r>
            <a:r>
              <a:rPr lang="cs-CZ" altLang="cs-CZ" dirty="0" err="1" smtClean="0"/>
              <a:t>kadmitý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CdS</a:t>
            </a:r>
            <a:endParaRPr lang="cs-CZ" altLang="cs-CZ" dirty="0" smtClean="0"/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slouží k měření a regulaci osvětlení </a:t>
            </a:r>
            <a:br>
              <a:rPr lang="cs-CZ" altLang="cs-CZ" dirty="0" smtClean="0"/>
            </a:br>
            <a:r>
              <a:rPr lang="cs-CZ" altLang="cs-CZ" dirty="0" smtClean="0"/>
              <a:t>(1 MΩ – neosvětlený, 10 </a:t>
            </a:r>
            <a:r>
              <a:rPr lang="cs-CZ" altLang="cs-CZ" dirty="0" err="1" smtClean="0"/>
              <a:t>kΩ</a:t>
            </a:r>
            <a:r>
              <a:rPr lang="cs-CZ" altLang="cs-CZ" dirty="0" smtClean="0"/>
              <a:t> – osvětlený)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429375" y="1143000"/>
            <a:ext cx="2428875" cy="30464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FF0000"/>
                </a:solidFill>
                <a:latin typeface="Calibri" pitchFamily="34" charset="0"/>
              </a:rPr>
              <a:t>Ohmův zákon </a:t>
            </a:r>
            <a:r>
              <a:rPr lang="cs-CZ" altLang="cs-CZ" sz="3200" b="1">
                <a:latin typeface="Calibri" pitchFamily="34" charset="0"/>
              </a:rPr>
              <a:t/>
            </a:r>
            <a:br>
              <a:rPr lang="cs-CZ" altLang="cs-CZ" sz="3200" b="1">
                <a:latin typeface="Calibri" pitchFamily="34" charset="0"/>
              </a:rPr>
            </a:br>
            <a:r>
              <a:rPr lang="cs-CZ" altLang="cs-CZ" sz="3200" b="1">
                <a:latin typeface="Calibri" pitchFamily="34" charset="0"/>
              </a:rPr>
              <a:t>platí pro polovodiče stejně jako pro kovy. </a:t>
            </a:r>
            <a:endParaRPr lang="cs-CZ" alt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427352" y="1371601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806495" y="1739590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2051821" y="133814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036952" y="265027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386465" y="196633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873293" y="1379035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3252436" y="1747024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14" name="Elipsa 13"/>
          <p:cNvSpPr/>
          <p:nvPr/>
        </p:nvSpPr>
        <p:spPr>
          <a:xfrm>
            <a:off x="3497762" y="134558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482893" y="265770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155683" y="199235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4334104" y="1379036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4713247" y="1747025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32" name="Elipsa 31"/>
          <p:cNvSpPr/>
          <p:nvPr/>
        </p:nvSpPr>
        <p:spPr>
          <a:xfrm>
            <a:off x="4958573" y="134558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4943704" y="265770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4293217" y="198491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5616494" y="199235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1412484" y="2828694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1791627" y="3196683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38" name="Elipsa 37"/>
          <p:cNvSpPr/>
          <p:nvPr/>
        </p:nvSpPr>
        <p:spPr>
          <a:xfrm>
            <a:off x="2036953" y="279523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2022084" y="410736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1371597" y="342342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2694874" y="344201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2858425" y="2836128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3237568" y="3204117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44" name="Elipsa 43"/>
          <p:cNvSpPr/>
          <p:nvPr/>
        </p:nvSpPr>
        <p:spPr>
          <a:xfrm>
            <a:off x="3482894" y="280267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2817538" y="344200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140815" y="344944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4319236" y="2836129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698379" y="3204118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0" name="Elipsa 49"/>
          <p:cNvSpPr/>
          <p:nvPr/>
        </p:nvSpPr>
        <p:spPr>
          <a:xfrm>
            <a:off x="4943705" y="280267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4928836" y="411480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4278349" y="344201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1401332" y="4278352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>
            <a:off x="1780475" y="4646341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6" name="Elipsa 55"/>
          <p:cNvSpPr/>
          <p:nvPr/>
        </p:nvSpPr>
        <p:spPr>
          <a:xfrm>
            <a:off x="2025801" y="424489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2010932" y="555702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1360445" y="487308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2683722" y="489166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2847273" y="4285786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3226416" y="4653775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3" name="Elipsa 62"/>
          <p:cNvSpPr/>
          <p:nvPr/>
        </p:nvSpPr>
        <p:spPr>
          <a:xfrm>
            <a:off x="3456873" y="556445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4129663" y="489910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4308084" y="4285787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Elipsa 66"/>
          <p:cNvSpPr/>
          <p:nvPr/>
        </p:nvSpPr>
        <p:spPr>
          <a:xfrm>
            <a:off x="4687227" y="4653776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9" name="Elipsa 68"/>
          <p:cNvSpPr/>
          <p:nvPr/>
        </p:nvSpPr>
        <p:spPr>
          <a:xfrm>
            <a:off x="4917684" y="556445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4267197" y="489166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5590474" y="489910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5780046" y="1386470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159189" y="1754459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74" name="Elipsa 73"/>
          <p:cNvSpPr/>
          <p:nvPr/>
        </p:nvSpPr>
        <p:spPr>
          <a:xfrm>
            <a:off x="6404515" y="135301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6389646" y="266514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5739159" y="199235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7062436" y="199978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Elipsa 77"/>
          <p:cNvSpPr/>
          <p:nvPr/>
        </p:nvSpPr>
        <p:spPr>
          <a:xfrm>
            <a:off x="5765178" y="2843563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Elipsa 78"/>
          <p:cNvSpPr/>
          <p:nvPr/>
        </p:nvSpPr>
        <p:spPr>
          <a:xfrm>
            <a:off x="6144321" y="3211552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80" name="Elipsa 79"/>
          <p:cNvSpPr/>
          <p:nvPr/>
        </p:nvSpPr>
        <p:spPr>
          <a:xfrm>
            <a:off x="6389647" y="281010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6374778" y="412223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5724291" y="344944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Elipsa 82"/>
          <p:cNvSpPr/>
          <p:nvPr/>
        </p:nvSpPr>
        <p:spPr>
          <a:xfrm>
            <a:off x="7047568" y="345687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Elipsa 83"/>
          <p:cNvSpPr/>
          <p:nvPr/>
        </p:nvSpPr>
        <p:spPr>
          <a:xfrm>
            <a:off x="5754026" y="4293221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6133169" y="4661210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86" name="Elipsa 85"/>
          <p:cNvSpPr/>
          <p:nvPr/>
        </p:nvSpPr>
        <p:spPr>
          <a:xfrm>
            <a:off x="6378495" y="425976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6363626" y="557189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5713139" y="489910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7036416" y="490653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4886875" y="406647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Elipsa 94"/>
          <p:cNvSpPr/>
          <p:nvPr/>
        </p:nvSpPr>
        <p:spPr>
          <a:xfrm>
            <a:off x="2635405" y="4865648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Elipsa 95"/>
          <p:cNvSpPr/>
          <p:nvPr/>
        </p:nvSpPr>
        <p:spPr>
          <a:xfrm>
            <a:off x="4898870" y="4223407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6341325" y="279523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5601626" y="344944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Elipsa 63"/>
          <p:cNvSpPr/>
          <p:nvPr/>
        </p:nvSpPr>
        <p:spPr>
          <a:xfrm>
            <a:off x="2817537" y="489166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Elipsa 98"/>
          <p:cNvSpPr/>
          <p:nvPr/>
        </p:nvSpPr>
        <p:spPr>
          <a:xfrm>
            <a:off x="3437131" y="4081346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2802903" y="1954136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Elipsa 100"/>
          <p:cNvSpPr/>
          <p:nvPr/>
        </p:nvSpPr>
        <p:spPr>
          <a:xfrm>
            <a:off x="2681987" y="195250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709742" y="198491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2832406" y="198491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>
            <a:off x="4932553" y="425233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3468025" y="411479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3471742" y="425233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3437131" y="4252796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Elipsa 97"/>
          <p:cNvSpPr/>
          <p:nvPr/>
        </p:nvSpPr>
        <p:spPr>
          <a:xfrm>
            <a:off x="6191250" y="2543175"/>
            <a:ext cx="504825" cy="504825"/>
          </a:xfrm>
          <a:prstGeom prst="ellipse">
            <a:avLst/>
          </a:prstGeom>
          <a:solidFill>
            <a:srgbClr val="F7D61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3" name="Přímá spojovací šipka 102"/>
          <p:cNvCxnSpPr/>
          <p:nvPr/>
        </p:nvCxnSpPr>
        <p:spPr>
          <a:xfrm flipV="1">
            <a:off x="6686550" y="2781300"/>
            <a:ext cx="352425" cy="14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4" name="TextovéPole 103"/>
          <p:cNvSpPr txBox="1"/>
          <p:nvPr/>
        </p:nvSpPr>
        <p:spPr>
          <a:xfrm>
            <a:off x="7229475" y="2606364"/>
            <a:ext cx="17811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generace páru elektron-díra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Elipsa 113"/>
          <p:cNvSpPr/>
          <p:nvPr/>
        </p:nvSpPr>
        <p:spPr>
          <a:xfrm>
            <a:off x="4733925" y="3971925"/>
            <a:ext cx="495300" cy="495300"/>
          </a:xfrm>
          <a:prstGeom prst="ellipse">
            <a:avLst/>
          </a:prstGeom>
          <a:solidFill>
            <a:srgbClr val="F7D61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5" name="Přímá spojovací šipka 114"/>
          <p:cNvCxnSpPr>
            <a:stCxn id="114" idx="6"/>
          </p:cNvCxnSpPr>
          <p:nvPr/>
        </p:nvCxnSpPr>
        <p:spPr>
          <a:xfrm>
            <a:off x="5229225" y="4219575"/>
            <a:ext cx="1790700" cy="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6" name="TextovéPole 115"/>
          <p:cNvSpPr txBox="1"/>
          <p:nvPr/>
        </p:nvSpPr>
        <p:spPr>
          <a:xfrm>
            <a:off x="7210425" y="4054164"/>
            <a:ext cx="15335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rekombinace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8" name="Elipsa 117"/>
          <p:cNvSpPr/>
          <p:nvPr/>
        </p:nvSpPr>
        <p:spPr>
          <a:xfrm>
            <a:off x="2724150" y="1866900"/>
            <a:ext cx="400050" cy="400050"/>
          </a:xfrm>
          <a:prstGeom prst="ellipse">
            <a:avLst/>
          </a:prstGeom>
          <a:solidFill>
            <a:srgbClr val="F7D61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9" name="Přímá spojovací šipka 118"/>
          <p:cNvCxnSpPr/>
          <p:nvPr/>
        </p:nvCxnSpPr>
        <p:spPr>
          <a:xfrm rot="16200000" flipV="1">
            <a:off x="2667001" y="1676400"/>
            <a:ext cx="342901" cy="95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2476500" y="1082364"/>
            <a:ext cx="6381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díra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371475" y="3806514"/>
            <a:ext cx="10191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volný elektron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Elipsa 101"/>
          <p:cNvSpPr/>
          <p:nvPr/>
        </p:nvSpPr>
        <p:spPr>
          <a:xfrm>
            <a:off x="1057275" y="2686050"/>
            <a:ext cx="400050" cy="400050"/>
          </a:xfrm>
          <a:prstGeom prst="ellipse">
            <a:avLst/>
          </a:prstGeom>
          <a:solidFill>
            <a:srgbClr val="F7D61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5" name="Přímá spojovací šipka 104"/>
          <p:cNvCxnSpPr>
            <a:endCxn id="94" idx="0"/>
          </p:cNvCxnSpPr>
          <p:nvPr/>
        </p:nvCxnSpPr>
        <p:spPr>
          <a:xfrm rot="5400000">
            <a:off x="628016" y="3301051"/>
            <a:ext cx="758510" cy="252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9" name="Šipka nahoru 108"/>
          <p:cNvSpPr/>
          <p:nvPr/>
        </p:nvSpPr>
        <p:spPr>
          <a:xfrm>
            <a:off x="7944580" y="2125683"/>
            <a:ext cx="225631" cy="35626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TextovéPole 109"/>
          <p:cNvSpPr txBox="1"/>
          <p:nvPr/>
        </p:nvSpPr>
        <p:spPr>
          <a:xfrm>
            <a:off x="7291447" y="819397"/>
            <a:ext cx="153191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tepelným pohybem, dopadajícím zářením</a:t>
            </a:r>
            <a:endParaRPr lang="cs-CZ" dirty="0"/>
          </a:p>
        </p:txBody>
      </p:sp>
      <p:sp>
        <p:nvSpPr>
          <p:cNvPr id="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3"/>
            <a:ext cx="9144000" cy="576064"/>
          </a:xfrm>
          <a:solidFill>
            <a:srgbClr val="0070C0"/>
          </a:solidFill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2800" b="1" dirty="0">
                <a:solidFill>
                  <a:schemeClr val="bg1"/>
                </a:solidFill>
                <a:cs typeface="Times New Roman" pitchFamily="18" charset="0"/>
              </a:rPr>
              <a:t>4. 2. VLASTNÍ VODIVOST POLOVODIČE</a:t>
            </a:r>
          </a:p>
        </p:txBody>
      </p:sp>
    </p:spTree>
    <p:extLst>
      <p:ext uri="{BB962C8B-B14F-4D97-AF65-F5344CB8AC3E}">
        <p14:creationId xmlns:p14="http://schemas.microsoft.com/office/powerpoint/2010/main" val="15475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16632 0.1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52 -0.0007 L 0.09584 0.01064 " pathEditMode="relative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5.18519E-6 L -0.08664 -0.01135 " pathEditMode="relative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1.85185E-6 L -1.66667E-6 -0.12523 " pathEditMode="relative" ptsTypes="AA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017 -0.00232 L -0.01389 -0.00093 " pathEditMode="relative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87 0.00417 L -0.00087 -0.02083 " pathEditMode="relative" ptsTypes="AA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22222E-6 4.07407E-6 L 0.07709 0.01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034 0.0007 L -0.00034 -0.02014 " pathEditMode="relative" ptsTypes="AA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7709 0.0125 L 0.15938 0.0208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4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  <p:bldP spid="80" grpId="0" animBg="1"/>
      <p:bldP spid="91" grpId="0" animBg="1"/>
      <p:bldP spid="91" grpId="1" animBg="1"/>
      <p:bldP spid="95" grpId="0" animBg="1"/>
      <p:bldP spid="96" grpId="0" animBg="1"/>
      <p:bldP spid="96" grpId="1" animBg="1"/>
      <p:bldP spid="97" grpId="0" animBg="1"/>
      <p:bldP spid="99" grpId="0" animBg="1"/>
      <p:bldP spid="99" grpId="1" animBg="1"/>
      <p:bldP spid="100" grpId="0" animBg="1"/>
      <p:bldP spid="101" grpId="0" animBg="1"/>
      <p:bldP spid="101" grpId="1" animBg="1"/>
      <p:bldP spid="11" grpId="0" animBg="1"/>
      <p:bldP spid="16" grpId="0" animBg="1"/>
      <p:bldP spid="68" grpId="0" animBg="1"/>
      <p:bldP spid="45" grpId="0" animBg="1"/>
      <p:bldP spid="45" grpId="1" animBg="1"/>
      <p:bldP spid="62" grpId="0" animBg="1"/>
      <p:bldP spid="92" grpId="0" animBg="1"/>
      <p:bldP spid="98" grpId="0" animBg="1"/>
      <p:bldP spid="104" grpId="0" animBg="1"/>
      <p:bldP spid="114" grpId="0" animBg="1"/>
      <p:bldP spid="116" grpId="0" animBg="1"/>
      <p:bldP spid="118" grpId="0" animBg="1"/>
      <p:bldP spid="120" grpId="0" animBg="1"/>
      <p:bldP spid="94" grpId="0" animBg="1"/>
      <p:bldP spid="102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3"/>
            <a:ext cx="9144000" cy="576064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2800" b="1" dirty="0">
                <a:solidFill>
                  <a:schemeClr val="bg1"/>
                </a:solidFill>
                <a:cs typeface="Times New Roman" pitchFamily="18" charset="0"/>
              </a:rPr>
              <a:t>4. 2. VLASTNÍ VODIVOST POLOVODIČE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764704"/>
            <a:ext cx="8572500" cy="56435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dirty="0" smtClean="0"/>
              <a:t>je způsobena pouze samotným prvkem, který tvoří polovodič (v čistém stavu)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cs-CZ" altLang="cs-CZ" sz="2800" b="1" dirty="0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b="1" dirty="0" smtClean="0"/>
              <a:t>Př</a:t>
            </a:r>
            <a:r>
              <a:rPr lang="cs-CZ" altLang="cs-CZ" sz="2800" dirty="0" smtClean="0"/>
              <a:t>.: Si – 14 elektronů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400" dirty="0" smtClean="0"/>
              <a:t>(10 vázáno k jádru, </a:t>
            </a:r>
            <a:br>
              <a:rPr lang="cs-CZ" altLang="cs-CZ" sz="2400" dirty="0" smtClean="0"/>
            </a:br>
            <a:r>
              <a:rPr lang="cs-CZ" altLang="cs-CZ" sz="2400" dirty="0" smtClean="0"/>
              <a:t>4 valenční vytvářejí </a:t>
            </a:r>
            <a:br>
              <a:rPr lang="cs-CZ" altLang="cs-CZ" sz="2400" dirty="0" smtClean="0"/>
            </a:br>
            <a:r>
              <a:rPr lang="cs-CZ" altLang="cs-CZ" sz="2400" dirty="0" smtClean="0"/>
              <a:t>elektronové vazebné </a:t>
            </a:r>
            <a:br>
              <a:rPr lang="cs-CZ" altLang="cs-CZ" sz="2400" dirty="0" smtClean="0"/>
            </a:br>
            <a:r>
              <a:rPr lang="cs-CZ" altLang="cs-CZ" sz="2400" dirty="0" smtClean="0"/>
              <a:t>dvojice se sousedními </a:t>
            </a:r>
            <a:br>
              <a:rPr lang="cs-CZ" altLang="cs-CZ" sz="2400" dirty="0" smtClean="0"/>
            </a:br>
            <a:r>
              <a:rPr lang="cs-CZ" altLang="cs-CZ" sz="2400" dirty="0" smtClean="0"/>
              <a:t>atomy v mřížce.)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Zvýšením teploty nebo </a:t>
            </a:r>
            <a:br>
              <a:rPr lang="cs-CZ" altLang="cs-CZ" sz="2800" dirty="0" smtClean="0"/>
            </a:br>
            <a:r>
              <a:rPr lang="cs-CZ" altLang="cs-CZ" sz="2800" dirty="0" smtClean="0"/>
              <a:t>osvětlením mohou kmity</a:t>
            </a:r>
            <a:br>
              <a:rPr lang="cs-CZ" altLang="cs-CZ" sz="2800" dirty="0" smtClean="0"/>
            </a:br>
            <a:r>
              <a:rPr lang="cs-CZ" altLang="cs-CZ" sz="2800" dirty="0" smtClean="0"/>
              <a:t>mřížky porušit vazby mezi atomy. </a:t>
            </a:r>
          </a:p>
        </p:txBody>
      </p:sp>
      <p:pic>
        <p:nvPicPr>
          <p:cNvPr id="4098" name="Picture 2" descr="http://fyzika.jreichl.com/data/E_polovodice_soubory/image012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4346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268760"/>
            <a:ext cx="4376894" cy="45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4860032" y="2131121"/>
            <a:ext cx="3318073" cy="3209778"/>
            <a:chOff x="4860032" y="2131121"/>
            <a:chExt cx="3318073" cy="3209778"/>
          </a:xfrm>
        </p:grpSpPr>
        <p:sp>
          <p:nvSpPr>
            <p:cNvPr id="2" name="Ovál 1"/>
            <p:cNvSpPr/>
            <p:nvPr/>
          </p:nvSpPr>
          <p:spPr>
            <a:xfrm>
              <a:off x="4871313" y="2131122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ál 6"/>
            <p:cNvSpPr/>
            <p:nvPr/>
          </p:nvSpPr>
          <p:spPr>
            <a:xfrm>
              <a:off x="6228184" y="2131121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ál 7"/>
            <p:cNvSpPr/>
            <p:nvPr/>
          </p:nvSpPr>
          <p:spPr>
            <a:xfrm>
              <a:off x="7668344" y="2131121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ál 8"/>
            <p:cNvSpPr/>
            <p:nvPr/>
          </p:nvSpPr>
          <p:spPr>
            <a:xfrm>
              <a:off x="4860032" y="3476900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ál 9"/>
            <p:cNvSpPr/>
            <p:nvPr/>
          </p:nvSpPr>
          <p:spPr>
            <a:xfrm>
              <a:off x="6250242" y="3476900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7668344" y="3476900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ál 11"/>
            <p:cNvSpPr/>
            <p:nvPr/>
          </p:nvSpPr>
          <p:spPr>
            <a:xfrm>
              <a:off x="4871312" y="4831138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ál 12"/>
            <p:cNvSpPr/>
            <p:nvPr/>
          </p:nvSpPr>
          <p:spPr>
            <a:xfrm>
              <a:off x="6228183" y="4831138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ál 13"/>
            <p:cNvSpPr/>
            <p:nvPr/>
          </p:nvSpPr>
          <p:spPr>
            <a:xfrm>
              <a:off x="7668343" y="4831138"/>
              <a:ext cx="509761" cy="5097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Si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463" y="242441"/>
            <a:ext cx="8572500" cy="585085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 </a:t>
            </a:r>
            <a:r>
              <a:rPr lang="cs-CZ" b="1" dirty="0" smtClean="0"/>
              <a:t>generace</a:t>
            </a:r>
            <a:r>
              <a:rPr lang="cs-CZ" dirty="0" smtClean="0"/>
              <a:t> – vznik dvou typů volných částic 				(–) volných elektronů  a  (+) děr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Tomuto jevu říkáme vlastní vodivost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a těmto látkám pak vlastní polovodiče.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/>
              <a:t> </a:t>
            </a:r>
            <a:r>
              <a:rPr lang="cs-CZ" b="1" dirty="0" smtClean="0"/>
              <a:t>rekombinace</a:t>
            </a:r>
            <a:r>
              <a:rPr lang="cs-CZ" dirty="0" smtClean="0"/>
              <a:t> – zánik páru elektron – díra 				        (obsazení díry elektronem)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261938" indent="-261938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při stálé teplotě je generace a rekombinace </a:t>
            </a:r>
            <a:br>
              <a:rPr lang="cs-CZ" sz="2800" dirty="0" smtClean="0"/>
            </a:br>
            <a:r>
              <a:rPr lang="cs-CZ" sz="2800" dirty="0" smtClean="0"/>
              <a:t>v dynamické rovnováze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a 35"/>
          <p:cNvSpPr/>
          <p:nvPr/>
        </p:nvSpPr>
        <p:spPr>
          <a:xfrm>
            <a:off x="1659222" y="2712582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Elipsa 77"/>
          <p:cNvSpPr/>
          <p:nvPr/>
        </p:nvSpPr>
        <p:spPr>
          <a:xfrm>
            <a:off x="6011916" y="2727451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4565974" y="2720017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120031" y="1262923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1648070" y="4162240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3094011" y="4169674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Elipsa 103"/>
          <p:cNvSpPr/>
          <p:nvPr/>
        </p:nvSpPr>
        <p:spPr>
          <a:xfrm>
            <a:off x="3026644" y="474628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4554822" y="4169675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Elipsa 101"/>
          <p:cNvSpPr/>
          <p:nvPr/>
        </p:nvSpPr>
        <p:spPr>
          <a:xfrm>
            <a:off x="5788894" y="473675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674090" y="1255489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053233" y="1623478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2298559" y="122203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283690" y="253416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633203" y="185021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3499174" y="1630912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14" name="Elipsa 13"/>
          <p:cNvSpPr/>
          <p:nvPr/>
        </p:nvSpPr>
        <p:spPr>
          <a:xfrm>
            <a:off x="3744500" y="122946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402421" y="187623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4580842" y="1262924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4959985" y="1630913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32" name="Elipsa 31"/>
          <p:cNvSpPr/>
          <p:nvPr/>
        </p:nvSpPr>
        <p:spPr>
          <a:xfrm>
            <a:off x="5205311" y="122946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5190442" y="254159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4539955" y="186880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5863232" y="187624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2038365" y="3080571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39" name="Elipsa 38"/>
          <p:cNvSpPr/>
          <p:nvPr/>
        </p:nvSpPr>
        <p:spPr>
          <a:xfrm>
            <a:off x="2268822" y="399125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1618335" y="330731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3105163" y="2720016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3484306" y="3088005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44" name="Elipsa 43"/>
          <p:cNvSpPr/>
          <p:nvPr/>
        </p:nvSpPr>
        <p:spPr>
          <a:xfrm>
            <a:off x="3729632" y="268656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3064276" y="332589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387553" y="333333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4945117" y="3088006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1" name="Elipsa 50"/>
          <p:cNvSpPr/>
          <p:nvPr/>
        </p:nvSpPr>
        <p:spPr>
          <a:xfrm>
            <a:off x="5175574" y="399868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>
            <a:off x="2027213" y="4530229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56" name="Elipsa 55"/>
          <p:cNvSpPr/>
          <p:nvPr/>
        </p:nvSpPr>
        <p:spPr>
          <a:xfrm>
            <a:off x="2272539" y="412878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2257670" y="544091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1607183" y="475697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>
            <a:off x="3473154" y="4537663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3" name="Elipsa 62"/>
          <p:cNvSpPr/>
          <p:nvPr/>
        </p:nvSpPr>
        <p:spPr>
          <a:xfrm>
            <a:off x="3703611" y="544834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4376401" y="478299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Elipsa 66"/>
          <p:cNvSpPr/>
          <p:nvPr/>
        </p:nvSpPr>
        <p:spPr>
          <a:xfrm>
            <a:off x="4933965" y="4537664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69" name="Elipsa 68"/>
          <p:cNvSpPr/>
          <p:nvPr/>
        </p:nvSpPr>
        <p:spPr>
          <a:xfrm>
            <a:off x="5164422" y="544834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>
            <a:off x="4513935" y="4775556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Elipsa 70"/>
          <p:cNvSpPr/>
          <p:nvPr/>
        </p:nvSpPr>
        <p:spPr>
          <a:xfrm>
            <a:off x="5837212" y="478299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6026784" y="1270358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405927" y="1638347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74" name="Elipsa 73"/>
          <p:cNvSpPr/>
          <p:nvPr/>
        </p:nvSpPr>
        <p:spPr>
          <a:xfrm>
            <a:off x="6651253" y="123690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6636384" y="254902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5985897" y="187623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7309174" y="188367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Elipsa 78"/>
          <p:cNvSpPr/>
          <p:nvPr/>
        </p:nvSpPr>
        <p:spPr>
          <a:xfrm>
            <a:off x="6391059" y="3095440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81" name="Elipsa 80"/>
          <p:cNvSpPr/>
          <p:nvPr/>
        </p:nvSpPr>
        <p:spPr>
          <a:xfrm>
            <a:off x="6621516" y="400612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5971029" y="333333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Elipsa 83"/>
          <p:cNvSpPr/>
          <p:nvPr/>
        </p:nvSpPr>
        <p:spPr>
          <a:xfrm>
            <a:off x="6000764" y="4177109"/>
            <a:ext cx="1326995" cy="132699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6379907" y="4545098"/>
            <a:ext cx="568712" cy="5687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</a:t>
            </a:r>
            <a:endParaRPr lang="cs-CZ" dirty="0"/>
          </a:p>
        </p:txBody>
      </p:sp>
      <p:sp>
        <p:nvSpPr>
          <p:cNvPr id="86" name="Elipsa 85"/>
          <p:cNvSpPr/>
          <p:nvPr/>
        </p:nvSpPr>
        <p:spPr>
          <a:xfrm>
            <a:off x="6625233" y="414365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6610364" y="545578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5959877" y="478299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7283154" y="479042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Elipsa 94"/>
          <p:cNvSpPr/>
          <p:nvPr/>
        </p:nvSpPr>
        <p:spPr>
          <a:xfrm>
            <a:off x="2863093" y="4749536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Elipsa 96"/>
          <p:cNvSpPr/>
          <p:nvPr/>
        </p:nvSpPr>
        <p:spPr>
          <a:xfrm>
            <a:off x="6607113" y="2688652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5848364" y="333333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Elipsa 99"/>
          <p:cNvSpPr/>
          <p:nvPr/>
        </p:nvSpPr>
        <p:spPr>
          <a:xfrm>
            <a:off x="3049641" y="183802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2956480" y="186880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>
            <a:off x="5179291" y="4136220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3714763" y="399868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3718480" y="4136219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4503019" y="330800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3683869" y="413668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Elipsa 92"/>
          <p:cNvSpPr/>
          <p:nvPr/>
        </p:nvSpPr>
        <p:spPr>
          <a:xfrm>
            <a:off x="7161885" y="258341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2245594" y="265078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3" name="Skupina 122"/>
          <p:cNvGrpSpPr/>
          <p:nvPr/>
        </p:nvGrpSpPr>
        <p:grpSpPr>
          <a:xfrm>
            <a:off x="755187" y="3297476"/>
            <a:ext cx="7644603" cy="3089606"/>
            <a:chOff x="736137" y="3297476"/>
            <a:chExt cx="7644603" cy="3089606"/>
          </a:xfrm>
        </p:grpSpPr>
        <p:grpSp>
          <p:nvGrpSpPr>
            <p:cNvPr id="122" name="Skupina 121"/>
            <p:cNvGrpSpPr/>
            <p:nvPr/>
          </p:nvGrpSpPr>
          <p:grpSpPr>
            <a:xfrm>
              <a:off x="736137" y="3297476"/>
              <a:ext cx="3672000" cy="2935051"/>
              <a:chOff x="736137" y="3297476"/>
              <a:chExt cx="3672000" cy="2935051"/>
            </a:xfrm>
          </p:grpSpPr>
          <p:cxnSp>
            <p:nvCxnSpPr>
              <p:cNvPr id="106" name="Pravoúhlá spojovací čára 105"/>
              <p:cNvCxnSpPr/>
              <p:nvPr/>
            </p:nvCxnSpPr>
            <p:spPr>
              <a:xfrm rot="10800000" flipV="1">
                <a:off x="756471" y="3297476"/>
                <a:ext cx="504000" cy="2916000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ovací čára 110"/>
              <p:cNvCxnSpPr/>
              <p:nvPr/>
            </p:nvCxnSpPr>
            <p:spPr>
              <a:xfrm>
                <a:off x="736137" y="6213477"/>
                <a:ext cx="3672000" cy="190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Skupina 115"/>
            <p:cNvGrpSpPr/>
            <p:nvPr/>
          </p:nvGrpSpPr>
          <p:grpSpPr>
            <a:xfrm>
              <a:off x="4564740" y="3379562"/>
              <a:ext cx="3816000" cy="2847976"/>
              <a:chOff x="4318002" y="3495674"/>
              <a:chExt cx="3816000" cy="2847976"/>
            </a:xfrm>
          </p:grpSpPr>
          <p:cxnSp>
            <p:nvCxnSpPr>
              <p:cNvPr id="114" name="Pravoúhlá spojovací čára 105"/>
              <p:cNvCxnSpPr/>
              <p:nvPr/>
            </p:nvCxnSpPr>
            <p:spPr>
              <a:xfrm rot="10800000" flipH="1" flipV="1">
                <a:off x="7296825" y="3495674"/>
                <a:ext cx="828000" cy="2828925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ovací čára 114"/>
              <p:cNvCxnSpPr/>
              <p:nvPr/>
            </p:nvCxnSpPr>
            <p:spPr>
              <a:xfrm flipH="1">
                <a:off x="4318002" y="6324600"/>
                <a:ext cx="3816000" cy="190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Skupina 120"/>
            <p:cNvGrpSpPr/>
            <p:nvPr/>
          </p:nvGrpSpPr>
          <p:grpSpPr>
            <a:xfrm>
              <a:off x="4411549" y="6067768"/>
              <a:ext cx="110446" cy="319314"/>
              <a:chOff x="4411549" y="6183880"/>
              <a:chExt cx="110446" cy="319314"/>
            </a:xfrm>
          </p:grpSpPr>
          <p:cxnSp>
            <p:nvCxnSpPr>
              <p:cNvPr id="119" name="Přímá spojovací čára 118"/>
              <p:cNvCxnSpPr/>
              <p:nvPr/>
            </p:nvCxnSpPr>
            <p:spPr>
              <a:xfrm rot="5400000">
                <a:off x="4252686" y="6342743"/>
                <a:ext cx="319314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ovací čára 119"/>
              <p:cNvCxnSpPr/>
              <p:nvPr/>
            </p:nvCxnSpPr>
            <p:spPr>
              <a:xfrm rot="5400000">
                <a:off x="4431201" y="6338402"/>
                <a:ext cx="1800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Elipsa 100"/>
          <p:cNvSpPr/>
          <p:nvPr/>
        </p:nvSpPr>
        <p:spPr>
          <a:xfrm>
            <a:off x="3693394" y="250790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Elipsa 102"/>
          <p:cNvSpPr/>
          <p:nvPr/>
        </p:nvSpPr>
        <p:spPr>
          <a:xfrm>
            <a:off x="5150719" y="266030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Elipsa 104"/>
          <p:cNvSpPr/>
          <p:nvPr/>
        </p:nvSpPr>
        <p:spPr>
          <a:xfrm>
            <a:off x="7265269" y="331753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Elipsa 106"/>
          <p:cNvSpPr/>
          <p:nvPr/>
        </p:nvSpPr>
        <p:spPr>
          <a:xfrm>
            <a:off x="2893294" y="3288959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délník 108"/>
          <p:cNvSpPr/>
          <p:nvPr/>
        </p:nvSpPr>
        <p:spPr>
          <a:xfrm>
            <a:off x="1285421" y="1175657"/>
            <a:ext cx="6267450" cy="4441372"/>
          </a:xfrm>
          <a:prstGeom prst="rect">
            <a:avLst/>
          </a:prstGeom>
          <a:solidFill>
            <a:schemeClr val="tx2">
              <a:lumMod val="20000"/>
              <a:lumOff val="80000"/>
              <a:alpha val="2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Elipsa 63"/>
          <p:cNvSpPr/>
          <p:nvPr/>
        </p:nvSpPr>
        <p:spPr>
          <a:xfrm>
            <a:off x="3064275" y="4775555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729631" y="2541594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5180918" y="2686562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Elipsa 82"/>
          <p:cNvSpPr/>
          <p:nvPr/>
        </p:nvSpPr>
        <p:spPr>
          <a:xfrm>
            <a:off x="7294306" y="3340767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2991562" y="404979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2941612" y="3325898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111E-6 L -0.07292 -0.09722 " pathEditMode="relative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7 0.00093 L -0.07205 0.09537 " pathEditMode="relative" ptsTypes="AA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4.44444E-6 L -0.07291 -0.0930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33333E-6 2.96296E-6 L -0.07187 -0.09445 " pathEditMode="relative" ptsTypes="AA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022E-16 0.00093 C -0.02066 -0.02477 -0.04132 -0.05046 -0.07187 -0.06991 C -0.10243 -0.08935 -0.15174 -0.10949 -0.18333 -0.11574 C -0.21493 -0.12199 -0.23941 -0.11134 -0.26146 -0.10741 C -0.28351 -0.10347 -0.29583 -0.09653 -0.31562 -0.09213 C -0.33542 -0.08773 -0.35469 -0.08287 -0.38021 -0.08102 C -0.40573 -0.07917 -0.45191 -0.07986 -0.46875 -0.08102 C -0.48559 -0.08218 -0.48351 -0.08519 -0.48125 -0.08796 " pathEditMode="relative" ptsTypes="aaaaaaaA">
                                      <p:cBhvr>
                                        <p:cTn id="3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00035 -0.00138 L -0.00556 -0.1055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5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4.72222E-6 4.44444E-6 L -0.01771 4.44444E-6 " pathEditMode="relative" ptsTypes="AA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4.72222E-6 -3.33333E-6 C -0.01042 -0.01366 -0.02066 -0.02708 -0.0625 -0.02639 C -0.10434 -0.02569 -0.19288 -0.00602 -0.25104 0.00417 C -0.3092 0.01435 -0.36806 0.03519 -0.41146 0.03472 C -0.45486 0.03426 -0.47691 0.00625 -0.51146 0.00139 C -0.54601 -0.00347 -0.58247 0.00093 -0.61875 0.00556 " pathEditMode="relative" ptsTypes="aaaaaA">
                                      <p:cBhvr>
                                        <p:cTn id="5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2" grpId="0" animBg="1"/>
      <p:bldP spid="71" grpId="0" animBg="1"/>
      <p:bldP spid="71" grpId="1" animBg="1"/>
      <p:bldP spid="95" grpId="0" animBg="1"/>
      <p:bldP spid="97" grpId="0" animBg="1"/>
      <p:bldP spid="100" grpId="0" animBg="1"/>
      <p:bldP spid="90" grpId="0" animBg="1"/>
      <p:bldP spid="93" grpId="0" animBg="1"/>
      <p:bldP spid="93" grpId="1" animBg="1"/>
      <p:bldP spid="94" grpId="0" animBg="1"/>
      <p:bldP spid="101" grpId="0" animBg="1"/>
      <p:bldP spid="103" grpId="0" animBg="1"/>
      <p:bldP spid="105" grpId="0" animBg="1"/>
      <p:bldP spid="107" grpId="0" animBg="1"/>
      <p:bldP spid="107" grpId="1" animBg="1"/>
      <p:bldP spid="109" grpId="0" animBg="1"/>
      <p:bldP spid="64" grpId="0" animBg="1"/>
      <p:bldP spid="15" grpId="0" animBg="1"/>
      <p:bldP spid="50" grpId="0" animBg="1"/>
      <p:bldP spid="83" grpId="0" animBg="1"/>
      <p:bldP spid="52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a 13"/>
          <p:cNvSpPr/>
          <p:nvPr/>
        </p:nvSpPr>
        <p:spPr>
          <a:xfrm>
            <a:off x="2592546" y="1400191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0" name="Elipsa 99"/>
          <p:cNvSpPr/>
          <p:nvPr/>
        </p:nvSpPr>
        <p:spPr>
          <a:xfrm>
            <a:off x="5923469" y="1331852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6568559" y="1658743"/>
            <a:ext cx="100361" cy="100361"/>
          </a:xfrm>
          <a:prstGeom prst="ellipse">
            <a:avLst/>
          </a:prstGeom>
          <a:solidFill>
            <a:srgbClr val="20B22E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4930531" y="1519302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3481988" y="1267324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22"/>
          <p:cNvGrpSpPr/>
          <p:nvPr/>
        </p:nvGrpSpPr>
        <p:grpSpPr>
          <a:xfrm>
            <a:off x="451521" y="1496894"/>
            <a:ext cx="7948269" cy="2167489"/>
            <a:chOff x="432471" y="3297476"/>
            <a:chExt cx="7948269" cy="3216396"/>
          </a:xfrm>
        </p:grpSpPr>
        <p:grpSp>
          <p:nvGrpSpPr>
            <p:cNvPr id="16" name="Skupina 121"/>
            <p:cNvGrpSpPr/>
            <p:nvPr/>
          </p:nvGrpSpPr>
          <p:grpSpPr>
            <a:xfrm>
              <a:off x="432471" y="3297476"/>
              <a:ext cx="4038791" cy="2935051"/>
              <a:chOff x="432471" y="3297476"/>
              <a:chExt cx="4038791" cy="2935051"/>
            </a:xfrm>
          </p:grpSpPr>
          <p:cxnSp>
            <p:nvCxnSpPr>
              <p:cNvPr id="106" name="Pravoúhlá spojovací čára 105"/>
              <p:cNvCxnSpPr/>
              <p:nvPr/>
            </p:nvCxnSpPr>
            <p:spPr>
              <a:xfrm rot="10800000" flipV="1">
                <a:off x="432471" y="3297476"/>
                <a:ext cx="828000" cy="2916000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ovací čára 110"/>
              <p:cNvCxnSpPr/>
              <p:nvPr/>
            </p:nvCxnSpPr>
            <p:spPr>
              <a:xfrm>
                <a:off x="439262" y="6213477"/>
                <a:ext cx="4032000" cy="190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Skupina 115"/>
            <p:cNvGrpSpPr/>
            <p:nvPr/>
          </p:nvGrpSpPr>
          <p:grpSpPr>
            <a:xfrm>
              <a:off x="4564740" y="3379562"/>
              <a:ext cx="3816000" cy="2847976"/>
              <a:chOff x="4318002" y="3495674"/>
              <a:chExt cx="3816000" cy="2847976"/>
            </a:xfrm>
          </p:grpSpPr>
          <p:cxnSp>
            <p:nvCxnSpPr>
              <p:cNvPr id="114" name="Pravoúhlá spojovací čára 105"/>
              <p:cNvCxnSpPr/>
              <p:nvPr/>
            </p:nvCxnSpPr>
            <p:spPr>
              <a:xfrm rot="10800000" flipH="1" flipV="1">
                <a:off x="7296825" y="3495674"/>
                <a:ext cx="828000" cy="2828925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ovací čára 114"/>
              <p:cNvCxnSpPr/>
              <p:nvPr/>
            </p:nvCxnSpPr>
            <p:spPr>
              <a:xfrm flipH="1">
                <a:off x="4318002" y="6324600"/>
                <a:ext cx="3816000" cy="1905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Skupina 120"/>
            <p:cNvGrpSpPr/>
            <p:nvPr/>
          </p:nvGrpSpPr>
          <p:grpSpPr>
            <a:xfrm>
              <a:off x="4484783" y="5979658"/>
              <a:ext cx="82729" cy="534214"/>
              <a:chOff x="4484783" y="6095770"/>
              <a:chExt cx="82729" cy="534214"/>
            </a:xfrm>
          </p:grpSpPr>
          <p:cxnSp>
            <p:nvCxnSpPr>
              <p:cNvPr id="119" name="Přímá spojovací čára 118"/>
              <p:cNvCxnSpPr/>
              <p:nvPr/>
            </p:nvCxnSpPr>
            <p:spPr>
              <a:xfrm rot="5400000">
                <a:off x="4299611" y="6362083"/>
                <a:ext cx="534214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ovací čára 119"/>
              <p:cNvCxnSpPr/>
              <p:nvPr/>
            </p:nvCxnSpPr>
            <p:spPr>
              <a:xfrm rot="5400000">
                <a:off x="4352023" y="6346711"/>
                <a:ext cx="267107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Elipsa 97"/>
          <p:cNvSpPr/>
          <p:nvPr/>
        </p:nvSpPr>
        <p:spPr>
          <a:xfrm>
            <a:off x="1674969" y="1562227"/>
            <a:ext cx="156117" cy="156117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2" name="Přímá spojovací šipka 111"/>
          <p:cNvCxnSpPr/>
          <p:nvPr/>
        </p:nvCxnSpPr>
        <p:spPr>
          <a:xfrm rot="10800000">
            <a:off x="3966365" y="491353"/>
            <a:ext cx="1140031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ovéPole 112"/>
          <p:cNvSpPr txBox="1"/>
          <p:nvPr/>
        </p:nvSpPr>
        <p:spPr>
          <a:xfrm>
            <a:off x="4393875" y="875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I</a:t>
            </a:r>
            <a:r>
              <a:rPr lang="cs-CZ" b="1" i="1" baseline="-25000" dirty="0" smtClean="0">
                <a:solidFill>
                  <a:srgbClr val="C00000"/>
                </a:solidFill>
              </a:rPr>
              <a:t>d</a:t>
            </a:r>
            <a:endParaRPr lang="cs-CZ" b="1" i="1" dirty="0">
              <a:solidFill>
                <a:srgbClr val="C00000"/>
              </a:solidFill>
            </a:endParaRPr>
          </a:p>
        </p:txBody>
      </p:sp>
      <p:cxnSp>
        <p:nvCxnSpPr>
          <p:cNvPr id="116" name="Přímá spojovací šipka 115"/>
          <p:cNvCxnSpPr/>
          <p:nvPr/>
        </p:nvCxnSpPr>
        <p:spPr>
          <a:xfrm rot="10800000" flipH="1">
            <a:off x="3988137" y="905010"/>
            <a:ext cx="1140031" cy="1588"/>
          </a:xfrm>
          <a:prstGeom prst="straightConnector1">
            <a:avLst/>
          </a:prstGeom>
          <a:ln>
            <a:solidFill>
              <a:srgbClr val="00B050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4403771" y="51312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 smtClean="0">
                <a:solidFill>
                  <a:srgbClr val="00B050"/>
                </a:solidFill>
              </a:rPr>
              <a:t>I</a:t>
            </a:r>
            <a:r>
              <a:rPr lang="cs-CZ" b="1" i="1" baseline="-25000" dirty="0" err="1" smtClean="0">
                <a:solidFill>
                  <a:srgbClr val="00B050"/>
                </a:solidFill>
              </a:rPr>
              <a:t>e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5510147" y="28947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děrový proud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21" name="TextovéPole 120"/>
          <p:cNvSpPr txBox="1"/>
          <p:nvPr/>
        </p:nvSpPr>
        <p:spPr>
          <a:xfrm>
            <a:off x="5520046" y="70313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elektronový proud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09" name="Obdélník 108"/>
          <p:cNvSpPr/>
          <p:nvPr/>
        </p:nvSpPr>
        <p:spPr>
          <a:xfrm>
            <a:off x="1282535" y="1144497"/>
            <a:ext cx="6270342" cy="736272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71463" y="3652489"/>
            <a:ext cx="857250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 elektrony a díry konají neuspořádaný pohyb</a:t>
            </a:r>
          </a:p>
          <a:p>
            <a:pPr marL="261938" indent="-2619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připojíme-li zdroj napětí, vznikne v polovodiči pohyb</a:t>
            </a:r>
          </a:p>
          <a:p>
            <a:pPr marL="1519238" lvl="1" indent="-261938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cs-CZ" dirty="0" smtClean="0"/>
              <a:t>  děr ve směru intenzity el. pole</a:t>
            </a:r>
          </a:p>
          <a:p>
            <a:pPr marL="1519238" lvl="1" indent="-261938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cs-CZ" dirty="0" smtClean="0"/>
              <a:t>  elektronů proti směru intenzity</a:t>
            </a:r>
          </a:p>
          <a:p>
            <a:pPr marL="261938" lvl="1" indent="-2619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výsledný el. proud je součtem proudu elektronového </a:t>
            </a:r>
            <a:br>
              <a:rPr lang="cs-CZ" dirty="0" smtClean="0"/>
            </a:br>
            <a:r>
              <a:rPr lang="cs-CZ" dirty="0" smtClean="0"/>
              <a:t>a děrového      </a:t>
            </a:r>
            <a:r>
              <a:rPr lang="cs-CZ" b="1" dirty="0" smtClean="0"/>
              <a:t>I = </a:t>
            </a:r>
            <a:r>
              <a:rPr lang="cs-CZ" b="1" dirty="0" err="1" smtClean="0"/>
              <a:t>I</a:t>
            </a:r>
            <a:r>
              <a:rPr lang="cs-CZ" b="1" baseline="-25000" dirty="0" err="1" smtClean="0"/>
              <a:t>děr</a:t>
            </a:r>
            <a:r>
              <a:rPr lang="cs-CZ" b="1" dirty="0" smtClean="0"/>
              <a:t> + I</a:t>
            </a:r>
            <a:r>
              <a:rPr lang="cs-CZ" b="1" baseline="-25000" dirty="0" smtClean="0"/>
              <a:t> </a:t>
            </a:r>
            <a:r>
              <a:rPr lang="cs-CZ" b="1" baseline="-25000" dirty="0" err="1" smtClean="0"/>
              <a:t>elekronů</a:t>
            </a:r>
            <a:r>
              <a:rPr lang="cs-CZ" dirty="0" smtClean="0"/>
              <a:t>      </a:t>
            </a:r>
            <a:r>
              <a:rPr lang="cs-CZ" b="1" dirty="0" err="1" smtClean="0"/>
              <a:t>I</a:t>
            </a:r>
            <a:r>
              <a:rPr lang="cs-CZ" b="1" baseline="-25000" dirty="0" err="1" smtClean="0"/>
              <a:t>děr</a:t>
            </a:r>
            <a:r>
              <a:rPr lang="cs-CZ" b="1" dirty="0" smtClean="0"/>
              <a:t> = I</a:t>
            </a:r>
            <a:r>
              <a:rPr lang="cs-CZ" b="1" baseline="-25000" dirty="0" smtClean="0"/>
              <a:t> </a:t>
            </a:r>
            <a:r>
              <a:rPr lang="cs-CZ" b="1" baseline="-25000" dirty="0" err="1" smtClean="0"/>
              <a:t>elekronů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3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67345E-6 L -0.04549 -2.67345E-6 " pathEditMode="relative" ptsTypes="AA">
                                      <p:cBhvr>
                                        <p:cTn id="6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3003 3.66327E-6 L -0.0467 3.66327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33673E-6 L 0.52986 6.33673E-6 " pathEditMode="relative" ptsTypes="AA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4271 0.00024 L 0.53003 0.0002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2858E-6 L -0.24288 -1.12858E-6 " pathEditMode="relative" ptsTypes="AA">
                                      <p:cBhvr>
                                        <p:cTn id="1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2777 -1.87789E-6 L -0.24497 -1.87789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L -0.4 1.26735E-6 " pathEditMode="relative" ptsTypes="AA">
                                      <p:cBhvr>
                                        <p:cTn id="18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7101 -0.00046 L -0.40295 -0.0004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3.9408E-6 L 0.0974 3.9408E-6 " pathEditMode="relative" ptsTypes="AA">
                                      <p:cBhvr>
                                        <p:cTn id="2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7725 -8.32562E-7 L 0.09428 -8.32562E-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2451E-6 L -0.51441 3.52451E-6 " pathEditMode="relative" ptsTypes="AA">
                                      <p:cBhvr>
                                        <p:cTn id="2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6163 -2.57169E-6 L -0.50729 -2.5716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0" grpId="0" animBg="1"/>
      <p:bldP spid="100" grpId="1" animBg="1"/>
      <p:bldP spid="62" grpId="0" animBg="1"/>
      <p:bldP spid="62" grpId="1" animBg="1"/>
      <p:bldP spid="90" grpId="0" animBg="1"/>
      <p:bldP spid="90" grpId="1" animBg="1"/>
      <p:bldP spid="92" grpId="0" animBg="1"/>
      <p:bldP spid="92" grpId="1" animBg="1"/>
      <p:bldP spid="98" grpId="0" animBg="1"/>
      <p:bldP spid="98" grpId="1" animBg="1"/>
      <p:bldP spid="113" grpId="0"/>
      <p:bldP spid="117" grpId="0"/>
      <p:bldP spid="118" grpId="0"/>
      <p:bldP spid="121" grpId="0"/>
      <p:bldP spid="32" grpId="0" build="p" bldLvl="2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645</Words>
  <Application>Microsoft Office PowerPoint</Application>
  <PresentationFormat>Předvádění na obrazovce (4:3)</PresentationFormat>
  <Paragraphs>308</Paragraphs>
  <Slides>38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Motiv sady Office</vt:lpstr>
      <vt:lpstr>Rovnice</vt:lpstr>
      <vt:lpstr>4. ELEKTRICKÝ PROUD  V POLOVODIČÍCH</vt:lpstr>
      <vt:lpstr>Prezentace aplikace PowerPoint</vt:lpstr>
      <vt:lpstr>Prezentace aplikace PowerPoint</vt:lpstr>
      <vt:lpstr>4. 1. POLOVODIČE</vt:lpstr>
      <vt:lpstr>4. 2. VLASTNÍ VODIVOST POLOVODIČE</vt:lpstr>
      <vt:lpstr>4. 2. VLASTNÍ VODIVOST POLOVODIČE</vt:lpstr>
      <vt:lpstr>Prezentace aplikace PowerPoint</vt:lpstr>
      <vt:lpstr>Prezentace aplikace PowerPoint</vt:lpstr>
      <vt:lpstr>Prezentace aplikace PowerPoint</vt:lpstr>
      <vt:lpstr>4. 3. NEVLASTNÍ VODIVOST POLOVODIČE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 4. PŘECHOD PN, POLOVODIČOVÁ DIODA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LED diody  Light Emitting Diode  (světlo emitující dioda)  Barva světla je dána použitým materiálem.  Nejjednodušší je výroba červené LED, protože červené světlo má nejmenší energii.</vt:lpstr>
      <vt:lpstr>fotodioda  zdroj elektrické energie  v solárních článcích  Využívá hradlového fotoefektu:  do oblasti přechodu PN proniká elektromagnetické záření,  které generuje páry elektron – díra.   Osvětlený přechod PN diody je vodivý  i v závěrném směru  a sám se stává zdrojem napětí.</vt:lpstr>
      <vt:lpstr>4. 5. TRANZISTOR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 6. INTEGROVANÝ OBVOD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monika</cp:lastModifiedBy>
  <cp:revision>72</cp:revision>
  <dcterms:created xsi:type="dcterms:W3CDTF">2011-01-17T18:17:18Z</dcterms:created>
  <dcterms:modified xsi:type="dcterms:W3CDTF">2014-01-15T07:46:17Z</dcterms:modified>
</cp:coreProperties>
</file>