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74" r:id="rId3"/>
    <p:sldId id="275" r:id="rId4"/>
    <p:sldId id="276" r:id="rId5"/>
    <p:sldId id="277" r:id="rId6"/>
    <p:sldId id="264" r:id="rId7"/>
    <p:sldId id="265" r:id="rId8"/>
    <p:sldId id="272" r:id="rId9"/>
    <p:sldId id="273" r:id="rId10"/>
    <p:sldId id="268" r:id="rId11"/>
    <p:sldId id="270" r:id="rId12"/>
    <p:sldId id="271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66FFCC"/>
    <a:srgbClr val="0000CC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8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26ED738-4CC5-43E0-98A6-7EE1316B6A93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A90D8DE-5195-466F-A33B-38034173C5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3973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90D8DE-5195-466F-A33B-38034173C5A6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3735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A90D8DE-5195-466F-A33B-38034173C5A6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3735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9460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11CBFAD-26CE-461E-AB61-CD3B19501FAF}" type="slidenum">
              <a:rPr lang="cs-CZ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9DDD3-8217-4726-B1D7-B42BF2D27806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EE5B4-47ED-4AC2-8806-BD866A6AE9A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2286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F3ADF0-C03F-4B79-BB05-4D2DCB8E57E5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A5184-117D-40B5-9CE3-8828FA456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449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815A7D-21E4-4544-8B97-57ED060DABD4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2DCECB-54DB-47D7-BC95-DF909DABF24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85032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D80861-7608-4420-9C8A-34DD241038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527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5A8BA-1B51-46C4-B8CE-B3AD369D2087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B4C8C-7503-4ED7-B625-1E93A965FF5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545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D6667-6A10-4509-AF13-C2EC6F3AF522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46564-1648-484B-9BC1-6A64FFF09D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7431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282C2-2563-466F-A53B-7DD0DD1387C6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34E6B-CEC4-414B-AA07-1951AA9AFB7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6830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04FFE-6EFB-4DA1-967B-A0B835E49717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92817-F81E-435B-81B7-8AC0099703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4515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192222-FC65-4B49-A1C2-498D58D93DD3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DDB96-1873-4AB9-91DB-7F7795C7765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0992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CA5C-A6EF-4DC6-901A-4EDD63FFDE05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1976D-30BC-49FC-9590-27CCA86C555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40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3A5D-DDB6-4B1C-A05E-DC826E1C5B31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88E92-1C8E-4646-B9B8-701BDAC0EA0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163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7BD396-42FB-4EEA-A813-3BB1B939ACB3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AFA424-1E77-48FC-A44A-6F5F3376302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4868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EF0FE1-F1F0-4299-8C04-80C533D6B74F}" type="datetimeFigureOut">
              <a:rPr lang="cs-CZ"/>
              <a:pPr>
                <a:defRPr/>
              </a:pPr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A3C4586-DCAE-4975-AAAD-DF6F981E17F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7.wmf"/><Relationship Id="rId18" Type="http://schemas.openxmlformats.org/officeDocument/2006/relationships/oleObject" Target="../embeddings/oleObject10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10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4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7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5" Type="http://schemas.openxmlformats.org/officeDocument/2006/relationships/image" Target="../media/image8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5.wmf"/><Relationship Id="rId14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1714500"/>
            <a:ext cx="9143999" cy="2286000"/>
          </a:xfrm>
          <a:solidFill>
            <a:schemeClr val="bg1">
              <a:lumMod val="50000"/>
            </a:schemeClr>
          </a:solidFill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sz="4000" b="1">
                <a:solidFill>
                  <a:schemeClr val="bg1"/>
                </a:solidFill>
                <a:cs typeface="Times New Roman" pitchFamily="18" charset="0"/>
              </a:rPr>
              <a:t>2. </a:t>
            </a:r>
            <a:r>
              <a:rPr lang="cs-CZ" sz="4000" b="1">
                <a:solidFill>
                  <a:schemeClr val="bg1"/>
                </a:solidFill>
                <a:cs typeface="Times New Roman" pitchFamily="18" charset="0"/>
              </a:rPr>
              <a:t>ELEKTRICKÝ PROUD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2276475"/>
            <a:ext cx="8229600" cy="29606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	</a:t>
            </a:r>
          </a:p>
        </p:txBody>
      </p: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180528" y="497483"/>
            <a:ext cx="9144000" cy="5811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Uvnitř zdroje působí </a:t>
            </a:r>
            <a:r>
              <a:rPr lang="cs-CZ" sz="2800" b="1" dirty="0" err="1">
                <a:latin typeface="+mj-lt"/>
                <a:cs typeface="Times New Roman" pitchFamily="18" charset="0"/>
              </a:rPr>
              <a:t>neelektrostatické</a:t>
            </a:r>
            <a:r>
              <a:rPr lang="cs-CZ" sz="2800" b="1" dirty="0">
                <a:latin typeface="+mj-lt"/>
                <a:cs typeface="Times New Roman" pitchFamily="18" charset="0"/>
              </a:rPr>
              <a:t> síly </a:t>
            </a:r>
            <a:r>
              <a:rPr lang="cs-CZ" sz="2800" b="1" dirty="0" err="1">
                <a:latin typeface="+mj-lt"/>
                <a:cs typeface="Times New Roman" pitchFamily="18" charset="0"/>
              </a:rPr>
              <a:t>F</a:t>
            </a:r>
            <a:r>
              <a:rPr lang="cs-CZ" sz="2800" b="1" baseline="-25000" dirty="0" err="1">
                <a:latin typeface="+mj-lt"/>
                <a:cs typeface="Times New Roman" pitchFamily="18" charset="0"/>
              </a:rPr>
              <a:t>n</a:t>
            </a:r>
            <a:r>
              <a:rPr lang="cs-CZ" sz="2800" b="1" dirty="0">
                <a:latin typeface="+mj-lt"/>
                <a:cs typeface="Times New Roman" pitchFamily="18" charset="0"/>
              </a:rPr>
              <a:t> </a:t>
            </a:r>
            <a:r>
              <a:rPr lang="cs-CZ" sz="2800" dirty="0">
                <a:latin typeface="+mj-lt"/>
                <a:cs typeface="Times New Roman" pitchFamily="18" charset="0"/>
              </a:rPr>
              <a:t>, </a:t>
            </a:r>
            <a:r>
              <a:rPr lang="cs-CZ" sz="2800" dirty="0" smtClean="0">
                <a:latin typeface="+mj-lt"/>
                <a:cs typeface="Times New Roman" pitchFamily="18" charset="0"/>
              </a:rPr>
              <a:t/>
            </a:r>
            <a:br>
              <a:rPr lang="cs-CZ" sz="2800" dirty="0" smtClean="0">
                <a:latin typeface="+mj-lt"/>
                <a:cs typeface="Times New Roman" pitchFamily="18" charset="0"/>
              </a:rPr>
            </a:br>
            <a:r>
              <a:rPr lang="cs-CZ" sz="2800" dirty="0" smtClean="0">
                <a:latin typeface="+mj-lt"/>
                <a:cs typeface="Times New Roman" pitchFamily="18" charset="0"/>
              </a:rPr>
              <a:t>které </a:t>
            </a:r>
            <a:r>
              <a:rPr lang="cs-CZ" sz="2800" dirty="0">
                <a:latin typeface="+mj-lt"/>
                <a:cs typeface="Times New Roman" pitchFamily="18" charset="0"/>
              </a:rPr>
              <a:t>odvádějí </a:t>
            </a:r>
          </a:p>
          <a:p>
            <a:pPr marL="1617663" indent="-3524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z  + svorky elektrony</a:t>
            </a:r>
          </a:p>
          <a:p>
            <a:pPr marL="1617663" indent="-3524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ze – svorky kladné ionty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Tyto síly vykonají uvnitř zdroje práci </a:t>
            </a:r>
          </a:p>
          <a:p>
            <a:pPr marL="352425" indent="-352425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Ve vnější části obvodu působí </a:t>
            </a:r>
            <a:br>
              <a:rPr lang="cs-CZ" sz="2800" dirty="0">
                <a:latin typeface="+mj-lt"/>
                <a:cs typeface="Times New Roman" pitchFamily="18" charset="0"/>
              </a:rPr>
            </a:br>
            <a:r>
              <a:rPr lang="cs-CZ" sz="2800" b="1" dirty="0">
                <a:latin typeface="+mj-lt"/>
                <a:cs typeface="Times New Roman" pitchFamily="18" charset="0"/>
              </a:rPr>
              <a:t>elektrostatické síly </a:t>
            </a:r>
            <a:r>
              <a:rPr lang="cs-CZ" sz="2800" b="1" dirty="0" err="1">
                <a:latin typeface="+mj-lt"/>
                <a:cs typeface="Times New Roman" pitchFamily="18" charset="0"/>
              </a:rPr>
              <a:t>F</a:t>
            </a:r>
            <a:r>
              <a:rPr lang="cs-CZ" sz="2800" b="1" baseline="-25000" dirty="0" err="1">
                <a:latin typeface="+mj-lt"/>
                <a:cs typeface="Times New Roman" pitchFamily="18" charset="0"/>
              </a:rPr>
              <a:t>e</a:t>
            </a:r>
            <a:r>
              <a:rPr lang="cs-CZ" sz="2800" b="1" dirty="0">
                <a:latin typeface="+mj-lt"/>
                <a:cs typeface="Times New Roman" pitchFamily="18" charset="0"/>
              </a:rPr>
              <a:t> </a:t>
            </a:r>
            <a:r>
              <a:rPr lang="cs-CZ" sz="2800" dirty="0">
                <a:latin typeface="+mj-lt"/>
                <a:cs typeface="Times New Roman" pitchFamily="18" charset="0"/>
              </a:rPr>
              <a:t>a konají práci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j-lt"/>
                <a:cs typeface="Times New Roman" pitchFamily="18" charset="0"/>
                <a:sym typeface="Symbol" pitchFamily="18" charset="2"/>
              </a:rPr>
              <a:t>Svorkové napětí zatíženého zdroje </a:t>
            </a:r>
            <a:r>
              <a:rPr lang="cs-CZ" sz="2800" dirty="0" smtClean="0">
                <a:latin typeface="+mj-lt"/>
                <a:cs typeface="Times New Roman" pitchFamily="18" charset="0"/>
                <a:sym typeface="Symbol" pitchFamily="18" charset="2"/>
              </a:rPr>
              <a:t/>
            </a:r>
            <a:br>
              <a:rPr lang="cs-CZ" sz="2800" dirty="0" smtClean="0">
                <a:latin typeface="+mj-lt"/>
                <a:cs typeface="Times New Roman" pitchFamily="18" charset="0"/>
                <a:sym typeface="Symbol" pitchFamily="18" charset="2"/>
              </a:rPr>
            </a:br>
            <a:r>
              <a:rPr lang="cs-CZ" sz="2800" dirty="0" smtClean="0">
                <a:latin typeface="+mj-lt"/>
                <a:cs typeface="Times New Roman" pitchFamily="18" charset="0"/>
                <a:sym typeface="Symbol" pitchFamily="18" charset="2"/>
              </a:rPr>
              <a:t>je </a:t>
            </a:r>
            <a:r>
              <a:rPr lang="cs-CZ" sz="2800" dirty="0">
                <a:latin typeface="+mj-lt"/>
                <a:cs typeface="Times New Roman" pitchFamily="18" charset="0"/>
                <a:sym typeface="Symbol" pitchFamily="18" charset="2"/>
              </a:rPr>
              <a:t>menší než elektromotorické napětí.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 smtClean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Nabité částice ztrácejí potenciální energii, </a:t>
            </a:r>
            <a:r>
              <a:rPr lang="cs-CZ" sz="2800" dirty="0" smtClean="0">
                <a:latin typeface="+mj-lt"/>
                <a:cs typeface="Times New Roman" pitchFamily="18" charset="0"/>
              </a:rPr>
              <a:t/>
            </a:r>
            <a:br>
              <a:rPr lang="cs-CZ" sz="2800" dirty="0" smtClean="0">
                <a:latin typeface="+mj-lt"/>
                <a:cs typeface="Times New Roman" pitchFamily="18" charset="0"/>
              </a:rPr>
            </a:br>
            <a:r>
              <a:rPr lang="cs-CZ" sz="2800" dirty="0" smtClean="0">
                <a:latin typeface="+mj-lt"/>
                <a:cs typeface="Times New Roman" pitchFamily="18" charset="0"/>
              </a:rPr>
              <a:t>která </a:t>
            </a:r>
            <a:r>
              <a:rPr lang="cs-CZ" sz="2800" dirty="0">
                <a:latin typeface="+mj-lt"/>
                <a:cs typeface="Times New Roman" pitchFamily="18" charset="0"/>
              </a:rPr>
              <a:t>se přemění na jiné formy energie.</a:t>
            </a:r>
          </a:p>
        </p:txBody>
      </p:sp>
      <p:graphicFrame>
        <p:nvGraphicFramePr>
          <p:cNvPr id="307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992313"/>
              </p:ext>
            </p:extLst>
          </p:nvPr>
        </p:nvGraphicFramePr>
        <p:xfrm>
          <a:off x="5580112" y="1628800"/>
          <a:ext cx="1976437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7" name="Rovnice" r:id="rId3" imgW="634680" imgH="228600" progId="Equation.3">
                  <p:embed/>
                </p:oleObj>
              </mc:Choice>
              <mc:Fallback>
                <p:oleObj name="Rovnice" r:id="rId3" imgW="634680" imgH="228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628800"/>
                        <a:ext cx="1976437" cy="7112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2016430"/>
              </p:ext>
            </p:extLst>
          </p:nvPr>
        </p:nvGraphicFramePr>
        <p:xfrm>
          <a:off x="5652120" y="2924944"/>
          <a:ext cx="1711325" cy="636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Rovnice" r:id="rId5" imgW="545760" imgH="203040" progId="Equation.3">
                  <p:embed/>
                </p:oleObj>
              </mc:Choice>
              <mc:Fallback>
                <p:oleObj name="Rovnice" r:id="rId5" imgW="54576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2924944"/>
                        <a:ext cx="1711325" cy="636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067635"/>
              </p:ext>
            </p:extLst>
          </p:nvPr>
        </p:nvGraphicFramePr>
        <p:xfrm>
          <a:off x="6588224" y="3789040"/>
          <a:ext cx="1879600" cy="1685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Rovnice" r:id="rId7" imgW="673100" imgH="685800" progId="Equation.3">
                  <p:embed/>
                </p:oleObj>
              </mc:Choice>
              <mc:Fallback>
                <p:oleObj name="Rovnice" r:id="rId7" imgW="673100" imgH="685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3789040"/>
                        <a:ext cx="1879600" cy="168592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635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983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98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983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983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830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3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648000"/>
          </a:xfrm>
          <a:solidFill>
            <a:schemeClr val="bg1">
              <a:lumMod val="50000"/>
            </a:schemeClr>
          </a:solidFill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1" algn="l"/>
            <a:r>
              <a:rPr lang="cs-CZ" sz="3600" b="1" dirty="0">
                <a:solidFill>
                  <a:schemeClr val="bg1"/>
                </a:solidFill>
                <a:latin typeface="+mj-lt"/>
              </a:rPr>
              <a:t>2. 3. ZDROJE STEJNOSMĚRNÉHO NAPĚTÍ</a:t>
            </a:r>
          </a:p>
        </p:txBody>
      </p:sp>
      <p:sp>
        <p:nvSpPr>
          <p:cNvPr id="26627" name="Rectangle 15"/>
          <p:cNvSpPr>
            <a:spLocks noGrp="1" noChangeArrowheads="1"/>
          </p:cNvSpPr>
          <p:nvPr>
            <p:ph sz="half" idx="2"/>
          </p:nvPr>
        </p:nvSpPr>
        <p:spPr>
          <a:xfrm>
            <a:off x="357188" y="1125538"/>
            <a:ext cx="8358187" cy="5375275"/>
          </a:xfrm>
        </p:spPr>
        <p:txBody>
          <a:bodyPr/>
          <a:lstStyle/>
          <a:p>
            <a:pPr marL="0" indent="0" eaLnBrk="1" hangingPunct="1"/>
            <a:r>
              <a:rPr lang="cs-CZ" sz="2800" dirty="0" smtClean="0">
                <a:latin typeface="+mj-lt"/>
              </a:rPr>
              <a:t>  </a:t>
            </a:r>
            <a:r>
              <a:rPr lang="cs-CZ" sz="2800" b="1" dirty="0" smtClean="0">
                <a:latin typeface="+mj-lt"/>
              </a:rPr>
              <a:t>galvanický článek </a:t>
            </a:r>
            <a:r>
              <a:rPr lang="cs-CZ" sz="2800" dirty="0" smtClean="0">
                <a:latin typeface="+mj-lt"/>
              </a:rPr>
              <a:t>(tvořený dvěma elektrodami </a:t>
            </a:r>
            <a:br>
              <a:rPr lang="cs-CZ" sz="2800" dirty="0" smtClean="0">
                <a:latin typeface="+mj-lt"/>
              </a:rPr>
            </a:br>
            <a:r>
              <a:rPr lang="cs-CZ" sz="2800" dirty="0" smtClean="0">
                <a:latin typeface="+mj-lt"/>
              </a:rPr>
              <a:t>z různých kovů, mezi kterými je umístěna vodivá kapalina – elektrolyt) využívá chemickou energii uvolněnou při reakci kovových elektrod s elektrolytem,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z="1000" dirty="0" smtClean="0">
              <a:latin typeface="+mj-lt"/>
            </a:endParaRPr>
          </a:p>
          <a:p>
            <a:pPr marL="0" indent="0" eaLnBrk="1" hangingPunct="1"/>
            <a:r>
              <a:rPr lang="cs-CZ" sz="2800" dirty="0" smtClean="0">
                <a:latin typeface="+mj-lt"/>
              </a:rPr>
              <a:t>  </a:t>
            </a:r>
            <a:r>
              <a:rPr lang="cs-CZ" sz="2800" b="1" dirty="0" smtClean="0">
                <a:latin typeface="+mj-lt"/>
              </a:rPr>
              <a:t>Voltův článek </a:t>
            </a:r>
            <a:r>
              <a:rPr lang="cs-CZ" sz="2800" dirty="0" smtClean="0">
                <a:latin typeface="+mj-lt"/>
              </a:rPr>
              <a:t>– elektrody – </a:t>
            </a:r>
            <a:r>
              <a:rPr lang="cs-CZ" sz="2800" dirty="0" err="1" smtClean="0">
                <a:latin typeface="+mj-lt"/>
              </a:rPr>
              <a:t>Zn</a:t>
            </a:r>
            <a:r>
              <a:rPr lang="cs-CZ" sz="2800" dirty="0" smtClean="0">
                <a:latin typeface="+mj-lt"/>
              </a:rPr>
              <a:t>, </a:t>
            </a:r>
            <a:r>
              <a:rPr lang="cs-CZ" sz="2800" dirty="0" err="1" smtClean="0">
                <a:latin typeface="+mj-lt"/>
              </a:rPr>
              <a:t>Cu</a:t>
            </a:r>
            <a:r>
              <a:rPr lang="cs-CZ" sz="2800" dirty="0" smtClean="0">
                <a:latin typeface="+mj-lt"/>
              </a:rPr>
              <a:t>; </a:t>
            </a:r>
            <a:br>
              <a:rPr lang="cs-CZ" sz="2800" dirty="0" smtClean="0">
                <a:latin typeface="+mj-lt"/>
              </a:rPr>
            </a:br>
            <a:r>
              <a:rPr lang="cs-CZ" sz="2800" dirty="0" smtClean="0">
                <a:latin typeface="+mj-lt"/>
              </a:rPr>
              <a:t>                                 elektrolyt – zředěná H</a:t>
            </a:r>
            <a:r>
              <a:rPr lang="cs-CZ" sz="2800" baseline="-25000" dirty="0" smtClean="0">
                <a:latin typeface="+mj-lt"/>
              </a:rPr>
              <a:t>2</a:t>
            </a:r>
            <a:r>
              <a:rPr lang="cs-CZ" sz="2800" dirty="0" smtClean="0">
                <a:latin typeface="+mj-lt"/>
              </a:rPr>
              <a:t>SO</a:t>
            </a:r>
            <a:r>
              <a:rPr lang="cs-CZ" sz="2800" baseline="-25000" dirty="0" smtClean="0">
                <a:latin typeface="+mj-lt"/>
              </a:rPr>
              <a:t>4</a:t>
            </a:r>
            <a:r>
              <a:rPr lang="cs-CZ" sz="2800" dirty="0" smtClean="0">
                <a:latin typeface="+mj-lt"/>
              </a:rPr>
              <a:t>,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z="1000" dirty="0" smtClean="0">
              <a:latin typeface="+mj-lt"/>
            </a:endParaRPr>
          </a:p>
          <a:p>
            <a:pPr marL="0" indent="0" eaLnBrk="1" hangingPunct="1"/>
            <a:r>
              <a:rPr lang="cs-CZ" sz="2800" dirty="0" smtClean="0">
                <a:latin typeface="+mj-lt"/>
              </a:rPr>
              <a:t>  </a:t>
            </a:r>
            <a:r>
              <a:rPr lang="cs-CZ" sz="2800" b="1" dirty="0" smtClean="0">
                <a:latin typeface="+mj-lt"/>
              </a:rPr>
              <a:t>suchý článek</a:t>
            </a:r>
            <a:r>
              <a:rPr lang="cs-CZ" sz="2800" dirty="0" smtClean="0">
                <a:latin typeface="+mj-lt"/>
              </a:rPr>
              <a:t> (monočlánek)  </a:t>
            </a:r>
            <a:br>
              <a:rPr lang="cs-CZ" sz="2800" dirty="0" smtClean="0">
                <a:latin typeface="+mj-lt"/>
              </a:rPr>
            </a:br>
            <a:r>
              <a:rPr lang="cs-CZ" sz="2800" dirty="0" smtClean="0">
                <a:latin typeface="+mj-lt"/>
              </a:rPr>
              <a:t>	elektrody – </a:t>
            </a:r>
            <a:r>
              <a:rPr lang="cs-CZ" sz="2800" dirty="0" err="1" smtClean="0">
                <a:latin typeface="+mj-lt"/>
              </a:rPr>
              <a:t>Zn</a:t>
            </a:r>
            <a:r>
              <a:rPr lang="cs-CZ" sz="2800" dirty="0" smtClean="0">
                <a:latin typeface="+mj-lt"/>
              </a:rPr>
              <a:t>, C + směs grafitu a burelu; </a:t>
            </a:r>
            <a:br>
              <a:rPr lang="cs-CZ" sz="2800" dirty="0" smtClean="0">
                <a:latin typeface="+mj-lt"/>
              </a:rPr>
            </a:br>
            <a:r>
              <a:rPr lang="cs-CZ" sz="2800" dirty="0" smtClean="0">
                <a:latin typeface="+mj-lt"/>
              </a:rPr>
              <a:t>	elektrolyt – roztok salmiaku zahuštěný na gel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z="1000" dirty="0" smtClean="0">
              <a:latin typeface="+mj-lt"/>
            </a:endParaRPr>
          </a:p>
          <a:p>
            <a:pPr marL="0" indent="0" eaLnBrk="1" hangingPunct="1"/>
            <a:r>
              <a:rPr lang="cs-CZ" sz="2800" dirty="0" smtClean="0">
                <a:latin typeface="+mj-lt"/>
              </a:rPr>
              <a:t>  </a:t>
            </a:r>
            <a:r>
              <a:rPr lang="cs-CZ" sz="2800" b="1" dirty="0" smtClean="0">
                <a:latin typeface="+mj-lt"/>
              </a:rPr>
              <a:t>baterie</a:t>
            </a:r>
            <a:r>
              <a:rPr lang="cs-CZ" sz="2800" dirty="0" smtClean="0">
                <a:latin typeface="+mj-lt"/>
              </a:rPr>
              <a:t> vznikne spojením více monočlánků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sz="28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374063" cy="6477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cs typeface="Times New Roman" pitchFamily="18" charset="0"/>
              </a:rPr>
              <a:t>Elektrické zdroje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214313" y="981075"/>
            <a:ext cx="8715375" cy="56626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akumulátor</a:t>
            </a:r>
            <a:r>
              <a:rPr lang="cs-CZ" sz="2400" dirty="0" smtClean="0">
                <a:cs typeface="Times New Roman" pitchFamily="18" charset="0"/>
              </a:rPr>
              <a:t> – můžeme ho nabíjet </a:t>
            </a:r>
            <a:br>
              <a:rPr lang="cs-CZ" sz="2400" dirty="0" smtClean="0">
                <a:cs typeface="Times New Roman" pitchFamily="18" charset="0"/>
              </a:rPr>
            </a:br>
            <a:r>
              <a:rPr lang="cs-CZ" sz="2400" dirty="0" smtClean="0">
                <a:cs typeface="Times New Roman" pitchFamily="18" charset="0"/>
              </a:rPr>
              <a:t>př. olověný: elektrody – </a:t>
            </a:r>
            <a:r>
              <a:rPr lang="cs-CZ" sz="2400" dirty="0" err="1" smtClean="0">
                <a:cs typeface="Times New Roman" pitchFamily="18" charset="0"/>
              </a:rPr>
              <a:t>Pb</a:t>
            </a:r>
            <a:r>
              <a:rPr lang="cs-CZ" sz="2400" dirty="0" smtClean="0">
                <a:cs typeface="Times New Roman" pitchFamily="18" charset="0"/>
              </a:rPr>
              <a:t>, PbO</a:t>
            </a:r>
            <a:r>
              <a:rPr lang="cs-CZ" sz="2400" baseline="-25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, elektrolyt – zředěná H</a:t>
            </a:r>
            <a:r>
              <a:rPr lang="cs-CZ" sz="2400" baseline="-25000" dirty="0" smtClean="0">
                <a:cs typeface="Times New Roman" pitchFamily="18" charset="0"/>
              </a:rPr>
              <a:t>2</a:t>
            </a:r>
            <a:r>
              <a:rPr lang="cs-CZ" sz="2400" dirty="0" smtClean="0">
                <a:cs typeface="Times New Roman" pitchFamily="18" charset="0"/>
              </a:rPr>
              <a:t>SO</a:t>
            </a:r>
            <a:r>
              <a:rPr lang="cs-CZ" sz="2400" baseline="-25000" dirty="0" smtClean="0">
                <a:cs typeface="Times New Roman" pitchFamily="18" charset="0"/>
              </a:rPr>
              <a:t>4</a:t>
            </a:r>
            <a:r>
              <a:rPr lang="cs-CZ" sz="2400" dirty="0" smtClean="0">
                <a:cs typeface="Times New Roman" pitchFamily="18" charset="0"/>
              </a:rPr>
              <a:t> → v autech, dále např. </a:t>
            </a:r>
            <a:r>
              <a:rPr lang="cs-CZ" sz="2400" dirty="0" err="1" smtClean="0">
                <a:cs typeface="Times New Roman" pitchFamily="18" charset="0"/>
              </a:rPr>
              <a:t>NiCd</a:t>
            </a:r>
            <a:r>
              <a:rPr lang="cs-CZ" sz="2400" dirty="0" smtClean="0">
                <a:cs typeface="Times New Roman" pitchFamily="18" charset="0"/>
              </a:rPr>
              <a:t>, </a:t>
            </a:r>
            <a:r>
              <a:rPr lang="cs-CZ" sz="2400" dirty="0" err="1" smtClean="0">
                <a:cs typeface="Times New Roman" pitchFamily="18" charset="0"/>
              </a:rPr>
              <a:t>NiMH</a:t>
            </a:r>
            <a:r>
              <a:rPr lang="cs-CZ" sz="2400" dirty="0" smtClean="0">
                <a:cs typeface="Times New Roman" pitchFamily="18" charset="0"/>
              </a:rPr>
              <a:t>, Li-ion (pro elektronické účely – články do walkmanů, přenosných přehrávačů, mobilních telefonů)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fotočlánek</a:t>
            </a:r>
            <a:r>
              <a:rPr lang="cs-CZ" sz="2400" dirty="0" smtClean="0">
                <a:cs typeface="Times New Roman" pitchFamily="18" charset="0"/>
              </a:rPr>
              <a:t> využívá energii světla dopadajícího na vhodně upravenou destičku polovodiče (probíhá fotoelektrický jev). Sestavují se do slunečních baterií </a:t>
            </a:r>
            <a:br>
              <a:rPr lang="cs-CZ" sz="2400" dirty="0" smtClean="0">
                <a:cs typeface="Times New Roman" pitchFamily="18" charset="0"/>
              </a:rPr>
            </a:br>
            <a:r>
              <a:rPr lang="cs-CZ" sz="2400" dirty="0" smtClean="0">
                <a:cs typeface="Times New Roman" pitchFamily="18" charset="0"/>
              </a:rPr>
              <a:t>a používají se v kalkulačkách, umělých družicích, …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termočlánky</a:t>
            </a:r>
            <a:r>
              <a:rPr lang="cs-CZ" sz="2400" dirty="0" smtClean="0">
                <a:cs typeface="Times New Roman" pitchFamily="18" charset="0"/>
              </a:rPr>
              <a:t> využívají termoelektrický jev; </a:t>
            </a:r>
            <a:br>
              <a:rPr lang="cs-CZ" sz="2400" dirty="0" smtClean="0">
                <a:cs typeface="Times New Roman" pitchFamily="18" charset="0"/>
              </a:rPr>
            </a:br>
            <a:r>
              <a:rPr lang="cs-CZ" sz="2400" dirty="0" smtClean="0">
                <a:cs typeface="Times New Roman" pitchFamily="18" charset="0"/>
              </a:rPr>
              <a:t>spojíme-li dva vodiče z různých kovů, a jeden konec budeme zahřívat, vznikne kontaktní napětí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 smtClean="0"/>
              <a:t>elektromagnetické zdroje </a:t>
            </a:r>
            <a:r>
              <a:rPr lang="cs-CZ" sz="2400" dirty="0" smtClean="0">
                <a:cs typeface="Times New Roman" pitchFamily="18" charset="0"/>
              </a:rPr>
              <a:t>(dynamo, alternátor) </a:t>
            </a:r>
            <a:br>
              <a:rPr lang="cs-CZ" sz="2400" dirty="0" smtClean="0">
                <a:cs typeface="Times New Roman" pitchFamily="18" charset="0"/>
              </a:rPr>
            </a:br>
            <a:r>
              <a:rPr lang="cs-CZ" sz="2400" dirty="0" smtClean="0">
                <a:cs typeface="Times New Roman" pitchFamily="18" charset="0"/>
              </a:rPr>
              <a:t>přeměňují mechanickou práci na el. energii, jsou zdrojem proměnlivého proudu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4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648000"/>
          </a:xfrm>
          <a:solidFill>
            <a:schemeClr val="bg1">
              <a:lumMod val="50000"/>
            </a:schemeClr>
          </a:solidFill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altLang="cs-CZ" sz="4000" b="1" dirty="0">
                <a:solidFill>
                  <a:schemeClr val="bg1"/>
                </a:solidFill>
                <a:cs typeface="Times New Roman" pitchFamily="18" charset="0"/>
              </a:rPr>
              <a:t> 2. 1. ELEKTRICKÝ PROUD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764704"/>
            <a:ext cx="9036496" cy="411480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b="1" dirty="0" smtClean="0">
                <a:cs typeface="Times New Roman" pitchFamily="18" charset="0"/>
                <a:sym typeface="Symbol" pitchFamily="18" charset="2"/>
              </a:rPr>
              <a:t>je uspořádaný pohyb volných částic </a:t>
            </a:r>
            <a:br>
              <a:rPr lang="cs-CZ" altLang="cs-CZ" b="1" dirty="0" smtClean="0">
                <a:cs typeface="Times New Roman" pitchFamily="18" charset="0"/>
                <a:sym typeface="Symbol" pitchFamily="18" charset="2"/>
              </a:rPr>
            </a:br>
            <a:r>
              <a:rPr lang="cs-CZ" altLang="cs-CZ" b="1" dirty="0" smtClean="0">
                <a:cs typeface="Times New Roman" pitchFamily="18" charset="0"/>
                <a:sym typeface="Symbol" pitchFamily="18" charset="2"/>
              </a:rPr>
              <a:t>s elektrickým nábojem.</a:t>
            </a:r>
          </a:p>
          <a:p>
            <a:pPr marL="0" indent="0" algn="ctr" eaLnBrk="1" hangingPunct="1">
              <a:buFont typeface="Wingdings" pitchFamily="2" charset="2"/>
              <a:buNone/>
            </a:pPr>
            <a:r>
              <a:rPr lang="cs-CZ" altLang="cs-CZ" b="1" dirty="0" smtClean="0">
                <a:cs typeface="Times New Roman" pitchFamily="18" charset="0"/>
                <a:sym typeface="Symbol" pitchFamily="18" charset="2"/>
              </a:rPr>
              <a:t>Popsaný </a:t>
            </a:r>
            <a:r>
              <a:rPr lang="cs-CZ" altLang="cs-CZ" b="1" dirty="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děj </a:t>
            </a:r>
            <a:r>
              <a:rPr lang="cs-CZ" altLang="cs-CZ" b="1" dirty="0" smtClean="0">
                <a:cs typeface="Times New Roman" pitchFamily="18" charset="0"/>
                <a:sym typeface="Symbol" pitchFamily="18" charset="2"/>
              </a:rPr>
              <a:t>charakterizuje </a:t>
            </a:r>
            <a:r>
              <a:rPr lang="cs-CZ" altLang="cs-CZ" b="1" dirty="0" smtClean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fyzikální veličina</a:t>
            </a:r>
            <a:r>
              <a:rPr lang="cs-CZ" altLang="cs-CZ" b="1" dirty="0" smtClean="0">
                <a:cs typeface="Times New Roman" pitchFamily="18" charset="0"/>
                <a:sym typeface="Symbol" pitchFamily="18" charset="2"/>
              </a:rPr>
              <a:t> elektrický </a:t>
            </a:r>
            <a:r>
              <a:rPr lang="cs-CZ" altLang="cs-CZ" b="1" dirty="0" smtClean="0">
                <a:cs typeface="Times New Roman" pitchFamily="18" charset="0"/>
                <a:sym typeface="Symbol" pitchFamily="18" charset="2"/>
              </a:rPr>
              <a:t>proud I.</a:t>
            </a:r>
            <a:endParaRPr lang="cs-CZ" altLang="cs-CZ" b="1" dirty="0" smtClean="0"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4" name="Rectangle 5"/>
          <p:cNvSpPr txBox="1">
            <a:spLocks noChangeArrowheads="1"/>
          </p:cNvSpPr>
          <p:nvPr/>
        </p:nvSpPr>
        <p:spPr bwMode="auto">
          <a:xfrm>
            <a:off x="379769" y="2852936"/>
            <a:ext cx="8501062" cy="4377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cs-CZ" altLang="cs-CZ" sz="2800" dirty="0" smtClean="0"/>
              <a:t>je základní fyzikální veličina  </a:t>
            </a:r>
            <a:r>
              <a:rPr lang="en-US" altLang="cs-CZ" sz="2800" dirty="0" smtClean="0"/>
              <a:t>SI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endParaRPr lang="en-US" altLang="cs-CZ" sz="2800" dirty="0" smtClean="0"/>
          </a:p>
          <a:p>
            <a:pPr eaLnBrk="1" hangingPunct="1">
              <a:spcBef>
                <a:spcPts val="0"/>
              </a:spcBef>
            </a:pPr>
            <a:r>
              <a:rPr lang="cs-CZ" altLang="cs-CZ" sz="2800" dirty="0" smtClean="0"/>
              <a:t>Prochází-li náboj průřezem vodiče rovnoměrně, </a:t>
            </a:r>
            <a:r>
              <a:rPr lang="cs-CZ" altLang="cs-CZ" sz="2800" dirty="0" smtClean="0"/>
              <a:t/>
            </a:r>
            <a:br>
              <a:rPr lang="cs-CZ" altLang="cs-CZ" sz="2800" dirty="0" smtClean="0"/>
            </a:br>
            <a:r>
              <a:rPr lang="cs-CZ" altLang="cs-CZ" sz="2800" dirty="0" smtClean="0"/>
              <a:t>je </a:t>
            </a:r>
            <a:r>
              <a:rPr lang="cs-CZ" altLang="cs-CZ" sz="2800" dirty="0" smtClean="0"/>
              <a:t>elektrický proud </a:t>
            </a:r>
            <a:r>
              <a:rPr lang="cs-CZ" altLang="cs-CZ" sz="2800" b="1" dirty="0" smtClean="0"/>
              <a:t>I</a:t>
            </a:r>
            <a:r>
              <a:rPr lang="cs-CZ" altLang="cs-CZ" sz="2800" dirty="0" smtClean="0"/>
              <a:t> určen jako </a:t>
            </a:r>
            <a:endParaRPr lang="cs-CZ" altLang="cs-CZ" sz="2800" dirty="0" smtClean="0"/>
          </a:p>
          <a:p>
            <a:pPr eaLnBrk="1" hangingPunct="1">
              <a:spcBef>
                <a:spcPts val="0"/>
              </a:spcBef>
            </a:pPr>
            <a:endParaRPr lang="cs-CZ" altLang="cs-CZ" sz="2800" dirty="0"/>
          </a:p>
          <a:p>
            <a:pPr marL="0" indent="0" eaLnBrk="1" hangingPunct="1">
              <a:spcBef>
                <a:spcPts val="0"/>
              </a:spcBef>
              <a:buNone/>
            </a:pPr>
            <a:r>
              <a:rPr lang="cs-CZ" altLang="cs-CZ" sz="2800" b="1" dirty="0" smtClean="0"/>
              <a:t>	podíl </a:t>
            </a:r>
            <a:r>
              <a:rPr lang="cs-CZ" altLang="cs-CZ" sz="2800" b="1" dirty="0" smtClean="0"/>
              <a:t>celkového náboje </a:t>
            </a:r>
            <a:r>
              <a:rPr lang="cs-CZ" altLang="cs-CZ" sz="2800" b="1" i="1" dirty="0" smtClean="0"/>
              <a:t>Q</a:t>
            </a:r>
            <a:r>
              <a:rPr lang="cs-CZ" altLang="cs-CZ" sz="2800" b="1" dirty="0" smtClean="0"/>
              <a:t>, </a:t>
            </a:r>
            <a:br>
              <a:rPr lang="cs-CZ" altLang="cs-CZ" sz="2800" b="1" dirty="0" smtClean="0"/>
            </a:br>
            <a:r>
              <a:rPr lang="cs-CZ" altLang="cs-CZ" sz="2800" b="1" dirty="0" smtClean="0"/>
              <a:t>	který </a:t>
            </a:r>
            <a:r>
              <a:rPr lang="cs-CZ" altLang="cs-CZ" sz="2800" b="1" dirty="0" smtClean="0"/>
              <a:t>projde průřezem vodiče </a:t>
            </a:r>
            <a:br>
              <a:rPr lang="cs-CZ" altLang="cs-CZ" sz="2800" b="1" dirty="0" smtClean="0"/>
            </a:br>
            <a:r>
              <a:rPr lang="cs-CZ" altLang="cs-CZ" sz="2800" b="1" dirty="0" smtClean="0"/>
              <a:t>	za </a:t>
            </a:r>
            <a:r>
              <a:rPr lang="cs-CZ" altLang="cs-CZ" sz="2800" b="1" dirty="0" smtClean="0"/>
              <a:t>jednotku času a tohoto času </a:t>
            </a:r>
            <a:r>
              <a:rPr lang="cs-CZ" altLang="cs-CZ" sz="2800" b="1" i="1" dirty="0" smtClean="0"/>
              <a:t>t</a:t>
            </a:r>
            <a:r>
              <a:rPr lang="cs-CZ" altLang="cs-CZ" sz="2800" i="1" dirty="0" smtClean="0"/>
              <a:t>.</a:t>
            </a:r>
            <a:endParaRPr lang="cs-CZ" altLang="cs-CZ" sz="2800" dirty="0" smtClean="0"/>
          </a:p>
        </p:txBody>
      </p:sp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7174020"/>
              </p:ext>
            </p:extLst>
          </p:nvPr>
        </p:nvGraphicFramePr>
        <p:xfrm>
          <a:off x="6588224" y="4869160"/>
          <a:ext cx="1479550" cy="143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9" name="Rovnice" r:id="rId3" imgW="406048" imgH="393359" progId="Equation.3">
                  <p:embed/>
                </p:oleObj>
              </mc:Choice>
              <mc:Fallback>
                <p:oleObj name="Rovnice" r:id="rId3" imgW="406048" imgH="39335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4869160"/>
                        <a:ext cx="1479550" cy="14335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581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16632"/>
            <a:ext cx="4968875" cy="1024164"/>
          </a:xfrm>
        </p:spPr>
        <p:txBody>
          <a:bodyPr/>
          <a:lstStyle/>
          <a:p>
            <a:pPr algn="l" eaLnBrk="1" hangingPunct="1"/>
            <a:r>
              <a:rPr lang="cs-CZ" altLang="cs-CZ" sz="4000" b="1" dirty="0" smtClean="0">
                <a:cs typeface="Times New Roman" pitchFamily="18" charset="0"/>
              </a:rPr>
              <a:t>Jednotka proudu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7457" y="1196752"/>
            <a:ext cx="8458653" cy="5072062"/>
          </a:xfrm>
        </p:spPr>
        <p:txBody>
          <a:bodyPr rtlCol="0">
            <a:no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dirty="0" smtClean="0">
                <a:latin typeface="+mj-lt"/>
                <a:cs typeface="Times New Roman" pitchFamily="18" charset="0"/>
              </a:rPr>
              <a:t>[I] </a:t>
            </a:r>
            <a:r>
              <a:rPr lang="cs-CZ" sz="2800" dirty="0">
                <a:latin typeface="+mj-lt"/>
                <a:cs typeface="Times New Roman" pitchFamily="18" charset="0"/>
              </a:rPr>
              <a:t>= C </a:t>
            </a:r>
            <a:r>
              <a:rPr lang="cs-CZ" sz="2800" dirty="0">
                <a:latin typeface="+mj-lt"/>
                <a:cs typeface="Times New Roman" pitchFamily="18" charset="0"/>
                <a:sym typeface="Symbol" pitchFamily="18" charset="2"/>
              </a:rPr>
              <a:t></a:t>
            </a:r>
            <a:r>
              <a:rPr lang="cs-CZ" sz="2800" dirty="0">
                <a:latin typeface="+mj-lt"/>
                <a:cs typeface="Times New Roman" pitchFamily="18" charset="0"/>
              </a:rPr>
              <a:t> s</a:t>
            </a:r>
            <a:r>
              <a:rPr lang="cs-CZ" sz="2800" baseline="30000" dirty="0">
                <a:latin typeface="+mj-lt"/>
                <a:cs typeface="Times New Roman" pitchFamily="18" charset="0"/>
              </a:rPr>
              <a:t>–1</a:t>
            </a:r>
            <a:r>
              <a:rPr lang="cs-CZ" sz="2800" dirty="0" smtClean="0">
                <a:latin typeface="+mj-lt"/>
                <a:cs typeface="Times New Roman" pitchFamily="18" charset="0"/>
              </a:rPr>
              <a:t>= </a:t>
            </a:r>
            <a:r>
              <a:rPr lang="cs-CZ" sz="2800" dirty="0" smtClean="0">
                <a:latin typeface="+mj-lt"/>
                <a:cs typeface="Times New Roman" pitchFamily="18" charset="0"/>
              </a:rPr>
              <a:t>A (ampér</a:t>
            </a:r>
            <a:r>
              <a:rPr lang="cs-CZ" sz="2800" dirty="0" smtClean="0">
                <a:latin typeface="+mj-lt"/>
                <a:cs typeface="Times New Roman" pitchFamily="18" charset="0"/>
              </a:rPr>
              <a:t>)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dirty="0" smtClean="0">
              <a:latin typeface="+mj-lt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dirty="0" smtClean="0">
                <a:latin typeface="+mj-lt"/>
                <a:cs typeface="Times New Roman" pitchFamily="18" charset="0"/>
              </a:rPr>
              <a:t>Vodičem prochází proud 1A, jestliže </a:t>
            </a:r>
            <a:r>
              <a:rPr lang="cs-CZ" sz="2800" dirty="0" smtClean="0">
                <a:latin typeface="+mj-lt"/>
                <a:cs typeface="Times New Roman" pitchFamily="18" charset="0"/>
              </a:rPr>
              <a:t/>
            </a:r>
            <a:br>
              <a:rPr lang="cs-CZ" sz="2800" dirty="0" smtClean="0">
                <a:latin typeface="+mj-lt"/>
                <a:cs typeface="Times New Roman" pitchFamily="18" charset="0"/>
              </a:rPr>
            </a:br>
            <a:r>
              <a:rPr lang="cs-CZ" sz="2800" dirty="0" smtClean="0">
                <a:latin typeface="+mj-lt"/>
                <a:cs typeface="Times New Roman" pitchFamily="18" charset="0"/>
              </a:rPr>
              <a:t>projde </a:t>
            </a:r>
            <a:r>
              <a:rPr lang="cs-CZ" sz="2800" dirty="0" smtClean="0">
                <a:latin typeface="+mj-lt"/>
                <a:cs typeface="Times New Roman" pitchFamily="18" charset="0"/>
              </a:rPr>
              <a:t>průřezem vodiče náboj 1C za 1s.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dirty="0" smtClean="0">
              <a:latin typeface="+mj-lt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dirty="0" smtClean="0">
                <a:latin typeface="+mj-lt"/>
                <a:cs typeface="Times New Roman" pitchFamily="18" charset="0"/>
              </a:rPr>
              <a:t>Pro jednotku elektrického náboje používáme také název ampérsekunda</a:t>
            </a:r>
            <a:r>
              <a:rPr lang="cs-CZ" sz="2800" i="1" dirty="0" smtClean="0">
                <a:latin typeface="+mj-lt"/>
                <a:cs typeface="Times New Roman" pitchFamily="18" charset="0"/>
              </a:rPr>
              <a:t>.</a:t>
            </a:r>
            <a:endParaRPr lang="cs-CZ" sz="2800" dirty="0">
              <a:latin typeface="+mj-lt"/>
              <a:cs typeface="Times New Roman" pitchFamily="18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dirty="0" smtClean="0">
                <a:latin typeface="+mj-lt"/>
                <a:cs typeface="Times New Roman" pitchFamily="18" charset="0"/>
              </a:rPr>
              <a:t>				[</a:t>
            </a:r>
            <a:r>
              <a:rPr lang="cs-CZ" sz="2800" dirty="0">
                <a:latin typeface="+mj-lt"/>
                <a:cs typeface="Times New Roman" pitchFamily="18" charset="0"/>
              </a:rPr>
              <a:t>Q] = [I] . [t] = A . s = C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i="1" dirty="0" smtClean="0">
              <a:latin typeface="+mj-lt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b="1" dirty="0">
                <a:latin typeface="+mj-lt"/>
                <a:cs typeface="Times New Roman" pitchFamily="18" charset="0"/>
              </a:rPr>
              <a:t>Driftová rychlost </a:t>
            </a:r>
            <a:r>
              <a:rPr lang="cs-CZ" sz="2800" dirty="0">
                <a:latin typeface="+mj-lt"/>
                <a:cs typeface="Times New Roman" pitchFamily="18" charset="0"/>
              </a:rPr>
              <a:t>- rychlost, s jakou se nosiče náboje pohybují </a:t>
            </a:r>
            <a:r>
              <a:rPr lang="cs-CZ" sz="2800" dirty="0" smtClean="0">
                <a:latin typeface="+mj-lt"/>
                <a:cs typeface="Times New Roman" pitchFamily="18" charset="0"/>
              </a:rPr>
              <a:t>ve vodiči  (řádově mm.s</a:t>
            </a:r>
            <a:r>
              <a:rPr lang="cs-CZ" sz="2800" baseline="30000" dirty="0" smtClean="0">
                <a:latin typeface="+mj-lt"/>
                <a:cs typeface="Times New Roman" pitchFamily="18" charset="0"/>
              </a:rPr>
              <a:t>-1</a:t>
            </a:r>
            <a:r>
              <a:rPr lang="cs-CZ" sz="2800" dirty="0" smtClean="0">
                <a:latin typeface="+mj-lt"/>
                <a:cs typeface="Times New Roman" pitchFamily="18" charset="0"/>
              </a:rPr>
              <a:t>).</a:t>
            </a:r>
            <a:endParaRPr lang="cs-CZ" sz="2800" dirty="0" smtClean="0">
              <a:latin typeface="+mj-lt"/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2800" dirty="0" smtClean="0">
                <a:latin typeface="+mj-lt"/>
                <a:cs typeface="Times New Roman" pitchFamily="18" charset="0"/>
              </a:rPr>
              <a:t>Proud se šíří téměř rychlostí světla.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dirty="0">
              <a:latin typeface="+mj-lt"/>
              <a:cs typeface="Times New Roman" pitchFamily="18" charset="0"/>
            </a:endParaRPr>
          </a:p>
        </p:txBody>
      </p:sp>
      <p:graphicFrame>
        <p:nvGraphicFramePr>
          <p:cNvPr id="922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7530964"/>
              </p:ext>
            </p:extLst>
          </p:nvPr>
        </p:nvGraphicFramePr>
        <p:xfrm>
          <a:off x="6516216" y="1628800"/>
          <a:ext cx="1164435" cy="112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4" name="Rovnice" r:id="rId3" imgW="406080" imgH="393480" progId="Equation.3">
                  <p:embed/>
                </p:oleObj>
              </mc:Choice>
              <mc:Fallback>
                <p:oleObj name="Rovnice" r:id="rId3" imgW="406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216" y="1628800"/>
                        <a:ext cx="1164435" cy="11289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" name="Přímá spojnice 2"/>
          <p:cNvCxnSpPr/>
          <p:nvPr/>
        </p:nvCxnSpPr>
        <p:spPr>
          <a:xfrm>
            <a:off x="467544" y="3212976"/>
            <a:ext cx="8208912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381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proud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1665"/>
          <a:stretch/>
        </p:blipFill>
        <p:spPr bwMode="auto">
          <a:xfrm>
            <a:off x="964858" y="-623432"/>
            <a:ext cx="3341687" cy="357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88430" y="195036"/>
            <a:ext cx="5722513" cy="828220"/>
          </a:xfrm>
        </p:spPr>
        <p:txBody>
          <a:bodyPr/>
          <a:lstStyle/>
          <a:p>
            <a:pPr algn="l" eaLnBrk="1" hangingPunct="1"/>
            <a:r>
              <a:rPr lang="cs-CZ" altLang="cs-CZ" sz="3200" b="1" dirty="0" smtClean="0">
                <a:cs typeface="Times New Roman" pitchFamily="18" charset="0"/>
              </a:rPr>
              <a:t>Jednoduchý elektrický obvod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8857" y="3637191"/>
            <a:ext cx="9035143" cy="2873375"/>
          </a:xfrm>
        </p:spPr>
        <p:txBody>
          <a:bodyPr/>
          <a:lstStyle/>
          <a:p>
            <a:pPr marL="271463" indent="-271463" eaLnBrk="1" hangingPunct="1"/>
            <a:r>
              <a:rPr lang="cs-CZ" altLang="cs-CZ" sz="2400" dirty="0" smtClean="0">
                <a:latin typeface="+mj-lt"/>
                <a:cs typeface="Times New Roman" pitchFamily="18" charset="0"/>
              </a:rPr>
              <a:t>Elektrony se pohybují proti směru intenzity.</a:t>
            </a:r>
          </a:p>
          <a:p>
            <a:pPr marL="271463" indent="-271463" eaLnBrk="1" hangingPunct="1"/>
            <a:r>
              <a:rPr lang="cs-CZ" altLang="cs-CZ" sz="2400" dirty="0" smtClean="0">
                <a:latin typeface="+mj-lt"/>
                <a:cs typeface="Times New Roman" pitchFamily="18" charset="0"/>
              </a:rPr>
              <a:t>Kladné nosiče náboje ve směru intenzity.</a:t>
            </a:r>
          </a:p>
          <a:p>
            <a:pPr marL="271463" indent="-271463" eaLnBrk="1" hangingPunct="1"/>
            <a:r>
              <a:rPr lang="cs-CZ" altLang="cs-CZ" sz="2400" dirty="0" smtClean="0">
                <a:latin typeface="+mj-lt"/>
                <a:cs typeface="Times New Roman" pitchFamily="18" charset="0"/>
              </a:rPr>
              <a:t>Za směr proudu se podle dohody pokládá směr uspořádaného pohybu kladně nabitých částic. </a:t>
            </a:r>
          </a:p>
          <a:p>
            <a:pPr marL="271463" indent="-271463" eaLnBrk="1" hangingPunct="1"/>
            <a:r>
              <a:rPr lang="cs-CZ" altLang="cs-CZ" sz="2400" dirty="0" smtClean="0">
                <a:latin typeface="+mj-lt"/>
                <a:cs typeface="Times New Roman" pitchFamily="18" charset="0"/>
              </a:rPr>
              <a:t>Proud vychází z kladného pólu zdroje a směřuje do pólu záporného.</a:t>
            </a:r>
          </a:p>
          <a:p>
            <a:pPr marL="271463" indent="-271463" eaLnBrk="1" hangingPunct="1"/>
            <a:endParaRPr lang="cs-CZ" altLang="cs-CZ" sz="2400" dirty="0" smtClean="0">
              <a:latin typeface="+mj-lt"/>
              <a:cs typeface="Times New Roman" pitchFamily="18" charset="0"/>
            </a:endParaRPr>
          </a:p>
          <a:p>
            <a:pPr marL="271463" indent="-271463" eaLnBrk="1" hangingPunct="1"/>
            <a:r>
              <a:rPr lang="cs-CZ" altLang="cs-CZ" sz="2400" dirty="0">
                <a:latin typeface="+mj-lt"/>
                <a:cs typeface="Times New Roman" pitchFamily="18" charset="0"/>
              </a:rPr>
              <a:t>Elektrický proud měříme ampérmetrem, zapojeným sériově.</a:t>
            </a:r>
          </a:p>
          <a:p>
            <a:pPr marL="442913" indent="-442913" eaLnBrk="1" hangingPunct="1"/>
            <a:endParaRPr lang="cs-CZ" altLang="cs-CZ" sz="2400" dirty="0" smtClean="0">
              <a:latin typeface="+mj-lt"/>
              <a:cs typeface="Times New Roman" pitchFamily="18" charset="0"/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 flipH="1">
            <a:off x="1864177" y="2957287"/>
            <a:ext cx="1143000" cy="158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4" descr="proud 2"/>
          <p:cNvPicPr>
            <a:picLocks noChangeAspect="1" noChangeArrowheads="1"/>
          </p:cNvPicPr>
          <p:nvPr/>
        </p:nvPicPr>
        <p:blipFill rotWithShape="1"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/>
        </p:blipFill>
        <p:spPr bwMode="auto">
          <a:xfrm>
            <a:off x="5481751" y="156257"/>
            <a:ext cx="3456782" cy="357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41873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500063"/>
            <a:ext cx="7488237" cy="52705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cs-CZ" sz="4000" b="1" dirty="0" smtClean="0">
                <a:cs typeface="Times New Roman" pitchFamily="18" charset="0"/>
              </a:rPr>
              <a:t>Účinky elektrického proudu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357313"/>
            <a:ext cx="8748712" cy="5087937"/>
          </a:xfrm>
        </p:spPr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altLang="cs-CZ" dirty="0" smtClean="0">
                <a:latin typeface="+mj-lt"/>
                <a:cs typeface="Times New Roman" pitchFamily="18" charset="0"/>
              </a:rPr>
              <a:t>Proud přímo nevnímáme, </a:t>
            </a:r>
            <a:br>
              <a:rPr lang="cs-CZ" altLang="cs-CZ" dirty="0" smtClean="0">
                <a:latin typeface="+mj-lt"/>
                <a:cs typeface="Times New Roman" pitchFamily="18" charset="0"/>
              </a:rPr>
            </a:br>
            <a:r>
              <a:rPr lang="cs-CZ" altLang="cs-CZ" dirty="0" smtClean="0">
                <a:latin typeface="+mj-lt"/>
                <a:cs typeface="Times New Roman" pitchFamily="18" charset="0"/>
              </a:rPr>
              <a:t>ale můžeme pozorovat jeho účinky: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cs-CZ" altLang="cs-CZ" dirty="0" smtClean="0">
              <a:latin typeface="+mj-lt"/>
              <a:cs typeface="Times New Roman" pitchFamily="18" charset="0"/>
            </a:endParaRPr>
          </a:p>
          <a:p>
            <a:pPr marL="0" indent="0" eaLnBrk="1" hangingPunct="1"/>
            <a:r>
              <a:rPr lang="cs-CZ" altLang="cs-CZ" dirty="0" smtClean="0">
                <a:latin typeface="+mj-lt"/>
                <a:cs typeface="Times New Roman" pitchFamily="18" charset="0"/>
              </a:rPr>
              <a:t> tepelné – změna teploty</a:t>
            </a:r>
          </a:p>
          <a:p>
            <a:pPr marL="0" indent="0" eaLnBrk="1" hangingPunct="1"/>
            <a:r>
              <a:rPr lang="cs-CZ" altLang="cs-CZ" dirty="0" smtClean="0">
                <a:latin typeface="+mj-lt"/>
                <a:cs typeface="Times New Roman" pitchFamily="18" charset="0"/>
              </a:rPr>
              <a:t> chemické – přenos látky</a:t>
            </a:r>
          </a:p>
          <a:p>
            <a:pPr marL="0" indent="0" eaLnBrk="1" hangingPunct="1"/>
            <a:r>
              <a:rPr lang="cs-CZ" altLang="cs-CZ" dirty="0" smtClean="0">
                <a:latin typeface="+mj-lt"/>
                <a:cs typeface="Times New Roman" pitchFamily="18" charset="0"/>
              </a:rPr>
              <a:t> magnetické – silové působení</a:t>
            </a:r>
          </a:p>
          <a:p>
            <a:pPr marL="0" indent="0" eaLnBrk="1" hangingPunct="1"/>
            <a:r>
              <a:rPr lang="cs-CZ" altLang="cs-CZ" dirty="0" smtClean="0">
                <a:latin typeface="+mj-lt"/>
                <a:cs typeface="Times New Roman" pitchFamily="18" charset="0"/>
              </a:rPr>
              <a:t> světelné – efekty v plynech</a:t>
            </a:r>
          </a:p>
        </p:txBody>
      </p:sp>
    </p:spTree>
    <p:extLst>
      <p:ext uri="{BB962C8B-B14F-4D97-AF65-F5344CB8AC3E}">
        <p14:creationId xmlns:p14="http://schemas.microsoft.com/office/powerpoint/2010/main" val="2167816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357188"/>
            <a:ext cx="4619625" cy="744537"/>
          </a:xfrm>
        </p:spPr>
        <p:txBody>
          <a:bodyPr/>
          <a:lstStyle/>
          <a:p>
            <a:pPr algn="l" eaLnBrk="1" hangingPunct="1"/>
            <a:r>
              <a:rPr lang="cs-CZ" sz="3600" b="1" dirty="0" smtClean="0"/>
              <a:t>Příklady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357313"/>
            <a:ext cx="8929687" cy="4857750"/>
          </a:xfrm>
        </p:spPr>
        <p:txBody>
          <a:bodyPr rtlCol="0">
            <a:normAutofit/>
          </a:bodyPr>
          <a:lstStyle/>
          <a:p>
            <a:pPr marL="439738" indent="-439738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 smtClean="0"/>
              <a:t>1] </a:t>
            </a:r>
            <a:r>
              <a:rPr lang="cs-CZ" sz="2800" dirty="0" smtClean="0"/>
              <a:t>Určete proud, kterým by se nabil kondenzátor </a:t>
            </a:r>
            <a:r>
              <a:rPr lang="cs-CZ" sz="2800" dirty="0" err="1" smtClean="0"/>
              <a:t>fotogtafického</a:t>
            </a:r>
            <a:r>
              <a:rPr lang="cs-CZ" sz="2800" dirty="0" smtClean="0"/>
              <a:t> blesku o </a:t>
            </a:r>
            <a:r>
              <a:rPr lang="cs-CZ" sz="2800" dirty="0" err="1" smtClean="0"/>
              <a:t>kapacite</a:t>
            </a:r>
            <a:r>
              <a:rPr lang="cs-CZ" sz="2800" dirty="0" smtClean="0"/>
              <a:t> 800 </a:t>
            </a:r>
            <a:r>
              <a:rPr lang="el-GR" sz="2800" dirty="0" smtClean="0"/>
              <a:t>μ</a:t>
            </a:r>
            <a:r>
              <a:rPr lang="cs-CZ" sz="2800" dirty="0" smtClean="0"/>
              <a:t>F na napětí 500 V během 20 sekund.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dirty="0" smtClean="0"/>
          </a:p>
          <a:p>
            <a:pPr marL="439738" indent="-439738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 smtClean="0"/>
              <a:t>2] </a:t>
            </a:r>
            <a:r>
              <a:rPr lang="cs-CZ" sz="2800" dirty="0" smtClean="0"/>
              <a:t>Kolik volných elektronů projde za 1 minutu vodičem při proudu 1 </a:t>
            </a:r>
            <a:r>
              <a:rPr lang="cs-CZ" sz="2800" dirty="0" err="1" smtClean="0"/>
              <a:t>mA</a:t>
            </a:r>
            <a:r>
              <a:rPr lang="cs-CZ" sz="2800" dirty="0" smtClean="0"/>
              <a:t>?</a:t>
            </a: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cs-CZ" sz="2800" dirty="0" smtClean="0"/>
          </a:p>
          <a:p>
            <a:pPr marL="439738" indent="-439738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800" dirty="0" smtClean="0"/>
              <a:t>3] </a:t>
            </a:r>
            <a:r>
              <a:rPr lang="cs-CZ" sz="2800" dirty="0" smtClean="0"/>
              <a:t>Akumulátor se nabíjel po dobu 10 hodin proudem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cs-CZ" sz="2800" dirty="0" smtClean="0"/>
              <a:t>7 A. Jak dlouho se vybíjel, jestliže se z něho při vybíjení odebíral stálý proud 0,5 A? Účinnost 100 </a:t>
            </a:r>
            <a:r>
              <a:rPr lang="en-US" sz="2800" dirty="0" smtClean="0"/>
              <a:t>%.</a:t>
            </a:r>
            <a:endParaRPr lang="cs-CZ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27384"/>
            <a:ext cx="9144000" cy="648000"/>
          </a:xfrm>
          <a:solidFill>
            <a:schemeClr val="bg1">
              <a:lumMod val="50000"/>
            </a:schemeClr>
          </a:solidFill>
          <a:ln w="571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cs-CZ" sz="4000" b="1" dirty="0">
                <a:solidFill>
                  <a:schemeClr val="bg1"/>
                </a:solidFill>
                <a:cs typeface="Times New Roman" pitchFamily="18" charset="0"/>
              </a:rPr>
              <a:t> 2. 2. ELEKTRICKÝ ZDROJ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276475"/>
            <a:ext cx="8229600" cy="296068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mtClean="0"/>
              <a:t>	</a:t>
            </a:r>
          </a:p>
        </p:txBody>
      </p:sp>
      <p:sp>
        <p:nvSpPr>
          <p:cNvPr id="24580" name="Rectangle 5"/>
          <p:cNvSpPr>
            <a:spLocks noChangeArrowheads="1"/>
          </p:cNvSpPr>
          <p:nvPr/>
        </p:nvSpPr>
        <p:spPr bwMode="auto">
          <a:xfrm>
            <a:off x="357188" y="1357313"/>
            <a:ext cx="8501062" cy="451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marL="352425" indent="-352425">
              <a:buFont typeface="Arial" charset="0"/>
              <a:buChar char="•"/>
            </a:pPr>
            <a:r>
              <a:rPr lang="cs-CZ" sz="3600" dirty="0">
                <a:latin typeface="+mj-lt"/>
                <a:cs typeface="Times New Roman" pitchFamily="18" charset="0"/>
              </a:rPr>
              <a:t>přeměňuje určitý druh energie </a:t>
            </a:r>
            <a:br>
              <a:rPr lang="cs-CZ" sz="3600" dirty="0">
                <a:latin typeface="+mj-lt"/>
                <a:cs typeface="Times New Roman" pitchFamily="18" charset="0"/>
              </a:rPr>
            </a:br>
            <a:r>
              <a:rPr lang="cs-CZ" sz="3600" dirty="0">
                <a:latin typeface="+mj-lt"/>
                <a:cs typeface="Times New Roman" pitchFamily="18" charset="0"/>
              </a:rPr>
              <a:t>na energii elektrickou</a:t>
            </a:r>
            <a:br>
              <a:rPr lang="cs-CZ" sz="3600" dirty="0">
                <a:latin typeface="+mj-lt"/>
                <a:cs typeface="Times New Roman" pitchFamily="18" charset="0"/>
              </a:rPr>
            </a:br>
            <a:endParaRPr lang="cs-CZ" sz="3600" dirty="0">
              <a:latin typeface="+mj-lt"/>
              <a:cs typeface="Times New Roman" pitchFamily="18" charset="0"/>
            </a:endParaRPr>
          </a:p>
          <a:p>
            <a:pPr marL="352425" indent="-352425">
              <a:buFont typeface="Arial" charset="0"/>
              <a:buChar char="•"/>
            </a:pPr>
            <a:r>
              <a:rPr lang="cs-CZ" sz="3600" dirty="0">
                <a:latin typeface="+mj-lt"/>
                <a:cs typeface="Times New Roman" pitchFamily="18" charset="0"/>
              </a:rPr>
              <a:t>je to zařízení, mezi jehož dvěma póly </a:t>
            </a:r>
            <a:r>
              <a:rPr lang="cs-CZ" sz="3600" dirty="0" smtClean="0">
                <a:latin typeface="+mj-lt"/>
                <a:cs typeface="Times New Roman" pitchFamily="18" charset="0"/>
              </a:rPr>
              <a:t/>
            </a:r>
            <a:br>
              <a:rPr lang="cs-CZ" sz="3600" dirty="0" smtClean="0">
                <a:latin typeface="+mj-lt"/>
                <a:cs typeface="Times New Roman" pitchFamily="18" charset="0"/>
              </a:rPr>
            </a:br>
            <a:r>
              <a:rPr lang="cs-CZ" sz="3600" dirty="0" smtClean="0">
                <a:latin typeface="+mj-lt"/>
                <a:cs typeface="Times New Roman" pitchFamily="18" charset="0"/>
              </a:rPr>
              <a:t>je i </a:t>
            </a:r>
            <a:r>
              <a:rPr lang="cs-CZ" sz="3600" dirty="0">
                <a:latin typeface="+mj-lt"/>
                <a:cs typeface="Times New Roman" pitchFamily="18" charset="0"/>
              </a:rPr>
              <a:t>při připojení vodiče udržován rozdíl elektrického </a:t>
            </a:r>
            <a:r>
              <a:rPr lang="cs-CZ" sz="3600" dirty="0" smtClean="0">
                <a:latin typeface="+mj-lt"/>
                <a:cs typeface="Times New Roman" pitchFamily="18" charset="0"/>
              </a:rPr>
              <a:t>napětí</a:t>
            </a:r>
            <a:endParaRPr lang="cs-CZ" sz="36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Skupina 20"/>
          <p:cNvGrpSpPr/>
          <p:nvPr/>
        </p:nvGrpSpPr>
        <p:grpSpPr>
          <a:xfrm>
            <a:off x="634181" y="3126658"/>
            <a:ext cx="3288890" cy="2315497"/>
            <a:chOff x="634181" y="3126658"/>
            <a:chExt cx="3288890" cy="2315497"/>
          </a:xfrm>
        </p:grpSpPr>
        <p:sp>
          <p:nvSpPr>
            <p:cNvPr id="18" name="Volný tvar 17"/>
            <p:cNvSpPr/>
            <p:nvPr/>
          </p:nvSpPr>
          <p:spPr>
            <a:xfrm>
              <a:off x="634181" y="3126658"/>
              <a:ext cx="3288890" cy="2315497"/>
            </a:xfrm>
            <a:custGeom>
              <a:avLst/>
              <a:gdLst>
                <a:gd name="connsiteX0" fmla="*/ 2890684 w 3288890"/>
                <a:gd name="connsiteY0" fmla="*/ 0 h 2315497"/>
                <a:gd name="connsiteX1" fmla="*/ 3259393 w 3288890"/>
                <a:gd name="connsiteY1" fmla="*/ 0 h 2315497"/>
                <a:gd name="connsiteX2" fmla="*/ 3288890 w 3288890"/>
                <a:gd name="connsiteY2" fmla="*/ 2315497 h 2315497"/>
                <a:gd name="connsiteX3" fmla="*/ 0 w 3288890"/>
                <a:gd name="connsiteY3" fmla="*/ 2300748 h 2315497"/>
                <a:gd name="connsiteX4" fmla="*/ 0 w 3288890"/>
                <a:gd name="connsiteY4" fmla="*/ 14748 h 2315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8890" h="2315497">
                  <a:moveTo>
                    <a:pt x="2890684" y="0"/>
                  </a:moveTo>
                  <a:lnTo>
                    <a:pt x="3259393" y="0"/>
                  </a:lnTo>
                  <a:lnTo>
                    <a:pt x="3288890" y="2315497"/>
                  </a:lnTo>
                  <a:lnTo>
                    <a:pt x="0" y="2300748"/>
                  </a:lnTo>
                  <a:lnTo>
                    <a:pt x="0" y="14748"/>
                  </a:lnTo>
                </a:path>
              </a:pathLst>
            </a:custGeom>
            <a:ln w="381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0" name="Přímá spojnice se šipkou 19"/>
            <p:cNvCxnSpPr/>
            <p:nvPr/>
          </p:nvCxnSpPr>
          <p:spPr>
            <a:xfrm>
              <a:off x="634181" y="3126658"/>
              <a:ext cx="481435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/>
            <p:nvPr/>
          </p:nvCxnSpPr>
          <p:spPr>
            <a:xfrm flipH="1">
              <a:off x="1259632" y="3126658"/>
              <a:ext cx="2038946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8309" name="Rectangle 5"/>
          <p:cNvSpPr>
            <a:spLocks noChangeArrowheads="1"/>
          </p:cNvSpPr>
          <p:nvPr/>
        </p:nvSpPr>
        <p:spPr bwMode="auto">
          <a:xfrm>
            <a:off x="4932040" y="332656"/>
            <a:ext cx="4320479" cy="6480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 err="1">
                <a:latin typeface="+mj-lt"/>
                <a:cs typeface="Times New Roman" pitchFamily="18" charset="0"/>
              </a:rPr>
              <a:t>E</a:t>
            </a:r>
            <a:r>
              <a:rPr lang="cs-CZ" sz="2800" baseline="-25000" dirty="0" err="1">
                <a:latin typeface="+mj-lt"/>
                <a:cs typeface="Times New Roman" pitchFamily="18" charset="0"/>
              </a:rPr>
              <a:t>e</a:t>
            </a:r>
            <a:r>
              <a:rPr lang="cs-CZ" sz="2800" baseline="-25000" dirty="0">
                <a:latin typeface="+mj-lt"/>
                <a:cs typeface="Times New Roman" pitchFamily="18" charset="0"/>
              </a:rPr>
              <a:t>  </a:t>
            </a:r>
            <a:r>
              <a:rPr lang="cs-CZ" sz="2800" dirty="0">
                <a:latin typeface="+mj-lt"/>
                <a:cs typeface="Times New Roman" pitchFamily="18" charset="0"/>
              </a:rPr>
              <a:t>intenzita vnějšího pole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 err="1">
                <a:latin typeface="+mj-lt"/>
                <a:cs typeface="Times New Roman" pitchFamily="18" charset="0"/>
              </a:rPr>
              <a:t>E</a:t>
            </a:r>
            <a:r>
              <a:rPr lang="cs-CZ" sz="2800" baseline="-25000" dirty="0" err="1">
                <a:latin typeface="+mj-lt"/>
                <a:cs typeface="Times New Roman" pitchFamily="18" charset="0"/>
              </a:rPr>
              <a:t>i</a:t>
            </a:r>
            <a:r>
              <a:rPr lang="cs-CZ" sz="2800" baseline="-25000" dirty="0">
                <a:latin typeface="+mj-lt"/>
                <a:cs typeface="Times New Roman" pitchFamily="18" charset="0"/>
              </a:rPr>
              <a:t>  </a:t>
            </a:r>
            <a:r>
              <a:rPr lang="cs-CZ" sz="2800" dirty="0">
                <a:latin typeface="+mj-lt"/>
                <a:cs typeface="Times New Roman" pitchFamily="18" charset="0"/>
              </a:rPr>
              <a:t>intenzita vnitřního </a:t>
            </a:r>
            <a:r>
              <a:rPr lang="cs-CZ" sz="2800" dirty="0" smtClean="0">
                <a:latin typeface="+mj-lt"/>
                <a:cs typeface="Times New Roman" pitchFamily="18" charset="0"/>
              </a:rPr>
              <a:t>pole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 err="1" smtClean="0">
                <a:latin typeface="+mj-lt"/>
                <a:cs typeface="Times New Roman" pitchFamily="18" charset="0"/>
              </a:rPr>
              <a:t>F</a:t>
            </a:r>
            <a:r>
              <a:rPr lang="cs-CZ" sz="2800" baseline="-25000" dirty="0" err="1" smtClean="0">
                <a:latin typeface="+mj-lt"/>
                <a:cs typeface="Times New Roman" pitchFamily="18" charset="0"/>
              </a:rPr>
              <a:t>e</a:t>
            </a:r>
            <a:r>
              <a:rPr lang="cs-CZ" sz="2800" baseline="-25000" dirty="0" smtClean="0">
                <a:latin typeface="+mj-lt"/>
                <a:cs typeface="Times New Roman" pitchFamily="18" charset="0"/>
              </a:rPr>
              <a:t>  </a:t>
            </a:r>
            <a:r>
              <a:rPr lang="cs-CZ" sz="2800" dirty="0" smtClean="0">
                <a:latin typeface="+mj-lt"/>
                <a:cs typeface="Times New Roman" pitchFamily="18" charset="0"/>
              </a:rPr>
              <a:t>elektrostatická síla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 err="1" smtClean="0">
                <a:latin typeface="+mj-lt"/>
                <a:cs typeface="Times New Roman" pitchFamily="18" charset="0"/>
              </a:rPr>
              <a:t>F</a:t>
            </a:r>
            <a:r>
              <a:rPr lang="cs-CZ" sz="2800" baseline="-25000" dirty="0" err="1" smtClean="0">
                <a:latin typeface="+mj-lt"/>
                <a:cs typeface="Times New Roman" pitchFamily="18" charset="0"/>
              </a:rPr>
              <a:t>n</a:t>
            </a:r>
            <a:r>
              <a:rPr lang="cs-CZ" sz="2800" baseline="-25000" dirty="0" smtClean="0">
                <a:latin typeface="+mj-lt"/>
                <a:cs typeface="Times New Roman" pitchFamily="18" charset="0"/>
              </a:rPr>
              <a:t>  </a:t>
            </a:r>
            <a:r>
              <a:rPr lang="cs-CZ" sz="2800" dirty="0" err="1" smtClean="0">
                <a:latin typeface="+mj-lt"/>
                <a:cs typeface="Times New Roman" pitchFamily="18" charset="0"/>
              </a:rPr>
              <a:t>neelektrostatická</a:t>
            </a:r>
            <a:r>
              <a:rPr lang="cs-CZ" sz="2800" dirty="0" smtClean="0">
                <a:latin typeface="+mj-lt"/>
                <a:cs typeface="Times New Roman" pitchFamily="18" charset="0"/>
              </a:rPr>
              <a:t> síla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800" dirty="0">
                <a:latin typeface="+mj-lt"/>
                <a:cs typeface="Times New Roman" pitchFamily="18" charset="0"/>
              </a:rPr>
              <a:t>Není-li ke svorkám zdroje připojen spotřebič </a:t>
            </a:r>
            <a:r>
              <a:rPr lang="cs-CZ" sz="2800" dirty="0" smtClean="0">
                <a:latin typeface="+mj-lt"/>
                <a:cs typeface="Times New Roman" pitchFamily="18" charset="0"/>
              </a:rPr>
              <a:t/>
            </a:r>
            <a:br>
              <a:rPr lang="cs-CZ" sz="2800" dirty="0" smtClean="0">
                <a:latin typeface="+mj-lt"/>
                <a:cs typeface="Times New Roman" pitchFamily="18" charset="0"/>
              </a:rPr>
            </a:br>
            <a:r>
              <a:rPr lang="cs-CZ" sz="2800" dirty="0" smtClean="0">
                <a:latin typeface="+mj-lt"/>
                <a:cs typeface="Times New Roman" pitchFamily="18" charset="0"/>
              </a:rPr>
              <a:t>(</a:t>
            </a:r>
            <a:r>
              <a:rPr lang="cs-CZ" sz="2800" dirty="0">
                <a:latin typeface="+mj-lt"/>
                <a:cs typeface="Times New Roman" pitchFamily="18" charset="0"/>
              </a:rPr>
              <a:t>zdrojem neprochází proud), pak jsou elektrostatické </a:t>
            </a:r>
            <a:r>
              <a:rPr lang="cs-CZ" sz="2800" dirty="0" smtClean="0">
                <a:latin typeface="+mj-lt"/>
                <a:cs typeface="Times New Roman" pitchFamily="18" charset="0"/>
              </a:rPr>
              <a:t/>
            </a:r>
            <a:br>
              <a:rPr lang="cs-CZ" sz="2800" dirty="0" smtClean="0">
                <a:latin typeface="+mj-lt"/>
                <a:cs typeface="Times New Roman" pitchFamily="18" charset="0"/>
              </a:rPr>
            </a:br>
            <a:r>
              <a:rPr lang="cs-CZ" sz="2800" dirty="0" smtClean="0">
                <a:latin typeface="+mj-lt"/>
                <a:cs typeface="Times New Roman" pitchFamily="18" charset="0"/>
              </a:rPr>
              <a:t>a </a:t>
            </a:r>
            <a:r>
              <a:rPr lang="cs-CZ" sz="2800" dirty="0" err="1">
                <a:latin typeface="+mj-lt"/>
                <a:cs typeface="Times New Roman" pitchFamily="18" charset="0"/>
              </a:rPr>
              <a:t>neelektrostatické</a:t>
            </a:r>
            <a:r>
              <a:rPr lang="cs-CZ" sz="2800" dirty="0">
                <a:latin typeface="+mj-lt"/>
                <a:cs typeface="Times New Roman" pitchFamily="18" charset="0"/>
              </a:rPr>
              <a:t> síly v rovnováze</a:t>
            </a:r>
            <a:r>
              <a:rPr lang="cs-CZ" sz="2800" dirty="0" smtClean="0">
                <a:latin typeface="+mj-lt"/>
                <a:cs typeface="Times New Roman" pitchFamily="18" charset="0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 smtClean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baseline="-25000" dirty="0">
              <a:latin typeface="+mj-lt"/>
              <a:cs typeface="Times New Roman" pitchFamily="18" charset="0"/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3383868" y="1916832"/>
            <a:ext cx="108012" cy="1440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115616" y="1916832"/>
            <a:ext cx="108012" cy="14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339213" y="2521974"/>
            <a:ext cx="3819832" cy="3215149"/>
          </a:xfrm>
          <a:custGeom>
            <a:avLst/>
            <a:gdLst>
              <a:gd name="connsiteX0" fmla="*/ 3156155 w 3805084"/>
              <a:gd name="connsiteY0" fmla="*/ 14749 h 3215149"/>
              <a:gd name="connsiteX1" fmla="*/ 3805084 w 3805084"/>
              <a:gd name="connsiteY1" fmla="*/ 14749 h 3215149"/>
              <a:gd name="connsiteX2" fmla="*/ 3805084 w 3805084"/>
              <a:gd name="connsiteY2" fmla="*/ 3215149 h 3215149"/>
              <a:gd name="connsiteX3" fmla="*/ 0 w 3805084"/>
              <a:gd name="connsiteY3" fmla="*/ 3170903 h 3215149"/>
              <a:gd name="connsiteX4" fmla="*/ 0 w 3805084"/>
              <a:gd name="connsiteY4" fmla="*/ 0 h 3215149"/>
              <a:gd name="connsiteX5" fmla="*/ 781664 w 3805084"/>
              <a:gd name="connsiteY5" fmla="*/ 29497 h 3215149"/>
              <a:gd name="connsiteX0" fmla="*/ 3156155 w 3819832"/>
              <a:gd name="connsiteY0" fmla="*/ 14749 h 3215149"/>
              <a:gd name="connsiteX1" fmla="*/ 3805084 w 3819832"/>
              <a:gd name="connsiteY1" fmla="*/ 14749 h 3215149"/>
              <a:gd name="connsiteX2" fmla="*/ 3819832 w 3819832"/>
              <a:gd name="connsiteY2" fmla="*/ 3215149 h 3215149"/>
              <a:gd name="connsiteX3" fmla="*/ 0 w 3819832"/>
              <a:gd name="connsiteY3" fmla="*/ 3170903 h 3215149"/>
              <a:gd name="connsiteX4" fmla="*/ 0 w 3819832"/>
              <a:gd name="connsiteY4" fmla="*/ 0 h 3215149"/>
              <a:gd name="connsiteX5" fmla="*/ 781664 w 3819832"/>
              <a:gd name="connsiteY5" fmla="*/ 29497 h 3215149"/>
              <a:gd name="connsiteX0" fmla="*/ 3156155 w 3819832"/>
              <a:gd name="connsiteY0" fmla="*/ 14749 h 3215149"/>
              <a:gd name="connsiteX1" fmla="*/ 3805084 w 3819832"/>
              <a:gd name="connsiteY1" fmla="*/ 14749 h 3215149"/>
              <a:gd name="connsiteX2" fmla="*/ 3819832 w 3819832"/>
              <a:gd name="connsiteY2" fmla="*/ 3215149 h 3215149"/>
              <a:gd name="connsiteX3" fmla="*/ 0 w 3819832"/>
              <a:gd name="connsiteY3" fmla="*/ 3170903 h 3215149"/>
              <a:gd name="connsiteX4" fmla="*/ 0 w 3819832"/>
              <a:gd name="connsiteY4" fmla="*/ 0 h 3215149"/>
              <a:gd name="connsiteX5" fmla="*/ 766424 w 3819832"/>
              <a:gd name="connsiteY5" fmla="*/ 14257 h 321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9832" h="3215149">
                <a:moveTo>
                  <a:pt x="3156155" y="14749"/>
                </a:moveTo>
                <a:lnTo>
                  <a:pt x="3805084" y="14749"/>
                </a:lnTo>
                <a:lnTo>
                  <a:pt x="3819832" y="3215149"/>
                </a:lnTo>
                <a:lnTo>
                  <a:pt x="0" y="3170903"/>
                </a:lnTo>
                <a:lnTo>
                  <a:pt x="0" y="0"/>
                </a:lnTo>
                <a:lnTo>
                  <a:pt x="766424" y="14257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123728" y="245681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+</a:t>
            </a:r>
            <a:endParaRPr lang="cs-CZ" sz="2800" dirty="0"/>
          </a:p>
        </p:txBody>
      </p:sp>
      <p:sp>
        <p:nvSpPr>
          <p:cNvPr id="13" name="Ovál 12"/>
          <p:cNvSpPr/>
          <p:nvPr/>
        </p:nvSpPr>
        <p:spPr>
          <a:xfrm>
            <a:off x="3964277" y="3067221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+</a:t>
            </a:r>
            <a:endParaRPr lang="cs-CZ" sz="2800" dirty="0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2663896"/>
              </p:ext>
            </p:extLst>
          </p:nvPr>
        </p:nvGraphicFramePr>
        <p:xfrm>
          <a:off x="4324317" y="3338973"/>
          <a:ext cx="5524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0" name="Rovnice" r:id="rId4" imgW="177480" imgH="253800" progId="Equation.3">
                  <p:embed/>
                </p:oleObj>
              </mc:Choice>
              <mc:Fallback>
                <p:oleObj name="Rovnice" r:id="rId4" imgW="177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17" y="3338973"/>
                        <a:ext cx="552450" cy="790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Přímá spojnice se šipkou 10"/>
          <p:cNvCxnSpPr>
            <a:stCxn id="13" idx="4"/>
          </p:cNvCxnSpPr>
          <p:nvPr/>
        </p:nvCxnSpPr>
        <p:spPr>
          <a:xfrm>
            <a:off x="4144297" y="3427261"/>
            <a:ext cx="0" cy="793827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7020000"/>
              </p:ext>
            </p:extLst>
          </p:nvPr>
        </p:nvGraphicFramePr>
        <p:xfrm>
          <a:off x="598488" y="3889375"/>
          <a:ext cx="592137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1" name="Rovnice" r:id="rId6" imgW="190440" imgH="253800" progId="Equation.3">
                  <p:embed/>
                </p:oleObj>
              </mc:Choice>
              <mc:Fallback>
                <p:oleObj name="Rovnice" r:id="rId6" imgW="190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3889375"/>
                        <a:ext cx="592137" cy="790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885090"/>
              </p:ext>
            </p:extLst>
          </p:nvPr>
        </p:nvGraphicFramePr>
        <p:xfrm>
          <a:off x="2757960" y="3071202"/>
          <a:ext cx="5524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2" name="Rovnice" r:id="rId8" imgW="177480" imgH="253800" progId="Equation.3">
                  <p:embed/>
                </p:oleObj>
              </mc:Choice>
              <mc:Fallback>
                <p:oleObj name="Rovnice" r:id="rId8" imgW="177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960" y="3071202"/>
                        <a:ext cx="552450" cy="790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k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6269679"/>
              </p:ext>
            </p:extLst>
          </p:nvPr>
        </p:nvGraphicFramePr>
        <p:xfrm>
          <a:off x="1622047" y="1846257"/>
          <a:ext cx="5524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3" name="Rovnice" r:id="rId10" imgW="177480" imgH="253800" progId="Equation.3">
                  <p:embed/>
                </p:oleObj>
              </mc:Choice>
              <mc:Fallback>
                <p:oleObj name="Rovnice" r:id="rId10" imgW="177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047" y="1846257"/>
                        <a:ext cx="552450" cy="790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k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0208079"/>
              </p:ext>
            </p:extLst>
          </p:nvPr>
        </p:nvGraphicFramePr>
        <p:xfrm>
          <a:off x="2477439" y="1846337"/>
          <a:ext cx="59213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4" name="Rovnice" r:id="rId12" imgW="190440" imgH="253800" progId="Equation.3">
                  <p:embed/>
                </p:oleObj>
              </mc:Choice>
              <mc:Fallback>
                <p:oleObj name="Rovnice" r:id="rId12" imgW="190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7439" y="1846337"/>
                        <a:ext cx="592138" cy="790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k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051807"/>
              </p:ext>
            </p:extLst>
          </p:nvPr>
        </p:nvGraphicFramePr>
        <p:xfrm>
          <a:off x="2067741" y="4359483"/>
          <a:ext cx="51276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5" name="Rovnice" r:id="rId14" imgW="164880" imgH="177480" progId="Equation.3">
                  <p:embed/>
                </p:oleObj>
              </mc:Choice>
              <mc:Fallback>
                <p:oleObj name="Rovnice" r:id="rId14" imgW="1648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7741" y="4359483"/>
                        <a:ext cx="512762" cy="5540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6159532"/>
              </p:ext>
            </p:extLst>
          </p:nvPr>
        </p:nvGraphicFramePr>
        <p:xfrm>
          <a:off x="2568575" y="973138"/>
          <a:ext cx="6302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6" name="Rovnice" r:id="rId16" imgW="203040" imgH="228600" progId="Equation.3">
                  <p:embed/>
                </p:oleObj>
              </mc:Choice>
              <mc:Fallback>
                <p:oleObj name="Rovnice" r:id="rId16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973138"/>
                        <a:ext cx="630238" cy="7127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Přímá spojnice se šipkou 30"/>
          <p:cNvCxnSpPr/>
          <p:nvPr/>
        </p:nvCxnSpPr>
        <p:spPr>
          <a:xfrm flipH="1">
            <a:off x="1149508" y="5157192"/>
            <a:ext cx="221424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1115616" y="1628800"/>
            <a:ext cx="232225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1403648" y="2636912"/>
            <a:ext cx="684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2483768" y="2636912"/>
            <a:ext cx="684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TextovéPole 2047"/>
          <p:cNvSpPr txBox="1"/>
          <p:nvPr/>
        </p:nvSpPr>
        <p:spPr>
          <a:xfrm>
            <a:off x="1223628" y="188640"/>
            <a:ext cx="214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+mn-lt"/>
              </a:rPr>
              <a:t>příjem energie</a:t>
            </a:r>
            <a:endParaRPr lang="cs-CZ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894214" y="6105874"/>
            <a:ext cx="214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+mn-lt"/>
              </a:rPr>
              <a:t>výdej energie</a:t>
            </a:r>
            <a:endParaRPr lang="cs-CZ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745648" y="3231450"/>
            <a:ext cx="1002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+mn-lt"/>
              </a:rPr>
              <a:t>zdroj</a:t>
            </a:r>
            <a:endParaRPr lang="cs-CZ" sz="2400" b="1" dirty="0">
              <a:latin typeface="+mn-lt"/>
            </a:endParaRPr>
          </a:p>
        </p:txBody>
      </p:sp>
      <p:grpSp>
        <p:nvGrpSpPr>
          <p:cNvPr id="2052" name="Skupina 2051"/>
          <p:cNvGrpSpPr/>
          <p:nvPr/>
        </p:nvGrpSpPr>
        <p:grpSpPr>
          <a:xfrm>
            <a:off x="1979712" y="650304"/>
            <a:ext cx="269417" cy="793827"/>
            <a:chOff x="1979712" y="650304"/>
            <a:chExt cx="269417" cy="793827"/>
          </a:xfrm>
        </p:grpSpPr>
        <p:cxnSp>
          <p:nvCxnSpPr>
            <p:cNvPr id="45" name="Přímá spojnice se šipkou 44"/>
            <p:cNvCxnSpPr/>
            <p:nvPr/>
          </p:nvCxnSpPr>
          <p:spPr>
            <a:xfrm>
              <a:off x="1979712" y="650304"/>
              <a:ext cx="0" cy="793827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/>
            <p:nvPr/>
          </p:nvCxnSpPr>
          <p:spPr>
            <a:xfrm>
              <a:off x="2249129" y="650304"/>
              <a:ext cx="0" cy="793827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Skupina 47"/>
          <p:cNvGrpSpPr/>
          <p:nvPr/>
        </p:nvGrpSpPr>
        <p:grpSpPr>
          <a:xfrm>
            <a:off x="3409429" y="5312047"/>
            <a:ext cx="269417" cy="793827"/>
            <a:chOff x="1979712" y="650304"/>
            <a:chExt cx="269417" cy="793827"/>
          </a:xfrm>
        </p:grpSpPr>
        <p:cxnSp>
          <p:nvCxnSpPr>
            <p:cNvPr id="49" name="Přímá spojnice se šipkou 48"/>
            <p:cNvCxnSpPr/>
            <p:nvPr/>
          </p:nvCxnSpPr>
          <p:spPr>
            <a:xfrm>
              <a:off x="1979712" y="650304"/>
              <a:ext cx="0" cy="793827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nice se šipkou 49"/>
            <p:cNvCxnSpPr/>
            <p:nvPr/>
          </p:nvCxnSpPr>
          <p:spPr>
            <a:xfrm>
              <a:off x="2249129" y="650304"/>
              <a:ext cx="0" cy="793827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ovéPole 51"/>
          <p:cNvSpPr txBox="1"/>
          <p:nvPr/>
        </p:nvSpPr>
        <p:spPr>
          <a:xfrm>
            <a:off x="687543" y="1533482"/>
            <a:ext cx="4619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0070C0"/>
                </a:solidFill>
                <a:latin typeface="+mn-lt"/>
              </a:rPr>
              <a:t>-</a:t>
            </a:r>
            <a:endParaRPr lang="cs-CZ" sz="5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474745" y="1628800"/>
            <a:ext cx="461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  <a:latin typeface="+mn-lt"/>
              </a:rPr>
              <a:t>+</a:t>
            </a:r>
            <a:endParaRPr lang="cs-CZ" sz="4000" b="1" dirty="0">
              <a:solidFill>
                <a:srgbClr val="FF0000"/>
              </a:solidFill>
              <a:latin typeface="+mn-lt"/>
            </a:endParaRPr>
          </a:p>
        </p:txBody>
      </p:sp>
      <p:graphicFrame>
        <p:nvGraphicFramePr>
          <p:cNvPr id="2055" name="Objekt 205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1979581"/>
              </p:ext>
            </p:extLst>
          </p:nvPr>
        </p:nvGraphicFramePr>
        <p:xfrm>
          <a:off x="6394128" y="5561946"/>
          <a:ext cx="1287785" cy="610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27" name="Rovnice" r:id="rId18" imgW="482391" imgH="228501" progId="Equation.3">
                  <p:embed/>
                </p:oleObj>
              </mc:Choice>
              <mc:Fallback>
                <p:oleObj name="Rovnice" r:id="rId18" imgW="482391" imgH="228501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94128" y="5561946"/>
                        <a:ext cx="1287785" cy="61039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TextovéPole 54"/>
          <p:cNvSpPr txBox="1"/>
          <p:nvPr/>
        </p:nvSpPr>
        <p:spPr>
          <a:xfrm>
            <a:off x="339213" y="5737123"/>
            <a:ext cx="2708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+mn-lt"/>
              </a:rPr>
              <a:t>vnější část obvodu</a:t>
            </a:r>
            <a:endParaRPr lang="cs-CZ" sz="24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5636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983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83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2000"/>
                            </p:stCondLst>
                            <p:childTnLst>
                              <p:par>
                                <p:cTn id="8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500"/>
                            </p:stCondLst>
                            <p:childTnLst>
                              <p:par>
                                <p:cTn id="9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000"/>
                            </p:stCondLst>
                            <p:childTnLst>
                              <p:par>
                                <p:cTn id="9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3500"/>
                            </p:stCondLst>
                            <p:childTnLst>
                              <p:par>
                                <p:cTn id="10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983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983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1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000"/>
                            </p:stCondLst>
                            <p:childTnLst>
                              <p:par>
                                <p:cTn id="1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500"/>
                            </p:stCondLst>
                            <p:childTnLst>
                              <p:par>
                                <p:cTn id="12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4" dur="500"/>
                                        <p:tgtEl>
                                          <p:spTgt spid="9830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9" grpId="0" uiExpand="1" build="p"/>
      <p:bldP spid="8" grpId="0" animBg="1"/>
      <p:bldP spid="9" grpId="0" animBg="1"/>
      <p:bldP spid="6" grpId="0" animBg="1"/>
      <p:bldP spid="7" grpId="0" animBg="1"/>
      <p:bldP spid="13" grpId="0" animBg="1"/>
      <p:bldP spid="2048" grpId="0"/>
      <p:bldP spid="40" grpId="0"/>
      <p:bldP spid="41" grpId="0"/>
      <p:bldP spid="52" grpId="0"/>
      <p:bldP spid="53" grpId="0"/>
      <p:bldP spid="5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Skupina 20"/>
          <p:cNvGrpSpPr/>
          <p:nvPr/>
        </p:nvGrpSpPr>
        <p:grpSpPr>
          <a:xfrm>
            <a:off x="634181" y="3126658"/>
            <a:ext cx="3288890" cy="2315497"/>
            <a:chOff x="634181" y="3126658"/>
            <a:chExt cx="3288890" cy="2315497"/>
          </a:xfrm>
        </p:grpSpPr>
        <p:sp>
          <p:nvSpPr>
            <p:cNvPr id="18" name="Volný tvar 17"/>
            <p:cNvSpPr/>
            <p:nvPr/>
          </p:nvSpPr>
          <p:spPr>
            <a:xfrm>
              <a:off x="634181" y="3126658"/>
              <a:ext cx="3288890" cy="2315497"/>
            </a:xfrm>
            <a:custGeom>
              <a:avLst/>
              <a:gdLst>
                <a:gd name="connsiteX0" fmla="*/ 2890684 w 3288890"/>
                <a:gd name="connsiteY0" fmla="*/ 0 h 2315497"/>
                <a:gd name="connsiteX1" fmla="*/ 3259393 w 3288890"/>
                <a:gd name="connsiteY1" fmla="*/ 0 h 2315497"/>
                <a:gd name="connsiteX2" fmla="*/ 3288890 w 3288890"/>
                <a:gd name="connsiteY2" fmla="*/ 2315497 h 2315497"/>
                <a:gd name="connsiteX3" fmla="*/ 0 w 3288890"/>
                <a:gd name="connsiteY3" fmla="*/ 2300748 h 2315497"/>
                <a:gd name="connsiteX4" fmla="*/ 0 w 3288890"/>
                <a:gd name="connsiteY4" fmla="*/ 14748 h 23154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288890" h="2315497">
                  <a:moveTo>
                    <a:pt x="2890684" y="0"/>
                  </a:moveTo>
                  <a:lnTo>
                    <a:pt x="3259393" y="0"/>
                  </a:lnTo>
                  <a:lnTo>
                    <a:pt x="3288890" y="2315497"/>
                  </a:lnTo>
                  <a:lnTo>
                    <a:pt x="0" y="2300748"/>
                  </a:lnTo>
                  <a:lnTo>
                    <a:pt x="0" y="14748"/>
                  </a:lnTo>
                </a:path>
              </a:pathLst>
            </a:custGeom>
            <a:ln w="38100">
              <a:solidFill>
                <a:schemeClr val="tx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0" name="Přímá spojnice se šipkou 19"/>
            <p:cNvCxnSpPr/>
            <p:nvPr/>
          </p:nvCxnSpPr>
          <p:spPr>
            <a:xfrm>
              <a:off x="634181" y="3126658"/>
              <a:ext cx="481435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Přímá spojnice se šipkou 42"/>
            <p:cNvCxnSpPr/>
            <p:nvPr/>
          </p:nvCxnSpPr>
          <p:spPr>
            <a:xfrm flipH="1">
              <a:off x="1259632" y="3126658"/>
              <a:ext cx="2038946" cy="0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Obdélník 7"/>
          <p:cNvSpPr/>
          <p:nvPr/>
        </p:nvSpPr>
        <p:spPr>
          <a:xfrm>
            <a:off x="3383868" y="1916832"/>
            <a:ext cx="108012" cy="1440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115616" y="1916832"/>
            <a:ext cx="108012" cy="14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Volný tvar 5"/>
          <p:cNvSpPr/>
          <p:nvPr/>
        </p:nvSpPr>
        <p:spPr>
          <a:xfrm>
            <a:off x="339213" y="2521974"/>
            <a:ext cx="3819832" cy="3215149"/>
          </a:xfrm>
          <a:custGeom>
            <a:avLst/>
            <a:gdLst>
              <a:gd name="connsiteX0" fmla="*/ 3156155 w 3805084"/>
              <a:gd name="connsiteY0" fmla="*/ 14749 h 3215149"/>
              <a:gd name="connsiteX1" fmla="*/ 3805084 w 3805084"/>
              <a:gd name="connsiteY1" fmla="*/ 14749 h 3215149"/>
              <a:gd name="connsiteX2" fmla="*/ 3805084 w 3805084"/>
              <a:gd name="connsiteY2" fmla="*/ 3215149 h 3215149"/>
              <a:gd name="connsiteX3" fmla="*/ 0 w 3805084"/>
              <a:gd name="connsiteY3" fmla="*/ 3170903 h 3215149"/>
              <a:gd name="connsiteX4" fmla="*/ 0 w 3805084"/>
              <a:gd name="connsiteY4" fmla="*/ 0 h 3215149"/>
              <a:gd name="connsiteX5" fmla="*/ 781664 w 3805084"/>
              <a:gd name="connsiteY5" fmla="*/ 29497 h 3215149"/>
              <a:gd name="connsiteX0" fmla="*/ 3156155 w 3819832"/>
              <a:gd name="connsiteY0" fmla="*/ 14749 h 3215149"/>
              <a:gd name="connsiteX1" fmla="*/ 3805084 w 3819832"/>
              <a:gd name="connsiteY1" fmla="*/ 14749 h 3215149"/>
              <a:gd name="connsiteX2" fmla="*/ 3819832 w 3819832"/>
              <a:gd name="connsiteY2" fmla="*/ 3215149 h 3215149"/>
              <a:gd name="connsiteX3" fmla="*/ 0 w 3819832"/>
              <a:gd name="connsiteY3" fmla="*/ 3170903 h 3215149"/>
              <a:gd name="connsiteX4" fmla="*/ 0 w 3819832"/>
              <a:gd name="connsiteY4" fmla="*/ 0 h 3215149"/>
              <a:gd name="connsiteX5" fmla="*/ 781664 w 3819832"/>
              <a:gd name="connsiteY5" fmla="*/ 29497 h 3215149"/>
              <a:gd name="connsiteX0" fmla="*/ 3156155 w 3819832"/>
              <a:gd name="connsiteY0" fmla="*/ 14749 h 3215149"/>
              <a:gd name="connsiteX1" fmla="*/ 3805084 w 3819832"/>
              <a:gd name="connsiteY1" fmla="*/ 14749 h 3215149"/>
              <a:gd name="connsiteX2" fmla="*/ 3819832 w 3819832"/>
              <a:gd name="connsiteY2" fmla="*/ 3215149 h 3215149"/>
              <a:gd name="connsiteX3" fmla="*/ 0 w 3819832"/>
              <a:gd name="connsiteY3" fmla="*/ 3170903 h 3215149"/>
              <a:gd name="connsiteX4" fmla="*/ 0 w 3819832"/>
              <a:gd name="connsiteY4" fmla="*/ 0 h 3215149"/>
              <a:gd name="connsiteX5" fmla="*/ 766424 w 3819832"/>
              <a:gd name="connsiteY5" fmla="*/ 14257 h 32151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19832" h="3215149">
                <a:moveTo>
                  <a:pt x="3156155" y="14749"/>
                </a:moveTo>
                <a:lnTo>
                  <a:pt x="3805084" y="14749"/>
                </a:lnTo>
                <a:lnTo>
                  <a:pt x="3819832" y="3215149"/>
                </a:lnTo>
                <a:lnTo>
                  <a:pt x="0" y="3170903"/>
                </a:lnTo>
                <a:lnTo>
                  <a:pt x="0" y="0"/>
                </a:lnTo>
                <a:lnTo>
                  <a:pt x="766424" y="14257"/>
                </a:lnTo>
              </a:path>
            </a:pathLst>
          </a:cu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vál 6"/>
          <p:cNvSpPr/>
          <p:nvPr/>
        </p:nvSpPr>
        <p:spPr>
          <a:xfrm>
            <a:off x="2123728" y="2456812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+</a:t>
            </a:r>
            <a:endParaRPr lang="cs-CZ" sz="2800" dirty="0"/>
          </a:p>
        </p:txBody>
      </p:sp>
      <p:sp>
        <p:nvSpPr>
          <p:cNvPr id="13" name="Ovál 12"/>
          <p:cNvSpPr/>
          <p:nvPr/>
        </p:nvSpPr>
        <p:spPr>
          <a:xfrm>
            <a:off x="3964277" y="3067221"/>
            <a:ext cx="360040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/>
              <a:t>+</a:t>
            </a:r>
            <a:endParaRPr lang="cs-CZ" sz="2800" dirty="0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0731512"/>
              </p:ext>
            </p:extLst>
          </p:nvPr>
        </p:nvGraphicFramePr>
        <p:xfrm>
          <a:off x="4324317" y="3338973"/>
          <a:ext cx="5524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29" name="Rovnice" r:id="rId4" imgW="177480" imgH="253800" progId="Equation.3">
                  <p:embed/>
                </p:oleObj>
              </mc:Choice>
              <mc:Fallback>
                <p:oleObj name="Rovnice" r:id="rId4" imgW="177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4317" y="3338973"/>
                        <a:ext cx="552450" cy="790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Přímá spojnice se šipkou 10"/>
          <p:cNvCxnSpPr>
            <a:stCxn id="13" idx="4"/>
          </p:cNvCxnSpPr>
          <p:nvPr/>
        </p:nvCxnSpPr>
        <p:spPr>
          <a:xfrm>
            <a:off x="4144297" y="3427261"/>
            <a:ext cx="0" cy="793827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Objek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236723"/>
              </p:ext>
            </p:extLst>
          </p:nvPr>
        </p:nvGraphicFramePr>
        <p:xfrm>
          <a:off x="598488" y="3889375"/>
          <a:ext cx="592137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0" name="Rovnice" r:id="rId6" imgW="190440" imgH="253800" progId="Equation.3">
                  <p:embed/>
                </p:oleObj>
              </mc:Choice>
              <mc:Fallback>
                <p:oleObj name="Rovnice" r:id="rId6" imgW="190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488" y="3889375"/>
                        <a:ext cx="592137" cy="790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k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0157256"/>
              </p:ext>
            </p:extLst>
          </p:nvPr>
        </p:nvGraphicFramePr>
        <p:xfrm>
          <a:off x="2757960" y="3071202"/>
          <a:ext cx="5524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1" name="Rovnice" r:id="rId8" imgW="177480" imgH="253800" progId="Equation.3">
                  <p:embed/>
                </p:oleObj>
              </mc:Choice>
              <mc:Fallback>
                <p:oleObj name="Rovnice" r:id="rId8" imgW="177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57960" y="3071202"/>
                        <a:ext cx="552450" cy="790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k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7049480"/>
              </p:ext>
            </p:extLst>
          </p:nvPr>
        </p:nvGraphicFramePr>
        <p:xfrm>
          <a:off x="1622047" y="1846257"/>
          <a:ext cx="552450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2" name="Rovnice" r:id="rId10" imgW="177480" imgH="253800" progId="Equation.3">
                  <p:embed/>
                </p:oleObj>
              </mc:Choice>
              <mc:Fallback>
                <p:oleObj name="Rovnice" r:id="rId10" imgW="17748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2047" y="1846257"/>
                        <a:ext cx="552450" cy="790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k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3799695"/>
              </p:ext>
            </p:extLst>
          </p:nvPr>
        </p:nvGraphicFramePr>
        <p:xfrm>
          <a:off x="2477439" y="1846337"/>
          <a:ext cx="592138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3" name="Rovnice" r:id="rId12" imgW="190440" imgH="253800" progId="Equation.3">
                  <p:embed/>
                </p:oleObj>
              </mc:Choice>
              <mc:Fallback>
                <p:oleObj name="Rovnice" r:id="rId12" imgW="190440" imgH="253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7439" y="1846337"/>
                        <a:ext cx="592138" cy="790575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k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7643110"/>
              </p:ext>
            </p:extLst>
          </p:nvPr>
        </p:nvGraphicFramePr>
        <p:xfrm>
          <a:off x="2067741" y="4359483"/>
          <a:ext cx="51276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4" name="Rovnice" r:id="rId14" imgW="164880" imgH="177480" progId="Equation.3">
                  <p:embed/>
                </p:oleObj>
              </mc:Choice>
              <mc:Fallback>
                <p:oleObj name="Rovnice" r:id="rId14" imgW="1648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7741" y="4359483"/>
                        <a:ext cx="512762" cy="554038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k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7939404"/>
              </p:ext>
            </p:extLst>
          </p:nvPr>
        </p:nvGraphicFramePr>
        <p:xfrm>
          <a:off x="2568575" y="973138"/>
          <a:ext cx="630238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35" name="Rovnice" r:id="rId16" imgW="203040" imgH="228600" progId="Equation.3">
                  <p:embed/>
                </p:oleObj>
              </mc:Choice>
              <mc:Fallback>
                <p:oleObj name="Rovnice" r:id="rId16" imgW="2030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8575" y="973138"/>
                        <a:ext cx="630238" cy="712787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1" name="Přímá spojnice se šipkou 30"/>
          <p:cNvCxnSpPr/>
          <p:nvPr/>
        </p:nvCxnSpPr>
        <p:spPr>
          <a:xfrm flipH="1">
            <a:off x="1149508" y="5157192"/>
            <a:ext cx="2214246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nice se šipkou 33"/>
          <p:cNvCxnSpPr/>
          <p:nvPr/>
        </p:nvCxnSpPr>
        <p:spPr>
          <a:xfrm>
            <a:off x="1115616" y="1628800"/>
            <a:ext cx="2322258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>
            <a:off x="1403648" y="2636912"/>
            <a:ext cx="684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se šipkou 37"/>
          <p:cNvCxnSpPr/>
          <p:nvPr/>
        </p:nvCxnSpPr>
        <p:spPr>
          <a:xfrm>
            <a:off x="2483768" y="2636912"/>
            <a:ext cx="684000" cy="0"/>
          </a:xfrm>
          <a:prstGeom prst="straightConnector1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" name="TextovéPole 2047"/>
          <p:cNvSpPr txBox="1"/>
          <p:nvPr/>
        </p:nvSpPr>
        <p:spPr>
          <a:xfrm>
            <a:off x="1223628" y="188640"/>
            <a:ext cx="214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+mn-lt"/>
              </a:rPr>
              <a:t>příjem energie</a:t>
            </a:r>
            <a:endParaRPr lang="cs-CZ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2894214" y="6105874"/>
            <a:ext cx="21401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solidFill>
                  <a:srgbClr val="FF0000"/>
                </a:solidFill>
                <a:latin typeface="+mn-lt"/>
              </a:rPr>
              <a:t>výdej energie</a:t>
            </a:r>
            <a:endParaRPr lang="cs-CZ" sz="24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1745648" y="3231450"/>
            <a:ext cx="10025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+mn-lt"/>
              </a:rPr>
              <a:t>zdroj</a:t>
            </a:r>
            <a:endParaRPr lang="cs-CZ" sz="2400" b="1" dirty="0">
              <a:latin typeface="+mn-lt"/>
            </a:endParaRPr>
          </a:p>
        </p:txBody>
      </p:sp>
      <p:grpSp>
        <p:nvGrpSpPr>
          <p:cNvPr id="2052" name="Skupina 2051"/>
          <p:cNvGrpSpPr/>
          <p:nvPr/>
        </p:nvGrpSpPr>
        <p:grpSpPr>
          <a:xfrm>
            <a:off x="1979712" y="650304"/>
            <a:ext cx="269417" cy="793827"/>
            <a:chOff x="1979712" y="650304"/>
            <a:chExt cx="269417" cy="793827"/>
          </a:xfrm>
        </p:grpSpPr>
        <p:cxnSp>
          <p:nvCxnSpPr>
            <p:cNvPr id="45" name="Přímá spojnice se šipkou 44"/>
            <p:cNvCxnSpPr/>
            <p:nvPr/>
          </p:nvCxnSpPr>
          <p:spPr>
            <a:xfrm>
              <a:off x="1979712" y="650304"/>
              <a:ext cx="0" cy="793827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Přímá spojnice se šipkou 45"/>
            <p:cNvCxnSpPr/>
            <p:nvPr/>
          </p:nvCxnSpPr>
          <p:spPr>
            <a:xfrm>
              <a:off x="2249129" y="650304"/>
              <a:ext cx="0" cy="793827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Skupina 47"/>
          <p:cNvGrpSpPr/>
          <p:nvPr/>
        </p:nvGrpSpPr>
        <p:grpSpPr>
          <a:xfrm>
            <a:off x="3409429" y="5312047"/>
            <a:ext cx="269417" cy="793827"/>
            <a:chOff x="1979712" y="650304"/>
            <a:chExt cx="269417" cy="793827"/>
          </a:xfrm>
        </p:grpSpPr>
        <p:cxnSp>
          <p:nvCxnSpPr>
            <p:cNvPr id="49" name="Přímá spojnice se šipkou 48"/>
            <p:cNvCxnSpPr/>
            <p:nvPr/>
          </p:nvCxnSpPr>
          <p:spPr>
            <a:xfrm>
              <a:off x="1979712" y="650304"/>
              <a:ext cx="0" cy="793827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Přímá spojnice se šipkou 49"/>
            <p:cNvCxnSpPr/>
            <p:nvPr/>
          </p:nvCxnSpPr>
          <p:spPr>
            <a:xfrm>
              <a:off x="2249129" y="650304"/>
              <a:ext cx="0" cy="793827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ovéPole 51"/>
          <p:cNvSpPr txBox="1"/>
          <p:nvPr/>
        </p:nvSpPr>
        <p:spPr>
          <a:xfrm>
            <a:off x="687543" y="1533482"/>
            <a:ext cx="46196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5400" b="1" dirty="0" smtClean="0">
                <a:solidFill>
                  <a:srgbClr val="0070C0"/>
                </a:solidFill>
                <a:latin typeface="+mn-lt"/>
              </a:rPr>
              <a:t>-</a:t>
            </a:r>
            <a:endParaRPr lang="cs-CZ" sz="54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474745" y="1628800"/>
            <a:ext cx="4619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rgbClr val="FF0000"/>
                </a:solidFill>
                <a:latin typeface="+mn-lt"/>
              </a:rPr>
              <a:t>+</a:t>
            </a:r>
            <a:endParaRPr lang="cs-CZ" sz="4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39213" y="5737123"/>
            <a:ext cx="270816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>
                <a:latin typeface="+mn-lt"/>
              </a:rPr>
              <a:t>vnější část obvodu</a:t>
            </a:r>
            <a:endParaRPr lang="cs-CZ" sz="2400" b="1" dirty="0">
              <a:latin typeface="+mn-lt"/>
            </a:endParaRPr>
          </a:p>
        </p:txBody>
      </p:sp>
      <p:sp>
        <p:nvSpPr>
          <p:cNvPr id="37" name="Rectangle 5"/>
          <p:cNvSpPr>
            <a:spLocks noChangeArrowheads="1"/>
          </p:cNvSpPr>
          <p:nvPr/>
        </p:nvSpPr>
        <p:spPr bwMode="auto">
          <a:xfrm>
            <a:off x="5000625" y="188640"/>
            <a:ext cx="4143375" cy="650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+mj-lt"/>
                <a:cs typeface="Times New Roman" pitchFamily="18" charset="0"/>
              </a:rPr>
              <a:t>elektromotorické napětí </a:t>
            </a:r>
            <a:r>
              <a:rPr lang="cs-CZ" sz="2400" b="1" dirty="0" smtClean="0">
                <a:latin typeface="+mj-lt"/>
                <a:cs typeface="Times New Roman" pitchFamily="18" charset="0"/>
              </a:rPr>
              <a:t/>
            </a:r>
            <a:br>
              <a:rPr lang="cs-CZ" sz="2400" b="1" dirty="0" smtClean="0">
                <a:latin typeface="+mj-lt"/>
                <a:cs typeface="Times New Roman" pitchFamily="18" charset="0"/>
              </a:rPr>
            </a:br>
            <a:r>
              <a:rPr lang="cs-CZ" sz="2400" b="1" dirty="0" smtClean="0">
                <a:latin typeface="+mj-lt"/>
                <a:cs typeface="Times New Roman" pitchFamily="18" charset="0"/>
              </a:rPr>
              <a:t>zdroje</a:t>
            </a:r>
            <a:r>
              <a:rPr lang="cs-CZ" sz="2400" dirty="0" smtClean="0">
                <a:latin typeface="+mj-lt"/>
                <a:cs typeface="Times New Roman" pitchFamily="18" charset="0"/>
              </a:rPr>
              <a:t> </a:t>
            </a:r>
            <a:r>
              <a:rPr lang="cs-CZ" sz="2400" b="1" dirty="0" err="1" smtClean="0">
                <a:latin typeface="+mj-lt"/>
                <a:cs typeface="Times New Roman" pitchFamily="18" charset="0"/>
              </a:rPr>
              <a:t>U</a:t>
            </a:r>
            <a:r>
              <a:rPr lang="cs-CZ" sz="2400" b="1" baseline="-25000" dirty="0" err="1" smtClean="0">
                <a:latin typeface="+mj-lt"/>
                <a:cs typeface="Times New Roman" pitchFamily="18" charset="0"/>
              </a:rPr>
              <a:t>e</a:t>
            </a:r>
            <a:r>
              <a:rPr lang="cs-CZ" sz="2400" b="1" baseline="-25000" dirty="0" smtClean="0">
                <a:latin typeface="+mj-lt"/>
                <a:cs typeface="Times New Roman" pitchFamily="18" charset="0"/>
              </a:rPr>
              <a:t/>
            </a:r>
            <a:br>
              <a:rPr lang="cs-CZ" sz="2400" b="1" baseline="-25000" dirty="0" smtClean="0">
                <a:latin typeface="+mj-lt"/>
                <a:cs typeface="Times New Roman" pitchFamily="18" charset="0"/>
              </a:rPr>
            </a:br>
            <a:r>
              <a:rPr lang="cs-CZ" sz="2400" dirty="0" smtClean="0">
                <a:latin typeface="+mj-lt"/>
                <a:cs typeface="Times New Roman" pitchFamily="18" charset="0"/>
              </a:rPr>
              <a:t>napětí </a:t>
            </a:r>
            <a:r>
              <a:rPr lang="cs-CZ" sz="2400" dirty="0">
                <a:latin typeface="+mj-lt"/>
                <a:cs typeface="Times New Roman" pitchFamily="18" charset="0"/>
              </a:rPr>
              <a:t>uvnitř zdroje</a:t>
            </a:r>
            <a:r>
              <a:rPr lang="cs-CZ" sz="2400" b="1" dirty="0">
                <a:latin typeface="+mj-lt"/>
                <a:cs typeface="Times New Roman" pitchFamily="18" charset="0"/>
              </a:rPr>
              <a:t> </a:t>
            </a:r>
            <a:endParaRPr lang="cs-CZ" sz="2400" b="1" dirty="0" smtClean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400" dirty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+mj-lt"/>
                <a:cs typeface="Times New Roman" pitchFamily="18" charset="0"/>
              </a:rPr>
              <a:t>napětí naprázdno U</a:t>
            </a:r>
            <a:r>
              <a:rPr lang="cs-CZ" sz="2400" b="1" baseline="-25000" dirty="0">
                <a:latin typeface="+mj-lt"/>
                <a:cs typeface="Times New Roman" pitchFamily="18" charset="0"/>
              </a:rPr>
              <a:t>0</a:t>
            </a:r>
            <a:br>
              <a:rPr lang="cs-CZ" sz="2400" b="1" baseline="-25000" dirty="0">
                <a:latin typeface="+mj-lt"/>
                <a:cs typeface="Times New Roman" pitchFamily="18" charset="0"/>
              </a:rPr>
            </a:br>
            <a:r>
              <a:rPr lang="cs-CZ" sz="2400" baseline="-25000" dirty="0">
                <a:latin typeface="+mj-lt"/>
                <a:cs typeface="Times New Roman" pitchFamily="18" charset="0"/>
              </a:rPr>
              <a:t> </a:t>
            </a:r>
            <a:r>
              <a:rPr lang="cs-CZ" sz="2400" dirty="0">
                <a:latin typeface="+mj-lt"/>
                <a:cs typeface="Times New Roman" pitchFamily="18" charset="0"/>
              </a:rPr>
              <a:t>je napětí na svorkách nezatíženého el. zdroje, </a:t>
            </a:r>
            <a:br>
              <a:rPr lang="cs-CZ" sz="2400" dirty="0">
                <a:latin typeface="+mj-lt"/>
                <a:cs typeface="Times New Roman" pitchFamily="18" charset="0"/>
              </a:rPr>
            </a:br>
            <a:r>
              <a:rPr lang="cs-CZ" sz="2400" dirty="0">
                <a:latin typeface="+mj-lt"/>
                <a:cs typeface="Times New Roman" pitchFamily="18" charset="0"/>
              </a:rPr>
              <a:t>ze kterého se neodebírá proud (zdroj naprázdno)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U</a:t>
            </a:r>
            <a:r>
              <a:rPr lang="cs-CZ" sz="2400" baseline="-25000" dirty="0" smtClean="0">
                <a:latin typeface="+mj-lt"/>
                <a:cs typeface="Times New Roman" pitchFamily="18" charset="0"/>
              </a:rPr>
              <a:t>0 </a:t>
            </a:r>
            <a:r>
              <a:rPr lang="cs-CZ" sz="2400" dirty="0">
                <a:latin typeface="+mj-lt"/>
                <a:cs typeface="Times New Roman" pitchFamily="18" charset="0"/>
              </a:rPr>
              <a:t>= </a:t>
            </a:r>
            <a:r>
              <a:rPr lang="cs-CZ" sz="2400" dirty="0" err="1">
                <a:latin typeface="+mj-lt"/>
                <a:cs typeface="Times New Roman" pitchFamily="18" charset="0"/>
              </a:rPr>
              <a:t>U</a:t>
            </a:r>
            <a:r>
              <a:rPr lang="cs-CZ" sz="2400" baseline="-25000" dirty="0" err="1">
                <a:latin typeface="+mj-lt"/>
                <a:cs typeface="Times New Roman" pitchFamily="18" charset="0"/>
              </a:rPr>
              <a:t>e</a:t>
            </a:r>
            <a:r>
              <a:rPr lang="cs-CZ" sz="2400" dirty="0">
                <a:latin typeface="+mj-lt"/>
                <a:cs typeface="Times New Roman" pitchFamily="18" charset="0"/>
              </a:rPr>
              <a:t> </a:t>
            </a:r>
            <a:r>
              <a:rPr lang="cs-CZ" sz="2400" dirty="0" smtClean="0">
                <a:latin typeface="+mj-lt"/>
                <a:cs typeface="Times New Roman" pitchFamily="18" charset="0"/>
              </a:rPr>
              <a:t/>
            </a:r>
            <a:br>
              <a:rPr lang="cs-CZ" sz="2400" dirty="0" smtClean="0">
                <a:latin typeface="+mj-lt"/>
                <a:cs typeface="Times New Roman" pitchFamily="18" charset="0"/>
              </a:rPr>
            </a:br>
            <a:endParaRPr lang="cs-CZ" sz="2400" dirty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+mj-lt"/>
                <a:cs typeface="Times New Roman" pitchFamily="18" charset="0"/>
              </a:rPr>
              <a:t>svorkové napětí U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 </a:t>
            </a:r>
            <a:r>
              <a:rPr lang="cs-CZ" sz="2400" dirty="0">
                <a:latin typeface="+mj-lt"/>
                <a:cs typeface="Times New Roman" pitchFamily="18" charset="0"/>
              </a:rPr>
              <a:t>je napětí</a:t>
            </a:r>
            <a:r>
              <a:rPr lang="cs-CZ" sz="2400" b="1" dirty="0">
                <a:latin typeface="+mj-lt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+mj-lt"/>
                <a:cs typeface="Times New Roman" pitchFamily="18" charset="0"/>
              </a:rPr>
              <a:t/>
            </a:r>
            <a:br>
              <a:rPr lang="cs-CZ" sz="2400" b="1" dirty="0" smtClean="0">
                <a:latin typeface="+mj-lt"/>
                <a:cs typeface="Times New Roman" pitchFamily="18" charset="0"/>
              </a:rPr>
            </a:br>
            <a:r>
              <a:rPr lang="cs-CZ" sz="2400" dirty="0" smtClean="0">
                <a:latin typeface="+mj-lt"/>
                <a:cs typeface="Times New Roman" pitchFamily="18" charset="0"/>
              </a:rPr>
              <a:t>na </a:t>
            </a:r>
            <a:r>
              <a:rPr lang="cs-CZ" sz="2400" dirty="0">
                <a:latin typeface="+mj-lt"/>
                <a:cs typeface="Times New Roman" pitchFamily="18" charset="0"/>
              </a:rPr>
              <a:t>svorkách el. zdroje, </a:t>
            </a:r>
            <a:r>
              <a:rPr lang="cs-CZ" sz="2400" dirty="0" smtClean="0">
                <a:latin typeface="+mj-lt"/>
                <a:cs typeface="Times New Roman" pitchFamily="18" charset="0"/>
              </a:rPr>
              <a:t/>
            </a:r>
            <a:br>
              <a:rPr lang="cs-CZ" sz="2400" dirty="0" smtClean="0">
                <a:latin typeface="+mj-lt"/>
                <a:cs typeface="Times New Roman" pitchFamily="18" charset="0"/>
              </a:rPr>
            </a:br>
            <a:r>
              <a:rPr lang="cs-CZ" sz="2400" dirty="0" smtClean="0">
                <a:latin typeface="+mj-lt"/>
                <a:cs typeface="Times New Roman" pitchFamily="18" charset="0"/>
              </a:rPr>
              <a:t>ze </a:t>
            </a:r>
            <a:r>
              <a:rPr lang="cs-CZ" sz="2400" dirty="0">
                <a:latin typeface="+mj-lt"/>
                <a:cs typeface="Times New Roman" pitchFamily="18" charset="0"/>
              </a:rPr>
              <a:t>kterého se odebírá </a:t>
            </a:r>
            <a:r>
              <a:rPr lang="cs-CZ" sz="2400" dirty="0" smtClean="0">
                <a:latin typeface="+mj-lt"/>
                <a:cs typeface="Times New Roman" pitchFamily="18" charset="0"/>
              </a:rPr>
              <a:t>proud</a:t>
            </a:r>
            <a:br>
              <a:rPr lang="cs-CZ" sz="2400" dirty="0" smtClean="0">
                <a:latin typeface="+mj-lt"/>
                <a:cs typeface="Times New Roman" pitchFamily="18" charset="0"/>
              </a:rPr>
            </a:br>
            <a:endParaRPr lang="cs-CZ" sz="2400" dirty="0">
              <a:latin typeface="+mj-lt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400" b="1" dirty="0">
                <a:latin typeface="+mj-lt"/>
                <a:cs typeface="Times New Roman" pitchFamily="18" charset="0"/>
              </a:rPr>
              <a:t>napětí na vodiči</a:t>
            </a:r>
            <a:r>
              <a:rPr lang="cs-CZ" sz="2400" dirty="0">
                <a:latin typeface="+mj-lt"/>
                <a:cs typeface="Times New Roman" pitchFamily="18" charset="0"/>
              </a:rPr>
              <a:t> </a:t>
            </a:r>
            <a:br>
              <a:rPr lang="cs-CZ" sz="2400" dirty="0">
                <a:latin typeface="+mj-lt"/>
                <a:cs typeface="Times New Roman" pitchFamily="18" charset="0"/>
              </a:rPr>
            </a:br>
            <a:r>
              <a:rPr lang="cs-CZ" sz="2400" dirty="0">
                <a:latin typeface="+mj-lt"/>
                <a:cs typeface="Times New Roman" pitchFamily="18" charset="0"/>
              </a:rPr>
              <a:t>je napětí mezi konci vodiče, které uvádí do pohybu el. náboj ve vodiči</a:t>
            </a:r>
            <a:endParaRPr lang="cs-CZ" sz="2400" dirty="0">
              <a:effectLst>
                <a:outerShdw blurRad="38100" dist="38100" dir="2700000" algn="tl">
                  <a:srgbClr val="000000"/>
                </a:outerShdw>
              </a:effectLst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874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238</Words>
  <Application>Microsoft Office PowerPoint</Application>
  <PresentationFormat>Předvádění na obrazovce (4:3)</PresentationFormat>
  <Paragraphs>100</Paragraphs>
  <Slides>12</Slides>
  <Notes>3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4" baseType="lpstr">
      <vt:lpstr>Motiv sady Office</vt:lpstr>
      <vt:lpstr>Rovnice</vt:lpstr>
      <vt:lpstr>2. ELEKTRICKÝ PROUD</vt:lpstr>
      <vt:lpstr> 2. 1. ELEKTRICKÝ PROUD</vt:lpstr>
      <vt:lpstr>Jednotka proudu</vt:lpstr>
      <vt:lpstr>Jednoduchý elektrický obvod</vt:lpstr>
      <vt:lpstr>Účinky elektrického proudu</vt:lpstr>
      <vt:lpstr>Příklady</vt:lpstr>
      <vt:lpstr> 2. 2. ELEKTRICKÝ ZDROJ</vt:lpstr>
      <vt:lpstr>Prezentace aplikace PowerPoint</vt:lpstr>
      <vt:lpstr>Prezentace aplikace PowerPoint</vt:lpstr>
      <vt:lpstr>Prezentace aplikace PowerPoint</vt:lpstr>
      <vt:lpstr>2. 3. ZDROJE STEJNOSMĚRNÉHO NAPĚTÍ</vt:lpstr>
      <vt:lpstr>Elektrické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ELEKTRICKÝ PROUD</dc:title>
  <dc:creator>Monika</dc:creator>
  <cp:lastModifiedBy>monika</cp:lastModifiedBy>
  <cp:revision>16</cp:revision>
  <dcterms:created xsi:type="dcterms:W3CDTF">2011-01-29T16:17:26Z</dcterms:created>
  <dcterms:modified xsi:type="dcterms:W3CDTF">2013-11-05T06:42:10Z</dcterms:modified>
</cp:coreProperties>
</file>