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9" r:id="rId3"/>
    <p:sldId id="258" r:id="rId4"/>
    <p:sldId id="261" r:id="rId5"/>
    <p:sldId id="262" r:id="rId6"/>
    <p:sldId id="263" r:id="rId7"/>
    <p:sldId id="309" r:id="rId8"/>
    <p:sldId id="310" r:id="rId9"/>
    <p:sldId id="311" r:id="rId10"/>
    <p:sldId id="264" r:id="rId11"/>
    <p:sldId id="265" r:id="rId12"/>
    <p:sldId id="266" r:id="rId13"/>
    <p:sldId id="267" r:id="rId14"/>
    <p:sldId id="268" r:id="rId15"/>
    <p:sldId id="313" r:id="rId16"/>
    <p:sldId id="276" r:id="rId17"/>
    <p:sldId id="277" r:id="rId18"/>
    <p:sldId id="278" r:id="rId19"/>
    <p:sldId id="314" r:id="rId20"/>
    <p:sldId id="269" r:id="rId21"/>
    <p:sldId id="280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301" r:id="rId31"/>
    <p:sldId id="271" r:id="rId32"/>
    <p:sldId id="302" r:id="rId33"/>
    <p:sldId id="304" r:id="rId34"/>
    <p:sldId id="305" r:id="rId35"/>
    <p:sldId id="306" r:id="rId36"/>
    <p:sldId id="272" r:id="rId37"/>
    <p:sldId id="294" r:id="rId38"/>
    <p:sldId id="296" r:id="rId39"/>
    <p:sldId id="297" r:id="rId40"/>
    <p:sldId id="295" r:id="rId41"/>
    <p:sldId id="298" r:id="rId42"/>
    <p:sldId id="315" r:id="rId43"/>
    <p:sldId id="273" r:id="rId44"/>
    <p:sldId id="307" r:id="rId45"/>
    <p:sldId id="308" r:id="rId46"/>
    <p:sldId id="274" r:id="rId47"/>
    <p:sldId id="312" r:id="rId48"/>
    <p:sldId id="289" r:id="rId49"/>
    <p:sldId id="290" r:id="rId50"/>
    <p:sldId id="275" r:id="rId51"/>
    <p:sldId id="291" r:id="rId52"/>
    <p:sldId id="316" r:id="rId53"/>
    <p:sldId id="317" r:id="rId54"/>
    <p:sldId id="318" r:id="rId55"/>
    <p:sldId id="319" r:id="rId56"/>
    <p:sldId id="320" r:id="rId57"/>
    <p:sldId id="292" r:id="rId58"/>
    <p:sldId id="293" r:id="rId5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86.wmf"/><Relationship Id="rId4" Type="http://schemas.openxmlformats.org/officeDocument/2006/relationships/image" Target="../media/image9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19.wmf"/><Relationship Id="rId5" Type="http://schemas.openxmlformats.org/officeDocument/2006/relationships/image" Target="../media/image16.wmf"/><Relationship Id="rId4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D56203-AF44-453C-ADE2-56152C4B82B1}" type="datetimeFigureOut">
              <a:rPr lang="cs-CZ"/>
              <a:pPr>
                <a:defRPr/>
              </a:pPr>
              <a:t>23.10.2015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3A5045-5058-4EBE-9B9E-343DCEE943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64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BAF4C-4AF8-436F-9181-718CEBEB7C55}" type="datetimeFigureOut">
              <a:rPr lang="cs-CZ"/>
              <a:pPr>
                <a:defRPr/>
              </a:pPr>
              <a:t>23.10.2015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0095-6759-4D3C-9A4E-2F279B5C9E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06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62E0D-0E02-42E6-8F0E-4539042E9F65}" type="datetimeFigureOut">
              <a:rPr lang="cs-CZ"/>
              <a:pPr>
                <a:defRPr/>
              </a:pPr>
              <a:t>23.10.2015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B32DD-D8FE-4790-8F44-A9A52FB5B7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10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2528-E856-492E-9FB2-52C70DB7CFB2}" type="datetimeFigureOut">
              <a:rPr lang="cs-CZ"/>
              <a:pPr>
                <a:defRPr/>
              </a:pPr>
              <a:t>23.10.2015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6A0D-387B-46D4-896C-40431FF472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06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A1FC-2B35-4A4E-9C9C-7C537A1F0077}" type="datetimeFigureOut">
              <a:rPr lang="cs-CZ"/>
              <a:pPr>
                <a:defRPr/>
              </a:pPr>
              <a:t>23.10.2015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FDF9E-99A3-4AC9-B22E-199057467F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99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893E8-26DB-457F-84FF-F474D728FAEE}" type="datetimeFigureOut">
              <a:rPr lang="cs-CZ"/>
              <a:pPr>
                <a:defRPr/>
              </a:pPr>
              <a:t>23.10.2015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3771-5135-4AA4-A191-3F17D9396B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62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38560-BBD2-429E-9A9B-A5E1474FA4FE}" type="datetimeFigureOut">
              <a:rPr lang="cs-CZ"/>
              <a:pPr>
                <a:defRPr/>
              </a:pPr>
              <a:t>23.10.2015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D69F-57C4-4CC5-9FA7-81AB085168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15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FE9ED-C54B-42EF-AB48-A01522F0F1BB}" type="datetimeFigureOut">
              <a:rPr lang="cs-CZ"/>
              <a:pPr>
                <a:defRPr/>
              </a:pPr>
              <a:t>23.10.2015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E454-28FF-4DA4-93A3-EB92C05C6D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79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C06E-6C81-432D-A12C-8F1B9BC5988A}" type="datetimeFigureOut">
              <a:rPr lang="cs-CZ"/>
              <a:pPr>
                <a:defRPr/>
              </a:pPr>
              <a:t>23.10.2015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706F-EE5F-48B4-AF38-6400A2C7AC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1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0C481-8465-4AC5-AE02-3E2640B5936A}" type="datetimeFigureOut">
              <a:rPr lang="cs-CZ"/>
              <a:pPr>
                <a:defRPr/>
              </a:pPr>
              <a:t>23.10.2015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B0E1-6F12-4664-99FD-C89F671873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21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C94C-4E3D-4805-969B-DE9E0C6216BD}" type="datetimeFigureOut">
              <a:rPr lang="cs-CZ"/>
              <a:pPr>
                <a:defRPr/>
              </a:pPr>
              <a:t>23.10.2015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EF58D-B99B-46EA-9CF9-3E1E3ED237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03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DE4E9-0509-419E-A6A1-2E438A991AA2}" type="datetimeFigureOut">
              <a:rPr lang="cs-CZ"/>
              <a:pPr>
                <a:defRPr/>
              </a:pPr>
              <a:t>23.10.2015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FE5A-1685-48B1-A693-98C7F3EA0E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85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0A7968-3BBF-4CB6-AA39-8C6336945AA7}" type="datetimeFigureOut">
              <a:rPr lang="cs-CZ"/>
              <a:pPr>
                <a:defRPr/>
              </a:pPr>
              <a:t>23.10.2015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A43691-01CE-43C4-A8D6-510116BA2A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6.wmf"/><Relationship Id="rId17" Type="http://schemas.openxmlformats.org/officeDocument/2006/relationships/image" Target="http://fyzika.jreichl.com/data/E_pole_soubory/image018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http://upload.wikimedia.org/wikipedia/commons/thumb/7/7e/Pole_homogenni_silocary.svg/562px-Pole_homogenni_silocary.svg.png" TargetMode="External"/><Relationship Id="rId5" Type="http://schemas.openxmlformats.org/officeDocument/2006/relationships/image" Target="../media/image25.png"/><Relationship Id="rId4" Type="http://schemas.openxmlformats.org/officeDocument/2006/relationships/image" Target="http://fyzika.jreichl.com/data/E_pole_soubory/image02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f/f6/Silocary_2naboje_ruzne.svg/651px-Silocary_2naboje_ruzne.svg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upload.wikimedia.org/wikipedia/commons/thumb/8/8d/Silocary_2naboje_stejne.svg/800px-Silocary_2naboje_stejne.svg.png" TargetMode="Externa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http://fyzika.jreichl.com/data/E_pole_soubory/image022.png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5.bin"/><Relationship Id="rId4" Type="http://schemas.openxmlformats.org/officeDocument/2006/relationships/image" Target="http://fyzika.jreichl.com/data/E_pole_soubory/image042.pn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hyperlink" Target="http://upload.wikimedia.org/wikipedia/commons/7/7a/Pole_radialni_ekvipotencialy.svg" TargetMode="Externa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6.bin"/><Relationship Id="rId5" Type="http://schemas.openxmlformats.org/officeDocument/2006/relationships/image" Target="http://upload.wikimedia.org/wikipedia/commons/thumb/7/7a/Pole_radialni_ekvipotencialy.svg/472px-Pole_radialni_ekvipotencialy.svg.png" TargetMode="External"/><Relationship Id="rId4" Type="http://schemas.openxmlformats.org/officeDocument/2006/relationships/image" Target="../media/image43.png"/><Relationship Id="rId9" Type="http://schemas.openxmlformats.org/officeDocument/2006/relationships/image" Target="../media/image4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6.jpeg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7.bin"/><Relationship Id="rId4" Type="http://schemas.openxmlformats.org/officeDocument/2006/relationships/image" Target="http://fyzika.jreichl.com/data/E_pole_soubory/image055.jp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pole_soubory/image057.png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79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hyperlink" Target="http://www.spsemoh.cz/vyuka/zae/programy/26_cap_activefig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fyzika.jreichl.com/data/E_pole_soubory/image111.pn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59.bin"/><Relationship Id="rId4" Type="http://schemas.openxmlformats.org/officeDocument/2006/relationships/image" Target="http://fyzika.jreichl.com/data/E_pole_soubory/image111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7.wmf"/><Relationship Id="rId11" Type="http://schemas.openxmlformats.org/officeDocument/2006/relationships/image" Target="../media/image90.png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63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1.wmf"/><Relationship Id="rId11" Type="http://schemas.openxmlformats.org/officeDocument/2006/relationships/image" Target="../media/image94.png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93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67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-25102" y="1700808"/>
            <a:ext cx="9144000" cy="2286000"/>
          </a:xfrm>
          <a:solidFill>
            <a:srgbClr val="0070C0"/>
          </a:solidFill>
          <a:ln w="476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defRPr/>
            </a:pPr>
            <a:r>
              <a:rPr lang="cs-CZ" sz="4000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  <a:r>
              <a:rPr lang="en-US" sz="4000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. </a:t>
            </a:r>
            <a:r>
              <a:rPr lang="cs-CZ" sz="4000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ELEKTRICKÝ NÁBOJ </a:t>
            </a:r>
            <a:br>
              <a:rPr lang="cs-CZ" sz="4000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</a:br>
            <a:r>
              <a:rPr lang="cs-CZ" sz="4000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 ELEKTRICKÉ 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954107"/>
          </a:xfrm>
          <a:solidFill>
            <a:srgbClr val="0066CC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s-CZ" sz="2800" b="1" dirty="0">
                <a:solidFill>
                  <a:schemeClr val="bg1"/>
                </a:solidFill>
                <a:ea typeface="+mn-ea"/>
                <a:cs typeface="Times New Roman" pitchFamily="18" charset="0"/>
              </a:rPr>
              <a:t> 1. 2.	ELEKTROSTATICKÉ SILOVÉ PŮSOBENÍ </a:t>
            </a:r>
            <a:br>
              <a:rPr lang="cs-CZ" sz="2800" b="1" dirty="0">
                <a:solidFill>
                  <a:schemeClr val="bg1"/>
                </a:solidFill>
                <a:ea typeface="+mn-ea"/>
                <a:cs typeface="Times New Roman" pitchFamily="18" charset="0"/>
              </a:rPr>
            </a:br>
            <a:r>
              <a:rPr lang="cs-CZ" sz="2800" b="1" dirty="0">
                <a:solidFill>
                  <a:schemeClr val="bg1"/>
                </a:solidFill>
                <a:ea typeface="+mn-ea"/>
                <a:cs typeface="Times New Roman" pitchFamily="18" charset="0"/>
              </a:rPr>
              <a:t>         </a:t>
            </a:r>
            <a:r>
              <a:rPr lang="cs-CZ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  BODOVÝCH </a:t>
            </a:r>
            <a:r>
              <a:rPr lang="cs-CZ" sz="2800" b="1" dirty="0">
                <a:solidFill>
                  <a:schemeClr val="bg1"/>
                </a:solidFill>
                <a:ea typeface="+mn-ea"/>
                <a:cs typeface="Times New Roman" pitchFamily="18" charset="0"/>
              </a:rPr>
              <a:t>ELEKTRICKÝCH NÁBOJŮ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3938"/>
            <a:ext cx="9144000" cy="5500687"/>
          </a:xfrm>
        </p:spPr>
        <p:txBody>
          <a:bodyPr/>
          <a:lstStyle/>
          <a:p>
            <a:pPr>
              <a:defRPr/>
            </a:pPr>
            <a:r>
              <a:rPr lang="cs-CZ" sz="2800" b="1" dirty="0"/>
              <a:t>Bodové náboje </a:t>
            </a:r>
            <a:r>
              <a:rPr lang="cs-CZ" sz="2800" dirty="0"/>
              <a:t>jsou </a:t>
            </a:r>
            <a:r>
              <a:rPr lang="cs-CZ" sz="2800" dirty="0" err="1"/>
              <a:t>zelektrovaná</a:t>
            </a:r>
            <a:r>
              <a:rPr lang="cs-CZ" sz="2800" dirty="0"/>
              <a:t> tělesa, jejichž rozměry jsou zanedbatelné ve srovnání s jejich vzájemnou </a:t>
            </a:r>
            <a:r>
              <a:rPr lang="cs-CZ" sz="2800" dirty="0" smtClean="0"/>
              <a:t>vzdáleností, </a:t>
            </a:r>
            <a:r>
              <a:rPr lang="cs-CZ" sz="2800" dirty="0"/>
              <a:t>(nabitý hmotný bod</a:t>
            </a:r>
            <a:r>
              <a:rPr lang="cs-CZ" sz="2800" dirty="0" smtClean="0"/>
              <a:t>). 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endParaRPr lang="cs-CZ" sz="2800" dirty="0"/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endParaRPr lang="cs-CZ" sz="2800" dirty="0"/>
          </a:p>
          <a:p>
            <a:pPr marL="0" indent="0">
              <a:buFont typeface="Arial" charset="0"/>
              <a:buNone/>
              <a:defRPr/>
            </a:pPr>
            <a:r>
              <a:rPr lang="cs-CZ" sz="2800" dirty="0" smtClean="0"/>
              <a:t>    </a:t>
            </a:r>
            <a:r>
              <a:rPr lang="cs-CZ" sz="2800" dirty="0"/>
              <a:t> </a:t>
            </a:r>
            <a:r>
              <a:rPr lang="cs-CZ" sz="2800" b="1" dirty="0" smtClean="0"/>
              <a:t>   přitažlivé </a:t>
            </a:r>
            <a:r>
              <a:rPr lang="cs-CZ" sz="2800" b="1" dirty="0"/>
              <a:t>síly       </a:t>
            </a:r>
            <a:r>
              <a:rPr lang="cs-CZ" sz="2800" b="1" dirty="0" smtClean="0"/>
              <a:t>                              odpudivé síly</a:t>
            </a:r>
          </a:p>
          <a:p>
            <a:pPr marL="0" indent="0">
              <a:buFont typeface="Arial" charset="0"/>
              <a:buNone/>
              <a:defRPr/>
            </a:pPr>
            <a:endParaRPr lang="cs-CZ" sz="2800" b="1" dirty="0"/>
          </a:p>
          <a:p>
            <a:pPr marL="0" indent="0" algn="ctr">
              <a:buFont typeface="Arial" charset="0"/>
              <a:buNone/>
              <a:defRPr/>
            </a:pPr>
            <a:r>
              <a:rPr lang="cs-CZ" sz="2800" b="1" dirty="0" err="1" smtClean="0"/>
              <a:t>F</a:t>
            </a:r>
            <a:r>
              <a:rPr lang="cs-CZ" sz="2800" b="1" baseline="-25000" dirty="0" err="1" smtClean="0"/>
              <a:t>e</a:t>
            </a:r>
            <a:r>
              <a:rPr lang="cs-CZ" sz="2800" b="1" dirty="0" smtClean="0"/>
              <a:t> – elektrostatická síla</a:t>
            </a:r>
            <a:endParaRPr lang="cs-CZ" sz="28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3348038" y="5013325"/>
          <a:ext cx="16160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" name="Rovnice" r:id="rId3" imgW="710891" imgH="304668" progId="Equation.3">
                  <p:embed/>
                </p:oleObj>
              </mc:Choice>
              <mc:Fallback>
                <p:oleObj name="Rovnice" r:id="rId3" imgW="710891" imgH="304668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013325"/>
                        <a:ext cx="1616075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ál 2"/>
          <p:cNvSpPr/>
          <p:nvPr/>
        </p:nvSpPr>
        <p:spPr>
          <a:xfrm>
            <a:off x="217488" y="3219450"/>
            <a:ext cx="504825" cy="5032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" name="Ovál 7"/>
          <p:cNvSpPr/>
          <p:nvPr/>
        </p:nvSpPr>
        <p:spPr>
          <a:xfrm>
            <a:off x="4787900" y="3219450"/>
            <a:ext cx="504825" cy="5032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" name="Ovál 8"/>
          <p:cNvSpPr/>
          <p:nvPr/>
        </p:nvSpPr>
        <p:spPr>
          <a:xfrm>
            <a:off x="7380288" y="3219450"/>
            <a:ext cx="504825" cy="5032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0" name="Ovál 9"/>
          <p:cNvSpPr/>
          <p:nvPr/>
        </p:nvSpPr>
        <p:spPr>
          <a:xfrm>
            <a:off x="2771775" y="3219450"/>
            <a:ext cx="504825" cy="5032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8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7488" y="2566988"/>
            <a:ext cx="7254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>
                <a:latin typeface="+mj-lt"/>
              </a:rPr>
              <a:t>Q</a:t>
            </a:r>
            <a:r>
              <a:rPr lang="cs-CZ" sz="3200" b="1" baseline="-25000" dirty="0">
                <a:latin typeface="+mj-lt"/>
              </a:rPr>
              <a:t>1</a:t>
            </a:r>
            <a:endParaRPr lang="cs-CZ" sz="3200" b="1" dirty="0">
              <a:latin typeface="+mj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771775" y="2640013"/>
            <a:ext cx="7254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>
                <a:latin typeface="+mj-lt"/>
              </a:rPr>
              <a:t>Q</a:t>
            </a:r>
            <a:r>
              <a:rPr lang="cs-CZ" sz="3200" b="1" baseline="-25000" dirty="0">
                <a:latin typeface="+mj-lt"/>
              </a:rPr>
              <a:t>2</a:t>
            </a:r>
            <a:endParaRPr lang="cs-CZ" sz="3200" b="1" dirty="0">
              <a:latin typeface="+mj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87900" y="2628900"/>
            <a:ext cx="7254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>
                <a:latin typeface="+mj-lt"/>
              </a:rPr>
              <a:t>Q</a:t>
            </a:r>
            <a:r>
              <a:rPr lang="cs-CZ" sz="3200" b="1" baseline="-25000" dirty="0">
                <a:latin typeface="+mj-lt"/>
              </a:rPr>
              <a:t>1</a:t>
            </a:r>
            <a:endParaRPr lang="cs-CZ" sz="3200" b="1" dirty="0"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348538" y="2640013"/>
            <a:ext cx="7254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>
                <a:latin typeface="+mj-lt"/>
              </a:rPr>
              <a:t>Q</a:t>
            </a:r>
            <a:r>
              <a:rPr lang="cs-CZ" sz="3200" b="1" baseline="-25000" dirty="0">
                <a:latin typeface="+mj-lt"/>
              </a:rPr>
              <a:t>2</a:t>
            </a:r>
            <a:endParaRPr lang="cs-CZ" sz="3200" b="1" dirty="0">
              <a:latin typeface="+mj-lt"/>
            </a:endParaRP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741363" y="2868613"/>
          <a:ext cx="4032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" name="Rovnice" r:id="rId5" imgW="177569" imgH="253670" progId="Equation.3">
                  <p:embed/>
                </p:oleObj>
              </mc:Choice>
              <mc:Fallback>
                <p:oleObj name="Rovnice" r:id="rId5" imgW="177569" imgH="253670" progId="Equation.3">
                  <p:embed/>
                  <p:pic>
                    <p:nvPicPr>
                      <p:cNvPr id="0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2868613"/>
                        <a:ext cx="4032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2124075" y="2854325"/>
          <a:ext cx="6619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" name="Rovnice" r:id="rId7" imgW="291973" imgH="253890" progId="Equation.3">
                  <p:embed/>
                </p:oleObj>
              </mc:Choice>
              <mc:Fallback>
                <p:oleObj name="Rovnice" r:id="rId7" imgW="291973" imgH="253890" progId="Equation.3">
                  <p:embed/>
                  <p:pic>
                    <p:nvPicPr>
                      <p:cNvPr id="0" name="Objek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854325"/>
                        <a:ext cx="66198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4257675" y="2857500"/>
          <a:ext cx="4032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" name="Rovnice" r:id="rId9" imgW="177569" imgH="253670" progId="Equation.3">
                  <p:embed/>
                </p:oleObj>
              </mc:Choice>
              <mc:Fallback>
                <p:oleObj name="Rovnice" r:id="rId9" imgW="177569" imgH="253670" progId="Equation.3">
                  <p:embed/>
                  <p:pic>
                    <p:nvPicPr>
                      <p:cNvPr id="0" name="Objek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2857500"/>
                        <a:ext cx="4032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7942263" y="2857500"/>
          <a:ext cx="6619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" name="Rovnice" r:id="rId11" imgW="291973" imgH="253890" progId="Equation.3">
                  <p:embed/>
                </p:oleObj>
              </mc:Choice>
              <mc:Fallback>
                <p:oleObj name="Rovnice" r:id="rId11" imgW="291973" imgH="253890" progId="Equation.3">
                  <p:embed/>
                  <p:pic>
                    <p:nvPicPr>
                      <p:cNvPr id="0" name="Obj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263" y="2857500"/>
                        <a:ext cx="66198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>
            <a:off x="722313" y="3471863"/>
            <a:ext cx="71913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7885113" y="3471863"/>
            <a:ext cx="71913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4100513" y="3471863"/>
            <a:ext cx="71913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2051050" y="3471863"/>
            <a:ext cx="72072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>
            <a:stCxn id="3" idx="4"/>
          </p:cNvCxnSpPr>
          <p:nvPr/>
        </p:nvCxnSpPr>
        <p:spPr>
          <a:xfrm flipH="1">
            <a:off x="469900" y="3722688"/>
            <a:ext cx="0" cy="93027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H="1">
            <a:off x="3024188" y="3722688"/>
            <a:ext cx="0" cy="93027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5040313" y="3644900"/>
            <a:ext cx="0" cy="92868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>
            <a:off x="7656513" y="3471863"/>
            <a:ext cx="0" cy="110172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469900" y="4652963"/>
            <a:ext cx="255428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5040313" y="4557713"/>
            <a:ext cx="2592387" cy="1587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1492250" y="4114800"/>
            <a:ext cx="7254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>
                <a:latin typeface="+mj-lt"/>
              </a:rPr>
              <a:t>r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084888" y="4017963"/>
            <a:ext cx="7254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>
                <a:latin typeface="+mj-lt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" grpId="0" animBg="1"/>
      <p:bldP spid="8" grpId="0" animBg="1"/>
      <p:bldP spid="9" grpId="0" animBg="1"/>
      <p:bldP spid="10" grpId="0" animBg="1"/>
      <p:bldP spid="4" grpId="0"/>
      <p:bldP spid="12" grpId="0"/>
      <p:bldP spid="13" grpId="0"/>
      <p:bldP spid="14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</p:spPr>
        <p:txBody>
          <a:bodyPr/>
          <a:lstStyle/>
          <a:p>
            <a:pPr>
              <a:defRPr/>
            </a:pPr>
            <a:endParaRPr lang="cs-CZ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cs-CZ" sz="2800" b="1" dirty="0" smtClean="0"/>
              <a:t>Coulombův </a:t>
            </a:r>
            <a:r>
              <a:rPr lang="cs-CZ" sz="2800" b="1" dirty="0"/>
              <a:t>zákon</a:t>
            </a:r>
            <a:r>
              <a:rPr lang="cs-CZ" sz="2800" b="1" dirty="0" smtClean="0"/>
              <a:t>:</a:t>
            </a:r>
            <a:endParaRPr lang="cs-CZ" sz="2800" dirty="0"/>
          </a:p>
          <a:p>
            <a:pPr>
              <a:defRPr/>
            </a:pPr>
            <a:r>
              <a:rPr lang="cs-CZ" sz="2800" dirty="0" smtClean="0"/>
              <a:t>Velikost </a:t>
            </a:r>
            <a:r>
              <a:rPr lang="cs-CZ" sz="2800" dirty="0"/>
              <a:t>sil, kterými na sebe působí dva bodové náboje,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je </a:t>
            </a:r>
            <a:r>
              <a:rPr lang="cs-CZ" sz="2800" dirty="0"/>
              <a:t>přímo úměrná absolutní hodnotě součinu jejich velikostí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 </a:t>
            </a:r>
            <a:r>
              <a:rPr lang="cs-CZ" sz="2800" dirty="0"/>
              <a:t>nepřímo úměrná druhé mocnině jejich vzdálenosti. </a:t>
            </a:r>
            <a:endParaRPr lang="cs-CZ" sz="2800" dirty="0" smtClean="0"/>
          </a:p>
          <a:p>
            <a:pPr>
              <a:defRPr/>
            </a:pPr>
            <a:r>
              <a:rPr lang="cs-CZ" sz="2400" dirty="0" smtClean="0"/>
              <a:t>k </a:t>
            </a:r>
            <a:r>
              <a:rPr lang="cs-CZ" sz="2400" dirty="0"/>
              <a:t>– konstanta úměrnosti závislá na prostředí,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</a:t>
            </a:r>
            <a:r>
              <a:rPr lang="cs-CZ" sz="2400" dirty="0"/>
              <a:t>němž se náboje </a:t>
            </a:r>
            <a:r>
              <a:rPr lang="cs-CZ" sz="2400" dirty="0" smtClean="0"/>
              <a:t>nachází;   </a:t>
            </a:r>
          </a:p>
          <a:p>
            <a:pPr>
              <a:defRPr/>
            </a:pPr>
            <a:r>
              <a:rPr lang="cs-CZ" sz="2400" b="1" dirty="0" smtClean="0"/>
              <a:t>pro vakuum   </a:t>
            </a:r>
            <a:r>
              <a:rPr lang="cs-CZ" sz="2400" dirty="0" smtClean="0"/>
              <a:t>k </a:t>
            </a:r>
            <a:r>
              <a:rPr lang="cs-CZ" sz="2400" dirty="0"/>
              <a:t>= 9.10</a:t>
            </a:r>
            <a:r>
              <a:rPr lang="cs-CZ" sz="2400" baseline="30000" dirty="0"/>
              <a:t>9</a:t>
            </a:r>
            <a:r>
              <a:rPr lang="cs-CZ" sz="2400" dirty="0"/>
              <a:t>  N m</a:t>
            </a:r>
            <a:r>
              <a:rPr lang="cs-CZ" sz="2400" baseline="30000" dirty="0"/>
              <a:t>2</a:t>
            </a:r>
            <a:r>
              <a:rPr lang="cs-CZ" sz="2400" dirty="0"/>
              <a:t> C</a:t>
            </a:r>
            <a:r>
              <a:rPr lang="cs-CZ" sz="2400" baseline="30000" dirty="0"/>
              <a:t>-2 </a:t>
            </a:r>
            <a:endParaRPr lang="cs-CZ" sz="2400" dirty="0"/>
          </a:p>
          <a:p>
            <a:pPr>
              <a:defRPr/>
            </a:pPr>
            <a:r>
              <a:rPr lang="cs-CZ" sz="2400" dirty="0" smtClean="0"/>
              <a:t>permitivita </a:t>
            </a:r>
            <a:r>
              <a:rPr lang="cs-CZ" sz="2400" dirty="0"/>
              <a:t>prostředí </a:t>
            </a:r>
            <a:r>
              <a:rPr lang="cs-CZ" sz="2400" dirty="0" smtClean="0"/>
              <a:t>  </a:t>
            </a:r>
            <a:r>
              <a:rPr lang="cs-CZ" sz="2400" dirty="0"/>
              <a:t>ε	</a:t>
            </a:r>
            <a:endParaRPr lang="cs-CZ" sz="2400" baseline="-25000" dirty="0" smtClean="0"/>
          </a:p>
          <a:p>
            <a:pPr>
              <a:defRPr/>
            </a:pPr>
            <a:r>
              <a:rPr lang="cs-CZ" sz="2400" dirty="0" smtClean="0"/>
              <a:t>permitivita </a:t>
            </a:r>
            <a:r>
              <a:rPr lang="cs-CZ" sz="2400" dirty="0"/>
              <a:t>vakua 	</a:t>
            </a:r>
            <a:r>
              <a:rPr lang="cs-CZ" sz="2400" dirty="0" smtClean="0"/>
              <a:t>	ε</a:t>
            </a:r>
            <a:r>
              <a:rPr lang="cs-CZ" sz="2400" baseline="-25000" dirty="0" smtClean="0"/>
              <a:t>0 </a:t>
            </a:r>
            <a:r>
              <a:rPr lang="cs-CZ" sz="2400" dirty="0"/>
              <a:t>= 8,85.10</a:t>
            </a:r>
            <a:r>
              <a:rPr lang="cs-CZ" sz="2400" baseline="30000" dirty="0"/>
              <a:t>-12</a:t>
            </a:r>
            <a:r>
              <a:rPr lang="cs-CZ" sz="2400" dirty="0"/>
              <a:t> C</a:t>
            </a:r>
            <a:r>
              <a:rPr lang="cs-CZ" sz="2400" baseline="30000" dirty="0"/>
              <a:t>2</a:t>
            </a:r>
            <a:r>
              <a:rPr lang="cs-CZ" sz="2400" dirty="0"/>
              <a:t> N</a:t>
            </a:r>
            <a:r>
              <a:rPr lang="cs-CZ" sz="2400" baseline="30000" dirty="0"/>
              <a:t>-1</a:t>
            </a:r>
            <a:r>
              <a:rPr lang="cs-CZ" sz="2400" dirty="0"/>
              <a:t> m</a:t>
            </a:r>
            <a:r>
              <a:rPr lang="cs-CZ" sz="2400" baseline="30000" dirty="0"/>
              <a:t>-2</a:t>
            </a:r>
            <a:r>
              <a:rPr lang="cs-CZ" sz="2400" dirty="0"/>
              <a:t> </a:t>
            </a:r>
          </a:p>
          <a:p>
            <a:pPr>
              <a:defRPr/>
            </a:pPr>
            <a:r>
              <a:rPr lang="cs-CZ" sz="2400" dirty="0"/>
              <a:t>relativní permitivita 	</a:t>
            </a:r>
            <a:r>
              <a:rPr lang="cs-CZ" sz="2400" dirty="0" err="1"/>
              <a:t>ε</a:t>
            </a:r>
            <a:r>
              <a:rPr lang="cs-CZ" sz="2400" baseline="-25000" dirty="0" err="1"/>
              <a:t>r</a:t>
            </a:r>
            <a:r>
              <a:rPr lang="cs-CZ" sz="2400" baseline="-25000" dirty="0"/>
              <a:t>     </a:t>
            </a:r>
            <a:r>
              <a:rPr lang="cs-CZ" sz="2400" dirty="0"/>
              <a:t>  vyjadřuje vliv látky na elektrické </a:t>
            </a:r>
            <a:r>
              <a:rPr lang="cs-CZ" sz="2400" dirty="0" smtClean="0"/>
              <a:t>pole</a:t>
            </a:r>
          </a:p>
          <a:p>
            <a:pPr marL="1611313">
              <a:spcBef>
                <a:spcPts val="0"/>
              </a:spcBef>
              <a:defRPr/>
            </a:pPr>
            <a:r>
              <a:rPr lang="cs-CZ" sz="2400" dirty="0" smtClean="0"/>
              <a:t>vzduch 		</a:t>
            </a:r>
            <a:r>
              <a:rPr lang="cs-CZ" sz="2400" dirty="0" err="1" smtClean="0"/>
              <a:t>ε</a:t>
            </a:r>
            <a:r>
              <a:rPr lang="cs-CZ" sz="2400" baseline="-25000" dirty="0" err="1" smtClean="0"/>
              <a:t>r</a:t>
            </a:r>
            <a:r>
              <a:rPr lang="cs-CZ" sz="2400" baseline="-25000" dirty="0" smtClean="0"/>
              <a:t> </a:t>
            </a:r>
            <a:r>
              <a:rPr lang="cs-CZ" sz="2400" dirty="0" smtClean="0"/>
              <a:t>= 1,0006</a:t>
            </a:r>
          </a:p>
          <a:p>
            <a:pPr marL="1611313">
              <a:spcBef>
                <a:spcPts val="0"/>
              </a:spcBef>
              <a:defRPr/>
            </a:pPr>
            <a:r>
              <a:rPr lang="cs-CZ" sz="2400" dirty="0" smtClean="0"/>
              <a:t>petrolej</a:t>
            </a:r>
            <a:r>
              <a:rPr lang="cs-CZ" sz="2400" baseline="-25000" dirty="0" smtClean="0"/>
              <a:t>  </a:t>
            </a:r>
            <a:r>
              <a:rPr lang="cs-CZ" sz="2400" baseline="-25000" dirty="0"/>
              <a:t>		</a:t>
            </a:r>
            <a:r>
              <a:rPr lang="cs-CZ" sz="2400" dirty="0" err="1"/>
              <a:t>ε</a:t>
            </a:r>
            <a:r>
              <a:rPr lang="cs-CZ" sz="2400" baseline="-25000" dirty="0" err="1"/>
              <a:t>r</a:t>
            </a:r>
            <a:r>
              <a:rPr lang="cs-CZ" sz="2400" baseline="-25000" dirty="0"/>
              <a:t> </a:t>
            </a:r>
            <a:r>
              <a:rPr lang="cs-CZ" sz="2400" dirty="0"/>
              <a:t>= 2,1</a:t>
            </a:r>
          </a:p>
          <a:p>
            <a:pPr marL="1611313">
              <a:spcBef>
                <a:spcPts val="0"/>
              </a:spcBef>
              <a:defRPr/>
            </a:pPr>
            <a:r>
              <a:rPr lang="cs-CZ" sz="2400" dirty="0"/>
              <a:t>sklo		</a:t>
            </a:r>
            <a:r>
              <a:rPr lang="cs-CZ" sz="2400" dirty="0" err="1"/>
              <a:t>ε</a:t>
            </a:r>
            <a:r>
              <a:rPr lang="cs-CZ" sz="2400" baseline="-25000" dirty="0" err="1"/>
              <a:t>r</a:t>
            </a:r>
            <a:r>
              <a:rPr lang="cs-CZ" sz="2400" baseline="-25000" dirty="0"/>
              <a:t> </a:t>
            </a:r>
            <a:r>
              <a:rPr lang="cs-CZ" sz="2400" dirty="0"/>
              <a:t>= 5 – 16</a:t>
            </a:r>
          </a:p>
          <a:p>
            <a:pPr marL="1611313">
              <a:spcBef>
                <a:spcPts val="0"/>
              </a:spcBef>
              <a:defRPr/>
            </a:pPr>
            <a:r>
              <a:rPr lang="cs-CZ" sz="2400" dirty="0"/>
              <a:t>voda		</a:t>
            </a:r>
            <a:r>
              <a:rPr lang="cs-CZ" sz="2400" dirty="0" err="1"/>
              <a:t>ε</a:t>
            </a:r>
            <a:r>
              <a:rPr lang="cs-CZ" sz="2400" baseline="-25000" dirty="0" err="1"/>
              <a:t>r</a:t>
            </a:r>
            <a:r>
              <a:rPr lang="cs-CZ" sz="2400" baseline="-25000" dirty="0"/>
              <a:t> </a:t>
            </a:r>
            <a:r>
              <a:rPr lang="cs-CZ" sz="2400" dirty="0"/>
              <a:t>= 81,6</a:t>
            </a:r>
          </a:p>
          <a:p>
            <a:pPr>
              <a:defRPr/>
            </a:pPr>
            <a:endParaRPr lang="cs-CZ" sz="2400" dirty="0"/>
          </a:p>
        </p:txBody>
      </p:sp>
      <p:graphicFrame>
        <p:nvGraphicFramePr>
          <p:cNvPr id="9219" name="Objekt 1"/>
          <p:cNvGraphicFramePr>
            <a:graphicFrameLocks noChangeAspect="1"/>
          </p:cNvGraphicFramePr>
          <p:nvPr/>
        </p:nvGraphicFramePr>
        <p:xfrm>
          <a:off x="4067175" y="188913"/>
          <a:ext cx="195103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" name="Rovnice" r:id="rId3" imgW="850531" imgH="431613" progId="Equation.3">
                  <p:embed/>
                </p:oleObj>
              </mc:Choice>
              <mc:Fallback>
                <p:oleObj name="Rovnice" r:id="rId3" imgW="850531" imgH="431613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88913"/>
                        <a:ext cx="1951038" cy="1003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kt 2"/>
          <p:cNvGraphicFramePr>
            <a:graphicFrameLocks noChangeAspect="1"/>
          </p:cNvGraphicFramePr>
          <p:nvPr/>
        </p:nvGraphicFramePr>
        <p:xfrm>
          <a:off x="5940425" y="2492375"/>
          <a:ext cx="12477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" name="Rovnice" r:id="rId5" imgW="558720" imgH="393480" progId="Equation.3">
                  <p:embed/>
                </p:oleObj>
              </mc:Choice>
              <mc:Fallback>
                <p:oleObj name="Rovnice" r:id="rId5" imgW="558720" imgH="39348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492375"/>
                        <a:ext cx="1247775" cy="887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5580063" y="5589588"/>
          <a:ext cx="26003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" name="Rovnice" r:id="rId7" imgW="1231366" imgH="469696" progId="Equation.3">
                  <p:embed/>
                </p:oleObj>
              </mc:Choice>
              <mc:Fallback>
                <p:oleObj name="Rovnice" r:id="rId7" imgW="1231366" imgH="469696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589588"/>
                        <a:ext cx="2600325" cy="1006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5508625" y="4941888"/>
            <a:ext cx="2951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pro vakuum 	ε</a:t>
            </a:r>
            <a:r>
              <a:rPr lang="cs-CZ" altLang="cs-CZ" b="1" baseline="-25000">
                <a:solidFill>
                  <a:srgbClr val="FF0000"/>
                </a:solidFill>
              </a:rPr>
              <a:t>r  </a:t>
            </a:r>
            <a:r>
              <a:rPr lang="cs-CZ" altLang="cs-CZ" b="1">
                <a:solidFill>
                  <a:srgbClr val="FF0000"/>
                </a:solidFill>
              </a:rPr>
              <a:t>= 1</a:t>
            </a:r>
          </a:p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jinak 		ε</a:t>
            </a:r>
            <a:r>
              <a:rPr lang="cs-CZ" altLang="cs-CZ" b="1" baseline="-25000">
                <a:solidFill>
                  <a:srgbClr val="FF0000"/>
                </a:solidFill>
              </a:rPr>
              <a:t>r  </a:t>
            </a:r>
            <a:r>
              <a:rPr lang="cs-CZ" altLang="cs-CZ" b="1">
                <a:solidFill>
                  <a:srgbClr val="FF0000"/>
                </a:solidFill>
              </a:rPr>
              <a:t>&gt; 1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708400" y="3716338"/>
          <a:ext cx="13398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" name="Rovnice" r:id="rId9" imgW="634725" imgH="228501" progId="Equation.3">
                  <p:embed/>
                </p:oleObj>
              </mc:Choice>
              <mc:Fallback>
                <p:oleObj name="Rovnice" r:id="rId9" imgW="634725" imgH="228501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716338"/>
                        <a:ext cx="1339850" cy="488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79388" y="5588000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MFCHT</a:t>
            </a:r>
          </a:p>
        </p:txBody>
      </p:sp>
      <p:graphicFrame>
        <p:nvGraphicFramePr>
          <p:cNvPr id="9" name="Objekt 1"/>
          <p:cNvGraphicFramePr>
            <a:graphicFrameLocks noChangeAspect="1"/>
          </p:cNvGraphicFramePr>
          <p:nvPr/>
        </p:nvGraphicFramePr>
        <p:xfrm>
          <a:off x="7380288" y="2492375"/>
          <a:ext cx="126206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" name="Rovnice" r:id="rId11" imgW="660113" imgH="469696" progId="Equation.3">
                  <p:embed/>
                </p:oleObj>
              </mc:Choice>
              <mc:Fallback>
                <p:oleObj name="Rovnice" r:id="rId11" imgW="660113" imgH="469696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492375"/>
                        <a:ext cx="1262062" cy="909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6970713" y="3789363"/>
          <a:ext cx="169703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" name="Rovnice" r:id="rId13" imgW="1028520" imgH="469800" progId="Equation.3">
                  <p:embed/>
                </p:oleObj>
              </mc:Choice>
              <mc:Fallback>
                <p:oleObj name="Rovnice" r:id="rId13" imgW="1028520" imgH="469800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3789363"/>
                        <a:ext cx="1697037" cy="785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"/>
          <p:cNvGraphicFramePr>
            <a:graphicFrameLocks noChangeAspect="1"/>
          </p:cNvGraphicFramePr>
          <p:nvPr/>
        </p:nvGraphicFramePr>
        <p:xfrm>
          <a:off x="6097588" y="188913"/>
          <a:ext cx="2357437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4" name="Rovnice" r:id="rId15" imgW="1028520" imgH="431640" progId="Equation.3">
                  <p:embed/>
                </p:oleObj>
              </mc:Choice>
              <mc:Fallback>
                <p:oleObj name="Rovnice" r:id="rId15" imgW="1028520" imgH="43164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588" y="188913"/>
                        <a:ext cx="2357437" cy="1003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8" y="333375"/>
            <a:ext cx="9144000" cy="6858000"/>
          </a:xfrm>
        </p:spPr>
        <p:txBody>
          <a:bodyPr/>
          <a:lstStyle/>
          <a:p>
            <a:endParaRPr lang="cs-CZ" altLang="cs-CZ" sz="2800" dirty="0" smtClean="0"/>
          </a:p>
          <a:p>
            <a:r>
              <a:rPr lang="cs-CZ" altLang="cs-CZ" sz="2800" dirty="0" smtClean="0"/>
              <a:t>Vložíme-li dva bodové náboje do izolujícího látkového prostředí (</a:t>
            </a:r>
            <a:r>
              <a:rPr lang="cs-CZ" altLang="cs-CZ" sz="2800" b="1" dirty="0" smtClean="0"/>
              <a:t>dielektrika</a:t>
            </a:r>
            <a:r>
              <a:rPr lang="cs-CZ" altLang="cs-CZ" sz="2800" dirty="0" smtClean="0"/>
              <a:t>), působí na sebe silou menší než </a:t>
            </a:r>
            <a:br>
              <a:rPr lang="cs-CZ" altLang="cs-CZ" sz="2800" dirty="0" smtClean="0"/>
            </a:br>
            <a:r>
              <a:rPr lang="cs-CZ" altLang="cs-CZ" sz="2800" dirty="0" smtClean="0"/>
              <a:t>ve vakuu. </a:t>
            </a:r>
          </a:p>
          <a:p>
            <a:r>
              <a:rPr lang="cs-CZ" altLang="cs-CZ" sz="2800" dirty="0" smtClean="0"/>
              <a:t>Coulombův zákon je formálně velice podobný Newtonovu gravitačnímu zákonu. </a:t>
            </a:r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r>
              <a:rPr lang="cs-CZ" altLang="cs-CZ" sz="2800" dirty="0" smtClean="0"/>
              <a:t>Rozdíl je v tom, že síla gravitační je vždy přitažlivá, </a:t>
            </a:r>
            <a:br>
              <a:rPr lang="cs-CZ" altLang="cs-CZ" sz="2800" dirty="0" smtClean="0"/>
            </a:br>
            <a:r>
              <a:rPr lang="cs-CZ" altLang="cs-CZ" sz="2800" dirty="0" smtClean="0"/>
              <a:t>síla elektrická může být přitažlivá i odpudivá.</a:t>
            </a:r>
          </a:p>
          <a:p>
            <a:endParaRPr lang="cs-CZ" altLang="cs-CZ" sz="2400" dirty="0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619250" y="3213100"/>
          <a:ext cx="199707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Rovnice" r:id="rId3" imgW="850531" imgH="431613" progId="Equation.3">
                  <p:embed/>
                </p:oleObj>
              </mc:Choice>
              <mc:Fallback>
                <p:oleObj name="Rovnice" r:id="rId3" imgW="850531" imgH="431613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213100"/>
                        <a:ext cx="1997075" cy="1027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4572000" y="3284538"/>
          <a:ext cx="2024063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Rovnice" r:id="rId5" imgW="863225" imgH="406224" progId="Equation.3">
                  <p:embed/>
                </p:oleObj>
              </mc:Choice>
              <mc:Fallback>
                <p:oleObj name="Rovnice" r:id="rId5" imgW="863225" imgH="406224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84538"/>
                        <a:ext cx="2024063" cy="966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98"/>
            <a:ext cx="9144000" cy="523220"/>
          </a:xfrm>
          <a:solidFill>
            <a:srgbClr val="0066CC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s-CZ" sz="2800" b="1" dirty="0">
                <a:solidFill>
                  <a:schemeClr val="bg1"/>
                </a:solidFill>
                <a:ea typeface="+mn-ea"/>
                <a:cs typeface="Times New Roman" pitchFamily="18" charset="0"/>
              </a:rPr>
              <a:t> 1. 3.	 INTENZITA ELEKTRICKÉHO POLE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3938"/>
            <a:ext cx="9144000" cy="5500687"/>
          </a:xfrm>
        </p:spPr>
        <p:txBody>
          <a:bodyPr/>
          <a:lstStyle/>
          <a:p>
            <a:r>
              <a:rPr lang="cs-CZ" altLang="cs-CZ" sz="2800" smtClean="0"/>
              <a:t>V okolí každého el. nabitého tělesa existuje elektrické pole.</a:t>
            </a:r>
          </a:p>
          <a:p>
            <a:r>
              <a:rPr lang="cs-CZ" altLang="cs-CZ" sz="2800" b="1" smtClean="0"/>
              <a:t>Elektrické pole</a:t>
            </a:r>
            <a:r>
              <a:rPr lang="cs-CZ" altLang="cs-CZ" sz="2800" smtClean="0"/>
              <a:t> popisuje </a:t>
            </a:r>
            <a:br>
              <a:rPr lang="cs-CZ" altLang="cs-CZ" sz="2800" smtClean="0"/>
            </a:br>
            <a:r>
              <a:rPr lang="cs-CZ" altLang="cs-CZ" sz="2800" b="1" smtClean="0"/>
              <a:t>intenzita elektrického pole</a:t>
            </a:r>
            <a:r>
              <a:rPr lang="cs-CZ" altLang="cs-CZ" sz="2800" smtClean="0"/>
              <a:t>: </a:t>
            </a:r>
          </a:p>
          <a:p>
            <a:r>
              <a:rPr lang="en-US" altLang="cs-CZ" sz="2800" smtClean="0"/>
              <a:t>[E] = N.C</a:t>
            </a:r>
            <a:r>
              <a:rPr lang="en-US" altLang="cs-CZ" sz="2800" baseline="30000" smtClean="0"/>
              <a:t>-1</a:t>
            </a:r>
            <a:r>
              <a:rPr lang="en-US" altLang="cs-CZ" sz="2800" smtClean="0"/>
              <a:t> = V.m</a:t>
            </a:r>
            <a:r>
              <a:rPr lang="en-US" altLang="cs-CZ" sz="2800" baseline="30000" smtClean="0"/>
              <a:t>-1</a:t>
            </a:r>
            <a:endParaRPr lang="cs-CZ" altLang="cs-CZ" sz="2800" smtClean="0"/>
          </a:p>
          <a:p>
            <a:r>
              <a:rPr lang="cs-CZ" altLang="cs-CZ" sz="2800" smtClean="0"/>
              <a:t>je určena podílem elektrické síly, která by v daném místě působila na bodový náboj, a tohoto náboje. </a:t>
            </a:r>
          </a:p>
        </p:txBody>
      </p:sp>
      <p:graphicFrame>
        <p:nvGraphicFramePr>
          <p:cNvPr id="11268" name="Objekt 2"/>
          <p:cNvGraphicFramePr>
            <a:graphicFrameLocks noChangeAspect="1"/>
          </p:cNvGraphicFramePr>
          <p:nvPr/>
        </p:nvGraphicFramePr>
        <p:xfrm>
          <a:off x="4932363" y="1700213"/>
          <a:ext cx="115252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Rovnice" r:id="rId3" imgW="495085" imgH="457002" progId="Equation.3">
                  <p:embed/>
                </p:oleObj>
              </mc:Choice>
              <mc:Fallback>
                <p:oleObj name="Rovnice" r:id="rId3" imgW="495085" imgH="457002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700213"/>
                        <a:ext cx="1152525" cy="1100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7" descr="neg_lines_char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978275"/>
            <a:ext cx="220821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 descr="pos_lines_charg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78275"/>
            <a:ext cx="2208212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Přímá spojnice se šipkou 20"/>
          <p:cNvCxnSpPr/>
          <p:nvPr/>
        </p:nvCxnSpPr>
        <p:spPr>
          <a:xfrm>
            <a:off x="4224202" y="4595614"/>
            <a:ext cx="1068388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8" y="17140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 smtClean="0"/>
              <a:t>Je-li testovací náboj q </a:t>
            </a:r>
          </a:p>
          <a:p>
            <a:r>
              <a:rPr lang="cs-CZ" altLang="cs-CZ" b="1" dirty="0" smtClean="0"/>
              <a:t>záporný</a:t>
            </a:r>
            <a:r>
              <a:rPr lang="cs-CZ" altLang="cs-CZ" dirty="0" smtClean="0"/>
              <a:t>, má elektrická intenzita </a:t>
            </a:r>
            <a:br>
              <a:rPr lang="cs-CZ" altLang="cs-CZ" dirty="0" smtClean="0"/>
            </a:br>
            <a:r>
              <a:rPr lang="cs-CZ" altLang="cs-CZ" dirty="0" smtClean="0"/>
              <a:t>opačný směr než elektrická </a:t>
            </a:r>
            <a:r>
              <a:rPr lang="cs-CZ" altLang="cs-CZ" b="1" dirty="0" smtClean="0"/>
              <a:t>síla</a:t>
            </a:r>
            <a:r>
              <a:rPr lang="cs-CZ" altLang="cs-CZ" dirty="0" smtClean="0"/>
              <a:t>, </a:t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b="1" dirty="0" smtClean="0"/>
              <a:t>kladný</a:t>
            </a:r>
            <a:r>
              <a:rPr lang="cs-CZ" altLang="cs-CZ" dirty="0" smtClean="0"/>
              <a:t>, jsou směry obou veličin totožné.</a:t>
            </a:r>
          </a:p>
        </p:txBody>
      </p:sp>
      <p:sp>
        <p:nvSpPr>
          <p:cNvPr id="4" name="Ovál 3"/>
          <p:cNvSpPr/>
          <p:nvPr/>
        </p:nvSpPr>
        <p:spPr>
          <a:xfrm>
            <a:off x="1165225" y="2495699"/>
            <a:ext cx="504825" cy="5048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" name="Ovál 4"/>
          <p:cNvSpPr/>
          <p:nvPr/>
        </p:nvSpPr>
        <p:spPr>
          <a:xfrm>
            <a:off x="1154931" y="4307582"/>
            <a:ext cx="504825" cy="5048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" name="Ovál 5"/>
          <p:cNvSpPr/>
          <p:nvPr/>
        </p:nvSpPr>
        <p:spPr>
          <a:xfrm>
            <a:off x="3747319" y="4307582"/>
            <a:ext cx="504825" cy="5048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" name="Ovál 6"/>
          <p:cNvSpPr/>
          <p:nvPr/>
        </p:nvSpPr>
        <p:spPr>
          <a:xfrm>
            <a:off x="3719512" y="2495699"/>
            <a:ext cx="504825" cy="5048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8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65225" y="1844824"/>
            <a:ext cx="7254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>
                <a:latin typeface="+mj-lt"/>
              </a:rPr>
              <a:t>Q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719512" y="1917849"/>
            <a:ext cx="7254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>
                <a:latin typeface="+mj-lt"/>
              </a:rPr>
              <a:t>q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154931" y="3717032"/>
            <a:ext cx="7254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>
                <a:latin typeface="+mj-lt"/>
              </a:rPr>
              <a:t>Q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15569" y="3729732"/>
            <a:ext cx="7254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>
                <a:latin typeface="+mj-lt"/>
              </a:rPr>
              <a:t>q</a:t>
            </a:r>
          </a:p>
        </p:txBody>
      </p:sp>
      <p:graphicFrame>
        <p:nvGraphicFramePr>
          <p:cNvPr id="12300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452413"/>
              </p:ext>
            </p:extLst>
          </p:nvPr>
        </p:nvGraphicFramePr>
        <p:xfrm>
          <a:off x="1689100" y="2146449"/>
          <a:ext cx="4032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" name="Rovnice" r:id="rId3" imgW="177569" imgH="253670" progId="Equation.3">
                  <p:embed/>
                </p:oleObj>
              </mc:Choice>
              <mc:Fallback>
                <p:oleObj name="Rovnice" r:id="rId3" imgW="177569" imgH="253670" progId="Equation.3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2146449"/>
                        <a:ext cx="4032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454349"/>
              </p:ext>
            </p:extLst>
          </p:nvPr>
        </p:nvGraphicFramePr>
        <p:xfrm>
          <a:off x="3071812" y="2130574"/>
          <a:ext cx="6619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" name="Rovnice" r:id="rId5" imgW="291973" imgH="253890" progId="Equation.3">
                  <p:embed/>
                </p:oleObj>
              </mc:Choice>
              <mc:Fallback>
                <p:oleObj name="Rovnice" r:id="rId5" imgW="291973" imgH="253890" progId="Equation.3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2" y="2130574"/>
                        <a:ext cx="66198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874858"/>
              </p:ext>
            </p:extLst>
          </p:nvPr>
        </p:nvGraphicFramePr>
        <p:xfrm>
          <a:off x="624706" y="3947219"/>
          <a:ext cx="4032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" name="Rovnice" r:id="rId7" imgW="177569" imgH="253670" progId="Equation.3">
                  <p:embed/>
                </p:oleObj>
              </mc:Choice>
              <mc:Fallback>
                <p:oleObj name="Rovnice" r:id="rId7" imgW="177569" imgH="253670" progId="Equation.3">
                  <p:embed/>
                  <p:pic>
                    <p:nvPicPr>
                      <p:cNvPr id="0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706" y="3947219"/>
                        <a:ext cx="40322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670445"/>
              </p:ext>
            </p:extLst>
          </p:nvPr>
        </p:nvGraphicFramePr>
        <p:xfrm>
          <a:off x="4137932" y="3875534"/>
          <a:ext cx="6619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" name="Rovnice" r:id="rId9" imgW="291973" imgH="253890" progId="Equation.3">
                  <p:embed/>
                </p:oleObj>
              </mc:Choice>
              <mc:Fallback>
                <p:oleObj name="Rovnice" r:id="rId9" imgW="291973" imgH="253890" progId="Equation.3">
                  <p:embed/>
                  <p:pic>
                    <p:nvPicPr>
                      <p:cNvPr id="0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932" y="3875534"/>
                        <a:ext cx="66198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Přímá spojnice se šipkou 15"/>
          <p:cNvCxnSpPr/>
          <p:nvPr/>
        </p:nvCxnSpPr>
        <p:spPr>
          <a:xfrm>
            <a:off x="1670050" y="2748111"/>
            <a:ext cx="71913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252144" y="4559994"/>
            <a:ext cx="71913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467544" y="4559994"/>
            <a:ext cx="71913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2998787" y="2748111"/>
            <a:ext cx="72072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109818"/>
              </p:ext>
            </p:extLst>
          </p:nvPr>
        </p:nvGraphicFramePr>
        <p:xfrm>
          <a:off x="6802893" y="332656"/>
          <a:ext cx="1659614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" name="Rovnice" r:id="rId11" imgW="495085" imgH="457002" progId="Equation.3">
                  <p:embed/>
                </p:oleObj>
              </mc:Choice>
              <mc:Fallback>
                <p:oleObj name="Rovnice" r:id="rId11" imgW="495085" imgH="457002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893" y="332656"/>
                        <a:ext cx="1659614" cy="1584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96922"/>
              </p:ext>
            </p:extLst>
          </p:nvPr>
        </p:nvGraphicFramePr>
        <p:xfrm>
          <a:off x="5076315" y="3858319"/>
          <a:ext cx="3460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" name="Rovnice" r:id="rId13" imgW="152280" imgH="203040" progId="Equation.3">
                  <p:embed/>
                </p:oleObj>
              </mc:Choice>
              <mc:Fallback>
                <p:oleObj name="Rovnice" r:id="rId13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315" y="3858319"/>
                        <a:ext cx="34607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Přímá spojnice se šipkou 23"/>
          <p:cNvCxnSpPr/>
          <p:nvPr/>
        </p:nvCxnSpPr>
        <p:spPr>
          <a:xfrm>
            <a:off x="4224723" y="2767320"/>
            <a:ext cx="1068388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764057"/>
              </p:ext>
            </p:extLst>
          </p:nvPr>
        </p:nvGraphicFramePr>
        <p:xfrm>
          <a:off x="4483734" y="2209949"/>
          <a:ext cx="3460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" name="Rovnice" r:id="rId15" imgW="152280" imgH="203040" progId="Equation.3">
                  <p:embed/>
                </p:oleObj>
              </mc:Choice>
              <mc:Fallback>
                <p:oleObj name="Rovnice" r:id="rId1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734" y="2209949"/>
                        <a:ext cx="34607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" descr="http://fyzika.jreichl.com/data/E_pole_soubory/image018.png"/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45223"/>
            <a:ext cx="6597325" cy="12241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  <p:bldP spid="5" grpId="0" animBg="1"/>
      <p:bldP spid="6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5" t="26413" r="57047" b="60889"/>
          <a:stretch/>
        </p:blipFill>
        <p:spPr bwMode="auto">
          <a:xfrm>
            <a:off x="3964234" y="203155"/>
            <a:ext cx="1378857" cy="1088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26343" r="67219" b="19138"/>
          <a:stretch/>
        </p:blipFill>
        <p:spPr bwMode="auto">
          <a:xfrm>
            <a:off x="421899" y="1484784"/>
            <a:ext cx="3790061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5" t="26778" r="2909" b="27508"/>
          <a:stretch/>
        </p:blipFill>
        <p:spPr bwMode="auto">
          <a:xfrm>
            <a:off x="4932040" y="1484784"/>
            <a:ext cx="3698244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8" y="-27384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800" b="1" dirty="0" smtClean="0"/>
              <a:t/>
            </a:r>
            <a:br>
              <a:rPr lang="cs-CZ" altLang="cs-CZ" sz="2800" b="1" dirty="0" smtClean="0"/>
            </a:br>
            <a:r>
              <a:rPr lang="cs-CZ" altLang="cs-CZ" sz="2800" b="1" dirty="0" smtClean="0"/>
              <a:t>Velikost </a:t>
            </a:r>
            <a:r>
              <a:rPr lang="cs-CZ" altLang="cs-CZ" sz="2800" b="1" dirty="0"/>
              <a:t>elektrické intenzity </a:t>
            </a:r>
            <a:r>
              <a:rPr lang="cs-CZ" altLang="cs-CZ" sz="2800" b="1" dirty="0" smtClean="0"/>
              <a:t/>
            </a:r>
            <a:br>
              <a:rPr lang="cs-CZ" altLang="cs-CZ" sz="2800" b="1" dirty="0" smtClean="0"/>
            </a:br>
            <a:r>
              <a:rPr lang="cs-CZ" altLang="cs-CZ" sz="2800" dirty="0" smtClean="0"/>
              <a:t>ve </a:t>
            </a:r>
            <a:r>
              <a:rPr lang="cs-CZ" altLang="cs-CZ" sz="2800" dirty="0"/>
              <a:t>vzdálenosti r od osamoceného bodového náboje Q je možné určit pomocí Coulombova zákona. </a:t>
            </a:r>
            <a:endParaRPr lang="cs-CZ" altLang="cs-CZ" sz="2800" dirty="0" smtClean="0"/>
          </a:p>
          <a:p>
            <a:endParaRPr lang="cs-CZ" altLang="cs-CZ" sz="2800" dirty="0"/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endParaRPr lang="cs-CZ" altLang="cs-CZ" sz="2800" dirty="0"/>
          </a:p>
          <a:p>
            <a:pPr marL="0" indent="0">
              <a:buNone/>
            </a:pPr>
            <a:r>
              <a:rPr lang="cs-CZ" altLang="cs-CZ" sz="2800" b="1" dirty="0"/>
              <a:t>Směr vektoru elektrické intenzity </a:t>
            </a:r>
            <a:r>
              <a:rPr lang="cs-CZ" altLang="cs-CZ" sz="2800" b="1" dirty="0" smtClean="0"/>
              <a:t/>
            </a:r>
            <a:br>
              <a:rPr lang="cs-CZ" altLang="cs-CZ" sz="2800" b="1" dirty="0" smtClean="0"/>
            </a:br>
            <a:r>
              <a:rPr lang="cs-CZ" altLang="cs-CZ" sz="2800" b="1" dirty="0" smtClean="0"/>
              <a:t>			</a:t>
            </a:r>
            <a:r>
              <a:rPr lang="cs-CZ" altLang="cs-CZ" sz="2800" dirty="0" smtClean="0"/>
              <a:t>závisí </a:t>
            </a:r>
            <a:r>
              <a:rPr lang="cs-CZ" altLang="cs-CZ" sz="2800" dirty="0"/>
              <a:t>na znaménku náboje Q </a:t>
            </a:r>
            <a:endParaRPr lang="cs-CZ" altLang="cs-CZ" sz="2400" dirty="0" smtClean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383066"/>
              </p:ext>
            </p:extLst>
          </p:nvPr>
        </p:nvGraphicFramePr>
        <p:xfrm>
          <a:off x="323528" y="2060848"/>
          <a:ext cx="2610390" cy="1145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Rovnice" r:id="rId3" imgW="1091880" imgH="469800" progId="Equation.3">
                  <p:embed/>
                </p:oleObj>
              </mc:Choice>
              <mc:Fallback>
                <p:oleObj name="Rovnice" r:id="rId3" imgW="109188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060848"/>
                        <a:ext cx="2610390" cy="1145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698216"/>
              </p:ext>
            </p:extLst>
          </p:nvPr>
        </p:nvGraphicFramePr>
        <p:xfrm>
          <a:off x="5724128" y="2060848"/>
          <a:ext cx="2326405" cy="1145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Rovnice" r:id="rId5" imgW="977760" imgH="469800" progId="Equation.3">
                  <p:embed/>
                </p:oleObj>
              </mc:Choice>
              <mc:Fallback>
                <p:oleObj name="Rovnice" r:id="rId5" imgW="9777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060848"/>
                        <a:ext cx="2326405" cy="1145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53452"/>
              </p:ext>
            </p:extLst>
          </p:nvPr>
        </p:nvGraphicFramePr>
        <p:xfrm>
          <a:off x="3491880" y="2060848"/>
          <a:ext cx="16605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Rovnice" r:id="rId7" imgW="495085" imgH="457002" progId="Equation.3">
                  <p:embed/>
                </p:oleObj>
              </mc:Choice>
              <mc:Fallback>
                <p:oleObj name="Rovnice" r:id="rId7" imgW="495085" imgH="457002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060848"/>
                        <a:ext cx="1660525" cy="158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4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8" y="-27384"/>
            <a:ext cx="6135538" cy="68580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Vektorový </a:t>
            </a:r>
            <a:r>
              <a:rPr lang="cs-CZ" sz="2800" b="1" dirty="0"/>
              <a:t>model elektrického pole</a:t>
            </a:r>
            <a:r>
              <a:rPr lang="cs-CZ" sz="2800" dirty="0"/>
              <a:t>: </a:t>
            </a:r>
          </a:p>
          <a:p>
            <a:pPr lvl="0"/>
            <a:r>
              <a:rPr lang="cs-CZ" sz="2800" b="1" dirty="0"/>
              <a:t>radiální (centrální) pole</a:t>
            </a:r>
            <a:r>
              <a:rPr lang="cs-CZ" sz="2800" dirty="0"/>
              <a:t> 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err="1" smtClean="0"/>
              <a:t>pole</a:t>
            </a:r>
            <a:r>
              <a:rPr lang="cs-CZ" sz="2800" dirty="0"/>
              <a:t>, v němž vektory elektrické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intenzity </a:t>
            </a:r>
            <a:r>
              <a:rPr lang="cs-CZ" sz="2800" dirty="0"/>
              <a:t>míří </a:t>
            </a:r>
            <a:r>
              <a:rPr lang="cs-CZ" sz="2800" dirty="0" smtClean="0"/>
              <a:t>	do </a:t>
            </a:r>
            <a:r>
              <a:rPr lang="cs-CZ" sz="2800" dirty="0"/>
              <a:t>(pokud Q – )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nebo 		od </a:t>
            </a:r>
            <a:r>
              <a:rPr lang="cs-CZ" sz="2800" dirty="0"/>
              <a:t>(Q + ) bod. </a:t>
            </a:r>
            <a:r>
              <a:rPr lang="cs-CZ" sz="2800" dirty="0" smtClean="0"/>
              <a:t>náboje;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b="1" dirty="0"/>
              <a:t>E</a:t>
            </a:r>
            <a:r>
              <a:rPr lang="cs-CZ" sz="2800" dirty="0"/>
              <a:t> má ve všech místech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ve </a:t>
            </a:r>
            <a:r>
              <a:rPr lang="cs-CZ" sz="2800" dirty="0"/>
              <a:t>vzdálenosti r stejnou velikost </a:t>
            </a:r>
            <a:br>
              <a:rPr lang="cs-CZ" sz="2800" dirty="0"/>
            </a:br>
            <a:endParaRPr lang="cs-CZ" sz="2800" dirty="0"/>
          </a:p>
          <a:p>
            <a:pPr lvl="0"/>
            <a:r>
              <a:rPr lang="cs-CZ" sz="2800" b="1" dirty="0"/>
              <a:t>homogenní pole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dirty="0" smtClean="0"/>
              <a:t>elektrická </a:t>
            </a:r>
            <a:r>
              <a:rPr lang="cs-CZ" sz="2800" dirty="0"/>
              <a:t>intenzita má ve všech místech stejný směr a velikost</a:t>
            </a:r>
            <a:r>
              <a:rPr lang="cs-CZ" sz="2800" dirty="0" smtClean="0"/>
              <a:t>.</a:t>
            </a:r>
            <a:br>
              <a:rPr lang="cs-CZ" sz="2800" dirty="0" smtClean="0"/>
            </a:br>
            <a:r>
              <a:rPr lang="cs-CZ" sz="2800" dirty="0" smtClean="0"/>
              <a:t>Př.:</a:t>
            </a:r>
            <a:br>
              <a:rPr lang="cs-CZ" sz="2800" dirty="0" smtClean="0"/>
            </a:br>
            <a:r>
              <a:rPr lang="cs-CZ" sz="2800" dirty="0" smtClean="0"/>
              <a:t>(</a:t>
            </a:r>
            <a:r>
              <a:rPr lang="cs-CZ" sz="2800" dirty="0"/>
              <a:t>Mezi dvěma rovnoběžnými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opačně </a:t>
            </a:r>
            <a:r>
              <a:rPr lang="cs-CZ" sz="2800" dirty="0"/>
              <a:t>nabitými deskami) </a:t>
            </a:r>
          </a:p>
        </p:txBody>
      </p:sp>
      <p:pic>
        <p:nvPicPr>
          <p:cNvPr id="15362" name="Picture 2" descr="http://fyzika.jreichl.com/data/E_pole_soubory/image021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938338" cy="29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Soubor:Pole homogenni silocary.svg"/>
          <p:cNvPicPr>
            <a:picLocks noChangeAspect="1" noChangeArrowheads="1"/>
          </p:cNvPicPr>
          <p:nvPr/>
        </p:nvPicPr>
        <p:blipFill>
          <a:blip r:embed="rId5" r:link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04112" y="3789038"/>
            <a:ext cx="3149478" cy="21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6689253" y="4274403"/>
            <a:ext cx="1068388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548486"/>
              </p:ext>
            </p:extLst>
          </p:nvPr>
        </p:nvGraphicFramePr>
        <p:xfrm>
          <a:off x="6948264" y="3717032"/>
          <a:ext cx="3460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Rovnice" r:id="rId7" imgW="152280" imgH="203040" progId="Equation.3">
                  <p:embed/>
                </p:oleObj>
              </mc:Choice>
              <mc:Fallback>
                <p:oleObj name="Rovnice" r:id="rId7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717032"/>
                        <a:ext cx="34607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>
            <a:off x="7091151" y="4868742"/>
            <a:ext cx="1068388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6556957" y="5445224"/>
            <a:ext cx="1068388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6510924" y="1760220"/>
            <a:ext cx="48423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8316416" y="1760220"/>
            <a:ext cx="48423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7592997" y="2492896"/>
            <a:ext cx="32348" cy="43204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7636775" y="633244"/>
            <a:ext cx="0" cy="43204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5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912593" y="4517504"/>
            <a:ext cx="3151129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5868144" y="2204864"/>
            <a:ext cx="3151129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8" y="-27384"/>
            <a:ext cx="9015858" cy="68580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err="1"/>
              <a:t>Siločárový</a:t>
            </a:r>
            <a:r>
              <a:rPr lang="cs-CZ" sz="2800" b="1" dirty="0"/>
              <a:t> model</a:t>
            </a:r>
            <a:endParaRPr lang="cs-CZ" sz="2800" dirty="0"/>
          </a:p>
          <a:p>
            <a:r>
              <a:rPr lang="cs-CZ" sz="2800" b="1" dirty="0"/>
              <a:t>siločára </a:t>
            </a:r>
            <a:r>
              <a:rPr lang="cs-CZ" sz="2800" dirty="0"/>
              <a:t>je myšlená křivka, jejíž tečna sestrojená v určitém bodě el. pole určuje směr intenzity el. pole.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v homogenním poli – rovnoběžné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v radiálním poli – </a:t>
            </a:r>
            <a:r>
              <a:rPr lang="cs-CZ" sz="2400" dirty="0" smtClean="0"/>
              <a:t>paprskovité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cs-CZ" sz="2400" dirty="0"/>
          </a:p>
          <a:p>
            <a:pPr marL="0" indent="0">
              <a:buNone/>
            </a:pPr>
            <a:r>
              <a:rPr lang="cs-CZ" sz="2800" b="1" dirty="0"/>
              <a:t>Vlastnosti</a:t>
            </a:r>
            <a:r>
              <a:rPr lang="cs-CZ" sz="2800" dirty="0"/>
              <a:t>:</a:t>
            </a:r>
          </a:p>
          <a:p>
            <a:pPr lvl="0"/>
            <a:r>
              <a:rPr lang="cs-CZ" sz="2800" dirty="0"/>
              <a:t>jsou spojité – začínají na +, končí na –</a:t>
            </a:r>
            <a:br>
              <a:rPr lang="cs-CZ" sz="2800" dirty="0"/>
            </a:br>
            <a:r>
              <a:rPr lang="cs-CZ" sz="2800" dirty="0"/>
              <a:t>(U osamoceného vodiče nebo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cs-CZ" sz="2800" dirty="0" smtClean="0"/>
              <a:t>u </a:t>
            </a:r>
            <a:r>
              <a:rPr lang="cs-CZ" sz="2800" dirty="0"/>
              <a:t>dvojice nábojů stejného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cs-CZ" sz="2800" dirty="0" smtClean="0"/>
              <a:t>znaménka </a:t>
            </a:r>
            <a:r>
              <a:rPr lang="cs-CZ" sz="2800" dirty="0"/>
              <a:t>ubíhají do ∞.)</a:t>
            </a:r>
          </a:p>
          <a:p>
            <a:pPr lvl="0"/>
            <a:r>
              <a:rPr lang="cs-CZ" sz="2800" dirty="0"/>
              <a:t>jsou kolmé k povrchu nabitého tělesa</a:t>
            </a:r>
          </a:p>
          <a:p>
            <a:pPr lvl="0"/>
            <a:r>
              <a:rPr lang="cs-CZ" sz="2800" dirty="0"/>
              <a:t>navzájem se neprotínají</a:t>
            </a:r>
          </a:p>
        </p:txBody>
      </p:sp>
      <p:pic>
        <p:nvPicPr>
          <p:cNvPr id="22530" name="Picture 2" descr="Soubor:Silocary 2naboje ruzne.svg"/>
          <p:cNvPicPr>
            <a:picLocks noChangeAspect="1" noChangeArrowheads="1"/>
          </p:cNvPicPr>
          <p:nvPr/>
        </p:nvPicPr>
        <p:blipFill>
          <a:blip r:embed="rId2" r:link="rId3">
            <a:lum contrast="7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68" y="4581128"/>
            <a:ext cx="2863780" cy="199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Soubor:Silocary 2naboje stejne.svg"/>
          <p:cNvPicPr>
            <a:picLocks noChangeAspect="1" noChangeArrowheads="1"/>
          </p:cNvPicPr>
          <p:nvPr/>
        </p:nvPicPr>
        <p:blipFill>
          <a:blip r:embed="rId4" r:link="rId5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44" y="2276872"/>
            <a:ext cx="3062229" cy="19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3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6" t="33355" r="1904" b="33323"/>
          <a:stretch/>
        </p:blipFill>
        <p:spPr bwMode="auto">
          <a:xfrm>
            <a:off x="4716016" y="527224"/>
            <a:ext cx="3945966" cy="4197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t="33235" r="80875" b="30024"/>
          <a:stretch/>
        </p:blipFill>
        <p:spPr bwMode="auto">
          <a:xfrm>
            <a:off x="611560" y="548680"/>
            <a:ext cx="3618318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523220"/>
          </a:xfrm>
          <a:solidFill>
            <a:srgbClr val="0066CC"/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cs-CZ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 1. 1. ELEKTRICKÝ NÁBOJ A JEHO VLASTNOSTI</a:t>
            </a:r>
            <a:endParaRPr lang="cs-CZ" sz="2800" b="1" dirty="0">
              <a:solidFill>
                <a:schemeClr val="bg1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5500687"/>
          </a:xfrm>
        </p:spPr>
        <p:txBody>
          <a:bodyPr/>
          <a:lstStyle/>
          <a:p>
            <a:pPr marL="441325" indent="-441325" eaLnBrk="1" hangingPunct="1">
              <a:spcBef>
                <a:spcPts val="3000"/>
              </a:spcBef>
              <a:defRPr/>
            </a:pPr>
            <a:r>
              <a:rPr lang="cs-CZ" sz="2800" dirty="0" smtClean="0">
                <a:latin typeface="+mj-lt"/>
                <a:cs typeface="Arial" charset="0"/>
                <a:sym typeface="Symbol" pitchFamily="18" charset="2"/>
              </a:rPr>
              <a:t>Existují dva druhy elektrického náboje:</a:t>
            </a:r>
            <a:br>
              <a:rPr lang="cs-CZ" sz="2800" dirty="0" smtClean="0">
                <a:latin typeface="+mj-lt"/>
                <a:cs typeface="Arial" charset="0"/>
                <a:sym typeface="Symbol" pitchFamily="18" charset="2"/>
              </a:rPr>
            </a:br>
            <a:r>
              <a:rPr lang="cs-CZ" sz="2800" dirty="0" smtClean="0">
                <a:latin typeface="+mj-lt"/>
                <a:cs typeface="Arial" charset="0"/>
                <a:sym typeface="Symbol" pitchFamily="18" charset="2"/>
              </a:rPr>
              <a:t>kladný a záporný.</a:t>
            </a:r>
          </a:p>
          <a:p>
            <a:pPr marL="441325" indent="-441325" eaLnBrk="1" hangingPunct="1">
              <a:spcBef>
                <a:spcPts val="3000"/>
              </a:spcBef>
              <a:defRPr/>
            </a:pPr>
            <a:r>
              <a:rPr lang="cs-CZ" sz="2800" dirty="0" smtClean="0">
                <a:latin typeface="+mj-lt"/>
                <a:cs typeface="Arial" charset="0"/>
                <a:sym typeface="Symbol" pitchFamily="18" charset="2"/>
              </a:rPr>
              <a:t>Elektrické náboje na tělesech vznikají přemístěním elektronů z jednoho tělesa na druhé. </a:t>
            </a:r>
            <a:br>
              <a:rPr lang="cs-CZ" sz="2800" dirty="0" smtClean="0">
                <a:latin typeface="+mj-lt"/>
                <a:cs typeface="Arial" charset="0"/>
                <a:sym typeface="Symbol" pitchFamily="18" charset="2"/>
              </a:rPr>
            </a:br>
            <a:r>
              <a:rPr lang="cs-CZ" sz="2800" dirty="0" smtClean="0">
                <a:latin typeface="+mj-lt"/>
                <a:cs typeface="Arial" charset="0"/>
                <a:sym typeface="Symbol" pitchFamily="18" charset="2"/>
              </a:rPr>
              <a:t>(dotykem, třením, …)</a:t>
            </a:r>
          </a:p>
          <a:p>
            <a:pPr marL="441325" indent="-441325" eaLnBrk="1" hangingPunct="1">
              <a:spcBef>
                <a:spcPts val="3000"/>
              </a:spcBef>
              <a:defRPr/>
            </a:pPr>
            <a:r>
              <a:rPr lang="cs-CZ" sz="2800" dirty="0" smtClean="0">
                <a:latin typeface="+mj-lt"/>
                <a:cs typeface="Arial" charset="0"/>
                <a:sym typeface="Symbol" pitchFamily="18" charset="2"/>
              </a:rPr>
              <a:t>Vzájemným třením dvou těles se jedno těleso </a:t>
            </a:r>
            <a:r>
              <a:rPr lang="cs-CZ" sz="2800" dirty="0" err="1" smtClean="0">
                <a:latin typeface="+mj-lt"/>
                <a:cs typeface="Arial" charset="0"/>
                <a:sym typeface="Symbol" pitchFamily="18" charset="2"/>
              </a:rPr>
              <a:t>zelektruje</a:t>
            </a:r>
            <a:r>
              <a:rPr lang="cs-CZ" sz="2800" dirty="0" smtClean="0">
                <a:latin typeface="+mj-lt"/>
                <a:cs typeface="Arial" charset="0"/>
                <a:sym typeface="Symbol" pitchFamily="18" charset="2"/>
              </a:rPr>
              <a:t> kladně a druhé záporně.</a:t>
            </a:r>
          </a:p>
          <a:p>
            <a:pPr marL="441325" indent="-441325" eaLnBrk="1" hangingPunct="1">
              <a:spcBef>
                <a:spcPts val="3000"/>
              </a:spcBef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+mj-lt"/>
                <a:cs typeface="Arial" charset="0"/>
                <a:sym typeface="Symbol" pitchFamily="18" charset="2"/>
              </a:rPr>
              <a:t>Statická elektřina </a:t>
            </a:r>
            <a:r>
              <a:rPr lang="cs-CZ" sz="2800" dirty="0" smtClean="0">
                <a:latin typeface="+mj-lt"/>
                <a:cs typeface="Arial" charset="0"/>
                <a:sym typeface="Symbol" pitchFamily="18" charset="2"/>
              </a:rPr>
              <a:t>je označení pro jevy způsobené nashromážděním elektrického náboje na povrchu různých těles a předmětů a jejich výměnou při vzájemném kontaktu.</a:t>
            </a:r>
          </a:p>
          <a:p>
            <a:pPr marL="441325" indent="-441325" eaLnBrk="1" hangingPunct="1">
              <a:spcBef>
                <a:spcPts val="3000"/>
              </a:spcBef>
              <a:defRPr/>
            </a:pPr>
            <a:endParaRPr lang="cs-CZ" sz="2800" dirty="0" smtClean="0">
              <a:latin typeface="+mj-lt"/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954107"/>
          </a:xfrm>
          <a:solidFill>
            <a:srgbClr val="0066CC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s-CZ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1.4</a:t>
            </a:r>
            <a:r>
              <a:rPr lang="cs-CZ" sz="2800" b="1" dirty="0">
                <a:solidFill>
                  <a:schemeClr val="bg1"/>
                </a:solidFill>
                <a:ea typeface="+mn-ea"/>
                <a:cs typeface="Times New Roman" pitchFamily="18" charset="0"/>
              </a:rPr>
              <a:t>.	PRÁCE V ELEKTROSTATICKÉM POLI</a:t>
            </a:r>
            <a:r>
              <a:rPr lang="cs-CZ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,</a:t>
            </a:r>
            <a:br>
              <a:rPr lang="cs-CZ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</a:br>
            <a:r>
              <a:rPr lang="cs-CZ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	ELEKTRICKÉ </a:t>
            </a:r>
            <a:r>
              <a:rPr lang="cs-CZ" sz="2800" b="1" dirty="0">
                <a:solidFill>
                  <a:schemeClr val="bg1"/>
                </a:solidFill>
                <a:ea typeface="+mn-ea"/>
                <a:cs typeface="Times New Roman" pitchFamily="18" charset="0"/>
              </a:rPr>
              <a:t>NAPĚTÍ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3938"/>
            <a:ext cx="5364088" cy="5500687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b="1" dirty="0" smtClean="0"/>
              <a:t>Př</a:t>
            </a:r>
            <a:r>
              <a:rPr lang="cs-CZ" sz="2400" b="1" dirty="0"/>
              <a:t>.: </a:t>
            </a:r>
            <a:r>
              <a:rPr lang="cs-CZ" sz="2400" dirty="0"/>
              <a:t>Dvě rovnoběžné kovové opačně nabité desky vytváří mezi sebou homogenní </a:t>
            </a:r>
            <a:r>
              <a:rPr lang="cs-CZ" sz="2400" b="1" dirty="0"/>
              <a:t>elektrostatické pole</a:t>
            </a:r>
            <a:r>
              <a:rPr lang="cs-CZ" sz="2400" dirty="0"/>
              <a:t>. Vložíme-li do tohoto pole malou vodivou </a:t>
            </a:r>
            <a:r>
              <a:rPr lang="cs-CZ" sz="2400" dirty="0" smtClean="0"/>
              <a:t>kuličku </a:t>
            </a:r>
            <a:r>
              <a:rPr lang="cs-CZ" sz="2400" dirty="0"/>
              <a:t>upevněnou na nevodivém vlákně, </a:t>
            </a:r>
            <a:r>
              <a:rPr lang="cs-CZ" sz="2400" dirty="0" smtClean="0"/>
              <a:t>pak </a:t>
            </a:r>
            <a:r>
              <a:rPr lang="cs-CZ" sz="2400" dirty="0"/>
              <a:t>po vychýlení, při němž se kulička dotkne </a:t>
            </a:r>
            <a:r>
              <a:rPr lang="cs-CZ" sz="2400" dirty="0" smtClean="0"/>
              <a:t>jedné </a:t>
            </a:r>
            <a:r>
              <a:rPr lang="cs-CZ" sz="2400" dirty="0"/>
              <a:t>z desek, začne kulička kmitat mezi deskami. </a:t>
            </a:r>
          </a:p>
          <a:p>
            <a:pPr lvl="0"/>
            <a:r>
              <a:rPr lang="cs-CZ" sz="2400" dirty="0"/>
              <a:t>Při každém nárazu </a:t>
            </a:r>
            <a:r>
              <a:rPr lang="cs-CZ" sz="2400" b="1" dirty="0"/>
              <a:t>změní znaménko</a:t>
            </a:r>
            <a:r>
              <a:rPr lang="cs-CZ" sz="2400" dirty="0"/>
              <a:t> svého </a:t>
            </a:r>
            <a:r>
              <a:rPr lang="cs-CZ" sz="2400" dirty="0" smtClean="0"/>
              <a:t>náboje</a:t>
            </a:r>
            <a:r>
              <a:rPr lang="cs-CZ" sz="2400" dirty="0"/>
              <a:t>, a proto se </a:t>
            </a:r>
            <a:r>
              <a:rPr lang="cs-CZ" sz="2400" b="1" dirty="0"/>
              <a:t>změní i směr elektrostatické</a:t>
            </a:r>
            <a:r>
              <a:rPr lang="cs-CZ" sz="2400" dirty="0"/>
              <a:t> </a:t>
            </a:r>
            <a:r>
              <a:rPr lang="cs-CZ" sz="2400" b="1" dirty="0" smtClean="0"/>
              <a:t>síly</a:t>
            </a:r>
            <a:r>
              <a:rPr lang="cs-CZ" sz="2400" dirty="0"/>
              <a:t>, která koná práci nutnou k urychlení kuličky </a:t>
            </a:r>
            <a:br>
              <a:rPr lang="cs-CZ" sz="2400" dirty="0"/>
            </a:br>
            <a:r>
              <a:rPr lang="cs-CZ" sz="2400" dirty="0"/>
              <a:t>a k překonání odporu vzduchu.  </a:t>
            </a:r>
          </a:p>
          <a:p>
            <a:pPr marL="0" indent="0">
              <a:buNone/>
            </a:pPr>
            <a:r>
              <a:rPr lang="cs-CZ" altLang="cs-CZ" sz="2400" dirty="0" smtClean="0"/>
              <a:t>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14466" r="29143" b="12635"/>
          <a:stretch/>
        </p:blipFill>
        <p:spPr bwMode="auto">
          <a:xfrm>
            <a:off x="5508104" y="1628800"/>
            <a:ext cx="3367565" cy="341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57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" y="361738"/>
            <a:ext cx="5654963" cy="5500687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E </a:t>
            </a:r>
            <a:r>
              <a:rPr lang="cs-CZ" sz="2400" dirty="0"/>
              <a:t>– intenzita pole</a:t>
            </a:r>
          </a:p>
          <a:p>
            <a:pPr marL="0" indent="0">
              <a:buNone/>
            </a:pPr>
            <a:r>
              <a:rPr lang="cs-CZ" sz="2400" dirty="0"/>
              <a:t>d – </a:t>
            </a:r>
            <a:r>
              <a:rPr lang="cs-CZ" sz="2400" b="1" dirty="0"/>
              <a:t>dráha</a:t>
            </a:r>
            <a:r>
              <a:rPr lang="cs-CZ" sz="2400" dirty="0"/>
              <a:t>, po níž síla na kuličku působila   d </a:t>
            </a:r>
            <a:r>
              <a:rPr lang="cs-CZ" sz="2400" dirty="0" smtClean="0"/>
              <a:t>	(vzdálenost desek)</a:t>
            </a:r>
            <a:br>
              <a:rPr lang="cs-CZ" sz="2400" dirty="0" smtClean="0"/>
            </a:b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Práce</a:t>
            </a:r>
            <a:r>
              <a:rPr lang="cs-CZ" sz="2400" dirty="0"/>
              <a:t>, kterou vykoná elektrostatická síla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při </a:t>
            </a:r>
            <a:r>
              <a:rPr lang="cs-CZ" sz="2400" dirty="0"/>
              <a:t>přemístění bodového náboje q </a:t>
            </a:r>
            <a:br>
              <a:rPr lang="cs-CZ" sz="2400" dirty="0"/>
            </a:br>
            <a:r>
              <a:rPr lang="cs-CZ" sz="2400" dirty="0"/>
              <a:t>z bodu </a:t>
            </a:r>
            <a:r>
              <a:rPr lang="cs-CZ" sz="2400" i="1" dirty="0"/>
              <a:t>A</a:t>
            </a:r>
            <a:r>
              <a:rPr lang="cs-CZ" sz="2400" dirty="0"/>
              <a:t> do bodu </a:t>
            </a:r>
            <a:r>
              <a:rPr lang="cs-CZ" sz="2400" i="1" dirty="0"/>
              <a:t>B</a:t>
            </a:r>
            <a:r>
              <a:rPr lang="cs-CZ" sz="2400" dirty="0"/>
              <a:t> v </a:t>
            </a:r>
            <a:r>
              <a:rPr lang="cs-CZ" sz="2400" dirty="0" err="1"/>
              <a:t>elektrost</a:t>
            </a:r>
            <a:r>
              <a:rPr lang="cs-CZ" sz="2400" dirty="0"/>
              <a:t>. poli,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lvl="0"/>
            <a:r>
              <a:rPr lang="cs-CZ" sz="2400" b="1" dirty="0"/>
              <a:t>nezávisí na tvaru trajektorie</a:t>
            </a:r>
            <a:r>
              <a:rPr lang="cs-CZ" sz="2400" dirty="0"/>
              <a:t> </a:t>
            </a:r>
          </a:p>
          <a:p>
            <a:pPr lvl="0"/>
            <a:r>
              <a:rPr lang="cs-CZ" sz="2400" b="1" dirty="0"/>
              <a:t>je</a:t>
            </a:r>
            <a:r>
              <a:rPr lang="cs-CZ" sz="2400" dirty="0"/>
              <a:t> </a:t>
            </a:r>
            <a:r>
              <a:rPr lang="cs-CZ" sz="2400" b="1" dirty="0"/>
              <a:t>přímo úměrná</a:t>
            </a:r>
            <a:r>
              <a:rPr lang="cs-CZ" sz="2400" dirty="0"/>
              <a:t> </a:t>
            </a:r>
            <a:r>
              <a:rPr lang="cs-CZ" sz="2400" b="1" dirty="0"/>
              <a:t>přenášenému</a:t>
            </a:r>
            <a:r>
              <a:rPr lang="cs-CZ" sz="2400" dirty="0"/>
              <a:t> </a:t>
            </a:r>
            <a:r>
              <a:rPr lang="cs-CZ" sz="2400" b="1" dirty="0"/>
              <a:t>náboji</a:t>
            </a:r>
            <a:r>
              <a:rPr lang="cs-CZ" sz="2400" dirty="0"/>
              <a:t> q.</a:t>
            </a:r>
          </a:p>
          <a:p>
            <a:pPr marL="0" indent="0">
              <a:buNone/>
            </a:pPr>
            <a:endParaRPr lang="cs-CZ" altLang="cs-CZ" sz="2400" dirty="0" smtClean="0"/>
          </a:p>
        </p:txBody>
      </p:sp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5301266" y="970559"/>
            <a:ext cx="3676270" cy="4234180"/>
            <a:chOff x="7686" y="2414"/>
            <a:chExt cx="3378" cy="2946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7686" y="2672"/>
              <a:ext cx="3378" cy="2688"/>
              <a:chOff x="7686" y="2672"/>
              <a:chExt cx="3378" cy="2688"/>
            </a:xfrm>
          </p:grpSpPr>
          <p:sp>
            <p:nvSpPr>
              <p:cNvPr id="27" name="Rectangle 4"/>
              <p:cNvSpPr>
                <a:spLocks noChangeArrowheads="1"/>
              </p:cNvSpPr>
              <p:nvPr/>
            </p:nvSpPr>
            <p:spPr bwMode="auto">
              <a:xfrm>
                <a:off x="7686" y="2673"/>
                <a:ext cx="325" cy="2687"/>
              </a:xfrm>
              <a:prstGeom prst="rect">
                <a:avLst/>
              </a:prstGeom>
              <a:solidFill>
                <a:srgbClr val="CCFF99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2600" b="1">
                    <a:effectLst/>
                    <a:latin typeface="Calibri"/>
                    <a:ea typeface="Calibri"/>
                    <a:cs typeface="Times New Roman"/>
                  </a:rPr>
                  <a:t>+</a:t>
                </a:r>
                <a:endParaRPr lang="cs-CZ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10708" y="2672"/>
                <a:ext cx="356" cy="2687"/>
              </a:xfrm>
              <a:prstGeom prst="rect">
                <a:avLst/>
              </a:prstGeom>
              <a:solidFill>
                <a:srgbClr val="CCFF99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2600" b="1">
                    <a:effectLst/>
                    <a:latin typeface="Calibri"/>
                    <a:ea typeface="Calibri"/>
                    <a:cs typeface="Times New Roman"/>
                  </a:rPr>
                  <a:t>–</a:t>
                </a:r>
                <a:endParaRPr lang="cs-CZ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8011" y="2414"/>
              <a:ext cx="2697" cy="2768"/>
              <a:chOff x="8011" y="2414"/>
              <a:chExt cx="2697" cy="2768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8011" y="2414"/>
                <a:ext cx="2697" cy="2768"/>
                <a:chOff x="8011" y="2414"/>
                <a:chExt cx="2697" cy="2768"/>
              </a:xfrm>
            </p:grpSpPr>
            <p:cxnSp>
              <p:nvCxnSpPr>
                <p:cNvPr id="16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8011" y="3083"/>
                  <a:ext cx="2697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8011" y="3407"/>
                  <a:ext cx="2697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11" y="4138"/>
                  <a:ext cx="2697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8011" y="4503"/>
                  <a:ext cx="2697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8011" y="4837"/>
                  <a:ext cx="2697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8011" y="5172"/>
                  <a:ext cx="2697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8255" y="3762"/>
                  <a:ext cx="344" cy="36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2600" dirty="0">
                      <a:effectLst/>
                      <a:latin typeface="Calibri"/>
                      <a:ea typeface="Calibri"/>
                      <a:cs typeface="Times New Roman"/>
                    </a:rPr>
                    <a:t>A</a:t>
                  </a:r>
                  <a:endParaRPr lang="cs-CZ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868" y="3782"/>
                  <a:ext cx="344" cy="36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2600">
                      <a:effectLst/>
                      <a:latin typeface="Calibri"/>
                      <a:ea typeface="Calibri"/>
                      <a:cs typeface="Times New Roman"/>
                    </a:rPr>
                    <a:t>B</a:t>
                  </a:r>
                  <a:endParaRPr lang="cs-CZ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117" y="3702"/>
                  <a:ext cx="344" cy="42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2600">
                      <a:effectLst/>
                      <a:latin typeface="Calibri"/>
                      <a:ea typeface="Calibri"/>
                      <a:cs typeface="Times New Roman"/>
                    </a:rPr>
                    <a:t>q</a:t>
                  </a:r>
                  <a:endParaRPr lang="cs-CZ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25" name="AutoShape 17"/>
                <p:cNvCxnSpPr>
                  <a:cxnSpLocks noChangeShapeType="1"/>
                </p:cNvCxnSpPr>
                <p:nvPr/>
              </p:nvCxnSpPr>
              <p:spPr bwMode="auto">
                <a:xfrm>
                  <a:off x="8011" y="2789"/>
                  <a:ext cx="26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8DB3E2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0061" y="2414"/>
                  <a:ext cx="344" cy="375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2600">
                      <a:solidFill>
                        <a:srgbClr val="548DD4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d</a:t>
                  </a:r>
                  <a:endParaRPr lang="cs-CZ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10" name="Group 19"/>
              <p:cNvGrpSpPr>
                <a:grpSpLocks/>
              </p:cNvGrpSpPr>
              <p:nvPr/>
            </p:nvGrpSpPr>
            <p:grpSpPr bwMode="auto">
              <a:xfrm>
                <a:off x="8032" y="3467"/>
                <a:ext cx="1754" cy="580"/>
                <a:chOff x="8032" y="3467"/>
                <a:chExt cx="1754" cy="580"/>
              </a:xfrm>
            </p:grpSpPr>
            <p:sp>
              <p:nvSpPr>
                <p:cNvPr id="1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8032" y="3467"/>
                  <a:ext cx="344" cy="365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2600" b="1" dirty="0">
                      <a:solidFill>
                        <a:srgbClr val="00B05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E</a:t>
                  </a:r>
                  <a:endParaRPr lang="cs-CZ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" name="Oval 20"/>
                <p:cNvSpPr>
                  <a:spLocks noChangeArrowheads="1"/>
                </p:cNvSpPr>
                <p:nvPr/>
              </p:nvSpPr>
              <p:spPr bwMode="auto">
                <a:xfrm>
                  <a:off x="8670" y="3904"/>
                  <a:ext cx="143" cy="143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3" name="Oval 21"/>
                <p:cNvSpPr>
                  <a:spLocks noChangeArrowheads="1"/>
                </p:cNvSpPr>
                <p:nvPr/>
              </p:nvSpPr>
              <p:spPr bwMode="auto">
                <a:xfrm>
                  <a:off x="9643" y="3904"/>
                  <a:ext cx="143" cy="143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cs-CZ"/>
                </a:p>
              </p:txBody>
            </p:sp>
            <p:cxnSp>
              <p:nvCxnSpPr>
                <p:cNvPr id="14" name="AutoShape 22"/>
                <p:cNvCxnSpPr>
                  <a:cxnSpLocks noChangeShapeType="1"/>
                </p:cNvCxnSpPr>
                <p:nvPr/>
              </p:nvCxnSpPr>
              <p:spPr bwMode="auto">
                <a:xfrm>
                  <a:off x="8813" y="3995"/>
                  <a:ext cx="830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" name="AutoShape 23"/>
                <p:cNvCxnSpPr>
                  <a:cxnSpLocks noChangeShapeType="1"/>
                </p:cNvCxnSpPr>
                <p:nvPr/>
              </p:nvCxnSpPr>
              <p:spPr bwMode="auto">
                <a:xfrm>
                  <a:off x="8352" y="3652"/>
                  <a:ext cx="882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B05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503768"/>
              </p:ext>
            </p:extLst>
          </p:nvPr>
        </p:nvGraphicFramePr>
        <p:xfrm>
          <a:off x="971600" y="476672"/>
          <a:ext cx="1647185" cy="1162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Rovnice" r:id="rId3" imgW="660240" imgH="482400" progId="Equation.3">
                  <p:embed/>
                </p:oleObj>
              </mc:Choice>
              <mc:Fallback>
                <p:oleObj name="Rovnice" r:id="rId3" imgW="6602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76672"/>
                        <a:ext cx="1647185" cy="11627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1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664617"/>
            <a:ext cx="8848329" cy="5500687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α – je úhel, který svírá vektor </a:t>
            </a:r>
            <a:r>
              <a:rPr lang="cs-CZ" sz="2400" dirty="0" err="1"/>
              <a:t>F</a:t>
            </a:r>
            <a:r>
              <a:rPr lang="cs-CZ" sz="2400" baseline="-25000" dirty="0" err="1"/>
              <a:t>e</a:t>
            </a:r>
            <a:r>
              <a:rPr lang="cs-CZ" sz="2400" dirty="0"/>
              <a:t> se směrem pohybu kuličky</a:t>
            </a:r>
          </a:p>
          <a:p>
            <a:pPr marL="0" indent="0">
              <a:buNone/>
            </a:pPr>
            <a:r>
              <a:rPr lang="cs-CZ" sz="2400" dirty="0" smtClean="0"/>
              <a:t>W &gt; 0 </a:t>
            </a:r>
            <a:r>
              <a:rPr lang="cs-CZ" sz="2400" dirty="0"/>
              <a:t>– </a:t>
            </a:r>
            <a:r>
              <a:rPr lang="cs-CZ" sz="2400" dirty="0" err="1"/>
              <a:t>F</a:t>
            </a:r>
            <a:r>
              <a:rPr lang="cs-CZ" sz="2400" baseline="-25000" dirty="0" err="1"/>
              <a:t>e</a:t>
            </a:r>
            <a:r>
              <a:rPr lang="cs-CZ" sz="2400" dirty="0"/>
              <a:t> práci koná </a:t>
            </a:r>
          </a:p>
          <a:p>
            <a:pPr marL="0" indent="0">
              <a:buNone/>
            </a:pPr>
            <a:r>
              <a:rPr lang="cs-CZ" sz="2400" dirty="0" smtClean="0"/>
              <a:t>W &lt; 0 </a:t>
            </a:r>
            <a:r>
              <a:rPr lang="cs-CZ" sz="2400" dirty="0"/>
              <a:t>- </a:t>
            </a:r>
            <a:r>
              <a:rPr lang="cs-CZ" sz="2400" dirty="0" err="1"/>
              <a:t>F</a:t>
            </a:r>
            <a:r>
              <a:rPr lang="cs-CZ" sz="2400" baseline="-25000" dirty="0" err="1"/>
              <a:t>e</a:t>
            </a:r>
            <a:r>
              <a:rPr lang="cs-CZ" sz="2400" dirty="0"/>
              <a:t> práci spotřebovává </a:t>
            </a:r>
            <a:r>
              <a:rPr lang="cs-CZ" sz="2400" dirty="0" smtClean="0"/>
              <a:t>(</a:t>
            </a:r>
            <a:r>
              <a:rPr lang="cs-CZ" sz="2400" dirty="0"/>
              <a:t>práci tedy koná vnější síla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dirty="0" smtClean="0"/>
              <a:t>W = 0 práce se nekoná je-li α = 90</a:t>
            </a:r>
            <a:r>
              <a:rPr lang="cs-CZ" sz="2400" baseline="30000" dirty="0" smtClean="0"/>
              <a:t>o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 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Konstantou </a:t>
            </a:r>
            <a:r>
              <a:rPr lang="cs-CZ" sz="2400" dirty="0"/>
              <a:t>úměrnosti je </a:t>
            </a:r>
            <a:r>
              <a:rPr lang="cs-CZ" sz="2400" b="1" dirty="0" smtClean="0"/>
              <a:t>elektrické napětí U</a:t>
            </a:r>
            <a:r>
              <a:rPr lang="cs-CZ" sz="2400" b="1" baseline="-25000" dirty="0" smtClean="0"/>
              <a:t>AB </a:t>
            </a:r>
            <a:r>
              <a:rPr lang="cs-CZ" sz="2400" dirty="0" smtClean="0"/>
              <a:t>mezi </a:t>
            </a:r>
            <a:r>
              <a:rPr lang="cs-CZ" sz="2400" dirty="0"/>
              <a:t>body </a:t>
            </a:r>
            <a:r>
              <a:rPr lang="cs-CZ" sz="2400" i="1" dirty="0"/>
              <a:t>A</a:t>
            </a:r>
            <a:r>
              <a:rPr lang="cs-CZ" sz="2400" dirty="0"/>
              <a:t>, </a:t>
            </a:r>
            <a:r>
              <a:rPr lang="cs-CZ" sz="2400" i="1" dirty="0"/>
              <a:t>B</a:t>
            </a:r>
            <a:r>
              <a:rPr lang="cs-CZ" sz="2400" dirty="0" smtClean="0"/>
              <a:t>: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 </a:t>
            </a:r>
            <a:endParaRPr lang="cs-CZ" sz="2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118017"/>
              </p:ext>
            </p:extLst>
          </p:nvPr>
        </p:nvGraphicFramePr>
        <p:xfrm>
          <a:off x="1115616" y="4221088"/>
          <a:ext cx="1944216" cy="56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5" name="Rovnice" r:id="rId3" imgW="774360" imgH="215640" progId="Equation.3">
                  <p:embed/>
                </p:oleObj>
              </mc:Choice>
              <mc:Fallback>
                <p:oleObj name="Rovnice" r:id="rId3" imgW="77436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221088"/>
                        <a:ext cx="1944216" cy="5609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4" descr="http://fyzika.jreichl.com/data/E_pole_soubory/image022.png"/>
          <p:cNvPicPr>
            <a:picLocks noChangeAspect="1" noChangeArrowheads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076056" y="188640"/>
            <a:ext cx="228294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" name="Objek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814421"/>
              </p:ext>
            </p:extLst>
          </p:nvPr>
        </p:nvGraphicFramePr>
        <p:xfrm>
          <a:off x="611559" y="341794"/>
          <a:ext cx="2611559" cy="114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Rovnice" r:id="rId7" imgW="952200" imgH="457200" progId="Equation.3">
                  <p:embed/>
                </p:oleObj>
              </mc:Choice>
              <mc:Fallback>
                <p:oleObj name="Rovnice" r:id="rId7" imgW="9522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59" y="341794"/>
                        <a:ext cx="2611559" cy="11429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448593"/>
            <a:ext cx="8848329" cy="5500687"/>
          </a:xfrm>
        </p:spPr>
        <p:txBody>
          <a:bodyPr/>
          <a:lstStyle/>
          <a:p>
            <a:r>
              <a:rPr lang="cs-CZ" sz="2400" dirty="0"/>
              <a:t> </a:t>
            </a:r>
            <a:r>
              <a:rPr lang="cs-CZ" sz="2400" dirty="0" smtClean="0"/>
              <a:t>Konstantou </a:t>
            </a:r>
            <a:r>
              <a:rPr lang="cs-CZ" sz="2400" dirty="0"/>
              <a:t>úměrnosti je </a:t>
            </a:r>
            <a:r>
              <a:rPr lang="cs-CZ" sz="2400" b="1" dirty="0" smtClean="0"/>
              <a:t>elektrické napětí U</a:t>
            </a:r>
            <a:r>
              <a:rPr lang="cs-CZ" sz="2400" b="1" baseline="-25000" dirty="0" smtClean="0"/>
              <a:t>AB </a:t>
            </a:r>
            <a:r>
              <a:rPr lang="cs-CZ" sz="2400" dirty="0" smtClean="0"/>
              <a:t>mezi </a:t>
            </a:r>
            <a:r>
              <a:rPr lang="cs-CZ" sz="2400" dirty="0"/>
              <a:t>body </a:t>
            </a:r>
            <a:r>
              <a:rPr lang="cs-CZ" sz="2400" i="1" dirty="0"/>
              <a:t>A</a:t>
            </a:r>
            <a:r>
              <a:rPr lang="cs-CZ" sz="2400" dirty="0"/>
              <a:t>, </a:t>
            </a:r>
            <a:r>
              <a:rPr lang="cs-CZ" sz="2400" i="1" dirty="0"/>
              <a:t>B</a:t>
            </a:r>
            <a:r>
              <a:rPr lang="cs-CZ" sz="2400" dirty="0" smtClean="0"/>
              <a:t>:</a:t>
            </a:r>
            <a:br>
              <a:rPr lang="cs-CZ" sz="2400" dirty="0" smtClean="0"/>
            </a:br>
            <a:endParaRPr lang="cs-CZ" sz="2400" dirty="0"/>
          </a:p>
          <a:p>
            <a:r>
              <a:rPr lang="cs-CZ" sz="2400" b="1" dirty="0" smtClean="0"/>
              <a:t>Elektrické </a:t>
            </a:r>
            <a:r>
              <a:rPr lang="cs-CZ" sz="2400" b="1" dirty="0"/>
              <a:t>napětí</a:t>
            </a:r>
            <a:r>
              <a:rPr lang="cs-CZ" sz="2400" dirty="0"/>
              <a:t> nezávisí </a:t>
            </a:r>
            <a:r>
              <a:rPr lang="cs-CZ" sz="2400" dirty="0" smtClean="0"/>
              <a:t>na </a:t>
            </a:r>
            <a:r>
              <a:rPr lang="cs-CZ" sz="2400" dirty="0"/>
              <a:t>tvaru </a:t>
            </a:r>
            <a:r>
              <a:rPr lang="cs-CZ" sz="2400" b="1" dirty="0"/>
              <a:t>trajektorie</a:t>
            </a:r>
            <a:r>
              <a:rPr lang="cs-CZ" sz="2400" dirty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ani </a:t>
            </a:r>
            <a:r>
              <a:rPr lang="cs-CZ" sz="2400" dirty="0"/>
              <a:t>na velikosti přenášeného náboje,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je </a:t>
            </a:r>
            <a:r>
              <a:rPr lang="cs-CZ" sz="2400" dirty="0"/>
              <a:t>určeno pouze polohou obou bodů</a:t>
            </a:r>
            <a:r>
              <a:rPr lang="cs-CZ" sz="2400" dirty="0" smtClean="0"/>
              <a:t>.</a:t>
            </a:r>
            <a:br>
              <a:rPr lang="cs-CZ" sz="2400" dirty="0" smtClean="0"/>
            </a:br>
            <a:r>
              <a:rPr lang="cs-CZ" sz="2400" dirty="0" smtClean="0"/>
              <a:t> </a:t>
            </a:r>
            <a:endParaRPr lang="cs-CZ" sz="2400" dirty="0"/>
          </a:p>
          <a:p>
            <a:pPr lvl="0"/>
            <a:r>
              <a:rPr lang="cs-CZ" sz="2400" dirty="0"/>
              <a:t>Je to podíl práce vykonané el</a:t>
            </a:r>
            <a:r>
              <a:rPr lang="cs-CZ" sz="2400" dirty="0" smtClean="0"/>
              <a:t>. silou </a:t>
            </a:r>
            <a:r>
              <a:rPr lang="cs-CZ" sz="2400" dirty="0"/>
              <a:t>při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přenesení </a:t>
            </a:r>
            <a:r>
              <a:rPr lang="cs-CZ" sz="2400" dirty="0"/>
              <a:t>bodového náboje z A do B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tohoto náboje</a:t>
            </a:r>
            <a:r>
              <a:rPr lang="cs-CZ" sz="2400" dirty="0" smtClean="0"/>
              <a:t>.</a:t>
            </a:r>
            <a:br>
              <a:rPr lang="cs-CZ" sz="2400" dirty="0" smtClean="0"/>
            </a:br>
            <a:endParaRPr lang="cs-CZ" sz="2400" dirty="0"/>
          </a:p>
          <a:p>
            <a:r>
              <a:rPr lang="cs-CZ" sz="2400" dirty="0" smtClean="0"/>
              <a:t>[</a:t>
            </a:r>
            <a:r>
              <a:rPr lang="cs-CZ" sz="2400" dirty="0"/>
              <a:t>U] = </a:t>
            </a:r>
            <a:r>
              <a:rPr lang="cs-CZ" sz="2400" dirty="0" smtClean="0"/>
              <a:t>J.C</a:t>
            </a:r>
            <a:r>
              <a:rPr lang="cs-CZ" sz="2400" baseline="30000" dirty="0" smtClean="0"/>
              <a:t>-1</a:t>
            </a:r>
            <a:r>
              <a:rPr lang="cs-CZ" sz="2400" dirty="0" smtClean="0"/>
              <a:t> </a:t>
            </a:r>
            <a:r>
              <a:rPr lang="cs-CZ" sz="2400" dirty="0"/>
              <a:t>= V (volt</a:t>
            </a:r>
            <a:r>
              <a:rPr lang="cs-CZ" sz="2400" dirty="0" smtClean="0"/>
              <a:t>)</a:t>
            </a:r>
          </a:p>
          <a:p>
            <a:endParaRPr lang="cs-CZ" sz="2400" dirty="0"/>
          </a:p>
          <a:p>
            <a:r>
              <a:rPr lang="cs-CZ" sz="2400" dirty="0"/>
              <a:t>V </a:t>
            </a:r>
            <a:r>
              <a:rPr lang="cs-CZ" sz="2400" b="1" dirty="0"/>
              <a:t>homogenním poli</a:t>
            </a:r>
            <a:r>
              <a:rPr lang="cs-CZ" sz="2400" dirty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jednotka </a:t>
            </a:r>
            <a:r>
              <a:rPr lang="cs-CZ" sz="2400" dirty="0"/>
              <a:t>elektrické intenzity: [E] = V.m</a:t>
            </a:r>
            <a:r>
              <a:rPr lang="cs-CZ" sz="2400" baseline="30000" dirty="0"/>
              <a:t>-1</a:t>
            </a:r>
            <a:r>
              <a:rPr lang="cs-CZ" sz="2400" dirty="0"/>
              <a:t>. </a:t>
            </a:r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endParaRPr lang="cs-CZ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119770"/>
              </p:ext>
            </p:extLst>
          </p:nvPr>
        </p:nvGraphicFramePr>
        <p:xfrm>
          <a:off x="5724128" y="2780928"/>
          <a:ext cx="1567934" cy="95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Rovnice" r:id="rId3" imgW="736560" imgH="431640" progId="Equation.3">
                  <p:embed/>
                </p:oleObj>
              </mc:Choice>
              <mc:Fallback>
                <p:oleObj name="Rovnice" r:id="rId3" imgW="7365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780928"/>
                        <a:ext cx="1567934" cy="9521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339407"/>
              </p:ext>
            </p:extLst>
          </p:nvPr>
        </p:nvGraphicFramePr>
        <p:xfrm>
          <a:off x="4283968" y="4797152"/>
          <a:ext cx="3904134" cy="90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Rovnice" r:id="rId5" imgW="1917360" imgH="419040" progId="Equation.3">
                  <p:embed/>
                </p:oleObj>
              </mc:Choice>
              <mc:Fallback>
                <p:oleObj name="Rovnice" r:id="rId5" imgW="191736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797152"/>
                        <a:ext cx="3904134" cy="9087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8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954107"/>
          </a:xfrm>
          <a:solidFill>
            <a:srgbClr val="0066CC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s-CZ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1.5</a:t>
            </a:r>
            <a:r>
              <a:rPr lang="cs-CZ" sz="2800" b="1" dirty="0">
                <a:solidFill>
                  <a:schemeClr val="bg1"/>
                </a:solidFill>
                <a:ea typeface="+mn-ea"/>
                <a:cs typeface="Times New Roman" pitchFamily="18" charset="0"/>
              </a:rPr>
              <a:t>.	POTENCIÁLNÍ ENERGIE ELEKTROST. POLE, </a:t>
            </a:r>
            <a:br>
              <a:rPr lang="cs-CZ" sz="2800" b="1" dirty="0">
                <a:solidFill>
                  <a:schemeClr val="bg1"/>
                </a:solidFill>
                <a:ea typeface="+mn-ea"/>
                <a:cs typeface="Times New Roman" pitchFamily="18" charset="0"/>
              </a:rPr>
            </a:br>
            <a:r>
              <a:rPr lang="cs-CZ" sz="2800" b="1" dirty="0">
                <a:solidFill>
                  <a:schemeClr val="bg1"/>
                </a:solidFill>
                <a:ea typeface="+mn-ea"/>
                <a:cs typeface="Times New Roman" pitchFamily="18" charset="0"/>
              </a:rPr>
              <a:t> ELEKTRICKÝ POTENCIÁL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44000" cy="6165304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Potenciální </a:t>
            </a:r>
            <a:r>
              <a:rPr lang="cs-CZ" sz="2400" dirty="0"/>
              <a:t>energie </a:t>
            </a:r>
            <a:r>
              <a:rPr lang="cs-CZ" sz="2400" dirty="0" err="1"/>
              <a:t>E</a:t>
            </a:r>
            <a:r>
              <a:rPr lang="cs-CZ" sz="2400" baseline="-25000" dirty="0" err="1"/>
              <a:t>p</a:t>
            </a:r>
            <a:r>
              <a:rPr lang="cs-CZ" sz="2400" dirty="0"/>
              <a:t> bodového</a:t>
            </a:r>
            <a:r>
              <a:rPr lang="cs-CZ" sz="2400" b="1" dirty="0"/>
              <a:t> </a:t>
            </a:r>
            <a:r>
              <a:rPr lang="cs-CZ" sz="2400" dirty="0"/>
              <a:t>náboje </a:t>
            </a:r>
            <a:r>
              <a:rPr lang="cs-CZ" sz="2400" dirty="0" smtClean="0"/>
              <a:t>závisí </a:t>
            </a:r>
            <a:r>
              <a:rPr lang="cs-CZ" sz="2400" dirty="0"/>
              <a:t>na jeho poloze v </a:t>
            </a:r>
            <a:r>
              <a:rPr lang="cs-CZ" sz="2400" dirty="0" err="1"/>
              <a:t>elektrost</a:t>
            </a:r>
            <a:r>
              <a:rPr lang="cs-CZ" sz="2400" dirty="0"/>
              <a:t>. poli.  </a:t>
            </a:r>
            <a:endParaRPr lang="cs-CZ" sz="2400" dirty="0" smtClean="0"/>
          </a:p>
          <a:p>
            <a:r>
              <a:rPr lang="cs-CZ" sz="2400" dirty="0" err="1" smtClean="0"/>
              <a:t>E</a:t>
            </a:r>
            <a:r>
              <a:rPr lang="cs-CZ" sz="2400" baseline="-25000" dirty="0" err="1" smtClean="0"/>
              <a:t>p</a:t>
            </a:r>
            <a:r>
              <a:rPr lang="cs-CZ" sz="2400" dirty="0" smtClean="0"/>
              <a:t> </a:t>
            </a:r>
            <a:r>
              <a:rPr lang="cs-CZ" sz="2400" dirty="0"/>
              <a:t>– </a:t>
            </a:r>
            <a:r>
              <a:rPr lang="cs-CZ" sz="2400" b="1" dirty="0"/>
              <a:t>se zmenšuje</a:t>
            </a:r>
            <a:r>
              <a:rPr lang="cs-CZ" sz="2400" dirty="0"/>
              <a:t> při pohybu </a:t>
            </a:r>
            <a:br>
              <a:rPr lang="cs-CZ" sz="2400" dirty="0"/>
            </a:br>
            <a:r>
              <a:rPr lang="cs-CZ" sz="2400" dirty="0"/>
              <a:t>ve směru působení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elektrostatické síly</a:t>
            </a:r>
          </a:p>
          <a:p>
            <a:r>
              <a:rPr lang="cs-CZ" sz="2400" dirty="0" err="1" smtClean="0"/>
              <a:t>E</a:t>
            </a:r>
            <a:r>
              <a:rPr lang="cs-CZ" sz="2400" baseline="-25000" dirty="0" err="1" smtClean="0"/>
              <a:t>p</a:t>
            </a:r>
            <a:r>
              <a:rPr lang="cs-CZ" sz="2400" dirty="0" smtClean="0"/>
              <a:t> </a:t>
            </a:r>
            <a:r>
              <a:rPr lang="cs-CZ" sz="2400" dirty="0"/>
              <a:t>– </a:t>
            </a:r>
            <a:r>
              <a:rPr lang="cs-CZ" sz="2400" b="1" dirty="0"/>
              <a:t>se zvětšuje</a:t>
            </a:r>
            <a:r>
              <a:rPr lang="cs-CZ" sz="2400" dirty="0"/>
              <a:t> při pohybu </a:t>
            </a:r>
            <a:br>
              <a:rPr lang="cs-CZ" sz="2400" dirty="0"/>
            </a:br>
            <a:r>
              <a:rPr lang="cs-CZ" sz="2400" dirty="0"/>
              <a:t>proti směru </a:t>
            </a:r>
            <a:r>
              <a:rPr lang="cs-CZ" sz="2400" dirty="0" smtClean="0"/>
              <a:t>působení </a:t>
            </a:r>
            <a:br>
              <a:rPr lang="cs-CZ" sz="2400" dirty="0" smtClean="0"/>
            </a:br>
            <a:r>
              <a:rPr lang="cs-CZ" sz="2400" dirty="0" smtClean="0"/>
              <a:t>elektrostatické </a:t>
            </a:r>
            <a:r>
              <a:rPr lang="cs-CZ" sz="2400" dirty="0"/>
              <a:t>síly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Práce vykonaná elektrostatickou silou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při </a:t>
            </a:r>
            <a:r>
              <a:rPr lang="cs-CZ" sz="2400" dirty="0"/>
              <a:t>přemístění bodového náboje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z </a:t>
            </a:r>
            <a:r>
              <a:rPr lang="cs-CZ" sz="2400" dirty="0"/>
              <a:t>bodu </a:t>
            </a:r>
            <a:r>
              <a:rPr lang="cs-CZ" sz="2400" i="1" dirty="0"/>
              <a:t>A</a:t>
            </a:r>
            <a:r>
              <a:rPr lang="cs-CZ" sz="2400" dirty="0"/>
              <a:t> do bodu </a:t>
            </a:r>
            <a:r>
              <a:rPr lang="cs-CZ" sz="2400" i="1" dirty="0"/>
              <a:t>B</a:t>
            </a:r>
            <a:r>
              <a:rPr lang="cs-CZ" sz="2400" dirty="0"/>
              <a:t> je rovna úbytku el. potenciální energie: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W</a:t>
            </a:r>
            <a:r>
              <a:rPr lang="cs-CZ" sz="2400" baseline="-25000" dirty="0" smtClean="0"/>
              <a:t>AB</a:t>
            </a:r>
            <a:r>
              <a:rPr lang="cs-CZ" sz="2400" dirty="0" smtClean="0"/>
              <a:t> </a:t>
            </a:r>
            <a:r>
              <a:rPr lang="cs-CZ" sz="2400" dirty="0"/>
              <a:t>= </a:t>
            </a:r>
            <a:r>
              <a:rPr lang="cs-CZ" sz="2400" dirty="0" err="1"/>
              <a:t>q.U</a:t>
            </a:r>
            <a:r>
              <a:rPr lang="cs-CZ" sz="2400" baseline="-25000" dirty="0" err="1"/>
              <a:t>AB</a:t>
            </a:r>
            <a:r>
              <a:rPr lang="cs-CZ" sz="2400" dirty="0"/>
              <a:t> = </a:t>
            </a:r>
            <a:r>
              <a:rPr lang="cs-CZ" sz="2400" dirty="0" err="1"/>
              <a:t>E</a:t>
            </a:r>
            <a:r>
              <a:rPr lang="cs-CZ" sz="2400" baseline="-25000" dirty="0" err="1"/>
              <a:t>pA</a:t>
            </a:r>
            <a:r>
              <a:rPr lang="cs-CZ" sz="2400" dirty="0"/>
              <a:t> - </a:t>
            </a:r>
            <a:r>
              <a:rPr lang="cs-CZ" sz="2400" dirty="0" err="1"/>
              <a:t>E</a:t>
            </a:r>
            <a:r>
              <a:rPr lang="cs-CZ" sz="2400" baseline="-25000" dirty="0" err="1"/>
              <a:t>pB</a:t>
            </a:r>
            <a:r>
              <a:rPr lang="cs-CZ" sz="2400" dirty="0"/>
              <a:t>  .</a:t>
            </a:r>
          </a:p>
          <a:p>
            <a:pPr marL="0" lvl="0" indent="0">
              <a:buNone/>
            </a:pPr>
            <a:endParaRPr lang="cs-CZ" sz="2400" dirty="0"/>
          </a:p>
        </p:txBody>
      </p:sp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4689375" y="1360051"/>
            <a:ext cx="4201794" cy="3711574"/>
            <a:chOff x="7636" y="2078"/>
            <a:chExt cx="3103" cy="2577"/>
          </a:xfrm>
        </p:grpSpPr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7917" y="3783"/>
              <a:ext cx="811" cy="55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2600">
                  <a:effectLst/>
                  <a:latin typeface="Calibri"/>
                  <a:ea typeface="Calibri"/>
                  <a:cs typeface="Times New Roman"/>
                </a:rPr>
                <a:t>E</a:t>
              </a:r>
              <a:r>
                <a:rPr lang="cs-CZ" sz="2600" baseline="-25000">
                  <a:effectLst/>
                  <a:latin typeface="Calibri"/>
                  <a:ea typeface="Calibri"/>
                  <a:cs typeface="Times New Roman"/>
                </a:rPr>
                <a:t>pA</a:t>
              </a:r>
              <a:endParaRPr lang="cs-CZ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8728" y="4098"/>
              <a:ext cx="811" cy="55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2600">
                  <a:effectLst/>
                  <a:latin typeface="Calibri"/>
                  <a:ea typeface="Calibri"/>
                  <a:cs typeface="Times New Roman"/>
                </a:rPr>
                <a:t>E</a:t>
              </a:r>
              <a:r>
                <a:rPr lang="cs-CZ" sz="2600" baseline="-25000">
                  <a:effectLst/>
                  <a:latin typeface="Calibri"/>
                  <a:ea typeface="Calibri"/>
                  <a:cs typeface="Times New Roman"/>
                </a:rPr>
                <a:t>pB</a:t>
              </a:r>
              <a:endParaRPr lang="cs-CZ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7636" y="2078"/>
              <a:ext cx="3103" cy="2414"/>
              <a:chOff x="7636" y="2048"/>
              <a:chExt cx="3103" cy="2414"/>
            </a:xfrm>
          </p:grpSpPr>
          <p:sp>
            <p:nvSpPr>
              <p:cNvPr id="10" name="Text Box 29"/>
              <p:cNvSpPr txBox="1">
                <a:spLocks noChangeArrowheads="1"/>
              </p:cNvSpPr>
              <p:nvPr/>
            </p:nvSpPr>
            <p:spPr bwMode="auto">
              <a:xfrm>
                <a:off x="8839" y="2048"/>
                <a:ext cx="628" cy="4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2600" dirty="0" err="1">
                    <a:effectLst/>
                    <a:latin typeface="Calibri"/>
                    <a:ea typeface="Calibri"/>
                    <a:cs typeface="Times New Roman"/>
                  </a:rPr>
                  <a:t>φ</a:t>
                </a:r>
                <a:r>
                  <a:rPr lang="cs-CZ" sz="2600" baseline="-25000" dirty="0" err="1">
                    <a:effectLst/>
                    <a:latin typeface="Calibri"/>
                    <a:ea typeface="Calibri"/>
                    <a:cs typeface="Times New Roman"/>
                  </a:rPr>
                  <a:t>A</a:t>
                </a:r>
                <a:endParaRPr lang="cs-CZ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Text Box 30"/>
              <p:cNvSpPr txBox="1">
                <a:spLocks noChangeArrowheads="1"/>
              </p:cNvSpPr>
              <p:nvPr/>
            </p:nvSpPr>
            <p:spPr bwMode="auto">
              <a:xfrm>
                <a:off x="9755" y="2078"/>
                <a:ext cx="628" cy="6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2600">
                    <a:effectLst/>
                    <a:latin typeface="Calibri"/>
                    <a:ea typeface="Calibri"/>
                    <a:cs typeface="Times New Roman"/>
                  </a:rPr>
                  <a:t>φ</a:t>
                </a:r>
                <a:r>
                  <a:rPr lang="cs-CZ" sz="2600" baseline="-25000">
                    <a:effectLst/>
                    <a:latin typeface="Calibri"/>
                    <a:ea typeface="Calibri"/>
                    <a:cs typeface="Times New Roman"/>
                  </a:rPr>
                  <a:t>B</a:t>
                </a:r>
                <a:endParaRPr lang="cs-CZ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auto">
              <a:xfrm>
                <a:off x="9603" y="3480"/>
                <a:ext cx="628" cy="5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2600">
                    <a:effectLst/>
                    <a:latin typeface="Calibri"/>
                    <a:ea typeface="Calibri"/>
                    <a:cs typeface="Times New Roman"/>
                  </a:rPr>
                  <a:t>E</a:t>
                </a:r>
                <a:endParaRPr lang="cs-CZ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13" name="Group 32"/>
              <p:cNvGrpSpPr>
                <a:grpSpLocks/>
              </p:cNvGrpSpPr>
              <p:nvPr/>
            </p:nvGrpSpPr>
            <p:grpSpPr bwMode="auto">
              <a:xfrm>
                <a:off x="7636" y="2251"/>
                <a:ext cx="3103" cy="2211"/>
                <a:chOff x="7636" y="2251"/>
                <a:chExt cx="3103" cy="2211"/>
              </a:xfrm>
            </p:grpSpPr>
            <p:grpSp>
              <p:nvGrpSpPr>
                <p:cNvPr id="14" name="Group 33"/>
                <p:cNvGrpSpPr>
                  <a:grpSpLocks/>
                </p:cNvGrpSpPr>
                <p:nvPr/>
              </p:nvGrpSpPr>
              <p:grpSpPr bwMode="auto">
                <a:xfrm>
                  <a:off x="7636" y="2441"/>
                  <a:ext cx="3103" cy="2021"/>
                  <a:chOff x="8417" y="2603"/>
                  <a:chExt cx="3103" cy="2021"/>
                </a:xfrm>
              </p:grpSpPr>
              <p:sp>
                <p:nvSpPr>
                  <p:cNvPr id="19" name="Freeform 34"/>
                  <p:cNvSpPr>
                    <a:spLocks/>
                  </p:cNvSpPr>
                  <p:nvPr/>
                </p:nvSpPr>
                <p:spPr bwMode="auto">
                  <a:xfrm>
                    <a:off x="8478" y="2603"/>
                    <a:ext cx="3042" cy="541"/>
                  </a:xfrm>
                  <a:custGeom>
                    <a:avLst/>
                    <a:gdLst>
                      <a:gd name="T0" fmla="*/ 0 w 3042"/>
                      <a:gd name="T1" fmla="*/ 34 h 541"/>
                      <a:gd name="T2" fmla="*/ 1095 w 3042"/>
                      <a:gd name="T3" fmla="*/ 84 h 541"/>
                      <a:gd name="T4" fmla="*/ 3042 w 3042"/>
                      <a:gd name="T5" fmla="*/ 541 h 5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2" h="541">
                        <a:moveTo>
                          <a:pt x="0" y="34"/>
                        </a:moveTo>
                        <a:cubicBezTo>
                          <a:pt x="184" y="42"/>
                          <a:pt x="588" y="0"/>
                          <a:pt x="1095" y="84"/>
                        </a:cubicBezTo>
                        <a:cubicBezTo>
                          <a:pt x="1602" y="168"/>
                          <a:pt x="2637" y="446"/>
                          <a:pt x="3042" y="541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0" name="Freeform 35"/>
                  <p:cNvSpPr>
                    <a:spLocks/>
                  </p:cNvSpPr>
                  <p:nvPr/>
                </p:nvSpPr>
                <p:spPr bwMode="auto">
                  <a:xfrm>
                    <a:off x="8468" y="2814"/>
                    <a:ext cx="3001" cy="685"/>
                  </a:xfrm>
                  <a:custGeom>
                    <a:avLst/>
                    <a:gdLst>
                      <a:gd name="T0" fmla="*/ 0 w 3001"/>
                      <a:gd name="T1" fmla="*/ 46 h 685"/>
                      <a:gd name="T2" fmla="*/ 1013 w 3001"/>
                      <a:gd name="T3" fmla="*/ 106 h 685"/>
                      <a:gd name="T4" fmla="*/ 3001 w 3001"/>
                      <a:gd name="T5" fmla="*/ 685 h 6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01" h="685">
                        <a:moveTo>
                          <a:pt x="0" y="46"/>
                        </a:moveTo>
                        <a:cubicBezTo>
                          <a:pt x="167" y="56"/>
                          <a:pt x="513" y="0"/>
                          <a:pt x="1013" y="106"/>
                        </a:cubicBezTo>
                        <a:cubicBezTo>
                          <a:pt x="1513" y="212"/>
                          <a:pt x="2587" y="565"/>
                          <a:pt x="3001" y="685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1" name="Freeform 36"/>
                  <p:cNvSpPr>
                    <a:spLocks/>
                  </p:cNvSpPr>
                  <p:nvPr/>
                </p:nvSpPr>
                <p:spPr bwMode="auto">
                  <a:xfrm>
                    <a:off x="8468" y="3017"/>
                    <a:ext cx="2849" cy="1049"/>
                  </a:xfrm>
                  <a:custGeom>
                    <a:avLst/>
                    <a:gdLst>
                      <a:gd name="T0" fmla="*/ 0 w 2849"/>
                      <a:gd name="T1" fmla="*/ 46 h 1049"/>
                      <a:gd name="T2" fmla="*/ 912 w 2849"/>
                      <a:gd name="T3" fmla="*/ 167 h 1049"/>
                      <a:gd name="T4" fmla="*/ 2849 w 2849"/>
                      <a:gd name="T5" fmla="*/ 1049 h 10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49" h="1049">
                        <a:moveTo>
                          <a:pt x="0" y="46"/>
                        </a:moveTo>
                        <a:cubicBezTo>
                          <a:pt x="152" y="64"/>
                          <a:pt x="437" y="0"/>
                          <a:pt x="912" y="167"/>
                        </a:cubicBezTo>
                        <a:cubicBezTo>
                          <a:pt x="1387" y="334"/>
                          <a:pt x="2446" y="865"/>
                          <a:pt x="2849" y="104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2" name="Freeform 37"/>
                  <p:cNvSpPr>
                    <a:spLocks/>
                  </p:cNvSpPr>
                  <p:nvPr/>
                </p:nvSpPr>
                <p:spPr bwMode="auto">
                  <a:xfrm>
                    <a:off x="8488" y="3235"/>
                    <a:ext cx="2596" cy="1227"/>
                  </a:xfrm>
                  <a:custGeom>
                    <a:avLst/>
                    <a:gdLst>
                      <a:gd name="T0" fmla="*/ 0 w 2596"/>
                      <a:gd name="T1" fmla="*/ 0 h 1227"/>
                      <a:gd name="T2" fmla="*/ 892 w 2596"/>
                      <a:gd name="T3" fmla="*/ 257 h 1227"/>
                      <a:gd name="T4" fmla="*/ 2596 w 2596"/>
                      <a:gd name="T5" fmla="*/ 1227 h 1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596" h="1227">
                        <a:moveTo>
                          <a:pt x="0" y="0"/>
                        </a:moveTo>
                        <a:cubicBezTo>
                          <a:pt x="150" y="43"/>
                          <a:pt x="459" y="53"/>
                          <a:pt x="892" y="257"/>
                        </a:cubicBezTo>
                        <a:cubicBezTo>
                          <a:pt x="1325" y="461"/>
                          <a:pt x="2241" y="1025"/>
                          <a:pt x="2596" y="1227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3" name="Freeform 38"/>
                  <p:cNvSpPr>
                    <a:spLocks/>
                  </p:cNvSpPr>
                  <p:nvPr/>
                </p:nvSpPr>
                <p:spPr bwMode="auto">
                  <a:xfrm>
                    <a:off x="8417" y="3397"/>
                    <a:ext cx="2190" cy="1227"/>
                  </a:xfrm>
                  <a:custGeom>
                    <a:avLst/>
                    <a:gdLst>
                      <a:gd name="T0" fmla="*/ 0 w 2190"/>
                      <a:gd name="T1" fmla="*/ 0 h 1227"/>
                      <a:gd name="T2" fmla="*/ 750 w 2190"/>
                      <a:gd name="T3" fmla="*/ 233 h 1227"/>
                      <a:gd name="T4" fmla="*/ 2190 w 2190"/>
                      <a:gd name="T5" fmla="*/ 1227 h 1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90" h="1227">
                        <a:moveTo>
                          <a:pt x="0" y="0"/>
                        </a:moveTo>
                        <a:cubicBezTo>
                          <a:pt x="125" y="39"/>
                          <a:pt x="385" y="29"/>
                          <a:pt x="750" y="233"/>
                        </a:cubicBezTo>
                        <a:cubicBezTo>
                          <a:pt x="1115" y="437"/>
                          <a:pt x="1890" y="1020"/>
                          <a:pt x="2190" y="1227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15" name="Freeform 39"/>
                <p:cNvSpPr>
                  <a:spLocks/>
                </p:cNvSpPr>
                <p:nvPr/>
              </p:nvSpPr>
              <p:spPr bwMode="auto">
                <a:xfrm>
                  <a:off x="8437" y="2251"/>
                  <a:ext cx="467" cy="1643"/>
                </a:xfrm>
                <a:custGeom>
                  <a:avLst/>
                  <a:gdLst>
                    <a:gd name="T0" fmla="*/ 467 w 467"/>
                    <a:gd name="T1" fmla="*/ 0 h 1643"/>
                    <a:gd name="T2" fmla="*/ 386 w 467"/>
                    <a:gd name="T3" fmla="*/ 741 h 1643"/>
                    <a:gd name="T4" fmla="*/ 0 w 467"/>
                    <a:gd name="T5" fmla="*/ 1643 h 1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7" h="1643">
                      <a:moveTo>
                        <a:pt x="467" y="0"/>
                      </a:moveTo>
                      <a:cubicBezTo>
                        <a:pt x="454" y="123"/>
                        <a:pt x="464" y="467"/>
                        <a:pt x="386" y="741"/>
                      </a:cubicBezTo>
                      <a:cubicBezTo>
                        <a:pt x="308" y="1015"/>
                        <a:pt x="80" y="1455"/>
                        <a:pt x="0" y="1643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6" name="Freeform 40"/>
                <p:cNvSpPr>
                  <a:spLocks/>
                </p:cNvSpPr>
                <p:nvPr/>
              </p:nvSpPr>
              <p:spPr bwMode="auto">
                <a:xfrm>
                  <a:off x="9188" y="2414"/>
                  <a:ext cx="628" cy="1896"/>
                </a:xfrm>
                <a:custGeom>
                  <a:avLst/>
                  <a:gdLst>
                    <a:gd name="T0" fmla="*/ 628 w 628"/>
                    <a:gd name="T1" fmla="*/ 0 h 1896"/>
                    <a:gd name="T2" fmla="*/ 456 w 628"/>
                    <a:gd name="T3" fmla="*/ 983 h 1896"/>
                    <a:gd name="T4" fmla="*/ 0 w 628"/>
                    <a:gd name="T5" fmla="*/ 1896 h 1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8" h="1896">
                      <a:moveTo>
                        <a:pt x="628" y="0"/>
                      </a:moveTo>
                      <a:cubicBezTo>
                        <a:pt x="601" y="162"/>
                        <a:pt x="561" y="667"/>
                        <a:pt x="456" y="983"/>
                      </a:cubicBezTo>
                      <a:cubicBezTo>
                        <a:pt x="351" y="1299"/>
                        <a:pt x="95" y="1706"/>
                        <a:pt x="0" y="1896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7" name="Oval 41"/>
                <p:cNvSpPr>
                  <a:spLocks noChangeArrowheads="1"/>
                </p:cNvSpPr>
                <p:nvPr/>
              </p:nvSpPr>
              <p:spPr bwMode="auto">
                <a:xfrm>
                  <a:off x="8988" y="3337"/>
                  <a:ext cx="143" cy="143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8" name="Freeform 42"/>
                <p:cNvSpPr>
                  <a:spLocks/>
                </p:cNvSpPr>
                <p:nvPr/>
              </p:nvSpPr>
              <p:spPr bwMode="auto">
                <a:xfrm>
                  <a:off x="8589" y="2758"/>
                  <a:ext cx="1166" cy="832"/>
                </a:xfrm>
                <a:custGeom>
                  <a:avLst/>
                  <a:gdLst>
                    <a:gd name="T0" fmla="*/ 0 w 1166"/>
                    <a:gd name="T1" fmla="*/ 832 h 832"/>
                    <a:gd name="T2" fmla="*/ 517 w 1166"/>
                    <a:gd name="T3" fmla="*/ 599 h 832"/>
                    <a:gd name="T4" fmla="*/ 1166 w 1166"/>
                    <a:gd name="T5" fmla="*/ 0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66" h="832">
                      <a:moveTo>
                        <a:pt x="0" y="832"/>
                      </a:moveTo>
                      <a:cubicBezTo>
                        <a:pt x="86" y="793"/>
                        <a:pt x="323" y="738"/>
                        <a:pt x="517" y="599"/>
                      </a:cubicBezTo>
                      <a:cubicBezTo>
                        <a:pt x="711" y="460"/>
                        <a:pt x="1031" y="125"/>
                        <a:pt x="1166" y="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cs-CZ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2976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6165304"/>
          </a:xfrm>
        </p:spPr>
        <p:txBody>
          <a:bodyPr/>
          <a:lstStyle/>
          <a:p>
            <a:r>
              <a:rPr lang="cs-CZ" sz="2400" dirty="0" smtClean="0"/>
              <a:t>Práce </a:t>
            </a:r>
            <a:r>
              <a:rPr lang="cs-CZ" sz="2400" dirty="0"/>
              <a:t>vykonaná elektrostatickou silou při přemístění bodového náboje z bodu </a:t>
            </a:r>
            <a:r>
              <a:rPr lang="cs-CZ" sz="2400" i="1" dirty="0"/>
              <a:t>A</a:t>
            </a:r>
            <a:r>
              <a:rPr lang="cs-CZ" sz="2400" dirty="0"/>
              <a:t> do bodu </a:t>
            </a:r>
            <a:r>
              <a:rPr lang="cs-CZ" sz="2400" i="1" dirty="0"/>
              <a:t>B</a:t>
            </a:r>
            <a:r>
              <a:rPr lang="cs-CZ" sz="2400" dirty="0"/>
              <a:t> je rovna úbytku el. potenciální energie: W</a:t>
            </a:r>
            <a:r>
              <a:rPr lang="cs-CZ" sz="2400" baseline="-25000" dirty="0"/>
              <a:t>AB</a:t>
            </a:r>
            <a:r>
              <a:rPr lang="cs-CZ" sz="2400" dirty="0"/>
              <a:t> = </a:t>
            </a:r>
            <a:r>
              <a:rPr lang="cs-CZ" sz="2400" dirty="0" err="1"/>
              <a:t>q.U</a:t>
            </a:r>
            <a:r>
              <a:rPr lang="cs-CZ" sz="2400" baseline="-25000" dirty="0" err="1"/>
              <a:t>AB</a:t>
            </a:r>
            <a:r>
              <a:rPr lang="cs-CZ" sz="2400" dirty="0"/>
              <a:t> = </a:t>
            </a:r>
            <a:r>
              <a:rPr lang="cs-CZ" sz="2400" dirty="0" err="1"/>
              <a:t>E</a:t>
            </a:r>
            <a:r>
              <a:rPr lang="cs-CZ" sz="2400" baseline="-25000" dirty="0" err="1"/>
              <a:t>pA</a:t>
            </a:r>
            <a:r>
              <a:rPr lang="cs-CZ" sz="2400" dirty="0"/>
              <a:t> - </a:t>
            </a:r>
            <a:r>
              <a:rPr lang="cs-CZ" sz="2400" dirty="0" err="1"/>
              <a:t>E</a:t>
            </a:r>
            <a:r>
              <a:rPr lang="cs-CZ" sz="2400" baseline="-25000" dirty="0" err="1"/>
              <a:t>pB</a:t>
            </a:r>
            <a:r>
              <a:rPr lang="cs-CZ" sz="2400" dirty="0"/>
              <a:t>  </a:t>
            </a:r>
            <a:r>
              <a:rPr lang="cs-CZ" sz="2400" dirty="0" smtClean="0"/>
              <a:t>.</a:t>
            </a:r>
            <a:br>
              <a:rPr lang="cs-CZ" sz="2400" dirty="0" smtClean="0"/>
            </a:br>
            <a:endParaRPr lang="cs-CZ" sz="2400" dirty="0"/>
          </a:p>
          <a:p>
            <a:r>
              <a:rPr lang="cs-CZ" sz="2400" dirty="0"/>
              <a:t> </a:t>
            </a:r>
            <a:r>
              <a:rPr lang="cs-CZ" sz="2400" dirty="0" smtClean="0"/>
              <a:t>φ </a:t>
            </a:r>
            <a:r>
              <a:rPr lang="cs-CZ" sz="2400" dirty="0"/>
              <a:t>– </a:t>
            </a:r>
            <a:r>
              <a:rPr lang="cs-CZ" sz="2400" b="1" dirty="0"/>
              <a:t>elektrický potenciál</a:t>
            </a:r>
            <a:r>
              <a:rPr lang="cs-CZ" sz="2400" dirty="0"/>
              <a:t> v daném bodě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je </a:t>
            </a:r>
            <a:r>
              <a:rPr lang="cs-CZ" sz="2400" dirty="0"/>
              <a:t>podíl potenciální energie </a:t>
            </a:r>
            <a:r>
              <a:rPr lang="cs-CZ" sz="2400" dirty="0" err="1"/>
              <a:t>E</a:t>
            </a:r>
            <a:r>
              <a:rPr lang="cs-CZ" sz="2400" baseline="-25000" dirty="0" err="1"/>
              <a:t>p</a:t>
            </a:r>
            <a:r>
              <a:rPr lang="cs-CZ" sz="2400" dirty="0"/>
              <a:t> bodového náboje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</a:t>
            </a:r>
            <a:r>
              <a:rPr lang="cs-CZ" sz="2400" dirty="0"/>
              <a:t> určitém místě el. pole a tohoto náboje</a:t>
            </a:r>
            <a:r>
              <a:rPr lang="cs-CZ" sz="2400" dirty="0" smtClean="0"/>
              <a:t>.</a:t>
            </a:r>
            <a:endParaRPr lang="cs-CZ" sz="2400" dirty="0"/>
          </a:p>
          <a:p>
            <a:r>
              <a:rPr lang="cs-CZ" sz="2400" dirty="0"/>
              <a:t>[φ] = [U] = </a:t>
            </a:r>
            <a:r>
              <a:rPr lang="cs-CZ" sz="2400" dirty="0" smtClean="0"/>
              <a:t>V</a:t>
            </a:r>
          </a:p>
          <a:p>
            <a:endParaRPr lang="cs-CZ" sz="2400" dirty="0"/>
          </a:p>
          <a:p>
            <a:r>
              <a:rPr lang="cs-CZ" sz="2400" b="1" dirty="0"/>
              <a:t>Napětí mezi dvěma body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elektrostatického </a:t>
            </a:r>
            <a:r>
              <a:rPr lang="cs-CZ" sz="2400" b="1" dirty="0"/>
              <a:t>pole </a:t>
            </a:r>
            <a:br>
              <a:rPr lang="cs-CZ" sz="2400" b="1" dirty="0"/>
            </a:br>
            <a:r>
              <a:rPr lang="cs-CZ" sz="2400" b="1" dirty="0"/>
              <a:t>je rovno rozdílu jejich potenciálů. </a:t>
            </a:r>
            <a:endParaRPr lang="cs-CZ" sz="2400" dirty="0"/>
          </a:p>
          <a:p>
            <a:r>
              <a:rPr lang="cs-CZ" sz="2400" dirty="0"/>
              <a:t>Elektrické napětí je nutné ukazovat dvěma rukama, </a:t>
            </a:r>
            <a:br>
              <a:rPr lang="cs-CZ" sz="2400" dirty="0"/>
            </a:br>
            <a:r>
              <a:rPr lang="cs-CZ" sz="2400" dirty="0"/>
              <a:t>elektrický potenciál ukazujeme jednou rukou.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194676"/>
              </p:ext>
            </p:extLst>
          </p:nvPr>
        </p:nvGraphicFramePr>
        <p:xfrm>
          <a:off x="5580112" y="4293096"/>
          <a:ext cx="2962772" cy="79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Rovnice" r:id="rId3" imgW="1765080" imgH="444240" progId="Equation.3">
                  <p:embed/>
                </p:oleObj>
              </mc:Choice>
              <mc:Fallback>
                <p:oleObj name="Rovnice" r:id="rId3" imgW="176508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293096"/>
                        <a:ext cx="2962772" cy="7963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47172"/>
              </p:ext>
            </p:extLst>
          </p:nvPr>
        </p:nvGraphicFramePr>
        <p:xfrm>
          <a:off x="7164288" y="1916832"/>
          <a:ext cx="860574" cy="774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Rovnice" r:id="rId5" imgW="507960" imgH="444240" progId="Equation.3">
                  <p:embed/>
                </p:oleObj>
              </mc:Choice>
              <mc:Fallback>
                <p:oleObj name="Rovnice" r:id="rId5" imgW="50796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916832"/>
                        <a:ext cx="860574" cy="7749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6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8" y="260648"/>
            <a:ext cx="9144000" cy="6165304"/>
          </a:xfrm>
        </p:spPr>
        <p:txBody>
          <a:bodyPr/>
          <a:lstStyle/>
          <a:p>
            <a:r>
              <a:rPr lang="cs-CZ" sz="2400" b="1" dirty="0"/>
              <a:t>Potenciál </a:t>
            </a:r>
            <a:r>
              <a:rPr lang="cs-CZ" sz="2400" b="1" dirty="0" smtClean="0"/>
              <a:t>Země </a:t>
            </a:r>
            <a:r>
              <a:rPr lang="cs-CZ" sz="2400" b="1" dirty="0"/>
              <a:t>a uzemněných těles je nulový.</a:t>
            </a:r>
            <a:r>
              <a:rPr lang="cs-CZ" sz="2400" dirty="0"/>
              <a:t> Země a tělesa s ní vodivě spojená (uzemněná) mají nulovou potenciální energií.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lvl="0"/>
            <a:r>
              <a:rPr lang="cs-CZ" sz="2400" dirty="0" smtClean="0"/>
              <a:t>Napětí </a:t>
            </a:r>
            <a:r>
              <a:rPr lang="cs-CZ" sz="2400" dirty="0"/>
              <a:t>mezi určitým bodem </a:t>
            </a:r>
            <a:r>
              <a:rPr lang="cs-CZ" sz="2400" dirty="0" err="1"/>
              <a:t>elst</a:t>
            </a:r>
            <a:r>
              <a:rPr lang="cs-CZ" sz="2400" dirty="0"/>
              <a:t>. pole a </a:t>
            </a:r>
            <a:r>
              <a:rPr lang="cs-CZ" sz="2400" dirty="0" smtClean="0"/>
              <a:t>Zemí </a:t>
            </a:r>
            <a:r>
              <a:rPr lang="cs-CZ" sz="2400" dirty="0"/>
              <a:t>je rovno elektrickému potenciálu tohoto bodu.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Proto </a:t>
            </a:r>
            <a:r>
              <a:rPr lang="cs-CZ" sz="2400" dirty="0"/>
              <a:t>můžeme definovat potenciál jako podíl </a:t>
            </a:r>
            <a:r>
              <a:rPr lang="cs-CZ" sz="2400" b="1" dirty="0"/>
              <a:t>práce</a:t>
            </a:r>
            <a:r>
              <a:rPr lang="cs-CZ" sz="2400" dirty="0"/>
              <a:t> </a:t>
            </a:r>
            <a:r>
              <a:rPr lang="cs-CZ" sz="2400" i="1" dirty="0"/>
              <a:t>W</a:t>
            </a:r>
            <a:r>
              <a:rPr lang="cs-CZ" sz="2400" dirty="0"/>
              <a:t>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kterou </a:t>
            </a:r>
            <a:r>
              <a:rPr lang="cs-CZ" sz="2400" dirty="0"/>
              <a:t>vykoná elektrostatická síla při přenesení </a:t>
            </a:r>
            <a:r>
              <a:rPr lang="cs-CZ" sz="2400" dirty="0" smtClean="0"/>
              <a:t>bodového </a:t>
            </a:r>
            <a:br>
              <a:rPr lang="cs-CZ" sz="2400" dirty="0" smtClean="0"/>
            </a:br>
            <a:r>
              <a:rPr lang="cs-CZ" sz="2400" dirty="0" smtClean="0"/>
              <a:t>náboje </a:t>
            </a:r>
            <a:r>
              <a:rPr lang="cs-CZ" sz="2400" i="1" dirty="0"/>
              <a:t>q</a:t>
            </a:r>
            <a:r>
              <a:rPr lang="cs-CZ" sz="2400" dirty="0"/>
              <a:t> z daného místa na </a:t>
            </a:r>
            <a:r>
              <a:rPr lang="cs-CZ" sz="2400" dirty="0" smtClean="0"/>
              <a:t>Zem</a:t>
            </a:r>
            <a:r>
              <a:rPr lang="cs-CZ" sz="2400" dirty="0"/>
              <a:t>, a tohoto náboje: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lvl="0"/>
            <a:r>
              <a:rPr lang="cs-CZ" sz="2400" dirty="0"/>
              <a:t>pohybuje-li se bodový náboj kolmo k siločárám elektrostatického pole, jeho </a:t>
            </a:r>
            <a:r>
              <a:rPr lang="cs-CZ" sz="2400" dirty="0" err="1"/>
              <a:t>E</a:t>
            </a:r>
            <a:r>
              <a:rPr lang="cs-CZ" sz="2400" baseline="-25000" dirty="0" err="1"/>
              <a:t>p</a:t>
            </a:r>
            <a:r>
              <a:rPr lang="cs-CZ" sz="2400" dirty="0"/>
              <a:t> se nemění (elektrostatická síla nekoná žádnou práci).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018882"/>
              </p:ext>
            </p:extLst>
          </p:nvPr>
        </p:nvGraphicFramePr>
        <p:xfrm>
          <a:off x="7740352" y="2550150"/>
          <a:ext cx="1047452" cy="1094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Rovnice" r:id="rId3" imgW="457200" imgH="419040" progId="Equation.3">
                  <p:embed/>
                </p:oleObj>
              </mc:Choice>
              <mc:Fallback>
                <p:oleObj name="Rovnice" r:id="rId3" imgW="4572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2550150"/>
                        <a:ext cx="1047452" cy="10948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1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8" y="260648"/>
            <a:ext cx="9144000" cy="6165304"/>
          </a:xfrm>
        </p:spPr>
        <p:txBody>
          <a:bodyPr/>
          <a:lstStyle/>
          <a:p>
            <a:r>
              <a:rPr lang="cs-CZ" sz="2400" b="1" dirty="0"/>
              <a:t>ekvipotenciální plocha </a:t>
            </a:r>
            <a:r>
              <a:rPr lang="cs-CZ" sz="2400" dirty="0"/>
              <a:t>= hladina stejného potenciálu </a:t>
            </a:r>
            <a:r>
              <a:rPr lang="cs-CZ" sz="2400" dirty="0" smtClean="0"/>
              <a:t>,</a:t>
            </a:r>
            <a:br>
              <a:rPr lang="cs-CZ" sz="2400" dirty="0" smtClean="0"/>
            </a:br>
            <a:r>
              <a:rPr lang="cs-CZ" sz="2400" dirty="0"/>
              <a:t>p</a:t>
            </a:r>
            <a:r>
              <a:rPr lang="cs-CZ" sz="2400" dirty="0" smtClean="0"/>
              <a:t>locha</a:t>
            </a:r>
            <a:r>
              <a:rPr lang="cs-CZ" sz="2400" dirty="0"/>
              <a:t>, která je ve všech svých bodech kolmá k siločárám </a:t>
            </a:r>
            <a:r>
              <a:rPr lang="cs-CZ" sz="2400" dirty="0" err="1"/>
              <a:t>elst</a:t>
            </a:r>
            <a:r>
              <a:rPr lang="cs-CZ" sz="2400" dirty="0"/>
              <a:t>. pole</a:t>
            </a:r>
          </a:p>
          <a:p>
            <a:pPr lvl="0"/>
            <a:r>
              <a:rPr lang="cs-CZ" sz="2400" b="1" dirty="0"/>
              <a:t>v homogenním poli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 smtClean="0"/>
              <a:t>ekvipotenciálními </a:t>
            </a:r>
            <a:r>
              <a:rPr lang="cs-CZ" sz="2400" dirty="0"/>
              <a:t>plochami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jsou </a:t>
            </a:r>
            <a:r>
              <a:rPr lang="cs-CZ" sz="2400" dirty="0"/>
              <a:t>rovnoběžné roviny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dirty="0"/>
              <a:t>se dvěma deskami, vytvářející pole).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/>
              <a:t>potenciál se mění rovnoměrně.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/>
              <a:t>Jednu desku (např. zápornou) je možné uzemnit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b="1" dirty="0"/>
              <a:t>záporný náboj</a:t>
            </a:r>
            <a:r>
              <a:rPr lang="cs-CZ" sz="2400" dirty="0"/>
              <a:t> se na ní bude udržovat díky silovému působení </a:t>
            </a:r>
            <a:r>
              <a:rPr lang="cs-CZ" sz="2400" b="1" dirty="0"/>
              <a:t>kladného náboje</a:t>
            </a:r>
            <a:r>
              <a:rPr lang="cs-CZ" sz="2400" dirty="0"/>
              <a:t> na druhé desce).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/>
              <a:t>d – vzdálenost desek, U – napětí mezi nimi </a:t>
            </a:r>
            <a:br>
              <a:rPr lang="cs-CZ" sz="2400" dirty="0"/>
            </a:br>
            <a:r>
              <a:rPr lang="cs-CZ" sz="2400" dirty="0"/>
              <a:t> ve vzdálenosti x od uzemněné desky je </a:t>
            </a:r>
            <a:r>
              <a:rPr lang="cs-CZ" sz="2400" dirty="0" smtClean="0"/>
              <a:t>potenciál</a:t>
            </a:r>
            <a:endParaRPr lang="cs-CZ" sz="2400" dirty="0"/>
          </a:p>
        </p:txBody>
      </p:sp>
      <p:pic>
        <p:nvPicPr>
          <p:cNvPr id="28674" name="Picture 2" descr="http://fyzika.jreichl.com/data/E_pole_soubory/image042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116509" cy="186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47278"/>
              </p:ext>
            </p:extLst>
          </p:nvPr>
        </p:nvGraphicFramePr>
        <p:xfrm>
          <a:off x="7164288" y="5157192"/>
          <a:ext cx="173764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Rovnice" r:id="rId5" imgW="888840" imgH="393480" progId="Equation.3">
                  <p:embed/>
                </p:oleObj>
              </mc:Choice>
              <mc:Fallback>
                <p:oleObj name="Rovnice" r:id="rId5" imgW="8888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5157192"/>
                        <a:ext cx="1737643" cy="792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0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8" y="116632"/>
            <a:ext cx="9144000" cy="6165304"/>
          </a:xfrm>
        </p:spPr>
        <p:txBody>
          <a:bodyPr/>
          <a:lstStyle/>
          <a:p>
            <a:pPr lvl="0"/>
            <a:r>
              <a:rPr lang="cs-CZ" sz="2400" b="1" dirty="0" smtClean="0"/>
              <a:t>v </a:t>
            </a:r>
            <a:r>
              <a:rPr lang="cs-CZ" sz="2400" b="1" dirty="0"/>
              <a:t>radiálním poli</a:t>
            </a:r>
            <a:r>
              <a:rPr lang="cs-CZ" sz="2400" dirty="0"/>
              <a:t> – ekvipotenciální plochy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jsou </a:t>
            </a:r>
            <a:r>
              <a:rPr lang="cs-CZ" sz="2400" dirty="0"/>
              <a:t>kulové plochy se středem v bodovém náboji. </a:t>
            </a:r>
            <a:br>
              <a:rPr lang="cs-CZ" sz="2400" dirty="0"/>
            </a:br>
            <a:r>
              <a:rPr lang="cs-CZ" sz="2400" dirty="0" smtClean="0"/>
              <a:t> </a:t>
            </a:r>
            <a:endParaRPr lang="cs-CZ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/>
              <a:t>Přiblížíme-li k pevnému bodovému náboji </a:t>
            </a:r>
            <a:r>
              <a:rPr lang="cs-CZ" sz="2400" i="1" dirty="0"/>
              <a:t>Q</a:t>
            </a:r>
            <a:r>
              <a:rPr lang="cs-CZ" sz="2400" dirty="0"/>
              <a:t> ve vakuu do vzdálenosti </a:t>
            </a:r>
            <a:r>
              <a:rPr lang="cs-CZ" sz="2400" i="1" dirty="0"/>
              <a:t>r</a:t>
            </a:r>
            <a:r>
              <a:rPr lang="cs-CZ" sz="2400" dirty="0"/>
              <a:t> bodový náboj </a:t>
            </a:r>
            <a:r>
              <a:rPr lang="cs-CZ" sz="2400" i="1" dirty="0"/>
              <a:t>q</a:t>
            </a:r>
            <a:r>
              <a:rPr lang="cs-CZ" sz="2400" dirty="0"/>
              <a:t> téhož znaménka, musíme překonat </a:t>
            </a:r>
            <a:r>
              <a:rPr lang="cs-CZ" sz="2400" dirty="0" err="1"/>
              <a:t>elst</a:t>
            </a:r>
            <a:r>
              <a:rPr lang="cs-CZ" sz="2400" dirty="0"/>
              <a:t>. odpudivou sílu. Soustava tak spotřebuje práci a získá potenciální energii a pro potenciál </a:t>
            </a:r>
            <a:r>
              <a:rPr lang="cs-CZ" sz="2400" dirty="0" smtClean="0"/>
              <a:t>dostáváme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/>
              <a:t>Budeme-li vzdálenost </a:t>
            </a:r>
            <a:r>
              <a:rPr lang="cs-CZ" sz="2400" i="1" dirty="0"/>
              <a:t>r</a:t>
            </a:r>
            <a:r>
              <a:rPr lang="cs-CZ" sz="2400" dirty="0"/>
              <a:t> zvětšovat až do nekonečna, bude hodnota elektrického potenciálu klesat k nule. </a:t>
            </a:r>
            <a:br>
              <a:rPr lang="cs-CZ" sz="2400" dirty="0"/>
            </a:br>
            <a:r>
              <a:rPr lang="cs-CZ" sz="2400" dirty="0"/>
              <a:t>(potenciál klesá pomaleji než intenzita</a:t>
            </a:r>
            <a:r>
              <a:rPr lang="cs-CZ" sz="2400" dirty="0" smtClean="0"/>
              <a:t>)</a:t>
            </a:r>
            <a:endParaRPr lang="cs-CZ" sz="2400" dirty="0"/>
          </a:p>
          <a:p>
            <a:r>
              <a:rPr lang="cs-CZ" sz="2400" dirty="0" smtClean="0"/>
              <a:t>Zvětšovat </a:t>
            </a:r>
            <a:r>
              <a:rPr lang="cs-CZ" sz="2400" dirty="0"/>
              <a:t>vzdálenost do nekonečna není technicky možné. </a:t>
            </a:r>
          </a:p>
          <a:p>
            <a:r>
              <a:rPr lang="cs-CZ" sz="2400" dirty="0"/>
              <a:t>Budeme zvětšovat vzdálenost tak, že hodnota elektrického potenciálu bude neměřitelná (a tedy téměř nulová). </a:t>
            </a:r>
          </a:p>
        </p:txBody>
      </p:sp>
      <p:pic>
        <p:nvPicPr>
          <p:cNvPr id="29698" name="Picture 2" descr="Soubor:Pole radialni ekvipotencialy.sv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1"/>
            <a:ext cx="1754336" cy="17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546224"/>
              </p:ext>
            </p:extLst>
          </p:nvPr>
        </p:nvGraphicFramePr>
        <p:xfrm>
          <a:off x="1331640" y="3068960"/>
          <a:ext cx="289215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Rovnice" r:id="rId6" imgW="1625400" imgH="431640" progId="Equation.3">
                  <p:embed/>
                </p:oleObj>
              </mc:Choice>
              <mc:Fallback>
                <p:oleObj name="Rovnice" r:id="rId6" imgW="16254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068960"/>
                        <a:ext cx="2892152" cy="792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209613"/>
              </p:ext>
            </p:extLst>
          </p:nvPr>
        </p:nvGraphicFramePr>
        <p:xfrm>
          <a:off x="5436096" y="3068960"/>
          <a:ext cx="2022847" cy="80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2" name="Rovnice" r:id="rId8" imgW="1104840" imgH="431640" progId="Equation.3">
                  <p:embed/>
                </p:oleObj>
              </mc:Choice>
              <mc:Fallback>
                <p:oleObj name="Rovnice" r:id="rId8" imgW="11048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068960"/>
                        <a:ext cx="2022847" cy="8082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1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8" y="116632"/>
            <a:ext cx="9144000" cy="6165304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b="1" dirty="0" err="1"/>
              <a:t>Millikanův</a:t>
            </a:r>
            <a:r>
              <a:rPr lang="cs-CZ" sz="2400" b="1" dirty="0"/>
              <a:t> pokus</a:t>
            </a:r>
            <a:r>
              <a:rPr lang="cs-CZ" sz="2400" dirty="0"/>
              <a:t>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měření </a:t>
            </a:r>
            <a:r>
              <a:rPr lang="cs-CZ" sz="2400" dirty="0"/>
              <a:t>velikosti elementárního náboje </a:t>
            </a:r>
            <a:r>
              <a:rPr lang="cs-CZ" sz="2400" b="1" dirty="0"/>
              <a:t>e = 1,602.10</a:t>
            </a:r>
            <a:r>
              <a:rPr lang="cs-CZ" sz="2400" b="1" baseline="30000" dirty="0"/>
              <a:t>-19 C</a:t>
            </a:r>
            <a:endParaRPr lang="cs-CZ" sz="2400" dirty="0"/>
          </a:p>
          <a:p>
            <a:r>
              <a:rPr lang="cs-CZ" sz="2400" b="1" dirty="0" smtClean="0"/>
              <a:t>+ </a:t>
            </a:r>
            <a:r>
              <a:rPr lang="cs-CZ" sz="2400" dirty="0" smtClean="0"/>
              <a:t>olejové </a:t>
            </a:r>
            <a:r>
              <a:rPr lang="cs-CZ" sz="2400" dirty="0"/>
              <a:t>kapičky v homogenním poli </a:t>
            </a:r>
          </a:p>
          <a:p>
            <a:r>
              <a:rPr lang="cs-CZ" sz="2400" dirty="0" smtClean="0"/>
              <a:t>Rovnost </a:t>
            </a:r>
            <a:r>
              <a:rPr lang="cs-CZ" sz="2400" dirty="0"/>
              <a:t>se snadno poruší a kapička se začne pohybovat.</a:t>
            </a:r>
          </a:p>
          <a:p>
            <a:pPr lvl="0"/>
            <a:r>
              <a:rPr lang="cs-CZ" sz="2400" dirty="0"/>
              <a:t>nezměnila se m, d, U</a:t>
            </a:r>
          </a:p>
          <a:p>
            <a:pPr lvl="0"/>
            <a:r>
              <a:rPr lang="cs-CZ" sz="2400" dirty="0"/>
              <a:t>změnil se q</a:t>
            </a:r>
          </a:p>
          <a:p>
            <a:r>
              <a:rPr lang="cs-CZ" sz="2400" dirty="0"/>
              <a:t>Nového rovnovážného stavu se dosáhne, změní-li se U o určitou část: </a:t>
            </a:r>
          </a:p>
          <a:p>
            <a:r>
              <a:rPr lang="cs-CZ" sz="2400" b="1" dirty="0"/>
              <a:t>vždy celočíselný násobek </a:t>
            </a:r>
            <a:r>
              <a:rPr lang="cs-CZ" sz="2400" b="1" dirty="0" smtClean="0"/>
              <a:t>e</a:t>
            </a:r>
            <a:r>
              <a:rPr lang="cs-CZ" sz="2400" dirty="0"/>
              <a:t> 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080447"/>
              </p:ext>
            </p:extLst>
          </p:nvPr>
        </p:nvGraphicFramePr>
        <p:xfrm>
          <a:off x="251520" y="4197978"/>
          <a:ext cx="2187344" cy="144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Rovnice" r:id="rId3" imgW="939600" imgH="634680" progId="Equation.3">
                  <p:embed/>
                </p:oleObj>
              </mc:Choice>
              <mc:Fallback>
                <p:oleObj name="Rovnice" r:id="rId3" imgW="939600" imgH="634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197978"/>
                        <a:ext cx="2187344" cy="14415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045156"/>
              </p:ext>
            </p:extLst>
          </p:nvPr>
        </p:nvGraphicFramePr>
        <p:xfrm>
          <a:off x="2627784" y="3995825"/>
          <a:ext cx="1518171" cy="186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2" name="Rovnice" r:id="rId5" imgW="647640" imgH="812520" progId="Equation.3">
                  <p:embed/>
                </p:oleObj>
              </mc:Choice>
              <mc:Fallback>
                <p:oleObj name="Rovnice" r:id="rId5" imgW="647640" imgH="8125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995825"/>
                        <a:ext cx="1518171" cy="186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Skupina 7"/>
          <p:cNvGrpSpPr>
            <a:grpSpLocks/>
          </p:cNvGrpSpPr>
          <p:nvPr/>
        </p:nvGrpSpPr>
        <p:grpSpPr bwMode="auto">
          <a:xfrm>
            <a:off x="4788024" y="3402449"/>
            <a:ext cx="4057649" cy="2732407"/>
            <a:chOff x="6937" y="7687"/>
            <a:chExt cx="3733" cy="2109"/>
          </a:xfrm>
        </p:grpSpPr>
        <p:sp>
          <p:nvSpPr>
            <p:cNvPr id="9" name="Text Box 44"/>
            <p:cNvSpPr txBox="1">
              <a:spLocks noChangeArrowheads="1"/>
            </p:cNvSpPr>
            <p:nvPr/>
          </p:nvSpPr>
          <p:spPr bwMode="auto">
            <a:xfrm>
              <a:off x="10182" y="9218"/>
              <a:ext cx="488" cy="57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2400" b="1">
                  <a:effectLst/>
                  <a:latin typeface="Calibri"/>
                  <a:ea typeface="Calibri"/>
                  <a:cs typeface="Times New Roman"/>
                </a:rPr>
                <a:t>+</a:t>
              </a:r>
              <a:endParaRPr lang="cs-CZ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45"/>
            <p:cNvSpPr txBox="1">
              <a:spLocks noChangeArrowheads="1"/>
            </p:cNvSpPr>
            <p:nvPr/>
          </p:nvSpPr>
          <p:spPr bwMode="auto">
            <a:xfrm>
              <a:off x="10182" y="7687"/>
              <a:ext cx="488" cy="57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2400" b="1">
                  <a:effectLst/>
                  <a:latin typeface="Calibri"/>
                  <a:ea typeface="Calibri"/>
                  <a:cs typeface="Times New Roman"/>
                </a:rPr>
                <a:t>–</a:t>
              </a:r>
              <a:endParaRPr lang="cs-CZ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6937" y="7933"/>
              <a:ext cx="3154" cy="1637"/>
              <a:chOff x="6937" y="7933"/>
              <a:chExt cx="3154" cy="1637"/>
            </a:xfrm>
          </p:grpSpPr>
          <p:sp>
            <p:nvSpPr>
              <p:cNvPr id="13" name="Rectangle 47"/>
              <p:cNvSpPr>
                <a:spLocks noChangeArrowheads="1"/>
              </p:cNvSpPr>
              <p:nvPr/>
            </p:nvSpPr>
            <p:spPr bwMode="auto">
              <a:xfrm>
                <a:off x="6937" y="7933"/>
                <a:ext cx="3154" cy="143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24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cs-CZ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" name="Rectangle 48"/>
              <p:cNvSpPr>
                <a:spLocks noChangeArrowheads="1"/>
              </p:cNvSpPr>
              <p:nvPr/>
            </p:nvSpPr>
            <p:spPr bwMode="auto">
              <a:xfrm>
                <a:off x="6937" y="9427"/>
                <a:ext cx="3154" cy="143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cxnSp>
            <p:nvCxnSpPr>
              <p:cNvPr id="15" name="AutoShape 49"/>
              <p:cNvCxnSpPr>
                <a:cxnSpLocks noChangeShapeType="1"/>
              </p:cNvCxnSpPr>
              <p:nvPr/>
            </p:nvCxnSpPr>
            <p:spPr bwMode="auto">
              <a:xfrm flipV="1">
                <a:off x="7646" y="8076"/>
                <a:ext cx="10" cy="135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AutoShape 50"/>
              <p:cNvCxnSpPr>
                <a:cxnSpLocks noChangeShapeType="1"/>
              </p:cNvCxnSpPr>
              <p:nvPr/>
            </p:nvCxnSpPr>
            <p:spPr bwMode="auto">
              <a:xfrm flipV="1">
                <a:off x="7149" y="8076"/>
                <a:ext cx="10" cy="135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AutoShape 51"/>
              <p:cNvCxnSpPr>
                <a:cxnSpLocks noChangeShapeType="1"/>
              </p:cNvCxnSpPr>
              <p:nvPr/>
            </p:nvCxnSpPr>
            <p:spPr bwMode="auto">
              <a:xfrm flipV="1">
                <a:off x="8650" y="8076"/>
                <a:ext cx="10" cy="135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8153" y="8076"/>
                <a:ext cx="10" cy="135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AutoShape 53"/>
              <p:cNvCxnSpPr>
                <a:cxnSpLocks noChangeShapeType="1"/>
              </p:cNvCxnSpPr>
              <p:nvPr/>
            </p:nvCxnSpPr>
            <p:spPr bwMode="auto">
              <a:xfrm flipV="1">
                <a:off x="9583" y="8076"/>
                <a:ext cx="10" cy="135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AutoShape 54"/>
              <p:cNvCxnSpPr>
                <a:cxnSpLocks noChangeShapeType="1"/>
              </p:cNvCxnSpPr>
              <p:nvPr/>
            </p:nvCxnSpPr>
            <p:spPr bwMode="auto">
              <a:xfrm flipV="1">
                <a:off x="9086" y="8076"/>
                <a:ext cx="10" cy="135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Oval 55"/>
              <p:cNvSpPr>
                <a:spLocks noChangeArrowheads="1"/>
              </p:cNvSpPr>
              <p:nvPr/>
            </p:nvSpPr>
            <p:spPr bwMode="auto">
              <a:xfrm>
                <a:off x="8356" y="8721"/>
                <a:ext cx="143" cy="143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cxnSp>
            <p:nvCxnSpPr>
              <p:cNvPr id="22" name="AutoShape 56"/>
              <p:cNvCxnSpPr>
                <a:cxnSpLocks noChangeShapeType="1"/>
              </p:cNvCxnSpPr>
              <p:nvPr/>
            </p:nvCxnSpPr>
            <p:spPr bwMode="auto">
              <a:xfrm flipV="1">
                <a:off x="8427" y="8265"/>
                <a:ext cx="0" cy="456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AutoShape 57"/>
              <p:cNvCxnSpPr>
                <a:cxnSpLocks noChangeShapeType="1"/>
              </p:cNvCxnSpPr>
              <p:nvPr/>
            </p:nvCxnSpPr>
            <p:spPr bwMode="auto">
              <a:xfrm>
                <a:off x="8427" y="8864"/>
                <a:ext cx="0" cy="405"/>
              </a:xfrm>
              <a:prstGeom prst="straightConnector1">
                <a:avLst/>
              </a:prstGeom>
              <a:noFill/>
              <a:ln w="9525">
                <a:solidFill>
                  <a:srgbClr val="548DD4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AutoShape 58"/>
              <p:cNvCxnSpPr>
                <a:cxnSpLocks noChangeShapeType="1"/>
              </p:cNvCxnSpPr>
              <p:nvPr/>
            </p:nvCxnSpPr>
            <p:spPr bwMode="auto">
              <a:xfrm flipV="1">
                <a:off x="9999" y="8076"/>
                <a:ext cx="0" cy="1351"/>
              </a:xfrm>
              <a:prstGeom prst="straightConnector1">
                <a:avLst/>
              </a:prstGeom>
              <a:noFill/>
              <a:ln w="9525">
                <a:solidFill>
                  <a:srgbClr val="548DD4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Text Box 59"/>
            <p:cNvSpPr txBox="1">
              <a:spLocks noChangeArrowheads="1"/>
            </p:cNvSpPr>
            <p:nvPr/>
          </p:nvSpPr>
          <p:spPr bwMode="auto">
            <a:xfrm>
              <a:off x="10091" y="8488"/>
              <a:ext cx="488" cy="57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2400" b="1">
                  <a:effectLst/>
                  <a:latin typeface="Calibri"/>
                  <a:ea typeface="Calibri"/>
                  <a:cs typeface="Times New Roman"/>
                </a:rPr>
                <a:t>d</a:t>
              </a:r>
              <a:endParaRPr lang="cs-CZ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34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251950" cy="6858000"/>
          </a:xfrm>
        </p:spPr>
        <p:txBody>
          <a:bodyPr/>
          <a:lstStyle/>
          <a:p>
            <a:pPr marL="265113" indent="-265113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cs-CZ" sz="2600" b="1" dirty="0" smtClean="0">
                <a:solidFill>
                  <a:srgbClr val="FF0000"/>
                </a:solidFill>
                <a:latin typeface="+mj-lt"/>
                <a:cs typeface="Arial" charset="0"/>
                <a:sym typeface="Symbol" pitchFamily="18" charset="2"/>
              </a:rPr>
              <a:t>Fyzikální veličina </a:t>
            </a:r>
            <a:r>
              <a:rPr lang="cs-CZ" sz="2600" dirty="0" smtClean="0">
                <a:latin typeface="+mj-lt"/>
                <a:cs typeface="Arial" charset="0"/>
                <a:sym typeface="Symbol" pitchFamily="18" charset="2"/>
              </a:rPr>
              <a:t>elektrický náboj </a:t>
            </a:r>
            <a:r>
              <a:rPr lang="cs-CZ" sz="2600" b="1" dirty="0" smtClean="0">
                <a:solidFill>
                  <a:srgbClr val="FF0000"/>
                </a:solidFill>
                <a:latin typeface="+mj-lt"/>
                <a:cs typeface="Arial" charset="0"/>
                <a:sym typeface="Symbol" pitchFamily="18" charset="2"/>
              </a:rPr>
              <a:t>Q</a:t>
            </a:r>
            <a:r>
              <a:rPr lang="cs-CZ" sz="2600" dirty="0" smtClean="0">
                <a:latin typeface="+mj-lt"/>
                <a:cs typeface="Arial" charset="0"/>
                <a:sym typeface="Symbol" pitchFamily="18" charset="2"/>
              </a:rPr>
              <a:t>;</a:t>
            </a:r>
            <a:br>
              <a:rPr lang="cs-CZ" sz="2600" dirty="0" smtClean="0">
                <a:latin typeface="+mj-lt"/>
                <a:cs typeface="Arial" charset="0"/>
                <a:sym typeface="Symbol" pitchFamily="18" charset="2"/>
              </a:rPr>
            </a:br>
            <a:r>
              <a:rPr lang="cs-CZ" sz="2600" dirty="0" smtClean="0">
                <a:latin typeface="+mj-lt"/>
                <a:cs typeface="Arial" charset="0"/>
                <a:sym typeface="Symbol" pitchFamily="18" charset="2"/>
              </a:rPr>
              <a:t>[Q] = C (coulomb). (F 1736-1806)</a:t>
            </a:r>
            <a:br>
              <a:rPr lang="cs-CZ" sz="2600" dirty="0" smtClean="0">
                <a:latin typeface="+mj-lt"/>
                <a:cs typeface="Arial" charset="0"/>
                <a:sym typeface="Symbol" pitchFamily="18" charset="2"/>
              </a:rPr>
            </a:br>
            <a:r>
              <a:rPr lang="cs-CZ" sz="2600" dirty="0" smtClean="0">
                <a:latin typeface="+mj-lt"/>
                <a:cs typeface="Arial" charset="0"/>
                <a:sym typeface="Symbol" pitchFamily="18" charset="2"/>
              </a:rPr>
              <a:t>Náboj 1C projde průřezem vodiče při proudu 1A za 1s.</a:t>
            </a:r>
          </a:p>
          <a:p>
            <a:pPr marL="265113" indent="-265113" eaLnBrk="1" hangingPunct="1">
              <a:spcBef>
                <a:spcPts val="1200"/>
              </a:spcBef>
              <a:defRPr/>
            </a:pPr>
            <a:r>
              <a:rPr lang="cs-CZ" sz="2600" dirty="0" smtClean="0">
                <a:latin typeface="+mj-lt"/>
                <a:cs typeface="Arial" charset="0"/>
                <a:sym typeface="Symbol" pitchFamily="18" charset="2"/>
              </a:rPr>
              <a:t>Hodnota Q je vždy násobkem velikosti elementárního náboje. </a:t>
            </a:r>
            <a:br>
              <a:rPr lang="cs-CZ" sz="2600" dirty="0" smtClean="0">
                <a:latin typeface="+mj-lt"/>
                <a:cs typeface="Arial" charset="0"/>
                <a:sym typeface="Symbol" pitchFamily="18" charset="2"/>
              </a:rPr>
            </a:br>
            <a:r>
              <a:rPr lang="cs-CZ" sz="2600" b="1" dirty="0" smtClean="0">
                <a:latin typeface="+mj-lt"/>
                <a:cs typeface="Arial" charset="0"/>
                <a:sym typeface="Symbol" pitchFamily="18" charset="2"/>
              </a:rPr>
              <a:t>e = 1,602.10</a:t>
            </a:r>
            <a:r>
              <a:rPr lang="cs-CZ" sz="2600" b="1" baseline="30000" dirty="0" smtClean="0">
                <a:latin typeface="+mj-lt"/>
                <a:cs typeface="Arial" charset="0"/>
                <a:sym typeface="Symbol" pitchFamily="18" charset="2"/>
              </a:rPr>
              <a:t>-19</a:t>
            </a:r>
            <a:r>
              <a:rPr lang="cs-CZ" sz="2600" b="1" dirty="0" smtClean="0">
                <a:latin typeface="+mj-lt"/>
                <a:cs typeface="Arial" charset="0"/>
                <a:sym typeface="Symbol" pitchFamily="18" charset="2"/>
              </a:rPr>
              <a:t> C. </a:t>
            </a:r>
          </a:p>
          <a:p>
            <a:pPr marL="265113" indent="-265113" eaLnBrk="1" hangingPunct="1">
              <a:spcBef>
                <a:spcPts val="1200"/>
              </a:spcBef>
              <a:defRPr/>
            </a:pPr>
            <a:r>
              <a:rPr lang="cs-CZ" sz="2600" dirty="0" smtClean="0">
                <a:latin typeface="+mj-lt"/>
                <a:cs typeface="Arial" charset="0"/>
                <a:sym typeface="Symbol" pitchFamily="18" charset="2"/>
              </a:rPr>
              <a:t>Nosiče kladného elementárního náboje v atomu jsou protony, </a:t>
            </a:r>
            <a:r>
              <a:rPr lang="cs-CZ" sz="2600" dirty="0">
                <a:latin typeface="+mj-lt"/>
                <a:cs typeface="Arial" charset="0"/>
                <a:sym typeface="Symbol" pitchFamily="18" charset="2"/>
              </a:rPr>
              <a:t>n</a:t>
            </a:r>
            <a:r>
              <a:rPr lang="cs-CZ" sz="2600" dirty="0" smtClean="0">
                <a:latin typeface="+mj-lt"/>
                <a:cs typeface="Arial" charset="0"/>
                <a:sym typeface="Symbol" pitchFamily="18" charset="2"/>
              </a:rPr>
              <a:t>osiče záporného elementárního náboje v atomu elektrony. </a:t>
            </a:r>
          </a:p>
          <a:p>
            <a:pPr marL="265113" indent="-265113" eaLnBrk="1" hangingPunct="1">
              <a:spcBef>
                <a:spcPts val="1200"/>
              </a:spcBef>
              <a:defRPr/>
            </a:pPr>
            <a:r>
              <a:rPr lang="cs-CZ" sz="2600" dirty="0" smtClean="0">
                <a:latin typeface="+mj-lt"/>
                <a:cs typeface="Arial" charset="0"/>
                <a:sym typeface="Symbol" pitchFamily="18" charset="2"/>
              </a:rPr>
              <a:t>Souhlasné náboje se odpuzují.</a:t>
            </a:r>
            <a:br>
              <a:rPr lang="cs-CZ" sz="2600" dirty="0" smtClean="0">
                <a:latin typeface="+mj-lt"/>
                <a:cs typeface="Arial" charset="0"/>
                <a:sym typeface="Symbol" pitchFamily="18" charset="2"/>
              </a:rPr>
            </a:br>
            <a:r>
              <a:rPr lang="cs-CZ" sz="2600" dirty="0" smtClean="0">
                <a:latin typeface="+mj-lt"/>
                <a:cs typeface="Arial" charset="0"/>
                <a:sym typeface="Symbol" pitchFamily="18" charset="2"/>
              </a:rPr>
              <a:t>Nesouhlasné náboje se přitahují.</a:t>
            </a:r>
            <a:br>
              <a:rPr lang="cs-CZ" sz="2600" dirty="0" smtClean="0">
                <a:latin typeface="+mj-lt"/>
                <a:cs typeface="Arial" charset="0"/>
                <a:sym typeface="Symbol" pitchFamily="18" charset="2"/>
              </a:rPr>
            </a:br>
            <a:r>
              <a:rPr lang="cs-CZ" sz="2600" dirty="0" smtClean="0">
                <a:latin typeface="+mj-lt"/>
                <a:cs typeface="Arial" charset="0"/>
                <a:sym typeface="Symbol" pitchFamily="18" charset="2"/>
              </a:rPr>
              <a:t>Nabité a nenabité těleso se přitahuje.</a:t>
            </a:r>
          </a:p>
          <a:p>
            <a:pPr marL="265113" indent="-265113" eaLnBrk="1" hangingPunct="1">
              <a:spcBef>
                <a:spcPts val="1200"/>
              </a:spcBef>
              <a:defRPr/>
            </a:pPr>
            <a:r>
              <a:rPr lang="cs-CZ" sz="2600" dirty="0" smtClean="0">
                <a:latin typeface="+mj-lt"/>
                <a:cs typeface="Arial" charset="0"/>
                <a:sym typeface="Symbol" pitchFamily="18" charset="2"/>
              </a:rPr>
              <a:t>V elektricky neutrálních tělesech je počet kladných a záporných elementárních nábojů stejný a jejich silové působení se navzájem ruší. </a:t>
            </a:r>
          </a:p>
          <a:p>
            <a:pPr marL="265113" indent="-265113" eaLnBrk="1" hangingPunct="1">
              <a:spcBef>
                <a:spcPts val="1200"/>
              </a:spcBef>
              <a:defRPr/>
            </a:pPr>
            <a:endParaRPr lang="cs-CZ" sz="2600" dirty="0" smtClean="0">
              <a:latin typeface="+mj-lt"/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48" y="51017"/>
            <a:ext cx="7128791" cy="67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7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523220"/>
          </a:xfrm>
          <a:solidFill>
            <a:srgbClr val="0066CC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s-CZ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1.6</a:t>
            </a:r>
            <a:r>
              <a:rPr lang="cs-CZ" sz="2800" b="1" dirty="0">
                <a:solidFill>
                  <a:schemeClr val="bg1"/>
                </a:solidFill>
                <a:ea typeface="+mn-ea"/>
                <a:cs typeface="Times New Roman" pitchFamily="18" charset="0"/>
              </a:rPr>
              <a:t>.	ROZLOŽENÍ ELEKTRICKÉHO NÁBOJE </a:t>
            </a:r>
            <a:r>
              <a:rPr lang="cs-CZ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 </a:t>
            </a:r>
            <a:r>
              <a:rPr lang="cs-CZ" sz="2800" b="1" dirty="0">
                <a:solidFill>
                  <a:schemeClr val="bg1"/>
                </a:solidFill>
                <a:ea typeface="+mn-ea"/>
                <a:cs typeface="Times New Roman" pitchFamily="18" charset="0"/>
              </a:rPr>
              <a:t>NA VODIČI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3938"/>
            <a:ext cx="9144000" cy="5500687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dirty="0"/>
              <a:t>Náboj přivedený na izolované vodivé těleso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se </a:t>
            </a:r>
            <a:r>
              <a:rPr lang="cs-CZ" sz="2800" dirty="0"/>
              <a:t>rozloží pouze </a:t>
            </a:r>
            <a:r>
              <a:rPr lang="cs-CZ" sz="2800" b="1" dirty="0"/>
              <a:t>na vnějším povrchu tělesa</a:t>
            </a:r>
            <a:r>
              <a:rPr lang="cs-CZ" sz="2800" dirty="0"/>
              <a:t>. 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 smtClean="0"/>
          </a:p>
          <a:p>
            <a:pPr marL="0" indent="0">
              <a:buNone/>
            </a:pPr>
            <a:r>
              <a:rPr lang="cs-CZ" sz="2800" b="1" dirty="0" smtClean="0"/>
              <a:t>Důvod</a:t>
            </a:r>
            <a:r>
              <a:rPr lang="cs-CZ" sz="2800" dirty="0"/>
              <a:t>: </a:t>
            </a:r>
          </a:p>
          <a:p>
            <a:pPr marL="0" indent="0">
              <a:buNone/>
            </a:pPr>
            <a:r>
              <a:rPr lang="cs-CZ" sz="2800" dirty="0" smtClean="0"/>
              <a:t>náboje </a:t>
            </a:r>
            <a:r>
              <a:rPr lang="cs-CZ" sz="2800" dirty="0"/>
              <a:t>shodného znaménka se vzájemně odpuzují – proto se snaží od sebe oddálit co nejvíce. </a:t>
            </a:r>
          </a:p>
          <a:p>
            <a:pPr lvl="0" indent="-250825"/>
            <a:r>
              <a:rPr lang="cs-CZ" sz="2800" dirty="0"/>
              <a:t>na tělese </a:t>
            </a:r>
            <a:r>
              <a:rPr lang="cs-CZ" sz="2800" b="1" dirty="0"/>
              <a:t>kulového tvaru</a:t>
            </a:r>
            <a:r>
              <a:rPr lang="cs-CZ" sz="2800" dirty="0"/>
              <a:t> je rozložen </a:t>
            </a:r>
            <a:r>
              <a:rPr lang="cs-CZ" sz="2800" dirty="0" smtClean="0"/>
              <a:t>náboj rovnoměrně</a:t>
            </a:r>
            <a:endParaRPr lang="cs-CZ" sz="2800" dirty="0"/>
          </a:p>
          <a:p>
            <a:pPr lvl="0" indent="-250825"/>
            <a:r>
              <a:rPr lang="cs-CZ" sz="2800" dirty="0"/>
              <a:t>na </a:t>
            </a:r>
            <a:r>
              <a:rPr lang="cs-CZ" sz="2800" b="1" dirty="0"/>
              <a:t>nepravidelných</a:t>
            </a:r>
            <a:r>
              <a:rPr lang="cs-CZ" sz="2800" dirty="0"/>
              <a:t> tělesech je rozložení nerovnoměrné </a:t>
            </a:r>
          </a:p>
          <a:p>
            <a:pPr marL="1165225" lvl="1">
              <a:buFont typeface="Wingdings" panose="05000000000000000000" pitchFamily="2" charset="2"/>
              <a:buChar char="§"/>
            </a:pPr>
            <a:r>
              <a:rPr lang="cs-CZ" dirty="0"/>
              <a:t>v dutinách je náboje málo</a:t>
            </a:r>
          </a:p>
          <a:p>
            <a:pPr marL="1165225" lvl="1">
              <a:buFont typeface="Wingdings" panose="05000000000000000000" pitchFamily="2" charset="2"/>
              <a:buChar char="§"/>
            </a:pPr>
            <a:r>
              <a:rPr lang="cs-CZ" dirty="0"/>
              <a:t>na hrotech a hranách nejvíce</a:t>
            </a:r>
          </a:p>
          <a:p>
            <a:pPr marL="0" indent="0"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2037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1460"/>
            <a:ext cx="9144000" cy="5500687"/>
          </a:xfrm>
        </p:spPr>
        <p:txBody>
          <a:bodyPr/>
          <a:lstStyle/>
          <a:p>
            <a:r>
              <a:rPr lang="cs-CZ" sz="2800" b="1" dirty="0"/>
              <a:t>plošná hustota náboje</a:t>
            </a:r>
            <a:r>
              <a:rPr lang="cs-CZ" sz="2800" dirty="0"/>
              <a:t> </a:t>
            </a:r>
            <a:r>
              <a:rPr lang="cs-CZ" sz="2800" dirty="0" smtClean="0"/>
              <a:t>	</a:t>
            </a:r>
            <a:r>
              <a:rPr lang="cs-CZ" sz="2800" dirty="0"/>
              <a:t>	</a:t>
            </a:r>
            <a:r>
              <a:rPr lang="en-US" sz="2800" dirty="0" smtClean="0"/>
              <a:t>[</a:t>
            </a:r>
            <a:r>
              <a:rPr lang="cs-CZ" sz="2800" dirty="0"/>
              <a:t>σ] = C.m</a:t>
            </a:r>
            <a:r>
              <a:rPr lang="cs-CZ" sz="2800" baseline="30000" dirty="0"/>
              <a:t>-2</a:t>
            </a:r>
            <a:r>
              <a:rPr lang="cs-CZ" sz="2800" dirty="0"/>
              <a:t>    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 smtClean="0"/>
          </a:p>
          <a:p>
            <a:r>
              <a:rPr lang="cs-CZ" sz="2800" dirty="0" smtClean="0"/>
              <a:t>na kouli</a:t>
            </a:r>
            <a:br>
              <a:rPr lang="cs-CZ" sz="2800" dirty="0" smtClean="0"/>
            </a:br>
            <a:r>
              <a:rPr lang="cs-CZ" sz="2800" dirty="0" smtClean="0"/>
              <a:t>               </a:t>
            </a:r>
            <a:endParaRPr lang="cs-CZ" sz="2800" dirty="0"/>
          </a:p>
          <a:p>
            <a:r>
              <a:rPr lang="cs-CZ" sz="2800" dirty="0" smtClean="0"/>
              <a:t>V </a:t>
            </a:r>
            <a:r>
              <a:rPr lang="cs-CZ" sz="2800" dirty="0"/>
              <a:t>okolí nabité vodivé koule o poloměru </a:t>
            </a:r>
            <a:r>
              <a:rPr lang="cs-CZ" sz="2800" i="1" dirty="0"/>
              <a:t>R</a:t>
            </a:r>
            <a:r>
              <a:rPr lang="cs-CZ" sz="2800" dirty="0"/>
              <a:t> ve vakuu vzniká radiální </a:t>
            </a:r>
            <a:r>
              <a:rPr lang="cs-CZ" sz="2800" dirty="0" err="1"/>
              <a:t>elst</a:t>
            </a:r>
            <a:r>
              <a:rPr lang="cs-CZ" sz="2800" dirty="0"/>
              <a:t>. pole takové, jako kdyby celý náboj </a:t>
            </a:r>
            <a:r>
              <a:rPr lang="cs-CZ" sz="2800" i="1" dirty="0"/>
              <a:t>Q</a:t>
            </a:r>
            <a:r>
              <a:rPr lang="cs-CZ" sz="2800" dirty="0"/>
              <a:t> byl soustředěn v jejím středu. </a:t>
            </a:r>
            <a:endParaRPr lang="cs-CZ" sz="2800" dirty="0" smtClean="0"/>
          </a:p>
          <a:p>
            <a:r>
              <a:rPr lang="cs-CZ" sz="2400" i="1" dirty="0"/>
              <a:t>Vodivé nabité těleso, které má elektrický náboj pouze </a:t>
            </a:r>
            <a:r>
              <a:rPr lang="cs-CZ" sz="2400" i="1" dirty="0" smtClean="0"/>
              <a:t>na </a:t>
            </a:r>
            <a:r>
              <a:rPr lang="cs-CZ" sz="2400" i="1" dirty="0"/>
              <a:t>svém povrchu, se nazývá Faradayova klec. </a:t>
            </a:r>
            <a:r>
              <a:rPr lang="cs-CZ" sz="2400" i="1" dirty="0" smtClean="0"/>
              <a:t>(</a:t>
            </a:r>
            <a:r>
              <a:rPr lang="cs-CZ" sz="2400" i="1" dirty="0"/>
              <a:t>automobil, nabitá plechovka, …)</a:t>
            </a:r>
          </a:p>
          <a:p>
            <a:pPr lvl="0"/>
            <a:r>
              <a:rPr lang="cs-CZ" sz="2800" b="1" dirty="0" smtClean="0"/>
              <a:t>potenciál </a:t>
            </a:r>
            <a:r>
              <a:rPr lang="cs-CZ" sz="2800" b="1" dirty="0"/>
              <a:t>je uvnitř koule stejný jako na povrchu</a:t>
            </a:r>
          </a:p>
          <a:p>
            <a:pPr marL="0" lvl="0" indent="0">
              <a:buNone/>
            </a:pP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  <a:p>
            <a:r>
              <a:rPr lang="cs-CZ" sz="2800" dirty="0"/>
              <a:t>ve vzdálenosti r &gt; </a:t>
            </a:r>
            <a:r>
              <a:rPr lang="cs-CZ" sz="2800" dirty="0" smtClean="0"/>
              <a:t>R od </a:t>
            </a:r>
            <a:r>
              <a:rPr lang="cs-CZ" sz="2800" dirty="0"/>
              <a:t>středu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114314"/>
              </p:ext>
            </p:extLst>
          </p:nvPr>
        </p:nvGraphicFramePr>
        <p:xfrm>
          <a:off x="3995936" y="188640"/>
          <a:ext cx="1276615" cy="93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7" name="Rovnice" r:id="rId3" imgW="545760" imgH="393480" progId="Equation.3">
                  <p:embed/>
                </p:oleObj>
              </mc:Choice>
              <mc:Fallback>
                <p:oleObj name="Rovnice" r:id="rId3" imgW="5457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88640"/>
                        <a:ext cx="1276615" cy="9316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503809"/>
              </p:ext>
            </p:extLst>
          </p:nvPr>
        </p:nvGraphicFramePr>
        <p:xfrm>
          <a:off x="1979712" y="620688"/>
          <a:ext cx="1403843" cy="84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8" name="Rovnice" r:id="rId5" imgW="660240" imgH="393480" progId="Equation.3">
                  <p:embed/>
                </p:oleObj>
              </mc:Choice>
              <mc:Fallback>
                <p:oleObj name="Rovnice" r:id="rId5" imgW="6602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620688"/>
                        <a:ext cx="1403843" cy="8449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195718"/>
              </p:ext>
            </p:extLst>
          </p:nvPr>
        </p:nvGraphicFramePr>
        <p:xfrm>
          <a:off x="5076056" y="4653136"/>
          <a:ext cx="1544899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9" name="Rovnice" r:id="rId7" imgW="787400" imgH="431800" progId="Equation.3">
                  <p:embed/>
                </p:oleObj>
              </mc:Choice>
              <mc:Fallback>
                <p:oleObj name="Rovnice" r:id="rId7" imgW="787400" imgH="4318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653136"/>
                        <a:ext cx="1544899" cy="8640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02366"/>
              </p:ext>
            </p:extLst>
          </p:nvPr>
        </p:nvGraphicFramePr>
        <p:xfrm>
          <a:off x="5076056" y="5805264"/>
          <a:ext cx="1544900" cy="865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0" name="Rovnice" r:id="rId9" imgW="787400" imgH="431800" progId="Equation.3">
                  <p:embed/>
                </p:oleObj>
              </mc:Choice>
              <mc:Fallback>
                <p:oleObj name="Rovnice" r:id="rId9" imgW="787400" imgH="43180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805264"/>
                        <a:ext cx="1544900" cy="86540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Přímá spojnice 7"/>
          <p:cNvCxnSpPr/>
          <p:nvPr/>
        </p:nvCxnSpPr>
        <p:spPr>
          <a:xfrm>
            <a:off x="107504" y="1628800"/>
            <a:ext cx="86409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2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120" y="404664"/>
            <a:ext cx="9144000" cy="5500687"/>
          </a:xfrm>
        </p:spPr>
        <p:txBody>
          <a:bodyPr/>
          <a:lstStyle/>
          <a:p>
            <a:r>
              <a:rPr lang="cs-CZ" sz="2800" dirty="0"/>
              <a:t>Mezi elektrickou intenzitou v těsné blízkosti </a:t>
            </a:r>
            <a:r>
              <a:rPr lang="cs-CZ" sz="2800" dirty="0" smtClean="0"/>
              <a:t>koule ve vakuu </a:t>
            </a:r>
            <a:br>
              <a:rPr lang="cs-CZ" sz="2800" dirty="0" smtClean="0"/>
            </a:br>
            <a:r>
              <a:rPr lang="cs-CZ" sz="2800" dirty="0" smtClean="0"/>
              <a:t>a </a:t>
            </a:r>
            <a:r>
              <a:rPr lang="cs-CZ" sz="2800" dirty="0"/>
              <a:t>plošnou hustotou náboje na jejím povrchu platí: </a:t>
            </a:r>
          </a:p>
          <a:p>
            <a:pPr marL="0" indent="0">
              <a:buNone/>
            </a:pPr>
            <a:r>
              <a:rPr lang="cs-CZ" sz="2800" dirty="0"/>
              <a:t> </a:t>
            </a: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Tento vztah platí i pro tělesa nepravidelného tvaru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Povrch libovolného nabitého tělesa je </a:t>
            </a:r>
            <a:r>
              <a:rPr lang="cs-CZ" sz="2800" b="1" dirty="0"/>
              <a:t>ekvipotenciální plochou</a:t>
            </a:r>
            <a:r>
              <a:rPr lang="cs-CZ" sz="2800" dirty="0"/>
              <a:t> </a:t>
            </a:r>
            <a:r>
              <a:rPr lang="cs-CZ" sz="2800" dirty="0" smtClean="0"/>
              <a:t>(</a:t>
            </a:r>
            <a:r>
              <a:rPr lang="cs-CZ" sz="2800" dirty="0"/>
              <a:t>jako povrch koule), </a:t>
            </a:r>
            <a:r>
              <a:rPr lang="cs-CZ" sz="2800" b="1" dirty="0" smtClean="0"/>
              <a:t>siločáry</a:t>
            </a:r>
            <a:r>
              <a:rPr lang="cs-CZ" sz="2800" dirty="0" smtClean="0"/>
              <a:t> </a:t>
            </a:r>
            <a:r>
              <a:rPr lang="cs-CZ" sz="2800" dirty="0"/>
              <a:t>vystupují z povrchu </a:t>
            </a:r>
            <a:r>
              <a:rPr lang="cs-CZ" sz="2800" dirty="0" smtClean="0"/>
              <a:t>kolmo</a:t>
            </a:r>
          </a:p>
          <a:p>
            <a:pPr marL="0" indent="0">
              <a:buNone/>
            </a:pPr>
            <a:r>
              <a:rPr lang="cs-CZ" sz="2800" dirty="0"/>
              <a:t>Velikost intenzity vně koule </a:t>
            </a:r>
            <a:r>
              <a:rPr lang="cs-CZ" sz="2800" dirty="0" smtClean="0"/>
              <a:t>(</a:t>
            </a:r>
            <a:r>
              <a:rPr lang="cs-CZ" sz="2800" dirty="0"/>
              <a:t>r &gt; R </a:t>
            </a:r>
            <a:r>
              <a:rPr lang="cs-CZ" sz="2800" dirty="0" smtClean="0"/>
              <a:t>)</a:t>
            </a:r>
            <a:br>
              <a:rPr lang="cs-CZ" sz="2800" dirty="0" smtClean="0"/>
            </a:br>
            <a:r>
              <a:rPr lang="cs-CZ" sz="2800" dirty="0" smtClean="0"/>
              <a:t>vypočteme </a:t>
            </a:r>
            <a:r>
              <a:rPr lang="cs-CZ" sz="2800" dirty="0"/>
              <a:t>ze </a:t>
            </a:r>
            <a:r>
              <a:rPr lang="cs-CZ" sz="2800" dirty="0" smtClean="0"/>
              <a:t>vztahu:</a:t>
            </a:r>
            <a:br>
              <a:rPr lang="cs-CZ" sz="2800" dirty="0" smtClean="0"/>
            </a:br>
            <a:endParaRPr lang="cs-CZ" sz="2800" dirty="0"/>
          </a:p>
          <a:p>
            <a:pPr lvl="0"/>
            <a:r>
              <a:rPr lang="cs-CZ" sz="2800" b="1" dirty="0" smtClean="0"/>
              <a:t>elektrická </a:t>
            </a:r>
            <a:r>
              <a:rPr lang="cs-CZ" sz="2800" b="1" dirty="0"/>
              <a:t>intenzita </a:t>
            </a:r>
            <a:r>
              <a:rPr lang="cs-CZ" sz="2800" dirty="0"/>
              <a:t>uvnitř koule je nulová</a:t>
            </a:r>
          </a:p>
          <a:p>
            <a:endParaRPr lang="cs-CZ" sz="28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376635"/>
              </p:ext>
            </p:extLst>
          </p:nvPr>
        </p:nvGraphicFramePr>
        <p:xfrm>
          <a:off x="755576" y="1484784"/>
          <a:ext cx="3699489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7" name="Rovnice" r:id="rId3" imgW="1612800" imgH="469800" progId="Equation.3">
                  <p:embed/>
                </p:oleObj>
              </mc:Choice>
              <mc:Fallback>
                <p:oleObj name="Rovnice" r:id="rId3" imgW="161280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84784"/>
                        <a:ext cx="3699489" cy="10801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070642"/>
              </p:ext>
            </p:extLst>
          </p:nvPr>
        </p:nvGraphicFramePr>
        <p:xfrm>
          <a:off x="5868144" y="1772816"/>
          <a:ext cx="1517228" cy="6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8" name="Rovnice" r:id="rId5" imgW="545760" imgH="228600" progId="Equation.3">
                  <p:embed/>
                </p:oleObj>
              </mc:Choice>
              <mc:Fallback>
                <p:oleObj name="Rovnice" r:id="rId5" imgW="5457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772816"/>
                        <a:ext cx="1517228" cy="644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934917"/>
              </p:ext>
            </p:extLst>
          </p:nvPr>
        </p:nvGraphicFramePr>
        <p:xfrm>
          <a:off x="5292080" y="4653136"/>
          <a:ext cx="197326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9" name="Rovnice" r:id="rId7" imgW="838200" imgH="469900" progId="Equation.3">
                  <p:embed/>
                </p:oleObj>
              </mc:Choice>
              <mc:Fallback>
                <p:oleObj name="Rovnice" r:id="rId7" imgW="838200" imgH="46990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653136"/>
                        <a:ext cx="1973263" cy="1082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403648" y="2060848"/>
            <a:ext cx="432048" cy="43204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267744" y="2043718"/>
            <a:ext cx="432048" cy="43204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419872" y="2060848"/>
            <a:ext cx="216024" cy="43204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2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5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fyzika.jreichl.com/data/E_pole_soubory/image055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7076523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482444"/>
              </p:ext>
            </p:extLst>
          </p:nvPr>
        </p:nvGraphicFramePr>
        <p:xfrm>
          <a:off x="4427984" y="1844824"/>
          <a:ext cx="1114455" cy="1102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9" name="Rovnice" r:id="rId5" imgW="393480" imgH="393480" progId="Equation.3">
                  <p:embed/>
                </p:oleObj>
              </mc:Choice>
              <mc:Fallback>
                <p:oleObj name="Rovnice" r:id="rId5" imgW="3934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844824"/>
                        <a:ext cx="1114455" cy="1102299"/>
                      </a:xfrm>
                      <a:prstGeom prst="rect">
                        <a:avLst/>
                      </a:prstGeom>
                      <a:noFill/>
                      <a:ln w="127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047074"/>
              </p:ext>
            </p:extLst>
          </p:nvPr>
        </p:nvGraphicFramePr>
        <p:xfrm>
          <a:off x="6372200" y="1844824"/>
          <a:ext cx="1292771" cy="1102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name="Rovnice" r:id="rId7" imgW="482400" imgH="393480" progId="Equation.3">
                  <p:embed/>
                </p:oleObj>
              </mc:Choice>
              <mc:Fallback>
                <p:oleObj name="Rovnice" r:id="rId7" imgW="4824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844824"/>
                        <a:ext cx="1292771" cy="1102299"/>
                      </a:xfrm>
                      <a:prstGeom prst="rect">
                        <a:avLst/>
                      </a:prstGeom>
                      <a:noFill/>
                      <a:ln w="12700" algn="ctr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7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44624"/>
            <a:ext cx="5302200" cy="5500687"/>
          </a:xfrm>
        </p:spPr>
        <p:txBody>
          <a:bodyPr/>
          <a:lstStyle/>
          <a:p>
            <a:r>
              <a:rPr lang="cs-CZ" sz="2800" dirty="0"/>
              <a:t>Na hranách těles může docházet díky velké elektrické intenzitě k ionizaci vzduchu, který tak ztrácí izolační schopnosti. Ionty stejného náboje, jako je náboj na hrotu, jsou od hrotu odpuzovány </a:t>
            </a:r>
            <a:r>
              <a:rPr lang="cs-CZ" sz="2800" dirty="0" smtClean="0"/>
              <a:t>a </a:t>
            </a:r>
            <a:r>
              <a:rPr lang="cs-CZ" sz="2800" dirty="0"/>
              <a:t>vzniká </a:t>
            </a:r>
            <a:r>
              <a:rPr lang="cs-CZ" sz="2800" b="1" dirty="0"/>
              <a:t>elektrický vítr</a:t>
            </a:r>
            <a:r>
              <a:rPr lang="cs-CZ" sz="2800" dirty="0"/>
              <a:t>. 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4668" r="24500" b="14888"/>
          <a:stretch/>
        </p:blipFill>
        <p:spPr bwMode="auto">
          <a:xfrm>
            <a:off x="5501680" y="188640"/>
            <a:ext cx="3642320" cy="285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3348" y="3090142"/>
            <a:ext cx="8920651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Opačně nabité ionty se přibližují k hrotu a neutralizují jeho náboj. Tzv. </a:t>
            </a:r>
            <a:r>
              <a:rPr lang="cs-CZ" sz="2800" b="1" dirty="0" smtClean="0"/>
              <a:t>sršení elektřiny</a:t>
            </a:r>
            <a:r>
              <a:rPr lang="cs-CZ" sz="2800" dirty="0" smtClean="0"/>
              <a:t> způsobuje ztráty při </a:t>
            </a:r>
            <a:r>
              <a:rPr lang="cs-CZ" sz="2800" b="1" dirty="0" smtClean="0"/>
              <a:t>přenosu elektrické energie</a:t>
            </a:r>
            <a:r>
              <a:rPr lang="cs-CZ" sz="2800" dirty="0" smtClean="0"/>
              <a:t> vedením velmi vysokého napětí. </a:t>
            </a:r>
            <a:br>
              <a:rPr lang="cs-CZ" sz="2800" dirty="0" smtClean="0"/>
            </a:br>
            <a:endParaRPr lang="cs-CZ" sz="2800" dirty="0" smtClean="0"/>
          </a:p>
          <a:p>
            <a:r>
              <a:rPr lang="cs-CZ" sz="2800" dirty="0" smtClean="0"/>
              <a:t>Dále se tohoto jevu využívá v elektrostatických filtrech kouře - částice kouře se nabíjejí záporně, hromadí se na stěnách a vlastní </a:t>
            </a:r>
            <a:r>
              <a:rPr lang="cs-CZ" sz="2800" b="1" dirty="0" smtClean="0"/>
              <a:t>tíhou</a:t>
            </a:r>
            <a:r>
              <a:rPr lang="cs-CZ" sz="2800" dirty="0" smtClean="0"/>
              <a:t> se sesouvají dolů do jímky.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850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523220"/>
          </a:xfrm>
          <a:solidFill>
            <a:srgbClr val="0066CC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pl-PL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1.7</a:t>
            </a:r>
            <a:r>
              <a:rPr lang="pl-PL" sz="2800" b="1" dirty="0">
                <a:solidFill>
                  <a:schemeClr val="bg1"/>
                </a:solidFill>
                <a:ea typeface="+mn-ea"/>
                <a:cs typeface="Times New Roman" pitchFamily="18" charset="0"/>
              </a:rPr>
              <a:t>.	VODIČ A IZOLANT V ELEKTRICKÉM POLI</a:t>
            </a:r>
            <a:endParaRPr lang="cs-CZ" sz="2800" b="1" dirty="0">
              <a:solidFill>
                <a:schemeClr val="bg1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688"/>
            <a:ext cx="9144000" cy="5500687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b="1" dirty="0"/>
              <a:t>Vodič</a:t>
            </a:r>
            <a:r>
              <a:rPr lang="cs-CZ" sz="2800" dirty="0"/>
              <a:t> obsahuje volné elektrony,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které </a:t>
            </a:r>
            <a:r>
              <a:rPr lang="cs-CZ" sz="2800" dirty="0"/>
              <a:t>se mohou volně pohybovat.</a:t>
            </a:r>
          </a:p>
          <a:p>
            <a:r>
              <a:rPr lang="cs-CZ" sz="2800" dirty="0"/>
              <a:t>Umístíme-li do elektrostatického pole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kovový </a:t>
            </a:r>
            <a:r>
              <a:rPr lang="cs-CZ" sz="2800" dirty="0"/>
              <a:t>vodič, </a:t>
            </a:r>
            <a:r>
              <a:rPr lang="cs-CZ" sz="2800" dirty="0" smtClean="0"/>
              <a:t>vznikne </a:t>
            </a:r>
            <a:r>
              <a:rPr lang="cs-CZ" sz="2800" dirty="0"/>
              <a:t>dočasně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elektrostatické </a:t>
            </a:r>
            <a:r>
              <a:rPr lang="cs-CZ" sz="2800" dirty="0"/>
              <a:t>pole i v něm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 </a:t>
            </a:r>
            <a:r>
              <a:rPr lang="cs-CZ" sz="2800" dirty="0"/>
              <a:t>způsobí pohyb volných elektronů,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které </a:t>
            </a:r>
            <a:r>
              <a:rPr lang="cs-CZ" sz="2800" dirty="0"/>
              <a:t>se hromadí na jeho </a:t>
            </a:r>
            <a:r>
              <a:rPr lang="cs-CZ" sz="2800" dirty="0" smtClean="0"/>
              <a:t>povrchu.</a:t>
            </a:r>
          </a:p>
          <a:p>
            <a:r>
              <a:rPr lang="cs-CZ" sz="2800" dirty="0" smtClean="0"/>
              <a:t>V </a:t>
            </a:r>
            <a:r>
              <a:rPr lang="cs-CZ" sz="2800" dirty="0"/>
              <a:t>místech, kde siločáry vstupují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do vodiče </a:t>
            </a:r>
            <a:r>
              <a:rPr lang="cs-CZ" sz="2800" dirty="0"/>
              <a:t>se </a:t>
            </a:r>
            <a:r>
              <a:rPr lang="cs-CZ" sz="2800" dirty="0" smtClean="0"/>
              <a:t>vodič nabije </a:t>
            </a:r>
            <a:r>
              <a:rPr lang="cs-CZ" sz="2800" b="1" dirty="0"/>
              <a:t>záporně</a:t>
            </a:r>
            <a:r>
              <a:rPr lang="cs-CZ" sz="2800" dirty="0"/>
              <a:t>, </a:t>
            </a:r>
          </a:p>
          <a:p>
            <a:pPr lvl="0"/>
            <a:r>
              <a:rPr lang="cs-CZ" sz="2800" dirty="0"/>
              <a:t>n</a:t>
            </a:r>
            <a:r>
              <a:rPr lang="cs-CZ" sz="2800" dirty="0" smtClean="0"/>
              <a:t>a </a:t>
            </a:r>
            <a:r>
              <a:rPr lang="cs-CZ" sz="2800" dirty="0"/>
              <a:t>opačné straně, kde siločáry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z </a:t>
            </a:r>
            <a:r>
              <a:rPr lang="cs-CZ" sz="2800" dirty="0"/>
              <a:t>vodiče vystupují, vzniká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stejně </a:t>
            </a:r>
            <a:r>
              <a:rPr lang="cs-CZ" sz="2800" dirty="0"/>
              <a:t>velký </a:t>
            </a:r>
            <a:r>
              <a:rPr lang="cs-CZ" sz="2800" b="1" dirty="0"/>
              <a:t>kladný </a:t>
            </a:r>
            <a:r>
              <a:rPr lang="cs-CZ" sz="2800" dirty="0"/>
              <a:t>náboj. </a:t>
            </a:r>
          </a:p>
        </p:txBody>
      </p:sp>
      <p:pic>
        <p:nvPicPr>
          <p:cNvPr id="18441" name="Picture 9" descr="http://fyzika.jreichl.com/data/E_pole_soubory/image057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3058964" cy="30853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41010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4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664"/>
            <a:ext cx="9144000" cy="5500687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Elektrostatická indukce </a:t>
            </a:r>
            <a:r>
              <a:rPr lang="cs-CZ" sz="2800" b="1" u="sng" dirty="0"/>
              <a:t/>
            </a:r>
            <a:br>
              <a:rPr lang="cs-CZ" sz="2800" b="1" u="sng" dirty="0"/>
            </a:br>
            <a:r>
              <a:rPr lang="cs-CZ" sz="2800" dirty="0"/>
              <a:t>je vznik indukovaného náboje na povrchu vodiče, který je vyvolán přemístěním volných nosičů náboje v izolovaném vodiči působením vnějšího el. </a:t>
            </a:r>
            <a:r>
              <a:rPr lang="cs-CZ" sz="2800" dirty="0" smtClean="0"/>
              <a:t>pole</a:t>
            </a:r>
            <a:br>
              <a:rPr lang="cs-CZ" sz="2800" dirty="0" smtClean="0"/>
            </a:br>
            <a:endParaRPr lang="cs-CZ" sz="2800" dirty="0"/>
          </a:p>
          <a:p>
            <a:r>
              <a:rPr lang="cs-CZ" sz="2800" dirty="0"/>
              <a:t>Děj pokračuje tak dlouho,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až </a:t>
            </a:r>
            <a:r>
              <a:rPr lang="cs-CZ" sz="2800" dirty="0"/>
              <a:t>pole indukovaných nábojů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zruší </a:t>
            </a:r>
            <a:r>
              <a:rPr lang="cs-CZ" sz="2800" dirty="0"/>
              <a:t>vnější pole a intenzita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pole </a:t>
            </a:r>
            <a:r>
              <a:rPr lang="cs-CZ" sz="2800" dirty="0"/>
              <a:t>všude uvnitř vodiče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je </a:t>
            </a:r>
            <a:r>
              <a:rPr lang="cs-CZ" sz="2800" dirty="0"/>
              <a:t>nulová. 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  <a:p>
            <a:r>
              <a:rPr lang="cs-CZ" sz="2800" b="1" dirty="0"/>
              <a:t>Náboje tímto způsobem indukované ve vodiči je možné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od </a:t>
            </a:r>
            <a:r>
              <a:rPr lang="cs-CZ" sz="2800" b="1" dirty="0"/>
              <a:t>sebe oddělit rozdělením vodiče na dvě části.</a:t>
            </a:r>
            <a:r>
              <a:rPr lang="cs-CZ" sz="2800" dirty="0"/>
              <a:t>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(…můžeme ho odvést…)</a:t>
            </a:r>
            <a:endParaRPr lang="cs-CZ" sz="28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9106" r="12164" b="8713"/>
          <a:stretch/>
        </p:blipFill>
        <p:spPr bwMode="auto">
          <a:xfrm>
            <a:off x="5148064" y="2204863"/>
            <a:ext cx="3530848" cy="2836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5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624"/>
            <a:ext cx="9144000" cy="681337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Izolanty</a:t>
            </a:r>
            <a:r>
              <a:rPr lang="cs-CZ" sz="2800" dirty="0"/>
              <a:t> (</a:t>
            </a:r>
            <a:r>
              <a:rPr lang="cs-CZ" sz="2800" b="1" dirty="0"/>
              <a:t>dielektrika</a:t>
            </a:r>
            <a:r>
              <a:rPr lang="cs-CZ" sz="2800" dirty="0"/>
              <a:t>) nemají volné elektrony, které by se mohly přemísťovat. </a:t>
            </a:r>
          </a:p>
          <a:p>
            <a:r>
              <a:rPr lang="cs-CZ" sz="2800" dirty="0"/>
              <a:t>(vakuum, suchý vzduch, porcelán, plastické hmoty, guma,…)</a:t>
            </a:r>
          </a:p>
          <a:p>
            <a:r>
              <a:rPr lang="cs-CZ" sz="2800" dirty="0"/>
              <a:t>Jádra a hlavně elektrony v atomech nejsou pevně vázány. 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pPr marL="0" indent="0">
              <a:buNone/>
            </a:pPr>
            <a:r>
              <a:rPr lang="cs-CZ" sz="2800" dirty="0"/>
              <a:t>V elektrickém poli se polarizují: 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b="1" dirty="0" smtClean="0"/>
              <a:t>Mohou </a:t>
            </a:r>
            <a:r>
              <a:rPr lang="cs-CZ" sz="2800" b="1" dirty="0"/>
              <a:t>nastat tyto případy</a:t>
            </a:r>
            <a:r>
              <a:rPr lang="cs-CZ" sz="2800" b="1" dirty="0" smtClean="0"/>
              <a:t>:</a:t>
            </a:r>
          </a:p>
          <a:p>
            <a:pPr marL="514350" indent="-514350">
              <a:buFont typeface="+mj-lt"/>
              <a:buAutoNum type="arabicPeriod"/>
              <a:tabLst>
                <a:tab pos="355600" algn="l"/>
              </a:tabLst>
            </a:pPr>
            <a:r>
              <a:rPr lang="cs-CZ" sz="2400" b="1" dirty="0"/>
              <a:t>atomová (molekulová) polarizace dielektrika</a:t>
            </a:r>
            <a:r>
              <a:rPr lang="cs-CZ" sz="2400" dirty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marL="0" indent="0">
              <a:spcBef>
                <a:spcPts val="0"/>
              </a:spcBef>
              <a:buNone/>
              <a:tabLst>
                <a:tab pos="177800" algn="l"/>
              </a:tabLst>
            </a:pPr>
            <a:r>
              <a:rPr lang="cs-CZ" sz="2400" dirty="0" smtClean="0"/>
              <a:t>	Vlivem </a:t>
            </a:r>
            <a:r>
              <a:rPr lang="cs-CZ" sz="2400" dirty="0"/>
              <a:t>vnějšího elektrostatického pole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	se jádro </a:t>
            </a:r>
            <a:r>
              <a:rPr lang="cs-CZ" sz="2400" dirty="0"/>
              <a:t>posouvá ve směru siločar,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	elektrony </a:t>
            </a:r>
            <a:r>
              <a:rPr lang="cs-CZ" sz="2400" dirty="0"/>
              <a:t>opačně.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	Původně </a:t>
            </a:r>
            <a:r>
              <a:rPr lang="cs-CZ" sz="2400" dirty="0"/>
              <a:t>neutrální atomy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	se </a:t>
            </a:r>
            <a:r>
              <a:rPr lang="cs-CZ" sz="2400" dirty="0"/>
              <a:t>stávají </a:t>
            </a:r>
            <a:r>
              <a:rPr lang="cs-CZ" sz="2400" b="1" dirty="0"/>
              <a:t>elektrickými dipóly</a:t>
            </a:r>
            <a:r>
              <a:rPr lang="cs-CZ" sz="24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/>
          </a:p>
        </p:txBody>
      </p:sp>
      <p:grpSp>
        <p:nvGrpSpPr>
          <p:cNvPr id="2" name="Skupina 1"/>
          <p:cNvGrpSpPr/>
          <p:nvPr/>
        </p:nvGrpSpPr>
        <p:grpSpPr>
          <a:xfrm>
            <a:off x="6600056" y="2060848"/>
            <a:ext cx="2076400" cy="1823676"/>
            <a:chOff x="6600056" y="2060848"/>
            <a:chExt cx="2076400" cy="182367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4" r="59441"/>
            <a:stretch/>
          </p:blipFill>
          <p:spPr bwMode="auto">
            <a:xfrm>
              <a:off x="6600056" y="2060848"/>
              <a:ext cx="2076400" cy="18236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22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1" t="32635" r="54503" b="32066"/>
            <a:stretch/>
          </p:blipFill>
          <p:spPr bwMode="auto">
            <a:xfrm>
              <a:off x="6814496" y="2095812"/>
              <a:ext cx="1647519" cy="15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Skupina 3"/>
          <p:cNvGrpSpPr/>
          <p:nvPr/>
        </p:nvGrpSpPr>
        <p:grpSpPr>
          <a:xfrm>
            <a:off x="6170227" y="4149080"/>
            <a:ext cx="2633241" cy="2362200"/>
            <a:chOff x="6170227" y="4149080"/>
            <a:chExt cx="2633241" cy="2362200"/>
          </a:xfrm>
        </p:grpSpPr>
        <p:pic>
          <p:nvPicPr>
            <p:cNvPr id="3993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53"/>
            <a:stretch/>
          </p:blipFill>
          <p:spPr bwMode="auto">
            <a:xfrm>
              <a:off x="6170227" y="4149080"/>
              <a:ext cx="2633241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14" t="24041" r="22096" b="23204"/>
            <a:stretch/>
          </p:blipFill>
          <p:spPr bwMode="auto">
            <a:xfrm>
              <a:off x="6338266" y="4149080"/>
              <a:ext cx="2465201" cy="2164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77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550068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/>
              <a:t>2. orientační polarizace dielektrika</a:t>
            </a:r>
            <a:r>
              <a:rPr lang="cs-CZ" sz="2800" dirty="0"/>
              <a:t> </a:t>
            </a:r>
            <a:endParaRPr lang="cs-CZ" sz="2800" dirty="0" smtClean="0"/>
          </a:p>
          <a:p>
            <a:pPr>
              <a:spcBef>
                <a:spcPts val="0"/>
              </a:spcBef>
            </a:pPr>
            <a:r>
              <a:rPr lang="cs-CZ" sz="2800" dirty="0" smtClean="0"/>
              <a:t>molekuly </a:t>
            </a:r>
            <a:r>
              <a:rPr lang="cs-CZ" sz="2800" dirty="0"/>
              <a:t>mnohých látek (voda, </a:t>
            </a:r>
            <a:r>
              <a:rPr lang="cs-CZ" sz="2800" dirty="0" smtClean="0"/>
              <a:t>…) mají </a:t>
            </a:r>
            <a:r>
              <a:rPr lang="cs-CZ" sz="2800" dirty="0"/>
              <a:t>vlastnosti dipólu,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i </a:t>
            </a:r>
            <a:r>
              <a:rPr lang="cs-CZ" sz="2800" dirty="0"/>
              <a:t>když se nenacházejí v elektrostatickém poli. </a:t>
            </a:r>
          </a:p>
          <a:p>
            <a:pPr lvl="0">
              <a:spcBef>
                <a:spcPts val="0"/>
              </a:spcBef>
            </a:pPr>
            <a:r>
              <a:rPr lang="cs-CZ" sz="2800" dirty="0"/>
              <a:t>Dipóly jsou neuspořádané a navenek se neprojevují.</a:t>
            </a:r>
          </a:p>
          <a:p>
            <a:pPr lvl="0">
              <a:spcBef>
                <a:spcPts val="0"/>
              </a:spcBef>
            </a:pPr>
            <a:r>
              <a:rPr lang="cs-CZ" sz="2800" dirty="0"/>
              <a:t>V </a:t>
            </a:r>
            <a:r>
              <a:rPr lang="cs-CZ" sz="2800" dirty="0" err="1"/>
              <a:t>elst</a:t>
            </a:r>
            <a:r>
              <a:rPr lang="cs-CZ" sz="2800" dirty="0"/>
              <a:t>. poli se usměrní (srovnají) podle směru siločar. 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56495"/>
            <a:ext cx="7191375" cy="355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6858000"/>
          </a:xfrm>
        </p:spPr>
        <p:txBody>
          <a:bodyPr/>
          <a:lstStyle/>
          <a:p>
            <a:pPr marL="0" indent="0" eaLnBrk="1" hangingPunct="1">
              <a:spcBef>
                <a:spcPts val="3000"/>
              </a:spcBef>
              <a:buFont typeface="Arial" charset="0"/>
              <a:buNone/>
              <a:defRPr/>
            </a:pPr>
            <a:r>
              <a:rPr lang="cs-CZ" sz="2800" dirty="0" smtClean="0">
                <a:latin typeface="+mj-lt"/>
                <a:cs typeface="Arial" charset="0"/>
                <a:sym typeface="Symbol" pitchFamily="18" charset="2"/>
              </a:rPr>
              <a:t>Elektricky nabitý atom se nazývá </a:t>
            </a:r>
            <a:r>
              <a:rPr lang="cs-CZ" sz="2800" b="1" dirty="0" smtClean="0">
                <a:solidFill>
                  <a:srgbClr val="FF0000"/>
                </a:solidFill>
                <a:latin typeface="+mj-lt"/>
                <a:cs typeface="Arial" charset="0"/>
                <a:sym typeface="Symbol" pitchFamily="18" charset="2"/>
              </a:rPr>
              <a:t>iont</a:t>
            </a:r>
            <a:r>
              <a:rPr lang="cs-CZ" sz="2800" dirty="0" smtClean="0">
                <a:latin typeface="+mj-lt"/>
                <a:cs typeface="Arial" charset="0"/>
                <a:sym typeface="Symbol" pitchFamily="18" charset="2"/>
              </a:rPr>
              <a:t>. </a:t>
            </a:r>
          </a:p>
          <a:p>
            <a:pPr marL="441325" indent="-441325" eaLnBrk="1" hangingPunct="1">
              <a:spcBef>
                <a:spcPts val="3000"/>
              </a:spcBef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+mj-lt"/>
                <a:cs typeface="Arial" charset="0"/>
                <a:sym typeface="Symbol" pitchFamily="18" charset="2"/>
              </a:rPr>
              <a:t>kladný ion – kation </a:t>
            </a:r>
            <a:r>
              <a:rPr lang="cs-CZ" sz="2800" dirty="0" smtClean="0">
                <a:latin typeface="+mj-lt"/>
                <a:cs typeface="Arial" charset="0"/>
                <a:sym typeface="Symbol" pitchFamily="18" charset="2"/>
              </a:rPr>
              <a:t>vznikne, odpoutá-li se z obalu původně neutrálního atomu 1 nebo více elektronů,</a:t>
            </a:r>
          </a:p>
          <a:p>
            <a:pPr marL="441325" indent="-441325" eaLnBrk="1" hangingPunct="1">
              <a:spcBef>
                <a:spcPts val="3000"/>
              </a:spcBef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+mj-lt"/>
                <a:cs typeface="Arial" charset="0"/>
                <a:sym typeface="Symbol" pitchFamily="18" charset="2"/>
              </a:rPr>
              <a:t>záporný ion – anion </a:t>
            </a:r>
            <a:r>
              <a:rPr lang="cs-CZ" sz="2800" dirty="0" smtClean="0">
                <a:latin typeface="+mj-lt"/>
                <a:cs typeface="Arial" charset="0"/>
                <a:sym typeface="Symbol" pitchFamily="18" charset="2"/>
              </a:rPr>
              <a:t>vznikne, připojí-li se k obalu neutrálního atomu 1 nebo více elektronů </a:t>
            </a:r>
          </a:p>
          <a:p>
            <a:pPr marL="441325" indent="-441325" eaLnBrk="1" hangingPunct="1">
              <a:spcBef>
                <a:spcPts val="3000"/>
              </a:spcBef>
              <a:defRPr/>
            </a:pPr>
            <a:r>
              <a:rPr lang="cs-CZ" sz="2800" dirty="0" smtClean="0">
                <a:latin typeface="+mj-lt"/>
                <a:cs typeface="Arial" charset="0"/>
                <a:sym typeface="Symbol" pitchFamily="18" charset="2"/>
              </a:rPr>
              <a:t>V izolované soustavě platí </a:t>
            </a:r>
            <a:br>
              <a:rPr lang="cs-CZ" sz="2800" dirty="0" smtClean="0">
                <a:latin typeface="+mj-lt"/>
                <a:cs typeface="Arial" charset="0"/>
                <a:sym typeface="Symbol" pitchFamily="18" charset="2"/>
              </a:rPr>
            </a:br>
            <a:r>
              <a:rPr lang="cs-CZ" sz="2800" b="1" dirty="0" smtClean="0">
                <a:solidFill>
                  <a:srgbClr val="FF0000"/>
                </a:solidFill>
                <a:latin typeface="+mj-lt"/>
                <a:cs typeface="Arial" charset="0"/>
                <a:sym typeface="Symbol" pitchFamily="18" charset="2"/>
              </a:rPr>
              <a:t>zákon zachování elektrického náboje</a:t>
            </a:r>
            <a:r>
              <a:rPr lang="cs-CZ" sz="2800" dirty="0" smtClean="0">
                <a:latin typeface="+mj-lt"/>
                <a:cs typeface="Arial" charset="0"/>
                <a:sym typeface="Symbol" pitchFamily="18" charset="2"/>
              </a:rPr>
              <a:t>: </a:t>
            </a:r>
          </a:p>
          <a:p>
            <a:pPr marL="0" indent="0" algn="ctr" eaLnBrk="1" hangingPunct="1">
              <a:spcBef>
                <a:spcPts val="3000"/>
              </a:spcBef>
              <a:buFont typeface="Arial" charset="0"/>
              <a:buNone/>
              <a:defRPr/>
            </a:pPr>
            <a:r>
              <a:rPr lang="cs-CZ" sz="2800" b="1" dirty="0" smtClean="0">
                <a:latin typeface="+mj-lt"/>
                <a:cs typeface="Arial" charset="0"/>
                <a:sym typeface="Symbol" pitchFamily="18" charset="2"/>
              </a:rPr>
              <a:t>Celkový elektrický náboj </a:t>
            </a:r>
            <a:br>
              <a:rPr lang="cs-CZ" sz="2800" b="1" dirty="0" smtClean="0">
                <a:latin typeface="+mj-lt"/>
                <a:cs typeface="Arial" charset="0"/>
                <a:sym typeface="Symbol" pitchFamily="18" charset="2"/>
              </a:rPr>
            </a:br>
            <a:r>
              <a:rPr lang="cs-CZ" sz="2800" b="1" dirty="0" smtClean="0">
                <a:latin typeface="+mj-lt"/>
                <a:cs typeface="Arial" charset="0"/>
                <a:sym typeface="Symbol" pitchFamily="18" charset="2"/>
              </a:rPr>
              <a:t>se vzájemným </a:t>
            </a:r>
            <a:r>
              <a:rPr lang="cs-CZ" sz="2800" b="1" dirty="0" err="1" smtClean="0">
                <a:latin typeface="+mj-lt"/>
                <a:cs typeface="Arial" charset="0"/>
                <a:sym typeface="Symbol" pitchFamily="18" charset="2"/>
              </a:rPr>
              <a:t>zelektrováním</a:t>
            </a:r>
            <a:r>
              <a:rPr lang="cs-CZ" sz="2800" b="1" dirty="0" smtClean="0">
                <a:latin typeface="+mj-lt"/>
                <a:cs typeface="Arial" charset="0"/>
                <a:sym typeface="Symbol" pitchFamily="18" charset="2"/>
              </a:rPr>
              <a:t> </a:t>
            </a:r>
            <a:br>
              <a:rPr lang="cs-CZ" sz="2800" b="1" dirty="0" smtClean="0">
                <a:latin typeface="+mj-lt"/>
                <a:cs typeface="Arial" charset="0"/>
                <a:sym typeface="Symbol" pitchFamily="18" charset="2"/>
              </a:rPr>
            </a:br>
            <a:r>
              <a:rPr lang="cs-CZ" sz="2800" b="1" dirty="0" smtClean="0">
                <a:latin typeface="+mj-lt"/>
                <a:cs typeface="Arial" charset="0"/>
                <a:sym typeface="Symbol" pitchFamily="18" charset="2"/>
              </a:rPr>
              <a:t>v izolované soustavě těles nemění.</a:t>
            </a:r>
            <a:endParaRPr lang="cs-CZ" sz="2800" dirty="0" smtClean="0">
              <a:latin typeface="+mj-lt"/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550068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/>
              <a:t>2. orientační polarizace dielektrika</a:t>
            </a:r>
            <a:r>
              <a:rPr lang="cs-CZ" sz="2800" dirty="0"/>
              <a:t> 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 smtClean="0"/>
          </a:p>
          <a:p>
            <a:pPr lvl="0">
              <a:spcBef>
                <a:spcPts val="0"/>
              </a:spcBef>
            </a:pPr>
            <a:r>
              <a:rPr lang="cs-CZ" sz="2800" dirty="0" smtClean="0"/>
              <a:t>Na </a:t>
            </a:r>
            <a:r>
              <a:rPr lang="cs-CZ" sz="2800" dirty="0"/>
              <a:t>povrchu dielektrika jsou </a:t>
            </a:r>
            <a:r>
              <a:rPr lang="cs-CZ" sz="2800" b="1" dirty="0" smtClean="0"/>
              <a:t>indukované </a:t>
            </a:r>
            <a:r>
              <a:rPr lang="cs-CZ" sz="2800" b="1" dirty="0"/>
              <a:t>vázané náboje</a:t>
            </a:r>
            <a:r>
              <a:rPr lang="cs-CZ" sz="2800" dirty="0"/>
              <a:t>,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které </a:t>
            </a:r>
            <a:r>
              <a:rPr lang="cs-CZ" sz="2800" dirty="0"/>
              <a:t>nelze </a:t>
            </a:r>
            <a:r>
              <a:rPr lang="cs-CZ" sz="2800" dirty="0" smtClean="0"/>
              <a:t>odvést</a:t>
            </a:r>
          </a:p>
          <a:p>
            <a:pPr lvl="0">
              <a:spcBef>
                <a:spcPts val="0"/>
              </a:spcBef>
            </a:pPr>
            <a:endParaRPr lang="cs-CZ" sz="2800" dirty="0"/>
          </a:p>
          <a:p>
            <a:pPr marL="446088"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446088" algn="l"/>
              </a:tabLst>
            </a:pPr>
            <a:r>
              <a:rPr lang="cs-CZ" dirty="0"/>
              <a:t>v místě, kde do dielektrika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vstupují siločáry, </a:t>
            </a:r>
            <a:r>
              <a:rPr lang="cs-CZ" dirty="0"/>
              <a:t>je </a:t>
            </a:r>
            <a:r>
              <a:rPr lang="cs-CZ" dirty="0" smtClean="0"/>
              <a:t>náboj </a:t>
            </a:r>
            <a:r>
              <a:rPr lang="cs-CZ" b="1" dirty="0" smtClean="0"/>
              <a:t>–</a:t>
            </a:r>
            <a:endParaRPr lang="cs-CZ" dirty="0"/>
          </a:p>
          <a:p>
            <a:pPr marL="446088"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446088" algn="l"/>
              </a:tabLst>
            </a:pPr>
            <a:r>
              <a:rPr lang="cs-CZ" dirty="0"/>
              <a:t>v místě, kde </a:t>
            </a:r>
            <a:r>
              <a:rPr lang="cs-CZ" dirty="0" smtClean="0"/>
              <a:t>siločáry</a:t>
            </a:r>
            <a:br>
              <a:rPr lang="cs-CZ" dirty="0" smtClean="0"/>
            </a:br>
            <a:r>
              <a:rPr lang="cs-CZ" dirty="0" smtClean="0"/>
              <a:t>z </a:t>
            </a:r>
            <a:r>
              <a:rPr lang="cs-CZ" dirty="0"/>
              <a:t>dielektrika vychází, je náboj </a:t>
            </a:r>
            <a:r>
              <a:rPr lang="cs-CZ" b="1" dirty="0"/>
              <a:t>+</a:t>
            </a:r>
            <a:r>
              <a:rPr lang="cs-CZ" dirty="0"/>
              <a:t> </a:t>
            </a:r>
            <a:endParaRPr lang="cs-CZ" dirty="0" smtClean="0"/>
          </a:p>
          <a:p>
            <a:pPr marL="446088"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446088" algn="l"/>
              </a:tabLst>
            </a:pPr>
            <a:r>
              <a:rPr lang="cs-CZ" dirty="0" smtClean="0"/>
              <a:t>uvnitř </a:t>
            </a:r>
            <a:r>
              <a:rPr lang="cs-CZ" dirty="0"/>
              <a:t>dielektrika jsou náboje,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které </a:t>
            </a:r>
            <a:r>
              <a:rPr lang="cs-CZ" dirty="0"/>
              <a:t>se navenek neprojevují.</a:t>
            </a:r>
          </a:p>
        </p:txBody>
      </p:sp>
      <p:pic>
        <p:nvPicPr>
          <p:cNvPr id="35842" name="Picture 2" descr="http://www.mujweb.cz/krokodyl/ELMAG/01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r="7443"/>
          <a:stretch/>
        </p:blipFill>
        <p:spPr bwMode="auto">
          <a:xfrm>
            <a:off x="5532120" y="2060848"/>
            <a:ext cx="3303270" cy="30289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550068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/>
              <a:t>2. orientační polarizace dielektrika</a:t>
            </a:r>
            <a:r>
              <a:rPr lang="cs-CZ" sz="2800" dirty="0"/>
              <a:t> </a:t>
            </a:r>
            <a:endParaRPr lang="cs-CZ" sz="2800" dirty="0" smtClean="0"/>
          </a:p>
          <a:p>
            <a:pPr>
              <a:spcBef>
                <a:spcPts val="0"/>
              </a:spcBef>
            </a:pPr>
            <a:r>
              <a:rPr lang="cs-CZ" sz="2400" dirty="0"/>
              <a:t>V dielektriku nedochází k pohybu </a:t>
            </a:r>
            <a:r>
              <a:rPr lang="cs-CZ" sz="2400" dirty="0" smtClean="0"/>
              <a:t>(</a:t>
            </a:r>
            <a:r>
              <a:rPr lang="cs-CZ" sz="2400" dirty="0"/>
              <a:t>k přemístění) nábojů.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Přemísťovat se mohou jen volné náboje, </a:t>
            </a:r>
            <a:r>
              <a:rPr lang="cs-CZ" sz="2400" dirty="0" smtClean="0"/>
              <a:t>které </a:t>
            </a:r>
            <a:r>
              <a:rPr lang="cs-CZ" sz="2400" dirty="0"/>
              <a:t>v dielektriku nejsou!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 </a:t>
            </a:r>
          </a:p>
          <a:p>
            <a:pPr>
              <a:spcBef>
                <a:spcPts val="0"/>
              </a:spcBef>
            </a:pPr>
            <a:r>
              <a:rPr lang="cs-CZ" sz="2400" b="1" dirty="0"/>
              <a:t>E</a:t>
            </a:r>
            <a:r>
              <a:rPr lang="cs-CZ" sz="2400" b="1" baseline="-25000" dirty="0"/>
              <a:t>0</a:t>
            </a:r>
            <a:r>
              <a:rPr lang="cs-CZ" sz="2400" baseline="-25000" dirty="0"/>
              <a:t> </a:t>
            </a:r>
            <a:r>
              <a:rPr lang="cs-CZ" sz="2400" dirty="0"/>
              <a:t>– intenzita el. pole, které vyvolalo polarizaci</a:t>
            </a:r>
          </a:p>
          <a:p>
            <a:pPr>
              <a:spcBef>
                <a:spcPts val="0"/>
              </a:spcBef>
            </a:pPr>
            <a:r>
              <a:rPr lang="cs-CZ" sz="2400" b="1" dirty="0" err="1"/>
              <a:t>E</a:t>
            </a:r>
            <a:r>
              <a:rPr lang="cs-CZ" sz="2400" b="1" baseline="-25000" dirty="0" err="1"/>
              <a:t>i</a:t>
            </a:r>
            <a:r>
              <a:rPr lang="cs-CZ" sz="2400" baseline="-25000" dirty="0"/>
              <a:t>  </a:t>
            </a:r>
            <a:r>
              <a:rPr lang="cs-CZ" sz="2400" dirty="0"/>
              <a:t>– intenzita vnitřního el. pole vyvolaného indukovaným nábojem (míří proti </a:t>
            </a:r>
            <a:r>
              <a:rPr lang="cs-CZ" sz="2400" b="1" dirty="0"/>
              <a:t>E</a:t>
            </a:r>
            <a:r>
              <a:rPr lang="cs-CZ" sz="2400" b="1" baseline="-25000" dirty="0"/>
              <a:t>0</a:t>
            </a:r>
            <a:r>
              <a:rPr lang="cs-CZ" sz="2400" dirty="0"/>
              <a:t>)</a:t>
            </a:r>
          </a:p>
          <a:p>
            <a:pPr>
              <a:spcBef>
                <a:spcPts val="0"/>
              </a:spcBef>
            </a:pPr>
            <a:r>
              <a:rPr lang="cs-CZ" sz="2400" b="1" dirty="0"/>
              <a:t>E</a:t>
            </a:r>
            <a:r>
              <a:rPr lang="cs-CZ" sz="2400" dirty="0"/>
              <a:t> – výsledná intenzita  </a:t>
            </a:r>
            <a:r>
              <a:rPr lang="cs-CZ" sz="2400" b="1" dirty="0"/>
              <a:t>E </a:t>
            </a:r>
            <a:r>
              <a:rPr lang="cs-CZ" sz="2400" dirty="0"/>
              <a:t>= </a:t>
            </a:r>
            <a:r>
              <a:rPr lang="cs-CZ" sz="2400" b="1" dirty="0"/>
              <a:t>E</a:t>
            </a:r>
            <a:r>
              <a:rPr lang="cs-CZ" sz="2400" b="1" baseline="-25000" dirty="0"/>
              <a:t>0</a:t>
            </a:r>
            <a:r>
              <a:rPr lang="cs-CZ" sz="2400" b="1" dirty="0"/>
              <a:t> – </a:t>
            </a:r>
            <a:r>
              <a:rPr lang="cs-CZ" sz="2400" b="1" dirty="0" err="1"/>
              <a:t>E</a:t>
            </a:r>
            <a:r>
              <a:rPr lang="cs-CZ" sz="2400" b="1" baseline="-25000" dirty="0" err="1"/>
              <a:t>i</a:t>
            </a:r>
            <a:r>
              <a:rPr lang="cs-CZ" sz="2400" b="1" dirty="0"/>
              <a:t>  </a:t>
            </a:r>
            <a:r>
              <a:rPr lang="cs-CZ" sz="2400" dirty="0"/>
              <a:t>,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(stejný směr jako</a:t>
            </a:r>
            <a:r>
              <a:rPr lang="cs-CZ" sz="2400" b="1" dirty="0"/>
              <a:t> E</a:t>
            </a:r>
            <a:r>
              <a:rPr lang="cs-CZ" sz="2400" b="1" baseline="-25000" dirty="0"/>
              <a:t>0</a:t>
            </a:r>
            <a:r>
              <a:rPr lang="cs-CZ" sz="2400" dirty="0"/>
              <a:t>)  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vždy je </a:t>
            </a:r>
            <a:r>
              <a:rPr lang="cs-CZ" sz="2400" b="1" dirty="0"/>
              <a:t>E</a:t>
            </a:r>
            <a:r>
              <a:rPr lang="cs-CZ" sz="2400" b="1" baseline="-25000" dirty="0"/>
              <a:t>0</a:t>
            </a:r>
            <a:r>
              <a:rPr lang="cs-CZ" sz="2400" b="1" dirty="0"/>
              <a:t> ≥  E</a:t>
            </a:r>
            <a:endParaRPr lang="cs-CZ" sz="2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/>
              <a:t>Relativní permitivita dielektrika</a:t>
            </a:r>
            <a:r>
              <a:rPr lang="cs-CZ" sz="2400" dirty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>
              <a:spcBef>
                <a:spcPts val="0"/>
              </a:spcBef>
            </a:pPr>
            <a:r>
              <a:rPr lang="cs-CZ" sz="2400" dirty="0"/>
              <a:t>vždy </a:t>
            </a:r>
            <a:r>
              <a:rPr lang="cs-CZ" sz="2400" dirty="0" err="1"/>
              <a:t>ε</a:t>
            </a:r>
            <a:r>
              <a:rPr lang="cs-CZ" sz="2400" baseline="-25000" dirty="0" err="1"/>
              <a:t>r</a:t>
            </a:r>
            <a:r>
              <a:rPr lang="cs-CZ" sz="2400" dirty="0"/>
              <a:t> ≥ 1 </a:t>
            </a:r>
          </a:p>
          <a:p>
            <a:pPr>
              <a:spcBef>
                <a:spcPts val="0"/>
              </a:spcBef>
            </a:pPr>
            <a:r>
              <a:rPr lang="cs-CZ" sz="2400" dirty="0" err="1"/>
              <a:t>ε</a:t>
            </a:r>
            <a:r>
              <a:rPr lang="cs-CZ" sz="2400" baseline="-25000" dirty="0" err="1"/>
              <a:t>r</a:t>
            </a:r>
            <a:r>
              <a:rPr lang="cs-CZ" sz="2400" dirty="0"/>
              <a:t> = </a:t>
            </a:r>
            <a:r>
              <a:rPr lang="cs-CZ" sz="2400" dirty="0" smtClean="0"/>
              <a:t>1 pro </a:t>
            </a:r>
            <a:r>
              <a:rPr lang="cs-CZ" sz="2400" dirty="0"/>
              <a:t>vakuum a přibližně pro vzduch. </a:t>
            </a:r>
          </a:p>
          <a:p>
            <a:pPr>
              <a:spcBef>
                <a:spcPts val="0"/>
              </a:spcBef>
            </a:pPr>
            <a:r>
              <a:rPr lang="cs-CZ" sz="2400" dirty="0" err="1"/>
              <a:t>ε</a:t>
            </a:r>
            <a:r>
              <a:rPr lang="cs-CZ" sz="2400" baseline="-25000" dirty="0" err="1"/>
              <a:t>r</a:t>
            </a:r>
            <a:r>
              <a:rPr lang="cs-CZ" sz="2400" dirty="0" smtClean="0"/>
              <a:t> udává</a:t>
            </a:r>
            <a:r>
              <a:rPr lang="cs-CZ" sz="2400" dirty="0"/>
              <a:t>, kolikrát se zeslabí intenzita v dielektriku oproti vakuu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2667000" cy="263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563752"/>
              </p:ext>
            </p:extLst>
          </p:nvPr>
        </p:nvGraphicFramePr>
        <p:xfrm>
          <a:off x="2643166" y="4725144"/>
          <a:ext cx="121937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Rovnice" r:id="rId4" imgW="545760" imgH="406080" progId="Equation.3">
                  <p:embed/>
                </p:oleObj>
              </mc:Choice>
              <mc:Fallback>
                <p:oleObj name="Rovnice" r:id="rId4" imgW="545760" imgH="406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66" y="4725144"/>
                        <a:ext cx="1219371" cy="9361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04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4235955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7348" name="Picture 4" descr="http://www.spsemoh.cz/vyuka/zae/obrazky/elinduk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096393" cy="32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6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523220"/>
          </a:xfrm>
          <a:solidFill>
            <a:srgbClr val="0066CC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pl-PL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1.8</a:t>
            </a:r>
            <a:r>
              <a:rPr lang="pl-PL" sz="2800" b="1" dirty="0">
                <a:solidFill>
                  <a:schemeClr val="bg1"/>
                </a:solidFill>
                <a:ea typeface="+mn-ea"/>
                <a:cs typeface="Times New Roman" pitchFamily="18" charset="0"/>
              </a:rPr>
              <a:t>.	KAPACITA VODIČE, KONDENZÁTOR</a:t>
            </a:r>
            <a:endParaRPr lang="cs-CZ" sz="2800" b="1" dirty="0">
              <a:solidFill>
                <a:schemeClr val="bg1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8593"/>
            <a:ext cx="9144000" cy="5500687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dirty="0"/>
              <a:t>Hledáme vztah mezi </a:t>
            </a:r>
            <a:r>
              <a:rPr lang="cs-CZ" sz="2400" dirty="0" smtClean="0"/>
              <a:t>nábojem </a:t>
            </a:r>
            <a:r>
              <a:rPr lang="cs-CZ" sz="2400" dirty="0"/>
              <a:t>izolovaného vodiče </a:t>
            </a:r>
            <a:r>
              <a:rPr lang="cs-CZ" sz="2400" dirty="0" smtClean="0"/>
              <a:t>a jeho potenciálem.</a:t>
            </a:r>
            <a:r>
              <a:rPr lang="cs-CZ" sz="2400" dirty="0"/>
              <a:t> </a:t>
            </a:r>
          </a:p>
          <a:p>
            <a:pPr marL="0" indent="0" algn="ctr">
              <a:buNone/>
            </a:pPr>
            <a:r>
              <a:rPr lang="cs-CZ" sz="2400" dirty="0"/>
              <a:t>Připojíme-li osamocený vodič ke svorce zdroje,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získá </a:t>
            </a:r>
            <a:r>
              <a:rPr lang="cs-CZ" sz="2400" dirty="0"/>
              <a:t>vodič stejný potenciál jaký má svorka. </a:t>
            </a:r>
          </a:p>
          <a:p>
            <a:pPr marL="0" indent="0" algn="ctr">
              <a:buNone/>
            </a:pPr>
            <a:r>
              <a:rPr lang="cs-CZ" sz="2600" b="1" dirty="0"/>
              <a:t>Náboj na vodiči je přímo úměrný jeho potenciálu Q ≈ φ</a:t>
            </a:r>
            <a:r>
              <a:rPr lang="cs-CZ" sz="2600" b="1" dirty="0" smtClean="0"/>
              <a:t>.</a:t>
            </a:r>
            <a:br>
              <a:rPr lang="cs-CZ" sz="2600" b="1" dirty="0" smtClean="0"/>
            </a:br>
            <a:endParaRPr lang="cs-CZ" sz="800" dirty="0"/>
          </a:p>
          <a:p>
            <a:pPr marL="0" indent="0">
              <a:buNone/>
            </a:pPr>
            <a:r>
              <a:rPr lang="cs-CZ" sz="2800" b="1" dirty="0" smtClean="0"/>
              <a:t>kapacita </a:t>
            </a:r>
            <a:r>
              <a:rPr lang="cs-CZ" sz="2800" b="1" dirty="0"/>
              <a:t>vodiče</a:t>
            </a:r>
            <a:r>
              <a:rPr lang="cs-CZ" sz="2800" dirty="0"/>
              <a:t> </a:t>
            </a:r>
            <a:r>
              <a:rPr lang="cs-CZ" sz="2800" dirty="0" smtClean="0"/>
              <a:t>(</a:t>
            </a:r>
            <a:r>
              <a:rPr lang="cs-CZ" sz="2800" dirty="0"/>
              <a:t>konstanta úměrnosti)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vyjadřuje </a:t>
            </a:r>
            <a:r>
              <a:rPr lang="cs-CZ" sz="2800" dirty="0"/>
              <a:t>schopnost vodiče pojmout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při </a:t>
            </a:r>
            <a:r>
              <a:rPr lang="cs-CZ" sz="2800" dirty="0"/>
              <a:t>dané hodnotě </a:t>
            </a:r>
            <a:r>
              <a:rPr lang="el-GR" sz="2800" dirty="0" smtClean="0"/>
              <a:t>ϕ</a:t>
            </a:r>
            <a:r>
              <a:rPr lang="cs-CZ" sz="2800" dirty="0" smtClean="0"/>
              <a:t> </a:t>
            </a:r>
            <a:r>
              <a:rPr lang="cs-CZ" sz="2800" dirty="0"/>
              <a:t>určitý náboj Q.</a:t>
            </a:r>
          </a:p>
          <a:p>
            <a:pPr lvl="0">
              <a:spcBef>
                <a:spcPts val="0"/>
              </a:spcBef>
            </a:pPr>
            <a:r>
              <a:rPr lang="cs-CZ" sz="2600" dirty="0"/>
              <a:t>závisí na tvaru a velikosti vodiče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[</a:t>
            </a:r>
            <a:r>
              <a:rPr lang="en-US" sz="2600" dirty="0"/>
              <a:t>C]</a:t>
            </a:r>
            <a:r>
              <a:rPr lang="cs-CZ" sz="2600" dirty="0"/>
              <a:t> = C.V</a:t>
            </a:r>
            <a:r>
              <a:rPr lang="cs-CZ" sz="2600" baseline="30000" dirty="0"/>
              <a:t>-1</a:t>
            </a:r>
            <a:r>
              <a:rPr lang="cs-CZ" sz="2600" dirty="0"/>
              <a:t> = F (farad) – používají se jednotky dílčí (</a:t>
            </a:r>
            <a:r>
              <a:rPr lang="cs-CZ" sz="2600" dirty="0" err="1"/>
              <a:t>pF</a:t>
            </a:r>
            <a:r>
              <a:rPr lang="cs-CZ" sz="2600" dirty="0"/>
              <a:t> až </a:t>
            </a:r>
            <a:r>
              <a:rPr lang="cs-CZ" sz="2600" dirty="0" err="1"/>
              <a:t>mF</a:t>
            </a:r>
            <a:r>
              <a:rPr lang="cs-CZ" sz="2600" dirty="0"/>
              <a:t>)</a:t>
            </a:r>
          </a:p>
          <a:p>
            <a:pPr>
              <a:spcBef>
                <a:spcPts val="0"/>
              </a:spcBef>
            </a:pPr>
            <a:r>
              <a:rPr lang="cs-CZ" sz="2600" dirty="0"/>
              <a:t>Vodič má kapacitu 1F, jestliže se nábojem 1C nabije na elektrický </a:t>
            </a:r>
            <a:r>
              <a:rPr lang="cs-CZ" sz="2600" dirty="0" smtClean="0"/>
              <a:t>potenciál </a:t>
            </a:r>
            <a:r>
              <a:rPr lang="cs-CZ" sz="2600" dirty="0"/>
              <a:t>1V</a:t>
            </a:r>
            <a:r>
              <a:rPr lang="cs-CZ" sz="2600" dirty="0" smtClean="0"/>
              <a:t>.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/>
              <a:t>Potenciál osamoceného kulového vodiče </a:t>
            </a:r>
            <a:br>
              <a:rPr lang="cs-CZ" sz="2800" dirty="0"/>
            </a:br>
            <a:r>
              <a:rPr lang="cs-CZ" sz="2800" dirty="0"/>
              <a:t>o poloměru </a:t>
            </a:r>
            <a:r>
              <a:rPr lang="cs-CZ" sz="2800" i="1" dirty="0"/>
              <a:t>R</a:t>
            </a:r>
            <a:r>
              <a:rPr lang="cs-CZ" sz="2800" dirty="0"/>
              <a:t> na jeho povrchu </a:t>
            </a:r>
            <a:r>
              <a:rPr lang="cs-CZ" sz="2800" dirty="0" smtClean="0"/>
              <a:t>→</a:t>
            </a:r>
            <a:endParaRPr lang="cs-CZ" sz="28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/>
              <a:t>Kapacita kulového vodiče</a:t>
            </a:r>
            <a:endParaRPr lang="cs-CZ" sz="26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075981"/>
              </p:ext>
            </p:extLst>
          </p:nvPr>
        </p:nvGraphicFramePr>
        <p:xfrm>
          <a:off x="6228184" y="2348880"/>
          <a:ext cx="1002977" cy="93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3" name="Rovnice" r:id="rId3" imgW="457200" imgH="419040" progId="Equation.3">
                  <p:embed/>
                </p:oleObj>
              </mc:Choice>
              <mc:Fallback>
                <p:oleObj name="Rovnice" r:id="rId3" imgW="4572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348880"/>
                        <a:ext cx="1002977" cy="938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904774"/>
              </p:ext>
            </p:extLst>
          </p:nvPr>
        </p:nvGraphicFramePr>
        <p:xfrm>
          <a:off x="6444208" y="5301208"/>
          <a:ext cx="179705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Rovnice" r:id="rId5" imgW="914400" imgH="431800" progId="Equation.3">
                  <p:embed/>
                </p:oleObj>
              </mc:Choice>
              <mc:Fallback>
                <p:oleObj name="Rovnice" r:id="rId5" imgW="914400" imgH="4318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301208"/>
                        <a:ext cx="1797050" cy="862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805455"/>
              </p:ext>
            </p:extLst>
          </p:nvPr>
        </p:nvGraphicFramePr>
        <p:xfrm>
          <a:off x="4211960" y="6282581"/>
          <a:ext cx="16462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" name="Rovnice" r:id="rId7" imgW="838200" imgH="228600" progId="Equation.3">
                  <p:embed/>
                </p:oleObj>
              </mc:Choice>
              <mc:Fallback>
                <p:oleObj name="Rovnice" r:id="rId7" imgW="838200" imgH="22860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6282581"/>
                        <a:ext cx="1646238" cy="458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514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550068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K</a:t>
            </a:r>
            <a:r>
              <a:rPr lang="cs-CZ" sz="2400" dirty="0" smtClean="0"/>
              <a:t>apacita </a:t>
            </a:r>
            <a:r>
              <a:rPr lang="cs-CZ" sz="2400" dirty="0"/>
              <a:t>osamoceného vodiče je </a:t>
            </a:r>
            <a:r>
              <a:rPr lang="cs-CZ" sz="2400" dirty="0" smtClean="0"/>
              <a:t>malá</a:t>
            </a:r>
            <a:r>
              <a:rPr lang="cs-CZ" sz="2400" dirty="0"/>
              <a:t>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2400" dirty="0"/>
              <a:t>větší kapacitu má </a:t>
            </a:r>
            <a:r>
              <a:rPr lang="cs-CZ" sz="2400" b="1" dirty="0" smtClean="0"/>
              <a:t>kondenzátor </a:t>
            </a:r>
            <a:br>
              <a:rPr lang="cs-CZ" sz="2400" b="1" dirty="0" smtClean="0"/>
            </a:br>
            <a:r>
              <a:rPr lang="cs-CZ" sz="2400" b="1" dirty="0" smtClean="0"/>
              <a:t>– dvě izolovaná vodivá tělesa.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marL="0" lvl="0" indent="0">
              <a:spcBef>
                <a:spcPts val="0"/>
              </a:spcBef>
              <a:buNone/>
            </a:pPr>
            <a:r>
              <a:rPr lang="cs-CZ" sz="2400" b="1" dirty="0"/>
              <a:t>deskový kondenzátor</a:t>
            </a:r>
            <a:r>
              <a:rPr lang="cs-CZ" sz="2400" dirty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dvě </a:t>
            </a:r>
            <a:r>
              <a:rPr lang="cs-CZ" sz="2400" dirty="0"/>
              <a:t>vodivé </a:t>
            </a:r>
            <a:r>
              <a:rPr lang="cs-CZ" sz="2400" dirty="0" smtClean="0"/>
              <a:t>navzájem </a:t>
            </a:r>
            <a:r>
              <a:rPr lang="cs-CZ" sz="2400" dirty="0"/>
              <a:t>izolované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rovnoběžné desky</a:t>
            </a:r>
            <a:br>
              <a:rPr lang="cs-CZ" sz="2400" dirty="0" smtClean="0"/>
            </a:br>
            <a:endParaRPr lang="cs-CZ" sz="2400" dirty="0"/>
          </a:p>
          <a:p>
            <a:pPr marL="366713"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dirty="0"/>
              <a:t>S – obsah účinných ploch</a:t>
            </a:r>
          </a:p>
          <a:p>
            <a:pPr marL="366713"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dirty="0"/>
              <a:t>d – vzdálenost </a:t>
            </a:r>
            <a:r>
              <a:rPr lang="cs-CZ" sz="2400" dirty="0" smtClean="0"/>
              <a:t>desek</a:t>
            </a:r>
            <a:br>
              <a:rPr lang="cs-CZ" sz="2400" dirty="0" smtClean="0"/>
            </a:br>
            <a:endParaRPr lang="cs-CZ" sz="2400" dirty="0"/>
          </a:p>
          <a:p>
            <a:pPr marL="366713"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dirty="0"/>
              <a:t>připojíme-li kondenzátor ke svorkám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zdroje</a:t>
            </a:r>
            <a:r>
              <a:rPr lang="cs-CZ" sz="2400" dirty="0"/>
              <a:t>, vznikne na desce </a:t>
            </a:r>
            <a:r>
              <a:rPr lang="cs-CZ" sz="2400" dirty="0" smtClean="0"/>
              <a:t>s </a:t>
            </a:r>
            <a:r>
              <a:rPr lang="cs-CZ" sz="2400" dirty="0"/>
              <a:t>vyšším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potenciálem </a:t>
            </a:r>
            <a:r>
              <a:rPr lang="cs-CZ" sz="2400" dirty="0"/>
              <a:t>náboj +</a:t>
            </a:r>
            <a:r>
              <a:rPr lang="cs-CZ" sz="2400" dirty="0" smtClean="0"/>
              <a:t>Q, na </a:t>
            </a:r>
            <a:r>
              <a:rPr lang="cs-CZ" sz="2400" dirty="0"/>
              <a:t>druhé náboj –Q</a:t>
            </a:r>
          </a:p>
          <a:p>
            <a:pPr marL="366713"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dirty="0"/>
              <a:t>mezi deskami vznikne homogenní </a:t>
            </a:r>
            <a:r>
              <a:rPr lang="cs-CZ" sz="2400" dirty="0" err="1"/>
              <a:t>elst</a:t>
            </a:r>
            <a:r>
              <a:rPr lang="cs-CZ" sz="2400" dirty="0"/>
              <a:t>.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pole </a:t>
            </a:r>
            <a:r>
              <a:rPr lang="cs-CZ" sz="2400" dirty="0"/>
              <a:t>s intenzitou </a:t>
            </a:r>
            <a:r>
              <a:rPr lang="cs-CZ" sz="2400" dirty="0" smtClean="0"/>
              <a:t>E </a:t>
            </a:r>
            <a:br>
              <a:rPr lang="cs-CZ" sz="2400" dirty="0" smtClean="0"/>
            </a:br>
            <a:r>
              <a:rPr lang="cs-CZ" sz="2400" dirty="0" smtClean="0"/>
              <a:t>(vně </a:t>
            </a:r>
            <a:r>
              <a:rPr lang="cs-CZ" sz="2400" dirty="0"/>
              <a:t>kondenzátoru </a:t>
            </a:r>
            <a:r>
              <a:rPr lang="cs-CZ" sz="2400" dirty="0" smtClean="0"/>
              <a:t>se </a:t>
            </a:r>
            <a:r>
              <a:rPr lang="cs-CZ" sz="2400" dirty="0"/>
              <a:t>elektrostatické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pole </a:t>
            </a:r>
            <a:r>
              <a:rPr lang="cs-CZ" sz="2400" dirty="0"/>
              <a:t>obou desek </a:t>
            </a:r>
            <a:r>
              <a:rPr lang="cs-CZ" sz="2400" dirty="0" smtClean="0"/>
              <a:t>vzájemně </a:t>
            </a:r>
            <a:r>
              <a:rPr lang="cs-CZ" sz="2400" dirty="0"/>
              <a:t>ruší)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2400" dirty="0" smtClean="0"/>
          </a:p>
        </p:txBody>
      </p:sp>
      <p:pic>
        <p:nvPicPr>
          <p:cNvPr id="48144" name="Picture 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1" t="15408" r="28476" b="20000"/>
          <a:stretch/>
        </p:blipFill>
        <p:spPr bwMode="auto">
          <a:xfrm>
            <a:off x="6115950" y="188640"/>
            <a:ext cx="2308598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8146" name="Picture 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6" t="14233" r="33714" b="10000"/>
          <a:stretch/>
        </p:blipFill>
        <p:spPr bwMode="auto">
          <a:xfrm>
            <a:off x="5712669" y="2276873"/>
            <a:ext cx="3313171" cy="4176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23983" y="1419111"/>
            <a:ext cx="576000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+Q</a:t>
            </a:r>
            <a:endParaRPr lang="cs-CZ" sz="2400" dirty="0"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270249" y="1441892"/>
            <a:ext cx="576000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+mj-lt"/>
              </a:rPr>
              <a:t>-</a:t>
            </a:r>
            <a:r>
              <a:rPr lang="cs-CZ" sz="2400" dirty="0" smtClean="0">
                <a:latin typeface="+mj-lt"/>
              </a:rPr>
              <a:t>Q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34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520" y="188640"/>
            <a:ext cx="9144000" cy="550068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/>
              <a:t>Elektrická </a:t>
            </a:r>
            <a:r>
              <a:rPr lang="cs-CZ" sz="2400" b="1" dirty="0"/>
              <a:t>intenzita</a:t>
            </a:r>
            <a:r>
              <a:rPr lang="cs-CZ" sz="2400" dirty="0"/>
              <a:t> mezi deskami kondenzátoru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/>
              <a:t>Kapacita deskového kondenzátoru</a:t>
            </a:r>
            <a:r>
              <a:rPr lang="cs-CZ" sz="2400" dirty="0"/>
              <a:t> (ve vakuu)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 </a:t>
            </a:r>
          </a:p>
          <a:p>
            <a:pPr lvl="0">
              <a:spcBef>
                <a:spcPts val="0"/>
              </a:spcBef>
            </a:pPr>
            <a:r>
              <a:rPr lang="cs-CZ" sz="2400" b="1" dirty="0"/>
              <a:t>deskový kondenzátor s dielektrikem</a:t>
            </a:r>
            <a:r>
              <a:rPr lang="cs-CZ" sz="2400" dirty="0"/>
              <a:t> má větší kapacitu než stejný bez dielektrika. (musíme na desky přivést větší náboj, aby E byla stejná)</a:t>
            </a:r>
          </a:p>
          <a:p>
            <a:pPr>
              <a:spcBef>
                <a:spcPts val="0"/>
              </a:spcBef>
            </a:pPr>
            <a:r>
              <a:rPr lang="cs-CZ" sz="2400" b="1" dirty="0"/>
              <a:t>relativní permitivita </a:t>
            </a:r>
            <a:r>
              <a:rPr lang="cs-CZ" sz="2400" dirty="0"/>
              <a:t> udává, kolikrát se zvětší kapacita kondenzátoru vložením dielektrika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 smtClean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874818"/>
              </p:ext>
            </p:extLst>
          </p:nvPr>
        </p:nvGraphicFramePr>
        <p:xfrm>
          <a:off x="1331913" y="788988"/>
          <a:ext cx="2058987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4" name="Rovnice" r:id="rId3" imgW="1091880" imgH="812520" progId="Equation.3">
                  <p:embed/>
                </p:oleObj>
              </mc:Choice>
              <mc:Fallback>
                <p:oleObj name="Rovnice" r:id="rId3" imgW="10918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788988"/>
                        <a:ext cx="2058987" cy="1539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93334"/>
              </p:ext>
            </p:extLst>
          </p:nvPr>
        </p:nvGraphicFramePr>
        <p:xfrm>
          <a:off x="3684588" y="788988"/>
          <a:ext cx="1204912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5" name="Rovnice" r:id="rId5" imgW="634680" imgH="812520" progId="Equation.3">
                  <p:embed/>
                </p:oleObj>
              </mc:Choice>
              <mc:Fallback>
                <p:oleObj name="Rovnice" r:id="rId5" imgW="6346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788988"/>
                        <a:ext cx="1204912" cy="1539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252690"/>
              </p:ext>
            </p:extLst>
          </p:nvPr>
        </p:nvGraphicFramePr>
        <p:xfrm>
          <a:off x="6228184" y="2420888"/>
          <a:ext cx="1205045" cy="769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6" name="Rovnice" r:id="rId7" imgW="634680" imgH="406080" progId="Equation.3">
                  <p:embed/>
                </p:oleObj>
              </mc:Choice>
              <mc:Fallback>
                <p:oleObj name="Rovnice" r:id="rId7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420888"/>
                        <a:ext cx="1205045" cy="7692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291161"/>
              </p:ext>
            </p:extLst>
          </p:nvPr>
        </p:nvGraphicFramePr>
        <p:xfrm>
          <a:off x="683568" y="5229200"/>
          <a:ext cx="2210469" cy="84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7" name="Rovnice" r:id="rId9" imgW="1168200" imgH="431640" progId="Equation.3">
                  <p:embed/>
                </p:oleObj>
              </mc:Choice>
              <mc:Fallback>
                <p:oleObj name="Rovnice" r:id="rId9" imgW="1168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229200"/>
                        <a:ext cx="2210469" cy="842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246482"/>
              </p:ext>
            </p:extLst>
          </p:nvPr>
        </p:nvGraphicFramePr>
        <p:xfrm>
          <a:off x="3203848" y="5301208"/>
          <a:ext cx="2159346" cy="769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8" name="Rovnice" r:id="rId11" imgW="1143000" imgH="406080" progId="Equation.3">
                  <p:embed/>
                </p:oleObj>
              </mc:Choice>
              <mc:Fallback>
                <p:oleObj name="Rovnice" r:id="rId11" imgW="11430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301208"/>
                        <a:ext cx="2159346" cy="7692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778376"/>
              </p:ext>
            </p:extLst>
          </p:nvPr>
        </p:nvGraphicFramePr>
        <p:xfrm>
          <a:off x="5796136" y="5301208"/>
          <a:ext cx="1029766" cy="84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9" name="Rovnice" r:id="rId13" imgW="545760" imgH="431640" progId="Equation.3">
                  <p:embed/>
                </p:oleObj>
              </mc:Choice>
              <mc:Fallback>
                <p:oleObj name="Rovnice" r:id="rId13" imgW="545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301208"/>
                        <a:ext cx="1029766" cy="842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68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523220"/>
          </a:xfrm>
          <a:solidFill>
            <a:srgbClr val="0066CC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pl-PL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1.9</a:t>
            </a:r>
            <a:r>
              <a:rPr lang="pl-PL" sz="2800" b="1" dirty="0">
                <a:solidFill>
                  <a:schemeClr val="bg1"/>
                </a:solidFill>
                <a:ea typeface="+mn-ea"/>
                <a:cs typeface="Times New Roman" pitchFamily="18" charset="0"/>
              </a:rPr>
              <a:t>.	KONDENZÁTORY V PRAXI</a:t>
            </a:r>
            <a:endParaRPr lang="cs-CZ" sz="2800" b="1" dirty="0">
              <a:solidFill>
                <a:schemeClr val="bg1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672"/>
            <a:ext cx="9144000" cy="64807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/>
              <a:t>Podle </a:t>
            </a:r>
            <a:r>
              <a:rPr lang="cs-CZ" sz="2400" b="1" dirty="0"/>
              <a:t>druhu dielektrika rozlišujeme kondenzátory </a:t>
            </a:r>
          </a:p>
          <a:p>
            <a:pPr marL="723900" lvl="0">
              <a:spcBef>
                <a:spcPts val="0"/>
              </a:spcBef>
            </a:pPr>
            <a:r>
              <a:rPr lang="cs-CZ" sz="2400" b="1" dirty="0" smtClean="0"/>
              <a:t>s </a:t>
            </a:r>
            <a:r>
              <a:rPr lang="cs-CZ" sz="2400" b="1" dirty="0"/>
              <a:t>papírovým dielektrikem, </a:t>
            </a:r>
          </a:p>
          <a:p>
            <a:pPr marL="723900" lvl="0">
              <a:spcBef>
                <a:spcPts val="0"/>
              </a:spcBef>
            </a:pPr>
            <a:r>
              <a:rPr lang="cs-CZ" sz="2400" b="1" dirty="0"/>
              <a:t>s plastickou fólií,</a:t>
            </a:r>
          </a:p>
          <a:p>
            <a:pPr marL="723900" lvl="0">
              <a:spcBef>
                <a:spcPts val="0"/>
              </a:spcBef>
            </a:pPr>
            <a:r>
              <a:rPr lang="cs-CZ" sz="2400" b="1" dirty="0"/>
              <a:t>skleněné, </a:t>
            </a:r>
          </a:p>
          <a:p>
            <a:pPr marL="723900" lvl="0">
              <a:spcBef>
                <a:spcPts val="0"/>
              </a:spcBef>
            </a:pPr>
            <a:r>
              <a:rPr lang="cs-CZ" sz="2400" b="1" dirty="0"/>
              <a:t>slídové, </a:t>
            </a:r>
          </a:p>
          <a:p>
            <a:pPr marL="723900" lvl="0">
              <a:spcBef>
                <a:spcPts val="0"/>
              </a:spcBef>
            </a:pPr>
            <a:r>
              <a:rPr lang="cs-CZ" sz="2400" b="1" dirty="0"/>
              <a:t>keramické </a:t>
            </a:r>
            <a:endParaRPr lang="cs-CZ" sz="2400" b="1" dirty="0" smtClean="0"/>
          </a:p>
          <a:p>
            <a:pPr marL="723900" lvl="0">
              <a:spcBef>
                <a:spcPts val="0"/>
              </a:spcBef>
            </a:pPr>
            <a:r>
              <a:rPr lang="cs-CZ" sz="2400" b="1" dirty="0" smtClean="0"/>
              <a:t>elektrolytické</a:t>
            </a:r>
            <a:r>
              <a:rPr lang="cs-CZ" sz="2400" dirty="0" smtClean="0"/>
              <a:t> </a:t>
            </a:r>
            <a:r>
              <a:rPr lang="cs-CZ" sz="2400" dirty="0"/>
              <a:t>– jsou tvořeny dvěma hliníkovými (tantalovými) fóliemi, mezi nimiž je vrstva papíru napuštěná elektrolytem. Na jedné fólii se elektrochemicky vytvoří tenká vrstva oxidu, která slouží jako dielektrikum. </a:t>
            </a:r>
            <a:endParaRPr lang="cs-CZ" sz="2400" dirty="0" smtClean="0"/>
          </a:p>
          <a:p>
            <a:pPr marL="381000" lvl="0" indent="0">
              <a:spcBef>
                <a:spcPts val="0"/>
              </a:spcBef>
              <a:buNone/>
            </a:pPr>
            <a:endParaRPr lang="cs-CZ" sz="2400" dirty="0"/>
          </a:p>
          <a:p>
            <a:pPr marL="361950">
              <a:spcBef>
                <a:spcPts val="0"/>
              </a:spcBef>
              <a:tabLst>
                <a:tab pos="261938" algn="l"/>
              </a:tabLst>
            </a:pPr>
            <a:r>
              <a:rPr lang="cs-CZ" sz="2400" dirty="0"/>
              <a:t>Většina</a:t>
            </a:r>
            <a:r>
              <a:rPr lang="cs-CZ" sz="2400" dirty="0" smtClean="0"/>
              <a:t> </a:t>
            </a:r>
            <a:r>
              <a:rPr lang="cs-CZ" sz="2400" dirty="0"/>
              <a:t>kondenzátorů má neměnnou kapacitu. </a:t>
            </a:r>
          </a:p>
          <a:p>
            <a:pPr lvl="0">
              <a:spcBef>
                <a:spcPts val="0"/>
              </a:spcBef>
            </a:pPr>
            <a:r>
              <a:rPr lang="cs-CZ" sz="2400" dirty="0"/>
              <a:t>V radiotechnice se používají kondenzátory,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jejichž </a:t>
            </a:r>
            <a:r>
              <a:rPr lang="cs-CZ" sz="2400" dirty="0"/>
              <a:t>kapacitu lze měnit.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Jsou </a:t>
            </a:r>
            <a:r>
              <a:rPr lang="cs-CZ" sz="2400" dirty="0"/>
              <a:t>zhotoveny tak, že lze měnit účinnou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plochu </a:t>
            </a:r>
            <a:r>
              <a:rPr lang="cs-CZ" sz="2400" dirty="0"/>
              <a:t>desek (např. otočný)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04" y="5013176"/>
            <a:ext cx="2095500" cy="164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4807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 smtClean="0"/>
              <a:t>Podle tvaru rozlišujeme </a:t>
            </a:r>
            <a:r>
              <a:rPr lang="cs-CZ" sz="2800" b="1" dirty="0"/>
              <a:t>kondenzátory </a:t>
            </a:r>
          </a:p>
          <a:p>
            <a:pPr marL="452438" lvl="1">
              <a:buFont typeface="Arial" panose="020B0604020202020204" pitchFamily="34" charset="0"/>
              <a:buChar char="•"/>
            </a:pPr>
            <a:r>
              <a:rPr lang="cs-CZ" dirty="0" smtClean="0"/>
              <a:t>deskové</a:t>
            </a:r>
            <a:endParaRPr lang="cs-CZ" dirty="0"/>
          </a:p>
          <a:p>
            <a:pPr marL="452438" lvl="1">
              <a:buFont typeface="Arial" panose="020B0604020202020204" pitchFamily="34" charset="0"/>
              <a:buChar char="•"/>
            </a:pPr>
            <a:r>
              <a:rPr lang="cs-CZ" dirty="0" smtClean="0"/>
              <a:t>kulové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pPr marL="452438" lvl="1">
              <a:buFont typeface="Arial" panose="020B0604020202020204" pitchFamily="34" charset="0"/>
              <a:buChar char="•"/>
            </a:pPr>
            <a:r>
              <a:rPr lang="cs-CZ" dirty="0" smtClean="0"/>
              <a:t>válcové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</a:t>
            </a:r>
          </a:p>
          <a:p>
            <a:pPr marL="166688" lvl="1" indent="0">
              <a:buNone/>
            </a:pPr>
            <a:r>
              <a:rPr lang="cs-CZ" dirty="0" smtClean="0"/>
              <a:t>		vytváří </a:t>
            </a:r>
            <a:r>
              <a:rPr lang="cs-CZ" dirty="0"/>
              <a:t>nehomogenní elektrostatické pole.</a:t>
            </a:r>
            <a:endParaRPr lang="cs-CZ" b="1" dirty="0"/>
          </a:p>
          <a:p>
            <a:pPr marL="452438" lvl="1">
              <a:buFont typeface="Arial" panose="020B0604020202020204" pitchFamily="34" charset="0"/>
              <a:buChar char="•"/>
            </a:pPr>
            <a:r>
              <a:rPr lang="cs-CZ" dirty="0" smtClean="0"/>
              <a:t>svitkové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svinutý dlouhý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vodivý </a:t>
            </a:r>
            <a:r>
              <a:rPr lang="cs-CZ" dirty="0"/>
              <a:t>pás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oddělený </a:t>
            </a:r>
            <a:br>
              <a:rPr lang="cs-CZ" dirty="0" smtClean="0"/>
            </a:br>
            <a:r>
              <a:rPr lang="cs-CZ" dirty="0" smtClean="0"/>
              <a:t>dielektrikem</a:t>
            </a:r>
            <a:r>
              <a:rPr lang="cs-CZ" dirty="0"/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33" y="689135"/>
            <a:ext cx="38100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10" y="1052736"/>
            <a:ext cx="283845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2" t="42105" r="27552" b="25926"/>
          <a:stretch/>
        </p:blipFill>
        <p:spPr bwMode="auto">
          <a:xfrm>
            <a:off x="3476583" y="4361025"/>
            <a:ext cx="5486400" cy="2380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8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4807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/>
              <a:t>ENERGIE </a:t>
            </a:r>
            <a:r>
              <a:rPr lang="cs-CZ" sz="2800" b="1" dirty="0" smtClean="0"/>
              <a:t>KONDENZÁTORU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endParaRPr lang="cs-CZ" sz="2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 smtClean="0"/>
              <a:t>Při </a:t>
            </a:r>
            <a:r>
              <a:rPr lang="cs-CZ" sz="2400" dirty="0">
                <a:hlinkClick r:id="rId2"/>
              </a:rPr>
              <a:t>nabíjení</a:t>
            </a:r>
            <a:r>
              <a:rPr lang="cs-CZ" sz="2400" dirty="0"/>
              <a:t> a vybíjení kondenzátoru dochází k pohybu náboje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</a:t>
            </a:r>
            <a:r>
              <a:rPr lang="cs-CZ" sz="2400" dirty="0"/>
              <a:t>elektrickém poli, při němž elektrostatické síly konají práci. </a:t>
            </a:r>
          </a:p>
          <a:p>
            <a:pPr marL="1257300" lvl="0">
              <a:spcBef>
                <a:spcPts val="0"/>
              </a:spcBef>
            </a:pPr>
            <a:r>
              <a:rPr lang="cs-CZ" sz="2400" dirty="0"/>
              <a:t>při nabíjení kondenzátor získává energii</a:t>
            </a:r>
          </a:p>
          <a:p>
            <a:pPr marL="1257300" lvl="0">
              <a:spcBef>
                <a:spcPts val="0"/>
              </a:spcBef>
            </a:pPr>
            <a:r>
              <a:rPr lang="cs-CZ" sz="2400" dirty="0"/>
              <a:t>při vybíjení ji ztrácí.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 smtClean="0"/>
              <a:t>Kondenzátor </a:t>
            </a:r>
            <a:r>
              <a:rPr lang="cs-CZ" sz="2400" dirty="0"/>
              <a:t>s kapacitou </a:t>
            </a:r>
            <a:r>
              <a:rPr lang="cs-CZ" sz="2400" i="1" dirty="0"/>
              <a:t>C</a:t>
            </a:r>
            <a:r>
              <a:rPr lang="cs-CZ" sz="2400" dirty="0"/>
              <a:t>, </a:t>
            </a:r>
            <a:r>
              <a:rPr lang="cs-CZ" sz="2400" dirty="0" smtClean="0"/>
              <a:t>který </a:t>
            </a:r>
            <a:br>
              <a:rPr lang="cs-CZ" sz="2400" dirty="0" smtClean="0"/>
            </a:br>
            <a:r>
              <a:rPr lang="cs-CZ" sz="2400" dirty="0" smtClean="0"/>
              <a:t>lze </a:t>
            </a:r>
            <a:r>
              <a:rPr lang="cs-CZ" sz="2400" dirty="0"/>
              <a:t>nabít na maximální napětí U</a:t>
            </a:r>
            <a:r>
              <a:rPr lang="cs-CZ" sz="2400" baseline="-25000" dirty="0"/>
              <a:t>C</a:t>
            </a:r>
            <a:r>
              <a:rPr lang="cs-CZ" sz="2400" dirty="0"/>
              <a:t> nábojem Q</a:t>
            </a:r>
            <a:r>
              <a:rPr lang="cs-CZ" sz="2400" baseline="-25000" dirty="0"/>
              <a:t>C</a:t>
            </a:r>
            <a:r>
              <a:rPr lang="cs-CZ" sz="2400" dirty="0"/>
              <a:t> .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marL="177800" indent="-177800">
              <a:spcBef>
                <a:spcPts val="0"/>
              </a:spcBef>
            </a:pPr>
            <a:r>
              <a:rPr lang="cs-CZ" sz="2400" dirty="0"/>
              <a:t>Napětí na deskách kondenzátoru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je </a:t>
            </a:r>
            <a:r>
              <a:rPr lang="cs-CZ" sz="2400" dirty="0"/>
              <a:t>přímo </a:t>
            </a:r>
            <a:r>
              <a:rPr lang="cs-CZ" sz="2400" dirty="0" smtClean="0"/>
              <a:t>úměrné </a:t>
            </a:r>
            <a:r>
              <a:rPr lang="cs-CZ" sz="2400" dirty="0"/>
              <a:t>náboji na jeho deskách.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marL="177800" indent="-177800">
              <a:spcBef>
                <a:spcPts val="0"/>
              </a:spcBef>
            </a:pPr>
            <a:r>
              <a:rPr lang="cs-CZ" sz="2400" b="1" dirty="0"/>
              <a:t>Graf závislosti napětí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na </a:t>
            </a:r>
            <a:r>
              <a:rPr lang="cs-CZ" sz="2400" b="1" dirty="0"/>
              <a:t>deskách kondenzátoru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na </a:t>
            </a:r>
            <a:r>
              <a:rPr lang="cs-CZ" sz="2400" b="1" dirty="0"/>
              <a:t>náboji na jeho deskách</a:t>
            </a:r>
            <a:r>
              <a:rPr lang="cs-CZ" sz="2400" dirty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je lineární </a:t>
            </a:r>
            <a:r>
              <a:rPr lang="cs-CZ" sz="2400" dirty="0"/>
              <a:t>funkce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31746" name="Picture 2" descr="http://fyzika.jreichl.com/data/E_pole_soubory/image111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02" y="3789040"/>
            <a:ext cx="3534286" cy="24610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6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64488" cy="64807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/>
              <a:t>ENERGIE KONDENZÁTORU</a:t>
            </a:r>
            <a:endParaRPr lang="cs-CZ" sz="2800" dirty="0"/>
          </a:p>
          <a:p>
            <a:pPr>
              <a:spcBef>
                <a:spcPts val="0"/>
              </a:spcBef>
            </a:pPr>
            <a:r>
              <a:rPr lang="cs-CZ" sz="2400" dirty="0" smtClean="0"/>
              <a:t>Obsah </a:t>
            </a:r>
            <a:r>
              <a:rPr lang="cs-CZ" sz="2400" dirty="0"/>
              <a:t>plochy pod grafem této závislosti je číselně roven práci, kterou vykonaly elektrostatické síly při nabíjení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dirty="0"/>
              <a:t>resp. vybíjení) kondenzátoru.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Pokud nenabijeme kondenzátor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na </a:t>
            </a:r>
            <a:r>
              <a:rPr lang="cs-CZ" sz="2400" dirty="0"/>
              <a:t>maximální napětí U</a:t>
            </a:r>
            <a:r>
              <a:rPr lang="cs-CZ" sz="2400" baseline="-25000" dirty="0"/>
              <a:t>C</a:t>
            </a:r>
            <a:r>
              <a:rPr lang="cs-CZ" sz="2400" dirty="0"/>
              <a:t>, </a:t>
            </a:r>
            <a:r>
              <a:rPr lang="cs-CZ" sz="2400" dirty="0" smtClean="0"/>
              <a:t>ale </a:t>
            </a:r>
            <a:r>
              <a:rPr lang="cs-CZ" sz="2400" dirty="0"/>
              <a:t>na napětí </a:t>
            </a:r>
            <a:r>
              <a:rPr lang="cs-CZ" sz="2400" i="1" dirty="0"/>
              <a:t>U</a:t>
            </a:r>
            <a:r>
              <a:rPr lang="cs-CZ" sz="2400" dirty="0"/>
              <a:t>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bude </a:t>
            </a:r>
            <a:r>
              <a:rPr lang="cs-CZ" sz="2400" dirty="0"/>
              <a:t>na deskách kondenzátoru náboj </a:t>
            </a:r>
            <a:r>
              <a:rPr lang="cs-CZ" sz="2400" i="1" dirty="0"/>
              <a:t>Q</a:t>
            </a:r>
            <a:r>
              <a:rPr lang="cs-CZ" sz="2400" dirty="0"/>
              <a:t>.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>
              <a:spcBef>
                <a:spcPts val="0"/>
              </a:spcBef>
            </a:pPr>
            <a:r>
              <a:rPr lang="cs-CZ" sz="2400" dirty="0"/>
              <a:t>Práce bude rovna energii kondenzátoru, tj. W = E</a:t>
            </a:r>
            <a:r>
              <a:rPr lang="cs-CZ" sz="2400" baseline="-25000" dirty="0"/>
              <a:t>C</a:t>
            </a:r>
            <a:r>
              <a:rPr lang="cs-CZ" sz="2400" dirty="0"/>
              <a:t>.  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Energie dodaná prací elektrostatických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sil </a:t>
            </a:r>
            <a:r>
              <a:rPr lang="cs-CZ" sz="2400" dirty="0"/>
              <a:t>se spotřebovala k polarizaci dielektrika</a:t>
            </a:r>
            <a:r>
              <a:rPr lang="cs-CZ" sz="2400" dirty="0" smtClean="0"/>
              <a:t>,</a:t>
            </a:r>
            <a:br>
              <a:rPr lang="cs-CZ" sz="2400" dirty="0" smtClean="0"/>
            </a:br>
            <a:r>
              <a:rPr lang="cs-CZ" sz="2400" dirty="0" smtClean="0"/>
              <a:t>kterým </a:t>
            </a:r>
            <a:r>
              <a:rPr lang="cs-CZ" sz="2400" dirty="0"/>
              <a:t>je kondenzátor vyplněn.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Energie </a:t>
            </a:r>
            <a:r>
              <a:rPr lang="cs-CZ" sz="2400" dirty="0"/>
              <a:t>zůstane v polarizovaném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dielektriku </a:t>
            </a:r>
            <a:r>
              <a:rPr lang="cs-CZ" sz="2400" dirty="0"/>
              <a:t>ve formě </a:t>
            </a:r>
            <a:r>
              <a:rPr lang="cs-CZ" sz="2400" dirty="0" smtClean="0"/>
              <a:t>energie </a:t>
            </a:r>
            <a:r>
              <a:rPr lang="cs-CZ" sz="2400" dirty="0" err="1" smtClean="0"/>
              <a:t>elst</a:t>
            </a:r>
            <a:r>
              <a:rPr lang="cs-CZ" sz="2400" dirty="0" smtClean="0"/>
              <a:t>. </a:t>
            </a:r>
            <a:r>
              <a:rPr lang="cs-CZ" sz="2400" dirty="0"/>
              <a:t>pole.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Nabitý </a:t>
            </a:r>
            <a:r>
              <a:rPr lang="cs-CZ" sz="2400" dirty="0"/>
              <a:t>kondenzátor je tak zdrojem elektrické energie. </a:t>
            </a:r>
          </a:p>
        </p:txBody>
      </p:sp>
      <p:pic>
        <p:nvPicPr>
          <p:cNvPr id="3" name="Picture 2" descr="http://fyzika.jreichl.com/data/E_pole_soubory/image111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23" y="3429000"/>
            <a:ext cx="3534286" cy="24610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0294"/>
              </p:ext>
            </p:extLst>
          </p:nvPr>
        </p:nvGraphicFramePr>
        <p:xfrm>
          <a:off x="6660232" y="908720"/>
          <a:ext cx="1463675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Rovnice" r:id="rId5" imgW="825500" imgH="1257300" progId="Equation.3">
                  <p:embed/>
                </p:oleObj>
              </mc:Choice>
              <mc:Fallback>
                <p:oleObj name="Rovnice" r:id="rId5" imgW="825500" imgH="12573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908720"/>
                        <a:ext cx="1463675" cy="2157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85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cs-CZ" sz="2800" b="1" dirty="0" smtClean="0"/>
          </a:p>
          <a:p>
            <a:pPr marL="0" indent="0">
              <a:buFont typeface="Arial" charset="0"/>
              <a:buNone/>
              <a:defRPr/>
            </a:pPr>
            <a:r>
              <a:rPr lang="cs-CZ" sz="2800" b="1" dirty="0" smtClean="0"/>
              <a:t>Podle </a:t>
            </a:r>
            <a:r>
              <a:rPr lang="cs-CZ" sz="2800" b="1" dirty="0"/>
              <a:t>pohybu náboje daným materiálem rozlišujeme: </a:t>
            </a:r>
          </a:p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</a:rPr>
              <a:t>vodiče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- elektrický náboj se v nich snadno přemísťuje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400" dirty="0" smtClean="0"/>
              <a:t>(Elektrony, které jsou schopné přenášet náboj v kovech, jsou </a:t>
            </a:r>
            <a:br>
              <a:rPr lang="cs-CZ" sz="2400" dirty="0" smtClean="0"/>
            </a:br>
            <a:r>
              <a:rPr lang="cs-CZ" sz="2400" dirty="0" smtClean="0"/>
              <a:t>k atomovým jádrům slabě vázány a mohou se od nich snadno odpoutat . Vytváří tzv. </a:t>
            </a:r>
            <a:r>
              <a:rPr lang="cs-CZ" sz="2400" b="1" dirty="0" smtClean="0"/>
              <a:t>elektronový plyn</a:t>
            </a:r>
            <a:r>
              <a:rPr lang="cs-CZ" sz="2400" dirty="0" smtClean="0"/>
              <a:t>, který je příčinou dobré vodivosti kovů. )</a:t>
            </a:r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izolanty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b="1" dirty="0">
                <a:solidFill>
                  <a:srgbClr val="FF0000"/>
                </a:solidFill>
              </a:rPr>
              <a:t>(dielektrika)</a:t>
            </a:r>
            <a:r>
              <a:rPr lang="cs-CZ" sz="2800" b="1" dirty="0"/>
              <a:t> – </a:t>
            </a:r>
            <a:r>
              <a:rPr lang="cs-CZ" sz="2800" dirty="0"/>
              <a:t> elektrony jsou pevně vázány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k </a:t>
            </a:r>
            <a:r>
              <a:rPr lang="cs-CZ" sz="2800" dirty="0"/>
              <a:t>atomovým jádrům a jejich pohyb daným materiálem proto není možný.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523220"/>
          </a:xfrm>
          <a:solidFill>
            <a:srgbClr val="0066CC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pl-PL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1.10</a:t>
            </a:r>
            <a:r>
              <a:rPr lang="pl-PL" sz="2800" b="1" dirty="0">
                <a:solidFill>
                  <a:schemeClr val="bg1"/>
                </a:solidFill>
                <a:ea typeface="+mn-ea"/>
                <a:cs typeface="Times New Roman" pitchFamily="18" charset="0"/>
              </a:rPr>
              <a:t>.	SPOJOVÁNÍ KONDENZÁTORŮ</a:t>
            </a:r>
            <a:endParaRPr lang="cs-CZ" sz="2800" b="1" dirty="0">
              <a:solidFill>
                <a:schemeClr val="bg1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5500687"/>
          </a:xfrm>
        </p:spPr>
        <p:txBody>
          <a:bodyPr/>
          <a:lstStyle/>
          <a:p>
            <a:r>
              <a:rPr lang="cs-CZ" sz="2800" dirty="0"/>
              <a:t>vytvoříme soustavu se dvěma svorkami,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která </a:t>
            </a:r>
            <a:r>
              <a:rPr lang="cs-CZ" sz="2800" dirty="0"/>
              <a:t>se chová jako jediný kondenzátor</a:t>
            </a:r>
            <a:r>
              <a:rPr lang="cs-CZ" sz="2800" dirty="0" smtClean="0"/>
              <a:t>.</a:t>
            </a:r>
            <a:br>
              <a:rPr lang="cs-CZ" sz="2800" dirty="0" smtClean="0"/>
            </a:br>
            <a:endParaRPr lang="cs-CZ" sz="2800" dirty="0"/>
          </a:p>
          <a:p>
            <a:pPr marL="0" indent="0">
              <a:buNone/>
            </a:pPr>
            <a:r>
              <a:rPr lang="cs-CZ" sz="2400" b="1" dirty="0" smtClean="0"/>
              <a:t>Paralelní </a:t>
            </a:r>
            <a:r>
              <a:rPr lang="cs-CZ" sz="2400" b="1" dirty="0"/>
              <a:t>zapojení</a:t>
            </a:r>
            <a:r>
              <a:rPr lang="cs-CZ" sz="2400" dirty="0"/>
              <a:t> </a:t>
            </a:r>
          </a:p>
          <a:p>
            <a:r>
              <a:rPr lang="cs-CZ" sz="2400" dirty="0" smtClean="0"/>
              <a:t>oba </a:t>
            </a:r>
            <a:r>
              <a:rPr lang="cs-CZ" sz="2400" dirty="0"/>
              <a:t>kondenzátory se nabijí na napětí zdroje </a:t>
            </a:r>
            <a:r>
              <a:rPr lang="cs-CZ" sz="2400" i="1" dirty="0"/>
              <a:t>U</a:t>
            </a:r>
            <a:endParaRPr lang="cs-CZ" sz="2400" dirty="0"/>
          </a:p>
          <a:p>
            <a:pPr lvl="0"/>
            <a:r>
              <a:rPr lang="cs-CZ" sz="2400" dirty="0"/>
              <a:t>vytváří se kondenzátor s větší účinnou plochou</a:t>
            </a:r>
          </a:p>
          <a:p>
            <a:pPr lvl="0"/>
            <a:r>
              <a:rPr lang="cs-CZ" sz="2400" dirty="0"/>
              <a:t>na vodivé desky přivedeme celkový </a:t>
            </a:r>
            <a:r>
              <a:rPr lang="cs-CZ" sz="2400" dirty="0" smtClean="0"/>
              <a:t>náboj</a:t>
            </a:r>
            <a:endParaRPr lang="cs-CZ" sz="24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020512"/>
              </p:ext>
            </p:extLst>
          </p:nvPr>
        </p:nvGraphicFramePr>
        <p:xfrm>
          <a:off x="7812360" y="692696"/>
          <a:ext cx="95811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" name="Rovnice" r:id="rId3" imgW="431640" imgH="393480" progId="Equation.3">
                  <p:embed/>
                </p:oleObj>
              </mc:Choice>
              <mc:Fallback>
                <p:oleObj name="Rovnice" r:id="rId3" imgW="43164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692696"/>
                        <a:ext cx="958116" cy="8640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532329"/>
              </p:ext>
            </p:extLst>
          </p:nvPr>
        </p:nvGraphicFramePr>
        <p:xfrm>
          <a:off x="735425" y="5445224"/>
          <a:ext cx="202019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" name="Rovnice" r:id="rId5" imgW="761760" imgH="215640" progId="Equation.3">
                  <p:embed/>
                </p:oleObj>
              </mc:Choice>
              <mc:Fallback>
                <p:oleObj name="Rovnice" r:id="rId5" imgW="761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25" y="5445224"/>
                        <a:ext cx="2020197" cy="5760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715187"/>
              </p:ext>
            </p:extLst>
          </p:nvPr>
        </p:nvGraphicFramePr>
        <p:xfrm>
          <a:off x="107504" y="4637261"/>
          <a:ext cx="2995532" cy="574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" name="Rovnice" r:id="rId7" imgW="1130040" imgH="215640" progId="Equation.3">
                  <p:embed/>
                </p:oleObj>
              </mc:Choice>
              <mc:Fallback>
                <p:oleObj name="Rovnice" r:id="rId7" imgW="1130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637261"/>
                        <a:ext cx="2995532" cy="5740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718362"/>
              </p:ext>
            </p:extLst>
          </p:nvPr>
        </p:nvGraphicFramePr>
        <p:xfrm>
          <a:off x="649853" y="3861048"/>
          <a:ext cx="208773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6" name="Rovnice" r:id="rId9" imgW="787320" imgH="215640" progId="Equation.3">
                  <p:embed/>
                </p:oleObj>
              </mc:Choice>
              <mc:Fallback>
                <p:oleObj name="Rovnice" r:id="rId9" imgW="787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853" y="3861048"/>
                        <a:ext cx="2087735" cy="5760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94" name="Picture 9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t="35672" r="61019" b="32164"/>
          <a:stretch/>
        </p:blipFill>
        <p:spPr bwMode="auto">
          <a:xfrm>
            <a:off x="3275856" y="3768083"/>
            <a:ext cx="5733143" cy="2757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347864" y="4509120"/>
            <a:ext cx="5040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Q</a:t>
            </a:r>
            <a:r>
              <a:rPr lang="cs-CZ" sz="2400" baseline="-25000" dirty="0" smtClean="0">
                <a:latin typeface="+mj-lt"/>
              </a:rPr>
              <a:t>1</a:t>
            </a:r>
            <a:endParaRPr lang="cs-CZ" sz="2400" dirty="0">
              <a:latin typeface="+mj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300192" y="4509120"/>
            <a:ext cx="5040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Q</a:t>
            </a:r>
            <a:r>
              <a:rPr lang="cs-CZ" sz="2400" baseline="-25000" dirty="0" smtClean="0">
                <a:latin typeface="+mj-lt"/>
              </a:rPr>
              <a:t>2</a:t>
            </a:r>
            <a:endParaRPr lang="cs-CZ" sz="2400" baseline="-25000" dirty="0">
              <a:latin typeface="+mj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236296" y="4509120"/>
            <a:ext cx="43204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Q</a:t>
            </a:r>
            <a:endParaRPr lang="cs-CZ" sz="2400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11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2" grpId="0" animBg="1"/>
      <p:bldP spid="11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5500687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Sériové zapojení</a:t>
            </a:r>
            <a:r>
              <a:rPr lang="cs-CZ" sz="2400" dirty="0"/>
              <a:t> </a:t>
            </a:r>
          </a:p>
          <a:p>
            <a:pPr lvl="0"/>
            <a:r>
              <a:rPr lang="cs-CZ" sz="2400" dirty="0" smtClean="0"/>
              <a:t>se </a:t>
            </a:r>
            <a:r>
              <a:rPr lang="cs-CZ" sz="2400" dirty="0"/>
              <a:t>vyznačuje vznikem nábojů +Q a –Q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na </a:t>
            </a:r>
            <a:r>
              <a:rPr lang="cs-CZ" sz="2400" dirty="0"/>
              <a:t>deskách spojených se svorkami zdroje</a:t>
            </a:r>
          </a:p>
          <a:p>
            <a:pPr lvl="0"/>
            <a:r>
              <a:rPr lang="cs-CZ" sz="2400" dirty="0"/>
              <a:t>na zbývajících, vzájemně spojených deskách se </a:t>
            </a:r>
            <a:r>
              <a:rPr lang="cs-CZ" sz="2400" b="1" dirty="0"/>
              <a:t>elektrostatickou indukcí</a:t>
            </a:r>
            <a:r>
              <a:rPr lang="cs-CZ" sz="2400" dirty="0"/>
              <a:t> vytvoří náboje stejně velké, ale opačného znaménka</a:t>
            </a:r>
          </a:p>
          <a:p>
            <a:pPr lvl="0"/>
            <a:r>
              <a:rPr lang="cs-CZ" sz="2400" dirty="0"/>
              <a:t>napětí se rozdělí na oba kondenzátory tak, aby platilo </a:t>
            </a:r>
            <a:br>
              <a:rPr lang="cs-CZ" sz="2400" dirty="0"/>
            </a:br>
            <a:endParaRPr lang="cs-CZ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020512"/>
              </p:ext>
            </p:extLst>
          </p:nvPr>
        </p:nvGraphicFramePr>
        <p:xfrm>
          <a:off x="7812088" y="692150"/>
          <a:ext cx="9588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" name="Rovnice" r:id="rId3" imgW="431613" imgH="393529" progId="Equation.3">
                  <p:embed/>
                </p:oleObj>
              </mc:Choice>
              <mc:Fallback>
                <p:oleObj name="Rovnice" r:id="rId3" imgW="431613" imgH="393529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692150"/>
                        <a:ext cx="958850" cy="865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472354"/>
              </p:ext>
            </p:extLst>
          </p:nvPr>
        </p:nvGraphicFramePr>
        <p:xfrm>
          <a:off x="179512" y="4149080"/>
          <a:ext cx="2074480" cy="1740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" name="Rovnice" r:id="rId5" imgW="1117440" imgH="914400" progId="Equation.3">
                  <p:embed/>
                </p:oleObj>
              </mc:Choice>
              <mc:Fallback>
                <p:oleObj name="Rovnice" r:id="rId5" imgW="111744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149080"/>
                        <a:ext cx="2074480" cy="17401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087336"/>
              </p:ext>
            </p:extLst>
          </p:nvPr>
        </p:nvGraphicFramePr>
        <p:xfrm>
          <a:off x="2843808" y="4149080"/>
          <a:ext cx="1821630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2" name="Rovnice" r:id="rId7" imgW="863280" imgH="888840" progId="Equation.3">
                  <p:embed/>
                </p:oleObj>
              </mc:Choice>
              <mc:Fallback>
                <p:oleObj name="Rovnice" r:id="rId7" imgW="863280" imgH="888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149080"/>
                        <a:ext cx="1821630" cy="180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693733"/>
              </p:ext>
            </p:extLst>
          </p:nvPr>
        </p:nvGraphicFramePr>
        <p:xfrm>
          <a:off x="1331640" y="3212976"/>
          <a:ext cx="21542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3" name="Rovnice" r:id="rId9" imgW="812520" imgH="215640" progId="Equation.3">
                  <p:embed/>
                </p:oleObj>
              </mc:Choice>
              <mc:Fallback>
                <p:oleObj name="Rovnice" r:id="rId9" imgW="812520" imgH="215640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212976"/>
                        <a:ext cx="2154238" cy="576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71" name="Picture 7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t="47238" r="74763" b="13482"/>
          <a:stretch/>
        </p:blipFill>
        <p:spPr bwMode="auto">
          <a:xfrm>
            <a:off x="5062399" y="3107117"/>
            <a:ext cx="3599543" cy="3367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868144" y="3212976"/>
            <a:ext cx="432048" cy="504056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380312" y="3212976"/>
            <a:ext cx="432048" cy="504056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364152" y="3957471"/>
            <a:ext cx="576000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+Q</a:t>
            </a:r>
            <a:endParaRPr lang="cs-CZ" sz="2400" dirty="0">
              <a:latin typeface="+mj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713839" y="3951136"/>
            <a:ext cx="576000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+mj-lt"/>
              </a:rPr>
              <a:t>-</a:t>
            </a:r>
            <a:r>
              <a:rPr lang="cs-CZ" sz="2400" dirty="0" smtClean="0">
                <a:latin typeface="+mj-lt"/>
              </a:rPr>
              <a:t>Q</a:t>
            </a:r>
            <a:endParaRPr lang="cs-CZ" sz="2400" dirty="0">
              <a:latin typeface="+mj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76256" y="3962493"/>
            <a:ext cx="576000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+Q</a:t>
            </a:r>
            <a:endParaRPr lang="cs-CZ" sz="2400" dirty="0"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28248" y="3957471"/>
            <a:ext cx="576000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+mj-lt"/>
              </a:rPr>
              <a:t>-</a:t>
            </a:r>
            <a:r>
              <a:rPr lang="cs-CZ" sz="2400" dirty="0" smtClean="0">
                <a:latin typeface="+mj-lt"/>
              </a:rPr>
              <a:t>Q</a:t>
            </a:r>
            <a:endParaRPr lang="cs-CZ" sz="2400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80636" y="4603988"/>
            <a:ext cx="576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U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588224" y="6021288"/>
            <a:ext cx="576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C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9648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3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9820" r="61429" b="61227"/>
          <a:stretch/>
        </p:blipFill>
        <p:spPr bwMode="auto">
          <a:xfrm>
            <a:off x="49863" y="840487"/>
            <a:ext cx="5776686" cy="2481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8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53041" r="64874" b="14835"/>
          <a:stretch/>
        </p:blipFill>
        <p:spPr bwMode="auto">
          <a:xfrm>
            <a:off x="71138" y="3645024"/>
            <a:ext cx="5251624" cy="275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575152" y="3854658"/>
            <a:ext cx="35688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>
                <a:latin typeface="+mj-lt"/>
              </a:rPr>
              <a:t>za </a:t>
            </a:r>
            <a:r>
              <a:rPr lang="cs-CZ" sz="2200" b="1" dirty="0">
                <a:latin typeface="+mj-lt"/>
              </a:rPr>
              <a:t>sebou</a:t>
            </a:r>
            <a:r>
              <a:rPr lang="cs-CZ" sz="2200" dirty="0">
                <a:latin typeface="+mj-lt"/>
              </a:rPr>
              <a:t>, </a:t>
            </a:r>
            <a:r>
              <a:rPr lang="cs-CZ" sz="2200" dirty="0" smtClean="0">
                <a:latin typeface="+mj-lt"/>
              </a:rPr>
              <a:t/>
            </a:r>
            <a:br>
              <a:rPr lang="cs-CZ" sz="2200" dirty="0" smtClean="0">
                <a:latin typeface="+mj-lt"/>
              </a:rPr>
            </a:br>
            <a:r>
              <a:rPr lang="cs-CZ" sz="2200" dirty="0" smtClean="0">
                <a:latin typeface="+mj-lt"/>
              </a:rPr>
              <a:t>budou </a:t>
            </a:r>
            <a:r>
              <a:rPr lang="cs-CZ" sz="2200" dirty="0">
                <a:latin typeface="+mj-lt"/>
              </a:rPr>
              <a:t>se chovat jako dva </a:t>
            </a:r>
            <a:r>
              <a:rPr lang="cs-CZ" sz="2200" b="1" dirty="0">
                <a:latin typeface="+mj-lt"/>
              </a:rPr>
              <a:t>kondenzátory </a:t>
            </a:r>
            <a:r>
              <a:rPr lang="cs-CZ" sz="2200" b="1" dirty="0" smtClean="0">
                <a:latin typeface="+mj-lt"/>
              </a:rPr>
              <a:t/>
            </a:r>
            <a:br>
              <a:rPr lang="cs-CZ" sz="2200" b="1" dirty="0" smtClean="0">
                <a:latin typeface="+mj-lt"/>
              </a:rPr>
            </a:br>
            <a:r>
              <a:rPr lang="cs-CZ" sz="2200" b="1" dirty="0" smtClean="0">
                <a:latin typeface="+mj-lt"/>
              </a:rPr>
              <a:t>spojené </a:t>
            </a:r>
            <a:r>
              <a:rPr lang="cs-CZ" sz="2200" b="1" dirty="0">
                <a:latin typeface="+mj-lt"/>
              </a:rPr>
              <a:t>sériově</a:t>
            </a:r>
            <a:r>
              <a:rPr lang="cs-CZ" sz="2200" dirty="0">
                <a:latin typeface="+mj-lt"/>
              </a:rPr>
              <a:t>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885439" y="1019629"/>
            <a:ext cx="365511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>
                <a:latin typeface="+mj-lt"/>
              </a:rPr>
              <a:t>vedle </a:t>
            </a:r>
            <a:r>
              <a:rPr lang="cs-CZ" sz="2200" b="1" dirty="0">
                <a:latin typeface="+mj-lt"/>
              </a:rPr>
              <a:t>sebe</a:t>
            </a:r>
            <a:r>
              <a:rPr lang="cs-CZ" sz="2200" dirty="0">
                <a:latin typeface="+mj-lt"/>
              </a:rPr>
              <a:t>, </a:t>
            </a:r>
            <a:r>
              <a:rPr lang="cs-CZ" sz="2200" dirty="0" smtClean="0">
                <a:latin typeface="+mj-lt"/>
              </a:rPr>
              <a:t/>
            </a:r>
            <a:br>
              <a:rPr lang="cs-CZ" sz="2200" dirty="0" smtClean="0">
                <a:latin typeface="+mj-lt"/>
              </a:rPr>
            </a:br>
            <a:r>
              <a:rPr lang="cs-CZ" sz="2200" dirty="0" smtClean="0">
                <a:latin typeface="+mj-lt"/>
              </a:rPr>
              <a:t>budou </a:t>
            </a:r>
            <a:r>
              <a:rPr lang="cs-CZ" sz="2200" dirty="0">
                <a:latin typeface="+mj-lt"/>
              </a:rPr>
              <a:t>se chovat jako dva </a:t>
            </a:r>
            <a:r>
              <a:rPr lang="cs-CZ" sz="2200" b="1" dirty="0">
                <a:latin typeface="+mj-lt"/>
              </a:rPr>
              <a:t>kondenzátory </a:t>
            </a:r>
            <a:r>
              <a:rPr lang="cs-CZ" sz="2200" b="1" dirty="0" smtClean="0">
                <a:latin typeface="+mj-lt"/>
              </a:rPr>
              <a:t/>
            </a:r>
            <a:br>
              <a:rPr lang="cs-CZ" sz="2200" b="1" dirty="0" smtClean="0">
                <a:latin typeface="+mj-lt"/>
              </a:rPr>
            </a:br>
            <a:r>
              <a:rPr lang="cs-CZ" sz="2200" b="1" dirty="0" smtClean="0">
                <a:latin typeface="+mj-lt"/>
              </a:rPr>
              <a:t>spojené </a:t>
            </a:r>
            <a:r>
              <a:rPr lang="cs-CZ" sz="2200" b="1" dirty="0">
                <a:latin typeface="+mj-lt"/>
              </a:rPr>
              <a:t>paralelně</a:t>
            </a:r>
            <a:r>
              <a:rPr lang="cs-CZ" sz="2200" dirty="0">
                <a:latin typeface="+mj-lt"/>
              </a:rPr>
              <a:t>. </a:t>
            </a:r>
            <a:r>
              <a:rPr lang="cs-CZ" sz="2200" dirty="0" smtClean="0">
                <a:latin typeface="+mj-lt"/>
              </a:rPr>
              <a:t/>
            </a:r>
            <a:br>
              <a:rPr lang="cs-CZ" sz="2200" dirty="0" smtClean="0">
                <a:latin typeface="+mj-lt"/>
              </a:rPr>
            </a:br>
            <a:endParaRPr lang="cs-CZ" sz="2200" dirty="0">
              <a:latin typeface="+mj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1138" y="188640"/>
            <a:ext cx="8893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j-lt"/>
              </a:rPr>
              <a:t>Pokud jsou mezi deskami kondenzátoru dvě </a:t>
            </a:r>
            <a:r>
              <a:rPr lang="cs-CZ" sz="2400" b="1" dirty="0" smtClean="0">
                <a:latin typeface="+mj-lt"/>
              </a:rPr>
              <a:t>dielektrika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973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523220"/>
          </a:xfrm>
          <a:solidFill>
            <a:srgbClr val="0066CC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pl-PL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OTÁZKY 1:</a:t>
            </a:r>
            <a:endParaRPr lang="cs-CZ" sz="2800" b="1" dirty="0">
              <a:solidFill>
                <a:schemeClr val="bg1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0601"/>
            <a:ext cx="9144000" cy="6148759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52095" algn="l"/>
                <a:tab pos="457200" algn="l"/>
              </a:tabLst>
            </a:pPr>
            <a:r>
              <a:rPr lang="cs-CZ" sz="2200" dirty="0" smtClean="0">
                <a:latin typeface="+mj-lt"/>
                <a:ea typeface="Times New Roman"/>
              </a:rPr>
              <a:t>Co </a:t>
            </a:r>
            <a:r>
              <a:rPr lang="cs-CZ" sz="2200" dirty="0">
                <a:latin typeface="+mj-lt"/>
                <a:ea typeface="Times New Roman"/>
              </a:rPr>
              <a:t>je to siločára? Jaké jsou vlastnosti siločar?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Nakreslete siločáry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cs-CZ" sz="2200" dirty="0">
                <a:latin typeface="+mj-lt"/>
                <a:ea typeface="Times New Roman"/>
              </a:rPr>
              <a:t>kolem kladně nabitého bodového náboje.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cs-CZ" sz="2200" dirty="0">
                <a:latin typeface="+mj-lt"/>
                <a:ea typeface="Times New Roman"/>
              </a:rPr>
              <a:t>kolem záporně nabitého bodového náboje.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cs-CZ" sz="2200" dirty="0">
                <a:latin typeface="+mj-lt"/>
                <a:ea typeface="Times New Roman"/>
              </a:rPr>
              <a:t>mezi dvěma izolovanými kovovými deskami s opačným nábojem.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914400" algn="l"/>
              </a:tabLst>
            </a:pPr>
            <a:r>
              <a:rPr lang="cs-CZ" sz="2200" dirty="0">
                <a:latin typeface="+mj-lt"/>
                <a:ea typeface="Times New Roman"/>
              </a:rPr>
              <a:t>kolem dvou opačně nabitých bodových nábojů. </a:t>
            </a:r>
          </a:p>
          <a:p>
            <a:pPr marL="27051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Pojmenujte tato elektrická pole? Co víte o velikosti a směru intenzity těchto polí</a:t>
            </a:r>
            <a:r>
              <a:rPr lang="cs-CZ" sz="2200" dirty="0" smtClean="0">
                <a:latin typeface="+mj-lt"/>
                <a:ea typeface="Times New Roman"/>
              </a:rPr>
              <a:t>?</a:t>
            </a:r>
            <a:endParaRPr lang="cs-CZ" sz="2200" dirty="0">
              <a:latin typeface="+mj-lt"/>
              <a:ea typeface="Times New Roman"/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Napište dva vztahy pro výpočet  intenzity el. pole a určete z nich obě možné jednotky intenzity.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Napište vztah pro výpočet napětí mezi dvěma body A </a:t>
            </a:r>
            <a:r>
              <a:rPr lang="cs-CZ" sz="2200" dirty="0" err="1">
                <a:latin typeface="+mj-lt"/>
                <a:ea typeface="Times New Roman"/>
              </a:rPr>
              <a:t>a</a:t>
            </a:r>
            <a:r>
              <a:rPr lang="cs-CZ" sz="2200" dirty="0">
                <a:latin typeface="+mj-lt"/>
                <a:ea typeface="Times New Roman"/>
              </a:rPr>
              <a:t> B elektrického pole (i slovně). </a:t>
            </a:r>
            <a:r>
              <a:rPr lang="cs-CZ" sz="2200" dirty="0" smtClean="0">
                <a:latin typeface="+mj-lt"/>
                <a:ea typeface="Times New Roman"/>
              </a:rPr>
              <a:t>Jakou </a:t>
            </a:r>
            <a:r>
              <a:rPr lang="cs-CZ" sz="2200" dirty="0">
                <a:latin typeface="+mj-lt"/>
                <a:ea typeface="Times New Roman"/>
              </a:rPr>
              <a:t>má jednotku?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Napište vztah pro výpočet potenciálu v daném bodě elektrického pole (i slovně). Jakou má jednotku?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Práce vykonaná elektrickou silou při přenesení bodového náboje mezi místy A </a:t>
            </a:r>
            <a:r>
              <a:rPr lang="cs-CZ" sz="2200" dirty="0" err="1">
                <a:latin typeface="+mj-lt"/>
                <a:ea typeface="Times New Roman"/>
              </a:rPr>
              <a:t>a</a:t>
            </a:r>
            <a:r>
              <a:rPr lang="cs-CZ" sz="2200" dirty="0">
                <a:latin typeface="+mj-lt"/>
                <a:ea typeface="Times New Roman"/>
              </a:rPr>
              <a:t> B </a:t>
            </a:r>
            <a:r>
              <a:rPr lang="cs-CZ" sz="2200" dirty="0" smtClean="0">
                <a:latin typeface="+mj-lt"/>
                <a:ea typeface="Times New Roman"/>
              </a:rPr>
              <a:t>nezáleží </a:t>
            </a:r>
            <a:r>
              <a:rPr lang="cs-CZ" sz="2200" dirty="0">
                <a:latin typeface="+mj-lt"/>
                <a:ea typeface="Times New Roman"/>
              </a:rPr>
              <a:t>na ……………., ale na …………………….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Práce vykonaná elektrickou silou při přenesení bodového náboje mezi místy A </a:t>
            </a:r>
            <a:r>
              <a:rPr lang="cs-CZ" sz="2200" dirty="0" err="1">
                <a:latin typeface="+mj-lt"/>
                <a:ea typeface="Times New Roman"/>
              </a:rPr>
              <a:t>a</a:t>
            </a:r>
            <a:r>
              <a:rPr lang="cs-CZ" sz="2200" dirty="0">
                <a:latin typeface="+mj-lt"/>
                <a:ea typeface="Times New Roman"/>
              </a:rPr>
              <a:t> B je přímo úměrná </a:t>
            </a:r>
            <a:r>
              <a:rPr lang="cs-CZ" sz="2200" dirty="0" smtClean="0">
                <a:latin typeface="+mj-lt"/>
                <a:ea typeface="Times New Roman"/>
              </a:rPr>
              <a:t>……………………………………………….</a:t>
            </a:r>
            <a:endParaRPr lang="cs-CZ" sz="2200" dirty="0"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41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523220"/>
          </a:xfrm>
          <a:solidFill>
            <a:srgbClr val="0066CC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pl-PL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OTÁZKY 2:</a:t>
            </a:r>
            <a:endParaRPr lang="cs-CZ" sz="2800" b="1" dirty="0">
              <a:solidFill>
                <a:schemeClr val="bg1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0601"/>
            <a:ext cx="9144000" cy="6148759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tabLst>
                <a:tab pos="252095" algn="l"/>
                <a:tab pos="457200" algn="l"/>
              </a:tabLst>
            </a:pPr>
            <a:r>
              <a:rPr lang="cs-CZ" sz="2200" dirty="0" smtClean="0">
                <a:latin typeface="+mj-lt"/>
                <a:ea typeface="Times New Roman"/>
              </a:rPr>
              <a:t>Potenciální </a:t>
            </a:r>
            <a:r>
              <a:rPr lang="cs-CZ" sz="2200" dirty="0">
                <a:latin typeface="+mj-lt"/>
                <a:ea typeface="Times New Roman"/>
              </a:rPr>
              <a:t>energie bodového náboje se zmenšuje při pohybu </a:t>
            </a:r>
            <a:r>
              <a:rPr lang="cs-CZ" sz="2200" dirty="0" smtClean="0">
                <a:latin typeface="+mj-lt"/>
                <a:ea typeface="Times New Roman"/>
              </a:rPr>
              <a:t>…………………..</a:t>
            </a:r>
            <a:endParaRPr lang="cs-CZ" sz="2200" dirty="0">
              <a:latin typeface="+mj-lt"/>
              <a:ea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Potenciální energie bodového náboje se zvětšuje při pohybu </a:t>
            </a:r>
            <a:r>
              <a:rPr lang="cs-CZ" sz="2200" dirty="0" smtClean="0">
                <a:latin typeface="+mj-lt"/>
                <a:ea typeface="Times New Roman"/>
              </a:rPr>
              <a:t>…………………….</a:t>
            </a:r>
            <a:endParaRPr lang="cs-CZ" sz="2200" dirty="0">
              <a:latin typeface="+mj-lt"/>
              <a:ea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Potenciální energie těles vodivě spojených se zemí je ………………………….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Co je to ekvipotenciální plocha?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Ekvipotenciální plochy v radiálním poli tvoří ………………………… Nakreslete.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Ekvipotenciální plochy v homogenním poli tvoří </a:t>
            </a:r>
            <a:r>
              <a:rPr lang="cs-CZ" sz="2200" dirty="0" smtClean="0">
                <a:latin typeface="+mj-lt"/>
                <a:ea typeface="Times New Roman"/>
              </a:rPr>
              <a:t>………………… </a:t>
            </a:r>
            <a:r>
              <a:rPr lang="cs-CZ" sz="2200" dirty="0">
                <a:latin typeface="+mj-lt"/>
                <a:ea typeface="Times New Roman"/>
              </a:rPr>
              <a:t>Nakreslete.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Náboj přivedený na těleso se rozloží ……………………………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V dutinách je plošná hustota náboje ………………….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Na hranách je plošná hustota náboje ………………….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Napište vztah pro výpočet intenzity el. pole ve vzdálenosti r od středu koule s nábojem Q.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Intenzita uvnitř koule je …………………..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Napište vztah pro výpočet potenciálu ve vzdálenosti r od středu koule s nábojem Q.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Potenciál uvnitř koule je …………………..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Co je to elektrický vítr? Jak vzniká?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Popište „sršení elektřiny</a:t>
            </a:r>
            <a:r>
              <a:rPr lang="cs-CZ" sz="2200" dirty="0" smtClean="0">
                <a:latin typeface="+mj-lt"/>
                <a:ea typeface="Times New Roman"/>
              </a:rPr>
              <a:t>“.</a:t>
            </a:r>
            <a:endParaRPr lang="cs-CZ" sz="2200" dirty="0"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64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523220"/>
          </a:xfrm>
          <a:solidFill>
            <a:srgbClr val="0066CC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pl-PL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OTÁZKY 3:</a:t>
            </a:r>
            <a:endParaRPr lang="cs-CZ" sz="2800" b="1" dirty="0">
              <a:solidFill>
                <a:schemeClr val="bg1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0601"/>
            <a:ext cx="9144000" cy="6148759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  <a:tabLst>
                <a:tab pos="252095" algn="l"/>
                <a:tab pos="457200" algn="l"/>
              </a:tabLst>
            </a:pPr>
            <a:r>
              <a:rPr lang="cs-CZ" sz="2200" dirty="0" smtClean="0">
                <a:latin typeface="+mj-lt"/>
                <a:ea typeface="Times New Roman"/>
              </a:rPr>
              <a:t>Nakreslete </a:t>
            </a:r>
            <a:r>
              <a:rPr lang="cs-CZ" sz="2200" dirty="0">
                <a:latin typeface="+mj-lt"/>
                <a:ea typeface="Times New Roman"/>
              </a:rPr>
              <a:t>graf závislosti intenzity a potenciálu na vzdálenosti r od středu koule o poloměru </a:t>
            </a:r>
            <a:r>
              <a:rPr lang="cs-CZ" sz="2200" dirty="0" smtClean="0">
                <a:latin typeface="+mj-lt"/>
                <a:ea typeface="Times New Roman"/>
              </a:rPr>
              <a:t>R&gt;r.</a:t>
            </a:r>
            <a:endParaRPr lang="cs-CZ" sz="2200" dirty="0">
              <a:latin typeface="+mj-lt"/>
              <a:ea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Vzdálenost daného bodu od kladného bodového náboje Q se zvětšila 8x. </a:t>
            </a:r>
            <a:br>
              <a:rPr lang="cs-CZ" sz="2200" dirty="0">
                <a:latin typeface="+mj-lt"/>
                <a:ea typeface="Times New Roman"/>
              </a:rPr>
            </a:br>
            <a:r>
              <a:rPr lang="cs-CZ" sz="2200" dirty="0">
                <a:latin typeface="+mj-lt"/>
                <a:ea typeface="Times New Roman"/>
              </a:rPr>
              <a:t>Velikost intenzity elektrického pole se …………….  ………krát.</a:t>
            </a:r>
            <a:br>
              <a:rPr lang="cs-CZ" sz="2200" dirty="0">
                <a:latin typeface="+mj-lt"/>
                <a:ea typeface="Times New Roman"/>
              </a:rPr>
            </a:br>
            <a:r>
              <a:rPr lang="cs-CZ" sz="2200" dirty="0" smtClean="0">
                <a:latin typeface="+mj-lt"/>
                <a:ea typeface="Times New Roman"/>
              </a:rPr>
              <a:t>Elektrický </a:t>
            </a:r>
            <a:r>
              <a:rPr lang="cs-CZ" sz="2200" dirty="0">
                <a:latin typeface="+mj-lt"/>
                <a:ea typeface="Times New Roman"/>
              </a:rPr>
              <a:t>potenciál se …………….  ………krát.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Vysvětlete atomovou polarizaci dielektrika. I s nákresem.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Vysvětlete orientační polarizaci dielektrika. I s nákresem.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Náboj indukovaný ve vodiči ……………………… oddělit. Proč?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Náboj indukovaný na povrchu dielektrika ………………………… odvést. Proč?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Elektrostatická indukce je …………………….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V místech, kde siločáry vstupují do dielektrika, vzniká …………………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V místech, kde siločáry vystupují z dielektrika, vzniká …………………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Porovnejte směr intenzity vnějšího pole, které vyvolalo polarizaci se směrem výsledné intenzity.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Porovnejte směr intenzity vnitřního pole vyvolaného indukovaným nábojem se směrem výsledné intenzity.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Co vyjadřuje relativní permitivita vzhledem k intenzitě elektrického pole?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  <a:tabLst>
                <a:tab pos="252095" algn="l"/>
                <a:tab pos="457200" algn="l"/>
              </a:tabLst>
            </a:pPr>
            <a:r>
              <a:rPr lang="cs-CZ" sz="2200" dirty="0">
                <a:latin typeface="+mj-lt"/>
                <a:ea typeface="Times New Roman"/>
              </a:rPr>
              <a:t>Jak se máte?</a:t>
            </a:r>
          </a:p>
          <a:p>
            <a:pPr marL="0" indent="0">
              <a:spcBef>
                <a:spcPts val="0"/>
              </a:spcBef>
              <a:buNone/>
            </a:pPr>
            <a:endParaRPr lang="cs-CZ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188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523220"/>
          </a:xfrm>
          <a:solidFill>
            <a:srgbClr val="0066CC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pl-PL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OTÁZKY 4:</a:t>
            </a:r>
            <a:endParaRPr lang="cs-CZ" sz="2800" b="1" dirty="0">
              <a:solidFill>
                <a:schemeClr val="bg1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0601"/>
            <a:ext cx="9144000" cy="6148759"/>
          </a:xfrm>
        </p:spPr>
        <p:txBody>
          <a:bodyPr/>
          <a:lstStyle/>
          <a:p>
            <a:pPr marL="468313" lvl="1" indent="-45720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36"/>
              <a:tabLst>
                <a:tab pos="270510" algn="l"/>
              </a:tabLst>
            </a:pPr>
            <a:r>
              <a:rPr lang="cs-CZ" sz="2200" dirty="0">
                <a:latin typeface="+mj-lt"/>
                <a:ea typeface="Times New Roman"/>
              </a:rPr>
              <a:t>Vysvětlete pojem kapacita vodiče, zaveďte jeho jednotku. </a:t>
            </a:r>
            <a:br>
              <a:rPr lang="cs-CZ" sz="2200" dirty="0">
                <a:latin typeface="+mj-lt"/>
                <a:ea typeface="Times New Roman"/>
              </a:rPr>
            </a:br>
            <a:r>
              <a:rPr lang="cs-CZ" sz="2200" dirty="0">
                <a:latin typeface="+mj-lt"/>
                <a:ea typeface="Times New Roman"/>
              </a:rPr>
              <a:t>Kdy má vodič kapacitu jedné této jednotky</a:t>
            </a:r>
            <a:r>
              <a:rPr lang="cs-CZ" sz="2200" dirty="0" smtClean="0">
                <a:latin typeface="+mj-lt"/>
                <a:ea typeface="Times New Roman"/>
              </a:rPr>
              <a:t>?</a:t>
            </a:r>
            <a:endParaRPr lang="cs-CZ" sz="2200" dirty="0">
              <a:latin typeface="+mj-lt"/>
              <a:ea typeface="Times New Roman"/>
            </a:endParaRPr>
          </a:p>
          <a:p>
            <a:pPr marL="354013" lvl="1" indent="-34290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36"/>
              <a:tabLst>
                <a:tab pos="270510" algn="l"/>
              </a:tabLst>
            </a:pPr>
            <a:r>
              <a:rPr lang="cs-CZ" sz="2200" dirty="0">
                <a:latin typeface="+mj-lt"/>
                <a:ea typeface="Times New Roman"/>
              </a:rPr>
              <a:t>Popište deskový kondenzátor. Jakou má jednotku kapacita kondenzátoru? </a:t>
            </a:r>
            <a:br>
              <a:rPr lang="cs-CZ" sz="2200" dirty="0">
                <a:latin typeface="+mj-lt"/>
                <a:ea typeface="Times New Roman"/>
              </a:rPr>
            </a:br>
            <a:r>
              <a:rPr lang="cs-CZ" sz="2200" dirty="0">
                <a:latin typeface="+mj-lt"/>
                <a:ea typeface="Times New Roman"/>
              </a:rPr>
              <a:t>Kdy má kondenzátor kapacitu jedné této jednotky</a:t>
            </a:r>
            <a:r>
              <a:rPr lang="cs-CZ" sz="2200" dirty="0" smtClean="0">
                <a:latin typeface="+mj-lt"/>
                <a:ea typeface="Times New Roman"/>
              </a:rPr>
              <a:t>?</a:t>
            </a:r>
            <a:endParaRPr lang="cs-CZ" sz="2200" dirty="0">
              <a:latin typeface="+mj-lt"/>
              <a:ea typeface="Times New Roman"/>
            </a:endParaRPr>
          </a:p>
          <a:p>
            <a:pPr marL="354013" lvl="1" indent="-34290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36"/>
              <a:tabLst>
                <a:tab pos="270510" algn="l"/>
              </a:tabLst>
            </a:pPr>
            <a:r>
              <a:rPr lang="cs-CZ" sz="2200" dirty="0">
                <a:latin typeface="+mj-lt"/>
                <a:ea typeface="Times New Roman"/>
              </a:rPr>
              <a:t>Co je to dielektrikum? Napište vztah pro výpočet kapacity deskového kondenzátoru s dielektrikem. Jakou má jednotku? Vysvětlete jednotlivé veličiny. Co vyjadřuje </a:t>
            </a:r>
            <a:r>
              <a:rPr lang="cs-CZ" sz="2200" dirty="0" err="1">
                <a:latin typeface="+mj-lt"/>
                <a:ea typeface="Times New Roman"/>
              </a:rPr>
              <a:t>ε</a:t>
            </a:r>
            <a:r>
              <a:rPr lang="cs-CZ" sz="2200" baseline="-25000" dirty="0" err="1">
                <a:latin typeface="+mj-lt"/>
                <a:ea typeface="Times New Roman"/>
              </a:rPr>
              <a:t>r</a:t>
            </a:r>
            <a:r>
              <a:rPr lang="cs-CZ" sz="2200" dirty="0" smtClean="0">
                <a:latin typeface="+mj-lt"/>
                <a:ea typeface="Times New Roman"/>
              </a:rPr>
              <a:t>?</a:t>
            </a:r>
            <a:endParaRPr lang="cs-CZ" sz="2200" dirty="0">
              <a:latin typeface="+mj-lt"/>
              <a:ea typeface="Times New Roman"/>
            </a:endParaRPr>
          </a:p>
          <a:p>
            <a:pPr marL="354013" lvl="1" indent="-34290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36"/>
              <a:tabLst>
                <a:tab pos="270510" algn="l"/>
              </a:tabLst>
            </a:pPr>
            <a:r>
              <a:rPr lang="cs-CZ" sz="2200" dirty="0">
                <a:latin typeface="+mj-lt"/>
                <a:ea typeface="Times New Roman"/>
              </a:rPr>
              <a:t>Velikost kapacity osamoceného vodiče je ………… (velká nebo malá?)</a:t>
            </a:r>
          </a:p>
          <a:p>
            <a:pPr marL="354013" lvl="1" indent="-34290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36"/>
              <a:tabLst>
                <a:tab pos="270510" algn="l"/>
              </a:tabLst>
            </a:pPr>
            <a:r>
              <a:rPr lang="cs-CZ" sz="2200" dirty="0">
                <a:latin typeface="+mj-lt"/>
                <a:ea typeface="Times New Roman"/>
              </a:rPr>
              <a:t>Velikost kapacity deskového kondenzátoru je přímo úměrná…………….</a:t>
            </a:r>
          </a:p>
          <a:p>
            <a:pPr marL="354013" lvl="1" indent="-34290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36"/>
              <a:tabLst>
                <a:tab pos="270510" algn="l"/>
              </a:tabLst>
            </a:pPr>
            <a:r>
              <a:rPr lang="cs-CZ" sz="2200" dirty="0">
                <a:latin typeface="+mj-lt"/>
                <a:ea typeface="Times New Roman"/>
              </a:rPr>
              <a:t>Velikost kapacity deskového kondenzátoru je nepřímo úměrná</a:t>
            </a:r>
            <a:r>
              <a:rPr lang="cs-CZ" sz="2200" dirty="0" smtClean="0">
                <a:latin typeface="+mj-lt"/>
                <a:ea typeface="Times New Roman"/>
              </a:rPr>
              <a:t>………….</a:t>
            </a:r>
            <a:endParaRPr lang="cs-CZ" sz="2200" dirty="0">
              <a:latin typeface="+mj-lt"/>
              <a:ea typeface="Times New Roman"/>
            </a:endParaRPr>
          </a:p>
          <a:p>
            <a:pPr marL="354013" lvl="1" indent="-34290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36"/>
              <a:tabLst>
                <a:tab pos="270510" algn="l"/>
              </a:tabLst>
            </a:pPr>
            <a:r>
              <a:rPr lang="cs-CZ" sz="2200" dirty="0">
                <a:latin typeface="+mj-lt"/>
                <a:ea typeface="Times New Roman"/>
              </a:rPr>
              <a:t>Deskový kondenzátor s dielektrikem má …. kapacitu než bez dielektrika.</a:t>
            </a:r>
          </a:p>
          <a:p>
            <a:pPr marL="354013" lvl="1" indent="-34290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36"/>
              <a:tabLst>
                <a:tab pos="270510" algn="l"/>
              </a:tabLst>
            </a:pPr>
            <a:r>
              <a:rPr lang="cs-CZ" sz="2200" dirty="0">
                <a:latin typeface="+mj-lt"/>
                <a:ea typeface="Times New Roman"/>
              </a:rPr>
              <a:t>Vložením dielektrika do deskového kondenzátoru se jeho kapacita </a:t>
            </a:r>
            <a:r>
              <a:rPr lang="cs-CZ" sz="2200" dirty="0" smtClean="0">
                <a:latin typeface="+mj-lt"/>
                <a:ea typeface="Times New Roman"/>
              </a:rPr>
              <a:t>…….</a:t>
            </a:r>
            <a:endParaRPr lang="cs-CZ" sz="2200" dirty="0">
              <a:latin typeface="+mj-lt"/>
              <a:ea typeface="Times New Roman"/>
            </a:endParaRPr>
          </a:p>
          <a:p>
            <a:pPr marL="354013" lvl="1" indent="-34290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36"/>
              <a:tabLst>
                <a:tab pos="270510" algn="l"/>
              </a:tabLst>
            </a:pPr>
            <a:r>
              <a:rPr lang="cs-CZ" sz="2200" dirty="0">
                <a:latin typeface="+mj-lt"/>
                <a:ea typeface="Times New Roman"/>
              </a:rPr>
              <a:t>Relativní permitivita udává, kolikrát se </a:t>
            </a:r>
            <a:r>
              <a:rPr lang="cs-CZ" sz="2200" dirty="0" smtClean="0">
                <a:latin typeface="+mj-lt"/>
                <a:ea typeface="Times New Roman"/>
              </a:rPr>
              <a:t>………………………………..</a:t>
            </a:r>
            <a:endParaRPr lang="cs-CZ" sz="2200" dirty="0">
              <a:latin typeface="+mj-lt"/>
              <a:ea typeface="Times New Roman"/>
            </a:endParaRPr>
          </a:p>
          <a:p>
            <a:pPr marL="354013" lvl="1" indent="-34290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36"/>
              <a:tabLst>
                <a:tab pos="270510" algn="l"/>
              </a:tabLst>
            </a:pPr>
            <a:r>
              <a:rPr lang="cs-CZ" sz="2200" dirty="0">
                <a:latin typeface="+mj-lt"/>
                <a:ea typeface="Times New Roman"/>
              </a:rPr>
              <a:t>Kapacitu kondenzátoru můžeme měnit například</a:t>
            </a:r>
            <a:r>
              <a:rPr lang="cs-CZ" sz="2200" dirty="0" smtClean="0">
                <a:latin typeface="+mj-lt"/>
                <a:ea typeface="Times New Roman"/>
              </a:rPr>
              <a:t>…………………..</a:t>
            </a:r>
            <a:endParaRPr lang="cs-CZ" sz="2200" dirty="0">
              <a:latin typeface="+mj-lt"/>
              <a:ea typeface="Times New Roman"/>
            </a:endParaRPr>
          </a:p>
          <a:p>
            <a:pPr marL="354013" lvl="1" indent="-34290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36"/>
              <a:tabLst>
                <a:tab pos="270510" algn="l"/>
              </a:tabLst>
            </a:pPr>
            <a:r>
              <a:rPr lang="cs-CZ" sz="2200" dirty="0">
                <a:latin typeface="+mj-lt"/>
                <a:ea typeface="Times New Roman"/>
              </a:rPr>
              <a:t>Při nabíjení kondenzátoru ………………………. elektrické pole.</a:t>
            </a:r>
          </a:p>
          <a:p>
            <a:pPr marL="354013" lvl="1" indent="-34290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36"/>
              <a:tabLst>
                <a:tab pos="270510" algn="l"/>
              </a:tabLst>
            </a:pPr>
            <a:r>
              <a:rPr lang="cs-CZ" sz="2200" dirty="0">
                <a:latin typeface="+mj-lt"/>
                <a:ea typeface="Times New Roman"/>
              </a:rPr>
              <a:t>Při vybíjení kondenzátoru ………………………. elektrické pole.</a:t>
            </a:r>
          </a:p>
          <a:p>
            <a:pPr marL="354013" lvl="1" indent="-34290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36"/>
              <a:tabLst>
                <a:tab pos="270510" algn="l"/>
              </a:tabLst>
            </a:pPr>
            <a:r>
              <a:rPr lang="cs-CZ" sz="2200" dirty="0">
                <a:latin typeface="+mj-lt"/>
                <a:ea typeface="Times New Roman"/>
              </a:rPr>
              <a:t>Elektrické pole nabitého kondenzátoru má energii </a:t>
            </a:r>
            <a:r>
              <a:rPr lang="cs-CZ" sz="2200" dirty="0" smtClean="0">
                <a:latin typeface="+mj-lt"/>
                <a:ea typeface="Times New Roman"/>
              </a:rPr>
              <a:t>………………..</a:t>
            </a:r>
            <a:endParaRPr lang="cs-CZ" sz="2200" dirty="0"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74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523220"/>
          </a:xfrm>
          <a:solidFill>
            <a:srgbClr val="0066CC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pl-PL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Př.</a:t>
            </a:r>
            <a:endParaRPr lang="cs-CZ" sz="2800" b="1" dirty="0">
              <a:solidFill>
                <a:schemeClr val="bg1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664"/>
            <a:ext cx="9144000" cy="550068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/>
              <a:t>Sb</a:t>
            </a:r>
            <a:r>
              <a:rPr lang="cs-CZ" sz="2400" b="1" dirty="0"/>
              <a:t>. 44</a:t>
            </a:r>
            <a:r>
              <a:rPr lang="cs-CZ" sz="2400" dirty="0"/>
              <a:t> – Deskový kondenzátor o kapacitě 1μF je nabitý na napětí 100 V.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Jaký je jeho náboj na deskách?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 smtClean="0"/>
              <a:t>Na </a:t>
            </a:r>
            <a:r>
              <a:rPr lang="cs-CZ" sz="2400" dirty="0"/>
              <a:t>jedné desce +100 </a:t>
            </a:r>
            <a:r>
              <a:rPr lang="cs-CZ" sz="2400" dirty="0" err="1"/>
              <a:t>μC</a:t>
            </a:r>
            <a:r>
              <a:rPr lang="cs-CZ" sz="2400" dirty="0"/>
              <a:t>, na druhé desce – 100 </a:t>
            </a:r>
            <a:r>
              <a:rPr lang="cs-CZ" sz="2400" dirty="0" err="1"/>
              <a:t>μC</a:t>
            </a:r>
            <a:r>
              <a:rPr lang="cs-CZ" sz="24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/>
              <a:t>Sb. 46</a:t>
            </a:r>
            <a:r>
              <a:rPr lang="cs-CZ" sz="2400" dirty="0"/>
              <a:t> – Deskový kondenzátor bez dielektrika o kapacitě C</a:t>
            </a:r>
            <a:r>
              <a:rPr lang="cs-CZ" sz="2400" baseline="-25000" dirty="0"/>
              <a:t>0</a:t>
            </a:r>
            <a:r>
              <a:rPr lang="cs-CZ" sz="2400" dirty="0"/>
              <a:t> </a:t>
            </a:r>
            <a:r>
              <a:rPr lang="cs-CZ" sz="2400" b="1" dirty="0"/>
              <a:t>odpojíme</a:t>
            </a:r>
            <a:r>
              <a:rPr lang="cs-CZ" sz="2400" dirty="0"/>
              <a:t> od zdroje napětí U</a:t>
            </a:r>
            <a:r>
              <a:rPr lang="cs-CZ" sz="2400" baseline="-25000" dirty="0"/>
              <a:t>0</a:t>
            </a:r>
            <a:r>
              <a:rPr lang="cs-CZ" sz="2400" dirty="0"/>
              <a:t> a ponoříme do oleje s </a:t>
            </a:r>
            <a:r>
              <a:rPr lang="cs-CZ" sz="2400" dirty="0" err="1"/>
              <a:t>ε</a:t>
            </a:r>
            <a:r>
              <a:rPr lang="cs-CZ" sz="2400" baseline="-25000" dirty="0" err="1"/>
              <a:t>r</a:t>
            </a:r>
            <a:r>
              <a:rPr lang="cs-CZ" sz="2400" dirty="0"/>
              <a:t> = 3.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 smtClean="0"/>
              <a:t>Určete</a:t>
            </a:r>
            <a:r>
              <a:rPr lang="cs-CZ" sz="2400" dirty="0"/>
              <a:t>, jak se </a:t>
            </a:r>
            <a:r>
              <a:rPr lang="cs-CZ" sz="2400" dirty="0" smtClean="0"/>
              <a:t>změní a</a:t>
            </a:r>
            <a:r>
              <a:rPr lang="cs-CZ" sz="2400" dirty="0"/>
              <a:t>) kapacita </a:t>
            </a:r>
            <a:r>
              <a:rPr lang="cs-CZ" sz="2400" dirty="0" smtClean="0"/>
              <a:t>C, b</a:t>
            </a:r>
            <a:r>
              <a:rPr lang="cs-CZ" sz="2400" dirty="0"/>
              <a:t>) napětí mezi deskami </a:t>
            </a:r>
            <a:r>
              <a:rPr lang="cs-CZ" sz="2400" dirty="0" smtClean="0"/>
              <a:t>U, c</a:t>
            </a:r>
            <a:r>
              <a:rPr lang="cs-CZ" sz="2400" dirty="0"/>
              <a:t>) velikost intenzity el. pole 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/>
              <a:t>Neodpojíme-li</a:t>
            </a:r>
            <a:r>
              <a:rPr lang="cs-CZ" sz="2400" dirty="0" smtClean="0"/>
              <a:t> </a:t>
            </a:r>
            <a:r>
              <a:rPr lang="cs-CZ" sz="2400" dirty="0"/>
              <a:t>od zdroje:</a:t>
            </a:r>
          </a:p>
          <a:p>
            <a:pPr marL="723900" indent="0">
              <a:spcBef>
                <a:spcPts val="0"/>
              </a:spcBef>
              <a:buNone/>
            </a:pPr>
            <a:r>
              <a:rPr lang="cs-CZ" sz="2400" dirty="0"/>
              <a:t>a) C ↑ </a:t>
            </a:r>
            <a:r>
              <a:rPr lang="cs-CZ" sz="2400" dirty="0" err="1"/>
              <a:t>ε</a:t>
            </a:r>
            <a:r>
              <a:rPr lang="cs-CZ" sz="2400" baseline="-25000" dirty="0" err="1"/>
              <a:t>r</a:t>
            </a:r>
            <a:r>
              <a:rPr lang="cs-CZ" sz="2400" dirty="0"/>
              <a:t> krát</a:t>
            </a:r>
          </a:p>
          <a:p>
            <a:pPr marL="723900" indent="0">
              <a:spcBef>
                <a:spcPts val="0"/>
              </a:spcBef>
              <a:buNone/>
            </a:pPr>
            <a:r>
              <a:rPr lang="cs-CZ" sz="2400" dirty="0"/>
              <a:t>b) U = U zdroje – zůstane konstantní, (zvětšil by se náboj Q)</a:t>
            </a:r>
          </a:p>
          <a:p>
            <a:pPr marL="723900" indent="0">
              <a:spcBef>
                <a:spcPts val="0"/>
              </a:spcBef>
              <a:buNone/>
            </a:pPr>
            <a:r>
              <a:rPr lang="cs-CZ" sz="2400" dirty="0"/>
              <a:t>c) E by zůstalo konstantní (U a d se nemění)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/>
              <a:t>Sb. 47</a:t>
            </a:r>
            <a:r>
              <a:rPr lang="cs-CZ" sz="2400" dirty="0"/>
              <a:t> – Mezi deskami kondenzátoru, které jsou od sebe vzdáleny 1 cm je napětí 100 V. Jaké bude napětí mezi deskami, jestliže je vzdálíme na 2 cm</a:t>
            </a:r>
            <a:r>
              <a:rPr lang="cs-CZ" sz="2400" dirty="0" smtClean="0"/>
              <a:t>? (</a:t>
            </a:r>
            <a:r>
              <a:rPr lang="cs-CZ" sz="2400" dirty="0"/>
              <a:t>Není připojen ke zdroji).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 </a:t>
            </a:r>
            <a:r>
              <a:rPr lang="cs-CZ" sz="2400" b="1" dirty="0" smtClean="0"/>
              <a:t>Sb</a:t>
            </a:r>
            <a:r>
              <a:rPr lang="cs-CZ" sz="2400" b="1" dirty="0"/>
              <a:t>. 48 – </a:t>
            </a:r>
            <a:r>
              <a:rPr lang="cs-CZ" sz="2400" dirty="0"/>
              <a:t>Kondenzátor, jehož každá deska má obsah plochy 10</a:t>
            </a:r>
            <a:r>
              <a:rPr lang="cs-CZ" sz="2400" baseline="30000" dirty="0"/>
              <a:t>-3</a:t>
            </a:r>
            <a:r>
              <a:rPr lang="cs-CZ" sz="2400" b="1" baseline="30000" dirty="0"/>
              <a:t> </a:t>
            </a:r>
            <a:r>
              <a:rPr lang="cs-CZ" sz="2400" baseline="30000" dirty="0"/>
              <a:t>m2</a:t>
            </a:r>
            <a:r>
              <a:rPr lang="cs-CZ" sz="2400" dirty="0"/>
              <a:t> , je nabit nábojem 10</a:t>
            </a:r>
            <a:r>
              <a:rPr lang="cs-CZ" sz="2400" baseline="30000" dirty="0"/>
              <a:t>-8 </a:t>
            </a:r>
            <a:r>
              <a:rPr lang="cs-CZ" sz="2400" dirty="0"/>
              <a:t>C. Určete velikost intenzity mezi deskami. (</a:t>
            </a:r>
            <a:r>
              <a:rPr lang="cs-CZ" sz="2400" dirty="0" err="1"/>
              <a:t>ε</a:t>
            </a:r>
            <a:r>
              <a:rPr lang="cs-CZ" sz="2400" baseline="-25000" dirty="0" err="1"/>
              <a:t>r</a:t>
            </a:r>
            <a:r>
              <a:rPr lang="cs-CZ" sz="2400" dirty="0"/>
              <a:t> = 10).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272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523220"/>
          </a:xfrm>
          <a:solidFill>
            <a:srgbClr val="0066CC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pl-PL" sz="2800" b="1" dirty="0" smtClean="0">
                <a:solidFill>
                  <a:schemeClr val="bg1"/>
                </a:solidFill>
                <a:ea typeface="+mn-ea"/>
                <a:cs typeface="Times New Roman" pitchFamily="18" charset="0"/>
              </a:rPr>
              <a:t>Př.</a:t>
            </a:r>
            <a:endParaRPr lang="cs-CZ" sz="2800" b="1" dirty="0">
              <a:solidFill>
                <a:schemeClr val="bg1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550068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u="sng" dirty="0" smtClean="0"/>
              <a:t>ENERGIE </a:t>
            </a:r>
            <a:r>
              <a:rPr lang="cs-CZ" sz="2400" b="1" u="sng" dirty="0"/>
              <a:t>KONDENZÁTORU</a:t>
            </a:r>
            <a:endParaRPr lang="cs-CZ" sz="2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/>
              <a:t>Sb. 48 </a:t>
            </a:r>
            <a:r>
              <a:rPr lang="cs-CZ" sz="2400" dirty="0"/>
              <a:t>– Jaká energie se uvolní při vybití kondenzátoru nabitého na napětí 2 </a:t>
            </a:r>
            <a:r>
              <a:rPr lang="cs-CZ" sz="2400" dirty="0" err="1"/>
              <a:t>kV</a:t>
            </a:r>
            <a:r>
              <a:rPr lang="cs-CZ" sz="2400" dirty="0"/>
              <a:t>? Obsah plochy každé z desek je 0,2 m</a:t>
            </a:r>
            <a:r>
              <a:rPr lang="cs-CZ" sz="2400" baseline="30000" dirty="0"/>
              <a:t>2</a:t>
            </a:r>
            <a:r>
              <a:rPr lang="cs-CZ" sz="2400" dirty="0"/>
              <a:t>, vzdálenost mezi deskami 2 mm. (</a:t>
            </a:r>
            <a:r>
              <a:rPr lang="cs-CZ" sz="2400" dirty="0" err="1"/>
              <a:t>ε</a:t>
            </a:r>
            <a:r>
              <a:rPr lang="cs-CZ" sz="2400" baseline="-25000" dirty="0" err="1"/>
              <a:t>r</a:t>
            </a:r>
            <a:r>
              <a:rPr lang="cs-CZ" sz="2400" dirty="0"/>
              <a:t> = </a:t>
            </a:r>
            <a:r>
              <a:rPr lang="cs-CZ" sz="2400"/>
              <a:t>10</a:t>
            </a:r>
            <a:r>
              <a:rPr lang="cs-CZ" sz="2400" smtClean="0"/>
              <a:t>).</a:t>
            </a:r>
            <a:r>
              <a:rPr lang="cs-CZ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2187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cs-CZ" sz="2600" dirty="0" smtClean="0"/>
          </a:p>
          <a:p>
            <a:pPr>
              <a:spcBef>
                <a:spcPts val="0"/>
              </a:spcBef>
              <a:defRPr/>
            </a:pPr>
            <a:r>
              <a:rPr lang="cs-CZ" sz="2600" dirty="0" smtClean="0"/>
              <a:t>V</a:t>
            </a:r>
            <a:r>
              <a:rPr lang="cs-CZ" sz="2600" dirty="0"/>
              <a:t> okolí el. nabitých těles nebo částic existuje </a:t>
            </a:r>
            <a:r>
              <a:rPr lang="cs-CZ" sz="2600" b="1" dirty="0">
                <a:solidFill>
                  <a:srgbClr val="FF0000"/>
                </a:solidFill>
              </a:rPr>
              <a:t>elektrické pole</a:t>
            </a:r>
            <a:r>
              <a:rPr lang="cs-CZ" sz="2600" dirty="0"/>
              <a:t>.</a:t>
            </a:r>
          </a:p>
          <a:p>
            <a:pPr>
              <a:defRPr/>
            </a:pPr>
            <a:r>
              <a:rPr lang="cs-CZ" sz="2600" dirty="0"/>
              <a:t>Zdrojem el. pole jsou částice nesoucí el. náboj.</a:t>
            </a:r>
          </a:p>
          <a:p>
            <a:pPr marL="0" indent="0">
              <a:buFont typeface="Arial" charset="0"/>
              <a:buNone/>
              <a:defRPr/>
            </a:pPr>
            <a:endParaRPr lang="cs-CZ" sz="2600" dirty="0"/>
          </a:p>
          <a:p>
            <a:pPr>
              <a:defRPr/>
            </a:pPr>
            <a:r>
              <a:rPr lang="cs-CZ" sz="2600" b="1" dirty="0"/>
              <a:t>Elektrostatické pole</a:t>
            </a:r>
            <a:r>
              <a:rPr lang="cs-CZ" sz="2600" dirty="0"/>
              <a:t> je podmíněno vznikem nerovnováhy </a:t>
            </a:r>
            <a:r>
              <a:rPr lang="cs-CZ" sz="2600" dirty="0" smtClean="0"/>
              <a:t>nábojů, například na </a:t>
            </a:r>
            <a:r>
              <a:rPr lang="cs-CZ" sz="2600" dirty="0"/>
              <a:t>dvou navzájem izolovaných </a:t>
            </a:r>
            <a:r>
              <a:rPr lang="cs-CZ" sz="2600" dirty="0" smtClean="0"/>
              <a:t>tělesech.</a:t>
            </a:r>
            <a:br>
              <a:rPr lang="cs-CZ" sz="2600" dirty="0" smtClean="0"/>
            </a:br>
            <a:r>
              <a:rPr lang="cs-CZ" sz="2600" dirty="0" smtClean="0"/>
              <a:t>Může </a:t>
            </a:r>
            <a:r>
              <a:rPr lang="cs-CZ" sz="2600" dirty="0"/>
              <a:t>existovat jen v dielektriku! </a:t>
            </a:r>
            <a:r>
              <a:rPr lang="cs-CZ" sz="2600" dirty="0" smtClean="0"/>
              <a:t/>
            </a:r>
            <a:br>
              <a:rPr lang="cs-CZ" sz="2600" dirty="0" smtClean="0"/>
            </a:br>
            <a:endParaRPr lang="cs-CZ" sz="2600" dirty="0"/>
          </a:p>
          <a:p>
            <a:pPr>
              <a:defRPr/>
            </a:pPr>
            <a:r>
              <a:rPr lang="cs-CZ" sz="2600" dirty="0" smtClean="0"/>
              <a:t>Ve </a:t>
            </a:r>
            <a:r>
              <a:rPr lang="cs-CZ" sz="2600" dirty="0"/>
              <a:t>vodivém prostředí by došlo k pohybu nabitých částic.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Došlo </a:t>
            </a:r>
            <a:r>
              <a:rPr lang="cs-CZ" sz="2600" dirty="0"/>
              <a:t>by k vyrovnání nábojů. </a:t>
            </a:r>
            <a:r>
              <a:rPr lang="cs-CZ" sz="2600" dirty="0" smtClean="0"/>
              <a:t/>
            </a:r>
            <a:br>
              <a:rPr lang="cs-CZ" sz="2600" dirty="0" smtClean="0"/>
            </a:br>
            <a:endParaRPr lang="cs-CZ" sz="2600" dirty="0"/>
          </a:p>
          <a:p>
            <a:pPr>
              <a:defRPr/>
            </a:pPr>
            <a:r>
              <a:rPr lang="cs-CZ" sz="2600" dirty="0"/>
              <a:t>Mezi každými dvěma body v prostoru, v němž je vytvořeno elektrostatické pole, lze měřit napětí.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6" t="14053" r="27048" b="11281"/>
          <a:stretch/>
        </p:blipFill>
        <p:spPr bwMode="auto">
          <a:xfrm>
            <a:off x="1259632" y="188640"/>
            <a:ext cx="708297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47664" y="37330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ELEKTROSKOP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4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332656"/>
            <a:ext cx="51845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+mj-lt"/>
              </a:rPr>
              <a:t>schéma </a:t>
            </a:r>
            <a:r>
              <a:rPr lang="cs-CZ" sz="2800" b="1" dirty="0" smtClean="0">
                <a:latin typeface="+mj-lt"/>
              </a:rPr>
              <a:t/>
            </a:r>
            <a:br>
              <a:rPr lang="cs-CZ" sz="2800" b="1" dirty="0" smtClean="0">
                <a:latin typeface="+mj-lt"/>
              </a:rPr>
            </a:br>
            <a:r>
              <a:rPr lang="cs-CZ" sz="2800" b="1" i="1" dirty="0" smtClean="0">
                <a:latin typeface="+mj-lt"/>
              </a:rPr>
              <a:t>van </a:t>
            </a:r>
            <a:r>
              <a:rPr lang="cs-CZ" sz="2800" b="1" i="1" dirty="0">
                <a:latin typeface="+mj-lt"/>
              </a:rPr>
              <a:t>de </a:t>
            </a:r>
            <a:r>
              <a:rPr lang="cs-CZ" sz="2800" b="1" i="1" dirty="0" err="1">
                <a:latin typeface="+mj-lt"/>
              </a:rPr>
              <a:t>Graaffova</a:t>
            </a:r>
            <a:r>
              <a:rPr lang="cs-CZ" sz="2800" b="1" i="1" dirty="0">
                <a:latin typeface="+mj-lt"/>
              </a:rPr>
              <a:t> </a:t>
            </a:r>
            <a:r>
              <a:rPr lang="cs-CZ" sz="2800" b="1" i="1" dirty="0" smtClean="0">
                <a:latin typeface="+mj-lt"/>
              </a:rPr>
              <a:t>generátoru</a:t>
            </a:r>
            <a:r>
              <a:rPr lang="cs-CZ" sz="2400" i="1" dirty="0" smtClean="0">
                <a:latin typeface="+mj-lt"/>
              </a:rPr>
              <a:t/>
            </a:r>
            <a:br>
              <a:rPr lang="cs-CZ" sz="2400" i="1" dirty="0" smtClean="0">
                <a:latin typeface="+mj-lt"/>
              </a:rPr>
            </a:br>
            <a:r>
              <a:rPr lang="cs-CZ" sz="2400" dirty="0">
                <a:latin typeface="+mj-lt"/>
              </a:rPr>
              <a:t>Pohybem </a:t>
            </a:r>
            <a:r>
              <a:rPr lang="cs-CZ" sz="2400" dirty="0" smtClean="0">
                <a:latin typeface="+mj-lt"/>
              </a:rPr>
              <a:t>pásu </a:t>
            </a:r>
            <a:r>
              <a:rPr lang="cs-CZ" sz="2400" dirty="0">
                <a:latin typeface="+mj-lt"/>
              </a:rPr>
              <a:t>ze syntetické tkaniny nebo pryže vznikají třením na pásu kladné náboje a jsou pásem přeneseny do dutiny velké kovové koule (tzv. kolektoru, sběrače) posazené na sloup z izolantu. </a:t>
            </a:r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Náboje </a:t>
            </a:r>
            <a:r>
              <a:rPr lang="cs-CZ" sz="2400" dirty="0">
                <a:latin typeface="+mj-lt"/>
              </a:rPr>
              <a:t>jsou hrotem odvedeny na vnitřní povrch kolektoru, odkud přecházejí na jeho vnější povrch (princip Faradayova </a:t>
            </a:r>
            <a:r>
              <a:rPr lang="cs-CZ" sz="2400" dirty="0" smtClean="0">
                <a:latin typeface="+mj-lt"/>
              </a:rPr>
              <a:t>poháru).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Záporné </a:t>
            </a:r>
            <a:r>
              <a:rPr lang="cs-CZ" sz="2400" dirty="0">
                <a:latin typeface="+mj-lt"/>
              </a:rPr>
              <a:t>náboje dolní kladky, jež uvádí pás do pohybu, jsou převedeny na podstavec generátoru, který je vhodné uzemnit.</a:t>
            </a:r>
            <a:r>
              <a:rPr lang="cs-CZ" sz="2400" dirty="0" smtClean="0">
                <a:latin typeface="+mj-lt"/>
              </a:rPr>
              <a:t> </a:t>
            </a:r>
            <a:endParaRPr lang="cs-CZ" sz="2400" dirty="0">
              <a:latin typeface="+mj-lt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0" t="12529" r="39143" b="8233"/>
          <a:stretch/>
        </p:blipFill>
        <p:spPr bwMode="auto">
          <a:xfrm>
            <a:off x="5364088" y="65313"/>
            <a:ext cx="3454400" cy="67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7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116632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využití </a:t>
            </a:r>
            <a:r>
              <a:rPr lang="cs-CZ" sz="2400" b="1" dirty="0"/>
              <a:t>vzájemného působení elektricky nabitých těles </a:t>
            </a:r>
            <a:endParaRPr lang="cs-CZ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i="1" dirty="0" smtClean="0"/>
              <a:t>kopírka</a:t>
            </a:r>
            <a:r>
              <a:rPr lang="cs-CZ" sz="2400" dirty="0"/>
              <a:t>, </a:t>
            </a:r>
            <a:r>
              <a:rPr lang="cs-CZ" sz="2400" i="1" dirty="0"/>
              <a:t>xerox</a:t>
            </a:r>
            <a:r>
              <a:rPr lang="cs-CZ" sz="2400" dirty="0"/>
              <a:t> (z řeckého xerox = </a:t>
            </a:r>
            <a:r>
              <a:rPr lang="cs-CZ" sz="2400" dirty="0" smtClean="0"/>
              <a:t>suchý) …</a:t>
            </a:r>
            <a:endParaRPr lang="cs-CZ" sz="2400" dirty="0"/>
          </a:p>
          <a:p>
            <a:r>
              <a:rPr lang="cs-CZ" sz="2400" dirty="0" smtClean="0"/>
              <a:t>Xerox </a:t>
            </a:r>
            <a:r>
              <a:rPr lang="cs-CZ" sz="2400" dirty="0"/>
              <a:t>vynalezl americký právník C</a:t>
            </a:r>
            <a:r>
              <a:rPr lang="cs-CZ" sz="2400" cap="small" dirty="0"/>
              <a:t>h</a:t>
            </a:r>
            <a:r>
              <a:rPr lang="cs-CZ" sz="2400" dirty="0"/>
              <a:t>. </a:t>
            </a:r>
            <a:r>
              <a:rPr lang="cs-CZ" sz="2400" cap="small" dirty="0" err="1"/>
              <a:t>Carlson</a:t>
            </a:r>
            <a:r>
              <a:rPr lang="cs-CZ" sz="2400" cap="small" dirty="0"/>
              <a:t> </a:t>
            </a:r>
            <a:r>
              <a:rPr lang="cs-CZ" sz="2400" dirty="0"/>
              <a:t>v roce 1938, první kopírka se objevila na trhu roku 1961</a:t>
            </a:r>
            <a:r>
              <a:rPr lang="cs-CZ" sz="2400" dirty="0" smtClean="0"/>
              <a:t>.</a:t>
            </a:r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i="1" dirty="0" smtClean="0"/>
              <a:t>laserová tiskárna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 smtClean="0"/>
              <a:t>ektrostatický</a:t>
            </a:r>
            <a:r>
              <a:rPr lang="cs-CZ" sz="2400" dirty="0" smtClean="0"/>
              <a:t> </a:t>
            </a:r>
            <a:r>
              <a:rPr lang="cs-CZ" sz="2400" dirty="0"/>
              <a:t>obraz nevzniká odrazem světla od předlohy, ale dopadem velmi úzkého laserového paprsku řízeného počítačem. Zásobník toneru a </a:t>
            </a:r>
            <a:r>
              <a:rPr lang="cs-CZ" sz="2400" dirty="0" err="1"/>
              <a:t>světlocitlivý</a:t>
            </a:r>
            <a:r>
              <a:rPr lang="cs-CZ" sz="2400" dirty="0"/>
              <a:t> válec tvoří v laserové tiskárně jeden celek a při výměně toneru se nahrazují novou soupravou. V kopírce se doplňuje jen </a:t>
            </a:r>
            <a:r>
              <a:rPr lang="cs-CZ" sz="2400" dirty="0" smtClean="0"/>
              <a:t>toner.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Statická </a:t>
            </a:r>
            <a:r>
              <a:rPr lang="cs-CZ" sz="2400" dirty="0"/>
              <a:t>elektřina vzniká také při výrobě textilu nebo papíru. Proto jsou např. v papírnách uzemněné ocelové hřebeny, které odvádějí vzniklé náboje do země. Jinak by mohlo dojít k elektrickému výboji, a tím i k požáru. </a:t>
            </a:r>
          </a:p>
        </p:txBody>
      </p:sp>
    </p:spTree>
    <p:extLst>
      <p:ext uri="{BB962C8B-B14F-4D97-AF65-F5344CB8AC3E}">
        <p14:creationId xmlns:p14="http://schemas.microsoft.com/office/powerpoint/2010/main" val="41510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967</Words>
  <Application>Microsoft Office PowerPoint</Application>
  <PresentationFormat>Předvádění na obrazovce (4:3)</PresentationFormat>
  <Paragraphs>402</Paragraphs>
  <Slides>58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0" baseType="lpstr">
      <vt:lpstr>Motiv sady Office</vt:lpstr>
      <vt:lpstr>Rovnice</vt:lpstr>
      <vt:lpstr>1. ELEKTRICKÝ NÁBOJ  A ELEKTRICKÉ POLE</vt:lpstr>
      <vt:lpstr> 1. 1. ELEKTRICKÝ NÁBOJ A JEHO VLASTNOSTI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1. 2. ELEKTROSTATICKÉ SILOVÉ PŮSOBENÍ             BODOVÝCH ELEKTRICKÝCH NÁBOJŮ</vt:lpstr>
      <vt:lpstr>Prezentace aplikace PowerPoint</vt:lpstr>
      <vt:lpstr>Prezentace aplikace PowerPoint</vt:lpstr>
      <vt:lpstr> 1. 3.  INTENZITA ELEKTRICKÉHO POLE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1.4. PRÁCE V ELEKTROSTATICKÉM POLI,  ELEKTRICKÉ NAPĚTÍ</vt:lpstr>
      <vt:lpstr>Prezentace aplikace PowerPoint</vt:lpstr>
      <vt:lpstr>Prezentace aplikace PowerPoint</vt:lpstr>
      <vt:lpstr>Prezentace aplikace PowerPoint</vt:lpstr>
      <vt:lpstr>1.5. POTENCIÁLNÍ ENERGIE ELEKTROST. POLE,   ELEKTRICKÝ POTENCIÁL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1.6. ROZLOŽENÍ ELEKTRICKÉHO NÁBOJE  NA VODIČI</vt:lpstr>
      <vt:lpstr>Prezentace aplikace PowerPoint</vt:lpstr>
      <vt:lpstr>Prezentace aplikace PowerPoint</vt:lpstr>
      <vt:lpstr>Prezentace aplikace PowerPoint</vt:lpstr>
      <vt:lpstr>Prezentace aplikace PowerPoint</vt:lpstr>
      <vt:lpstr>1.7. VODIČ A IZOLANT V ELEKTRICKÉM POLI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1.8. KAPACITA VODIČE, KONDENZÁTOR</vt:lpstr>
      <vt:lpstr>Prezentace aplikace PowerPoint</vt:lpstr>
      <vt:lpstr>Prezentace aplikace PowerPoint</vt:lpstr>
      <vt:lpstr>1.9. KONDENZÁTORY V PRAXI</vt:lpstr>
      <vt:lpstr>Prezentace aplikace PowerPoint</vt:lpstr>
      <vt:lpstr>Prezentace aplikace PowerPoint</vt:lpstr>
      <vt:lpstr>Prezentace aplikace PowerPoint</vt:lpstr>
      <vt:lpstr>1.10. SPOJOVÁNÍ KONDENZÁTORŮ</vt:lpstr>
      <vt:lpstr>Prezentace aplikace PowerPoint</vt:lpstr>
      <vt:lpstr>Prezentace aplikace PowerPoint</vt:lpstr>
      <vt:lpstr>OTÁZKY 1:</vt:lpstr>
      <vt:lpstr>OTÁZKY 2:</vt:lpstr>
      <vt:lpstr>OTÁZKY 3:</vt:lpstr>
      <vt:lpstr>OTÁZKY 4:</vt:lpstr>
      <vt:lpstr>Př.</vt:lpstr>
      <vt:lpstr>Př.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ELEKTRICKÝ PROUD</dc:title>
  <dc:creator>Monika</dc:creator>
  <cp:lastModifiedBy>monika</cp:lastModifiedBy>
  <cp:revision>76</cp:revision>
  <dcterms:created xsi:type="dcterms:W3CDTF">2011-01-29T16:17:26Z</dcterms:created>
  <dcterms:modified xsi:type="dcterms:W3CDTF">2015-10-23T08:48:45Z</dcterms:modified>
</cp:coreProperties>
</file>