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21" r:id="rId2"/>
    <p:sldId id="353" r:id="rId3"/>
    <p:sldId id="415" r:id="rId4"/>
    <p:sldId id="414" r:id="rId5"/>
    <p:sldId id="405" r:id="rId6"/>
    <p:sldId id="408" r:id="rId7"/>
    <p:sldId id="406" r:id="rId8"/>
    <p:sldId id="404" r:id="rId9"/>
    <p:sldId id="409" r:id="rId10"/>
    <p:sldId id="410" r:id="rId11"/>
    <p:sldId id="411" r:id="rId12"/>
    <p:sldId id="413" r:id="rId13"/>
    <p:sldId id="412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9900"/>
    <a:srgbClr val="66FF99"/>
    <a:srgbClr val="0CF48B"/>
    <a:srgbClr val="0066CC"/>
    <a:srgbClr val="F4B74A"/>
    <a:srgbClr val="FF9966"/>
    <a:srgbClr val="FF9999"/>
    <a:srgbClr val="FF505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83" d="100"/>
          <a:sy n="83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3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30E5B2-D61A-4716-A7BC-5D54DDA37034}" type="datetimeFigureOut">
              <a:rPr lang="cs-CZ"/>
              <a:pPr>
                <a:defRPr/>
              </a:pPr>
              <a:t>10.6.2014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4112B8-9048-4BC7-863D-A192AD47FE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158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112B8-9048-4BC7-863D-A192AD47FED5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84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F329-0A0E-473B-AF54-EB39F61DAC81}" type="datetimeFigureOut">
              <a:rPr lang="cs-CZ"/>
              <a:pPr>
                <a:defRPr/>
              </a:pPr>
              <a:t>10.6.2014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3D00-59E8-48B3-93AA-123FD098A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71BA1-1580-4DB0-8069-BE8DCD6D8733}" type="datetimeFigureOut">
              <a:rPr lang="cs-CZ"/>
              <a:pPr>
                <a:defRPr/>
              </a:pPr>
              <a:t>10.6.2014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9F4A-F563-4CDE-AE27-E7BF239532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CDEE0-E321-4912-9CC4-F15CF4B1E573}" type="datetimeFigureOut">
              <a:rPr lang="cs-CZ"/>
              <a:pPr>
                <a:defRPr/>
              </a:pPr>
              <a:t>10.6.2014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9C5F-17BA-4E95-A083-8BC6C52B6B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E743-FE30-40EB-B674-CF8E348890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6581-1940-44C2-8228-76030116FCC1}" type="datetimeFigureOut">
              <a:rPr lang="cs-CZ"/>
              <a:pPr>
                <a:defRPr/>
              </a:pPr>
              <a:t>10.6.2014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5B6D-91A3-40F9-A48E-FFF9187119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4AC46-529B-4063-B07B-9C483AAF3EED}" type="datetimeFigureOut">
              <a:rPr lang="cs-CZ"/>
              <a:pPr>
                <a:defRPr/>
              </a:pPr>
              <a:t>10.6.2014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7B5A-CE84-46C9-995B-CE799FCFDC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AAE7-86DE-489F-92FF-21419EE0983B}" type="datetimeFigureOut">
              <a:rPr lang="cs-CZ"/>
              <a:pPr>
                <a:defRPr/>
              </a:pPr>
              <a:t>10.6.2014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CBBE-6AB6-40A3-B00C-3CE22D63DF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888D-BD02-44B9-8028-5F6245FA2403}" type="datetimeFigureOut">
              <a:rPr lang="cs-CZ"/>
              <a:pPr>
                <a:defRPr/>
              </a:pPr>
              <a:t>10.6.2014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F2FE7-D343-4BCC-ACA6-8645DA5B70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713E-F654-4156-AA52-D812501159CC}" type="datetimeFigureOut">
              <a:rPr lang="cs-CZ"/>
              <a:pPr>
                <a:defRPr/>
              </a:pPr>
              <a:t>10.6.2014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CC5F-CAE7-47D9-9E98-822FF5A901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7C88-827D-4E81-87C9-EAA89240C335}" type="datetimeFigureOut">
              <a:rPr lang="cs-CZ"/>
              <a:pPr>
                <a:defRPr/>
              </a:pPr>
              <a:t>10.6.2014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9FC6-1B6F-4AC6-B4A9-357FE59A2C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B16B8-75DB-44C8-A03F-6822E974F3A8}" type="datetimeFigureOut">
              <a:rPr lang="cs-CZ"/>
              <a:pPr>
                <a:defRPr/>
              </a:pPr>
              <a:t>10.6.2014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9A78-2BC2-4E85-88FB-CACFBE1F88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B5BD-575F-4FED-BAC6-F9CBDAECCCCF}" type="datetimeFigureOut">
              <a:rPr lang="cs-CZ"/>
              <a:pPr>
                <a:defRPr/>
              </a:pPr>
              <a:t>10.6.2014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6E2A-2B98-4B70-B715-5598C109B8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EA2853-3622-4985-B08A-D07CB529EFFF}" type="datetimeFigureOut">
              <a:rPr lang="cs-CZ"/>
              <a:pPr>
                <a:defRPr/>
              </a:pPr>
              <a:t>10.6.2014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A1A827-D0CF-4CB0-9F8F-197DF75CBF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prenos_signalu_soubory/image023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http://fyzika.jreichl.com/data/E_prenos_signalu_soubory/image010.png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928938"/>
            <a:ext cx="9144000" cy="24765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chemeClr val="bg1"/>
                </a:solidFill>
              </a:rPr>
              <a:t>12</a:t>
            </a:r>
            <a:r>
              <a:rPr lang="cs-CZ" sz="4000" b="1" dirty="0">
                <a:solidFill>
                  <a:schemeClr val="bg1"/>
                </a:solidFill>
              </a:rPr>
              <a:t>.	PŘENOS INFORMACÍ ELEKTROMAGNETICKÝM VLNĚNÍM</a:t>
            </a:r>
            <a:endParaRPr lang="cs-CZ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456384"/>
            <a:ext cx="9144000" cy="3284984"/>
          </a:xfrm>
        </p:spPr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Přijímače </a:t>
            </a:r>
            <a:r>
              <a:rPr lang="cs-CZ" sz="2400" dirty="0"/>
              <a:t>pracují obvykle na principu </a:t>
            </a:r>
            <a:r>
              <a:rPr lang="cs-CZ" sz="2400" b="1" dirty="0"/>
              <a:t>superheterodynu</a:t>
            </a:r>
            <a:r>
              <a:rPr lang="cs-CZ" sz="2400" dirty="0"/>
              <a:t>, který spočívá v tom, že signál jakékoliv frekvence převede vždy na určitou frekvenci (např. 455 kHz</a:t>
            </a:r>
            <a:r>
              <a:rPr lang="cs-CZ" sz="2400" dirty="0" smtClean="0"/>
              <a:t>).</a:t>
            </a:r>
            <a:endParaRPr lang="cs-CZ" sz="2400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Dosahuje </a:t>
            </a:r>
            <a:r>
              <a:rPr lang="cs-CZ" sz="2400" dirty="0"/>
              <a:t>se toho tak, že přijatý signál je směšován s kmity zvláštního oscilátoru měnitelné frekvence.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Platí</a:t>
            </a:r>
            <a:r>
              <a:rPr lang="cs-CZ" sz="2400" dirty="0"/>
              <a:t>, že rozdíl frekvence f</a:t>
            </a:r>
            <a:r>
              <a:rPr lang="cs-CZ" sz="2400" baseline="-25000" dirty="0"/>
              <a:t>0</a:t>
            </a:r>
            <a:r>
              <a:rPr lang="cs-CZ" sz="2400" dirty="0"/>
              <a:t> oscilátoru a frekvence </a:t>
            </a:r>
            <a:r>
              <a:rPr lang="cs-CZ" sz="2400" dirty="0" err="1"/>
              <a:t>f</a:t>
            </a:r>
            <a:r>
              <a:rPr lang="cs-CZ" sz="2400" baseline="-25000" dirty="0" err="1"/>
              <a:t>s</a:t>
            </a:r>
            <a:r>
              <a:rPr lang="cs-CZ" sz="2400" dirty="0"/>
              <a:t> signálu je konstantní a roven tzv. </a:t>
            </a:r>
            <a:r>
              <a:rPr lang="cs-CZ" sz="2400" dirty="0" err="1" smtClean="0"/>
              <a:t>mezifrekvenci</a:t>
            </a:r>
            <a:r>
              <a:rPr lang="cs-CZ" sz="2400" dirty="0" smtClean="0"/>
              <a:t> 	</a:t>
            </a:r>
            <a:r>
              <a:rPr lang="cs-CZ" sz="2400" b="1" dirty="0" err="1" smtClean="0"/>
              <a:t>f</a:t>
            </a:r>
            <a:r>
              <a:rPr lang="cs-CZ" sz="2400" b="1" baseline="-25000" dirty="0" err="1" smtClean="0"/>
              <a:t>m</a:t>
            </a:r>
            <a:r>
              <a:rPr lang="cs-CZ" sz="2400" b="1" baseline="-25000" dirty="0" smtClean="0"/>
              <a:t> </a:t>
            </a:r>
            <a:r>
              <a:rPr lang="cs-CZ" sz="2400" b="1" dirty="0"/>
              <a:t>= f</a:t>
            </a:r>
            <a:r>
              <a:rPr lang="cs-CZ" sz="2400" b="1" baseline="-25000" dirty="0"/>
              <a:t>0</a:t>
            </a:r>
            <a:r>
              <a:rPr lang="cs-CZ" sz="2400" b="1" dirty="0"/>
              <a:t> – </a:t>
            </a:r>
            <a:r>
              <a:rPr lang="cs-CZ" sz="2400" b="1" dirty="0" err="1"/>
              <a:t>f</a:t>
            </a:r>
            <a:r>
              <a:rPr lang="cs-CZ" sz="2400" b="1" baseline="-25000" dirty="0" err="1"/>
              <a:t>s</a:t>
            </a:r>
            <a:r>
              <a:rPr lang="cs-CZ" sz="2400" b="1" dirty="0"/>
              <a:t> = </a:t>
            </a:r>
            <a:r>
              <a:rPr lang="cs-CZ" sz="2400" b="1" dirty="0" err="1"/>
              <a:t>konst</a:t>
            </a:r>
            <a:r>
              <a:rPr lang="cs-CZ" sz="2400" dirty="0"/>
              <a:t>.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>
                <a:solidFill>
                  <a:schemeClr val="bg1"/>
                </a:solidFill>
              </a:rPr>
              <a:t>12. </a:t>
            </a:r>
            <a:r>
              <a:rPr lang="cs-CZ" sz="2800" b="1" dirty="0" smtClean="0">
                <a:solidFill>
                  <a:schemeClr val="bg1"/>
                </a:solidFill>
              </a:rPr>
              <a:t>3.</a:t>
            </a:r>
            <a:r>
              <a:rPr lang="cs-CZ" sz="2800" b="1" dirty="0">
                <a:solidFill>
                  <a:schemeClr val="bg1"/>
                </a:solidFill>
              </a:rPr>
              <a:t>	</a:t>
            </a:r>
            <a:r>
              <a:rPr lang="cs-CZ" sz="2800" b="1" dirty="0" smtClean="0">
                <a:solidFill>
                  <a:schemeClr val="bg1"/>
                </a:solidFill>
              </a:rPr>
              <a:t>PŘIJÍMAČ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719573" y="603980"/>
            <a:ext cx="7570979" cy="2753012"/>
            <a:chOff x="719573" y="603980"/>
            <a:chExt cx="7570979" cy="3185060"/>
          </a:xfrm>
        </p:grpSpPr>
        <p:cxnSp>
          <p:nvCxnSpPr>
            <p:cNvPr id="7" name="Přímá spojovací čára 93"/>
            <p:cNvCxnSpPr/>
            <p:nvPr/>
          </p:nvCxnSpPr>
          <p:spPr>
            <a:xfrm flipV="1">
              <a:off x="3329951" y="2288236"/>
              <a:ext cx="43370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Skupina 7"/>
            <p:cNvGrpSpPr/>
            <p:nvPr/>
          </p:nvGrpSpPr>
          <p:grpSpPr>
            <a:xfrm>
              <a:off x="719573" y="603980"/>
              <a:ext cx="1818583" cy="3185060"/>
              <a:chOff x="481292" y="996652"/>
              <a:chExt cx="1870021" cy="3261686"/>
            </a:xfrm>
          </p:grpSpPr>
          <p:grpSp>
            <p:nvGrpSpPr>
              <p:cNvPr id="29" name="Skupina 83"/>
              <p:cNvGrpSpPr/>
              <p:nvPr/>
            </p:nvGrpSpPr>
            <p:grpSpPr>
              <a:xfrm>
                <a:off x="481292" y="996652"/>
                <a:ext cx="696398" cy="3261686"/>
                <a:chOff x="7027525" y="1007102"/>
                <a:chExt cx="696398" cy="3261686"/>
              </a:xfrm>
            </p:grpSpPr>
            <p:grpSp>
              <p:nvGrpSpPr>
                <p:cNvPr id="51" name="Skupina 81"/>
                <p:cNvGrpSpPr/>
                <p:nvPr/>
              </p:nvGrpSpPr>
              <p:grpSpPr>
                <a:xfrm>
                  <a:off x="7334073" y="1080254"/>
                  <a:ext cx="389850" cy="3188534"/>
                  <a:chOff x="7334073" y="1080254"/>
                  <a:chExt cx="389850" cy="3188534"/>
                </a:xfrm>
              </p:grpSpPr>
              <p:cxnSp>
                <p:nvCxnSpPr>
                  <p:cNvPr id="53" name="Přímá spojovací čára 74"/>
                  <p:cNvCxnSpPr/>
                  <p:nvPr/>
                </p:nvCxnSpPr>
                <p:spPr>
                  <a:xfrm rot="5400000">
                    <a:off x="6072410" y="2646458"/>
                    <a:ext cx="292608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4" name="Skupina 79"/>
                  <p:cNvGrpSpPr/>
                  <p:nvPr/>
                </p:nvGrpSpPr>
                <p:grpSpPr>
                  <a:xfrm>
                    <a:off x="7337856" y="4120896"/>
                    <a:ext cx="377952" cy="147892"/>
                    <a:chOff x="2741472" y="4925568"/>
                    <a:chExt cx="377952" cy="147892"/>
                  </a:xfrm>
                </p:grpSpPr>
                <p:cxnSp>
                  <p:nvCxnSpPr>
                    <p:cNvPr id="56" name="Přímá spojovací čára 76"/>
                    <p:cNvCxnSpPr/>
                    <p:nvPr/>
                  </p:nvCxnSpPr>
                  <p:spPr>
                    <a:xfrm>
                      <a:off x="2741472" y="4925568"/>
                      <a:ext cx="377952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Přímá spojovací čára 77"/>
                    <p:cNvCxnSpPr/>
                    <p:nvPr/>
                  </p:nvCxnSpPr>
                  <p:spPr>
                    <a:xfrm>
                      <a:off x="2786448" y="4998720"/>
                      <a:ext cx="288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Přímá spojovací čára 78"/>
                    <p:cNvCxnSpPr/>
                    <p:nvPr/>
                  </p:nvCxnSpPr>
                  <p:spPr>
                    <a:xfrm>
                      <a:off x="2822448" y="5071872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5" name="Obdélník 54"/>
                  <p:cNvSpPr/>
                  <p:nvPr/>
                </p:nvSpPr>
                <p:spPr>
                  <a:xfrm>
                    <a:off x="7334073" y="1080254"/>
                    <a:ext cx="38985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:r>
                      <a:rPr lang="cs-CZ" sz="2400" dirty="0" smtClean="0">
                        <a:solidFill>
                          <a:prstClr val="black"/>
                        </a:solidFill>
                      </a:rPr>
                      <a:t>V</a:t>
                    </a:r>
                  </a:p>
                </p:txBody>
              </p:sp>
            </p:grpSp>
            <p:sp>
              <p:nvSpPr>
                <p:cNvPr id="52" name="Obdélník 51"/>
                <p:cNvSpPr/>
                <p:nvPr/>
              </p:nvSpPr>
              <p:spPr>
                <a:xfrm>
                  <a:off x="7027525" y="1007102"/>
                  <a:ext cx="389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cs-CZ" sz="2400" dirty="0" smtClean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0" name="Skupina 18"/>
              <p:cNvGrpSpPr/>
              <p:nvPr/>
            </p:nvGrpSpPr>
            <p:grpSpPr>
              <a:xfrm>
                <a:off x="886344" y="2303672"/>
                <a:ext cx="212897" cy="762110"/>
                <a:chOff x="3152527" y="1623941"/>
                <a:chExt cx="221247" cy="792000"/>
              </a:xfrm>
            </p:grpSpPr>
            <p:sp>
              <p:nvSpPr>
                <p:cNvPr id="46" name="Elipsa 55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7" name="Elipsa 56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8" name="Elipsa 57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9" name="Elipsa 60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" name="Obdélník 49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1" name="Obdélník 30"/>
              <p:cNvSpPr/>
              <p:nvPr/>
            </p:nvSpPr>
            <p:spPr>
              <a:xfrm>
                <a:off x="1280158" y="2312123"/>
                <a:ext cx="1071155" cy="8280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2" name="Skupina 18"/>
              <p:cNvGrpSpPr/>
              <p:nvPr/>
            </p:nvGrpSpPr>
            <p:grpSpPr>
              <a:xfrm flipH="1">
                <a:off x="1182435" y="2351569"/>
                <a:ext cx="212897" cy="762110"/>
                <a:chOff x="3152527" y="1623941"/>
                <a:chExt cx="221247" cy="792000"/>
              </a:xfrm>
            </p:grpSpPr>
            <p:sp>
              <p:nvSpPr>
                <p:cNvPr id="41" name="Elipsa 64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2" name="Elipsa 66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3" name="Elipsa 67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4" name="Elipsa 68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" name="Obdélník 44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33" name="Přímá spojovací čára 73"/>
              <p:cNvCxnSpPr>
                <a:stCxn id="31" idx="0"/>
                <a:endCxn id="31" idx="2"/>
              </p:cNvCxnSpPr>
              <p:nvPr/>
            </p:nvCxnSpPr>
            <p:spPr>
              <a:xfrm rot="16200000" flipH="1">
                <a:off x="1401736" y="2726123"/>
                <a:ext cx="82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5"/>
              <p:cNvSpPr>
                <a:spLocks noChangeArrowheads="1"/>
              </p:cNvSpPr>
              <p:nvPr/>
            </p:nvSpPr>
            <p:spPr bwMode="auto">
              <a:xfrm>
                <a:off x="1781766" y="229186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1777410" y="309741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36" name="Skupina 19"/>
              <p:cNvGrpSpPr/>
              <p:nvPr/>
            </p:nvGrpSpPr>
            <p:grpSpPr>
              <a:xfrm>
                <a:off x="1649460" y="2608283"/>
                <a:ext cx="356412" cy="148177"/>
                <a:chOff x="4676172" y="1620456"/>
                <a:chExt cx="370390" cy="153988"/>
              </a:xfrm>
            </p:grpSpPr>
            <p:sp>
              <p:nvSpPr>
                <p:cNvPr id="38" name="Obdélník 37"/>
                <p:cNvSpPr/>
                <p:nvPr/>
              </p:nvSpPr>
              <p:spPr>
                <a:xfrm>
                  <a:off x="4780344" y="1632031"/>
                  <a:ext cx="185195" cy="1388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9" name="Přímá spojovací čára 85"/>
                <p:cNvCxnSpPr/>
                <p:nvPr/>
              </p:nvCxnSpPr>
              <p:spPr>
                <a:xfrm>
                  <a:off x="4676172" y="1620456"/>
                  <a:ext cx="37039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Přímá spojovací čára 91"/>
                <p:cNvCxnSpPr/>
                <p:nvPr/>
              </p:nvCxnSpPr>
              <p:spPr>
                <a:xfrm>
                  <a:off x="4676172" y="1772856"/>
                  <a:ext cx="37039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Přímá spojovací šipka 113"/>
              <p:cNvCxnSpPr/>
              <p:nvPr/>
            </p:nvCxnSpPr>
            <p:spPr>
              <a:xfrm rot="5400000" flipH="1" flipV="1">
                <a:off x="1645921" y="2495004"/>
                <a:ext cx="418012" cy="3657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Zaoblený obdélník 8"/>
            <p:cNvSpPr/>
            <p:nvPr/>
          </p:nvSpPr>
          <p:spPr>
            <a:xfrm>
              <a:off x="2537792" y="1869317"/>
              <a:ext cx="813391" cy="83561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ovnoramenný trojúhelník 9"/>
            <p:cNvSpPr/>
            <p:nvPr/>
          </p:nvSpPr>
          <p:spPr>
            <a:xfrm rot="5400000">
              <a:off x="2755764" y="2060241"/>
              <a:ext cx="460406" cy="395271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7591859" y="1796938"/>
              <a:ext cx="698693" cy="1003083"/>
              <a:chOff x="7600210" y="1264722"/>
              <a:chExt cx="718455" cy="1027215"/>
            </a:xfrm>
          </p:grpSpPr>
          <p:grpSp>
            <p:nvGrpSpPr>
              <p:cNvPr id="25" name="Skupina 24"/>
              <p:cNvGrpSpPr/>
              <p:nvPr/>
            </p:nvGrpSpPr>
            <p:grpSpPr>
              <a:xfrm>
                <a:off x="7600210" y="1264722"/>
                <a:ext cx="718455" cy="1027215"/>
                <a:chOff x="5355774" y="2737262"/>
                <a:chExt cx="718455" cy="1027215"/>
              </a:xfrm>
            </p:grpSpPr>
            <p:sp>
              <p:nvSpPr>
                <p:cNvPr id="27" name="Rovnoramenný trojúhelník 26"/>
                <p:cNvSpPr/>
                <p:nvPr/>
              </p:nvSpPr>
              <p:spPr>
                <a:xfrm rot="16200000">
                  <a:off x="5234050" y="2924299"/>
                  <a:ext cx="1027215" cy="653142"/>
                </a:xfrm>
                <a:prstGeom prst="triangl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Obdélník 27"/>
                <p:cNvSpPr/>
                <p:nvPr/>
              </p:nvSpPr>
              <p:spPr>
                <a:xfrm rot="16200000">
                  <a:off x="5284560" y="3022108"/>
                  <a:ext cx="584281" cy="441853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  <p:sp>
            <p:nvSpPr>
              <p:cNvPr id="26" name="Obdélník 25"/>
              <p:cNvSpPr/>
              <p:nvPr/>
            </p:nvSpPr>
            <p:spPr>
              <a:xfrm>
                <a:off x="7601701" y="1534288"/>
                <a:ext cx="407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</a:t>
                </a:r>
                <a:endParaRPr lang="cs-CZ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6154067" y="1903332"/>
              <a:ext cx="813391" cy="835614"/>
              <a:chOff x="6069499" y="2327264"/>
              <a:chExt cx="836397" cy="855717"/>
            </a:xfrm>
          </p:grpSpPr>
          <p:sp>
            <p:nvSpPr>
              <p:cNvPr id="23" name="Zaoblený obdélník 22"/>
              <p:cNvSpPr/>
              <p:nvPr/>
            </p:nvSpPr>
            <p:spPr>
              <a:xfrm>
                <a:off x="6069499" y="2327264"/>
                <a:ext cx="836397" cy="855717"/>
              </a:xfrm>
              <a:prstGeom prst="round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ovnoramenný trojúhelník 23"/>
              <p:cNvSpPr/>
              <p:nvPr/>
            </p:nvSpPr>
            <p:spPr>
              <a:xfrm rot="5400000">
                <a:off x="6294609" y="2521946"/>
                <a:ext cx="471482" cy="406451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4498372" y="1911836"/>
              <a:ext cx="813391" cy="835614"/>
              <a:chOff x="4366973" y="2335972"/>
              <a:chExt cx="836397" cy="855717"/>
            </a:xfrm>
          </p:grpSpPr>
          <p:grpSp>
            <p:nvGrpSpPr>
              <p:cNvPr id="18" name="Skupina 17"/>
              <p:cNvGrpSpPr/>
              <p:nvPr/>
            </p:nvGrpSpPr>
            <p:grpSpPr>
              <a:xfrm>
                <a:off x="4366973" y="2335972"/>
                <a:ext cx="836397" cy="855717"/>
                <a:chOff x="6069499" y="2327264"/>
                <a:chExt cx="836397" cy="855717"/>
              </a:xfrm>
            </p:grpSpPr>
            <p:sp>
              <p:nvSpPr>
                <p:cNvPr id="21" name="Zaoblený obdélník 20"/>
                <p:cNvSpPr/>
                <p:nvPr/>
              </p:nvSpPr>
              <p:spPr>
                <a:xfrm>
                  <a:off x="6069499" y="2327264"/>
                  <a:ext cx="836397" cy="855717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Rovnoramenný trojúhelník 21"/>
                <p:cNvSpPr/>
                <p:nvPr/>
              </p:nvSpPr>
              <p:spPr>
                <a:xfrm rot="5400000">
                  <a:off x="6294609" y="2521946"/>
                  <a:ext cx="471482" cy="406451"/>
                </a:xfrm>
                <a:prstGeom prst="triangl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9" name="Přímá spojovací čára 131"/>
              <p:cNvCxnSpPr/>
              <p:nvPr/>
            </p:nvCxnSpPr>
            <p:spPr>
              <a:xfrm>
                <a:off x="4441371" y="2730137"/>
                <a:ext cx="718457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ovací čára 132"/>
              <p:cNvCxnSpPr/>
              <p:nvPr/>
            </p:nvCxnSpPr>
            <p:spPr>
              <a:xfrm rot="5400000">
                <a:off x="4841502" y="2739312"/>
                <a:ext cx="43200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bdélník 13"/>
            <p:cNvSpPr/>
            <p:nvPr/>
          </p:nvSpPr>
          <p:spPr>
            <a:xfrm>
              <a:off x="1731621" y="1352331"/>
              <a:ext cx="730314" cy="450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LO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2654745" y="1352331"/>
              <a:ext cx="730314" cy="450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VF</a:t>
              </a: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6245613" y="1352331"/>
              <a:ext cx="730314" cy="450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NF</a:t>
              </a:r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4670375" y="1352331"/>
              <a:ext cx="730314" cy="450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1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24136"/>
            <a:ext cx="9144000" cy="6237312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dirty="0"/>
              <a:t>Obrazový signál vzniká rozložením obrazu na sled řádek (řádkový rozklad), v nichž se napětí mění podle osvětlení jednotlivých bodů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endParaRPr lang="cs-CZ" sz="2400" dirty="0"/>
          </a:p>
          <a:p>
            <a:pPr>
              <a:spcBef>
                <a:spcPts val="1800"/>
              </a:spcBef>
            </a:pPr>
            <a:r>
              <a:rPr lang="cs-CZ" sz="2400" dirty="0" smtClean="0"/>
              <a:t>obrazový </a:t>
            </a:r>
            <a:r>
              <a:rPr lang="cs-CZ" sz="2400" dirty="0"/>
              <a:t>signál je v pomocných elektronických obvodech doplněn synchronizačními pulsy, které zajišťují potřebnou synchronizaci signálu při zpětném vzniku obrazu v televizním přijímači.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Takto </a:t>
            </a:r>
            <a:r>
              <a:rPr lang="cs-CZ" sz="2400" dirty="0"/>
              <a:t>upravený obrazový signál se označuje jako videosignál.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Televizní vysílání se uskutečňuje pomocí vysílačů, které pracují na pásmech VKV. 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 smtClean="0">
                <a:solidFill>
                  <a:schemeClr val="bg1"/>
                </a:solidFill>
              </a:rPr>
              <a:t>12. 4</a:t>
            </a:r>
            <a:r>
              <a:rPr lang="cs-CZ" sz="2800" b="1" dirty="0">
                <a:solidFill>
                  <a:schemeClr val="bg1"/>
                </a:solidFill>
              </a:rPr>
              <a:t>.	PRINCIP TELEVIZE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520" y="764704"/>
            <a:ext cx="9144000" cy="561662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Televizní </a:t>
            </a:r>
            <a:r>
              <a:rPr lang="cs-CZ" sz="2400" dirty="0"/>
              <a:t>signál vyzařovaný anténou vysílače má dvě složky: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/>
              <a:t>obrazovou</a:t>
            </a:r>
            <a:r>
              <a:rPr lang="cs-CZ" sz="2400" dirty="0" smtClean="0"/>
              <a:t> </a:t>
            </a:r>
            <a:r>
              <a:rPr lang="cs-CZ" sz="2400" dirty="0"/>
              <a:t>(videosignál) - pro přenos se používá amplitudová modulace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/>
              <a:t>zvukovou</a:t>
            </a:r>
            <a:r>
              <a:rPr lang="cs-CZ" sz="2400" dirty="0" smtClean="0"/>
              <a:t> </a:t>
            </a:r>
            <a:r>
              <a:rPr lang="cs-CZ" sz="2400" dirty="0"/>
              <a:t>(akustický signál) - přenášen frekvenční modulací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O</a:t>
            </a:r>
            <a:r>
              <a:rPr lang="cs-CZ" sz="2400" dirty="0" smtClean="0"/>
              <a:t>bě </a:t>
            </a:r>
            <a:r>
              <a:rPr lang="cs-CZ" sz="2400" dirty="0"/>
              <a:t>složky jsou přenášeny odděleně a mezi frekvencemi nosných vln obou složek je rozdíl 6,5 MHz.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i="1" dirty="0"/>
              <a:t>K příjmu televizního signálu se používá televizní přijímač, který pracuje podobně jako rozhlasový přijímač. 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endParaRPr lang="cs-CZ" sz="2400" i="1" dirty="0"/>
          </a:p>
          <a:p>
            <a:pPr marL="0" indent="0">
              <a:buNone/>
            </a:pPr>
            <a:r>
              <a:rPr lang="cs-CZ" sz="2400" i="1" dirty="0" smtClean="0"/>
              <a:t>Signál </a:t>
            </a:r>
            <a:r>
              <a:rPr lang="cs-CZ" sz="2400" i="1" dirty="0"/>
              <a:t>zachycený anténou se rozdělí na složku akustickou a obrazovou.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i="1" dirty="0" smtClean="0"/>
              <a:t>akustická </a:t>
            </a:r>
            <a:r>
              <a:rPr lang="cs-CZ" sz="2400" i="1" dirty="0"/>
              <a:t>složka se převede na zvuk analogickým způsobem jako 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v </a:t>
            </a:r>
            <a:r>
              <a:rPr lang="cs-CZ" sz="2400" i="1" dirty="0"/>
              <a:t>rozhlasovém přijímači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i="1" dirty="0" smtClean="0"/>
              <a:t>obrazová </a:t>
            </a:r>
            <a:r>
              <a:rPr lang="cs-CZ" sz="2400" i="1" dirty="0"/>
              <a:t>složka televizního signálu je zpracována v obrazové části 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 smtClean="0">
                <a:solidFill>
                  <a:schemeClr val="bg1"/>
                </a:solidFill>
              </a:rPr>
              <a:t>12. 4</a:t>
            </a:r>
            <a:r>
              <a:rPr lang="cs-CZ" sz="2800" b="1" dirty="0">
                <a:solidFill>
                  <a:schemeClr val="bg1"/>
                </a:solidFill>
              </a:rPr>
              <a:t>.	PRINCIP TELEVIZE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03" descr="http://fyzika.jreichl.com/data/E_prenos_signalu_soubory/image023.pn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9"/>
            <a:ext cx="597666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833" y="692696"/>
            <a:ext cx="9035679" cy="6120680"/>
          </a:xfrm>
        </p:spPr>
        <p:txBody>
          <a:bodyPr/>
          <a:lstStyle/>
          <a:p>
            <a:pPr marL="176213" lvl="1" indent="-176213">
              <a:buFont typeface="Arial" panose="020B0604020202020204" pitchFamily="34" charset="0"/>
              <a:buChar char="•"/>
            </a:pPr>
            <a:r>
              <a:rPr lang="cs-CZ" sz="2400" i="1" dirty="0"/>
              <a:t>Zesílený televizní 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signál </a:t>
            </a:r>
            <a:r>
              <a:rPr lang="cs-CZ" sz="2400" i="1" dirty="0"/>
              <a:t>se </a:t>
            </a:r>
            <a:r>
              <a:rPr lang="cs-CZ" sz="2400" b="1" i="1" dirty="0" smtClean="0"/>
              <a:t>demoduluje</a:t>
            </a:r>
            <a:r>
              <a:rPr lang="cs-CZ" sz="2400" i="1" dirty="0" smtClean="0"/>
              <a:t> </a:t>
            </a:r>
            <a:br>
              <a:rPr lang="cs-CZ" sz="2400" i="1" dirty="0" smtClean="0"/>
            </a:br>
            <a:r>
              <a:rPr lang="cs-CZ" sz="2400" i="1" dirty="0" smtClean="0"/>
              <a:t>a </a:t>
            </a:r>
            <a:r>
              <a:rPr lang="cs-CZ" sz="2400" i="1" dirty="0"/>
              <a:t>získaný videosignál se 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po </a:t>
            </a:r>
            <a:r>
              <a:rPr lang="cs-CZ" sz="2400" i="1" dirty="0"/>
              <a:t>zesílení 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b="1" i="1" dirty="0" smtClean="0"/>
              <a:t>obrazovým</a:t>
            </a:r>
            <a:r>
              <a:rPr lang="cs-CZ" sz="2400" i="1" dirty="0" smtClean="0"/>
              <a:t> </a:t>
            </a:r>
            <a:r>
              <a:rPr lang="cs-CZ" sz="2400" b="1" i="1" dirty="0"/>
              <a:t>zesilovačem</a:t>
            </a:r>
            <a:r>
              <a:rPr lang="cs-CZ" sz="2400" i="1" dirty="0"/>
              <a:t> </a:t>
            </a:r>
            <a:r>
              <a:rPr lang="cs-CZ" sz="2400" b="1" i="1" dirty="0"/>
              <a:t>OZ</a:t>
            </a:r>
            <a:r>
              <a:rPr lang="cs-CZ" sz="2400" i="1" dirty="0"/>
              <a:t> 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přivádí </a:t>
            </a:r>
            <a:r>
              <a:rPr lang="cs-CZ" sz="2400" i="1" dirty="0"/>
              <a:t>na řídící elektrodu 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b="1" i="1" dirty="0" smtClean="0"/>
              <a:t>televizní </a:t>
            </a:r>
            <a:r>
              <a:rPr lang="cs-CZ" sz="2400" b="1" i="1" dirty="0"/>
              <a:t>obrazovky</a:t>
            </a:r>
            <a:r>
              <a:rPr lang="cs-CZ" sz="2400" i="1" dirty="0"/>
              <a:t>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400" i="1" dirty="0" smtClean="0"/>
              <a:t>Potenciál </a:t>
            </a:r>
            <a:r>
              <a:rPr lang="cs-CZ" sz="2400" b="1" i="1" dirty="0"/>
              <a:t>elektrody</a:t>
            </a:r>
            <a:r>
              <a:rPr lang="cs-CZ" sz="2400" i="1" dirty="0"/>
              <a:t> </a:t>
            </a:r>
            <a:r>
              <a:rPr lang="cs-CZ" sz="2400" b="1" i="1" dirty="0"/>
              <a:t>E</a:t>
            </a:r>
            <a:r>
              <a:rPr lang="cs-CZ" sz="2400" i="1" dirty="0"/>
              <a:t> </a:t>
            </a:r>
            <a:r>
              <a:rPr lang="cs-CZ" sz="2400" i="1" dirty="0" smtClean="0"/>
              <a:t>se </a:t>
            </a:r>
            <a:r>
              <a:rPr lang="cs-CZ" sz="2400" i="1" dirty="0"/>
              <a:t>mění 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a </a:t>
            </a:r>
            <a:r>
              <a:rPr lang="cs-CZ" sz="2400" i="1" dirty="0"/>
              <a:t>tím je ovlivňován proud </a:t>
            </a:r>
            <a:r>
              <a:rPr lang="cs-CZ" sz="2400" i="1" dirty="0" smtClean="0"/>
              <a:t>elektronů. </a:t>
            </a:r>
            <a:endParaRPr lang="cs-CZ" sz="2400" i="1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400" i="1" dirty="0" smtClean="0"/>
              <a:t>Elektronový </a:t>
            </a:r>
            <a:r>
              <a:rPr lang="cs-CZ" sz="2400" b="1" i="1" dirty="0"/>
              <a:t>paprsek</a:t>
            </a:r>
            <a:r>
              <a:rPr lang="cs-CZ" sz="2400" i="1" dirty="0"/>
              <a:t> se opět pohybuje po stínítku v řádcích a podle průběhu videosignálu se mění jas stínítka a vzniká obraz.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cs-CZ" sz="2400" i="1" dirty="0"/>
              <a:t> </a:t>
            </a:r>
            <a:r>
              <a:rPr lang="cs-CZ" sz="2400" i="1" dirty="0" smtClean="0"/>
              <a:t>Z </a:t>
            </a:r>
            <a:r>
              <a:rPr lang="cs-CZ" sz="2400" i="1" dirty="0"/>
              <a:t>obrazového zesilovače se získává také pomocný signál pro synchronizaci obrazu, který se přivádí do </a:t>
            </a:r>
            <a:r>
              <a:rPr lang="cs-CZ" sz="2400" b="1" i="1" dirty="0"/>
              <a:t>oddělovače synchronizačních impulsů OSI</a:t>
            </a:r>
            <a:r>
              <a:rPr lang="cs-CZ" sz="2400" i="1" dirty="0"/>
              <a:t>. Odtud vycházejí impulsy, které řídí činnost generátorů </a:t>
            </a:r>
            <a:r>
              <a:rPr lang="cs-CZ" sz="2400" i="1" dirty="0" smtClean="0"/>
              <a:t>a </a:t>
            </a:r>
            <a:r>
              <a:rPr lang="cs-CZ" sz="2400" i="1" dirty="0"/>
              <a:t>pilového napětí pro řádkový (vodorovný) 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a </a:t>
            </a:r>
            <a:r>
              <a:rPr lang="cs-CZ" sz="2400" i="1" dirty="0"/>
              <a:t>snímkový (svislý) rozklad. 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 smtClean="0">
                <a:solidFill>
                  <a:schemeClr val="bg1"/>
                </a:solidFill>
              </a:rPr>
              <a:t>12. 4</a:t>
            </a:r>
            <a:r>
              <a:rPr lang="cs-CZ" sz="2800" b="1" dirty="0">
                <a:solidFill>
                  <a:schemeClr val="bg1"/>
                </a:solidFill>
              </a:rPr>
              <a:t>.	PRINCIP TELEVIZE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96952"/>
            <a:ext cx="9144000" cy="3888432"/>
          </a:xfrm>
        </p:spPr>
        <p:txBody>
          <a:bodyPr numCol="2"/>
          <a:lstStyle/>
          <a:p>
            <a:pPr>
              <a:spcBef>
                <a:spcPts val="0"/>
              </a:spcBef>
            </a:pPr>
            <a:r>
              <a:rPr lang="cs-CZ" sz="2400" b="1" dirty="0" smtClean="0"/>
              <a:t>Z - zdroj zprávy</a:t>
            </a:r>
            <a:endParaRPr lang="cs-CZ" sz="2400" dirty="0" smtClean="0"/>
          </a:p>
          <a:p>
            <a:pPr>
              <a:spcBef>
                <a:spcPts val="0"/>
              </a:spcBef>
            </a:pPr>
            <a:r>
              <a:rPr lang="cs-CZ" sz="2400" b="1" dirty="0" smtClean="0"/>
              <a:t>M - mikrofon </a:t>
            </a:r>
            <a:br>
              <a:rPr lang="cs-CZ" sz="2400" b="1" dirty="0" smtClean="0"/>
            </a:br>
            <a:r>
              <a:rPr lang="cs-CZ" sz="2400" dirty="0" smtClean="0"/>
              <a:t>v </a:t>
            </a:r>
            <a:r>
              <a:rPr lang="cs-CZ" sz="2400" dirty="0"/>
              <a:t>případě, že má zpráva podobu mluveného slova (akustického </a:t>
            </a:r>
            <a:r>
              <a:rPr lang="cs-CZ" sz="2400" dirty="0" smtClean="0"/>
              <a:t>signálu) se mechanické </a:t>
            </a:r>
            <a:r>
              <a:rPr lang="cs-CZ" sz="2400" dirty="0"/>
              <a:t>kmitání </a:t>
            </a:r>
            <a:r>
              <a:rPr lang="cs-CZ" sz="2400" dirty="0" smtClean="0"/>
              <a:t>mění </a:t>
            </a:r>
            <a:r>
              <a:rPr lang="cs-CZ" sz="2400" dirty="0"/>
              <a:t>v kmitání </a:t>
            </a:r>
            <a:r>
              <a:rPr lang="cs-CZ" sz="2400" dirty="0" smtClean="0"/>
              <a:t>elektrické </a:t>
            </a:r>
            <a:endParaRPr lang="cs-CZ" sz="2400" dirty="0"/>
          </a:p>
          <a:p>
            <a:pPr>
              <a:spcBef>
                <a:spcPts val="0"/>
              </a:spcBef>
            </a:pPr>
            <a:r>
              <a:rPr lang="cs-CZ" sz="2400" b="1" dirty="0"/>
              <a:t>SV - sdělovací vedení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dirty="0" smtClean="0"/>
              <a:t>v </a:t>
            </a:r>
            <a:r>
              <a:rPr lang="cs-CZ" sz="2400" dirty="0"/>
              <a:t>podobě kabelu nebo telefonní sítě, </a:t>
            </a:r>
            <a:r>
              <a:rPr lang="cs-CZ" sz="2400" dirty="0" smtClean="0"/>
              <a:t>jíž </a:t>
            </a:r>
            <a:r>
              <a:rPr lang="cs-CZ" sz="2400" dirty="0"/>
              <a:t>může probíhat vlastní přenos </a:t>
            </a:r>
          </a:p>
          <a:p>
            <a:pPr>
              <a:spcBef>
                <a:spcPts val="0"/>
              </a:spcBef>
            </a:pPr>
            <a:r>
              <a:rPr lang="cs-CZ" sz="2400" b="1" dirty="0"/>
              <a:t>RS - radiokomunikační soustava </a:t>
            </a:r>
            <a:r>
              <a:rPr lang="cs-CZ" sz="2400" dirty="0" smtClean="0"/>
              <a:t>bezdrátový </a:t>
            </a:r>
            <a:r>
              <a:rPr lang="cs-CZ" sz="2400" dirty="0"/>
              <a:t>přenos pomocí elektromagnetického vlnění, které se šíří volným </a:t>
            </a:r>
            <a:r>
              <a:rPr lang="cs-CZ" sz="2400" dirty="0" smtClean="0"/>
              <a:t>prostorem.</a:t>
            </a:r>
          </a:p>
          <a:p>
            <a:pPr>
              <a:spcBef>
                <a:spcPts val="0"/>
              </a:spcBef>
            </a:pPr>
            <a:r>
              <a:rPr lang="cs-CZ" sz="2400" b="1" dirty="0" smtClean="0"/>
              <a:t>K </a:t>
            </a:r>
            <a:r>
              <a:rPr lang="cs-CZ" sz="2400" b="1" dirty="0"/>
              <a:t> - </a:t>
            </a:r>
            <a:r>
              <a:rPr lang="cs-CZ" sz="2400" b="1" dirty="0" smtClean="0"/>
              <a:t> kódování</a:t>
            </a:r>
          </a:p>
          <a:p>
            <a:pPr>
              <a:spcBef>
                <a:spcPts val="0"/>
              </a:spcBef>
            </a:pPr>
            <a:r>
              <a:rPr lang="cs-CZ" sz="2400" b="1" dirty="0"/>
              <a:t>V  - </a:t>
            </a:r>
            <a:r>
              <a:rPr lang="cs-CZ" sz="2400" b="1" dirty="0" smtClean="0"/>
              <a:t> vysílač</a:t>
            </a:r>
          </a:p>
          <a:p>
            <a:pPr>
              <a:spcBef>
                <a:spcPts val="0"/>
              </a:spcBef>
            </a:pPr>
            <a:r>
              <a:rPr lang="cs-CZ" sz="2400" b="1" dirty="0" smtClean="0"/>
              <a:t>P </a:t>
            </a:r>
            <a:r>
              <a:rPr lang="cs-CZ" sz="2400" b="1" dirty="0"/>
              <a:t> - </a:t>
            </a:r>
            <a:r>
              <a:rPr lang="cs-CZ" sz="2400" b="1" dirty="0" smtClean="0"/>
              <a:t>přijímač</a:t>
            </a:r>
          </a:p>
          <a:p>
            <a:pPr>
              <a:spcBef>
                <a:spcPts val="0"/>
              </a:spcBef>
            </a:pPr>
            <a:r>
              <a:rPr lang="cs-CZ" sz="2400" b="1" dirty="0"/>
              <a:t>D  - </a:t>
            </a:r>
            <a:r>
              <a:rPr lang="cs-CZ" sz="2400" b="1" dirty="0" smtClean="0"/>
              <a:t> demodulace</a:t>
            </a:r>
          </a:p>
          <a:p>
            <a:pPr>
              <a:spcBef>
                <a:spcPts val="0"/>
              </a:spcBef>
            </a:pPr>
            <a:r>
              <a:rPr lang="cs-CZ" sz="2400" b="1" dirty="0" smtClean="0"/>
              <a:t>R - reproduktor</a:t>
            </a:r>
            <a:endParaRPr lang="cs-CZ" sz="2400" b="1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>
                <a:solidFill>
                  <a:schemeClr val="bg1"/>
                </a:solidFill>
              </a:rPr>
              <a:t>12</a:t>
            </a:r>
            <a:r>
              <a:rPr lang="cs-CZ" sz="2800" b="1" dirty="0" smtClean="0">
                <a:solidFill>
                  <a:schemeClr val="bg1"/>
                </a:solidFill>
              </a:rPr>
              <a:t>. 1</a:t>
            </a:r>
            <a:r>
              <a:rPr lang="cs-CZ" sz="2800" b="1" dirty="0">
                <a:solidFill>
                  <a:schemeClr val="bg1"/>
                </a:solidFill>
              </a:rPr>
              <a:t>.	SDĚLOVACÍ SOUSTAVA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405717" y="692696"/>
            <a:ext cx="7912948" cy="1080263"/>
            <a:chOff x="405717" y="620688"/>
            <a:chExt cx="7912948" cy="1080263"/>
          </a:xfrm>
        </p:grpSpPr>
        <p:cxnSp>
          <p:nvCxnSpPr>
            <p:cNvPr id="5" name="Přímá spojovací čára 28"/>
            <p:cNvCxnSpPr>
              <a:endCxn id="14" idx="1"/>
            </p:cNvCxnSpPr>
            <p:nvPr/>
          </p:nvCxnSpPr>
          <p:spPr>
            <a:xfrm>
              <a:off x="1223158" y="1130936"/>
              <a:ext cx="63785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aoblený obdélník 5"/>
            <p:cNvSpPr/>
            <p:nvPr/>
          </p:nvSpPr>
          <p:spPr>
            <a:xfrm>
              <a:off x="405717" y="755874"/>
              <a:ext cx="817442" cy="771895"/>
            </a:xfrm>
            <a:prstGeom prst="roundRect">
              <a:avLst/>
            </a:prstGeom>
            <a:solidFill>
              <a:srgbClr val="AAFC46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</a:t>
              </a:r>
              <a:endPara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" name="Skupina 6"/>
            <p:cNvGrpSpPr/>
            <p:nvPr/>
          </p:nvGrpSpPr>
          <p:grpSpPr>
            <a:xfrm>
              <a:off x="1724201" y="750431"/>
              <a:ext cx="689563" cy="700644"/>
              <a:chOff x="2730531" y="1497085"/>
              <a:chExt cx="689563" cy="700644"/>
            </a:xfrm>
          </p:grpSpPr>
          <p:sp>
            <p:nvSpPr>
              <p:cNvPr id="8" name="Elipsa 13"/>
              <p:cNvSpPr/>
              <p:nvPr/>
            </p:nvSpPr>
            <p:spPr>
              <a:xfrm>
                <a:off x="2766951" y="1520041"/>
                <a:ext cx="653143" cy="653143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</a:t>
                </a:r>
              </a:p>
            </p:txBody>
          </p:sp>
          <p:cxnSp>
            <p:nvCxnSpPr>
              <p:cNvPr id="9" name="Přímá spojovací čára 15"/>
              <p:cNvCxnSpPr/>
              <p:nvPr/>
            </p:nvCxnSpPr>
            <p:spPr>
              <a:xfrm rot="5400000">
                <a:off x="2381003" y="1846613"/>
                <a:ext cx="700644" cy="1588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0" name="Zaoblený obdélník 9"/>
            <p:cNvSpPr/>
            <p:nvPr/>
          </p:nvSpPr>
          <p:spPr>
            <a:xfrm>
              <a:off x="2712932" y="784574"/>
              <a:ext cx="712544" cy="726372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dirty="0" smtClean="0">
                  <a:solidFill>
                    <a:schemeClr val="bg1"/>
                  </a:solidFill>
                </a:rPr>
                <a:t>K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6265893" y="781110"/>
              <a:ext cx="738274" cy="752102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dirty="0" smtClean="0">
                  <a:solidFill>
                    <a:schemeClr val="bg1"/>
                  </a:solidFill>
                </a:rPr>
                <a:t>D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7600210" y="673736"/>
              <a:ext cx="718455" cy="1027215"/>
              <a:chOff x="7600210" y="1264722"/>
              <a:chExt cx="718455" cy="1027215"/>
            </a:xfrm>
          </p:grpSpPr>
          <p:grpSp>
            <p:nvGrpSpPr>
              <p:cNvPr id="13" name="Skupina 12"/>
              <p:cNvGrpSpPr/>
              <p:nvPr/>
            </p:nvGrpSpPr>
            <p:grpSpPr>
              <a:xfrm>
                <a:off x="7600210" y="1264722"/>
                <a:ext cx="718455" cy="1027215"/>
                <a:chOff x="5355774" y="2737262"/>
                <a:chExt cx="718455" cy="1027215"/>
              </a:xfrm>
            </p:grpSpPr>
            <p:sp>
              <p:nvSpPr>
                <p:cNvPr id="15" name="Rovnoramenný trojúhelník 14"/>
                <p:cNvSpPr/>
                <p:nvPr/>
              </p:nvSpPr>
              <p:spPr>
                <a:xfrm rot="16200000">
                  <a:off x="5234050" y="2924299"/>
                  <a:ext cx="1027215" cy="653142"/>
                </a:xfrm>
                <a:prstGeom prst="triangl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" name="Obdélník 15"/>
                <p:cNvSpPr/>
                <p:nvPr/>
              </p:nvSpPr>
              <p:spPr>
                <a:xfrm rot="16200000">
                  <a:off x="5284560" y="3022108"/>
                  <a:ext cx="584281" cy="441853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  <p:sp>
            <p:nvSpPr>
              <p:cNvPr id="14" name="Obdélník 13"/>
              <p:cNvSpPr/>
              <p:nvPr/>
            </p:nvSpPr>
            <p:spPr>
              <a:xfrm>
                <a:off x="7601701" y="1534288"/>
                <a:ext cx="407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</a:t>
                </a:r>
                <a:endParaRPr lang="cs-CZ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7" name="Obdélník 16"/>
            <p:cNvSpPr/>
            <p:nvPr/>
          </p:nvSpPr>
          <p:spPr>
            <a:xfrm>
              <a:off x="3693224" y="1119061"/>
              <a:ext cx="2268000" cy="36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4547764" y="620688"/>
              <a:ext cx="5950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SV</a:t>
              </a:r>
              <a:endPara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ovnoramenný trojúhelník 18"/>
            <p:cNvSpPr/>
            <p:nvPr/>
          </p:nvSpPr>
          <p:spPr>
            <a:xfrm rot="5400000">
              <a:off x="1448791" y="1059684"/>
              <a:ext cx="36000" cy="144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Rovnoramenný trojúhelník 19"/>
            <p:cNvSpPr/>
            <p:nvPr/>
          </p:nvSpPr>
          <p:spPr>
            <a:xfrm rot="5400000">
              <a:off x="2563092" y="1061959"/>
              <a:ext cx="36000" cy="144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Rovnoramenný trojúhelník 20"/>
            <p:cNvSpPr/>
            <p:nvPr/>
          </p:nvSpPr>
          <p:spPr>
            <a:xfrm rot="5400000">
              <a:off x="3536869" y="1061960"/>
              <a:ext cx="36000" cy="144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Rovnoramenný trojúhelník 21"/>
            <p:cNvSpPr/>
            <p:nvPr/>
          </p:nvSpPr>
          <p:spPr>
            <a:xfrm rot="5400000">
              <a:off x="6111835" y="1063790"/>
              <a:ext cx="36000" cy="144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Rovnoramenný trojúhelník 22"/>
            <p:cNvSpPr/>
            <p:nvPr/>
          </p:nvSpPr>
          <p:spPr>
            <a:xfrm rot="5400000">
              <a:off x="7285485" y="1065625"/>
              <a:ext cx="36000" cy="144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" name="Skupina 62"/>
          <p:cNvGrpSpPr/>
          <p:nvPr/>
        </p:nvGrpSpPr>
        <p:grpSpPr>
          <a:xfrm flipH="1">
            <a:off x="6145482" y="1736185"/>
            <a:ext cx="429498" cy="1260767"/>
            <a:chOff x="3121233" y="3085602"/>
            <a:chExt cx="429498" cy="1260767"/>
          </a:xfrm>
        </p:grpSpPr>
        <p:cxnSp>
          <p:nvCxnSpPr>
            <p:cNvPr id="26" name="Pravoúhlá spojovací čára 63"/>
            <p:cNvCxnSpPr/>
            <p:nvPr/>
          </p:nvCxnSpPr>
          <p:spPr>
            <a:xfrm rot="16200000" flipH="1">
              <a:off x="3051964" y="3847602"/>
              <a:ext cx="581895" cy="415639"/>
            </a:xfrm>
            <a:prstGeom prst="bentConnector3">
              <a:avLst>
                <a:gd name="adj1" fmla="val 102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ravoúhlá spojovací čára 64"/>
            <p:cNvCxnSpPr/>
            <p:nvPr/>
          </p:nvCxnSpPr>
          <p:spPr>
            <a:xfrm rot="5400000" flipH="1" flipV="1">
              <a:off x="3038105" y="3168730"/>
              <a:ext cx="581895" cy="415639"/>
            </a:xfrm>
            <a:prstGeom prst="bentConnector3">
              <a:avLst>
                <a:gd name="adj1" fmla="val 102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Skupina 61"/>
          <p:cNvGrpSpPr/>
          <p:nvPr/>
        </p:nvGrpSpPr>
        <p:grpSpPr>
          <a:xfrm>
            <a:off x="3156382" y="1666912"/>
            <a:ext cx="429498" cy="1260767"/>
            <a:chOff x="3121233" y="3085602"/>
            <a:chExt cx="429498" cy="1260767"/>
          </a:xfrm>
        </p:grpSpPr>
        <p:cxnSp>
          <p:nvCxnSpPr>
            <p:cNvPr id="30" name="Pravoúhlá spojovací čára 52"/>
            <p:cNvCxnSpPr/>
            <p:nvPr/>
          </p:nvCxnSpPr>
          <p:spPr>
            <a:xfrm rot="16200000" flipH="1">
              <a:off x="3051964" y="3847602"/>
              <a:ext cx="581895" cy="415639"/>
            </a:xfrm>
            <a:prstGeom prst="bentConnector3">
              <a:avLst>
                <a:gd name="adj1" fmla="val 102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ravoúhlá spojovací čára 60"/>
            <p:cNvCxnSpPr/>
            <p:nvPr/>
          </p:nvCxnSpPr>
          <p:spPr>
            <a:xfrm rot="5400000" flipH="1" flipV="1">
              <a:off x="3038105" y="3168730"/>
              <a:ext cx="581895" cy="415639"/>
            </a:xfrm>
            <a:prstGeom prst="bentConnector3">
              <a:avLst>
                <a:gd name="adj1" fmla="val 102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aoblený obdélník 31"/>
          <p:cNvSpPr/>
          <p:nvPr/>
        </p:nvSpPr>
        <p:spPr>
          <a:xfrm>
            <a:off x="2771800" y="2018839"/>
            <a:ext cx="581727" cy="605382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V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33" name="Zaoblený obdélník 32"/>
          <p:cNvSpPr/>
          <p:nvPr/>
        </p:nvSpPr>
        <p:spPr>
          <a:xfrm>
            <a:off x="6366537" y="2088112"/>
            <a:ext cx="581727" cy="605382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P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3923928" y="1856920"/>
            <a:ext cx="187220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Přímá spojovací šipka 66"/>
          <p:cNvCxnSpPr/>
          <p:nvPr/>
        </p:nvCxnSpPr>
        <p:spPr>
          <a:xfrm>
            <a:off x="4455927" y="1989528"/>
            <a:ext cx="8312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66"/>
          <p:cNvCxnSpPr/>
          <p:nvPr/>
        </p:nvCxnSpPr>
        <p:spPr>
          <a:xfrm flipV="1">
            <a:off x="6650488" y="1626952"/>
            <a:ext cx="0" cy="4611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66"/>
          <p:cNvCxnSpPr/>
          <p:nvPr/>
        </p:nvCxnSpPr>
        <p:spPr>
          <a:xfrm flipV="1">
            <a:off x="3059832" y="1565972"/>
            <a:ext cx="0" cy="46116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416" y="694470"/>
            <a:ext cx="9036096" cy="6406938"/>
          </a:xfrm>
        </p:spPr>
        <p:txBody>
          <a:bodyPr numCol="1"/>
          <a:lstStyle/>
          <a:p>
            <a:pPr marL="0" indent="0">
              <a:spcBef>
                <a:spcPts val="0"/>
              </a:spcBef>
              <a:buNone/>
            </a:pPr>
            <a:r>
              <a:rPr lang="cs-CZ" sz="2300" b="1" dirty="0"/>
              <a:t>Kondenzátorový mikrofon </a:t>
            </a:r>
            <a:r>
              <a:rPr lang="cs-CZ" sz="2300" b="1" dirty="0" smtClean="0"/>
              <a:t/>
            </a:r>
            <a:br>
              <a:rPr lang="cs-CZ" sz="2300" b="1" dirty="0" smtClean="0"/>
            </a:br>
            <a:r>
              <a:rPr lang="cs-CZ" sz="2300" dirty="0" smtClean="0"/>
              <a:t>patří </a:t>
            </a:r>
            <a:r>
              <a:rPr lang="cs-CZ" sz="2300" dirty="0"/>
              <a:t>k nejkvalitnějším snímačům zvuku. </a:t>
            </a:r>
            <a:endParaRPr lang="cs-CZ" sz="2300" dirty="0" smtClean="0"/>
          </a:p>
          <a:p>
            <a:pPr marL="176213" indent="-176213">
              <a:spcBef>
                <a:spcPts val="0"/>
              </a:spcBef>
            </a:pPr>
            <a:r>
              <a:rPr lang="cs-CZ" sz="2300" b="1" dirty="0" smtClean="0"/>
              <a:t>princip</a:t>
            </a:r>
            <a:r>
              <a:rPr lang="cs-CZ" sz="2300" dirty="0" smtClean="0"/>
              <a:t>: změna elektrického napětí, </a:t>
            </a:r>
            <a:br>
              <a:rPr lang="cs-CZ" sz="2300" dirty="0" smtClean="0"/>
            </a:br>
            <a:r>
              <a:rPr lang="cs-CZ" sz="2300" dirty="0" smtClean="0"/>
              <a:t>způsobená změnou kapacity,</a:t>
            </a:r>
          </a:p>
          <a:p>
            <a:pPr marL="176213" indent="-176213">
              <a:spcBef>
                <a:spcPts val="0"/>
              </a:spcBef>
            </a:pPr>
            <a:r>
              <a:rPr lang="cs-CZ" sz="2300" dirty="0" smtClean="0"/>
              <a:t>je </a:t>
            </a:r>
            <a:r>
              <a:rPr lang="cs-CZ" sz="2300" dirty="0"/>
              <a:t>tvořen membránou z kovu </a:t>
            </a: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300" dirty="0" smtClean="0"/>
              <a:t>či </a:t>
            </a:r>
            <a:r>
              <a:rPr lang="cs-CZ" sz="2300" dirty="0"/>
              <a:t>pokovené </a:t>
            </a:r>
            <a:r>
              <a:rPr lang="cs-CZ" sz="2300" dirty="0" smtClean="0"/>
              <a:t>plastové </a:t>
            </a:r>
            <a:r>
              <a:rPr lang="cs-CZ" sz="2300" dirty="0"/>
              <a:t>fólie, </a:t>
            </a:r>
            <a:r>
              <a:rPr lang="cs-CZ" sz="2300" dirty="0" smtClean="0"/>
              <a:t/>
            </a:r>
            <a:br>
              <a:rPr lang="cs-CZ" sz="2300" dirty="0" smtClean="0"/>
            </a:br>
            <a:r>
              <a:rPr lang="cs-CZ" sz="2300" dirty="0" smtClean="0"/>
              <a:t>umístěnou </a:t>
            </a:r>
            <a:r>
              <a:rPr lang="cs-CZ" sz="2300" dirty="0"/>
              <a:t>0,02mm od druhé pevné </a:t>
            </a:r>
            <a:r>
              <a:rPr lang="cs-CZ" sz="2300" dirty="0" smtClean="0"/>
              <a:t>elektrody,</a:t>
            </a:r>
          </a:p>
          <a:p>
            <a:pPr marL="176213" indent="-176213">
              <a:spcBef>
                <a:spcPts val="0"/>
              </a:spcBef>
            </a:pPr>
            <a:r>
              <a:rPr lang="cs-CZ" sz="2300" dirty="0" smtClean="0"/>
              <a:t>vodivá </a:t>
            </a:r>
            <a:r>
              <a:rPr lang="cs-CZ" sz="2300" dirty="0"/>
              <a:t>membrána se akustickým tlakem </a:t>
            </a:r>
            <a:r>
              <a:rPr lang="cs-CZ" sz="2300" dirty="0" smtClean="0"/>
              <a:t>deformuje</a:t>
            </a:r>
            <a:r>
              <a:rPr lang="cs-CZ" sz="2300" dirty="0"/>
              <a:t>, což způsobuje změnu kapacity </a:t>
            </a:r>
            <a:r>
              <a:rPr lang="cs-CZ" sz="2300" dirty="0" smtClean="0"/>
              <a:t>mikrofonu</a:t>
            </a:r>
            <a:r>
              <a:rPr lang="cs-CZ" sz="2300" dirty="0"/>
              <a:t>,</a:t>
            </a:r>
            <a:endParaRPr lang="cs-CZ" sz="2300" dirty="0" smtClean="0"/>
          </a:p>
          <a:p>
            <a:pPr marL="176213" indent="-176213">
              <a:spcBef>
                <a:spcPts val="0"/>
              </a:spcBef>
            </a:pPr>
            <a:r>
              <a:rPr lang="cs-CZ" sz="2300" dirty="0"/>
              <a:t>p</a:t>
            </a:r>
            <a:r>
              <a:rPr lang="cs-CZ" sz="2300" dirty="0" smtClean="0"/>
              <a:t>řiváděné </a:t>
            </a:r>
            <a:r>
              <a:rPr lang="cs-CZ" sz="2300" dirty="0"/>
              <a:t>napětí </a:t>
            </a:r>
            <a:r>
              <a:rPr lang="cs-CZ" sz="2300" dirty="0" smtClean="0"/>
              <a:t>musí </a:t>
            </a:r>
            <a:r>
              <a:rPr lang="cs-CZ" sz="2300" dirty="0"/>
              <a:t>být </a:t>
            </a:r>
            <a:r>
              <a:rPr lang="cs-CZ" sz="2300" dirty="0" smtClean="0"/>
              <a:t>vysoké (desítky </a:t>
            </a:r>
            <a:r>
              <a:rPr lang="cs-CZ" sz="2300" dirty="0"/>
              <a:t>voltů), což je </a:t>
            </a:r>
            <a:r>
              <a:rPr lang="cs-CZ" sz="2300" dirty="0" smtClean="0"/>
              <a:t>nevýhodou.</a:t>
            </a:r>
          </a:p>
          <a:p>
            <a:pPr marL="176213" indent="-176213">
              <a:spcBef>
                <a:spcPts val="0"/>
              </a:spcBef>
            </a:pPr>
            <a:endParaRPr lang="cs-CZ" sz="2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300" b="1" dirty="0"/>
              <a:t>Dynamický </a:t>
            </a:r>
            <a:r>
              <a:rPr lang="cs-CZ" sz="2300" b="1" dirty="0" smtClean="0"/>
              <a:t>mikrofon </a:t>
            </a:r>
            <a:endParaRPr lang="cs-CZ" sz="2300" b="1" dirty="0"/>
          </a:p>
          <a:p>
            <a:pPr marL="176213" indent="-176213">
              <a:spcBef>
                <a:spcPts val="0"/>
              </a:spcBef>
            </a:pPr>
            <a:r>
              <a:rPr lang="cs-CZ" sz="2300" dirty="0" smtClean="0"/>
              <a:t>membrána </a:t>
            </a:r>
            <a:r>
              <a:rPr lang="cs-CZ" sz="2300" dirty="0"/>
              <a:t>pohybuje cívkou v </a:t>
            </a:r>
            <a:r>
              <a:rPr lang="cs-CZ" sz="2300" dirty="0" smtClean="0"/>
              <a:t>magnetickém</a:t>
            </a:r>
            <a:br>
              <a:rPr lang="cs-CZ" sz="2300" dirty="0" smtClean="0"/>
            </a:br>
            <a:r>
              <a:rPr lang="cs-CZ" sz="2300" dirty="0" smtClean="0"/>
              <a:t>poli</a:t>
            </a:r>
            <a:r>
              <a:rPr lang="cs-CZ" sz="2300" dirty="0"/>
              <a:t>, vytvořeném permanentním magnetem</a:t>
            </a:r>
            <a:r>
              <a:rPr lang="cs-CZ" sz="2300" dirty="0" smtClean="0"/>
              <a:t>,</a:t>
            </a:r>
            <a:br>
              <a:rPr lang="cs-CZ" sz="2300" dirty="0" smtClean="0"/>
            </a:br>
            <a:r>
              <a:rPr lang="cs-CZ" sz="2300" dirty="0" smtClean="0"/>
              <a:t>čímž </a:t>
            </a:r>
            <a:r>
              <a:rPr lang="cs-CZ" sz="2300" dirty="0"/>
              <a:t>je vytvářen elektrický </a:t>
            </a:r>
            <a:r>
              <a:rPr lang="cs-CZ" sz="2300" dirty="0" smtClean="0"/>
              <a:t>proud,</a:t>
            </a:r>
          </a:p>
          <a:p>
            <a:pPr marL="176213" indent="-176213">
              <a:spcBef>
                <a:spcPts val="0"/>
              </a:spcBef>
            </a:pPr>
            <a:r>
              <a:rPr lang="cs-CZ" sz="2300" dirty="0" smtClean="0"/>
              <a:t>je méně citlivý </a:t>
            </a:r>
            <a:r>
              <a:rPr lang="cs-CZ" sz="2300" dirty="0"/>
              <a:t>než </a:t>
            </a:r>
            <a:r>
              <a:rPr lang="cs-CZ" sz="2300" dirty="0" smtClean="0"/>
              <a:t>kondenzátorový, </a:t>
            </a:r>
          </a:p>
          <a:p>
            <a:pPr marL="176213" indent="-176213">
              <a:spcBef>
                <a:spcPts val="0"/>
              </a:spcBef>
            </a:pPr>
            <a:r>
              <a:rPr lang="cs-CZ" sz="2300" dirty="0" smtClean="0"/>
              <a:t>nevyžaduje napájení.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>
                <a:solidFill>
                  <a:schemeClr val="bg1"/>
                </a:solidFill>
              </a:rPr>
              <a:t>12</a:t>
            </a:r>
            <a:r>
              <a:rPr lang="cs-CZ" sz="2800" b="1" dirty="0" smtClean="0">
                <a:solidFill>
                  <a:schemeClr val="bg1"/>
                </a:solidFill>
              </a:rPr>
              <a:t>. 1</a:t>
            </a:r>
            <a:r>
              <a:rPr lang="cs-CZ" sz="2800" b="1" dirty="0">
                <a:solidFill>
                  <a:schemeClr val="bg1"/>
                </a:solidFill>
              </a:rPr>
              <a:t>.	SDĚLOVACÍ </a:t>
            </a:r>
            <a:r>
              <a:rPr lang="cs-CZ" sz="2800" b="1" dirty="0" smtClean="0">
                <a:solidFill>
                  <a:schemeClr val="bg1"/>
                </a:solidFill>
              </a:rPr>
              <a:t>SOUSTAVA - mikrofon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b="6720"/>
          <a:stretch/>
        </p:blipFill>
        <p:spPr bwMode="auto">
          <a:xfrm>
            <a:off x="5652120" y="4498554"/>
            <a:ext cx="3458138" cy="209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5"/>
          <a:stretch/>
        </p:blipFill>
        <p:spPr bwMode="auto">
          <a:xfrm>
            <a:off x="5508104" y="620688"/>
            <a:ext cx="345598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9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0528" y="764704"/>
            <a:ext cx="9144000" cy="3888432"/>
          </a:xfrm>
        </p:spPr>
        <p:txBody>
          <a:bodyPr numCol="1"/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/>
              <a:t>Elektretový mikrofon </a:t>
            </a:r>
            <a:endParaRPr lang="cs-CZ" sz="2400" b="1" dirty="0" smtClean="0"/>
          </a:p>
          <a:p>
            <a:pPr>
              <a:spcBef>
                <a:spcPts val="0"/>
              </a:spcBef>
            </a:pPr>
            <a:r>
              <a:rPr lang="cs-CZ" sz="2400" dirty="0" smtClean="0"/>
              <a:t>je </a:t>
            </a:r>
            <a:r>
              <a:rPr lang="cs-CZ" sz="2400" dirty="0"/>
              <a:t>typem kondenzátorového mikrofonu,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u </a:t>
            </a:r>
            <a:r>
              <a:rPr lang="cs-CZ" sz="2400" dirty="0"/>
              <a:t>něhož je elektrické pole, nezbytné pro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funkci</a:t>
            </a:r>
            <a:r>
              <a:rPr lang="cs-CZ" sz="2400" dirty="0"/>
              <a:t>, vytvářeno </a:t>
            </a:r>
            <a:r>
              <a:rPr lang="cs-CZ" sz="2400" b="1" dirty="0"/>
              <a:t>elektretem</a:t>
            </a:r>
            <a:r>
              <a:rPr lang="cs-CZ" sz="2400" dirty="0"/>
              <a:t>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tedy </a:t>
            </a:r>
            <a:r>
              <a:rPr lang="cs-CZ" sz="2400" dirty="0"/>
              <a:t>nevodivou hmotou, která je permanentně elektricky nabitá </a:t>
            </a:r>
            <a:endParaRPr lang="cs-CZ" sz="2400" dirty="0" smtClean="0"/>
          </a:p>
          <a:p>
            <a:pPr>
              <a:spcBef>
                <a:spcPts val="0"/>
              </a:spcBef>
            </a:pPr>
            <a:r>
              <a:rPr lang="cs-CZ" sz="2400" dirty="0" smtClean="0"/>
              <a:t>v </a:t>
            </a:r>
            <a:r>
              <a:rPr lang="cs-CZ" sz="2400" dirty="0"/>
              <a:t>rytmu pohybu membrány se </a:t>
            </a:r>
            <a:r>
              <a:rPr lang="cs-CZ" sz="2400" dirty="0" smtClean="0"/>
              <a:t>mění </a:t>
            </a:r>
            <a:r>
              <a:rPr lang="cs-CZ" sz="2400" dirty="0"/>
              <a:t>kapacita kondenzátoru a tím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i </a:t>
            </a:r>
            <a:r>
              <a:rPr lang="cs-CZ" sz="2400" dirty="0"/>
              <a:t>napětí mezi deskami.</a:t>
            </a:r>
            <a:endParaRPr lang="cs-CZ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cs-CZ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/>
              <a:t>Uhlíkový mikrofon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endParaRPr lang="cs-CZ" sz="2400" dirty="0" smtClean="0"/>
          </a:p>
          <a:p>
            <a:pPr>
              <a:spcBef>
                <a:spcPts val="0"/>
              </a:spcBef>
            </a:pPr>
            <a:r>
              <a:rPr lang="cs-CZ" sz="2400" dirty="0" smtClean="0"/>
              <a:t>první použitelný </a:t>
            </a:r>
            <a:r>
              <a:rPr lang="cs-CZ" sz="2400" dirty="0"/>
              <a:t>mikrofonem, </a:t>
            </a:r>
            <a:endParaRPr lang="cs-CZ" sz="2400" dirty="0" smtClean="0"/>
          </a:p>
          <a:p>
            <a:pPr>
              <a:spcBef>
                <a:spcPts val="0"/>
              </a:spcBef>
            </a:pPr>
            <a:r>
              <a:rPr lang="cs-CZ" sz="2400" dirty="0" smtClean="0"/>
              <a:t>využíval se </a:t>
            </a:r>
            <a:r>
              <a:rPr lang="cs-CZ" sz="2400" dirty="0"/>
              <a:t>do </a:t>
            </a:r>
            <a:r>
              <a:rPr lang="cs-CZ" sz="2400" dirty="0" smtClean="0"/>
              <a:t>40</a:t>
            </a:r>
            <a:r>
              <a:rPr lang="cs-CZ" sz="2400" dirty="0"/>
              <a:t>. let 20. století,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</a:t>
            </a:r>
            <a:r>
              <a:rPr lang="cs-CZ" sz="2400" dirty="0"/>
              <a:t> telefonech až do 80. let 20. </a:t>
            </a:r>
            <a:r>
              <a:rPr lang="cs-CZ" sz="2400" dirty="0" smtClean="0"/>
              <a:t>století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membrána </a:t>
            </a:r>
            <a:r>
              <a:rPr lang="cs-CZ" sz="2400" dirty="0"/>
              <a:t>stlačuje uhlíková zrnka,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čímž </a:t>
            </a:r>
            <a:r>
              <a:rPr lang="cs-CZ" sz="2400" dirty="0"/>
              <a:t>mění jejich odpor</a:t>
            </a:r>
            <a:r>
              <a:rPr lang="cs-CZ" sz="2400" dirty="0" smtClean="0"/>
              <a:t>.</a:t>
            </a:r>
          </a:p>
          <a:p>
            <a:pPr>
              <a:spcBef>
                <a:spcPts val="0"/>
              </a:spcBef>
            </a:pPr>
            <a:endParaRPr lang="cs-CZ" sz="2400" b="1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>
                <a:solidFill>
                  <a:schemeClr val="bg1"/>
                </a:solidFill>
              </a:rPr>
              <a:t>12</a:t>
            </a:r>
            <a:r>
              <a:rPr lang="cs-CZ" sz="2800" b="1" dirty="0" smtClean="0">
                <a:solidFill>
                  <a:schemeClr val="bg1"/>
                </a:solidFill>
              </a:rPr>
              <a:t>. 1</a:t>
            </a:r>
            <a:r>
              <a:rPr lang="cs-CZ" sz="2800" b="1" dirty="0">
                <a:solidFill>
                  <a:schemeClr val="bg1"/>
                </a:solidFill>
              </a:rPr>
              <a:t>.	SDĚLOVACÍ </a:t>
            </a:r>
            <a:r>
              <a:rPr lang="cs-CZ" sz="2800" b="1" dirty="0" smtClean="0">
                <a:solidFill>
                  <a:schemeClr val="bg1"/>
                </a:solidFill>
              </a:rPr>
              <a:t>SOUSTAVA - mikrofon</a:t>
            </a:r>
          </a:p>
        </p:txBody>
      </p:sp>
      <p:pic>
        <p:nvPicPr>
          <p:cNvPr id="1028" name="Picture 4" descr="http://upload.wikimedia.org/wikipedia/commons/thumb/0/03/Uhl%C3%ADkov%C3%BD_mikrofon.svg/640px-Uhl%C3%ADkov%C3%BD_mikrofon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3"/>
          <a:stretch/>
        </p:blipFill>
        <p:spPr bwMode="auto">
          <a:xfrm>
            <a:off x="5364088" y="3079919"/>
            <a:ext cx="3228091" cy="365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30" y="692696"/>
            <a:ext cx="2851051" cy="127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1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 smtClean="0">
                <a:solidFill>
                  <a:schemeClr val="bg1"/>
                </a:solidFill>
              </a:rPr>
              <a:t>12. 2</a:t>
            </a:r>
            <a:r>
              <a:rPr lang="cs-CZ" sz="2800" b="1" dirty="0">
                <a:solidFill>
                  <a:schemeClr val="bg1"/>
                </a:solidFill>
              </a:rPr>
              <a:t>.	VYSÍLAČ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  <p:cxnSp>
        <p:nvCxnSpPr>
          <p:cNvPr id="6" name="Přímá spojovací čára 103"/>
          <p:cNvCxnSpPr/>
          <p:nvPr/>
        </p:nvCxnSpPr>
        <p:spPr>
          <a:xfrm flipV="1">
            <a:off x="793567" y="3348833"/>
            <a:ext cx="7679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93"/>
          <p:cNvCxnSpPr>
            <a:stCxn id="12" idx="3"/>
          </p:cNvCxnSpPr>
          <p:nvPr/>
        </p:nvCxnSpPr>
        <p:spPr>
          <a:xfrm flipV="1">
            <a:off x="4139111" y="2293538"/>
            <a:ext cx="44597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746929" y="1208450"/>
            <a:ext cx="2097024" cy="21457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32"/>
          <p:cNvGrpSpPr/>
          <p:nvPr/>
        </p:nvGrpSpPr>
        <p:grpSpPr>
          <a:xfrm>
            <a:off x="395536" y="3101364"/>
            <a:ext cx="562965" cy="548096"/>
            <a:chOff x="2730531" y="1497085"/>
            <a:chExt cx="689563" cy="700644"/>
          </a:xfrm>
        </p:grpSpPr>
        <p:sp>
          <p:nvSpPr>
            <p:cNvPr id="10" name="Elipsa 33"/>
            <p:cNvSpPr/>
            <p:nvPr/>
          </p:nvSpPr>
          <p:spPr>
            <a:xfrm>
              <a:off x="2766951" y="1520041"/>
              <a:ext cx="653143" cy="653143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1" name="Přímá spojovací čára 34"/>
            <p:cNvCxnSpPr/>
            <p:nvPr/>
          </p:nvCxnSpPr>
          <p:spPr>
            <a:xfrm rot="5400000">
              <a:off x="2381003" y="1846613"/>
              <a:ext cx="700644" cy="158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Zaoblený obdélník 11"/>
          <p:cNvSpPr/>
          <p:nvPr/>
        </p:nvSpPr>
        <p:spPr>
          <a:xfrm>
            <a:off x="3557384" y="1995802"/>
            <a:ext cx="581727" cy="60538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M</a:t>
            </a:r>
            <a:endParaRPr lang="cs-CZ" sz="2400" b="1" dirty="0">
              <a:solidFill>
                <a:schemeClr val="bg1"/>
              </a:solidFill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8103894" y="764704"/>
            <a:ext cx="701837" cy="3261686"/>
            <a:chOff x="7027525" y="1007102"/>
            <a:chExt cx="701837" cy="3261686"/>
          </a:xfrm>
        </p:grpSpPr>
        <p:grpSp>
          <p:nvGrpSpPr>
            <p:cNvPr id="14" name="Skupina 13"/>
            <p:cNvGrpSpPr/>
            <p:nvPr/>
          </p:nvGrpSpPr>
          <p:grpSpPr>
            <a:xfrm>
              <a:off x="7337856" y="1073904"/>
              <a:ext cx="391506" cy="3194884"/>
              <a:chOff x="7337856" y="1073904"/>
              <a:chExt cx="391506" cy="3194884"/>
            </a:xfrm>
          </p:grpSpPr>
          <p:cxnSp>
            <p:nvCxnSpPr>
              <p:cNvPr id="16" name="Přímá spojovací čára 74"/>
              <p:cNvCxnSpPr/>
              <p:nvPr/>
            </p:nvCxnSpPr>
            <p:spPr>
              <a:xfrm rot="5400000">
                <a:off x="6072410" y="2646458"/>
                <a:ext cx="2926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Skupina 16"/>
              <p:cNvGrpSpPr/>
              <p:nvPr/>
            </p:nvGrpSpPr>
            <p:grpSpPr>
              <a:xfrm>
                <a:off x="7337856" y="4120896"/>
                <a:ext cx="377952" cy="147892"/>
                <a:chOff x="2741472" y="4925568"/>
                <a:chExt cx="377952" cy="147892"/>
              </a:xfrm>
            </p:grpSpPr>
            <p:cxnSp>
              <p:nvCxnSpPr>
                <p:cNvPr id="19" name="Přímá spojovací čára 76"/>
                <p:cNvCxnSpPr/>
                <p:nvPr/>
              </p:nvCxnSpPr>
              <p:spPr>
                <a:xfrm>
                  <a:off x="2741472" y="4925568"/>
                  <a:ext cx="37795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Přímá spojovací čára 77"/>
                <p:cNvCxnSpPr/>
                <p:nvPr/>
              </p:nvCxnSpPr>
              <p:spPr>
                <a:xfrm>
                  <a:off x="2786448" y="4998720"/>
                  <a:ext cx="28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Přímá spojovací čára 78"/>
                <p:cNvCxnSpPr/>
                <p:nvPr/>
              </p:nvCxnSpPr>
              <p:spPr>
                <a:xfrm>
                  <a:off x="2822448" y="5071872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Obdélník 17"/>
              <p:cNvSpPr/>
              <p:nvPr/>
            </p:nvSpPr>
            <p:spPr>
              <a:xfrm>
                <a:off x="7339512" y="1073904"/>
                <a:ext cx="389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cs-CZ" sz="2400" dirty="0" smtClean="0">
                    <a:solidFill>
                      <a:prstClr val="black"/>
                    </a:solidFill>
                  </a:rPr>
                  <a:t>V</a:t>
                </a:r>
              </a:p>
            </p:txBody>
          </p:sp>
        </p:grpSp>
        <p:sp>
          <p:nvSpPr>
            <p:cNvPr id="15" name="Obdélník 14"/>
            <p:cNvSpPr/>
            <p:nvPr/>
          </p:nvSpPr>
          <p:spPr>
            <a:xfrm>
              <a:off x="7027525" y="1007102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A</a:t>
              </a:r>
            </a:p>
          </p:txBody>
        </p:sp>
      </p:grpSp>
      <p:sp>
        <p:nvSpPr>
          <p:cNvPr id="22" name="Obdélník 21"/>
          <p:cNvSpPr/>
          <p:nvPr/>
        </p:nvSpPr>
        <p:spPr>
          <a:xfrm>
            <a:off x="1527473" y="1452290"/>
            <a:ext cx="475488" cy="165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3" name="Skupina 22"/>
          <p:cNvGrpSpPr/>
          <p:nvPr/>
        </p:nvGrpSpPr>
        <p:grpSpPr>
          <a:xfrm>
            <a:off x="5884868" y="1538896"/>
            <a:ext cx="581727" cy="1074718"/>
            <a:chOff x="4662195" y="1732526"/>
            <a:chExt cx="581727" cy="1074718"/>
          </a:xfrm>
        </p:grpSpPr>
        <p:grpSp>
          <p:nvGrpSpPr>
            <p:cNvPr id="24" name="Skupina 23"/>
            <p:cNvGrpSpPr/>
            <p:nvPr/>
          </p:nvGrpSpPr>
          <p:grpSpPr>
            <a:xfrm>
              <a:off x="4662195" y="2201862"/>
              <a:ext cx="581727" cy="605382"/>
              <a:chOff x="1278915" y="2488374"/>
              <a:chExt cx="581727" cy="605382"/>
            </a:xfrm>
          </p:grpSpPr>
          <p:sp>
            <p:nvSpPr>
              <p:cNvPr id="26" name="Zaoblený obdélník 25"/>
              <p:cNvSpPr/>
              <p:nvPr/>
            </p:nvSpPr>
            <p:spPr>
              <a:xfrm>
                <a:off x="1278915" y="2488374"/>
                <a:ext cx="581727" cy="605382"/>
              </a:xfrm>
              <a:prstGeom prst="round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ovnoramenný trojúhelník 26"/>
              <p:cNvSpPr/>
              <p:nvPr/>
            </p:nvSpPr>
            <p:spPr>
              <a:xfrm rot="5400000">
                <a:off x="1438656" y="2670048"/>
                <a:ext cx="282854" cy="243840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5" name="Obdélník 24"/>
            <p:cNvSpPr/>
            <p:nvPr/>
          </p:nvSpPr>
          <p:spPr>
            <a:xfrm>
              <a:off x="4729333" y="1732526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K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1447014" y="887311"/>
            <a:ext cx="667367" cy="834620"/>
            <a:chOff x="273109" y="1410125"/>
            <a:chExt cx="667367" cy="834620"/>
          </a:xfrm>
        </p:grpSpPr>
        <p:sp>
          <p:nvSpPr>
            <p:cNvPr id="29" name="Zaoblený obdélník 28"/>
            <p:cNvSpPr/>
            <p:nvPr/>
          </p:nvSpPr>
          <p:spPr>
            <a:xfrm>
              <a:off x="273109" y="1410125"/>
              <a:ext cx="667367" cy="603834"/>
            </a:xfrm>
            <a:prstGeom prst="roundRect">
              <a:avLst/>
            </a:prstGeom>
            <a:solidFill>
              <a:srgbClr val="AAFC46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rtlCol="0" anchor="ctr"/>
            <a:lstStyle/>
            <a:p>
              <a:pPr algn="ctr"/>
              <a:r>
                <a:rPr lang="cs-CZ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</a:t>
              </a:r>
              <a:endPara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" name="Skupina 29"/>
            <p:cNvGrpSpPr/>
            <p:nvPr/>
          </p:nvGrpSpPr>
          <p:grpSpPr>
            <a:xfrm>
              <a:off x="364597" y="1464302"/>
              <a:ext cx="507130" cy="780443"/>
              <a:chOff x="949813" y="2208014"/>
              <a:chExt cx="507130" cy="780443"/>
            </a:xfrm>
          </p:grpSpPr>
          <p:sp>
            <p:nvSpPr>
              <p:cNvPr id="31" name="Obdélník 30"/>
              <p:cNvSpPr/>
              <p:nvPr/>
            </p:nvSpPr>
            <p:spPr>
              <a:xfrm>
                <a:off x="955908" y="2287262"/>
                <a:ext cx="50103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3600" dirty="0" smtClean="0"/>
                  <a:t>~</a:t>
                </a:r>
              </a:p>
            </p:txBody>
          </p:sp>
          <p:sp>
            <p:nvSpPr>
              <p:cNvPr id="32" name="Obdélník 31"/>
              <p:cNvSpPr/>
              <p:nvPr/>
            </p:nvSpPr>
            <p:spPr>
              <a:xfrm>
                <a:off x="949813" y="2342126"/>
                <a:ext cx="45397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cs-CZ" sz="3600" dirty="0" smtClean="0">
                    <a:solidFill>
                      <a:prstClr val="black"/>
                    </a:solidFill>
                  </a:rPr>
                  <a:t>~</a:t>
                </a:r>
              </a:p>
            </p:txBody>
          </p:sp>
          <p:sp>
            <p:nvSpPr>
              <p:cNvPr id="33" name="Obdélník 32"/>
              <p:cNvSpPr/>
              <p:nvPr/>
            </p:nvSpPr>
            <p:spPr>
              <a:xfrm>
                <a:off x="949813" y="2208014"/>
                <a:ext cx="45397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cs-CZ" sz="3600" dirty="0" smtClean="0">
                    <a:solidFill>
                      <a:prstClr val="black"/>
                    </a:solidFill>
                  </a:rPr>
                  <a:t>~</a:t>
                </a:r>
              </a:p>
            </p:txBody>
          </p:sp>
        </p:grpSp>
      </p:grpSp>
      <p:grpSp>
        <p:nvGrpSpPr>
          <p:cNvPr id="34" name="Skupina 33"/>
          <p:cNvGrpSpPr/>
          <p:nvPr/>
        </p:nvGrpSpPr>
        <p:grpSpPr>
          <a:xfrm>
            <a:off x="1501844" y="3026264"/>
            <a:ext cx="581727" cy="605382"/>
            <a:chOff x="1278915" y="2488374"/>
            <a:chExt cx="581727" cy="605382"/>
          </a:xfrm>
        </p:grpSpPr>
        <p:sp>
          <p:nvSpPr>
            <p:cNvPr id="35" name="Zaoblený obdélník 34"/>
            <p:cNvSpPr/>
            <p:nvPr/>
          </p:nvSpPr>
          <p:spPr>
            <a:xfrm>
              <a:off x="1278915" y="2488374"/>
              <a:ext cx="581727" cy="60538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ovnoramenný trojúhelník 35"/>
            <p:cNvSpPr/>
            <p:nvPr/>
          </p:nvSpPr>
          <p:spPr>
            <a:xfrm rot="5400000">
              <a:off x="1438656" y="2670048"/>
              <a:ext cx="282854" cy="24384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7" name="Volný tvar 36"/>
          <p:cNvSpPr/>
          <p:nvPr/>
        </p:nvSpPr>
        <p:spPr>
          <a:xfrm>
            <a:off x="2271185" y="3092114"/>
            <a:ext cx="1304544" cy="438912"/>
          </a:xfrm>
          <a:custGeom>
            <a:avLst/>
            <a:gdLst>
              <a:gd name="connsiteX0" fmla="*/ 0 w 1304544"/>
              <a:gd name="connsiteY0" fmla="*/ 164592 h 438912"/>
              <a:gd name="connsiteX1" fmla="*/ 134112 w 1304544"/>
              <a:gd name="connsiteY1" fmla="*/ 42672 h 438912"/>
              <a:gd name="connsiteX2" fmla="*/ 268224 w 1304544"/>
              <a:gd name="connsiteY2" fmla="*/ 420624 h 438912"/>
              <a:gd name="connsiteX3" fmla="*/ 438912 w 1304544"/>
              <a:gd name="connsiteY3" fmla="*/ 152400 h 438912"/>
              <a:gd name="connsiteX4" fmla="*/ 609600 w 1304544"/>
              <a:gd name="connsiteY4" fmla="*/ 164592 h 438912"/>
              <a:gd name="connsiteX5" fmla="*/ 694944 w 1304544"/>
              <a:gd name="connsiteY5" fmla="*/ 359664 h 438912"/>
              <a:gd name="connsiteX6" fmla="*/ 877824 w 1304544"/>
              <a:gd name="connsiteY6" fmla="*/ 335280 h 438912"/>
              <a:gd name="connsiteX7" fmla="*/ 999744 w 1304544"/>
              <a:gd name="connsiteY7" fmla="*/ 371856 h 438912"/>
              <a:gd name="connsiteX8" fmla="*/ 1170432 w 1304544"/>
              <a:gd name="connsiteY8" fmla="*/ 213360 h 438912"/>
              <a:gd name="connsiteX9" fmla="*/ 1231392 w 1304544"/>
              <a:gd name="connsiteY9" fmla="*/ 164592 h 438912"/>
              <a:gd name="connsiteX10" fmla="*/ 1304544 w 1304544"/>
              <a:gd name="connsiteY10" fmla="*/ 201168 h 4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4544" h="438912">
                <a:moveTo>
                  <a:pt x="0" y="164592"/>
                </a:moveTo>
                <a:cubicBezTo>
                  <a:pt x="44704" y="82296"/>
                  <a:pt x="89408" y="0"/>
                  <a:pt x="134112" y="42672"/>
                </a:cubicBezTo>
                <a:cubicBezTo>
                  <a:pt x="178816" y="85344"/>
                  <a:pt x="217424" y="402336"/>
                  <a:pt x="268224" y="420624"/>
                </a:cubicBezTo>
                <a:cubicBezTo>
                  <a:pt x="319024" y="438912"/>
                  <a:pt x="382016" y="195072"/>
                  <a:pt x="438912" y="152400"/>
                </a:cubicBezTo>
                <a:cubicBezTo>
                  <a:pt x="495808" y="109728"/>
                  <a:pt x="566928" y="130048"/>
                  <a:pt x="609600" y="164592"/>
                </a:cubicBezTo>
                <a:cubicBezTo>
                  <a:pt x="652272" y="199136"/>
                  <a:pt x="650240" y="331216"/>
                  <a:pt x="694944" y="359664"/>
                </a:cubicBezTo>
                <a:cubicBezTo>
                  <a:pt x="739648" y="388112"/>
                  <a:pt x="827024" y="333248"/>
                  <a:pt x="877824" y="335280"/>
                </a:cubicBezTo>
                <a:cubicBezTo>
                  <a:pt x="928624" y="337312"/>
                  <a:pt x="950976" y="392176"/>
                  <a:pt x="999744" y="371856"/>
                </a:cubicBezTo>
                <a:cubicBezTo>
                  <a:pt x="1048512" y="351536"/>
                  <a:pt x="1131824" y="247904"/>
                  <a:pt x="1170432" y="213360"/>
                </a:cubicBezTo>
                <a:cubicBezTo>
                  <a:pt x="1209040" y="178816"/>
                  <a:pt x="1209040" y="166624"/>
                  <a:pt x="1231392" y="164592"/>
                </a:cubicBezTo>
                <a:cubicBezTo>
                  <a:pt x="1253744" y="162560"/>
                  <a:pt x="1279144" y="181864"/>
                  <a:pt x="1304544" y="20116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8" name="Skupina 37"/>
          <p:cNvGrpSpPr/>
          <p:nvPr/>
        </p:nvGrpSpPr>
        <p:grpSpPr>
          <a:xfrm>
            <a:off x="4301153" y="1769282"/>
            <a:ext cx="1316736" cy="1036320"/>
            <a:chOff x="4163568" y="1975104"/>
            <a:chExt cx="1316736" cy="1036320"/>
          </a:xfrm>
        </p:grpSpPr>
        <p:grpSp>
          <p:nvGrpSpPr>
            <p:cNvPr id="39" name="Skupina 38"/>
            <p:cNvGrpSpPr/>
            <p:nvPr/>
          </p:nvGrpSpPr>
          <p:grpSpPr>
            <a:xfrm>
              <a:off x="4163568" y="1975104"/>
              <a:ext cx="1316736" cy="1036320"/>
              <a:chOff x="4078224" y="2048256"/>
              <a:chExt cx="1316736" cy="1036320"/>
            </a:xfrm>
          </p:grpSpPr>
          <p:sp>
            <p:nvSpPr>
              <p:cNvPr id="41" name="Volný tvar 40"/>
              <p:cNvSpPr/>
              <p:nvPr/>
            </p:nvSpPr>
            <p:spPr>
              <a:xfrm>
                <a:off x="4090416" y="2048256"/>
                <a:ext cx="1304544" cy="438912"/>
              </a:xfrm>
              <a:custGeom>
                <a:avLst/>
                <a:gdLst>
                  <a:gd name="connsiteX0" fmla="*/ 0 w 1304544"/>
                  <a:gd name="connsiteY0" fmla="*/ 164592 h 438912"/>
                  <a:gd name="connsiteX1" fmla="*/ 134112 w 1304544"/>
                  <a:gd name="connsiteY1" fmla="*/ 42672 h 438912"/>
                  <a:gd name="connsiteX2" fmla="*/ 268224 w 1304544"/>
                  <a:gd name="connsiteY2" fmla="*/ 420624 h 438912"/>
                  <a:gd name="connsiteX3" fmla="*/ 438912 w 1304544"/>
                  <a:gd name="connsiteY3" fmla="*/ 152400 h 438912"/>
                  <a:gd name="connsiteX4" fmla="*/ 609600 w 1304544"/>
                  <a:gd name="connsiteY4" fmla="*/ 164592 h 438912"/>
                  <a:gd name="connsiteX5" fmla="*/ 694944 w 1304544"/>
                  <a:gd name="connsiteY5" fmla="*/ 359664 h 438912"/>
                  <a:gd name="connsiteX6" fmla="*/ 877824 w 1304544"/>
                  <a:gd name="connsiteY6" fmla="*/ 335280 h 438912"/>
                  <a:gd name="connsiteX7" fmla="*/ 999744 w 1304544"/>
                  <a:gd name="connsiteY7" fmla="*/ 371856 h 438912"/>
                  <a:gd name="connsiteX8" fmla="*/ 1170432 w 1304544"/>
                  <a:gd name="connsiteY8" fmla="*/ 213360 h 438912"/>
                  <a:gd name="connsiteX9" fmla="*/ 1231392 w 1304544"/>
                  <a:gd name="connsiteY9" fmla="*/ 164592 h 438912"/>
                  <a:gd name="connsiteX10" fmla="*/ 1304544 w 1304544"/>
                  <a:gd name="connsiteY10" fmla="*/ 201168 h 43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544" h="438912">
                    <a:moveTo>
                      <a:pt x="0" y="164592"/>
                    </a:moveTo>
                    <a:cubicBezTo>
                      <a:pt x="44704" y="82296"/>
                      <a:pt x="89408" y="0"/>
                      <a:pt x="134112" y="42672"/>
                    </a:cubicBezTo>
                    <a:cubicBezTo>
                      <a:pt x="178816" y="85344"/>
                      <a:pt x="217424" y="402336"/>
                      <a:pt x="268224" y="420624"/>
                    </a:cubicBezTo>
                    <a:cubicBezTo>
                      <a:pt x="319024" y="438912"/>
                      <a:pt x="382016" y="195072"/>
                      <a:pt x="438912" y="152400"/>
                    </a:cubicBezTo>
                    <a:cubicBezTo>
                      <a:pt x="495808" y="109728"/>
                      <a:pt x="566928" y="130048"/>
                      <a:pt x="609600" y="164592"/>
                    </a:cubicBezTo>
                    <a:cubicBezTo>
                      <a:pt x="652272" y="199136"/>
                      <a:pt x="650240" y="331216"/>
                      <a:pt x="694944" y="359664"/>
                    </a:cubicBezTo>
                    <a:cubicBezTo>
                      <a:pt x="739648" y="388112"/>
                      <a:pt x="827024" y="333248"/>
                      <a:pt x="877824" y="335280"/>
                    </a:cubicBezTo>
                    <a:cubicBezTo>
                      <a:pt x="928624" y="337312"/>
                      <a:pt x="950976" y="392176"/>
                      <a:pt x="999744" y="371856"/>
                    </a:cubicBezTo>
                    <a:cubicBezTo>
                      <a:pt x="1048512" y="351536"/>
                      <a:pt x="1131824" y="247904"/>
                      <a:pt x="1170432" y="213360"/>
                    </a:cubicBezTo>
                    <a:cubicBezTo>
                      <a:pt x="1209040" y="178816"/>
                      <a:pt x="1209040" y="166624"/>
                      <a:pt x="1231392" y="164592"/>
                    </a:cubicBezTo>
                    <a:cubicBezTo>
                      <a:pt x="1253744" y="162560"/>
                      <a:pt x="1279144" y="181864"/>
                      <a:pt x="1304544" y="201168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 flipV="1">
                <a:off x="4078224" y="2645664"/>
                <a:ext cx="1304544" cy="438912"/>
              </a:xfrm>
              <a:custGeom>
                <a:avLst/>
                <a:gdLst>
                  <a:gd name="connsiteX0" fmla="*/ 0 w 1304544"/>
                  <a:gd name="connsiteY0" fmla="*/ 164592 h 438912"/>
                  <a:gd name="connsiteX1" fmla="*/ 134112 w 1304544"/>
                  <a:gd name="connsiteY1" fmla="*/ 42672 h 438912"/>
                  <a:gd name="connsiteX2" fmla="*/ 268224 w 1304544"/>
                  <a:gd name="connsiteY2" fmla="*/ 420624 h 438912"/>
                  <a:gd name="connsiteX3" fmla="*/ 438912 w 1304544"/>
                  <a:gd name="connsiteY3" fmla="*/ 152400 h 438912"/>
                  <a:gd name="connsiteX4" fmla="*/ 609600 w 1304544"/>
                  <a:gd name="connsiteY4" fmla="*/ 164592 h 438912"/>
                  <a:gd name="connsiteX5" fmla="*/ 694944 w 1304544"/>
                  <a:gd name="connsiteY5" fmla="*/ 359664 h 438912"/>
                  <a:gd name="connsiteX6" fmla="*/ 877824 w 1304544"/>
                  <a:gd name="connsiteY6" fmla="*/ 335280 h 438912"/>
                  <a:gd name="connsiteX7" fmla="*/ 999744 w 1304544"/>
                  <a:gd name="connsiteY7" fmla="*/ 371856 h 438912"/>
                  <a:gd name="connsiteX8" fmla="*/ 1170432 w 1304544"/>
                  <a:gd name="connsiteY8" fmla="*/ 213360 h 438912"/>
                  <a:gd name="connsiteX9" fmla="*/ 1231392 w 1304544"/>
                  <a:gd name="connsiteY9" fmla="*/ 164592 h 438912"/>
                  <a:gd name="connsiteX10" fmla="*/ 1304544 w 1304544"/>
                  <a:gd name="connsiteY10" fmla="*/ 201168 h 43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544" h="438912">
                    <a:moveTo>
                      <a:pt x="0" y="164592"/>
                    </a:moveTo>
                    <a:cubicBezTo>
                      <a:pt x="44704" y="82296"/>
                      <a:pt x="89408" y="0"/>
                      <a:pt x="134112" y="42672"/>
                    </a:cubicBezTo>
                    <a:cubicBezTo>
                      <a:pt x="178816" y="85344"/>
                      <a:pt x="217424" y="402336"/>
                      <a:pt x="268224" y="420624"/>
                    </a:cubicBezTo>
                    <a:cubicBezTo>
                      <a:pt x="319024" y="438912"/>
                      <a:pt x="382016" y="195072"/>
                      <a:pt x="438912" y="152400"/>
                    </a:cubicBezTo>
                    <a:cubicBezTo>
                      <a:pt x="495808" y="109728"/>
                      <a:pt x="566928" y="130048"/>
                      <a:pt x="609600" y="164592"/>
                    </a:cubicBezTo>
                    <a:cubicBezTo>
                      <a:pt x="652272" y="199136"/>
                      <a:pt x="650240" y="331216"/>
                      <a:pt x="694944" y="359664"/>
                    </a:cubicBezTo>
                    <a:cubicBezTo>
                      <a:pt x="739648" y="388112"/>
                      <a:pt x="827024" y="333248"/>
                      <a:pt x="877824" y="335280"/>
                    </a:cubicBezTo>
                    <a:cubicBezTo>
                      <a:pt x="928624" y="337312"/>
                      <a:pt x="950976" y="392176"/>
                      <a:pt x="999744" y="371856"/>
                    </a:cubicBezTo>
                    <a:cubicBezTo>
                      <a:pt x="1048512" y="351536"/>
                      <a:pt x="1131824" y="247904"/>
                      <a:pt x="1170432" y="213360"/>
                    </a:cubicBezTo>
                    <a:cubicBezTo>
                      <a:pt x="1209040" y="178816"/>
                      <a:pt x="1209040" y="166624"/>
                      <a:pt x="1231392" y="164592"/>
                    </a:cubicBezTo>
                    <a:cubicBezTo>
                      <a:pt x="1253744" y="162560"/>
                      <a:pt x="1279144" y="181864"/>
                      <a:pt x="1304544" y="201168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0" name="Volný tvar 39"/>
            <p:cNvSpPr/>
            <p:nvPr/>
          </p:nvSpPr>
          <p:spPr>
            <a:xfrm>
              <a:off x="4182894" y="2011193"/>
              <a:ext cx="1264595" cy="967092"/>
            </a:xfrm>
            <a:custGeom>
              <a:avLst/>
              <a:gdLst>
                <a:gd name="connsiteX0" fmla="*/ 0 w 1264595"/>
                <a:gd name="connsiteY0" fmla="*/ 483952 h 967092"/>
                <a:gd name="connsiteX1" fmla="*/ 9727 w 1264595"/>
                <a:gd name="connsiteY1" fmla="*/ 119164 h 967092"/>
                <a:gd name="connsiteX2" fmla="*/ 38910 w 1264595"/>
                <a:gd name="connsiteY2" fmla="*/ 936288 h 967092"/>
                <a:gd name="connsiteX3" fmla="*/ 43774 w 1264595"/>
                <a:gd name="connsiteY3" fmla="*/ 60798 h 967092"/>
                <a:gd name="connsiteX4" fmla="*/ 68093 w 1264595"/>
                <a:gd name="connsiteY4" fmla="*/ 955743 h 967092"/>
                <a:gd name="connsiteX5" fmla="*/ 82685 w 1264595"/>
                <a:gd name="connsiteY5" fmla="*/ 2433 h 967092"/>
                <a:gd name="connsiteX6" fmla="*/ 102140 w 1264595"/>
                <a:gd name="connsiteY6" fmla="*/ 965471 h 967092"/>
                <a:gd name="connsiteX7" fmla="*/ 121595 w 1264595"/>
                <a:gd name="connsiteY7" fmla="*/ 12160 h 967092"/>
                <a:gd name="connsiteX8" fmla="*/ 136187 w 1264595"/>
                <a:gd name="connsiteY8" fmla="*/ 892513 h 967092"/>
                <a:gd name="connsiteX9" fmla="*/ 160506 w 1264595"/>
                <a:gd name="connsiteY9" fmla="*/ 75390 h 967092"/>
                <a:gd name="connsiteX10" fmla="*/ 170234 w 1264595"/>
                <a:gd name="connsiteY10" fmla="*/ 770918 h 967092"/>
                <a:gd name="connsiteX11" fmla="*/ 199417 w 1264595"/>
                <a:gd name="connsiteY11" fmla="*/ 221305 h 967092"/>
                <a:gd name="connsiteX12" fmla="*/ 214008 w 1264595"/>
                <a:gd name="connsiteY12" fmla="*/ 605547 h 967092"/>
                <a:gd name="connsiteX13" fmla="*/ 233463 w 1264595"/>
                <a:gd name="connsiteY13" fmla="*/ 357492 h 967092"/>
                <a:gd name="connsiteX14" fmla="*/ 248055 w 1264595"/>
                <a:gd name="connsiteY14" fmla="*/ 586092 h 967092"/>
                <a:gd name="connsiteX15" fmla="*/ 272374 w 1264595"/>
                <a:gd name="connsiteY15" fmla="*/ 381811 h 967092"/>
                <a:gd name="connsiteX16" fmla="*/ 282102 w 1264595"/>
                <a:gd name="connsiteY16" fmla="*/ 595820 h 967092"/>
                <a:gd name="connsiteX17" fmla="*/ 321012 w 1264595"/>
                <a:gd name="connsiteY17" fmla="*/ 333173 h 967092"/>
                <a:gd name="connsiteX18" fmla="*/ 325876 w 1264595"/>
                <a:gd name="connsiteY18" fmla="*/ 663913 h 967092"/>
                <a:gd name="connsiteX19" fmla="*/ 364787 w 1264595"/>
                <a:gd name="connsiteY19" fmla="*/ 235896 h 967092"/>
                <a:gd name="connsiteX20" fmla="*/ 374515 w 1264595"/>
                <a:gd name="connsiteY20" fmla="*/ 766054 h 967092"/>
                <a:gd name="connsiteX21" fmla="*/ 408561 w 1264595"/>
                <a:gd name="connsiteY21" fmla="*/ 148347 h 967092"/>
                <a:gd name="connsiteX22" fmla="*/ 432880 w 1264595"/>
                <a:gd name="connsiteY22" fmla="*/ 839011 h 967092"/>
                <a:gd name="connsiteX23" fmla="*/ 462063 w 1264595"/>
                <a:gd name="connsiteY23" fmla="*/ 104573 h 967092"/>
                <a:gd name="connsiteX24" fmla="*/ 491246 w 1264595"/>
                <a:gd name="connsiteY24" fmla="*/ 853603 h 967092"/>
                <a:gd name="connsiteX25" fmla="*/ 530157 w 1264595"/>
                <a:gd name="connsiteY25" fmla="*/ 94845 h 967092"/>
                <a:gd name="connsiteX26" fmla="*/ 544749 w 1264595"/>
                <a:gd name="connsiteY26" fmla="*/ 858467 h 967092"/>
                <a:gd name="connsiteX27" fmla="*/ 583659 w 1264595"/>
                <a:gd name="connsiteY27" fmla="*/ 138620 h 967092"/>
                <a:gd name="connsiteX28" fmla="*/ 612842 w 1264595"/>
                <a:gd name="connsiteY28" fmla="*/ 804964 h 967092"/>
                <a:gd name="connsiteX29" fmla="*/ 651753 w 1264595"/>
                <a:gd name="connsiteY29" fmla="*/ 260216 h 967092"/>
                <a:gd name="connsiteX30" fmla="*/ 671208 w 1264595"/>
                <a:gd name="connsiteY30" fmla="*/ 629867 h 967092"/>
                <a:gd name="connsiteX31" fmla="*/ 724710 w 1264595"/>
                <a:gd name="connsiteY31" fmla="*/ 328309 h 967092"/>
                <a:gd name="connsiteX32" fmla="*/ 739302 w 1264595"/>
                <a:gd name="connsiteY32" fmla="*/ 639594 h 967092"/>
                <a:gd name="connsiteX33" fmla="*/ 778212 w 1264595"/>
                <a:gd name="connsiteY33" fmla="*/ 323445 h 967092"/>
                <a:gd name="connsiteX34" fmla="*/ 797668 w 1264595"/>
                <a:gd name="connsiteY34" fmla="*/ 654186 h 967092"/>
                <a:gd name="connsiteX35" fmla="*/ 851170 w 1264595"/>
                <a:gd name="connsiteY35" fmla="*/ 299126 h 967092"/>
                <a:gd name="connsiteX36" fmla="*/ 860897 w 1264595"/>
                <a:gd name="connsiteY36" fmla="*/ 659050 h 967092"/>
                <a:gd name="connsiteX37" fmla="*/ 909536 w 1264595"/>
                <a:gd name="connsiteY37" fmla="*/ 308854 h 967092"/>
                <a:gd name="connsiteX38" fmla="*/ 928991 w 1264595"/>
                <a:gd name="connsiteY38" fmla="*/ 625003 h 967092"/>
                <a:gd name="connsiteX39" fmla="*/ 958174 w 1264595"/>
                <a:gd name="connsiteY39" fmla="*/ 342901 h 967092"/>
                <a:gd name="connsiteX40" fmla="*/ 977629 w 1264595"/>
                <a:gd name="connsiteY40" fmla="*/ 625003 h 967092"/>
                <a:gd name="connsiteX41" fmla="*/ 1021404 w 1264595"/>
                <a:gd name="connsiteY41" fmla="*/ 328309 h 967092"/>
                <a:gd name="connsiteX42" fmla="*/ 1050587 w 1264595"/>
                <a:gd name="connsiteY42" fmla="*/ 668777 h 967092"/>
                <a:gd name="connsiteX43" fmla="*/ 1099225 w 1264595"/>
                <a:gd name="connsiteY43" fmla="*/ 255352 h 967092"/>
                <a:gd name="connsiteX44" fmla="*/ 1118680 w 1264595"/>
                <a:gd name="connsiteY44" fmla="*/ 736871 h 967092"/>
                <a:gd name="connsiteX45" fmla="*/ 1167319 w 1264595"/>
                <a:gd name="connsiteY45" fmla="*/ 177530 h 967092"/>
                <a:gd name="connsiteX46" fmla="*/ 1167319 w 1264595"/>
                <a:gd name="connsiteY46" fmla="*/ 800101 h 967092"/>
                <a:gd name="connsiteX47" fmla="*/ 1206229 w 1264595"/>
                <a:gd name="connsiteY47" fmla="*/ 143484 h 967092"/>
                <a:gd name="connsiteX48" fmla="*/ 1220821 w 1264595"/>
                <a:gd name="connsiteY48" fmla="*/ 834147 h 967092"/>
                <a:gd name="connsiteX49" fmla="*/ 1254868 w 1264595"/>
                <a:gd name="connsiteY49" fmla="*/ 167803 h 967092"/>
                <a:gd name="connsiteX50" fmla="*/ 1264595 w 1264595"/>
                <a:gd name="connsiteY50" fmla="*/ 809828 h 9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64595" h="967092">
                  <a:moveTo>
                    <a:pt x="0" y="483952"/>
                  </a:moveTo>
                  <a:cubicBezTo>
                    <a:pt x="1621" y="263863"/>
                    <a:pt x="3242" y="43775"/>
                    <a:pt x="9727" y="119164"/>
                  </a:cubicBezTo>
                  <a:cubicBezTo>
                    <a:pt x="16212" y="194553"/>
                    <a:pt x="33236" y="946016"/>
                    <a:pt x="38910" y="936288"/>
                  </a:cubicBezTo>
                  <a:cubicBezTo>
                    <a:pt x="44585" y="926560"/>
                    <a:pt x="38910" y="57556"/>
                    <a:pt x="43774" y="60798"/>
                  </a:cubicBezTo>
                  <a:cubicBezTo>
                    <a:pt x="48638" y="64041"/>
                    <a:pt x="61608" y="965471"/>
                    <a:pt x="68093" y="955743"/>
                  </a:cubicBezTo>
                  <a:cubicBezTo>
                    <a:pt x="74578" y="946016"/>
                    <a:pt x="77011" y="812"/>
                    <a:pt x="82685" y="2433"/>
                  </a:cubicBezTo>
                  <a:cubicBezTo>
                    <a:pt x="88360" y="4054"/>
                    <a:pt x="95655" y="963850"/>
                    <a:pt x="102140" y="965471"/>
                  </a:cubicBezTo>
                  <a:cubicBezTo>
                    <a:pt x="108625" y="967092"/>
                    <a:pt x="115921" y="24320"/>
                    <a:pt x="121595" y="12160"/>
                  </a:cubicBezTo>
                  <a:cubicBezTo>
                    <a:pt x="127270" y="0"/>
                    <a:pt x="129702" y="881975"/>
                    <a:pt x="136187" y="892513"/>
                  </a:cubicBezTo>
                  <a:cubicBezTo>
                    <a:pt x="142672" y="903051"/>
                    <a:pt x="154831" y="95656"/>
                    <a:pt x="160506" y="75390"/>
                  </a:cubicBezTo>
                  <a:cubicBezTo>
                    <a:pt x="166181" y="55124"/>
                    <a:pt x="163749" y="746599"/>
                    <a:pt x="170234" y="770918"/>
                  </a:cubicBezTo>
                  <a:cubicBezTo>
                    <a:pt x="176719" y="795237"/>
                    <a:pt x="192121" y="248867"/>
                    <a:pt x="199417" y="221305"/>
                  </a:cubicBezTo>
                  <a:cubicBezTo>
                    <a:pt x="206713" y="193743"/>
                    <a:pt x="208334" y="582849"/>
                    <a:pt x="214008" y="605547"/>
                  </a:cubicBezTo>
                  <a:cubicBezTo>
                    <a:pt x="219682" y="628245"/>
                    <a:pt x="227788" y="360735"/>
                    <a:pt x="233463" y="357492"/>
                  </a:cubicBezTo>
                  <a:cubicBezTo>
                    <a:pt x="239138" y="354249"/>
                    <a:pt x="241570" y="582039"/>
                    <a:pt x="248055" y="586092"/>
                  </a:cubicBezTo>
                  <a:cubicBezTo>
                    <a:pt x="254540" y="590145"/>
                    <a:pt x="266700" y="380190"/>
                    <a:pt x="272374" y="381811"/>
                  </a:cubicBezTo>
                  <a:cubicBezTo>
                    <a:pt x="278049" y="383432"/>
                    <a:pt x="273996" y="603926"/>
                    <a:pt x="282102" y="595820"/>
                  </a:cubicBezTo>
                  <a:cubicBezTo>
                    <a:pt x="290208" y="587714"/>
                    <a:pt x="313716" y="321824"/>
                    <a:pt x="321012" y="333173"/>
                  </a:cubicBezTo>
                  <a:cubicBezTo>
                    <a:pt x="328308" y="344522"/>
                    <a:pt x="318580" y="680126"/>
                    <a:pt x="325876" y="663913"/>
                  </a:cubicBezTo>
                  <a:cubicBezTo>
                    <a:pt x="333172" y="647700"/>
                    <a:pt x="356681" y="218873"/>
                    <a:pt x="364787" y="235896"/>
                  </a:cubicBezTo>
                  <a:cubicBezTo>
                    <a:pt x="372893" y="252919"/>
                    <a:pt x="367219" y="780645"/>
                    <a:pt x="374515" y="766054"/>
                  </a:cubicBezTo>
                  <a:cubicBezTo>
                    <a:pt x="381811" y="751463"/>
                    <a:pt x="398834" y="136188"/>
                    <a:pt x="408561" y="148347"/>
                  </a:cubicBezTo>
                  <a:cubicBezTo>
                    <a:pt x="418288" y="160506"/>
                    <a:pt x="423963" y="846307"/>
                    <a:pt x="432880" y="839011"/>
                  </a:cubicBezTo>
                  <a:cubicBezTo>
                    <a:pt x="441797" y="831715"/>
                    <a:pt x="452335" y="102141"/>
                    <a:pt x="462063" y="104573"/>
                  </a:cubicBezTo>
                  <a:cubicBezTo>
                    <a:pt x="471791" y="107005"/>
                    <a:pt x="479897" y="855224"/>
                    <a:pt x="491246" y="853603"/>
                  </a:cubicBezTo>
                  <a:cubicBezTo>
                    <a:pt x="502595" y="851982"/>
                    <a:pt x="521240" y="94034"/>
                    <a:pt x="530157" y="94845"/>
                  </a:cubicBezTo>
                  <a:cubicBezTo>
                    <a:pt x="539074" y="95656"/>
                    <a:pt x="535832" y="851171"/>
                    <a:pt x="544749" y="858467"/>
                  </a:cubicBezTo>
                  <a:cubicBezTo>
                    <a:pt x="553666" y="865763"/>
                    <a:pt x="572310" y="147537"/>
                    <a:pt x="583659" y="138620"/>
                  </a:cubicBezTo>
                  <a:cubicBezTo>
                    <a:pt x="595008" y="129703"/>
                    <a:pt x="601493" y="784698"/>
                    <a:pt x="612842" y="804964"/>
                  </a:cubicBezTo>
                  <a:cubicBezTo>
                    <a:pt x="624191" y="825230"/>
                    <a:pt x="642025" y="289399"/>
                    <a:pt x="651753" y="260216"/>
                  </a:cubicBezTo>
                  <a:cubicBezTo>
                    <a:pt x="661481" y="231033"/>
                    <a:pt x="659048" y="618518"/>
                    <a:pt x="671208" y="629867"/>
                  </a:cubicBezTo>
                  <a:cubicBezTo>
                    <a:pt x="683368" y="641216"/>
                    <a:pt x="713361" y="326688"/>
                    <a:pt x="724710" y="328309"/>
                  </a:cubicBezTo>
                  <a:cubicBezTo>
                    <a:pt x="736059" y="329930"/>
                    <a:pt x="730385" y="640405"/>
                    <a:pt x="739302" y="639594"/>
                  </a:cubicBezTo>
                  <a:cubicBezTo>
                    <a:pt x="748219" y="638783"/>
                    <a:pt x="768484" y="321013"/>
                    <a:pt x="778212" y="323445"/>
                  </a:cubicBezTo>
                  <a:cubicBezTo>
                    <a:pt x="787940" y="325877"/>
                    <a:pt x="785508" y="658239"/>
                    <a:pt x="797668" y="654186"/>
                  </a:cubicBezTo>
                  <a:cubicBezTo>
                    <a:pt x="809828" y="650133"/>
                    <a:pt x="840632" y="298315"/>
                    <a:pt x="851170" y="299126"/>
                  </a:cubicBezTo>
                  <a:cubicBezTo>
                    <a:pt x="861708" y="299937"/>
                    <a:pt x="851169" y="657429"/>
                    <a:pt x="860897" y="659050"/>
                  </a:cubicBezTo>
                  <a:cubicBezTo>
                    <a:pt x="870625" y="660671"/>
                    <a:pt x="898187" y="314529"/>
                    <a:pt x="909536" y="308854"/>
                  </a:cubicBezTo>
                  <a:cubicBezTo>
                    <a:pt x="920885" y="303179"/>
                    <a:pt x="920885" y="619329"/>
                    <a:pt x="928991" y="625003"/>
                  </a:cubicBezTo>
                  <a:cubicBezTo>
                    <a:pt x="937097" y="630677"/>
                    <a:pt x="950068" y="342901"/>
                    <a:pt x="958174" y="342901"/>
                  </a:cubicBezTo>
                  <a:cubicBezTo>
                    <a:pt x="966280" y="342901"/>
                    <a:pt x="967091" y="627435"/>
                    <a:pt x="977629" y="625003"/>
                  </a:cubicBezTo>
                  <a:cubicBezTo>
                    <a:pt x="988167" y="622571"/>
                    <a:pt x="1009244" y="321013"/>
                    <a:pt x="1021404" y="328309"/>
                  </a:cubicBezTo>
                  <a:cubicBezTo>
                    <a:pt x="1033564" y="335605"/>
                    <a:pt x="1037617" y="680937"/>
                    <a:pt x="1050587" y="668777"/>
                  </a:cubicBezTo>
                  <a:cubicBezTo>
                    <a:pt x="1063557" y="656618"/>
                    <a:pt x="1087876" y="244003"/>
                    <a:pt x="1099225" y="255352"/>
                  </a:cubicBezTo>
                  <a:cubicBezTo>
                    <a:pt x="1110574" y="266701"/>
                    <a:pt x="1107331" y="749841"/>
                    <a:pt x="1118680" y="736871"/>
                  </a:cubicBezTo>
                  <a:cubicBezTo>
                    <a:pt x="1130029" y="723901"/>
                    <a:pt x="1159213" y="166992"/>
                    <a:pt x="1167319" y="177530"/>
                  </a:cubicBezTo>
                  <a:cubicBezTo>
                    <a:pt x="1175426" y="188068"/>
                    <a:pt x="1160834" y="805775"/>
                    <a:pt x="1167319" y="800101"/>
                  </a:cubicBezTo>
                  <a:cubicBezTo>
                    <a:pt x="1173804" y="794427"/>
                    <a:pt x="1197312" y="137810"/>
                    <a:pt x="1206229" y="143484"/>
                  </a:cubicBezTo>
                  <a:cubicBezTo>
                    <a:pt x="1215146" y="149158"/>
                    <a:pt x="1212715" y="830094"/>
                    <a:pt x="1220821" y="834147"/>
                  </a:cubicBezTo>
                  <a:cubicBezTo>
                    <a:pt x="1228927" y="838200"/>
                    <a:pt x="1247572" y="171856"/>
                    <a:pt x="1254868" y="167803"/>
                  </a:cubicBezTo>
                  <a:cubicBezTo>
                    <a:pt x="1262164" y="163750"/>
                    <a:pt x="1263379" y="486789"/>
                    <a:pt x="1264595" y="809828"/>
                  </a:cubicBezTo>
                </a:path>
              </a:pathLst>
            </a:cu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6809126" y="1335277"/>
            <a:ext cx="1316736" cy="1917723"/>
            <a:chOff x="4163568" y="1975104"/>
            <a:chExt cx="1316736" cy="1036320"/>
          </a:xfrm>
        </p:grpSpPr>
        <p:grpSp>
          <p:nvGrpSpPr>
            <p:cNvPr id="44" name="Skupina 91"/>
            <p:cNvGrpSpPr/>
            <p:nvPr/>
          </p:nvGrpSpPr>
          <p:grpSpPr>
            <a:xfrm>
              <a:off x="4163568" y="1975104"/>
              <a:ext cx="1316736" cy="1036320"/>
              <a:chOff x="4078224" y="2048256"/>
              <a:chExt cx="1316736" cy="1036320"/>
            </a:xfrm>
          </p:grpSpPr>
          <p:sp>
            <p:nvSpPr>
              <p:cNvPr id="46" name="Volný tvar 45"/>
              <p:cNvSpPr/>
              <p:nvPr/>
            </p:nvSpPr>
            <p:spPr>
              <a:xfrm>
                <a:off x="4090416" y="2048256"/>
                <a:ext cx="1304544" cy="438912"/>
              </a:xfrm>
              <a:custGeom>
                <a:avLst/>
                <a:gdLst>
                  <a:gd name="connsiteX0" fmla="*/ 0 w 1304544"/>
                  <a:gd name="connsiteY0" fmla="*/ 164592 h 438912"/>
                  <a:gd name="connsiteX1" fmla="*/ 134112 w 1304544"/>
                  <a:gd name="connsiteY1" fmla="*/ 42672 h 438912"/>
                  <a:gd name="connsiteX2" fmla="*/ 268224 w 1304544"/>
                  <a:gd name="connsiteY2" fmla="*/ 420624 h 438912"/>
                  <a:gd name="connsiteX3" fmla="*/ 438912 w 1304544"/>
                  <a:gd name="connsiteY3" fmla="*/ 152400 h 438912"/>
                  <a:gd name="connsiteX4" fmla="*/ 609600 w 1304544"/>
                  <a:gd name="connsiteY4" fmla="*/ 164592 h 438912"/>
                  <a:gd name="connsiteX5" fmla="*/ 694944 w 1304544"/>
                  <a:gd name="connsiteY5" fmla="*/ 359664 h 438912"/>
                  <a:gd name="connsiteX6" fmla="*/ 877824 w 1304544"/>
                  <a:gd name="connsiteY6" fmla="*/ 335280 h 438912"/>
                  <a:gd name="connsiteX7" fmla="*/ 999744 w 1304544"/>
                  <a:gd name="connsiteY7" fmla="*/ 371856 h 438912"/>
                  <a:gd name="connsiteX8" fmla="*/ 1170432 w 1304544"/>
                  <a:gd name="connsiteY8" fmla="*/ 213360 h 438912"/>
                  <a:gd name="connsiteX9" fmla="*/ 1231392 w 1304544"/>
                  <a:gd name="connsiteY9" fmla="*/ 164592 h 438912"/>
                  <a:gd name="connsiteX10" fmla="*/ 1304544 w 1304544"/>
                  <a:gd name="connsiteY10" fmla="*/ 201168 h 43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544" h="438912">
                    <a:moveTo>
                      <a:pt x="0" y="164592"/>
                    </a:moveTo>
                    <a:cubicBezTo>
                      <a:pt x="44704" y="82296"/>
                      <a:pt x="89408" y="0"/>
                      <a:pt x="134112" y="42672"/>
                    </a:cubicBezTo>
                    <a:cubicBezTo>
                      <a:pt x="178816" y="85344"/>
                      <a:pt x="217424" y="402336"/>
                      <a:pt x="268224" y="420624"/>
                    </a:cubicBezTo>
                    <a:cubicBezTo>
                      <a:pt x="319024" y="438912"/>
                      <a:pt x="382016" y="195072"/>
                      <a:pt x="438912" y="152400"/>
                    </a:cubicBezTo>
                    <a:cubicBezTo>
                      <a:pt x="495808" y="109728"/>
                      <a:pt x="566928" y="130048"/>
                      <a:pt x="609600" y="164592"/>
                    </a:cubicBezTo>
                    <a:cubicBezTo>
                      <a:pt x="652272" y="199136"/>
                      <a:pt x="650240" y="331216"/>
                      <a:pt x="694944" y="359664"/>
                    </a:cubicBezTo>
                    <a:cubicBezTo>
                      <a:pt x="739648" y="388112"/>
                      <a:pt x="827024" y="333248"/>
                      <a:pt x="877824" y="335280"/>
                    </a:cubicBezTo>
                    <a:cubicBezTo>
                      <a:pt x="928624" y="337312"/>
                      <a:pt x="950976" y="392176"/>
                      <a:pt x="999744" y="371856"/>
                    </a:cubicBezTo>
                    <a:cubicBezTo>
                      <a:pt x="1048512" y="351536"/>
                      <a:pt x="1131824" y="247904"/>
                      <a:pt x="1170432" y="213360"/>
                    </a:cubicBezTo>
                    <a:cubicBezTo>
                      <a:pt x="1209040" y="178816"/>
                      <a:pt x="1209040" y="166624"/>
                      <a:pt x="1231392" y="164592"/>
                    </a:cubicBezTo>
                    <a:cubicBezTo>
                      <a:pt x="1253744" y="162560"/>
                      <a:pt x="1279144" y="181864"/>
                      <a:pt x="1304544" y="201168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Volný tvar 46"/>
              <p:cNvSpPr/>
              <p:nvPr/>
            </p:nvSpPr>
            <p:spPr>
              <a:xfrm flipV="1">
                <a:off x="4078224" y="2645664"/>
                <a:ext cx="1304544" cy="438912"/>
              </a:xfrm>
              <a:custGeom>
                <a:avLst/>
                <a:gdLst>
                  <a:gd name="connsiteX0" fmla="*/ 0 w 1304544"/>
                  <a:gd name="connsiteY0" fmla="*/ 164592 h 438912"/>
                  <a:gd name="connsiteX1" fmla="*/ 134112 w 1304544"/>
                  <a:gd name="connsiteY1" fmla="*/ 42672 h 438912"/>
                  <a:gd name="connsiteX2" fmla="*/ 268224 w 1304544"/>
                  <a:gd name="connsiteY2" fmla="*/ 420624 h 438912"/>
                  <a:gd name="connsiteX3" fmla="*/ 438912 w 1304544"/>
                  <a:gd name="connsiteY3" fmla="*/ 152400 h 438912"/>
                  <a:gd name="connsiteX4" fmla="*/ 609600 w 1304544"/>
                  <a:gd name="connsiteY4" fmla="*/ 164592 h 438912"/>
                  <a:gd name="connsiteX5" fmla="*/ 694944 w 1304544"/>
                  <a:gd name="connsiteY5" fmla="*/ 359664 h 438912"/>
                  <a:gd name="connsiteX6" fmla="*/ 877824 w 1304544"/>
                  <a:gd name="connsiteY6" fmla="*/ 335280 h 438912"/>
                  <a:gd name="connsiteX7" fmla="*/ 999744 w 1304544"/>
                  <a:gd name="connsiteY7" fmla="*/ 371856 h 438912"/>
                  <a:gd name="connsiteX8" fmla="*/ 1170432 w 1304544"/>
                  <a:gd name="connsiteY8" fmla="*/ 213360 h 438912"/>
                  <a:gd name="connsiteX9" fmla="*/ 1231392 w 1304544"/>
                  <a:gd name="connsiteY9" fmla="*/ 164592 h 438912"/>
                  <a:gd name="connsiteX10" fmla="*/ 1304544 w 1304544"/>
                  <a:gd name="connsiteY10" fmla="*/ 201168 h 43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544" h="438912">
                    <a:moveTo>
                      <a:pt x="0" y="164592"/>
                    </a:moveTo>
                    <a:cubicBezTo>
                      <a:pt x="44704" y="82296"/>
                      <a:pt x="89408" y="0"/>
                      <a:pt x="134112" y="42672"/>
                    </a:cubicBezTo>
                    <a:cubicBezTo>
                      <a:pt x="178816" y="85344"/>
                      <a:pt x="217424" y="402336"/>
                      <a:pt x="268224" y="420624"/>
                    </a:cubicBezTo>
                    <a:cubicBezTo>
                      <a:pt x="319024" y="438912"/>
                      <a:pt x="382016" y="195072"/>
                      <a:pt x="438912" y="152400"/>
                    </a:cubicBezTo>
                    <a:cubicBezTo>
                      <a:pt x="495808" y="109728"/>
                      <a:pt x="566928" y="130048"/>
                      <a:pt x="609600" y="164592"/>
                    </a:cubicBezTo>
                    <a:cubicBezTo>
                      <a:pt x="652272" y="199136"/>
                      <a:pt x="650240" y="331216"/>
                      <a:pt x="694944" y="359664"/>
                    </a:cubicBezTo>
                    <a:cubicBezTo>
                      <a:pt x="739648" y="388112"/>
                      <a:pt x="827024" y="333248"/>
                      <a:pt x="877824" y="335280"/>
                    </a:cubicBezTo>
                    <a:cubicBezTo>
                      <a:pt x="928624" y="337312"/>
                      <a:pt x="950976" y="392176"/>
                      <a:pt x="999744" y="371856"/>
                    </a:cubicBezTo>
                    <a:cubicBezTo>
                      <a:pt x="1048512" y="351536"/>
                      <a:pt x="1131824" y="247904"/>
                      <a:pt x="1170432" y="213360"/>
                    </a:cubicBezTo>
                    <a:cubicBezTo>
                      <a:pt x="1209040" y="178816"/>
                      <a:pt x="1209040" y="166624"/>
                      <a:pt x="1231392" y="164592"/>
                    </a:cubicBezTo>
                    <a:cubicBezTo>
                      <a:pt x="1253744" y="162560"/>
                      <a:pt x="1279144" y="181864"/>
                      <a:pt x="1304544" y="201168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5" name="Volný tvar 44"/>
            <p:cNvSpPr/>
            <p:nvPr/>
          </p:nvSpPr>
          <p:spPr>
            <a:xfrm>
              <a:off x="4182894" y="2011193"/>
              <a:ext cx="1264595" cy="967092"/>
            </a:xfrm>
            <a:custGeom>
              <a:avLst/>
              <a:gdLst>
                <a:gd name="connsiteX0" fmla="*/ 0 w 1264595"/>
                <a:gd name="connsiteY0" fmla="*/ 483952 h 967092"/>
                <a:gd name="connsiteX1" fmla="*/ 9727 w 1264595"/>
                <a:gd name="connsiteY1" fmla="*/ 119164 h 967092"/>
                <a:gd name="connsiteX2" fmla="*/ 38910 w 1264595"/>
                <a:gd name="connsiteY2" fmla="*/ 936288 h 967092"/>
                <a:gd name="connsiteX3" fmla="*/ 43774 w 1264595"/>
                <a:gd name="connsiteY3" fmla="*/ 60798 h 967092"/>
                <a:gd name="connsiteX4" fmla="*/ 68093 w 1264595"/>
                <a:gd name="connsiteY4" fmla="*/ 955743 h 967092"/>
                <a:gd name="connsiteX5" fmla="*/ 82685 w 1264595"/>
                <a:gd name="connsiteY5" fmla="*/ 2433 h 967092"/>
                <a:gd name="connsiteX6" fmla="*/ 102140 w 1264595"/>
                <a:gd name="connsiteY6" fmla="*/ 965471 h 967092"/>
                <a:gd name="connsiteX7" fmla="*/ 121595 w 1264595"/>
                <a:gd name="connsiteY7" fmla="*/ 12160 h 967092"/>
                <a:gd name="connsiteX8" fmla="*/ 136187 w 1264595"/>
                <a:gd name="connsiteY8" fmla="*/ 892513 h 967092"/>
                <a:gd name="connsiteX9" fmla="*/ 160506 w 1264595"/>
                <a:gd name="connsiteY9" fmla="*/ 75390 h 967092"/>
                <a:gd name="connsiteX10" fmla="*/ 170234 w 1264595"/>
                <a:gd name="connsiteY10" fmla="*/ 770918 h 967092"/>
                <a:gd name="connsiteX11" fmla="*/ 199417 w 1264595"/>
                <a:gd name="connsiteY11" fmla="*/ 221305 h 967092"/>
                <a:gd name="connsiteX12" fmla="*/ 214008 w 1264595"/>
                <a:gd name="connsiteY12" fmla="*/ 605547 h 967092"/>
                <a:gd name="connsiteX13" fmla="*/ 233463 w 1264595"/>
                <a:gd name="connsiteY13" fmla="*/ 357492 h 967092"/>
                <a:gd name="connsiteX14" fmla="*/ 248055 w 1264595"/>
                <a:gd name="connsiteY14" fmla="*/ 586092 h 967092"/>
                <a:gd name="connsiteX15" fmla="*/ 272374 w 1264595"/>
                <a:gd name="connsiteY15" fmla="*/ 381811 h 967092"/>
                <a:gd name="connsiteX16" fmla="*/ 282102 w 1264595"/>
                <a:gd name="connsiteY16" fmla="*/ 595820 h 967092"/>
                <a:gd name="connsiteX17" fmla="*/ 321012 w 1264595"/>
                <a:gd name="connsiteY17" fmla="*/ 333173 h 967092"/>
                <a:gd name="connsiteX18" fmla="*/ 325876 w 1264595"/>
                <a:gd name="connsiteY18" fmla="*/ 663913 h 967092"/>
                <a:gd name="connsiteX19" fmla="*/ 364787 w 1264595"/>
                <a:gd name="connsiteY19" fmla="*/ 235896 h 967092"/>
                <a:gd name="connsiteX20" fmla="*/ 374515 w 1264595"/>
                <a:gd name="connsiteY20" fmla="*/ 766054 h 967092"/>
                <a:gd name="connsiteX21" fmla="*/ 408561 w 1264595"/>
                <a:gd name="connsiteY21" fmla="*/ 148347 h 967092"/>
                <a:gd name="connsiteX22" fmla="*/ 432880 w 1264595"/>
                <a:gd name="connsiteY22" fmla="*/ 839011 h 967092"/>
                <a:gd name="connsiteX23" fmla="*/ 462063 w 1264595"/>
                <a:gd name="connsiteY23" fmla="*/ 104573 h 967092"/>
                <a:gd name="connsiteX24" fmla="*/ 491246 w 1264595"/>
                <a:gd name="connsiteY24" fmla="*/ 853603 h 967092"/>
                <a:gd name="connsiteX25" fmla="*/ 530157 w 1264595"/>
                <a:gd name="connsiteY25" fmla="*/ 94845 h 967092"/>
                <a:gd name="connsiteX26" fmla="*/ 544749 w 1264595"/>
                <a:gd name="connsiteY26" fmla="*/ 858467 h 967092"/>
                <a:gd name="connsiteX27" fmla="*/ 583659 w 1264595"/>
                <a:gd name="connsiteY27" fmla="*/ 138620 h 967092"/>
                <a:gd name="connsiteX28" fmla="*/ 612842 w 1264595"/>
                <a:gd name="connsiteY28" fmla="*/ 804964 h 967092"/>
                <a:gd name="connsiteX29" fmla="*/ 651753 w 1264595"/>
                <a:gd name="connsiteY29" fmla="*/ 260216 h 967092"/>
                <a:gd name="connsiteX30" fmla="*/ 671208 w 1264595"/>
                <a:gd name="connsiteY30" fmla="*/ 629867 h 967092"/>
                <a:gd name="connsiteX31" fmla="*/ 724710 w 1264595"/>
                <a:gd name="connsiteY31" fmla="*/ 328309 h 967092"/>
                <a:gd name="connsiteX32" fmla="*/ 739302 w 1264595"/>
                <a:gd name="connsiteY32" fmla="*/ 639594 h 967092"/>
                <a:gd name="connsiteX33" fmla="*/ 778212 w 1264595"/>
                <a:gd name="connsiteY33" fmla="*/ 323445 h 967092"/>
                <a:gd name="connsiteX34" fmla="*/ 797668 w 1264595"/>
                <a:gd name="connsiteY34" fmla="*/ 654186 h 967092"/>
                <a:gd name="connsiteX35" fmla="*/ 851170 w 1264595"/>
                <a:gd name="connsiteY35" fmla="*/ 299126 h 967092"/>
                <a:gd name="connsiteX36" fmla="*/ 860897 w 1264595"/>
                <a:gd name="connsiteY36" fmla="*/ 659050 h 967092"/>
                <a:gd name="connsiteX37" fmla="*/ 909536 w 1264595"/>
                <a:gd name="connsiteY37" fmla="*/ 308854 h 967092"/>
                <a:gd name="connsiteX38" fmla="*/ 928991 w 1264595"/>
                <a:gd name="connsiteY38" fmla="*/ 625003 h 967092"/>
                <a:gd name="connsiteX39" fmla="*/ 958174 w 1264595"/>
                <a:gd name="connsiteY39" fmla="*/ 342901 h 967092"/>
                <a:gd name="connsiteX40" fmla="*/ 977629 w 1264595"/>
                <a:gd name="connsiteY40" fmla="*/ 625003 h 967092"/>
                <a:gd name="connsiteX41" fmla="*/ 1021404 w 1264595"/>
                <a:gd name="connsiteY41" fmla="*/ 328309 h 967092"/>
                <a:gd name="connsiteX42" fmla="*/ 1050587 w 1264595"/>
                <a:gd name="connsiteY42" fmla="*/ 668777 h 967092"/>
                <a:gd name="connsiteX43" fmla="*/ 1099225 w 1264595"/>
                <a:gd name="connsiteY43" fmla="*/ 255352 h 967092"/>
                <a:gd name="connsiteX44" fmla="*/ 1118680 w 1264595"/>
                <a:gd name="connsiteY44" fmla="*/ 736871 h 967092"/>
                <a:gd name="connsiteX45" fmla="*/ 1167319 w 1264595"/>
                <a:gd name="connsiteY45" fmla="*/ 177530 h 967092"/>
                <a:gd name="connsiteX46" fmla="*/ 1167319 w 1264595"/>
                <a:gd name="connsiteY46" fmla="*/ 800101 h 967092"/>
                <a:gd name="connsiteX47" fmla="*/ 1206229 w 1264595"/>
                <a:gd name="connsiteY47" fmla="*/ 143484 h 967092"/>
                <a:gd name="connsiteX48" fmla="*/ 1220821 w 1264595"/>
                <a:gd name="connsiteY48" fmla="*/ 834147 h 967092"/>
                <a:gd name="connsiteX49" fmla="*/ 1254868 w 1264595"/>
                <a:gd name="connsiteY49" fmla="*/ 167803 h 967092"/>
                <a:gd name="connsiteX50" fmla="*/ 1264595 w 1264595"/>
                <a:gd name="connsiteY50" fmla="*/ 809828 h 9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64595" h="967092">
                  <a:moveTo>
                    <a:pt x="0" y="483952"/>
                  </a:moveTo>
                  <a:cubicBezTo>
                    <a:pt x="1621" y="263863"/>
                    <a:pt x="3242" y="43775"/>
                    <a:pt x="9727" y="119164"/>
                  </a:cubicBezTo>
                  <a:cubicBezTo>
                    <a:pt x="16212" y="194553"/>
                    <a:pt x="33236" y="946016"/>
                    <a:pt x="38910" y="936288"/>
                  </a:cubicBezTo>
                  <a:cubicBezTo>
                    <a:pt x="44585" y="926560"/>
                    <a:pt x="38910" y="57556"/>
                    <a:pt x="43774" y="60798"/>
                  </a:cubicBezTo>
                  <a:cubicBezTo>
                    <a:pt x="48638" y="64041"/>
                    <a:pt x="61608" y="965471"/>
                    <a:pt x="68093" y="955743"/>
                  </a:cubicBezTo>
                  <a:cubicBezTo>
                    <a:pt x="74578" y="946016"/>
                    <a:pt x="77011" y="812"/>
                    <a:pt x="82685" y="2433"/>
                  </a:cubicBezTo>
                  <a:cubicBezTo>
                    <a:pt x="88360" y="4054"/>
                    <a:pt x="95655" y="963850"/>
                    <a:pt x="102140" y="965471"/>
                  </a:cubicBezTo>
                  <a:cubicBezTo>
                    <a:pt x="108625" y="967092"/>
                    <a:pt x="115921" y="24320"/>
                    <a:pt x="121595" y="12160"/>
                  </a:cubicBezTo>
                  <a:cubicBezTo>
                    <a:pt x="127270" y="0"/>
                    <a:pt x="129702" y="881975"/>
                    <a:pt x="136187" y="892513"/>
                  </a:cubicBezTo>
                  <a:cubicBezTo>
                    <a:pt x="142672" y="903051"/>
                    <a:pt x="154831" y="95656"/>
                    <a:pt x="160506" y="75390"/>
                  </a:cubicBezTo>
                  <a:cubicBezTo>
                    <a:pt x="166181" y="55124"/>
                    <a:pt x="163749" y="746599"/>
                    <a:pt x="170234" y="770918"/>
                  </a:cubicBezTo>
                  <a:cubicBezTo>
                    <a:pt x="176719" y="795237"/>
                    <a:pt x="192121" y="248867"/>
                    <a:pt x="199417" y="221305"/>
                  </a:cubicBezTo>
                  <a:cubicBezTo>
                    <a:pt x="206713" y="193743"/>
                    <a:pt x="208334" y="582849"/>
                    <a:pt x="214008" y="605547"/>
                  </a:cubicBezTo>
                  <a:cubicBezTo>
                    <a:pt x="219682" y="628245"/>
                    <a:pt x="227788" y="360735"/>
                    <a:pt x="233463" y="357492"/>
                  </a:cubicBezTo>
                  <a:cubicBezTo>
                    <a:pt x="239138" y="354249"/>
                    <a:pt x="241570" y="582039"/>
                    <a:pt x="248055" y="586092"/>
                  </a:cubicBezTo>
                  <a:cubicBezTo>
                    <a:pt x="254540" y="590145"/>
                    <a:pt x="266700" y="380190"/>
                    <a:pt x="272374" y="381811"/>
                  </a:cubicBezTo>
                  <a:cubicBezTo>
                    <a:pt x="278049" y="383432"/>
                    <a:pt x="273996" y="603926"/>
                    <a:pt x="282102" y="595820"/>
                  </a:cubicBezTo>
                  <a:cubicBezTo>
                    <a:pt x="290208" y="587714"/>
                    <a:pt x="313716" y="321824"/>
                    <a:pt x="321012" y="333173"/>
                  </a:cubicBezTo>
                  <a:cubicBezTo>
                    <a:pt x="328308" y="344522"/>
                    <a:pt x="318580" y="680126"/>
                    <a:pt x="325876" y="663913"/>
                  </a:cubicBezTo>
                  <a:cubicBezTo>
                    <a:pt x="333172" y="647700"/>
                    <a:pt x="356681" y="218873"/>
                    <a:pt x="364787" y="235896"/>
                  </a:cubicBezTo>
                  <a:cubicBezTo>
                    <a:pt x="372893" y="252919"/>
                    <a:pt x="367219" y="780645"/>
                    <a:pt x="374515" y="766054"/>
                  </a:cubicBezTo>
                  <a:cubicBezTo>
                    <a:pt x="381811" y="751463"/>
                    <a:pt x="398834" y="136188"/>
                    <a:pt x="408561" y="148347"/>
                  </a:cubicBezTo>
                  <a:cubicBezTo>
                    <a:pt x="418288" y="160506"/>
                    <a:pt x="423963" y="846307"/>
                    <a:pt x="432880" y="839011"/>
                  </a:cubicBezTo>
                  <a:cubicBezTo>
                    <a:pt x="441797" y="831715"/>
                    <a:pt x="452335" y="102141"/>
                    <a:pt x="462063" y="104573"/>
                  </a:cubicBezTo>
                  <a:cubicBezTo>
                    <a:pt x="471791" y="107005"/>
                    <a:pt x="479897" y="855224"/>
                    <a:pt x="491246" y="853603"/>
                  </a:cubicBezTo>
                  <a:cubicBezTo>
                    <a:pt x="502595" y="851982"/>
                    <a:pt x="521240" y="94034"/>
                    <a:pt x="530157" y="94845"/>
                  </a:cubicBezTo>
                  <a:cubicBezTo>
                    <a:pt x="539074" y="95656"/>
                    <a:pt x="535832" y="851171"/>
                    <a:pt x="544749" y="858467"/>
                  </a:cubicBezTo>
                  <a:cubicBezTo>
                    <a:pt x="553666" y="865763"/>
                    <a:pt x="572310" y="147537"/>
                    <a:pt x="583659" y="138620"/>
                  </a:cubicBezTo>
                  <a:cubicBezTo>
                    <a:pt x="595008" y="129703"/>
                    <a:pt x="601493" y="784698"/>
                    <a:pt x="612842" y="804964"/>
                  </a:cubicBezTo>
                  <a:cubicBezTo>
                    <a:pt x="624191" y="825230"/>
                    <a:pt x="642025" y="289399"/>
                    <a:pt x="651753" y="260216"/>
                  </a:cubicBezTo>
                  <a:cubicBezTo>
                    <a:pt x="661481" y="231033"/>
                    <a:pt x="659048" y="618518"/>
                    <a:pt x="671208" y="629867"/>
                  </a:cubicBezTo>
                  <a:cubicBezTo>
                    <a:pt x="683368" y="641216"/>
                    <a:pt x="713361" y="326688"/>
                    <a:pt x="724710" y="328309"/>
                  </a:cubicBezTo>
                  <a:cubicBezTo>
                    <a:pt x="736059" y="329930"/>
                    <a:pt x="730385" y="640405"/>
                    <a:pt x="739302" y="639594"/>
                  </a:cubicBezTo>
                  <a:cubicBezTo>
                    <a:pt x="748219" y="638783"/>
                    <a:pt x="768484" y="321013"/>
                    <a:pt x="778212" y="323445"/>
                  </a:cubicBezTo>
                  <a:cubicBezTo>
                    <a:pt x="787940" y="325877"/>
                    <a:pt x="785508" y="658239"/>
                    <a:pt x="797668" y="654186"/>
                  </a:cubicBezTo>
                  <a:cubicBezTo>
                    <a:pt x="809828" y="650133"/>
                    <a:pt x="840632" y="298315"/>
                    <a:pt x="851170" y="299126"/>
                  </a:cubicBezTo>
                  <a:cubicBezTo>
                    <a:pt x="861708" y="299937"/>
                    <a:pt x="851169" y="657429"/>
                    <a:pt x="860897" y="659050"/>
                  </a:cubicBezTo>
                  <a:cubicBezTo>
                    <a:pt x="870625" y="660671"/>
                    <a:pt x="898187" y="314529"/>
                    <a:pt x="909536" y="308854"/>
                  </a:cubicBezTo>
                  <a:cubicBezTo>
                    <a:pt x="920885" y="303179"/>
                    <a:pt x="920885" y="619329"/>
                    <a:pt x="928991" y="625003"/>
                  </a:cubicBezTo>
                  <a:cubicBezTo>
                    <a:pt x="937097" y="630677"/>
                    <a:pt x="950068" y="342901"/>
                    <a:pt x="958174" y="342901"/>
                  </a:cubicBezTo>
                  <a:cubicBezTo>
                    <a:pt x="966280" y="342901"/>
                    <a:pt x="967091" y="627435"/>
                    <a:pt x="977629" y="625003"/>
                  </a:cubicBezTo>
                  <a:cubicBezTo>
                    <a:pt x="988167" y="622571"/>
                    <a:pt x="1009244" y="321013"/>
                    <a:pt x="1021404" y="328309"/>
                  </a:cubicBezTo>
                  <a:cubicBezTo>
                    <a:pt x="1033564" y="335605"/>
                    <a:pt x="1037617" y="680937"/>
                    <a:pt x="1050587" y="668777"/>
                  </a:cubicBezTo>
                  <a:cubicBezTo>
                    <a:pt x="1063557" y="656618"/>
                    <a:pt x="1087876" y="244003"/>
                    <a:pt x="1099225" y="255352"/>
                  </a:cubicBezTo>
                  <a:cubicBezTo>
                    <a:pt x="1110574" y="266701"/>
                    <a:pt x="1107331" y="749841"/>
                    <a:pt x="1118680" y="736871"/>
                  </a:cubicBezTo>
                  <a:cubicBezTo>
                    <a:pt x="1130029" y="723901"/>
                    <a:pt x="1159213" y="166992"/>
                    <a:pt x="1167319" y="177530"/>
                  </a:cubicBezTo>
                  <a:cubicBezTo>
                    <a:pt x="1175426" y="188068"/>
                    <a:pt x="1160834" y="805775"/>
                    <a:pt x="1167319" y="800101"/>
                  </a:cubicBezTo>
                  <a:cubicBezTo>
                    <a:pt x="1173804" y="794427"/>
                    <a:pt x="1197312" y="137810"/>
                    <a:pt x="1206229" y="143484"/>
                  </a:cubicBezTo>
                  <a:cubicBezTo>
                    <a:pt x="1215146" y="149158"/>
                    <a:pt x="1212715" y="830094"/>
                    <a:pt x="1220821" y="834147"/>
                  </a:cubicBezTo>
                  <a:cubicBezTo>
                    <a:pt x="1228927" y="838200"/>
                    <a:pt x="1247572" y="171856"/>
                    <a:pt x="1254868" y="167803"/>
                  </a:cubicBezTo>
                  <a:cubicBezTo>
                    <a:pt x="1262164" y="163750"/>
                    <a:pt x="1263379" y="486789"/>
                    <a:pt x="1264595" y="809828"/>
                  </a:cubicBezTo>
                </a:path>
              </a:pathLst>
            </a:cu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8" name="Obdélník 47"/>
          <p:cNvSpPr/>
          <p:nvPr/>
        </p:nvSpPr>
        <p:spPr>
          <a:xfrm>
            <a:off x="2522759" y="1324877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i="1" dirty="0" err="1" smtClean="0">
                <a:solidFill>
                  <a:prstClr val="black"/>
                </a:solidFill>
              </a:rPr>
              <a:t>f</a:t>
            </a:r>
            <a:r>
              <a:rPr lang="cs-CZ" sz="2400" i="1" baseline="-25000" dirty="0" err="1" smtClean="0">
                <a:solidFill>
                  <a:prstClr val="black"/>
                </a:solidFill>
              </a:rPr>
              <a:t>v</a:t>
            </a:r>
            <a:endParaRPr lang="cs-CZ" sz="2400" i="1" dirty="0" smtClean="0">
              <a:solidFill>
                <a:prstClr val="black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2601018" y="2651171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i="1" dirty="0" err="1" smtClean="0">
                <a:solidFill>
                  <a:prstClr val="black"/>
                </a:solidFill>
              </a:rPr>
              <a:t>f</a:t>
            </a:r>
            <a:r>
              <a:rPr lang="cs-CZ" sz="2400" i="1" baseline="-25000" dirty="0" err="1" smtClean="0">
                <a:solidFill>
                  <a:prstClr val="black"/>
                </a:solidFill>
              </a:rPr>
              <a:t>n</a:t>
            </a:r>
            <a:endParaRPr lang="cs-CZ" sz="2400" i="1" dirty="0" smtClean="0">
              <a:solidFill>
                <a:prstClr val="black"/>
              </a:solidFill>
            </a:endParaRPr>
          </a:p>
        </p:txBody>
      </p:sp>
      <p:grpSp>
        <p:nvGrpSpPr>
          <p:cNvPr id="50" name="Skupina 49"/>
          <p:cNvGrpSpPr/>
          <p:nvPr/>
        </p:nvGrpSpPr>
        <p:grpSpPr>
          <a:xfrm>
            <a:off x="2363496" y="773492"/>
            <a:ext cx="1050727" cy="1076700"/>
            <a:chOff x="2225911" y="979314"/>
            <a:chExt cx="1050727" cy="10767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lum contrast="40000"/>
            </a:blip>
            <a:srcRect/>
            <a:stretch>
              <a:fillRect/>
            </a:stretch>
          </p:blipFill>
          <p:spPr bwMode="auto">
            <a:xfrm>
              <a:off x="2225911" y="989214"/>
              <a:ext cx="52964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lum contrast="40000"/>
            </a:blip>
            <a:srcRect/>
            <a:stretch>
              <a:fillRect/>
            </a:stretch>
          </p:blipFill>
          <p:spPr bwMode="auto">
            <a:xfrm>
              <a:off x="2746992" y="979314"/>
              <a:ext cx="52964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149080"/>
            <a:ext cx="9144000" cy="4248472"/>
          </a:xfrm>
        </p:spPr>
        <p:txBody>
          <a:bodyPr/>
          <a:lstStyle/>
          <a:p>
            <a:r>
              <a:rPr lang="cs-CZ" sz="2400" b="1" dirty="0" smtClean="0"/>
              <a:t>O - oscilátor </a:t>
            </a:r>
            <a:r>
              <a:rPr lang="cs-CZ" sz="2400" dirty="0" smtClean="0"/>
              <a:t>je zdrojem </a:t>
            </a:r>
            <a:r>
              <a:rPr lang="cs-CZ" sz="2400" dirty="0" err="1" smtClean="0"/>
              <a:t>elmg</a:t>
            </a:r>
            <a:r>
              <a:rPr lang="cs-CZ" sz="2400" dirty="0"/>
              <a:t>. </a:t>
            </a:r>
            <a:r>
              <a:rPr lang="cs-CZ" sz="2400" dirty="0" smtClean="0"/>
              <a:t>kmitů vysoké </a:t>
            </a:r>
            <a:r>
              <a:rPr lang="cs-CZ" sz="2400" dirty="0"/>
              <a:t>frekvence </a:t>
            </a:r>
            <a:r>
              <a:rPr lang="cs-CZ" sz="2400" dirty="0" err="1" smtClean="0"/>
              <a:t>f</a:t>
            </a:r>
            <a:r>
              <a:rPr lang="cs-CZ" sz="2400" baseline="-25000" dirty="0" err="1" smtClean="0"/>
              <a:t>v</a:t>
            </a:r>
            <a:r>
              <a:rPr lang="cs-CZ" sz="2400" dirty="0" smtClean="0"/>
              <a:t> ~ MHz-GHz,</a:t>
            </a:r>
            <a:br>
              <a:rPr lang="cs-CZ" sz="2400" dirty="0" smtClean="0"/>
            </a:br>
            <a:r>
              <a:rPr lang="cs-CZ" sz="2400" dirty="0" smtClean="0"/>
              <a:t>která </a:t>
            </a:r>
            <a:r>
              <a:rPr lang="cs-CZ" sz="2400" dirty="0"/>
              <a:t>je </a:t>
            </a:r>
            <a:r>
              <a:rPr lang="cs-CZ" sz="2400" b="1" dirty="0"/>
              <a:t>nosnou frekvencí</a:t>
            </a:r>
            <a:r>
              <a:rPr lang="cs-CZ" sz="2400" dirty="0"/>
              <a:t> vysílače.</a:t>
            </a:r>
          </a:p>
          <a:p>
            <a:pPr marL="0" indent="0">
              <a:buNone/>
            </a:pPr>
            <a:r>
              <a:rPr lang="cs-CZ" sz="2400" dirty="0" smtClean="0"/>
              <a:t>	Mezinárodní </a:t>
            </a:r>
            <a:r>
              <a:rPr lang="cs-CZ" sz="2400" dirty="0"/>
              <a:t>dohodou jsou </a:t>
            </a:r>
            <a:r>
              <a:rPr lang="cs-CZ" sz="2400" dirty="0" smtClean="0"/>
              <a:t>frekvence rozděleny </a:t>
            </a:r>
            <a:br>
              <a:rPr lang="cs-CZ" sz="2400" dirty="0" smtClean="0"/>
            </a:br>
            <a:r>
              <a:rPr lang="cs-CZ" sz="2400" dirty="0" smtClean="0"/>
              <a:t>	do radiokomunikačních </a:t>
            </a:r>
            <a:r>
              <a:rPr lang="cs-CZ" sz="2400" dirty="0"/>
              <a:t>pásem.</a:t>
            </a:r>
          </a:p>
          <a:p>
            <a:r>
              <a:rPr lang="cs-CZ" sz="2400" dirty="0" smtClean="0"/>
              <a:t>V </a:t>
            </a:r>
            <a:r>
              <a:rPr lang="cs-CZ" sz="2400" b="1" dirty="0"/>
              <a:t>modulátoru M</a:t>
            </a:r>
            <a:r>
              <a:rPr lang="cs-CZ" sz="2400" dirty="0"/>
              <a:t> se uskutečňuje </a:t>
            </a:r>
            <a:r>
              <a:rPr lang="cs-CZ" sz="2400" dirty="0" smtClean="0"/>
              <a:t>modulace </a:t>
            </a:r>
            <a:r>
              <a:rPr lang="cs-CZ" sz="2400" dirty="0"/>
              <a:t>vysokofrekvenčního kmitání z oscilátoru </a:t>
            </a:r>
            <a:r>
              <a:rPr lang="cs-CZ" sz="2400" dirty="0" smtClean="0"/>
              <a:t>akustickým </a:t>
            </a:r>
            <a:r>
              <a:rPr lang="cs-CZ" sz="2400" dirty="0"/>
              <a:t>signálem nízké frekvence </a:t>
            </a:r>
            <a:r>
              <a:rPr lang="cs-CZ" sz="2400" dirty="0" err="1"/>
              <a:t>f</a:t>
            </a:r>
            <a:r>
              <a:rPr lang="cs-CZ" sz="2400" baseline="-25000" dirty="0" err="1"/>
              <a:t>n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743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433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789040"/>
            <a:ext cx="9144000" cy="3068960"/>
          </a:xfrm>
        </p:spPr>
        <p:txBody>
          <a:bodyPr/>
          <a:lstStyle/>
          <a:p>
            <a:r>
              <a:rPr lang="cs-CZ" sz="2400" b="1" dirty="0"/>
              <a:t>Koncový stupeň </a:t>
            </a:r>
            <a:r>
              <a:rPr lang="cs-CZ" sz="2400" b="1" dirty="0" smtClean="0"/>
              <a:t>vysílače</a:t>
            </a:r>
            <a:r>
              <a:rPr lang="cs-CZ" sz="2400" dirty="0" smtClean="0"/>
              <a:t> </a:t>
            </a:r>
            <a:r>
              <a:rPr lang="cs-CZ" sz="2400" b="1" dirty="0"/>
              <a:t>K </a:t>
            </a:r>
            <a:r>
              <a:rPr lang="cs-CZ" sz="2400" dirty="0"/>
              <a:t>zesiluje </a:t>
            </a:r>
            <a:r>
              <a:rPr lang="cs-CZ" sz="2400" dirty="0" smtClean="0"/>
              <a:t>modulovaný </a:t>
            </a:r>
            <a:br>
              <a:rPr lang="cs-CZ" sz="2400" dirty="0" smtClean="0"/>
            </a:br>
            <a:r>
              <a:rPr lang="cs-CZ" sz="2400" dirty="0" smtClean="0"/>
              <a:t>vysokofrekvenční </a:t>
            </a:r>
            <a:r>
              <a:rPr lang="cs-CZ" sz="2400" dirty="0"/>
              <a:t>signál </a:t>
            </a:r>
            <a:r>
              <a:rPr lang="cs-CZ" sz="2400" dirty="0" smtClean="0"/>
              <a:t>tak</a:t>
            </a:r>
            <a:r>
              <a:rPr lang="cs-CZ" sz="2400" dirty="0"/>
              <a:t>, aby měl potřebný </a:t>
            </a:r>
            <a:r>
              <a:rPr lang="cs-CZ" sz="2400" b="1" dirty="0"/>
              <a:t>výkon</a:t>
            </a:r>
            <a:r>
              <a:rPr lang="cs-CZ" sz="2400" b="1" dirty="0" smtClean="0"/>
              <a:t>.</a:t>
            </a:r>
            <a:endParaRPr lang="cs-CZ" sz="2400" dirty="0"/>
          </a:p>
          <a:p>
            <a:r>
              <a:rPr lang="cs-CZ" sz="2400" b="1" dirty="0"/>
              <a:t>Vysílací anténa</a:t>
            </a:r>
            <a:r>
              <a:rPr lang="cs-CZ" sz="2400" dirty="0"/>
              <a:t> </a:t>
            </a:r>
            <a:r>
              <a:rPr lang="cs-CZ" sz="2400" b="1" dirty="0"/>
              <a:t>A</a:t>
            </a:r>
            <a:r>
              <a:rPr lang="cs-CZ" sz="2400" dirty="0"/>
              <a:t> (</a:t>
            </a:r>
            <a:r>
              <a:rPr lang="cs-CZ" sz="2400" dirty="0" err="1"/>
              <a:t>půlvlnný</a:t>
            </a:r>
            <a:r>
              <a:rPr lang="cs-CZ" sz="2400" dirty="0"/>
              <a:t> dipól) vyzařuje signál do prostoru</a:t>
            </a:r>
            <a:r>
              <a:rPr lang="cs-CZ" sz="2400" dirty="0" smtClean="0"/>
              <a:t>.</a:t>
            </a:r>
            <a:endParaRPr lang="cs-CZ" sz="2400" dirty="0"/>
          </a:p>
          <a:p>
            <a:r>
              <a:rPr lang="cs-CZ" sz="2400" dirty="0"/>
              <a:t>Napětí má na koncích dipólu kmitnu, proto je nutné patu stožáru oddělit od země porcelánovým izolátorem. </a:t>
            </a:r>
          </a:p>
          <a:p>
            <a:r>
              <a:rPr lang="cs-CZ" sz="2400" dirty="0" smtClean="0"/>
              <a:t>Vysílací </a:t>
            </a:r>
            <a:r>
              <a:rPr lang="cs-CZ" sz="2400" dirty="0"/>
              <a:t>antény rozhlasu na VKV a televize se montují na vrcholy vysílacích věží.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 smtClean="0">
                <a:solidFill>
                  <a:schemeClr val="bg1"/>
                </a:solidFill>
              </a:rPr>
              <a:t>12. 2</a:t>
            </a:r>
            <a:r>
              <a:rPr lang="cs-CZ" sz="2800" b="1" dirty="0">
                <a:solidFill>
                  <a:schemeClr val="bg1"/>
                </a:solidFill>
              </a:rPr>
              <a:t>.	VYSÍLAČ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  <p:cxnSp>
        <p:nvCxnSpPr>
          <p:cNvPr id="6" name="Přímá spojovací čára 103"/>
          <p:cNvCxnSpPr/>
          <p:nvPr/>
        </p:nvCxnSpPr>
        <p:spPr>
          <a:xfrm flipV="1">
            <a:off x="793567" y="3348833"/>
            <a:ext cx="7679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93"/>
          <p:cNvCxnSpPr>
            <a:stCxn id="12" idx="3"/>
          </p:cNvCxnSpPr>
          <p:nvPr/>
        </p:nvCxnSpPr>
        <p:spPr>
          <a:xfrm flipV="1">
            <a:off x="4139111" y="2293538"/>
            <a:ext cx="44597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746929" y="1208450"/>
            <a:ext cx="2097024" cy="21457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32"/>
          <p:cNvGrpSpPr/>
          <p:nvPr/>
        </p:nvGrpSpPr>
        <p:grpSpPr>
          <a:xfrm>
            <a:off x="395536" y="3101364"/>
            <a:ext cx="562965" cy="548096"/>
            <a:chOff x="2730531" y="1497085"/>
            <a:chExt cx="689563" cy="700644"/>
          </a:xfrm>
        </p:grpSpPr>
        <p:sp>
          <p:nvSpPr>
            <p:cNvPr id="10" name="Elipsa 33"/>
            <p:cNvSpPr/>
            <p:nvPr/>
          </p:nvSpPr>
          <p:spPr>
            <a:xfrm>
              <a:off x="2766951" y="1520041"/>
              <a:ext cx="653143" cy="653143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1" name="Přímá spojovací čára 34"/>
            <p:cNvCxnSpPr/>
            <p:nvPr/>
          </p:nvCxnSpPr>
          <p:spPr>
            <a:xfrm rot="5400000">
              <a:off x="2381003" y="1846613"/>
              <a:ext cx="700644" cy="158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Zaoblený obdélník 11"/>
          <p:cNvSpPr/>
          <p:nvPr/>
        </p:nvSpPr>
        <p:spPr>
          <a:xfrm>
            <a:off x="3557384" y="1995802"/>
            <a:ext cx="581727" cy="60538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M</a:t>
            </a:r>
            <a:endParaRPr lang="cs-CZ" sz="2400" b="1" dirty="0">
              <a:solidFill>
                <a:schemeClr val="bg1"/>
              </a:solidFill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8103894" y="764704"/>
            <a:ext cx="715807" cy="3261686"/>
            <a:chOff x="7027525" y="1007102"/>
            <a:chExt cx="715807" cy="3261686"/>
          </a:xfrm>
        </p:grpSpPr>
        <p:grpSp>
          <p:nvGrpSpPr>
            <p:cNvPr id="14" name="Skupina 13"/>
            <p:cNvGrpSpPr/>
            <p:nvPr/>
          </p:nvGrpSpPr>
          <p:grpSpPr>
            <a:xfrm>
              <a:off x="7337856" y="1080254"/>
              <a:ext cx="405476" cy="3188534"/>
              <a:chOff x="7337856" y="1080254"/>
              <a:chExt cx="405476" cy="3188534"/>
            </a:xfrm>
          </p:grpSpPr>
          <p:cxnSp>
            <p:nvCxnSpPr>
              <p:cNvPr id="16" name="Přímá spojovací čára 74"/>
              <p:cNvCxnSpPr/>
              <p:nvPr/>
            </p:nvCxnSpPr>
            <p:spPr>
              <a:xfrm rot="5400000">
                <a:off x="6072410" y="2646458"/>
                <a:ext cx="2926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Skupina 16"/>
              <p:cNvGrpSpPr/>
              <p:nvPr/>
            </p:nvGrpSpPr>
            <p:grpSpPr>
              <a:xfrm>
                <a:off x="7337856" y="4120896"/>
                <a:ext cx="377952" cy="147892"/>
                <a:chOff x="2741472" y="4925568"/>
                <a:chExt cx="377952" cy="147892"/>
              </a:xfrm>
            </p:grpSpPr>
            <p:cxnSp>
              <p:nvCxnSpPr>
                <p:cNvPr id="19" name="Přímá spojovací čára 76"/>
                <p:cNvCxnSpPr/>
                <p:nvPr/>
              </p:nvCxnSpPr>
              <p:spPr>
                <a:xfrm>
                  <a:off x="2741472" y="4925568"/>
                  <a:ext cx="377952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Přímá spojovací čára 77"/>
                <p:cNvCxnSpPr/>
                <p:nvPr/>
              </p:nvCxnSpPr>
              <p:spPr>
                <a:xfrm>
                  <a:off x="2786448" y="4998720"/>
                  <a:ext cx="28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Přímá spojovací čára 78"/>
                <p:cNvCxnSpPr/>
                <p:nvPr/>
              </p:nvCxnSpPr>
              <p:spPr>
                <a:xfrm>
                  <a:off x="2822448" y="5071872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Obdélník 17"/>
              <p:cNvSpPr/>
              <p:nvPr/>
            </p:nvSpPr>
            <p:spPr>
              <a:xfrm>
                <a:off x="7353482" y="1080254"/>
                <a:ext cx="389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cs-CZ" sz="2400" dirty="0" smtClean="0">
                    <a:solidFill>
                      <a:prstClr val="black"/>
                    </a:solidFill>
                  </a:rPr>
                  <a:t>V</a:t>
                </a:r>
              </a:p>
            </p:txBody>
          </p:sp>
        </p:grpSp>
        <p:sp>
          <p:nvSpPr>
            <p:cNvPr id="15" name="Obdélník 14"/>
            <p:cNvSpPr/>
            <p:nvPr/>
          </p:nvSpPr>
          <p:spPr>
            <a:xfrm>
              <a:off x="7027525" y="1007102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A</a:t>
              </a:r>
            </a:p>
          </p:txBody>
        </p:sp>
      </p:grpSp>
      <p:sp>
        <p:nvSpPr>
          <p:cNvPr id="22" name="Obdélník 21"/>
          <p:cNvSpPr/>
          <p:nvPr/>
        </p:nvSpPr>
        <p:spPr>
          <a:xfrm>
            <a:off x="1527473" y="1452290"/>
            <a:ext cx="475488" cy="165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3" name="Skupina 22"/>
          <p:cNvGrpSpPr/>
          <p:nvPr/>
        </p:nvGrpSpPr>
        <p:grpSpPr>
          <a:xfrm>
            <a:off x="5884868" y="1538896"/>
            <a:ext cx="581727" cy="1074718"/>
            <a:chOff x="4662195" y="1732526"/>
            <a:chExt cx="581727" cy="1074718"/>
          </a:xfrm>
        </p:grpSpPr>
        <p:grpSp>
          <p:nvGrpSpPr>
            <p:cNvPr id="24" name="Skupina 23"/>
            <p:cNvGrpSpPr/>
            <p:nvPr/>
          </p:nvGrpSpPr>
          <p:grpSpPr>
            <a:xfrm>
              <a:off x="4662195" y="2201862"/>
              <a:ext cx="581727" cy="605382"/>
              <a:chOff x="1278915" y="2488374"/>
              <a:chExt cx="581727" cy="605382"/>
            </a:xfrm>
          </p:grpSpPr>
          <p:sp>
            <p:nvSpPr>
              <p:cNvPr id="26" name="Zaoblený obdélník 25"/>
              <p:cNvSpPr/>
              <p:nvPr/>
            </p:nvSpPr>
            <p:spPr>
              <a:xfrm>
                <a:off x="1278915" y="2488374"/>
                <a:ext cx="581727" cy="605382"/>
              </a:xfrm>
              <a:prstGeom prst="round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ovnoramenný trojúhelník 26"/>
              <p:cNvSpPr/>
              <p:nvPr/>
            </p:nvSpPr>
            <p:spPr>
              <a:xfrm rot="5400000">
                <a:off x="1438656" y="2670048"/>
                <a:ext cx="282854" cy="243840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5" name="Obdélník 24"/>
            <p:cNvSpPr/>
            <p:nvPr/>
          </p:nvSpPr>
          <p:spPr>
            <a:xfrm>
              <a:off x="4729333" y="1732526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K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1447014" y="887311"/>
            <a:ext cx="667367" cy="834620"/>
            <a:chOff x="273109" y="1410125"/>
            <a:chExt cx="667367" cy="834620"/>
          </a:xfrm>
        </p:grpSpPr>
        <p:sp>
          <p:nvSpPr>
            <p:cNvPr id="29" name="Zaoblený obdélník 28"/>
            <p:cNvSpPr/>
            <p:nvPr/>
          </p:nvSpPr>
          <p:spPr>
            <a:xfrm>
              <a:off x="273109" y="1410125"/>
              <a:ext cx="667367" cy="603834"/>
            </a:xfrm>
            <a:prstGeom prst="roundRect">
              <a:avLst/>
            </a:prstGeom>
            <a:solidFill>
              <a:srgbClr val="AAFC46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16000" rtlCol="0" anchor="ctr"/>
            <a:lstStyle/>
            <a:p>
              <a:pPr algn="ctr"/>
              <a:r>
                <a:rPr lang="cs-CZ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</a:t>
              </a:r>
              <a:endPara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" name="Skupina 29"/>
            <p:cNvGrpSpPr/>
            <p:nvPr/>
          </p:nvGrpSpPr>
          <p:grpSpPr>
            <a:xfrm>
              <a:off x="364597" y="1464302"/>
              <a:ext cx="507130" cy="780443"/>
              <a:chOff x="949813" y="2208014"/>
              <a:chExt cx="507130" cy="780443"/>
            </a:xfrm>
          </p:grpSpPr>
          <p:sp>
            <p:nvSpPr>
              <p:cNvPr id="31" name="Obdélník 30"/>
              <p:cNvSpPr/>
              <p:nvPr/>
            </p:nvSpPr>
            <p:spPr>
              <a:xfrm>
                <a:off x="955908" y="2287262"/>
                <a:ext cx="50103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3600" dirty="0" smtClean="0"/>
                  <a:t>~</a:t>
                </a:r>
              </a:p>
            </p:txBody>
          </p:sp>
          <p:sp>
            <p:nvSpPr>
              <p:cNvPr id="32" name="Obdélník 31"/>
              <p:cNvSpPr/>
              <p:nvPr/>
            </p:nvSpPr>
            <p:spPr>
              <a:xfrm>
                <a:off x="949813" y="2342126"/>
                <a:ext cx="45397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cs-CZ" sz="3600" dirty="0" smtClean="0">
                    <a:solidFill>
                      <a:prstClr val="black"/>
                    </a:solidFill>
                  </a:rPr>
                  <a:t>~</a:t>
                </a:r>
              </a:p>
            </p:txBody>
          </p:sp>
          <p:sp>
            <p:nvSpPr>
              <p:cNvPr id="33" name="Obdélník 32"/>
              <p:cNvSpPr/>
              <p:nvPr/>
            </p:nvSpPr>
            <p:spPr>
              <a:xfrm>
                <a:off x="949813" y="2208014"/>
                <a:ext cx="45397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cs-CZ" sz="3600" dirty="0" smtClean="0">
                    <a:solidFill>
                      <a:prstClr val="black"/>
                    </a:solidFill>
                  </a:rPr>
                  <a:t>~</a:t>
                </a:r>
              </a:p>
            </p:txBody>
          </p:sp>
        </p:grpSp>
      </p:grpSp>
      <p:grpSp>
        <p:nvGrpSpPr>
          <p:cNvPr id="34" name="Skupina 33"/>
          <p:cNvGrpSpPr/>
          <p:nvPr/>
        </p:nvGrpSpPr>
        <p:grpSpPr>
          <a:xfrm>
            <a:off x="1501844" y="3026264"/>
            <a:ext cx="581727" cy="605382"/>
            <a:chOff x="1278915" y="2488374"/>
            <a:chExt cx="581727" cy="605382"/>
          </a:xfrm>
        </p:grpSpPr>
        <p:sp>
          <p:nvSpPr>
            <p:cNvPr id="35" name="Zaoblený obdélník 34"/>
            <p:cNvSpPr/>
            <p:nvPr/>
          </p:nvSpPr>
          <p:spPr>
            <a:xfrm>
              <a:off x="1278915" y="2488374"/>
              <a:ext cx="581727" cy="60538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ovnoramenný trojúhelník 35"/>
            <p:cNvSpPr/>
            <p:nvPr/>
          </p:nvSpPr>
          <p:spPr>
            <a:xfrm rot="5400000">
              <a:off x="1438656" y="2670048"/>
              <a:ext cx="282854" cy="24384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7" name="Volný tvar 36"/>
          <p:cNvSpPr/>
          <p:nvPr/>
        </p:nvSpPr>
        <p:spPr>
          <a:xfrm>
            <a:off x="2271185" y="3092114"/>
            <a:ext cx="1304544" cy="438912"/>
          </a:xfrm>
          <a:custGeom>
            <a:avLst/>
            <a:gdLst>
              <a:gd name="connsiteX0" fmla="*/ 0 w 1304544"/>
              <a:gd name="connsiteY0" fmla="*/ 164592 h 438912"/>
              <a:gd name="connsiteX1" fmla="*/ 134112 w 1304544"/>
              <a:gd name="connsiteY1" fmla="*/ 42672 h 438912"/>
              <a:gd name="connsiteX2" fmla="*/ 268224 w 1304544"/>
              <a:gd name="connsiteY2" fmla="*/ 420624 h 438912"/>
              <a:gd name="connsiteX3" fmla="*/ 438912 w 1304544"/>
              <a:gd name="connsiteY3" fmla="*/ 152400 h 438912"/>
              <a:gd name="connsiteX4" fmla="*/ 609600 w 1304544"/>
              <a:gd name="connsiteY4" fmla="*/ 164592 h 438912"/>
              <a:gd name="connsiteX5" fmla="*/ 694944 w 1304544"/>
              <a:gd name="connsiteY5" fmla="*/ 359664 h 438912"/>
              <a:gd name="connsiteX6" fmla="*/ 877824 w 1304544"/>
              <a:gd name="connsiteY6" fmla="*/ 335280 h 438912"/>
              <a:gd name="connsiteX7" fmla="*/ 999744 w 1304544"/>
              <a:gd name="connsiteY7" fmla="*/ 371856 h 438912"/>
              <a:gd name="connsiteX8" fmla="*/ 1170432 w 1304544"/>
              <a:gd name="connsiteY8" fmla="*/ 213360 h 438912"/>
              <a:gd name="connsiteX9" fmla="*/ 1231392 w 1304544"/>
              <a:gd name="connsiteY9" fmla="*/ 164592 h 438912"/>
              <a:gd name="connsiteX10" fmla="*/ 1304544 w 1304544"/>
              <a:gd name="connsiteY10" fmla="*/ 201168 h 4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4544" h="438912">
                <a:moveTo>
                  <a:pt x="0" y="164592"/>
                </a:moveTo>
                <a:cubicBezTo>
                  <a:pt x="44704" y="82296"/>
                  <a:pt x="89408" y="0"/>
                  <a:pt x="134112" y="42672"/>
                </a:cubicBezTo>
                <a:cubicBezTo>
                  <a:pt x="178816" y="85344"/>
                  <a:pt x="217424" y="402336"/>
                  <a:pt x="268224" y="420624"/>
                </a:cubicBezTo>
                <a:cubicBezTo>
                  <a:pt x="319024" y="438912"/>
                  <a:pt x="382016" y="195072"/>
                  <a:pt x="438912" y="152400"/>
                </a:cubicBezTo>
                <a:cubicBezTo>
                  <a:pt x="495808" y="109728"/>
                  <a:pt x="566928" y="130048"/>
                  <a:pt x="609600" y="164592"/>
                </a:cubicBezTo>
                <a:cubicBezTo>
                  <a:pt x="652272" y="199136"/>
                  <a:pt x="650240" y="331216"/>
                  <a:pt x="694944" y="359664"/>
                </a:cubicBezTo>
                <a:cubicBezTo>
                  <a:pt x="739648" y="388112"/>
                  <a:pt x="827024" y="333248"/>
                  <a:pt x="877824" y="335280"/>
                </a:cubicBezTo>
                <a:cubicBezTo>
                  <a:pt x="928624" y="337312"/>
                  <a:pt x="950976" y="392176"/>
                  <a:pt x="999744" y="371856"/>
                </a:cubicBezTo>
                <a:cubicBezTo>
                  <a:pt x="1048512" y="351536"/>
                  <a:pt x="1131824" y="247904"/>
                  <a:pt x="1170432" y="213360"/>
                </a:cubicBezTo>
                <a:cubicBezTo>
                  <a:pt x="1209040" y="178816"/>
                  <a:pt x="1209040" y="166624"/>
                  <a:pt x="1231392" y="164592"/>
                </a:cubicBezTo>
                <a:cubicBezTo>
                  <a:pt x="1253744" y="162560"/>
                  <a:pt x="1279144" y="181864"/>
                  <a:pt x="1304544" y="20116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8" name="Skupina 37"/>
          <p:cNvGrpSpPr/>
          <p:nvPr/>
        </p:nvGrpSpPr>
        <p:grpSpPr>
          <a:xfrm>
            <a:off x="4301153" y="1769282"/>
            <a:ext cx="1316736" cy="1036320"/>
            <a:chOff x="4163568" y="1975104"/>
            <a:chExt cx="1316736" cy="1036320"/>
          </a:xfrm>
        </p:grpSpPr>
        <p:grpSp>
          <p:nvGrpSpPr>
            <p:cNvPr id="39" name="Skupina 38"/>
            <p:cNvGrpSpPr/>
            <p:nvPr/>
          </p:nvGrpSpPr>
          <p:grpSpPr>
            <a:xfrm>
              <a:off x="4163568" y="1975104"/>
              <a:ext cx="1316736" cy="1036320"/>
              <a:chOff x="4078224" y="2048256"/>
              <a:chExt cx="1316736" cy="1036320"/>
            </a:xfrm>
          </p:grpSpPr>
          <p:sp>
            <p:nvSpPr>
              <p:cNvPr id="41" name="Volný tvar 40"/>
              <p:cNvSpPr/>
              <p:nvPr/>
            </p:nvSpPr>
            <p:spPr>
              <a:xfrm>
                <a:off x="4090416" y="2048256"/>
                <a:ext cx="1304544" cy="438912"/>
              </a:xfrm>
              <a:custGeom>
                <a:avLst/>
                <a:gdLst>
                  <a:gd name="connsiteX0" fmla="*/ 0 w 1304544"/>
                  <a:gd name="connsiteY0" fmla="*/ 164592 h 438912"/>
                  <a:gd name="connsiteX1" fmla="*/ 134112 w 1304544"/>
                  <a:gd name="connsiteY1" fmla="*/ 42672 h 438912"/>
                  <a:gd name="connsiteX2" fmla="*/ 268224 w 1304544"/>
                  <a:gd name="connsiteY2" fmla="*/ 420624 h 438912"/>
                  <a:gd name="connsiteX3" fmla="*/ 438912 w 1304544"/>
                  <a:gd name="connsiteY3" fmla="*/ 152400 h 438912"/>
                  <a:gd name="connsiteX4" fmla="*/ 609600 w 1304544"/>
                  <a:gd name="connsiteY4" fmla="*/ 164592 h 438912"/>
                  <a:gd name="connsiteX5" fmla="*/ 694944 w 1304544"/>
                  <a:gd name="connsiteY5" fmla="*/ 359664 h 438912"/>
                  <a:gd name="connsiteX6" fmla="*/ 877824 w 1304544"/>
                  <a:gd name="connsiteY6" fmla="*/ 335280 h 438912"/>
                  <a:gd name="connsiteX7" fmla="*/ 999744 w 1304544"/>
                  <a:gd name="connsiteY7" fmla="*/ 371856 h 438912"/>
                  <a:gd name="connsiteX8" fmla="*/ 1170432 w 1304544"/>
                  <a:gd name="connsiteY8" fmla="*/ 213360 h 438912"/>
                  <a:gd name="connsiteX9" fmla="*/ 1231392 w 1304544"/>
                  <a:gd name="connsiteY9" fmla="*/ 164592 h 438912"/>
                  <a:gd name="connsiteX10" fmla="*/ 1304544 w 1304544"/>
                  <a:gd name="connsiteY10" fmla="*/ 201168 h 43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544" h="438912">
                    <a:moveTo>
                      <a:pt x="0" y="164592"/>
                    </a:moveTo>
                    <a:cubicBezTo>
                      <a:pt x="44704" y="82296"/>
                      <a:pt x="89408" y="0"/>
                      <a:pt x="134112" y="42672"/>
                    </a:cubicBezTo>
                    <a:cubicBezTo>
                      <a:pt x="178816" y="85344"/>
                      <a:pt x="217424" y="402336"/>
                      <a:pt x="268224" y="420624"/>
                    </a:cubicBezTo>
                    <a:cubicBezTo>
                      <a:pt x="319024" y="438912"/>
                      <a:pt x="382016" y="195072"/>
                      <a:pt x="438912" y="152400"/>
                    </a:cubicBezTo>
                    <a:cubicBezTo>
                      <a:pt x="495808" y="109728"/>
                      <a:pt x="566928" y="130048"/>
                      <a:pt x="609600" y="164592"/>
                    </a:cubicBezTo>
                    <a:cubicBezTo>
                      <a:pt x="652272" y="199136"/>
                      <a:pt x="650240" y="331216"/>
                      <a:pt x="694944" y="359664"/>
                    </a:cubicBezTo>
                    <a:cubicBezTo>
                      <a:pt x="739648" y="388112"/>
                      <a:pt x="827024" y="333248"/>
                      <a:pt x="877824" y="335280"/>
                    </a:cubicBezTo>
                    <a:cubicBezTo>
                      <a:pt x="928624" y="337312"/>
                      <a:pt x="950976" y="392176"/>
                      <a:pt x="999744" y="371856"/>
                    </a:cubicBezTo>
                    <a:cubicBezTo>
                      <a:pt x="1048512" y="351536"/>
                      <a:pt x="1131824" y="247904"/>
                      <a:pt x="1170432" y="213360"/>
                    </a:cubicBezTo>
                    <a:cubicBezTo>
                      <a:pt x="1209040" y="178816"/>
                      <a:pt x="1209040" y="166624"/>
                      <a:pt x="1231392" y="164592"/>
                    </a:cubicBezTo>
                    <a:cubicBezTo>
                      <a:pt x="1253744" y="162560"/>
                      <a:pt x="1279144" y="181864"/>
                      <a:pt x="1304544" y="201168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 flipV="1">
                <a:off x="4078224" y="2645664"/>
                <a:ext cx="1304544" cy="438912"/>
              </a:xfrm>
              <a:custGeom>
                <a:avLst/>
                <a:gdLst>
                  <a:gd name="connsiteX0" fmla="*/ 0 w 1304544"/>
                  <a:gd name="connsiteY0" fmla="*/ 164592 h 438912"/>
                  <a:gd name="connsiteX1" fmla="*/ 134112 w 1304544"/>
                  <a:gd name="connsiteY1" fmla="*/ 42672 h 438912"/>
                  <a:gd name="connsiteX2" fmla="*/ 268224 w 1304544"/>
                  <a:gd name="connsiteY2" fmla="*/ 420624 h 438912"/>
                  <a:gd name="connsiteX3" fmla="*/ 438912 w 1304544"/>
                  <a:gd name="connsiteY3" fmla="*/ 152400 h 438912"/>
                  <a:gd name="connsiteX4" fmla="*/ 609600 w 1304544"/>
                  <a:gd name="connsiteY4" fmla="*/ 164592 h 438912"/>
                  <a:gd name="connsiteX5" fmla="*/ 694944 w 1304544"/>
                  <a:gd name="connsiteY5" fmla="*/ 359664 h 438912"/>
                  <a:gd name="connsiteX6" fmla="*/ 877824 w 1304544"/>
                  <a:gd name="connsiteY6" fmla="*/ 335280 h 438912"/>
                  <a:gd name="connsiteX7" fmla="*/ 999744 w 1304544"/>
                  <a:gd name="connsiteY7" fmla="*/ 371856 h 438912"/>
                  <a:gd name="connsiteX8" fmla="*/ 1170432 w 1304544"/>
                  <a:gd name="connsiteY8" fmla="*/ 213360 h 438912"/>
                  <a:gd name="connsiteX9" fmla="*/ 1231392 w 1304544"/>
                  <a:gd name="connsiteY9" fmla="*/ 164592 h 438912"/>
                  <a:gd name="connsiteX10" fmla="*/ 1304544 w 1304544"/>
                  <a:gd name="connsiteY10" fmla="*/ 201168 h 43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544" h="438912">
                    <a:moveTo>
                      <a:pt x="0" y="164592"/>
                    </a:moveTo>
                    <a:cubicBezTo>
                      <a:pt x="44704" y="82296"/>
                      <a:pt x="89408" y="0"/>
                      <a:pt x="134112" y="42672"/>
                    </a:cubicBezTo>
                    <a:cubicBezTo>
                      <a:pt x="178816" y="85344"/>
                      <a:pt x="217424" y="402336"/>
                      <a:pt x="268224" y="420624"/>
                    </a:cubicBezTo>
                    <a:cubicBezTo>
                      <a:pt x="319024" y="438912"/>
                      <a:pt x="382016" y="195072"/>
                      <a:pt x="438912" y="152400"/>
                    </a:cubicBezTo>
                    <a:cubicBezTo>
                      <a:pt x="495808" y="109728"/>
                      <a:pt x="566928" y="130048"/>
                      <a:pt x="609600" y="164592"/>
                    </a:cubicBezTo>
                    <a:cubicBezTo>
                      <a:pt x="652272" y="199136"/>
                      <a:pt x="650240" y="331216"/>
                      <a:pt x="694944" y="359664"/>
                    </a:cubicBezTo>
                    <a:cubicBezTo>
                      <a:pt x="739648" y="388112"/>
                      <a:pt x="827024" y="333248"/>
                      <a:pt x="877824" y="335280"/>
                    </a:cubicBezTo>
                    <a:cubicBezTo>
                      <a:pt x="928624" y="337312"/>
                      <a:pt x="950976" y="392176"/>
                      <a:pt x="999744" y="371856"/>
                    </a:cubicBezTo>
                    <a:cubicBezTo>
                      <a:pt x="1048512" y="351536"/>
                      <a:pt x="1131824" y="247904"/>
                      <a:pt x="1170432" y="213360"/>
                    </a:cubicBezTo>
                    <a:cubicBezTo>
                      <a:pt x="1209040" y="178816"/>
                      <a:pt x="1209040" y="166624"/>
                      <a:pt x="1231392" y="164592"/>
                    </a:cubicBezTo>
                    <a:cubicBezTo>
                      <a:pt x="1253744" y="162560"/>
                      <a:pt x="1279144" y="181864"/>
                      <a:pt x="1304544" y="201168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0" name="Volný tvar 39"/>
            <p:cNvSpPr/>
            <p:nvPr/>
          </p:nvSpPr>
          <p:spPr>
            <a:xfrm>
              <a:off x="4182894" y="2011193"/>
              <a:ext cx="1264595" cy="967092"/>
            </a:xfrm>
            <a:custGeom>
              <a:avLst/>
              <a:gdLst>
                <a:gd name="connsiteX0" fmla="*/ 0 w 1264595"/>
                <a:gd name="connsiteY0" fmla="*/ 483952 h 967092"/>
                <a:gd name="connsiteX1" fmla="*/ 9727 w 1264595"/>
                <a:gd name="connsiteY1" fmla="*/ 119164 h 967092"/>
                <a:gd name="connsiteX2" fmla="*/ 38910 w 1264595"/>
                <a:gd name="connsiteY2" fmla="*/ 936288 h 967092"/>
                <a:gd name="connsiteX3" fmla="*/ 43774 w 1264595"/>
                <a:gd name="connsiteY3" fmla="*/ 60798 h 967092"/>
                <a:gd name="connsiteX4" fmla="*/ 68093 w 1264595"/>
                <a:gd name="connsiteY4" fmla="*/ 955743 h 967092"/>
                <a:gd name="connsiteX5" fmla="*/ 82685 w 1264595"/>
                <a:gd name="connsiteY5" fmla="*/ 2433 h 967092"/>
                <a:gd name="connsiteX6" fmla="*/ 102140 w 1264595"/>
                <a:gd name="connsiteY6" fmla="*/ 965471 h 967092"/>
                <a:gd name="connsiteX7" fmla="*/ 121595 w 1264595"/>
                <a:gd name="connsiteY7" fmla="*/ 12160 h 967092"/>
                <a:gd name="connsiteX8" fmla="*/ 136187 w 1264595"/>
                <a:gd name="connsiteY8" fmla="*/ 892513 h 967092"/>
                <a:gd name="connsiteX9" fmla="*/ 160506 w 1264595"/>
                <a:gd name="connsiteY9" fmla="*/ 75390 h 967092"/>
                <a:gd name="connsiteX10" fmla="*/ 170234 w 1264595"/>
                <a:gd name="connsiteY10" fmla="*/ 770918 h 967092"/>
                <a:gd name="connsiteX11" fmla="*/ 199417 w 1264595"/>
                <a:gd name="connsiteY11" fmla="*/ 221305 h 967092"/>
                <a:gd name="connsiteX12" fmla="*/ 214008 w 1264595"/>
                <a:gd name="connsiteY12" fmla="*/ 605547 h 967092"/>
                <a:gd name="connsiteX13" fmla="*/ 233463 w 1264595"/>
                <a:gd name="connsiteY13" fmla="*/ 357492 h 967092"/>
                <a:gd name="connsiteX14" fmla="*/ 248055 w 1264595"/>
                <a:gd name="connsiteY14" fmla="*/ 586092 h 967092"/>
                <a:gd name="connsiteX15" fmla="*/ 272374 w 1264595"/>
                <a:gd name="connsiteY15" fmla="*/ 381811 h 967092"/>
                <a:gd name="connsiteX16" fmla="*/ 282102 w 1264595"/>
                <a:gd name="connsiteY16" fmla="*/ 595820 h 967092"/>
                <a:gd name="connsiteX17" fmla="*/ 321012 w 1264595"/>
                <a:gd name="connsiteY17" fmla="*/ 333173 h 967092"/>
                <a:gd name="connsiteX18" fmla="*/ 325876 w 1264595"/>
                <a:gd name="connsiteY18" fmla="*/ 663913 h 967092"/>
                <a:gd name="connsiteX19" fmla="*/ 364787 w 1264595"/>
                <a:gd name="connsiteY19" fmla="*/ 235896 h 967092"/>
                <a:gd name="connsiteX20" fmla="*/ 374515 w 1264595"/>
                <a:gd name="connsiteY20" fmla="*/ 766054 h 967092"/>
                <a:gd name="connsiteX21" fmla="*/ 408561 w 1264595"/>
                <a:gd name="connsiteY21" fmla="*/ 148347 h 967092"/>
                <a:gd name="connsiteX22" fmla="*/ 432880 w 1264595"/>
                <a:gd name="connsiteY22" fmla="*/ 839011 h 967092"/>
                <a:gd name="connsiteX23" fmla="*/ 462063 w 1264595"/>
                <a:gd name="connsiteY23" fmla="*/ 104573 h 967092"/>
                <a:gd name="connsiteX24" fmla="*/ 491246 w 1264595"/>
                <a:gd name="connsiteY24" fmla="*/ 853603 h 967092"/>
                <a:gd name="connsiteX25" fmla="*/ 530157 w 1264595"/>
                <a:gd name="connsiteY25" fmla="*/ 94845 h 967092"/>
                <a:gd name="connsiteX26" fmla="*/ 544749 w 1264595"/>
                <a:gd name="connsiteY26" fmla="*/ 858467 h 967092"/>
                <a:gd name="connsiteX27" fmla="*/ 583659 w 1264595"/>
                <a:gd name="connsiteY27" fmla="*/ 138620 h 967092"/>
                <a:gd name="connsiteX28" fmla="*/ 612842 w 1264595"/>
                <a:gd name="connsiteY28" fmla="*/ 804964 h 967092"/>
                <a:gd name="connsiteX29" fmla="*/ 651753 w 1264595"/>
                <a:gd name="connsiteY29" fmla="*/ 260216 h 967092"/>
                <a:gd name="connsiteX30" fmla="*/ 671208 w 1264595"/>
                <a:gd name="connsiteY30" fmla="*/ 629867 h 967092"/>
                <a:gd name="connsiteX31" fmla="*/ 724710 w 1264595"/>
                <a:gd name="connsiteY31" fmla="*/ 328309 h 967092"/>
                <a:gd name="connsiteX32" fmla="*/ 739302 w 1264595"/>
                <a:gd name="connsiteY32" fmla="*/ 639594 h 967092"/>
                <a:gd name="connsiteX33" fmla="*/ 778212 w 1264595"/>
                <a:gd name="connsiteY33" fmla="*/ 323445 h 967092"/>
                <a:gd name="connsiteX34" fmla="*/ 797668 w 1264595"/>
                <a:gd name="connsiteY34" fmla="*/ 654186 h 967092"/>
                <a:gd name="connsiteX35" fmla="*/ 851170 w 1264595"/>
                <a:gd name="connsiteY35" fmla="*/ 299126 h 967092"/>
                <a:gd name="connsiteX36" fmla="*/ 860897 w 1264595"/>
                <a:gd name="connsiteY36" fmla="*/ 659050 h 967092"/>
                <a:gd name="connsiteX37" fmla="*/ 909536 w 1264595"/>
                <a:gd name="connsiteY37" fmla="*/ 308854 h 967092"/>
                <a:gd name="connsiteX38" fmla="*/ 928991 w 1264595"/>
                <a:gd name="connsiteY38" fmla="*/ 625003 h 967092"/>
                <a:gd name="connsiteX39" fmla="*/ 958174 w 1264595"/>
                <a:gd name="connsiteY39" fmla="*/ 342901 h 967092"/>
                <a:gd name="connsiteX40" fmla="*/ 977629 w 1264595"/>
                <a:gd name="connsiteY40" fmla="*/ 625003 h 967092"/>
                <a:gd name="connsiteX41" fmla="*/ 1021404 w 1264595"/>
                <a:gd name="connsiteY41" fmla="*/ 328309 h 967092"/>
                <a:gd name="connsiteX42" fmla="*/ 1050587 w 1264595"/>
                <a:gd name="connsiteY42" fmla="*/ 668777 h 967092"/>
                <a:gd name="connsiteX43" fmla="*/ 1099225 w 1264595"/>
                <a:gd name="connsiteY43" fmla="*/ 255352 h 967092"/>
                <a:gd name="connsiteX44" fmla="*/ 1118680 w 1264595"/>
                <a:gd name="connsiteY44" fmla="*/ 736871 h 967092"/>
                <a:gd name="connsiteX45" fmla="*/ 1167319 w 1264595"/>
                <a:gd name="connsiteY45" fmla="*/ 177530 h 967092"/>
                <a:gd name="connsiteX46" fmla="*/ 1167319 w 1264595"/>
                <a:gd name="connsiteY46" fmla="*/ 800101 h 967092"/>
                <a:gd name="connsiteX47" fmla="*/ 1206229 w 1264595"/>
                <a:gd name="connsiteY47" fmla="*/ 143484 h 967092"/>
                <a:gd name="connsiteX48" fmla="*/ 1220821 w 1264595"/>
                <a:gd name="connsiteY48" fmla="*/ 834147 h 967092"/>
                <a:gd name="connsiteX49" fmla="*/ 1254868 w 1264595"/>
                <a:gd name="connsiteY49" fmla="*/ 167803 h 967092"/>
                <a:gd name="connsiteX50" fmla="*/ 1264595 w 1264595"/>
                <a:gd name="connsiteY50" fmla="*/ 809828 h 9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64595" h="967092">
                  <a:moveTo>
                    <a:pt x="0" y="483952"/>
                  </a:moveTo>
                  <a:cubicBezTo>
                    <a:pt x="1621" y="263863"/>
                    <a:pt x="3242" y="43775"/>
                    <a:pt x="9727" y="119164"/>
                  </a:cubicBezTo>
                  <a:cubicBezTo>
                    <a:pt x="16212" y="194553"/>
                    <a:pt x="33236" y="946016"/>
                    <a:pt x="38910" y="936288"/>
                  </a:cubicBezTo>
                  <a:cubicBezTo>
                    <a:pt x="44585" y="926560"/>
                    <a:pt x="38910" y="57556"/>
                    <a:pt x="43774" y="60798"/>
                  </a:cubicBezTo>
                  <a:cubicBezTo>
                    <a:pt x="48638" y="64041"/>
                    <a:pt x="61608" y="965471"/>
                    <a:pt x="68093" y="955743"/>
                  </a:cubicBezTo>
                  <a:cubicBezTo>
                    <a:pt x="74578" y="946016"/>
                    <a:pt x="77011" y="812"/>
                    <a:pt x="82685" y="2433"/>
                  </a:cubicBezTo>
                  <a:cubicBezTo>
                    <a:pt x="88360" y="4054"/>
                    <a:pt x="95655" y="963850"/>
                    <a:pt x="102140" y="965471"/>
                  </a:cubicBezTo>
                  <a:cubicBezTo>
                    <a:pt x="108625" y="967092"/>
                    <a:pt x="115921" y="24320"/>
                    <a:pt x="121595" y="12160"/>
                  </a:cubicBezTo>
                  <a:cubicBezTo>
                    <a:pt x="127270" y="0"/>
                    <a:pt x="129702" y="881975"/>
                    <a:pt x="136187" y="892513"/>
                  </a:cubicBezTo>
                  <a:cubicBezTo>
                    <a:pt x="142672" y="903051"/>
                    <a:pt x="154831" y="95656"/>
                    <a:pt x="160506" y="75390"/>
                  </a:cubicBezTo>
                  <a:cubicBezTo>
                    <a:pt x="166181" y="55124"/>
                    <a:pt x="163749" y="746599"/>
                    <a:pt x="170234" y="770918"/>
                  </a:cubicBezTo>
                  <a:cubicBezTo>
                    <a:pt x="176719" y="795237"/>
                    <a:pt x="192121" y="248867"/>
                    <a:pt x="199417" y="221305"/>
                  </a:cubicBezTo>
                  <a:cubicBezTo>
                    <a:pt x="206713" y="193743"/>
                    <a:pt x="208334" y="582849"/>
                    <a:pt x="214008" y="605547"/>
                  </a:cubicBezTo>
                  <a:cubicBezTo>
                    <a:pt x="219682" y="628245"/>
                    <a:pt x="227788" y="360735"/>
                    <a:pt x="233463" y="357492"/>
                  </a:cubicBezTo>
                  <a:cubicBezTo>
                    <a:pt x="239138" y="354249"/>
                    <a:pt x="241570" y="582039"/>
                    <a:pt x="248055" y="586092"/>
                  </a:cubicBezTo>
                  <a:cubicBezTo>
                    <a:pt x="254540" y="590145"/>
                    <a:pt x="266700" y="380190"/>
                    <a:pt x="272374" y="381811"/>
                  </a:cubicBezTo>
                  <a:cubicBezTo>
                    <a:pt x="278049" y="383432"/>
                    <a:pt x="273996" y="603926"/>
                    <a:pt x="282102" y="595820"/>
                  </a:cubicBezTo>
                  <a:cubicBezTo>
                    <a:pt x="290208" y="587714"/>
                    <a:pt x="313716" y="321824"/>
                    <a:pt x="321012" y="333173"/>
                  </a:cubicBezTo>
                  <a:cubicBezTo>
                    <a:pt x="328308" y="344522"/>
                    <a:pt x="318580" y="680126"/>
                    <a:pt x="325876" y="663913"/>
                  </a:cubicBezTo>
                  <a:cubicBezTo>
                    <a:pt x="333172" y="647700"/>
                    <a:pt x="356681" y="218873"/>
                    <a:pt x="364787" y="235896"/>
                  </a:cubicBezTo>
                  <a:cubicBezTo>
                    <a:pt x="372893" y="252919"/>
                    <a:pt x="367219" y="780645"/>
                    <a:pt x="374515" y="766054"/>
                  </a:cubicBezTo>
                  <a:cubicBezTo>
                    <a:pt x="381811" y="751463"/>
                    <a:pt x="398834" y="136188"/>
                    <a:pt x="408561" y="148347"/>
                  </a:cubicBezTo>
                  <a:cubicBezTo>
                    <a:pt x="418288" y="160506"/>
                    <a:pt x="423963" y="846307"/>
                    <a:pt x="432880" y="839011"/>
                  </a:cubicBezTo>
                  <a:cubicBezTo>
                    <a:pt x="441797" y="831715"/>
                    <a:pt x="452335" y="102141"/>
                    <a:pt x="462063" y="104573"/>
                  </a:cubicBezTo>
                  <a:cubicBezTo>
                    <a:pt x="471791" y="107005"/>
                    <a:pt x="479897" y="855224"/>
                    <a:pt x="491246" y="853603"/>
                  </a:cubicBezTo>
                  <a:cubicBezTo>
                    <a:pt x="502595" y="851982"/>
                    <a:pt x="521240" y="94034"/>
                    <a:pt x="530157" y="94845"/>
                  </a:cubicBezTo>
                  <a:cubicBezTo>
                    <a:pt x="539074" y="95656"/>
                    <a:pt x="535832" y="851171"/>
                    <a:pt x="544749" y="858467"/>
                  </a:cubicBezTo>
                  <a:cubicBezTo>
                    <a:pt x="553666" y="865763"/>
                    <a:pt x="572310" y="147537"/>
                    <a:pt x="583659" y="138620"/>
                  </a:cubicBezTo>
                  <a:cubicBezTo>
                    <a:pt x="595008" y="129703"/>
                    <a:pt x="601493" y="784698"/>
                    <a:pt x="612842" y="804964"/>
                  </a:cubicBezTo>
                  <a:cubicBezTo>
                    <a:pt x="624191" y="825230"/>
                    <a:pt x="642025" y="289399"/>
                    <a:pt x="651753" y="260216"/>
                  </a:cubicBezTo>
                  <a:cubicBezTo>
                    <a:pt x="661481" y="231033"/>
                    <a:pt x="659048" y="618518"/>
                    <a:pt x="671208" y="629867"/>
                  </a:cubicBezTo>
                  <a:cubicBezTo>
                    <a:pt x="683368" y="641216"/>
                    <a:pt x="713361" y="326688"/>
                    <a:pt x="724710" y="328309"/>
                  </a:cubicBezTo>
                  <a:cubicBezTo>
                    <a:pt x="736059" y="329930"/>
                    <a:pt x="730385" y="640405"/>
                    <a:pt x="739302" y="639594"/>
                  </a:cubicBezTo>
                  <a:cubicBezTo>
                    <a:pt x="748219" y="638783"/>
                    <a:pt x="768484" y="321013"/>
                    <a:pt x="778212" y="323445"/>
                  </a:cubicBezTo>
                  <a:cubicBezTo>
                    <a:pt x="787940" y="325877"/>
                    <a:pt x="785508" y="658239"/>
                    <a:pt x="797668" y="654186"/>
                  </a:cubicBezTo>
                  <a:cubicBezTo>
                    <a:pt x="809828" y="650133"/>
                    <a:pt x="840632" y="298315"/>
                    <a:pt x="851170" y="299126"/>
                  </a:cubicBezTo>
                  <a:cubicBezTo>
                    <a:pt x="861708" y="299937"/>
                    <a:pt x="851169" y="657429"/>
                    <a:pt x="860897" y="659050"/>
                  </a:cubicBezTo>
                  <a:cubicBezTo>
                    <a:pt x="870625" y="660671"/>
                    <a:pt x="898187" y="314529"/>
                    <a:pt x="909536" y="308854"/>
                  </a:cubicBezTo>
                  <a:cubicBezTo>
                    <a:pt x="920885" y="303179"/>
                    <a:pt x="920885" y="619329"/>
                    <a:pt x="928991" y="625003"/>
                  </a:cubicBezTo>
                  <a:cubicBezTo>
                    <a:pt x="937097" y="630677"/>
                    <a:pt x="950068" y="342901"/>
                    <a:pt x="958174" y="342901"/>
                  </a:cubicBezTo>
                  <a:cubicBezTo>
                    <a:pt x="966280" y="342901"/>
                    <a:pt x="967091" y="627435"/>
                    <a:pt x="977629" y="625003"/>
                  </a:cubicBezTo>
                  <a:cubicBezTo>
                    <a:pt x="988167" y="622571"/>
                    <a:pt x="1009244" y="321013"/>
                    <a:pt x="1021404" y="328309"/>
                  </a:cubicBezTo>
                  <a:cubicBezTo>
                    <a:pt x="1033564" y="335605"/>
                    <a:pt x="1037617" y="680937"/>
                    <a:pt x="1050587" y="668777"/>
                  </a:cubicBezTo>
                  <a:cubicBezTo>
                    <a:pt x="1063557" y="656618"/>
                    <a:pt x="1087876" y="244003"/>
                    <a:pt x="1099225" y="255352"/>
                  </a:cubicBezTo>
                  <a:cubicBezTo>
                    <a:pt x="1110574" y="266701"/>
                    <a:pt x="1107331" y="749841"/>
                    <a:pt x="1118680" y="736871"/>
                  </a:cubicBezTo>
                  <a:cubicBezTo>
                    <a:pt x="1130029" y="723901"/>
                    <a:pt x="1159213" y="166992"/>
                    <a:pt x="1167319" y="177530"/>
                  </a:cubicBezTo>
                  <a:cubicBezTo>
                    <a:pt x="1175426" y="188068"/>
                    <a:pt x="1160834" y="805775"/>
                    <a:pt x="1167319" y="800101"/>
                  </a:cubicBezTo>
                  <a:cubicBezTo>
                    <a:pt x="1173804" y="794427"/>
                    <a:pt x="1197312" y="137810"/>
                    <a:pt x="1206229" y="143484"/>
                  </a:cubicBezTo>
                  <a:cubicBezTo>
                    <a:pt x="1215146" y="149158"/>
                    <a:pt x="1212715" y="830094"/>
                    <a:pt x="1220821" y="834147"/>
                  </a:cubicBezTo>
                  <a:cubicBezTo>
                    <a:pt x="1228927" y="838200"/>
                    <a:pt x="1247572" y="171856"/>
                    <a:pt x="1254868" y="167803"/>
                  </a:cubicBezTo>
                  <a:cubicBezTo>
                    <a:pt x="1262164" y="163750"/>
                    <a:pt x="1263379" y="486789"/>
                    <a:pt x="1264595" y="809828"/>
                  </a:cubicBezTo>
                </a:path>
              </a:pathLst>
            </a:cu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6809126" y="1335277"/>
            <a:ext cx="1316736" cy="1917723"/>
            <a:chOff x="4163568" y="1975104"/>
            <a:chExt cx="1316736" cy="1036320"/>
          </a:xfrm>
        </p:grpSpPr>
        <p:grpSp>
          <p:nvGrpSpPr>
            <p:cNvPr id="44" name="Skupina 91"/>
            <p:cNvGrpSpPr/>
            <p:nvPr/>
          </p:nvGrpSpPr>
          <p:grpSpPr>
            <a:xfrm>
              <a:off x="4163568" y="1975104"/>
              <a:ext cx="1316736" cy="1036320"/>
              <a:chOff x="4078224" y="2048256"/>
              <a:chExt cx="1316736" cy="1036320"/>
            </a:xfrm>
          </p:grpSpPr>
          <p:sp>
            <p:nvSpPr>
              <p:cNvPr id="46" name="Volný tvar 45"/>
              <p:cNvSpPr/>
              <p:nvPr/>
            </p:nvSpPr>
            <p:spPr>
              <a:xfrm>
                <a:off x="4090416" y="2048256"/>
                <a:ext cx="1304544" cy="438912"/>
              </a:xfrm>
              <a:custGeom>
                <a:avLst/>
                <a:gdLst>
                  <a:gd name="connsiteX0" fmla="*/ 0 w 1304544"/>
                  <a:gd name="connsiteY0" fmla="*/ 164592 h 438912"/>
                  <a:gd name="connsiteX1" fmla="*/ 134112 w 1304544"/>
                  <a:gd name="connsiteY1" fmla="*/ 42672 h 438912"/>
                  <a:gd name="connsiteX2" fmla="*/ 268224 w 1304544"/>
                  <a:gd name="connsiteY2" fmla="*/ 420624 h 438912"/>
                  <a:gd name="connsiteX3" fmla="*/ 438912 w 1304544"/>
                  <a:gd name="connsiteY3" fmla="*/ 152400 h 438912"/>
                  <a:gd name="connsiteX4" fmla="*/ 609600 w 1304544"/>
                  <a:gd name="connsiteY4" fmla="*/ 164592 h 438912"/>
                  <a:gd name="connsiteX5" fmla="*/ 694944 w 1304544"/>
                  <a:gd name="connsiteY5" fmla="*/ 359664 h 438912"/>
                  <a:gd name="connsiteX6" fmla="*/ 877824 w 1304544"/>
                  <a:gd name="connsiteY6" fmla="*/ 335280 h 438912"/>
                  <a:gd name="connsiteX7" fmla="*/ 999744 w 1304544"/>
                  <a:gd name="connsiteY7" fmla="*/ 371856 h 438912"/>
                  <a:gd name="connsiteX8" fmla="*/ 1170432 w 1304544"/>
                  <a:gd name="connsiteY8" fmla="*/ 213360 h 438912"/>
                  <a:gd name="connsiteX9" fmla="*/ 1231392 w 1304544"/>
                  <a:gd name="connsiteY9" fmla="*/ 164592 h 438912"/>
                  <a:gd name="connsiteX10" fmla="*/ 1304544 w 1304544"/>
                  <a:gd name="connsiteY10" fmla="*/ 201168 h 43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544" h="438912">
                    <a:moveTo>
                      <a:pt x="0" y="164592"/>
                    </a:moveTo>
                    <a:cubicBezTo>
                      <a:pt x="44704" y="82296"/>
                      <a:pt x="89408" y="0"/>
                      <a:pt x="134112" y="42672"/>
                    </a:cubicBezTo>
                    <a:cubicBezTo>
                      <a:pt x="178816" y="85344"/>
                      <a:pt x="217424" y="402336"/>
                      <a:pt x="268224" y="420624"/>
                    </a:cubicBezTo>
                    <a:cubicBezTo>
                      <a:pt x="319024" y="438912"/>
                      <a:pt x="382016" y="195072"/>
                      <a:pt x="438912" y="152400"/>
                    </a:cubicBezTo>
                    <a:cubicBezTo>
                      <a:pt x="495808" y="109728"/>
                      <a:pt x="566928" y="130048"/>
                      <a:pt x="609600" y="164592"/>
                    </a:cubicBezTo>
                    <a:cubicBezTo>
                      <a:pt x="652272" y="199136"/>
                      <a:pt x="650240" y="331216"/>
                      <a:pt x="694944" y="359664"/>
                    </a:cubicBezTo>
                    <a:cubicBezTo>
                      <a:pt x="739648" y="388112"/>
                      <a:pt x="827024" y="333248"/>
                      <a:pt x="877824" y="335280"/>
                    </a:cubicBezTo>
                    <a:cubicBezTo>
                      <a:pt x="928624" y="337312"/>
                      <a:pt x="950976" y="392176"/>
                      <a:pt x="999744" y="371856"/>
                    </a:cubicBezTo>
                    <a:cubicBezTo>
                      <a:pt x="1048512" y="351536"/>
                      <a:pt x="1131824" y="247904"/>
                      <a:pt x="1170432" y="213360"/>
                    </a:cubicBezTo>
                    <a:cubicBezTo>
                      <a:pt x="1209040" y="178816"/>
                      <a:pt x="1209040" y="166624"/>
                      <a:pt x="1231392" y="164592"/>
                    </a:cubicBezTo>
                    <a:cubicBezTo>
                      <a:pt x="1253744" y="162560"/>
                      <a:pt x="1279144" y="181864"/>
                      <a:pt x="1304544" y="201168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Volný tvar 46"/>
              <p:cNvSpPr/>
              <p:nvPr/>
            </p:nvSpPr>
            <p:spPr>
              <a:xfrm flipV="1">
                <a:off x="4078224" y="2645664"/>
                <a:ext cx="1304544" cy="438912"/>
              </a:xfrm>
              <a:custGeom>
                <a:avLst/>
                <a:gdLst>
                  <a:gd name="connsiteX0" fmla="*/ 0 w 1304544"/>
                  <a:gd name="connsiteY0" fmla="*/ 164592 h 438912"/>
                  <a:gd name="connsiteX1" fmla="*/ 134112 w 1304544"/>
                  <a:gd name="connsiteY1" fmla="*/ 42672 h 438912"/>
                  <a:gd name="connsiteX2" fmla="*/ 268224 w 1304544"/>
                  <a:gd name="connsiteY2" fmla="*/ 420624 h 438912"/>
                  <a:gd name="connsiteX3" fmla="*/ 438912 w 1304544"/>
                  <a:gd name="connsiteY3" fmla="*/ 152400 h 438912"/>
                  <a:gd name="connsiteX4" fmla="*/ 609600 w 1304544"/>
                  <a:gd name="connsiteY4" fmla="*/ 164592 h 438912"/>
                  <a:gd name="connsiteX5" fmla="*/ 694944 w 1304544"/>
                  <a:gd name="connsiteY5" fmla="*/ 359664 h 438912"/>
                  <a:gd name="connsiteX6" fmla="*/ 877824 w 1304544"/>
                  <a:gd name="connsiteY6" fmla="*/ 335280 h 438912"/>
                  <a:gd name="connsiteX7" fmla="*/ 999744 w 1304544"/>
                  <a:gd name="connsiteY7" fmla="*/ 371856 h 438912"/>
                  <a:gd name="connsiteX8" fmla="*/ 1170432 w 1304544"/>
                  <a:gd name="connsiteY8" fmla="*/ 213360 h 438912"/>
                  <a:gd name="connsiteX9" fmla="*/ 1231392 w 1304544"/>
                  <a:gd name="connsiteY9" fmla="*/ 164592 h 438912"/>
                  <a:gd name="connsiteX10" fmla="*/ 1304544 w 1304544"/>
                  <a:gd name="connsiteY10" fmla="*/ 201168 h 43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4544" h="438912">
                    <a:moveTo>
                      <a:pt x="0" y="164592"/>
                    </a:moveTo>
                    <a:cubicBezTo>
                      <a:pt x="44704" y="82296"/>
                      <a:pt x="89408" y="0"/>
                      <a:pt x="134112" y="42672"/>
                    </a:cubicBezTo>
                    <a:cubicBezTo>
                      <a:pt x="178816" y="85344"/>
                      <a:pt x="217424" y="402336"/>
                      <a:pt x="268224" y="420624"/>
                    </a:cubicBezTo>
                    <a:cubicBezTo>
                      <a:pt x="319024" y="438912"/>
                      <a:pt x="382016" y="195072"/>
                      <a:pt x="438912" y="152400"/>
                    </a:cubicBezTo>
                    <a:cubicBezTo>
                      <a:pt x="495808" y="109728"/>
                      <a:pt x="566928" y="130048"/>
                      <a:pt x="609600" y="164592"/>
                    </a:cubicBezTo>
                    <a:cubicBezTo>
                      <a:pt x="652272" y="199136"/>
                      <a:pt x="650240" y="331216"/>
                      <a:pt x="694944" y="359664"/>
                    </a:cubicBezTo>
                    <a:cubicBezTo>
                      <a:pt x="739648" y="388112"/>
                      <a:pt x="827024" y="333248"/>
                      <a:pt x="877824" y="335280"/>
                    </a:cubicBezTo>
                    <a:cubicBezTo>
                      <a:pt x="928624" y="337312"/>
                      <a:pt x="950976" y="392176"/>
                      <a:pt x="999744" y="371856"/>
                    </a:cubicBezTo>
                    <a:cubicBezTo>
                      <a:pt x="1048512" y="351536"/>
                      <a:pt x="1131824" y="247904"/>
                      <a:pt x="1170432" y="213360"/>
                    </a:cubicBezTo>
                    <a:cubicBezTo>
                      <a:pt x="1209040" y="178816"/>
                      <a:pt x="1209040" y="166624"/>
                      <a:pt x="1231392" y="164592"/>
                    </a:cubicBezTo>
                    <a:cubicBezTo>
                      <a:pt x="1253744" y="162560"/>
                      <a:pt x="1279144" y="181864"/>
                      <a:pt x="1304544" y="201168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5" name="Volný tvar 44"/>
            <p:cNvSpPr/>
            <p:nvPr/>
          </p:nvSpPr>
          <p:spPr>
            <a:xfrm>
              <a:off x="4182894" y="2011193"/>
              <a:ext cx="1264595" cy="967092"/>
            </a:xfrm>
            <a:custGeom>
              <a:avLst/>
              <a:gdLst>
                <a:gd name="connsiteX0" fmla="*/ 0 w 1264595"/>
                <a:gd name="connsiteY0" fmla="*/ 483952 h 967092"/>
                <a:gd name="connsiteX1" fmla="*/ 9727 w 1264595"/>
                <a:gd name="connsiteY1" fmla="*/ 119164 h 967092"/>
                <a:gd name="connsiteX2" fmla="*/ 38910 w 1264595"/>
                <a:gd name="connsiteY2" fmla="*/ 936288 h 967092"/>
                <a:gd name="connsiteX3" fmla="*/ 43774 w 1264595"/>
                <a:gd name="connsiteY3" fmla="*/ 60798 h 967092"/>
                <a:gd name="connsiteX4" fmla="*/ 68093 w 1264595"/>
                <a:gd name="connsiteY4" fmla="*/ 955743 h 967092"/>
                <a:gd name="connsiteX5" fmla="*/ 82685 w 1264595"/>
                <a:gd name="connsiteY5" fmla="*/ 2433 h 967092"/>
                <a:gd name="connsiteX6" fmla="*/ 102140 w 1264595"/>
                <a:gd name="connsiteY6" fmla="*/ 965471 h 967092"/>
                <a:gd name="connsiteX7" fmla="*/ 121595 w 1264595"/>
                <a:gd name="connsiteY7" fmla="*/ 12160 h 967092"/>
                <a:gd name="connsiteX8" fmla="*/ 136187 w 1264595"/>
                <a:gd name="connsiteY8" fmla="*/ 892513 h 967092"/>
                <a:gd name="connsiteX9" fmla="*/ 160506 w 1264595"/>
                <a:gd name="connsiteY9" fmla="*/ 75390 h 967092"/>
                <a:gd name="connsiteX10" fmla="*/ 170234 w 1264595"/>
                <a:gd name="connsiteY10" fmla="*/ 770918 h 967092"/>
                <a:gd name="connsiteX11" fmla="*/ 199417 w 1264595"/>
                <a:gd name="connsiteY11" fmla="*/ 221305 h 967092"/>
                <a:gd name="connsiteX12" fmla="*/ 214008 w 1264595"/>
                <a:gd name="connsiteY12" fmla="*/ 605547 h 967092"/>
                <a:gd name="connsiteX13" fmla="*/ 233463 w 1264595"/>
                <a:gd name="connsiteY13" fmla="*/ 357492 h 967092"/>
                <a:gd name="connsiteX14" fmla="*/ 248055 w 1264595"/>
                <a:gd name="connsiteY14" fmla="*/ 586092 h 967092"/>
                <a:gd name="connsiteX15" fmla="*/ 272374 w 1264595"/>
                <a:gd name="connsiteY15" fmla="*/ 381811 h 967092"/>
                <a:gd name="connsiteX16" fmla="*/ 282102 w 1264595"/>
                <a:gd name="connsiteY16" fmla="*/ 595820 h 967092"/>
                <a:gd name="connsiteX17" fmla="*/ 321012 w 1264595"/>
                <a:gd name="connsiteY17" fmla="*/ 333173 h 967092"/>
                <a:gd name="connsiteX18" fmla="*/ 325876 w 1264595"/>
                <a:gd name="connsiteY18" fmla="*/ 663913 h 967092"/>
                <a:gd name="connsiteX19" fmla="*/ 364787 w 1264595"/>
                <a:gd name="connsiteY19" fmla="*/ 235896 h 967092"/>
                <a:gd name="connsiteX20" fmla="*/ 374515 w 1264595"/>
                <a:gd name="connsiteY20" fmla="*/ 766054 h 967092"/>
                <a:gd name="connsiteX21" fmla="*/ 408561 w 1264595"/>
                <a:gd name="connsiteY21" fmla="*/ 148347 h 967092"/>
                <a:gd name="connsiteX22" fmla="*/ 432880 w 1264595"/>
                <a:gd name="connsiteY22" fmla="*/ 839011 h 967092"/>
                <a:gd name="connsiteX23" fmla="*/ 462063 w 1264595"/>
                <a:gd name="connsiteY23" fmla="*/ 104573 h 967092"/>
                <a:gd name="connsiteX24" fmla="*/ 491246 w 1264595"/>
                <a:gd name="connsiteY24" fmla="*/ 853603 h 967092"/>
                <a:gd name="connsiteX25" fmla="*/ 530157 w 1264595"/>
                <a:gd name="connsiteY25" fmla="*/ 94845 h 967092"/>
                <a:gd name="connsiteX26" fmla="*/ 544749 w 1264595"/>
                <a:gd name="connsiteY26" fmla="*/ 858467 h 967092"/>
                <a:gd name="connsiteX27" fmla="*/ 583659 w 1264595"/>
                <a:gd name="connsiteY27" fmla="*/ 138620 h 967092"/>
                <a:gd name="connsiteX28" fmla="*/ 612842 w 1264595"/>
                <a:gd name="connsiteY28" fmla="*/ 804964 h 967092"/>
                <a:gd name="connsiteX29" fmla="*/ 651753 w 1264595"/>
                <a:gd name="connsiteY29" fmla="*/ 260216 h 967092"/>
                <a:gd name="connsiteX30" fmla="*/ 671208 w 1264595"/>
                <a:gd name="connsiteY30" fmla="*/ 629867 h 967092"/>
                <a:gd name="connsiteX31" fmla="*/ 724710 w 1264595"/>
                <a:gd name="connsiteY31" fmla="*/ 328309 h 967092"/>
                <a:gd name="connsiteX32" fmla="*/ 739302 w 1264595"/>
                <a:gd name="connsiteY32" fmla="*/ 639594 h 967092"/>
                <a:gd name="connsiteX33" fmla="*/ 778212 w 1264595"/>
                <a:gd name="connsiteY33" fmla="*/ 323445 h 967092"/>
                <a:gd name="connsiteX34" fmla="*/ 797668 w 1264595"/>
                <a:gd name="connsiteY34" fmla="*/ 654186 h 967092"/>
                <a:gd name="connsiteX35" fmla="*/ 851170 w 1264595"/>
                <a:gd name="connsiteY35" fmla="*/ 299126 h 967092"/>
                <a:gd name="connsiteX36" fmla="*/ 860897 w 1264595"/>
                <a:gd name="connsiteY36" fmla="*/ 659050 h 967092"/>
                <a:gd name="connsiteX37" fmla="*/ 909536 w 1264595"/>
                <a:gd name="connsiteY37" fmla="*/ 308854 h 967092"/>
                <a:gd name="connsiteX38" fmla="*/ 928991 w 1264595"/>
                <a:gd name="connsiteY38" fmla="*/ 625003 h 967092"/>
                <a:gd name="connsiteX39" fmla="*/ 958174 w 1264595"/>
                <a:gd name="connsiteY39" fmla="*/ 342901 h 967092"/>
                <a:gd name="connsiteX40" fmla="*/ 977629 w 1264595"/>
                <a:gd name="connsiteY40" fmla="*/ 625003 h 967092"/>
                <a:gd name="connsiteX41" fmla="*/ 1021404 w 1264595"/>
                <a:gd name="connsiteY41" fmla="*/ 328309 h 967092"/>
                <a:gd name="connsiteX42" fmla="*/ 1050587 w 1264595"/>
                <a:gd name="connsiteY42" fmla="*/ 668777 h 967092"/>
                <a:gd name="connsiteX43" fmla="*/ 1099225 w 1264595"/>
                <a:gd name="connsiteY43" fmla="*/ 255352 h 967092"/>
                <a:gd name="connsiteX44" fmla="*/ 1118680 w 1264595"/>
                <a:gd name="connsiteY44" fmla="*/ 736871 h 967092"/>
                <a:gd name="connsiteX45" fmla="*/ 1167319 w 1264595"/>
                <a:gd name="connsiteY45" fmla="*/ 177530 h 967092"/>
                <a:gd name="connsiteX46" fmla="*/ 1167319 w 1264595"/>
                <a:gd name="connsiteY46" fmla="*/ 800101 h 967092"/>
                <a:gd name="connsiteX47" fmla="*/ 1206229 w 1264595"/>
                <a:gd name="connsiteY47" fmla="*/ 143484 h 967092"/>
                <a:gd name="connsiteX48" fmla="*/ 1220821 w 1264595"/>
                <a:gd name="connsiteY48" fmla="*/ 834147 h 967092"/>
                <a:gd name="connsiteX49" fmla="*/ 1254868 w 1264595"/>
                <a:gd name="connsiteY49" fmla="*/ 167803 h 967092"/>
                <a:gd name="connsiteX50" fmla="*/ 1264595 w 1264595"/>
                <a:gd name="connsiteY50" fmla="*/ 809828 h 9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64595" h="967092">
                  <a:moveTo>
                    <a:pt x="0" y="483952"/>
                  </a:moveTo>
                  <a:cubicBezTo>
                    <a:pt x="1621" y="263863"/>
                    <a:pt x="3242" y="43775"/>
                    <a:pt x="9727" y="119164"/>
                  </a:cubicBezTo>
                  <a:cubicBezTo>
                    <a:pt x="16212" y="194553"/>
                    <a:pt x="33236" y="946016"/>
                    <a:pt x="38910" y="936288"/>
                  </a:cubicBezTo>
                  <a:cubicBezTo>
                    <a:pt x="44585" y="926560"/>
                    <a:pt x="38910" y="57556"/>
                    <a:pt x="43774" y="60798"/>
                  </a:cubicBezTo>
                  <a:cubicBezTo>
                    <a:pt x="48638" y="64041"/>
                    <a:pt x="61608" y="965471"/>
                    <a:pt x="68093" y="955743"/>
                  </a:cubicBezTo>
                  <a:cubicBezTo>
                    <a:pt x="74578" y="946016"/>
                    <a:pt x="77011" y="812"/>
                    <a:pt x="82685" y="2433"/>
                  </a:cubicBezTo>
                  <a:cubicBezTo>
                    <a:pt x="88360" y="4054"/>
                    <a:pt x="95655" y="963850"/>
                    <a:pt x="102140" y="965471"/>
                  </a:cubicBezTo>
                  <a:cubicBezTo>
                    <a:pt x="108625" y="967092"/>
                    <a:pt x="115921" y="24320"/>
                    <a:pt x="121595" y="12160"/>
                  </a:cubicBezTo>
                  <a:cubicBezTo>
                    <a:pt x="127270" y="0"/>
                    <a:pt x="129702" y="881975"/>
                    <a:pt x="136187" y="892513"/>
                  </a:cubicBezTo>
                  <a:cubicBezTo>
                    <a:pt x="142672" y="903051"/>
                    <a:pt x="154831" y="95656"/>
                    <a:pt x="160506" y="75390"/>
                  </a:cubicBezTo>
                  <a:cubicBezTo>
                    <a:pt x="166181" y="55124"/>
                    <a:pt x="163749" y="746599"/>
                    <a:pt x="170234" y="770918"/>
                  </a:cubicBezTo>
                  <a:cubicBezTo>
                    <a:pt x="176719" y="795237"/>
                    <a:pt x="192121" y="248867"/>
                    <a:pt x="199417" y="221305"/>
                  </a:cubicBezTo>
                  <a:cubicBezTo>
                    <a:pt x="206713" y="193743"/>
                    <a:pt x="208334" y="582849"/>
                    <a:pt x="214008" y="605547"/>
                  </a:cubicBezTo>
                  <a:cubicBezTo>
                    <a:pt x="219682" y="628245"/>
                    <a:pt x="227788" y="360735"/>
                    <a:pt x="233463" y="357492"/>
                  </a:cubicBezTo>
                  <a:cubicBezTo>
                    <a:pt x="239138" y="354249"/>
                    <a:pt x="241570" y="582039"/>
                    <a:pt x="248055" y="586092"/>
                  </a:cubicBezTo>
                  <a:cubicBezTo>
                    <a:pt x="254540" y="590145"/>
                    <a:pt x="266700" y="380190"/>
                    <a:pt x="272374" y="381811"/>
                  </a:cubicBezTo>
                  <a:cubicBezTo>
                    <a:pt x="278049" y="383432"/>
                    <a:pt x="273996" y="603926"/>
                    <a:pt x="282102" y="595820"/>
                  </a:cubicBezTo>
                  <a:cubicBezTo>
                    <a:pt x="290208" y="587714"/>
                    <a:pt x="313716" y="321824"/>
                    <a:pt x="321012" y="333173"/>
                  </a:cubicBezTo>
                  <a:cubicBezTo>
                    <a:pt x="328308" y="344522"/>
                    <a:pt x="318580" y="680126"/>
                    <a:pt x="325876" y="663913"/>
                  </a:cubicBezTo>
                  <a:cubicBezTo>
                    <a:pt x="333172" y="647700"/>
                    <a:pt x="356681" y="218873"/>
                    <a:pt x="364787" y="235896"/>
                  </a:cubicBezTo>
                  <a:cubicBezTo>
                    <a:pt x="372893" y="252919"/>
                    <a:pt x="367219" y="780645"/>
                    <a:pt x="374515" y="766054"/>
                  </a:cubicBezTo>
                  <a:cubicBezTo>
                    <a:pt x="381811" y="751463"/>
                    <a:pt x="398834" y="136188"/>
                    <a:pt x="408561" y="148347"/>
                  </a:cubicBezTo>
                  <a:cubicBezTo>
                    <a:pt x="418288" y="160506"/>
                    <a:pt x="423963" y="846307"/>
                    <a:pt x="432880" y="839011"/>
                  </a:cubicBezTo>
                  <a:cubicBezTo>
                    <a:pt x="441797" y="831715"/>
                    <a:pt x="452335" y="102141"/>
                    <a:pt x="462063" y="104573"/>
                  </a:cubicBezTo>
                  <a:cubicBezTo>
                    <a:pt x="471791" y="107005"/>
                    <a:pt x="479897" y="855224"/>
                    <a:pt x="491246" y="853603"/>
                  </a:cubicBezTo>
                  <a:cubicBezTo>
                    <a:pt x="502595" y="851982"/>
                    <a:pt x="521240" y="94034"/>
                    <a:pt x="530157" y="94845"/>
                  </a:cubicBezTo>
                  <a:cubicBezTo>
                    <a:pt x="539074" y="95656"/>
                    <a:pt x="535832" y="851171"/>
                    <a:pt x="544749" y="858467"/>
                  </a:cubicBezTo>
                  <a:cubicBezTo>
                    <a:pt x="553666" y="865763"/>
                    <a:pt x="572310" y="147537"/>
                    <a:pt x="583659" y="138620"/>
                  </a:cubicBezTo>
                  <a:cubicBezTo>
                    <a:pt x="595008" y="129703"/>
                    <a:pt x="601493" y="784698"/>
                    <a:pt x="612842" y="804964"/>
                  </a:cubicBezTo>
                  <a:cubicBezTo>
                    <a:pt x="624191" y="825230"/>
                    <a:pt x="642025" y="289399"/>
                    <a:pt x="651753" y="260216"/>
                  </a:cubicBezTo>
                  <a:cubicBezTo>
                    <a:pt x="661481" y="231033"/>
                    <a:pt x="659048" y="618518"/>
                    <a:pt x="671208" y="629867"/>
                  </a:cubicBezTo>
                  <a:cubicBezTo>
                    <a:pt x="683368" y="641216"/>
                    <a:pt x="713361" y="326688"/>
                    <a:pt x="724710" y="328309"/>
                  </a:cubicBezTo>
                  <a:cubicBezTo>
                    <a:pt x="736059" y="329930"/>
                    <a:pt x="730385" y="640405"/>
                    <a:pt x="739302" y="639594"/>
                  </a:cubicBezTo>
                  <a:cubicBezTo>
                    <a:pt x="748219" y="638783"/>
                    <a:pt x="768484" y="321013"/>
                    <a:pt x="778212" y="323445"/>
                  </a:cubicBezTo>
                  <a:cubicBezTo>
                    <a:pt x="787940" y="325877"/>
                    <a:pt x="785508" y="658239"/>
                    <a:pt x="797668" y="654186"/>
                  </a:cubicBezTo>
                  <a:cubicBezTo>
                    <a:pt x="809828" y="650133"/>
                    <a:pt x="840632" y="298315"/>
                    <a:pt x="851170" y="299126"/>
                  </a:cubicBezTo>
                  <a:cubicBezTo>
                    <a:pt x="861708" y="299937"/>
                    <a:pt x="851169" y="657429"/>
                    <a:pt x="860897" y="659050"/>
                  </a:cubicBezTo>
                  <a:cubicBezTo>
                    <a:pt x="870625" y="660671"/>
                    <a:pt x="898187" y="314529"/>
                    <a:pt x="909536" y="308854"/>
                  </a:cubicBezTo>
                  <a:cubicBezTo>
                    <a:pt x="920885" y="303179"/>
                    <a:pt x="920885" y="619329"/>
                    <a:pt x="928991" y="625003"/>
                  </a:cubicBezTo>
                  <a:cubicBezTo>
                    <a:pt x="937097" y="630677"/>
                    <a:pt x="950068" y="342901"/>
                    <a:pt x="958174" y="342901"/>
                  </a:cubicBezTo>
                  <a:cubicBezTo>
                    <a:pt x="966280" y="342901"/>
                    <a:pt x="967091" y="627435"/>
                    <a:pt x="977629" y="625003"/>
                  </a:cubicBezTo>
                  <a:cubicBezTo>
                    <a:pt x="988167" y="622571"/>
                    <a:pt x="1009244" y="321013"/>
                    <a:pt x="1021404" y="328309"/>
                  </a:cubicBezTo>
                  <a:cubicBezTo>
                    <a:pt x="1033564" y="335605"/>
                    <a:pt x="1037617" y="680937"/>
                    <a:pt x="1050587" y="668777"/>
                  </a:cubicBezTo>
                  <a:cubicBezTo>
                    <a:pt x="1063557" y="656618"/>
                    <a:pt x="1087876" y="244003"/>
                    <a:pt x="1099225" y="255352"/>
                  </a:cubicBezTo>
                  <a:cubicBezTo>
                    <a:pt x="1110574" y="266701"/>
                    <a:pt x="1107331" y="749841"/>
                    <a:pt x="1118680" y="736871"/>
                  </a:cubicBezTo>
                  <a:cubicBezTo>
                    <a:pt x="1130029" y="723901"/>
                    <a:pt x="1159213" y="166992"/>
                    <a:pt x="1167319" y="177530"/>
                  </a:cubicBezTo>
                  <a:cubicBezTo>
                    <a:pt x="1175426" y="188068"/>
                    <a:pt x="1160834" y="805775"/>
                    <a:pt x="1167319" y="800101"/>
                  </a:cubicBezTo>
                  <a:cubicBezTo>
                    <a:pt x="1173804" y="794427"/>
                    <a:pt x="1197312" y="137810"/>
                    <a:pt x="1206229" y="143484"/>
                  </a:cubicBezTo>
                  <a:cubicBezTo>
                    <a:pt x="1215146" y="149158"/>
                    <a:pt x="1212715" y="830094"/>
                    <a:pt x="1220821" y="834147"/>
                  </a:cubicBezTo>
                  <a:cubicBezTo>
                    <a:pt x="1228927" y="838200"/>
                    <a:pt x="1247572" y="171856"/>
                    <a:pt x="1254868" y="167803"/>
                  </a:cubicBezTo>
                  <a:cubicBezTo>
                    <a:pt x="1262164" y="163750"/>
                    <a:pt x="1263379" y="486789"/>
                    <a:pt x="1264595" y="809828"/>
                  </a:cubicBezTo>
                </a:path>
              </a:pathLst>
            </a:cu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8" name="Obdélník 47"/>
          <p:cNvSpPr/>
          <p:nvPr/>
        </p:nvSpPr>
        <p:spPr>
          <a:xfrm>
            <a:off x="2522759" y="1324877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i="1" dirty="0" err="1" smtClean="0">
                <a:solidFill>
                  <a:prstClr val="black"/>
                </a:solidFill>
              </a:rPr>
              <a:t>f</a:t>
            </a:r>
            <a:r>
              <a:rPr lang="cs-CZ" sz="2400" i="1" baseline="-25000" dirty="0" err="1" smtClean="0">
                <a:solidFill>
                  <a:prstClr val="black"/>
                </a:solidFill>
              </a:rPr>
              <a:t>v</a:t>
            </a:r>
            <a:endParaRPr lang="cs-CZ" sz="2400" i="1" dirty="0" smtClean="0">
              <a:solidFill>
                <a:prstClr val="black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2601018" y="2651171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i="1" dirty="0" err="1" smtClean="0">
                <a:solidFill>
                  <a:prstClr val="black"/>
                </a:solidFill>
              </a:rPr>
              <a:t>f</a:t>
            </a:r>
            <a:r>
              <a:rPr lang="cs-CZ" sz="2400" i="1" baseline="-25000" dirty="0" err="1" smtClean="0">
                <a:solidFill>
                  <a:prstClr val="black"/>
                </a:solidFill>
              </a:rPr>
              <a:t>n</a:t>
            </a:r>
            <a:endParaRPr lang="cs-CZ" sz="2400" i="1" dirty="0" smtClean="0">
              <a:solidFill>
                <a:prstClr val="black"/>
              </a:solidFill>
            </a:endParaRPr>
          </a:p>
        </p:txBody>
      </p:sp>
      <p:grpSp>
        <p:nvGrpSpPr>
          <p:cNvPr id="50" name="Skupina 49"/>
          <p:cNvGrpSpPr/>
          <p:nvPr/>
        </p:nvGrpSpPr>
        <p:grpSpPr>
          <a:xfrm>
            <a:off x="2363496" y="773492"/>
            <a:ext cx="1050727" cy="1076700"/>
            <a:chOff x="2225911" y="979314"/>
            <a:chExt cx="1050727" cy="10767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lum contrast="40000"/>
            </a:blip>
            <a:srcRect/>
            <a:stretch>
              <a:fillRect/>
            </a:stretch>
          </p:blipFill>
          <p:spPr bwMode="auto">
            <a:xfrm>
              <a:off x="2225911" y="989214"/>
              <a:ext cx="52964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lum contrast="40000"/>
            </a:blip>
            <a:srcRect/>
            <a:stretch>
              <a:fillRect/>
            </a:stretch>
          </p:blipFill>
          <p:spPr bwMode="auto">
            <a:xfrm>
              <a:off x="2746992" y="979314"/>
              <a:ext cx="52964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578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4704"/>
            <a:ext cx="9252520" cy="6264696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/>
              <a:t>Ve vysílačích pro rozhlasové účely se používají dva </a:t>
            </a:r>
            <a:r>
              <a:rPr lang="cs-CZ" sz="2600" dirty="0" smtClean="0"/>
              <a:t>druhy modulace:</a:t>
            </a:r>
            <a:br>
              <a:rPr lang="cs-CZ" sz="2600" dirty="0" smtClean="0"/>
            </a:br>
            <a:r>
              <a:rPr lang="cs-CZ" sz="2600" dirty="0" smtClean="0"/>
              <a:t> </a:t>
            </a:r>
            <a:endParaRPr lang="cs-CZ" sz="2600" dirty="0"/>
          </a:p>
          <a:p>
            <a:pPr marL="354013" indent="-354013">
              <a:buNone/>
              <a:tabLst>
                <a:tab pos="2419350" algn="l"/>
              </a:tabLst>
            </a:pPr>
            <a:r>
              <a:rPr lang="cs-CZ" sz="2600" dirty="0" smtClean="0"/>
              <a:t>1</a:t>
            </a:r>
            <a:r>
              <a:rPr lang="cs-CZ" sz="2600" dirty="0"/>
              <a:t>. </a:t>
            </a:r>
            <a:r>
              <a:rPr lang="cs-CZ" sz="2600" b="1" dirty="0"/>
              <a:t>amplitudová</a:t>
            </a:r>
            <a:r>
              <a:rPr lang="cs-CZ" sz="2600" dirty="0"/>
              <a:t> – </a:t>
            </a:r>
            <a:r>
              <a:rPr lang="cs-CZ" sz="2600" dirty="0" smtClean="0"/>
              <a:t>používá se </a:t>
            </a:r>
            <a:r>
              <a:rPr lang="cs-CZ" sz="2600" dirty="0"/>
              <a:t>pro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	D</a:t>
            </a:r>
            <a:r>
              <a:rPr lang="cs-CZ" sz="2600" dirty="0"/>
              <a:t>, S a K vlny. </a:t>
            </a:r>
            <a:br>
              <a:rPr lang="cs-CZ" sz="2600" dirty="0"/>
            </a:br>
            <a:r>
              <a:rPr lang="cs-CZ" sz="2600" dirty="0"/>
              <a:t>Nízkofrekvenčním signálem se mění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amplituda </a:t>
            </a:r>
            <a:r>
              <a:rPr lang="cs-CZ" sz="2600" dirty="0"/>
              <a:t>vysokofrekvenčních kmitů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a </a:t>
            </a:r>
            <a:r>
              <a:rPr lang="cs-CZ" sz="2600" dirty="0"/>
              <a:t>vzniká výsledný modulovaný signál</a:t>
            </a:r>
            <a:r>
              <a:rPr lang="cs-CZ" sz="2600" dirty="0" smtClean="0"/>
              <a:t>.</a:t>
            </a:r>
            <a:br>
              <a:rPr lang="cs-CZ" sz="2600" dirty="0" smtClean="0"/>
            </a:br>
            <a:endParaRPr lang="cs-CZ" sz="2600" dirty="0" smtClean="0"/>
          </a:p>
          <a:p>
            <a:pPr marL="354013" indent="-354013">
              <a:buNone/>
            </a:pPr>
            <a:r>
              <a:rPr lang="cs-CZ" sz="2600" dirty="0" smtClean="0"/>
              <a:t>2. </a:t>
            </a:r>
            <a:r>
              <a:rPr lang="cs-CZ" sz="2600" b="1" dirty="0"/>
              <a:t>frekvenční</a:t>
            </a:r>
            <a:r>
              <a:rPr lang="cs-CZ" sz="2600" dirty="0"/>
              <a:t> – pro VKV. </a:t>
            </a:r>
            <a:br>
              <a:rPr lang="cs-CZ" sz="2600" dirty="0"/>
            </a:br>
            <a:r>
              <a:rPr lang="cs-CZ" sz="2600" dirty="0"/>
              <a:t>Amplituda nosných kmitů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je </a:t>
            </a:r>
            <a:r>
              <a:rPr lang="cs-CZ" sz="2600" dirty="0"/>
              <a:t>konstantní a mění se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jejich frekvence.</a:t>
            </a:r>
            <a:endParaRPr lang="cs-CZ" sz="2600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 smtClean="0">
                <a:solidFill>
                  <a:schemeClr val="bg1"/>
                </a:solidFill>
              </a:rPr>
              <a:t>12. 2</a:t>
            </a:r>
            <a:r>
              <a:rPr lang="cs-CZ" sz="2800" b="1" dirty="0">
                <a:solidFill>
                  <a:schemeClr val="bg1"/>
                </a:solidFill>
              </a:rPr>
              <a:t>.	VYSÍLAČ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83" y="1340768"/>
            <a:ext cx="362252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301" descr="http://fyzika.jreichl.com/data/E_prenos_signalu_soubory/image010.png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49080"/>
            <a:ext cx="4690327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0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501008"/>
            <a:ext cx="9144000" cy="324036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b="1" dirty="0"/>
              <a:t>anténa A</a:t>
            </a:r>
            <a:r>
              <a:rPr lang="cs-CZ" sz="2400" dirty="0"/>
              <a:t> – elektromagnetický </a:t>
            </a:r>
            <a:r>
              <a:rPr lang="cs-CZ" sz="2400" dirty="0" smtClean="0"/>
              <a:t>dipól;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Vznik signálu: </a:t>
            </a:r>
            <a:r>
              <a:rPr lang="cs-CZ" sz="2400" dirty="0"/>
              <a:t>anténa je vodič, který obsahuje volné nosiče </a:t>
            </a:r>
            <a:r>
              <a:rPr lang="cs-CZ" sz="2400" dirty="0" smtClean="0"/>
              <a:t>náboje. Dopadající </a:t>
            </a:r>
            <a:r>
              <a:rPr lang="cs-CZ" sz="2400" dirty="0" err="1"/>
              <a:t>elmg</a:t>
            </a:r>
            <a:r>
              <a:rPr lang="cs-CZ" sz="2400" dirty="0"/>
              <a:t>. vlna obsahuje proměnnou </a:t>
            </a:r>
            <a:r>
              <a:rPr lang="cs-CZ" sz="2400" dirty="0" err="1"/>
              <a:t>mag</a:t>
            </a:r>
            <a:r>
              <a:rPr lang="cs-CZ" sz="2400" dirty="0"/>
              <a:t>. složku, která ve vodiči antény indukuje elektrické napětí </a:t>
            </a:r>
            <a:r>
              <a:rPr lang="cs-CZ" sz="2400" dirty="0" smtClean="0"/>
              <a:t>a </a:t>
            </a:r>
            <a:r>
              <a:rPr lang="cs-CZ" sz="2400" dirty="0"/>
              <a:t>obvodem spojeným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 </a:t>
            </a:r>
            <a:r>
              <a:rPr lang="cs-CZ" sz="2400" dirty="0"/>
              <a:t>anténou začne procházet elektrický proud</a:t>
            </a:r>
            <a:r>
              <a:rPr lang="cs-CZ" sz="2400" dirty="0" smtClean="0"/>
              <a:t>.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/>
              <a:t>laditelný </a:t>
            </a:r>
            <a:r>
              <a:rPr lang="cs-CZ" sz="2400" b="1" dirty="0"/>
              <a:t>oscilační obvod</a:t>
            </a:r>
            <a:r>
              <a:rPr lang="cs-CZ" sz="2400" dirty="0"/>
              <a:t> </a:t>
            </a:r>
            <a:r>
              <a:rPr lang="cs-CZ" sz="2400" b="1" dirty="0" smtClean="0"/>
              <a:t>LO, </a:t>
            </a:r>
            <a:br>
              <a:rPr lang="cs-CZ" sz="2400" b="1" dirty="0" smtClean="0"/>
            </a:br>
            <a:r>
              <a:rPr lang="cs-CZ" sz="2400" b="1" dirty="0" smtClean="0"/>
              <a:t>	</a:t>
            </a:r>
            <a:r>
              <a:rPr lang="cs-CZ" sz="2400" dirty="0" smtClean="0"/>
              <a:t>který </a:t>
            </a:r>
            <a:r>
              <a:rPr lang="cs-CZ" sz="2400" dirty="0"/>
              <a:t>naladíme na nosnou frekvenci </a:t>
            </a:r>
            <a:r>
              <a:rPr lang="cs-CZ" sz="2400" dirty="0" smtClean="0"/>
              <a:t>vysílače;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/>
              <a:t>vysokofrekvenční </a:t>
            </a:r>
            <a:r>
              <a:rPr lang="cs-CZ" sz="2400" b="1" dirty="0"/>
              <a:t>zesilovač</a:t>
            </a:r>
            <a:r>
              <a:rPr lang="cs-CZ" sz="2400" dirty="0"/>
              <a:t> </a:t>
            </a:r>
            <a:r>
              <a:rPr lang="cs-CZ" sz="2400" b="1" dirty="0" smtClean="0"/>
              <a:t>VF.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>
                <a:solidFill>
                  <a:schemeClr val="bg1"/>
                </a:solidFill>
              </a:rPr>
              <a:t>12. </a:t>
            </a:r>
            <a:r>
              <a:rPr lang="cs-CZ" sz="2800" b="1" dirty="0" smtClean="0">
                <a:solidFill>
                  <a:schemeClr val="bg1"/>
                </a:solidFill>
              </a:rPr>
              <a:t>3.</a:t>
            </a:r>
            <a:r>
              <a:rPr lang="cs-CZ" sz="2800" b="1" dirty="0">
                <a:solidFill>
                  <a:schemeClr val="bg1"/>
                </a:solidFill>
              </a:rPr>
              <a:t>	</a:t>
            </a:r>
            <a:r>
              <a:rPr lang="cs-CZ" sz="2800" b="1" dirty="0" smtClean="0">
                <a:solidFill>
                  <a:schemeClr val="bg1"/>
                </a:solidFill>
              </a:rPr>
              <a:t>PŘIJÍMAČ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19573" y="603980"/>
            <a:ext cx="7570979" cy="2753012"/>
            <a:chOff x="719573" y="603980"/>
            <a:chExt cx="7570979" cy="3185060"/>
          </a:xfrm>
        </p:grpSpPr>
        <p:cxnSp>
          <p:nvCxnSpPr>
            <p:cNvPr id="6" name="Přímá spojovací čára 93"/>
            <p:cNvCxnSpPr/>
            <p:nvPr/>
          </p:nvCxnSpPr>
          <p:spPr>
            <a:xfrm flipV="1">
              <a:off x="3329951" y="2288236"/>
              <a:ext cx="43370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Skupina 7"/>
            <p:cNvGrpSpPr/>
            <p:nvPr/>
          </p:nvGrpSpPr>
          <p:grpSpPr>
            <a:xfrm>
              <a:off x="719573" y="603980"/>
              <a:ext cx="1818583" cy="3185060"/>
              <a:chOff x="481292" y="996652"/>
              <a:chExt cx="1870021" cy="3261686"/>
            </a:xfrm>
          </p:grpSpPr>
          <p:grpSp>
            <p:nvGrpSpPr>
              <p:cNvPr id="9" name="Skupina 83"/>
              <p:cNvGrpSpPr/>
              <p:nvPr/>
            </p:nvGrpSpPr>
            <p:grpSpPr>
              <a:xfrm>
                <a:off x="481292" y="996652"/>
                <a:ext cx="696398" cy="3261686"/>
                <a:chOff x="7027525" y="1007102"/>
                <a:chExt cx="696398" cy="3261686"/>
              </a:xfrm>
            </p:grpSpPr>
            <p:grpSp>
              <p:nvGrpSpPr>
                <p:cNvPr id="31" name="Skupina 81"/>
                <p:cNvGrpSpPr/>
                <p:nvPr/>
              </p:nvGrpSpPr>
              <p:grpSpPr>
                <a:xfrm>
                  <a:off x="7334073" y="1080254"/>
                  <a:ext cx="389850" cy="3188534"/>
                  <a:chOff x="7334073" y="1080254"/>
                  <a:chExt cx="389850" cy="3188534"/>
                </a:xfrm>
              </p:grpSpPr>
              <p:cxnSp>
                <p:nvCxnSpPr>
                  <p:cNvPr id="33" name="Přímá spojovací čára 74"/>
                  <p:cNvCxnSpPr/>
                  <p:nvPr/>
                </p:nvCxnSpPr>
                <p:spPr>
                  <a:xfrm rot="5400000">
                    <a:off x="6072410" y="2646458"/>
                    <a:ext cx="292608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" name="Skupina 79"/>
                  <p:cNvGrpSpPr/>
                  <p:nvPr/>
                </p:nvGrpSpPr>
                <p:grpSpPr>
                  <a:xfrm>
                    <a:off x="7337856" y="4120896"/>
                    <a:ext cx="377952" cy="147892"/>
                    <a:chOff x="2741472" y="4925568"/>
                    <a:chExt cx="377952" cy="147892"/>
                  </a:xfrm>
                </p:grpSpPr>
                <p:cxnSp>
                  <p:nvCxnSpPr>
                    <p:cNvPr id="36" name="Přímá spojovací čára 76"/>
                    <p:cNvCxnSpPr/>
                    <p:nvPr/>
                  </p:nvCxnSpPr>
                  <p:spPr>
                    <a:xfrm>
                      <a:off x="2741472" y="4925568"/>
                      <a:ext cx="377952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Přímá spojovací čára 77"/>
                    <p:cNvCxnSpPr/>
                    <p:nvPr/>
                  </p:nvCxnSpPr>
                  <p:spPr>
                    <a:xfrm>
                      <a:off x="2786448" y="4998720"/>
                      <a:ext cx="288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Přímá spojovací čára 78"/>
                    <p:cNvCxnSpPr/>
                    <p:nvPr/>
                  </p:nvCxnSpPr>
                  <p:spPr>
                    <a:xfrm>
                      <a:off x="2822448" y="5071872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5" name="Obdélník 34"/>
                  <p:cNvSpPr/>
                  <p:nvPr/>
                </p:nvSpPr>
                <p:spPr>
                  <a:xfrm>
                    <a:off x="7334073" y="1080254"/>
                    <a:ext cx="38985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:r>
                      <a:rPr lang="cs-CZ" sz="2400" dirty="0" smtClean="0">
                        <a:solidFill>
                          <a:prstClr val="black"/>
                        </a:solidFill>
                      </a:rPr>
                      <a:t>V</a:t>
                    </a:r>
                  </a:p>
                </p:txBody>
              </p:sp>
            </p:grpSp>
            <p:sp>
              <p:nvSpPr>
                <p:cNvPr id="32" name="Obdélník 31"/>
                <p:cNvSpPr/>
                <p:nvPr/>
              </p:nvSpPr>
              <p:spPr>
                <a:xfrm>
                  <a:off x="7027525" y="1007102"/>
                  <a:ext cx="389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cs-CZ" sz="2400" dirty="0" smtClean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0" name="Skupina 18"/>
              <p:cNvGrpSpPr/>
              <p:nvPr/>
            </p:nvGrpSpPr>
            <p:grpSpPr>
              <a:xfrm>
                <a:off x="886344" y="2303672"/>
                <a:ext cx="212897" cy="762110"/>
                <a:chOff x="3152527" y="1623941"/>
                <a:chExt cx="221247" cy="792000"/>
              </a:xfrm>
            </p:grpSpPr>
            <p:sp>
              <p:nvSpPr>
                <p:cNvPr id="26" name="Elipsa 55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" name="Elipsa 56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Elipsa 57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" name="Elipsa 60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0" name="Obdélník 29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1" name="Obdélník 10"/>
              <p:cNvSpPr/>
              <p:nvPr/>
            </p:nvSpPr>
            <p:spPr>
              <a:xfrm>
                <a:off x="1280158" y="2312123"/>
                <a:ext cx="1071155" cy="8280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2" name="Skupina 18"/>
              <p:cNvGrpSpPr/>
              <p:nvPr/>
            </p:nvGrpSpPr>
            <p:grpSpPr>
              <a:xfrm flipH="1">
                <a:off x="1182435" y="2351569"/>
                <a:ext cx="212897" cy="762110"/>
                <a:chOff x="3152527" y="1623941"/>
                <a:chExt cx="221247" cy="792000"/>
              </a:xfrm>
            </p:grpSpPr>
            <p:sp>
              <p:nvSpPr>
                <p:cNvPr id="21" name="Elipsa 64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" name="Elipsa 66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" name="Elipsa 67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" name="Elipsa 68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Obdélník 24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3" name="Přímá spojovací čára 73"/>
              <p:cNvCxnSpPr>
                <a:stCxn id="11" idx="0"/>
                <a:endCxn id="11" idx="2"/>
              </p:cNvCxnSpPr>
              <p:nvPr/>
            </p:nvCxnSpPr>
            <p:spPr>
              <a:xfrm rot="16200000" flipH="1">
                <a:off x="1401736" y="2726123"/>
                <a:ext cx="82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5"/>
              <p:cNvSpPr>
                <a:spLocks noChangeArrowheads="1"/>
              </p:cNvSpPr>
              <p:nvPr/>
            </p:nvSpPr>
            <p:spPr bwMode="auto">
              <a:xfrm>
                <a:off x="1781766" y="229186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" name="Oval 5"/>
              <p:cNvSpPr>
                <a:spLocks noChangeArrowheads="1"/>
              </p:cNvSpPr>
              <p:nvPr/>
            </p:nvSpPr>
            <p:spPr bwMode="auto">
              <a:xfrm>
                <a:off x="1777410" y="309741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6" name="Skupina 19"/>
              <p:cNvGrpSpPr/>
              <p:nvPr/>
            </p:nvGrpSpPr>
            <p:grpSpPr>
              <a:xfrm>
                <a:off x="1649460" y="2608283"/>
                <a:ext cx="356412" cy="148177"/>
                <a:chOff x="4676172" y="1620456"/>
                <a:chExt cx="370390" cy="153988"/>
              </a:xfrm>
            </p:grpSpPr>
            <p:sp>
              <p:nvSpPr>
                <p:cNvPr id="18" name="Obdélník 17"/>
                <p:cNvSpPr/>
                <p:nvPr/>
              </p:nvSpPr>
              <p:spPr>
                <a:xfrm>
                  <a:off x="4780344" y="1632031"/>
                  <a:ext cx="185195" cy="1388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19" name="Přímá spojovací čára 85"/>
                <p:cNvCxnSpPr/>
                <p:nvPr/>
              </p:nvCxnSpPr>
              <p:spPr>
                <a:xfrm>
                  <a:off x="4676172" y="1620456"/>
                  <a:ext cx="37039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Přímá spojovací čára 91"/>
                <p:cNvCxnSpPr/>
                <p:nvPr/>
              </p:nvCxnSpPr>
              <p:spPr>
                <a:xfrm>
                  <a:off x="4676172" y="1772856"/>
                  <a:ext cx="37039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Přímá spojovací šipka 113"/>
              <p:cNvCxnSpPr/>
              <p:nvPr/>
            </p:nvCxnSpPr>
            <p:spPr>
              <a:xfrm rot="5400000" flipH="1" flipV="1">
                <a:off x="1645921" y="2495004"/>
                <a:ext cx="418012" cy="3657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Zaoblený obdélník 38"/>
            <p:cNvSpPr/>
            <p:nvPr/>
          </p:nvSpPr>
          <p:spPr>
            <a:xfrm>
              <a:off x="2537792" y="1869317"/>
              <a:ext cx="813391" cy="83561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ovnoramenný trojúhelník 39"/>
            <p:cNvSpPr/>
            <p:nvPr/>
          </p:nvSpPr>
          <p:spPr>
            <a:xfrm rot="5400000">
              <a:off x="2755764" y="2060241"/>
              <a:ext cx="460406" cy="395271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1" name="Skupina 40"/>
            <p:cNvGrpSpPr/>
            <p:nvPr/>
          </p:nvGrpSpPr>
          <p:grpSpPr>
            <a:xfrm>
              <a:off x="7591859" y="1796938"/>
              <a:ext cx="698693" cy="1003083"/>
              <a:chOff x="7600210" y="1264722"/>
              <a:chExt cx="718455" cy="1027215"/>
            </a:xfrm>
          </p:grpSpPr>
          <p:grpSp>
            <p:nvGrpSpPr>
              <p:cNvPr id="42" name="Skupina 24"/>
              <p:cNvGrpSpPr/>
              <p:nvPr/>
            </p:nvGrpSpPr>
            <p:grpSpPr>
              <a:xfrm>
                <a:off x="7600210" y="1264722"/>
                <a:ext cx="718455" cy="1027215"/>
                <a:chOff x="5355774" y="2737262"/>
                <a:chExt cx="718455" cy="1027215"/>
              </a:xfrm>
            </p:grpSpPr>
            <p:sp>
              <p:nvSpPr>
                <p:cNvPr id="44" name="Rovnoramenný trojúhelník 43"/>
                <p:cNvSpPr/>
                <p:nvPr/>
              </p:nvSpPr>
              <p:spPr>
                <a:xfrm rot="16200000">
                  <a:off x="5234050" y="2924299"/>
                  <a:ext cx="1027215" cy="653142"/>
                </a:xfrm>
                <a:prstGeom prst="triangl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" name="Obdélník 44"/>
                <p:cNvSpPr/>
                <p:nvPr/>
              </p:nvSpPr>
              <p:spPr>
                <a:xfrm rot="16200000">
                  <a:off x="5284560" y="3022108"/>
                  <a:ext cx="584281" cy="441853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  <p:sp>
            <p:nvSpPr>
              <p:cNvPr id="43" name="Obdélník 42"/>
              <p:cNvSpPr/>
              <p:nvPr/>
            </p:nvSpPr>
            <p:spPr>
              <a:xfrm>
                <a:off x="7601701" y="1534288"/>
                <a:ext cx="407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</a:t>
                </a:r>
                <a:endParaRPr lang="cs-CZ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6" name="Skupina 45"/>
            <p:cNvGrpSpPr/>
            <p:nvPr/>
          </p:nvGrpSpPr>
          <p:grpSpPr>
            <a:xfrm>
              <a:off x="6154067" y="1903332"/>
              <a:ext cx="813391" cy="835614"/>
              <a:chOff x="6069499" y="2327264"/>
              <a:chExt cx="836397" cy="855717"/>
            </a:xfrm>
          </p:grpSpPr>
          <p:sp>
            <p:nvSpPr>
              <p:cNvPr id="47" name="Zaoblený obdélník 46"/>
              <p:cNvSpPr/>
              <p:nvPr/>
            </p:nvSpPr>
            <p:spPr>
              <a:xfrm>
                <a:off x="6069499" y="2327264"/>
                <a:ext cx="836397" cy="855717"/>
              </a:xfrm>
              <a:prstGeom prst="round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ovnoramenný trojúhelník 47"/>
              <p:cNvSpPr/>
              <p:nvPr/>
            </p:nvSpPr>
            <p:spPr>
              <a:xfrm rot="5400000">
                <a:off x="6294609" y="2521946"/>
                <a:ext cx="471482" cy="406451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9" name="Skupina 48"/>
            <p:cNvGrpSpPr/>
            <p:nvPr/>
          </p:nvGrpSpPr>
          <p:grpSpPr>
            <a:xfrm>
              <a:off x="4498372" y="1911836"/>
              <a:ext cx="813391" cy="835614"/>
              <a:chOff x="4366973" y="2335972"/>
              <a:chExt cx="836397" cy="855717"/>
            </a:xfrm>
          </p:grpSpPr>
          <p:grpSp>
            <p:nvGrpSpPr>
              <p:cNvPr id="50" name="Skupina 49"/>
              <p:cNvGrpSpPr/>
              <p:nvPr/>
            </p:nvGrpSpPr>
            <p:grpSpPr>
              <a:xfrm>
                <a:off x="4366973" y="2335972"/>
                <a:ext cx="836397" cy="855717"/>
                <a:chOff x="6069499" y="2327264"/>
                <a:chExt cx="836397" cy="855717"/>
              </a:xfrm>
            </p:grpSpPr>
            <p:sp>
              <p:nvSpPr>
                <p:cNvPr id="53" name="Zaoblený obdélník 52"/>
                <p:cNvSpPr/>
                <p:nvPr/>
              </p:nvSpPr>
              <p:spPr>
                <a:xfrm>
                  <a:off x="6069499" y="2327264"/>
                  <a:ext cx="836397" cy="855717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Rovnoramenný trojúhelník 53"/>
                <p:cNvSpPr/>
                <p:nvPr/>
              </p:nvSpPr>
              <p:spPr>
                <a:xfrm rot="5400000">
                  <a:off x="6294609" y="2521946"/>
                  <a:ext cx="471482" cy="406451"/>
                </a:xfrm>
                <a:prstGeom prst="triangl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51" name="Přímá spojovací čára 131"/>
              <p:cNvCxnSpPr/>
              <p:nvPr/>
            </p:nvCxnSpPr>
            <p:spPr>
              <a:xfrm>
                <a:off x="4441371" y="2730137"/>
                <a:ext cx="718457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ovací čára 132"/>
              <p:cNvCxnSpPr/>
              <p:nvPr/>
            </p:nvCxnSpPr>
            <p:spPr>
              <a:xfrm rot="5400000">
                <a:off x="4841502" y="2739312"/>
                <a:ext cx="43200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Obdélník 54"/>
            <p:cNvSpPr/>
            <p:nvPr/>
          </p:nvSpPr>
          <p:spPr>
            <a:xfrm>
              <a:off x="1731621" y="1352331"/>
              <a:ext cx="730314" cy="450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LO</a:t>
              </a:r>
            </a:p>
          </p:txBody>
        </p:sp>
        <p:sp>
          <p:nvSpPr>
            <p:cNvPr id="56" name="Obdélník 55"/>
            <p:cNvSpPr/>
            <p:nvPr/>
          </p:nvSpPr>
          <p:spPr>
            <a:xfrm>
              <a:off x="2654745" y="1352331"/>
              <a:ext cx="730314" cy="450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VF</a:t>
              </a:r>
            </a:p>
          </p:txBody>
        </p:sp>
        <p:sp>
          <p:nvSpPr>
            <p:cNvPr id="57" name="Obdélník 56"/>
            <p:cNvSpPr/>
            <p:nvPr/>
          </p:nvSpPr>
          <p:spPr>
            <a:xfrm>
              <a:off x="6245613" y="1352331"/>
              <a:ext cx="730314" cy="450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NF</a:t>
              </a:r>
            </a:p>
          </p:txBody>
        </p:sp>
        <p:sp>
          <p:nvSpPr>
            <p:cNvPr id="58" name="Obdélník 57"/>
            <p:cNvSpPr/>
            <p:nvPr/>
          </p:nvSpPr>
          <p:spPr>
            <a:xfrm>
              <a:off x="4670375" y="1352331"/>
              <a:ext cx="730314" cy="450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9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933056"/>
            <a:ext cx="9144000" cy="2592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/>
              <a:t>demodulátor </a:t>
            </a:r>
            <a:r>
              <a:rPr lang="cs-CZ" sz="2400" b="1" dirty="0"/>
              <a:t>(detektor) D</a:t>
            </a:r>
            <a:r>
              <a:rPr lang="cs-CZ" sz="2400" dirty="0"/>
              <a:t> –  akustický signál nesoucí příslušnou informaci se oddělí od vysokofrekvenční složky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/>
              <a:t>používá se polovodičová dioda, která vysokofrekvenční signál jednocestně usměrní)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/>
              <a:t>koncový </a:t>
            </a:r>
            <a:r>
              <a:rPr lang="cs-CZ" sz="2400" b="1" dirty="0"/>
              <a:t>nízkofrekvenční zesilovač</a:t>
            </a:r>
            <a:r>
              <a:rPr lang="cs-CZ" sz="2400" dirty="0"/>
              <a:t> </a:t>
            </a:r>
            <a:r>
              <a:rPr lang="cs-CZ" sz="2400" b="1" dirty="0"/>
              <a:t>NF</a:t>
            </a:r>
            <a:r>
              <a:rPr lang="cs-CZ" sz="2400" dirty="0"/>
              <a:t> zesiluje akustický signál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/>
              <a:t>reproduktor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342900" indent="-342900" algn="l" eaLnBrk="1" hangingPunct="1">
              <a:tabLst>
                <a:tab pos="1069975" algn="l"/>
              </a:tabLst>
            </a:pPr>
            <a:r>
              <a:rPr lang="cs-CZ" sz="2800" b="1" dirty="0">
                <a:solidFill>
                  <a:schemeClr val="bg1"/>
                </a:solidFill>
              </a:rPr>
              <a:t>12. </a:t>
            </a:r>
            <a:r>
              <a:rPr lang="cs-CZ" sz="2800" b="1" dirty="0" smtClean="0">
                <a:solidFill>
                  <a:schemeClr val="bg1"/>
                </a:solidFill>
              </a:rPr>
              <a:t>3.</a:t>
            </a:r>
            <a:r>
              <a:rPr lang="cs-CZ" sz="2800" b="1" dirty="0">
                <a:solidFill>
                  <a:schemeClr val="bg1"/>
                </a:solidFill>
              </a:rPr>
              <a:t>	</a:t>
            </a:r>
            <a:r>
              <a:rPr lang="cs-CZ" sz="2800" b="1" dirty="0" smtClean="0">
                <a:solidFill>
                  <a:schemeClr val="bg1"/>
                </a:solidFill>
              </a:rPr>
              <a:t>PŘIJÍMAČ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719573" y="603980"/>
            <a:ext cx="7570979" cy="2753012"/>
            <a:chOff x="719573" y="603980"/>
            <a:chExt cx="7570979" cy="3185060"/>
          </a:xfrm>
        </p:grpSpPr>
        <p:cxnSp>
          <p:nvCxnSpPr>
            <p:cNvPr id="7" name="Přímá spojovací čára 93"/>
            <p:cNvCxnSpPr/>
            <p:nvPr/>
          </p:nvCxnSpPr>
          <p:spPr>
            <a:xfrm flipV="1">
              <a:off x="3329951" y="2288236"/>
              <a:ext cx="43370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Skupina 7"/>
            <p:cNvGrpSpPr/>
            <p:nvPr/>
          </p:nvGrpSpPr>
          <p:grpSpPr>
            <a:xfrm>
              <a:off x="719573" y="603980"/>
              <a:ext cx="1818583" cy="3185060"/>
              <a:chOff x="481292" y="996652"/>
              <a:chExt cx="1870021" cy="3261686"/>
            </a:xfrm>
          </p:grpSpPr>
          <p:grpSp>
            <p:nvGrpSpPr>
              <p:cNvPr id="29" name="Skupina 83"/>
              <p:cNvGrpSpPr/>
              <p:nvPr/>
            </p:nvGrpSpPr>
            <p:grpSpPr>
              <a:xfrm>
                <a:off x="481292" y="996652"/>
                <a:ext cx="696398" cy="3261686"/>
                <a:chOff x="7027525" y="1007102"/>
                <a:chExt cx="696398" cy="3261686"/>
              </a:xfrm>
            </p:grpSpPr>
            <p:grpSp>
              <p:nvGrpSpPr>
                <p:cNvPr id="51" name="Skupina 81"/>
                <p:cNvGrpSpPr/>
                <p:nvPr/>
              </p:nvGrpSpPr>
              <p:grpSpPr>
                <a:xfrm>
                  <a:off x="7334073" y="1080254"/>
                  <a:ext cx="389850" cy="3188534"/>
                  <a:chOff x="7334073" y="1080254"/>
                  <a:chExt cx="389850" cy="3188534"/>
                </a:xfrm>
              </p:grpSpPr>
              <p:cxnSp>
                <p:nvCxnSpPr>
                  <p:cNvPr id="53" name="Přímá spojovací čára 74"/>
                  <p:cNvCxnSpPr/>
                  <p:nvPr/>
                </p:nvCxnSpPr>
                <p:spPr>
                  <a:xfrm rot="5400000">
                    <a:off x="6072410" y="2646458"/>
                    <a:ext cx="292608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4" name="Skupina 79"/>
                  <p:cNvGrpSpPr/>
                  <p:nvPr/>
                </p:nvGrpSpPr>
                <p:grpSpPr>
                  <a:xfrm>
                    <a:off x="7337856" y="4120896"/>
                    <a:ext cx="377952" cy="147892"/>
                    <a:chOff x="2741472" y="4925568"/>
                    <a:chExt cx="377952" cy="147892"/>
                  </a:xfrm>
                </p:grpSpPr>
                <p:cxnSp>
                  <p:nvCxnSpPr>
                    <p:cNvPr id="56" name="Přímá spojovací čára 76"/>
                    <p:cNvCxnSpPr/>
                    <p:nvPr/>
                  </p:nvCxnSpPr>
                  <p:spPr>
                    <a:xfrm>
                      <a:off x="2741472" y="4925568"/>
                      <a:ext cx="377952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Přímá spojovací čára 77"/>
                    <p:cNvCxnSpPr/>
                    <p:nvPr/>
                  </p:nvCxnSpPr>
                  <p:spPr>
                    <a:xfrm>
                      <a:off x="2786448" y="4998720"/>
                      <a:ext cx="288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Přímá spojovací čára 78"/>
                    <p:cNvCxnSpPr/>
                    <p:nvPr/>
                  </p:nvCxnSpPr>
                  <p:spPr>
                    <a:xfrm>
                      <a:off x="2822448" y="5071872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5" name="Obdélník 54"/>
                  <p:cNvSpPr/>
                  <p:nvPr/>
                </p:nvSpPr>
                <p:spPr>
                  <a:xfrm>
                    <a:off x="7334073" y="1080254"/>
                    <a:ext cx="38985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:r>
                      <a:rPr lang="cs-CZ" sz="2400" dirty="0" smtClean="0">
                        <a:solidFill>
                          <a:prstClr val="black"/>
                        </a:solidFill>
                      </a:rPr>
                      <a:t>V</a:t>
                    </a:r>
                  </a:p>
                </p:txBody>
              </p:sp>
            </p:grpSp>
            <p:sp>
              <p:nvSpPr>
                <p:cNvPr id="52" name="Obdélník 51"/>
                <p:cNvSpPr/>
                <p:nvPr/>
              </p:nvSpPr>
              <p:spPr>
                <a:xfrm>
                  <a:off x="7027525" y="1007102"/>
                  <a:ext cx="389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cs-CZ" sz="2400" dirty="0" smtClean="0">
                      <a:solidFill>
                        <a:prstClr val="black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0" name="Skupina 18"/>
              <p:cNvGrpSpPr/>
              <p:nvPr/>
            </p:nvGrpSpPr>
            <p:grpSpPr>
              <a:xfrm>
                <a:off x="886344" y="2303672"/>
                <a:ext cx="212897" cy="762110"/>
                <a:chOff x="3152527" y="1623941"/>
                <a:chExt cx="221247" cy="792000"/>
              </a:xfrm>
            </p:grpSpPr>
            <p:sp>
              <p:nvSpPr>
                <p:cNvPr id="46" name="Elipsa 55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7" name="Elipsa 56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8" name="Elipsa 57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9" name="Elipsa 60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" name="Obdélník 49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1" name="Obdélník 30"/>
              <p:cNvSpPr/>
              <p:nvPr/>
            </p:nvSpPr>
            <p:spPr>
              <a:xfrm>
                <a:off x="1280158" y="2312123"/>
                <a:ext cx="1071155" cy="8280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2" name="Skupina 18"/>
              <p:cNvGrpSpPr/>
              <p:nvPr/>
            </p:nvGrpSpPr>
            <p:grpSpPr>
              <a:xfrm flipH="1">
                <a:off x="1182435" y="2351569"/>
                <a:ext cx="212897" cy="762110"/>
                <a:chOff x="3152527" y="1623941"/>
                <a:chExt cx="221247" cy="792000"/>
              </a:xfrm>
            </p:grpSpPr>
            <p:sp>
              <p:nvSpPr>
                <p:cNvPr id="41" name="Elipsa 64"/>
                <p:cNvSpPr/>
                <p:nvPr/>
              </p:nvSpPr>
              <p:spPr>
                <a:xfrm rot="5400000">
                  <a:off x="3184344" y="162831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2" name="Elipsa 66"/>
                <p:cNvSpPr/>
                <p:nvPr/>
              </p:nvSpPr>
              <p:spPr>
                <a:xfrm rot="5400000">
                  <a:off x="3184344" y="180509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3" name="Elipsa 67"/>
                <p:cNvSpPr/>
                <p:nvPr/>
              </p:nvSpPr>
              <p:spPr>
                <a:xfrm rot="5400000">
                  <a:off x="3184344" y="1994071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4" name="Elipsa 68"/>
                <p:cNvSpPr/>
                <p:nvPr/>
              </p:nvSpPr>
              <p:spPr>
                <a:xfrm rot="5400000">
                  <a:off x="3184344" y="2170855"/>
                  <a:ext cx="186944" cy="191917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" name="Obdélník 44"/>
                <p:cNvSpPr/>
                <p:nvPr/>
              </p:nvSpPr>
              <p:spPr>
                <a:xfrm rot="5400000">
                  <a:off x="2805805" y="1970663"/>
                  <a:ext cx="792000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33" name="Přímá spojovací čára 73"/>
              <p:cNvCxnSpPr>
                <a:stCxn id="31" idx="0"/>
                <a:endCxn id="31" idx="2"/>
              </p:cNvCxnSpPr>
              <p:nvPr/>
            </p:nvCxnSpPr>
            <p:spPr>
              <a:xfrm rot="16200000" flipH="1">
                <a:off x="1401736" y="2726123"/>
                <a:ext cx="82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5"/>
              <p:cNvSpPr>
                <a:spLocks noChangeArrowheads="1"/>
              </p:cNvSpPr>
              <p:nvPr/>
            </p:nvSpPr>
            <p:spPr bwMode="auto">
              <a:xfrm>
                <a:off x="1781766" y="229186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1777410" y="309741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36" name="Skupina 19"/>
              <p:cNvGrpSpPr/>
              <p:nvPr/>
            </p:nvGrpSpPr>
            <p:grpSpPr>
              <a:xfrm>
                <a:off x="1649460" y="2608283"/>
                <a:ext cx="356412" cy="148177"/>
                <a:chOff x="4676172" y="1620456"/>
                <a:chExt cx="370390" cy="153988"/>
              </a:xfrm>
            </p:grpSpPr>
            <p:sp>
              <p:nvSpPr>
                <p:cNvPr id="38" name="Obdélník 37"/>
                <p:cNvSpPr/>
                <p:nvPr/>
              </p:nvSpPr>
              <p:spPr>
                <a:xfrm>
                  <a:off x="4780344" y="1632031"/>
                  <a:ext cx="185195" cy="1388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9" name="Přímá spojovací čára 85"/>
                <p:cNvCxnSpPr/>
                <p:nvPr/>
              </p:nvCxnSpPr>
              <p:spPr>
                <a:xfrm>
                  <a:off x="4676172" y="1620456"/>
                  <a:ext cx="37039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Přímá spojovací čára 91"/>
                <p:cNvCxnSpPr/>
                <p:nvPr/>
              </p:nvCxnSpPr>
              <p:spPr>
                <a:xfrm>
                  <a:off x="4676172" y="1772856"/>
                  <a:ext cx="37039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Přímá spojovací šipka 113"/>
              <p:cNvCxnSpPr/>
              <p:nvPr/>
            </p:nvCxnSpPr>
            <p:spPr>
              <a:xfrm rot="5400000" flipH="1" flipV="1">
                <a:off x="1645921" y="2495004"/>
                <a:ext cx="418012" cy="3657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Zaoblený obdélník 8"/>
            <p:cNvSpPr/>
            <p:nvPr/>
          </p:nvSpPr>
          <p:spPr>
            <a:xfrm>
              <a:off x="2537792" y="1869317"/>
              <a:ext cx="813391" cy="83561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ovnoramenný trojúhelník 9"/>
            <p:cNvSpPr/>
            <p:nvPr/>
          </p:nvSpPr>
          <p:spPr>
            <a:xfrm rot="5400000">
              <a:off x="2755764" y="2060241"/>
              <a:ext cx="460406" cy="395271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7591859" y="1796938"/>
              <a:ext cx="698693" cy="1003083"/>
              <a:chOff x="7600210" y="1264722"/>
              <a:chExt cx="718455" cy="1027215"/>
            </a:xfrm>
          </p:grpSpPr>
          <p:grpSp>
            <p:nvGrpSpPr>
              <p:cNvPr id="25" name="Skupina 24"/>
              <p:cNvGrpSpPr/>
              <p:nvPr/>
            </p:nvGrpSpPr>
            <p:grpSpPr>
              <a:xfrm>
                <a:off x="7600210" y="1264722"/>
                <a:ext cx="718455" cy="1027215"/>
                <a:chOff x="5355774" y="2737262"/>
                <a:chExt cx="718455" cy="1027215"/>
              </a:xfrm>
            </p:grpSpPr>
            <p:sp>
              <p:nvSpPr>
                <p:cNvPr id="27" name="Rovnoramenný trojúhelník 26"/>
                <p:cNvSpPr/>
                <p:nvPr/>
              </p:nvSpPr>
              <p:spPr>
                <a:xfrm rot="16200000">
                  <a:off x="5234050" y="2924299"/>
                  <a:ext cx="1027215" cy="653142"/>
                </a:xfrm>
                <a:prstGeom prst="triangl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Obdélník 27"/>
                <p:cNvSpPr/>
                <p:nvPr/>
              </p:nvSpPr>
              <p:spPr>
                <a:xfrm rot="16200000">
                  <a:off x="5284560" y="3022108"/>
                  <a:ext cx="584281" cy="441853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  <p:sp>
            <p:nvSpPr>
              <p:cNvPr id="26" name="Obdélník 25"/>
              <p:cNvSpPr/>
              <p:nvPr/>
            </p:nvSpPr>
            <p:spPr>
              <a:xfrm>
                <a:off x="7601701" y="1534288"/>
                <a:ext cx="407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</a:t>
                </a:r>
                <a:endParaRPr lang="cs-CZ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6154067" y="1903332"/>
              <a:ext cx="813391" cy="835614"/>
              <a:chOff x="6069499" y="2327264"/>
              <a:chExt cx="836397" cy="855717"/>
            </a:xfrm>
          </p:grpSpPr>
          <p:sp>
            <p:nvSpPr>
              <p:cNvPr id="23" name="Zaoblený obdélník 22"/>
              <p:cNvSpPr/>
              <p:nvPr/>
            </p:nvSpPr>
            <p:spPr>
              <a:xfrm>
                <a:off x="6069499" y="2327264"/>
                <a:ext cx="836397" cy="855717"/>
              </a:xfrm>
              <a:prstGeom prst="round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ovnoramenný trojúhelník 23"/>
              <p:cNvSpPr/>
              <p:nvPr/>
            </p:nvSpPr>
            <p:spPr>
              <a:xfrm rot="5400000">
                <a:off x="6294609" y="2521946"/>
                <a:ext cx="471482" cy="406451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4498372" y="1911836"/>
              <a:ext cx="813391" cy="835614"/>
              <a:chOff x="4366973" y="2335972"/>
              <a:chExt cx="836397" cy="855717"/>
            </a:xfrm>
          </p:grpSpPr>
          <p:grpSp>
            <p:nvGrpSpPr>
              <p:cNvPr id="18" name="Skupina 17"/>
              <p:cNvGrpSpPr/>
              <p:nvPr/>
            </p:nvGrpSpPr>
            <p:grpSpPr>
              <a:xfrm>
                <a:off x="4366973" y="2335972"/>
                <a:ext cx="836397" cy="855717"/>
                <a:chOff x="6069499" y="2327264"/>
                <a:chExt cx="836397" cy="855717"/>
              </a:xfrm>
            </p:grpSpPr>
            <p:sp>
              <p:nvSpPr>
                <p:cNvPr id="21" name="Zaoblený obdélník 20"/>
                <p:cNvSpPr/>
                <p:nvPr/>
              </p:nvSpPr>
              <p:spPr>
                <a:xfrm>
                  <a:off x="6069499" y="2327264"/>
                  <a:ext cx="836397" cy="855717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Rovnoramenný trojúhelník 21"/>
                <p:cNvSpPr/>
                <p:nvPr/>
              </p:nvSpPr>
              <p:spPr>
                <a:xfrm rot="5400000">
                  <a:off x="6294609" y="2521946"/>
                  <a:ext cx="471482" cy="406451"/>
                </a:xfrm>
                <a:prstGeom prst="triangl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9" name="Přímá spojovací čára 131"/>
              <p:cNvCxnSpPr/>
              <p:nvPr/>
            </p:nvCxnSpPr>
            <p:spPr>
              <a:xfrm>
                <a:off x="4441371" y="2730137"/>
                <a:ext cx="718457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ovací čára 132"/>
              <p:cNvCxnSpPr/>
              <p:nvPr/>
            </p:nvCxnSpPr>
            <p:spPr>
              <a:xfrm rot="5400000">
                <a:off x="4841502" y="2739312"/>
                <a:ext cx="43200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bdélník 13"/>
            <p:cNvSpPr/>
            <p:nvPr/>
          </p:nvSpPr>
          <p:spPr>
            <a:xfrm>
              <a:off x="1731621" y="1352331"/>
              <a:ext cx="730314" cy="450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LO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2654745" y="1352331"/>
              <a:ext cx="730314" cy="450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VF</a:t>
              </a: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6245613" y="1352331"/>
              <a:ext cx="730314" cy="450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NF</a:t>
              </a:r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4670375" y="1352331"/>
              <a:ext cx="730314" cy="450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cs-CZ" sz="2400" dirty="0" smtClean="0">
                  <a:solidFill>
                    <a:prstClr val="black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77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</TotalTime>
  <Words>284</Words>
  <Application>Microsoft Office PowerPoint</Application>
  <PresentationFormat>Předvádění na obrazovce (4:3)</PresentationFormat>
  <Paragraphs>124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sady Office</vt:lpstr>
      <vt:lpstr>12. PŘENOS INFORMACÍ ELEKTROMAGNETICKÝM VLNĚNÍM</vt:lpstr>
      <vt:lpstr>12. 1. SDĚLOVACÍ SOUSTAVA</vt:lpstr>
      <vt:lpstr>12. 1. SDĚLOVACÍ SOUSTAVA - mikrofon</vt:lpstr>
      <vt:lpstr>12. 1. SDĚLOVACÍ SOUSTAVA - mikrofon</vt:lpstr>
      <vt:lpstr>12. 2. VYSÍLAČ</vt:lpstr>
      <vt:lpstr>12. 2. VYSÍLAČ</vt:lpstr>
      <vt:lpstr>12. 2. VYSÍLAČ</vt:lpstr>
      <vt:lpstr>12. 3. PŘIJÍMAČ</vt:lpstr>
      <vt:lpstr>12. 3. PŘIJÍMAČ</vt:lpstr>
      <vt:lpstr>12. 3. PŘIJÍMAČ</vt:lpstr>
      <vt:lpstr>12. 4. PRINCIP TELEVIZE</vt:lpstr>
      <vt:lpstr>12. 4. PRINCIP TELEVIZE</vt:lpstr>
      <vt:lpstr>12. 4. PRINCIP TELEVIZE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ELEKTRICKÝ PROUD  V POLOVODIČÍCH</dc:title>
  <dc:creator>Monika</dc:creator>
  <cp:lastModifiedBy>monika</cp:lastModifiedBy>
  <cp:revision>202</cp:revision>
  <dcterms:created xsi:type="dcterms:W3CDTF">2011-01-17T18:17:18Z</dcterms:created>
  <dcterms:modified xsi:type="dcterms:W3CDTF">2014-06-10T06:40:30Z</dcterms:modified>
</cp:coreProperties>
</file>