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21" r:id="rId2"/>
    <p:sldId id="356" r:id="rId3"/>
    <p:sldId id="353" r:id="rId4"/>
    <p:sldId id="381" r:id="rId5"/>
    <p:sldId id="380" r:id="rId6"/>
    <p:sldId id="384" r:id="rId7"/>
    <p:sldId id="391" r:id="rId8"/>
    <p:sldId id="382" r:id="rId9"/>
    <p:sldId id="337" r:id="rId10"/>
    <p:sldId id="359" r:id="rId11"/>
    <p:sldId id="385" r:id="rId12"/>
    <p:sldId id="392" r:id="rId13"/>
    <p:sldId id="354" r:id="rId14"/>
    <p:sldId id="401" r:id="rId15"/>
    <p:sldId id="402" r:id="rId16"/>
    <p:sldId id="393" r:id="rId17"/>
    <p:sldId id="397" r:id="rId18"/>
    <p:sldId id="398" r:id="rId19"/>
    <p:sldId id="400" r:id="rId20"/>
    <p:sldId id="386" r:id="rId21"/>
    <p:sldId id="389" r:id="rId22"/>
    <p:sldId id="403" r:id="rId23"/>
    <p:sldId id="394" r:id="rId24"/>
    <p:sldId id="388" r:id="rId25"/>
    <p:sldId id="395" r:id="rId26"/>
    <p:sldId id="396" r:id="rId27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9"/>
    </p:embeddedFon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900"/>
    <a:srgbClr val="66FF99"/>
    <a:srgbClr val="0CF48B"/>
    <a:srgbClr val="0066CC"/>
    <a:srgbClr val="F4B74A"/>
    <a:srgbClr val="FF9966"/>
    <a:srgbClr val="FF9999"/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6" autoAdjust="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30E5B2-D61A-4716-A7BC-5D54DDA37034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4112B8-9048-4BC7-863D-A192AD47FE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562CBD-E22F-486E-A571-A9A981D908B8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562CBD-E22F-486E-A571-A9A981D908B8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112B8-9048-4BC7-863D-A192AD47FED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9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F329-0A0E-473B-AF54-EB39F61DAC81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3D00-59E8-48B3-93AA-123FD098A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1BA1-1580-4DB0-8069-BE8DCD6D8733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9F4A-F563-4CDE-AE27-E7BF239532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DEE0-E321-4912-9CC4-F15CF4B1E573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9C5F-17BA-4E95-A083-8BC6C52B6B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E743-FE30-40EB-B674-CF8E348890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6581-1940-44C2-8228-76030116FCC1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5B6D-91A3-40F9-A48E-FFF9187119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AC46-529B-4063-B07B-9C483AAF3EED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7B5A-CE84-46C9-995B-CE799FCFDC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AAE7-86DE-489F-92FF-21419EE0983B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CBBE-6AB6-40A3-B00C-3CE22D63DF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888D-BD02-44B9-8028-5F6245FA2403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2FE7-D343-4BCC-ACA6-8645DA5B7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713E-F654-4156-AA52-D812501159CC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CC5F-CAE7-47D9-9E98-822FF5A90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7C88-827D-4E81-87C9-EAA89240C335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9FC6-1B6F-4AC6-B4A9-357FE59A2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16B8-75DB-44C8-A03F-6822E974F3A8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9A78-2BC2-4E85-88FB-CACFBE1F88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5BD-575F-4FED-BAC6-F9CBDAECCCCF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6E2A-2B98-4B70-B715-5598C109B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A2853-3622-4985-B08A-D07CB529EFFF}" type="datetimeFigureOut">
              <a:rPr lang="cs-CZ"/>
              <a:pPr>
                <a:defRPr/>
              </a:pPr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1A827-D0CF-4CB0-9F8F-197DF75CBF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mitani_vlneni_soubory/image059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kmitani_vlneni_soubory/image086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8938"/>
            <a:ext cx="9144000" cy="24765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</a:rPr>
              <a:t>11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  <a:r>
              <a:rPr lang="cs-CZ" sz="4000" b="1" dirty="0" smtClean="0">
                <a:solidFill>
                  <a:schemeClr val="bg1"/>
                </a:solidFill>
              </a:rPr>
              <a:t>ELEKTROMAGNETICKÉ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KMITÁNÍ A VLNĚNÍ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1596"/>
            <a:ext cx="4286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696"/>
            <a:ext cx="9144000" cy="41044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 smtClean="0">
                <a:latin typeface="+mj-lt"/>
                <a:ea typeface="Times New Roman"/>
              </a:rPr>
              <a:t>Elektromagnetický </a:t>
            </a:r>
            <a:r>
              <a:rPr lang="cs-CZ" sz="2400" dirty="0">
                <a:latin typeface="+mj-lt"/>
                <a:ea typeface="Times New Roman"/>
              </a:rPr>
              <a:t>oscilátor je zdrojem </a:t>
            </a:r>
            <a:r>
              <a:rPr lang="cs-CZ" sz="2400" dirty="0" smtClean="0">
                <a:latin typeface="+mj-lt"/>
                <a:ea typeface="Times New Roman"/>
              </a:rPr>
              <a:t>elektromagnetického vlnění.</a:t>
            </a:r>
            <a:endParaRPr lang="cs-CZ" sz="2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  <a:ea typeface="Times New Roman"/>
              </a:rPr>
              <a:t>Energie </a:t>
            </a:r>
            <a:r>
              <a:rPr lang="cs-CZ" sz="2400" dirty="0" err="1">
                <a:latin typeface="+mj-lt"/>
                <a:ea typeface="Times New Roman"/>
              </a:rPr>
              <a:t>elmg</a:t>
            </a:r>
            <a:r>
              <a:rPr lang="cs-CZ" sz="2400" dirty="0">
                <a:latin typeface="+mj-lt"/>
                <a:ea typeface="Times New Roman"/>
              </a:rPr>
              <a:t>. oscilátoru nepřechází do okolí. 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  <a:ea typeface="Times New Roman"/>
              </a:rPr>
              <a:t>Abychom ji mohli přenášet ke spotřebiči, potřebujeme dva vodiče</a:t>
            </a:r>
            <a:r>
              <a:rPr lang="cs-CZ" sz="2400" dirty="0" smtClean="0">
                <a:latin typeface="+mj-lt"/>
                <a:ea typeface="Times New Roman"/>
              </a:rPr>
              <a:t>.</a:t>
            </a:r>
            <a:br>
              <a:rPr lang="cs-CZ" sz="2400" dirty="0" smtClean="0">
                <a:latin typeface="+mj-lt"/>
                <a:ea typeface="Times New Roman"/>
              </a:rPr>
            </a:br>
            <a:endParaRPr lang="cs-CZ" sz="2400" dirty="0" smtClean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400" dirty="0" smtClean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400" dirty="0" smtClean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400" dirty="0" smtClean="0"/>
              <a:t>symetrické dvouvodičové </a:t>
            </a:r>
            <a:br>
              <a:rPr lang="cs-CZ" sz="2400" dirty="0" smtClean="0"/>
            </a:br>
            <a:r>
              <a:rPr lang="cs-CZ" sz="2400" dirty="0" smtClean="0"/>
              <a:t>vedení </a:t>
            </a:r>
            <a:r>
              <a:rPr lang="cs-CZ" sz="2400" dirty="0"/>
              <a:t>– </a:t>
            </a:r>
            <a:r>
              <a:rPr lang="cs-CZ" sz="2400" dirty="0" smtClean="0"/>
              <a:t>dvoulinka</a:t>
            </a:r>
            <a:endParaRPr lang="cs-CZ" sz="2400" dirty="0" smtClean="0">
              <a:latin typeface="+mj-lt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11.4</a:t>
            </a:r>
            <a:r>
              <a:rPr lang="cs-CZ" sz="2800" b="1" dirty="0">
                <a:solidFill>
                  <a:schemeClr val="bg1"/>
                </a:solidFill>
              </a:rPr>
              <a:t>.	ELEKTROMAGNETICKÉ VLNĚNÍ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499872" y="2589013"/>
            <a:ext cx="7943117" cy="1224144"/>
            <a:chOff x="499872" y="2589013"/>
            <a:chExt cx="7943117" cy="1224144"/>
          </a:xfrm>
        </p:grpSpPr>
        <p:sp>
          <p:nvSpPr>
            <p:cNvPr id="7" name="Obdélník 6"/>
            <p:cNvSpPr/>
            <p:nvPr/>
          </p:nvSpPr>
          <p:spPr>
            <a:xfrm>
              <a:off x="768096" y="2625589"/>
              <a:ext cx="7559040" cy="115824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109472" y="2589013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115568" y="3741157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499872" y="2724387"/>
              <a:ext cx="530351" cy="835307"/>
              <a:chOff x="499872" y="2634734"/>
              <a:chExt cx="530351" cy="835307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499872" y="2828544"/>
                <a:ext cx="499872" cy="451104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Skupina 11"/>
              <p:cNvGrpSpPr/>
              <p:nvPr/>
            </p:nvGrpSpPr>
            <p:grpSpPr>
              <a:xfrm>
                <a:off x="523092" y="2634734"/>
                <a:ext cx="507131" cy="835307"/>
                <a:chOff x="1986132" y="2781038"/>
                <a:chExt cx="507131" cy="835307"/>
              </a:xfrm>
            </p:grpSpPr>
            <p:sp>
              <p:nvSpPr>
                <p:cNvPr id="13" name="Obdélník 12"/>
                <p:cNvSpPr/>
                <p:nvPr/>
              </p:nvSpPr>
              <p:spPr>
                <a:xfrm>
                  <a:off x="1986132" y="278103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14" name="Obdélník 13"/>
                <p:cNvSpPr/>
                <p:nvPr/>
              </p:nvSpPr>
              <p:spPr>
                <a:xfrm>
                  <a:off x="1992228" y="287247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15" name="Obdélník 14"/>
                <p:cNvSpPr/>
                <p:nvPr/>
              </p:nvSpPr>
              <p:spPr>
                <a:xfrm>
                  <a:off x="1992228" y="2970014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</p:grpSp>
        </p:grpSp>
        <p:grpSp>
          <p:nvGrpSpPr>
            <p:cNvPr id="16" name="Skupina 15"/>
            <p:cNvGrpSpPr/>
            <p:nvPr/>
          </p:nvGrpSpPr>
          <p:grpSpPr>
            <a:xfrm rot="5400000">
              <a:off x="7732356" y="2796059"/>
              <a:ext cx="710005" cy="711261"/>
              <a:chOff x="4539727" y="2162287"/>
              <a:chExt cx="710005" cy="711261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4539727" y="2162287"/>
                <a:ext cx="710005" cy="215153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 rot="16200000">
                <a:off x="4582039" y="2272103"/>
                <a:ext cx="623721" cy="57916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marR="0" indent="-274320" algn="ctr" defTabSz="914400" rtl="0" eaLnBrk="1" fontAlgn="auto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rgbClr val="FFC000"/>
                  </a:buClr>
                  <a:buSzPct val="85000"/>
                  <a:buFont typeface="Wingdings 2"/>
                  <a:buNone/>
                  <a:tabLst/>
                </a:pPr>
                <a:r>
                  <a:rPr lang="cs-CZ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</a:p>
            </p:txBody>
          </p:sp>
        </p:grpSp>
      </p:grpSp>
      <p:sp>
        <p:nvSpPr>
          <p:cNvPr id="4" name="TextovéPole 3"/>
          <p:cNvSpPr txBox="1"/>
          <p:nvPr/>
        </p:nvSpPr>
        <p:spPr>
          <a:xfrm>
            <a:off x="899592" y="2815827"/>
            <a:ext cx="273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>
                <a:latin typeface="+mj-lt"/>
              </a:defRPr>
            </a:lvl1pPr>
          </a:lstStyle>
          <a:p>
            <a:pPr algn="ctr"/>
            <a:r>
              <a:rPr lang="cs-CZ" dirty="0" smtClean="0"/>
              <a:t>← vysokofrekvenční</a:t>
            </a:r>
            <a:br>
              <a:rPr lang="cs-CZ" dirty="0" smtClean="0"/>
            </a:br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275682" y="2919597"/>
            <a:ext cx="175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spotřebič →</a:t>
            </a:r>
            <a:endParaRPr lang="cs-CZ" sz="2400" dirty="0">
              <a:latin typeface="+mj-lt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970263" y="2740237"/>
            <a:ext cx="204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dvouvodičové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vedení </a:t>
            </a:r>
            <a:endParaRPr lang="cs-CZ" sz="2400" dirty="0">
              <a:latin typeface="+mj-lt"/>
            </a:endParaRPr>
          </a:p>
        </p:txBody>
      </p:sp>
      <p:pic>
        <p:nvPicPr>
          <p:cNvPr id="3110" name="Picture 38" descr="http://www.digiboss.cz/IMGCACHE/_54/54787_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8" b="36563"/>
          <a:stretch/>
        </p:blipFill>
        <p:spPr bwMode="auto">
          <a:xfrm rot="16200000">
            <a:off x="7088093" y="4763635"/>
            <a:ext cx="2279485" cy="9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2" b="23975"/>
          <a:stretch/>
        </p:blipFill>
        <p:spPr bwMode="auto">
          <a:xfrm rot="10800000">
            <a:off x="395537" y="5013176"/>
            <a:ext cx="2381250" cy="11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3874790" y="2789210"/>
            <a:ext cx="0" cy="83099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179512" y="404664"/>
            <a:ext cx="8784976" cy="259228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Dvouvodičové vedení si můžeme představit jako řadu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navzájem spojených </a:t>
            </a:r>
            <a:r>
              <a:rPr lang="cs-CZ" sz="2400" dirty="0" smtClean="0"/>
              <a:t>elementárních </a:t>
            </a:r>
            <a:r>
              <a:rPr lang="cs-CZ" sz="2400" dirty="0"/>
              <a:t>oscilátorů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/>
              <a:t>Indukčnost</a:t>
            </a:r>
            <a:r>
              <a:rPr lang="cs-CZ" sz="2400" dirty="0" smtClean="0"/>
              <a:t> </a:t>
            </a:r>
            <a:r>
              <a:rPr lang="cs-CZ" sz="2400" dirty="0"/>
              <a:t>představují jednotlivé části </a:t>
            </a:r>
            <a:r>
              <a:rPr lang="cs-CZ" sz="2400" dirty="0" smtClean="0"/>
              <a:t>vodiče. </a:t>
            </a:r>
          </a:p>
          <a:p>
            <a:r>
              <a:rPr lang="cs-CZ" sz="2400" b="1" dirty="0" smtClean="0"/>
              <a:t>Kapacita</a:t>
            </a:r>
            <a:r>
              <a:rPr lang="cs-CZ" sz="2400" dirty="0" smtClean="0"/>
              <a:t> </a:t>
            </a:r>
            <a:r>
              <a:rPr lang="cs-CZ" sz="2400" dirty="0"/>
              <a:t>je dána jejich vzájemnou </a:t>
            </a:r>
            <a:r>
              <a:rPr lang="cs-CZ" sz="2400" dirty="0" smtClean="0"/>
              <a:t>vzdáleností.</a:t>
            </a:r>
          </a:p>
          <a:p>
            <a:endParaRPr lang="cs-CZ" sz="2400" dirty="0"/>
          </a:p>
          <a:p>
            <a:r>
              <a:rPr lang="cs-CZ" sz="2400" dirty="0" smtClean="0"/>
              <a:t>V prvním oscilátoru vynutíme kmitání a následně se rozkmitají další.</a:t>
            </a:r>
            <a:endParaRPr lang="cs-CZ" sz="2400" dirty="0"/>
          </a:p>
          <a:p>
            <a:endParaRPr lang="cs-CZ" sz="2400" dirty="0" smtClean="0"/>
          </a:p>
        </p:txBody>
      </p:sp>
      <p:grpSp>
        <p:nvGrpSpPr>
          <p:cNvPr id="25" name="Skupina 24"/>
          <p:cNvGrpSpPr/>
          <p:nvPr/>
        </p:nvGrpSpPr>
        <p:grpSpPr>
          <a:xfrm>
            <a:off x="469358" y="4443218"/>
            <a:ext cx="7819885" cy="1746307"/>
            <a:chOff x="601884" y="4154774"/>
            <a:chExt cx="7819885" cy="1746307"/>
          </a:xfrm>
        </p:grpSpPr>
        <p:grpSp>
          <p:nvGrpSpPr>
            <p:cNvPr id="26" name="Skupina 25"/>
            <p:cNvGrpSpPr/>
            <p:nvPr/>
          </p:nvGrpSpPr>
          <p:grpSpPr>
            <a:xfrm>
              <a:off x="601884" y="4154774"/>
              <a:ext cx="7819885" cy="1384506"/>
              <a:chOff x="601884" y="4154774"/>
              <a:chExt cx="7819885" cy="1384506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601884" y="4224760"/>
                <a:ext cx="7715607" cy="1284789"/>
                <a:chOff x="601884" y="4224760"/>
                <a:chExt cx="7715607" cy="1284789"/>
              </a:xfrm>
            </p:grpSpPr>
            <p:sp>
              <p:nvSpPr>
                <p:cNvPr id="156" name="Obdélník 155"/>
                <p:cNvSpPr/>
                <p:nvPr/>
              </p:nvSpPr>
              <p:spPr>
                <a:xfrm>
                  <a:off x="758451" y="4262493"/>
                  <a:ext cx="7559040" cy="115824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délník 156"/>
                <p:cNvSpPr/>
                <p:nvPr/>
              </p:nvSpPr>
              <p:spPr>
                <a:xfrm>
                  <a:off x="601884" y="4236334"/>
                  <a:ext cx="219919" cy="12732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8" name="Elipsa 37"/>
                <p:cNvSpPr/>
                <p:nvPr/>
              </p:nvSpPr>
              <p:spPr>
                <a:xfrm>
                  <a:off x="798654" y="422476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Elipsa 38"/>
                <p:cNvSpPr/>
                <p:nvPr/>
              </p:nvSpPr>
              <p:spPr>
                <a:xfrm>
                  <a:off x="789009" y="538415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" name="Skupina 18"/>
              <p:cNvGrpSpPr/>
              <p:nvPr/>
            </p:nvGrpSpPr>
            <p:grpSpPr>
              <a:xfrm rot="16200000">
                <a:off x="1369928" y="3869398"/>
                <a:ext cx="221247" cy="792000"/>
                <a:chOff x="3152527" y="1623941"/>
                <a:chExt cx="221247" cy="792000"/>
              </a:xfrm>
            </p:grpSpPr>
            <p:sp>
              <p:nvSpPr>
                <p:cNvPr id="151" name="Elipsa 41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2" name="Elipsa 42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3" name="Elipsa 43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4" name="Elipsa 44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Obdélník 15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1" name="Skupina 18"/>
              <p:cNvGrpSpPr/>
              <p:nvPr/>
            </p:nvGrpSpPr>
            <p:grpSpPr>
              <a:xfrm rot="16200000">
                <a:off x="1371858" y="5028796"/>
                <a:ext cx="221247" cy="792000"/>
                <a:chOff x="3152527" y="1623941"/>
                <a:chExt cx="221247" cy="792000"/>
              </a:xfrm>
            </p:grpSpPr>
            <p:sp>
              <p:nvSpPr>
                <p:cNvPr id="146" name="Elipsa 49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Elipsa 50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8" name="Elipsa 51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Elipsa 52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0" name="Obdélník 14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2" name="Skupina 18"/>
              <p:cNvGrpSpPr/>
              <p:nvPr/>
            </p:nvGrpSpPr>
            <p:grpSpPr>
              <a:xfrm rot="16200000">
                <a:off x="2286258" y="3871329"/>
                <a:ext cx="221247" cy="792000"/>
                <a:chOff x="3152527" y="1623941"/>
                <a:chExt cx="221247" cy="792000"/>
              </a:xfrm>
            </p:grpSpPr>
            <p:sp>
              <p:nvSpPr>
                <p:cNvPr id="141" name="Elipsa 58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2" name="Elipsa 59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Elipsa 60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4" name="Elipsa 61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Obdélník 14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3" name="Skupina 18"/>
              <p:cNvGrpSpPr/>
              <p:nvPr/>
            </p:nvGrpSpPr>
            <p:grpSpPr>
              <a:xfrm rot="16200000">
                <a:off x="2288188" y="5030727"/>
                <a:ext cx="221247" cy="792000"/>
                <a:chOff x="3152527" y="1623941"/>
                <a:chExt cx="221247" cy="792000"/>
              </a:xfrm>
            </p:grpSpPr>
            <p:sp>
              <p:nvSpPr>
                <p:cNvPr id="136" name="Elipsa 64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7" name="Elipsa 65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8" name="Elipsa 66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9" name="Elipsa 67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0" name="Obdélník 13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4" name="Skupina 18"/>
              <p:cNvGrpSpPr/>
              <p:nvPr/>
            </p:nvGrpSpPr>
            <p:grpSpPr>
              <a:xfrm rot="16200000">
                <a:off x="6730938" y="3871327"/>
                <a:ext cx="221247" cy="792000"/>
                <a:chOff x="3152527" y="1623941"/>
                <a:chExt cx="221247" cy="792000"/>
              </a:xfrm>
            </p:grpSpPr>
            <p:sp>
              <p:nvSpPr>
                <p:cNvPr id="131" name="Elipsa 70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2" name="Elipsa 71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3" name="Elipsa 72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4" name="Elipsa 73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5" name="Obdélník 13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18"/>
              <p:cNvGrpSpPr/>
              <p:nvPr/>
            </p:nvGrpSpPr>
            <p:grpSpPr>
              <a:xfrm rot="16200000">
                <a:off x="6732868" y="5030725"/>
                <a:ext cx="221247" cy="792000"/>
                <a:chOff x="3152527" y="1623941"/>
                <a:chExt cx="221247" cy="792000"/>
              </a:xfrm>
            </p:grpSpPr>
            <p:sp>
              <p:nvSpPr>
                <p:cNvPr id="126" name="Elipsa 76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7" name="Elipsa 77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8" name="Elipsa 78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9" name="Elipsa 79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0" name="Obdélník 12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6" name="Skupina 18"/>
              <p:cNvGrpSpPr/>
              <p:nvPr/>
            </p:nvGrpSpPr>
            <p:grpSpPr>
              <a:xfrm rot="16200000">
                <a:off x="7647268" y="3873258"/>
                <a:ext cx="221247" cy="792000"/>
                <a:chOff x="3152527" y="1623941"/>
                <a:chExt cx="221247" cy="792000"/>
              </a:xfrm>
            </p:grpSpPr>
            <p:sp>
              <p:nvSpPr>
                <p:cNvPr id="121" name="Elipsa 82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Elipsa 83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Elipsa 84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4" name="Elipsa 85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5" name="Obdélník 12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7" name="Skupina 18"/>
              <p:cNvGrpSpPr/>
              <p:nvPr/>
            </p:nvGrpSpPr>
            <p:grpSpPr>
              <a:xfrm rot="16200000">
                <a:off x="7649198" y="50326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16" name="Elipsa 88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7" name="Elipsa 89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8" name="Elipsa 90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Elipsa 91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0" name="Obdélník 11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8" name="Skupina 18"/>
              <p:cNvGrpSpPr/>
              <p:nvPr/>
            </p:nvGrpSpPr>
            <p:grpSpPr>
              <a:xfrm rot="16200000">
                <a:off x="3223762" y="3871328"/>
                <a:ext cx="221247" cy="792000"/>
                <a:chOff x="3152527" y="1623941"/>
                <a:chExt cx="221247" cy="792000"/>
              </a:xfrm>
            </p:grpSpPr>
            <p:sp>
              <p:nvSpPr>
                <p:cNvPr id="111" name="Elipsa 94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2" name="Elipsa 95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3" name="Elipsa 96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Elipsa 97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Obdélník 11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9" name="Skupina 18"/>
              <p:cNvGrpSpPr/>
              <p:nvPr/>
            </p:nvGrpSpPr>
            <p:grpSpPr>
              <a:xfrm rot="16200000">
                <a:off x="3225692" y="5030726"/>
                <a:ext cx="221247" cy="792000"/>
                <a:chOff x="3152527" y="1623941"/>
                <a:chExt cx="221247" cy="792000"/>
              </a:xfrm>
            </p:grpSpPr>
            <p:sp>
              <p:nvSpPr>
                <p:cNvPr id="106" name="Elipsa 100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Elipsa 101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" name="Elipsa 102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" name="Elipsa 103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" name="Obdélník 10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0" name="Skupina 18"/>
              <p:cNvGrpSpPr/>
              <p:nvPr/>
            </p:nvGrpSpPr>
            <p:grpSpPr>
              <a:xfrm rot="16200000">
                <a:off x="5806892" y="3873259"/>
                <a:ext cx="221247" cy="792000"/>
                <a:chOff x="3152527" y="1623941"/>
                <a:chExt cx="221247" cy="792000"/>
              </a:xfrm>
            </p:grpSpPr>
            <p:sp>
              <p:nvSpPr>
                <p:cNvPr id="101" name="Elipsa 106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2" name="Elipsa 107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3" name="Elipsa 108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4" name="Elipsa 109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5" name="Obdélník 10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1" name="Skupina 18"/>
              <p:cNvGrpSpPr/>
              <p:nvPr/>
            </p:nvGrpSpPr>
            <p:grpSpPr>
              <a:xfrm rot="16200000">
                <a:off x="5808822" y="5032657"/>
                <a:ext cx="221247" cy="792000"/>
                <a:chOff x="3152527" y="1623941"/>
                <a:chExt cx="221247" cy="792000"/>
              </a:xfrm>
            </p:grpSpPr>
            <p:sp>
              <p:nvSpPr>
                <p:cNvPr id="96" name="Elipsa 112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" name="Elipsa 113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" name="Elipsa 114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" name="Elipsa 115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0" name="Obdélník 9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2" name="Skupina 28"/>
              <p:cNvGrpSpPr/>
              <p:nvPr/>
            </p:nvGrpSpPr>
            <p:grpSpPr>
              <a:xfrm rot="5400000">
                <a:off x="7711136" y="4432962"/>
                <a:ext cx="710005" cy="711261"/>
                <a:chOff x="4539727" y="2162287"/>
                <a:chExt cx="710005" cy="711261"/>
              </a:xfrm>
            </p:grpSpPr>
            <p:sp>
              <p:nvSpPr>
                <p:cNvPr id="94" name="Obdélník 93"/>
                <p:cNvSpPr/>
                <p:nvPr/>
              </p:nvSpPr>
              <p:spPr>
                <a:xfrm>
                  <a:off x="4539727" y="2162287"/>
                  <a:ext cx="710005" cy="215153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5" name="TextovéPole 94"/>
                <p:cNvSpPr txBox="1"/>
                <p:nvPr/>
              </p:nvSpPr>
              <p:spPr>
                <a:xfrm rot="16200000">
                  <a:off x="4582039" y="2272103"/>
                  <a:ext cx="623721" cy="579169"/>
                </a:xfrm>
                <a:prstGeom prst="rect">
                  <a:avLst/>
                </a:prstGeom>
                <a:noFill/>
                <a:effectLst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none" rtlCol="0">
                  <a:noAutofit/>
                </a:bodyPr>
                <a:lstStyle/>
                <a:p>
                  <a:pPr marL="274320" marR="0" indent="-274320" algn="ctr" defTabSz="914400" rtl="0" eaLnBrk="1" fontAlgn="auto" latinLnBrk="0" hangingPunct="1">
                    <a:lnSpc>
                      <a:spcPct val="150000"/>
                    </a:lnSpc>
                    <a:spcBef>
                      <a:spcPts val="580"/>
                    </a:spcBef>
                    <a:spcAft>
                      <a:spcPts val="0"/>
                    </a:spcAft>
                    <a:buClr>
                      <a:srgbClr val="FFC000"/>
                    </a:buClr>
                    <a:buSzPct val="85000"/>
                    <a:buFont typeface="Wingdings 2"/>
                    <a:buNone/>
                    <a:tabLst/>
                  </a:pPr>
                  <a:r>
                    <a:rPr lang="cs-CZ" sz="16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</a:t>
                  </a:r>
                </a:p>
              </p:txBody>
            </p:sp>
          </p:grpSp>
          <p:sp>
            <p:nvSpPr>
              <p:cNvPr id="43" name="Obdélník 42"/>
              <p:cNvSpPr/>
              <p:nvPr/>
            </p:nvSpPr>
            <p:spPr>
              <a:xfrm>
                <a:off x="3784922" y="4213185"/>
                <a:ext cx="1689903" cy="12847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4" name="Přímá spojovací čára 147"/>
              <p:cNvCxnSpPr/>
              <p:nvPr/>
            </p:nvCxnSpPr>
            <p:spPr>
              <a:xfrm>
                <a:off x="3796493" y="4259484"/>
                <a:ext cx="165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čára 148"/>
              <p:cNvCxnSpPr/>
              <p:nvPr/>
            </p:nvCxnSpPr>
            <p:spPr>
              <a:xfrm>
                <a:off x="3798422" y="5418882"/>
                <a:ext cx="165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>
              <a:xfrm>
                <a:off x="1741904" y="4226685"/>
                <a:ext cx="356412" cy="1219823"/>
                <a:chOff x="1741904" y="4226685"/>
                <a:chExt cx="356412" cy="1219823"/>
              </a:xfrm>
            </p:grpSpPr>
            <p:sp>
              <p:nvSpPr>
                <p:cNvPr id="87" name="Elipsa 149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Elipsa 150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89" name="Přímá spojovací čára 152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91" name="Obdélník 90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92" name="Přímá spojovací čára 155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Přímá spojovací čára 156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Skupina 46"/>
              <p:cNvGrpSpPr/>
              <p:nvPr/>
            </p:nvGrpSpPr>
            <p:grpSpPr>
              <a:xfrm>
                <a:off x="2658234" y="4228614"/>
                <a:ext cx="356412" cy="1219823"/>
                <a:chOff x="1741904" y="4226685"/>
                <a:chExt cx="356412" cy="1219823"/>
              </a:xfrm>
            </p:grpSpPr>
            <p:sp>
              <p:nvSpPr>
                <p:cNvPr id="80" name="Elipsa 159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1" name="Elipsa 160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82" name="Přímá spojovací čára 161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84" name="Obdélník 83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85" name="Přímá spojovací čára 164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Přímá spojovací čára 165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Skupina 47"/>
              <p:cNvGrpSpPr/>
              <p:nvPr/>
            </p:nvGrpSpPr>
            <p:grpSpPr>
              <a:xfrm>
                <a:off x="6188512" y="4228614"/>
                <a:ext cx="356412" cy="1219823"/>
                <a:chOff x="1741904" y="4226685"/>
                <a:chExt cx="356412" cy="1219823"/>
              </a:xfrm>
            </p:grpSpPr>
            <p:sp>
              <p:nvSpPr>
                <p:cNvPr id="73" name="Elipsa 167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Elipsa 168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75" name="Přímá spojovací čára 169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77" name="Obdélník 76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78" name="Přímá spojovací čára 172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Přímá spojovací čára 173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Skupina 48"/>
              <p:cNvGrpSpPr/>
              <p:nvPr/>
            </p:nvGrpSpPr>
            <p:grpSpPr>
              <a:xfrm>
                <a:off x="7102912" y="4217040"/>
                <a:ext cx="356412" cy="1219823"/>
                <a:chOff x="1741904" y="4226685"/>
                <a:chExt cx="356412" cy="1219823"/>
              </a:xfrm>
            </p:grpSpPr>
            <p:sp>
              <p:nvSpPr>
                <p:cNvPr id="66" name="Elipsa 175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Elipsa 176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8" name="Přímá spojovací čára 177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70" name="Obdélník 69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71" name="Přímá spojovací čára 180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Přímá spojovací čára 181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" name="Skupina 49"/>
              <p:cNvGrpSpPr/>
              <p:nvPr/>
            </p:nvGrpSpPr>
            <p:grpSpPr>
              <a:xfrm>
                <a:off x="3584208" y="4240189"/>
                <a:ext cx="356412" cy="1219823"/>
                <a:chOff x="1741904" y="4226685"/>
                <a:chExt cx="356412" cy="1219823"/>
              </a:xfrm>
            </p:grpSpPr>
            <p:sp>
              <p:nvSpPr>
                <p:cNvPr id="59" name="Elipsa 183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Elipsa 184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1" name="Přímá spojovací čára 185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63" name="Obdélník 62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64" name="Přímá spojovací čára 188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ovací čára 189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" name="Skupina 50"/>
              <p:cNvGrpSpPr/>
              <p:nvPr/>
            </p:nvGrpSpPr>
            <p:grpSpPr>
              <a:xfrm>
                <a:off x="5274111" y="4228614"/>
                <a:ext cx="356412" cy="1219823"/>
                <a:chOff x="1741904" y="4226685"/>
                <a:chExt cx="356412" cy="1219823"/>
              </a:xfrm>
            </p:grpSpPr>
            <p:sp>
              <p:nvSpPr>
                <p:cNvPr id="52" name="Elipsa 191"/>
                <p:cNvSpPr/>
                <p:nvPr/>
              </p:nvSpPr>
              <p:spPr>
                <a:xfrm>
                  <a:off x="1877054" y="42266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Elipsa 192"/>
                <p:cNvSpPr/>
                <p:nvPr/>
              </p:nvSpPr>
              <p:spPr>
                <a:xfrm>
                  <a:off x="1878983" y="537450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4" name="Přímá spojovací čára 193"/>
                <p:cNvCxnSpPr/>
                <p:nvPr/>
              </p:nvCxnSpPr>
              <p:spPr>
                <a:xfrm rot="16200000" flipH="1">
                  <a:off x="1336837" y="4862051"/>
                  <a:ext cx="114782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Skupina 19"/>
                <p:cNvGrpSpPr/>
                <p:nvPr/>
              </p:nvGrpSpPr>
              <p:grpSpPr>
                <a:xfrm>
                  <a:off x="1741904" y="4722743"/>
                  <a:ext cx="356412" cy="148177"/>
                  <a:chOff x="4676172" y="1620456"/>
                  <a:chExt cx="370390" cy="153988"/>
                </a:xfrm>
              </p:grpSpPr>
              <p:sp>
                <p:nvSpPr>
                  <p:cNvPr id="56" name="Obdélník 55"/>
                  <p:cNvSpPr/>
                  <p:nvPr/>
                </p:nvSpPr>
                <p:spPr>
                  <a:xfrm>
                    <a:off x="4780344" y="1632031"/>
                    <a:ext cx="185195" cy="1388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7" name="Přímá spojovací čára 196"/>
                  <p:cNvCxnSpPr/>
                  <p:nvPr/>
                </p:nvCxnSpPr>
                <p:spPr>
                  <a:xfrm>
                    <a:off x="4676172" y="16204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Přímá spojovací čára 197"/>
                  <p:cNvCxnSpPr/>
                  <p:nvPr/>
                </p:nvCxnSpPr>
                <p:spPr>
                  <a:xfrm>
                    <a:off x="4676172" y="1772856"/>
                    <a:ext cx="37039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TextovéPole 26"/>
            <p:cNvSpPr txBox="1"/>
            <p:nvPr/>
          </p:nvSpPr>
          <p:spPr>
            <a:xfrm>
              <a:off x="1149591" y="5321912"/>
              <a:ext cx="623721" cy="579169"/>
            </a:xfrm>
            <a:prstGeom prst="rect">
              <a:avLst/>
            </a:prstGeom>
            <a:noFill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278844" y="4548338"/>
              <a:ext cx="623721" cy="579169"/>
            </a:xfrm>
            <a:prstGeom prst="rect">
              <a:avLst/>
            </a:prstGeom>
            <a:noFill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664"/>
            <a:ext cx="9144000" cy="58326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Vlnová délka </a:t>
            </a:r>
            <a:r>
              <a:rPr lang="cs-CZ" sz="2400" b="1" dirty="0" err="1"/>
              <a:t>elmg</a:t>
            </a:r>
            <a:r>
              <a:rPr lang="cs-CZ" sz="2400" b="1" dirty="0"/>
              <a:t>. vlnění</a:t>
            </a:r>
            <a:r>
              <a:rPr lang="cs-CZ" sz="2400" dirty="0"/>
              <a:t>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vzdálenost, kterou urazí </a:t>
            </a:r>
            <a:r>
              <a:rPr lang="cs-CZ" sz="2400" dirty="0" err="1"/>
              <a:t>elmg</a:t>
            </a:r>
            <a:r>
              <a:rPr lang="cs-CZ" sz="2400" dirty="0"/>
              <a:t>. vlnění za 1 periodu</a:t>
            </a:r>
            <a:endParaRPr lang="cs-CZ" sz="2400" dirty="0"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cs-CZ" sz="2400" dirty="0"/>
              <a:t>James </a:t>
            </a:r>
            <a:r>
              <a:rPr lang="cs-CZ" sz="2400" dirty="0" err="1"/>
              <a:t>Clerk</a:t>
            </a:r>
            <a:r>
              <a:rPr lang="cs-CZ" sz="2400" dirty="0"/>
              <a:t> Maxwell (2</a:t>
            </a:r>
            <a:r>
              <a:rPr lang="cs-CZ" sz="2400" dirty="0" smtClean="0"/>
              <a:t>. pol. 19. st</a:t>
            </a:r>
            <a:r>
              <a:rPr lang="cs-CZ" sz="2400" dirty="0"/>
              <a:t>.) </a:t>
            </a:r>
            <a:br>
              <a:rPr lang="cs-CZ" sz="2400" dirty="0"/>
            </a:br>
            <a:r>
              <a:rPr lang="cs-CZ" sz="2400" dirty="0" err="1"/>
              <a:t>elmg</a:t>
            </a:r>
            <a:r>
              <a:rPr lang="cs-CZ" sz="2400" dirty="0"/>
              <a:t>. rozruch se šíří rychlostí světla </a:t>
            </a:r>
            <a:r>
              <a:rPr lang="cs-CZ" sz="2400" b="1" dirty="0"/>
              <a:t>c = 3.10</a:t>
            </a:r>
            <a:r>
              <a:rPr lang="cs-CZ" sz="2400" b="1" baseline="30000" dirty="0"/>
              <a:t>8</a:t>
            </a:r>
            <a:r>
              <a:rPr lang="cs-CZ" sz="2400" b="1" dirty="0"/>
              <a:t> m.s</a:t>
            </a:r>
            <a:r>
              <a:rPr lang="cs-CZ" sz="2400" b="1" baseline="30000" dirty="0"/>
              <a:t>-1</a:t>
            </a:r>
            <a:endParaRPr lang="cs-CZ" sz="2400" b="1" dirty="0"/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cs-CZ" sz="2400" b="1" dirty="0" smtClean="0">
              <a:latin typeface="+mj-lt"/>
              <a:ea typeface="Times New Roman"/>
            </a:endParaRP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cs-CZ" sz="2400" b="1" dirty="0" smtClean="0">
                <a:latin typeface="+mj-lt"/>
                <a:ea typeface="Times New Roman"/>
              </a:rPr>
              <a:t>Při </a:t>
            </a:r>
            <a:r>
              <a:rPr lang="cs-CZ" sz="2400" b="1" dirty="0">
                <a:latin typeface="+mj-lt"/>
                <a:ea typeface="Times New Roman"/>
              </a:rPr>
              <a:t>nízké frekvenci (50 Hz) </a:t>
            </a:r>
            <a:r>
              <a:rPr lang="cs-CZ" sz="2400" u="sng" dirty="0">
                <a:latin typeface="+mj-lt"/>
                <a:ea typeface="Times New Roman"/>
              </a:rPr>
              <a:t/>
            </a:r>
            <a:br>
              <a:rPr lang="cs-CZ" sz="2400" u="sng" dirty="0">
                <a:latin typeface="+mj-lt"/>
                <a:ea typeface="Times New Roman"/>
              </a:rPr>
            </a:br>
            <a:r>
              <a:rPr lang="cs-CZ" sz="2400" dirty="0">
                <a:latin typeface="+mj-lt"/>
                <a:ea typeface="Times New Roman"/>
              </a:rPr>
              <a:t>je vždy všude stejné napětí (žárovky svítí stejně)</a:t>
            </a:r>
            <a:br>
              <a:rPr lang="cs-CZ" sz="2400" dirty="0">
                <a:latin typeface="+mj-lt"/>
                <a:ea typeface="Times New Roman"/>
              </a:rPr>
            </a:br>
            <a:r>
              <a:rPr lang="cs-CZ" sz="2400" dirty="0">
                <a:latin typeface="+mj-lt"/>
                <a:ea typeface="Times New Roman"/>
              </a:rPr>
              <a:t>vlnový ráz se </a:t>
            </a:r>
            <a:r>
              <a:rPr lang="cs-CZ" sz="2400" dirty="0" smtClean="0">
                <a:latin typeface="+mj-lt"/>
                <a:ea typeface="Times New Roman"/>
              </a:rPr>
              <a:t>neprojevuje</a:t>
            </a: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cs-CZ" sz="2400" dirty="0">
              <a:latin typeface="+mj-lt"/>
              <a:ea typeface="Times New Roman"/>
            </a:endParaRP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cs-CZ" sz="2400" dirty="0" smtClean="0">
              <a:latin typeface="+mj-lt"/>
              <a:ea typeface="Times New Roman"/>
            </a:endParaRP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cs-CZ" sz="2400" dirty="0">
              <a:latin typeface="+mj-lt"/>
              <a:ea typeface="Times New Roman"/>
            </a:endParaRP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cs-CZ" sz="2400" dirty="0">
              <a:latin typeface="+mj-lt"/>
              <a:ea typeface="Times New Roman"/>
            </a:endParaRPr>
          </a:p>
          <a:p>
            <a:pPr marL="263525" lvl="1" indent="-263525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cs-CZ" sz="2400" b="1" dirty="0">
                <a:latin typeface="+mj-lt"/>
                <a:ea typeface="Times New Roman"/>
              </a:rPr>
              <a:t>Při vysoké frekvenci</a:t>
            </a:r>
            <a:r>
              <a:rPr lang="cs-CZ" sz="2400" u="sng" dirty="0">
                <a:latin typeface="+mj-lt"/>
                <a:ea typeface="Times New Roman"/>
              </a:rPr>
              <a:t/>
            </a:r>
            <a:br>
              <a:rPr lang="cs-CZ" sz="2400" u="sng" dirty="0">
                <a:latin typeface="+mj-lt"/>
                <a:ea typeface="Times New Roman"/>
              </a:rPr>
            </a:br>
            <a:r>
              <a:rPr lang="cs-CZ" sz="2400" dirty="0">
                <a:latin typeface="+mj-lt"/>
                <a:ea typeface="Times New Roman"/>
              </a:rPr>
              <a:t>se změny na začátku vedení projeví na konci vedení se </a:t>
            </a:r>
            <a:r>
              <a:rPr lang="cs-CZ" sz="2400" dirty="0" smtClean="0">
                <a:latin typeface="+mj-lt"/>
                <a:ea typeface="Times New Roman"/>
              </a:rPr>
              <a:t>zpožděním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75504"/>
              </p:ext>
            </p:extLst>
          </p:nvPr>
        </p:nvGraphicFramePr>
        <p:xfrm>
          <a:off x="6372200" y="2636912"/>
          <a:ext cx="250181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Rovnice" r:id="rId3" imgW="1726920" imgH="444240" progId="Equation.3">
                  <p:embed/>
                </p:oleObj>
              </mc:Choice>
              <mc:Fallback>
                <p:oleObj name="Rovnice" r:id="rId3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636912"/>
                        <a:ext cx="2501810" cy="64807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72885"/>
              </p:ext>
            </p:extLst>
          </p:nvPr>
        </p:nvGraphicFramePr>
        <p:xfrm>
          <a:off x="7153204" y="980728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Rovnice" r:id="rId5" imgW="761669" imgH="418918" progId="Equation.3">
                  <p:embed/>
                </p:oleObj>
              </mc:Choice>
              <mc:Fallback>
                <p:oleObj name="Rovnice" r:id="rId5" imgW="761669" imgH="418918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04" y="980728"/>
                        <a:ext cx="1079500" cy="5937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Skupina 7"/>
          <p:cNvGrpSpPr/>
          <p:nvPr/>
        </p:nvGrpSpPr>
        <p:grpSpPr>
          <a:xfrm>
            <a:off x="304171" y="3777157"/>
            <a:ext cx="7943117" cy="1224144"/>
            <a:chOff x="499872" y="2589013"/>
            <a:chExt cx="7943117" cy="1224144"/>
          </a:xfrm>
        </p:grpSpPr>
        <p:sp>
          <p:nvSpPr>
            <p:cNvPr id="9" name="Obdélník 8"/>
            <p:cNvSpPr/>
            <p:nvPr/>
          </p:nvSpPr>
          <p:spPr>
            <a:xfrm>
              <a:off x="768096" y="2625589"/>
              <a:ext cx="7559040" cy="115824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109472" y="2589013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115568" y="3741157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499872" y="2724387"/>
              <a:ext cx="530351" cy="835307"/>
              <a:chOff x="499872" y="2634734"/>
              <a:chExt cx="530351" cy="835307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499872" y="2828544"/>
                <a:ext cx="499872" cy="451104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523092" y="2634734"/>
                <a:ext cx="507131" cy="835307"/>
                <a:chOff x="1986132" y="2781038"/>
                <a:chExt cx="507131" cy="835307"/>
              </a:xfrm>
            </p:grpSpPr>
            <p:sp>
              <p:nvSpPr>
                <p:cNvPr id="18" name="Obdélník 17"/>
                <p:cNvSpPr/>
                <p:nvPr/>
              </p:nvSpPr>
              <p:spPr>
                <a:xfrm>
                  <a:off x="1986132" y="278103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1992228" y="287247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1992228" y="2970014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</p:grpSp>
        </p:grpSp>
        <p:grpSp>
          <p:nvGrpSpPr>
            <p:cNvPr id="13" name="Skupina 12"/>
            <p:cNvGrpSpPr/>
            <p:nvPr/>
          </p:nvGrpSpPr>
          <p:grpSpPr>
            <a:xfrm rot="5400000">
              <a:off x="7732356" y="2796059"/>
              <a:ext cx="710005" cy="711261"/>
              <a:chOff x="4539727" y="2162287"/>
              <a:chExt cx="710005" cy="711261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539727" y="2162287"/>
                <a:ext cx="710005" cy="215153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 rot="16200000">
                <a:off x="4582039" y="2272103"/>
                <a:ext cx="623721" cy="57916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marR="0" indent="-274320" algn="ctr" defTabSz="914400" rtl="0" eaLnBrk="1" fontAlgn="auto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rgbClr val="FFC000"/>
                  </a:buClr>
                  <a:buSzPct val="85000"/>
                  <a:buFont typeface="Wingdings 2"/>
                  <a:buNone/>
                  <a:tabLst/>
                </a:pPr>
                <a:r>
                  <a:rPr lang="cs-CZ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</a:p>
            </p:txBody>
          </p:sp>
        </p:grpSp>
      </p:grpSp>
      <p:grpSp>
        <p:nvGrpSpPr>
          <p:cNvPr id="27" name="Skupina 26"/>
          <p:cNvGrpSpPr/>
          <p:nvPr/>
        </p:nvGrpSpPr>
        <p:grpSpPr>
          <a:xfrm>
            <a:off x="1007604" y="3849157"/>
            <a:ext cx="504056" cy="1116144"/>
            <a:chOff x="1007604" y="3849157"/>
            <a:chExt cx="504056" cy="1116144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1259632" y="3849157"/>
              <a:ext cx="0" cy="111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/>
            <p:cNvSpPr/>
            <p:nvPr/>
          </p:nvSpPr>
          <p:spPr>
            <a:xfrm>
              <a:off x="1007604" y="4075108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" name="Přímá spojnice 22"/>
            <p:cNvCxnSpPr>
              <a:stCxn id="21" idx="1"/>
              <a:endCxn id="21" idx="5"/>
            </p:cNvCxnSpPr>
            <p:nvPr/>
          </p:nvCxnSpPr>
          <p:spPr>
            <a:xfrm>
              <a:off x="1081421" y="4148925"/>
              <a:ext cx="356422" cy="356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endCxn id="21" idx="7"/>
            </p:cNvCxnSpPr>
            <p:nvPr/>
          </p:nvCxnSpPr>
          <p:spPr>
            <a:xfrm flipV="1">
              <a:off x="1081421" y="4148925"/>
              <a:ext cx="356422" cy="356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2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66945 -0.00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179512" y="538336"/>
            <a:ext cx="8784976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Dvouvodičovým vedením</a:t>
            </a:r>
            <a:r>
              <a:rPr lang="cs-CZ" sz="2400" dirty="0"/>
              <a:t> se šíří postupné </a:t>
            </a:r>
            <a:r>
              <a:rPr lang="cs-CZ" sz="2400" dirty="0" err="1"/>
              <a:t>elmg</a:t>
            </a:r>
            <a:r>
              <a:rPr lang="cs-CZ" sz="2400" dirty="0"/>
              <a:t>. </a:t>
            </a:r>
            <a:r>
              <a:rPr lang="cs-CZ" sz="2400" dirty="0" smtClean="0"/>
              <a:t>vlnění.</a:t>
            </a:r>
            <a:endParaRPr lang="cs-CZ" sz="2400" dirty="0"/>
          </a:p>
          <a:p>
            <a:r>
              <a:rPr lang="cs-CZ" sz="2400" dirty="0"/>
              <a:t> </a:t>
            </a:r>
            <a:r>
              <a:rPr lang="cs-CZ" sz="2400" dirty="0" smtClean="0"/>
              <a:t>za </a:t>
            </a:r>
            <a:r>
              <a:rPr lang="cs-CZ" sz="2400" dirty="0"/>
              <a:t>dobu τ bude vlnění ve vzdálenosti x od </a:t>
            </a:r>
            <a:r>
              <a:rPr lang="cs-CZ" sz="2400" dirty="0" smtClean="0"/>
              <a:t>zdroje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     rovnice </a:t>
            </a:r>
            <a:r>
              <a:rPr lang="cs-CZ" sz="2400" b="1" dirty="0"/>
              <a:t>postupného </a:t>
            </a:r>
            <a:r>
              <a:rPr lang="cs-CZ" sz="2400" b="1" dirty="0" err="1"/>
              <a:t>elmg</a:t>
            </a:r>
            <a:r>
              <a:rPr lang="cs-CZ" sz="2400" b="1" dirty="0"/>
              <a:t>. vlnění</a:t>
            </a:r>
          </a:p>
          <a:p>
            <a:endParaRPr lang="cs-CZ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22624"/>
              </p:ext>
            </p:extLst>
          </p:nvPr>
        </p:nvGraphicFramePr>
        <p:xfrm>
          <a:off x="5580112" y="2132856"/>
          <a:ext cx="28733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Rovnice" r:id="rId3" imgW="1282680" imgH="634680" progId="Equation.3">
                  <p:embed/>
                </p:oleObj>
              </mc:Choice>
              <mc:Fallback>
                <p:oleObj name="Rovnice" r:id="rId3" imgW="1282680" imgH="6346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32856"/>
                        <a:ext cx="2873375" cy="14224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10710"/>
              </p:ext>
            </p:extLst>
          </p:nvPr>
        </p:nvGraphicFramePr>
        <p:xfrm>
          <a:off x="7452320" y="620688"/>
          <a:ext cx="77858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Rovnice" r:id="rId5" imgW="380880" imgH="393480" progId="Equation.3">
                  <p:embed/>
                </p:oleObj>
              </mc:Choice>
              <mc:Fallback>
                <p:oleObj name="Rovnice" r:id="rId5" imgW="38088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620688"/>
                        <a:ext cx="778586" cy="79208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2" y="2132856"/>
            <a:ext cx="5074816" cy="20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52616"/>
              </p:ext>
            </p:extLst>
          </p:nvPr>
        </p:nvGraphicFramePr>
        <p:xfrm>
          <a:off x="5364088" y="4293096"/>
          <a:ext cx="332740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Rovnice" r:id="rId8" imgW="1485720" imgH="888840" progId="Equation.3">
                  <p:embed/>
                </p:oleObj>
              </mc:Choice>
              <mc:Fallback>
                <p:oleObj name="Rovnice" r:id="rId8" imgW="14857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293096"/>
                        <a:ext cx="3327400" cy="199231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63"/>
          <p:cNvSpPr>
            <a:spLocks noChangeShapeType="1"/>
          </p:cNvSpPr>
          <p:nvPr/>
        </p:nvSpPr>
        <p:spPr bwMode="auto">
          <a:xfrm flipH="1" flipV="1">
            <a:off x="5526088" y="4699000"/>
            <a:ext cx="1587" cy="709613"/>
          </a:xfrm>
          <a:prstGeom prst="line">
            <a:avLst/>
          </a:prstGeom>
          <a:noFill/>
          <a:ln w="127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Line 161"/>
          <p:cNvSpPr>
            <a:spLocks noChangeShapeType="1"/>
          </p:cNvSpPr>
          <p:nvPr/>
        </p:nvSpPr>
        <p:spPr bwMode="auto">
          <a:xfrm flipH="1" flipV="1">
            <a:off x="3479800" y="3960813"/>
            <a:ext cx="1588" cy="731837"/>
          </a:xfrm>
          <a:prstGeom prst="line">
            <a:avLst/>
          </a:prstGeom>
          <a:noFill/>
          <a:ln w="12700">
            <a:pattFill prst="ltUpDiag">
              <a:fgClr>
                <a:schemeClr val="tx1"/>
              </a:fgClr>
              <a:bgClr>
                <a:srgbClr val="FFFFFF"/>
              </a:bgClr>
            </a:patt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" name="Group 160"/>
          <p:cNvGrpSpPr>
            <a:grpSpLocks/>
          </p:cNvGrpSpPr>
          <p:nvPr/>
        </p:nvGrpSpPr>
        <p:grpSpPr bwMode="auto">
          <a:xfrm>
            <a:off x="2436813" y="3419475"/>
            <a:ext cx="4119562" cy="1370013"/>
            <a:chOff x="1535" y="2154"/>
            <a:chExt cx="2595" cy="827"/>
          </a:xfrm>
        </p:grpSpPr>
        <p:sp>
          <p:nvSpPr>
            <p:cNvPr id="8" name="Line 152"/>
            <p:cNvSpPr>
              <a:spLocks noChangeShapeType="1"/>
            </p:cNvSpPr>
            <p:nvPr/>
          </p:nvSpPr>
          <p:spPr bwMode="auto">
            <a:xfrm>
              <a:off x="1535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153"/>
            <p:cNvSpPr>
              <a:spLocks noChangeShapeType="1"/>
            </p:cNvSpPr>
            <p:nvPr/>
          </p:nvSpPr>
          <p:spPr bwMode="auto">
            <a:xfrm>
              <a:off x="2843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154"/>
            <p:cNvSpPr>
              <a:spLocks noChangeShapeType="1"/>
            </p:cNvSpPr>
            <p:nvPr/>
          </p:nvSpPr>
          <p:spPr bwMode="auto">
            <a:xfrm>
              <a:off x="4130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773113" y="2087563"/>
            <a:ext cx="7559675" cy="1335087"/>
            <a:chOff x="487" y="1315"/>
            <a:chExt cx="4762" cy="841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487" y="1315"/>
              <a:ext cx="4762" cy="841"/>
              <a:chOff x="487" y="1315"/>
              <a:chExt cx="4762" cy="841"/>
            </a:xfrm>
          </p:grpSpPr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487" y="2058"/>
                <a:ext cx="4762" cy="98"/>
                <a:chOff x="487" y="1072"/>
                <a:chExt cx="4762" cy="98"/>
              </a:xfrm>
            </p:grpSpPr>
            <p:sp>
              <p:nvSpPr>
                <p:cNvPr id="143" name="Rectangle 7"/>
                <p:cNvSpPr>
                  <a:spLocks noChangeArrowheads="1"/>
                </p:cNvSpPr>
                <p:nvPr/>
              </p:nvSpPr>
              <p:spPr bwMode="auto">
                <a:xfrm>
                  <a:off x="488" y="1079"/>
                  <a:ext cx="4761" cy="9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487" y="1072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487" y="1168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39" name="Group 10"/>
              <p:cNvGrpSpPr>
                <a:grpSpLocks/>
              </p:cNvGrpSpPr>
              <p:nvPr/>
            </p:nvGrpSpPr>
            <p:grpSpPr bwMode="auto">
              <a:xfrm>
                <a:off x="487" y="1315"/>
                <a:ext cx="4762" cy="98"/>
                <a:chOff x="487" y="1072"/>
                <a:chExt cx="4762" cy="98"/>
              </a:xfrm>
            </p:grpSpPr>
            <p:sp>
              <p:nvSpPr>
                <p:cNvPr id="140" name="Rectangle 11"/>
                <p:cNvSpPr>
                  <a:spLocks noChangeArrowheads="1"/>
                </p:cNvSpPr>
                <p:nvPr/>
              </p:nvSpPr>
              <p:spPr bwMode="auto">
                <a:xfrm>
                  <a:off x="488" y="1079"/>
                  <a:ext cx="4761" cy="9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1" name="Line 12"/>
                <p:cNvSpPr>
                  <a:spLocks noChangeShapeType="1"/>
                </p:cNvSpPr>
                <p:nvPr/>
              </p:nvSpPr>
              <p:spPr bwMode="auto">
                <a:xfrm>
                  <a:off x="487" y="1072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2" name="Line 13"/>
                <p:cNvSpPr>
                  <a:spLocks noChangeShapeType="1"/>
                </p:cNvSpPr>
                <p:nvPr/>
              </p:nvSpPr>
              <p:spPr bwMode="auto">
                <a:xfrm>
                  <a:off x="487" y="1168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0" name="Group 14"/>
              <p:cNvGrpSpPr>
                <a:grpSpLocks/>
              </p:cNvGrpSpPr>
              <p:nvPr/>
            </p:nvGrpSpPr>
            <p:grpSpPr bwMode="auto">
              <a:xfrm>
                <a:off x="579" y="1347"/>
                <a:ext cx="4565" cy="778"/>
                <a:chOff x="468" y="1092"/>
                <a:chExt cx="4801" cy="1081"/>
              </a:xfrm>
            </p:grpSpPr>
            <p:grpSp>
              <p:nvGrpSpPr>
                <p:cNvPr id="92" name="Group 15"/>
                <p:cNvGrpSpPr>
                  <a:grpSpLocks/>
                </p:cNvGrpSpPr>
                <p:nvPr/>
              </p:nvGrpSpPr>
              <p:grpSpPr bwMode="auto">
                <a:xfrm>
                  <a:off x="468" y="2130"/>
                  <a:ext cx="4795" cy="43"/>
                  <a:chOff x="468" y="2130"/>
                  <a:chExt cx="4795" cy="43"/>
                </a:xfrm>
              </p:grpSpPr>
              <p:sp>
                <p:nvSpPr>
                  <p:cNvPr id="117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9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0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1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2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4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5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6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7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8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9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0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1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2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3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4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5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6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7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8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39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3" name="Group 39"/>
                <p:cNvGrpSpPr>
                  <a:grpSpLocks/>
                </p:cNvGrpSpPr>
                <p:nvPr/>
              </p:nvGrpSpPr>
              <p:grpSpPr bwMode="auto">
                <a:xfrm>
                  <a:off x="474" y="1092"/>
                  <a:ext cx="4795" cy="43"/>
                  <a:chOff x="468" y="2130"/>
                  <a:chExt cx="4795" cy="43"/>
                </a:xfrm>
              </p:grpSpPr>
              <p:sp>
                <p:nvSpPr>
                  <p:cNvPr id="94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5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6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7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8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9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1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3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4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5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6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7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1" name="Group 63"/>
              <p:cNvGrpSpPr>
                <a:grpSpLocks/>
              </p:cNvGrpSpPr>
              <p:nvPr/>
            </p:nvGrpSpPr>
            <p:grpSpPr bwMode="auto">
              <a:xfrm>
                <a:off x="487" y="1339"/>
                <a:ext cx="4761" cy="801"/>
                <a:chOff x="487" y="1285"/>
                <a:chExt cx="4761" cy="805"/>
              </a:xfrm>
            </p:grpSpPr>
            <p:sp>
              <p:nvSpPr>
                <p:cNvPr id="42" name="Rectangle 64"/>
                <p:cNvSpPr>
                  <a:spLocks noChangeArrowheads="1"/>
                </p:cNvSpPr>
                <p:nvPr/>
              </p:nvSpPr>
              <p:spPr bwMode="auto">
                <a:xfrm>
                  <a:off x="487" y="2034"/>
                  <a:ext cx="4761" cy="5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3" name="Rectangle 65"/>
                <p:cNvSpPr>
                  <a:spLocks noChangeArrowheads="1"/>
                </p:cNvSpPr>
                <p:nvPr/>
              </p:nvSpPr>
              <p:spPr bwMode="auto">
                <a:xfrm>
                  <a:off x="487" y="1285"/>
                  <a:ext cx="4761" cy="5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4" name="Group 66"/>
                <p:cNvGrpSpPr>
                  <a:grpSpLocks/>
                </p:cNvGrpSpPr>
                <p:nvPr/>
              </p:nvGrpSpPr>
              <p:grpSpPr bwMode="auto">
                <a:xfrm>
                  <a:off x="870" y="1296"/>
                  <a:ext cx="3918" cy="782"/>
                  <a:chOff x="534" y="1098"/>
                  <a:chExt cx="4651" cy="1075"/>
                </a:xfrm>
              </p:grpSpPr>
              <p:sp>
                <p:nvSpPr>
                  <p:cNvPr id="45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" name="Oval 6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68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7" name="Oval 6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48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8" name="Oval 70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34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9" name="Oval 71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14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0" name="Oval 72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99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1" name="Oval 73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36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2" name="Oval 7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23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3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4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5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6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7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8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5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grpSp>
                <p:nvGrpSpPr>
                  <p:cNvPr id="6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534" y="2130"/>
                    <a:ext cx="4407" cy="43"/>
                    <a:chOff x="534" y="2130"/>
                    <a:chExt cx="4407" cy="43"/>
                  </a:xfrm>
                </p:grpSpPr>
                <p:sp>
                  <p:nvSpPr>
                    <p:cNvPr id="69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1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0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22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1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01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87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3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68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4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52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5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89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6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6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7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9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8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9" name="Oval 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0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3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1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2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3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4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5" name="Oval 9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14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6" name="Oval 10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94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7" name="Oval 10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9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8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0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89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45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0" name="Oval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82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1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8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6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4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2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3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3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4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8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5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7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8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4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 flipV="1">
              <a:off x="2219" y="1415"/>
              <a:ext cx="1" cy="6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1774" y="1417"/>
              <a:ext cx="878" cy="639"/>
              <a:chOff x="1753" y="1417"/>
              <a:chExt cx="878" cy="639"/>
            </a:xfrm>
          </p:grpSpPr>
          <p:sp>
            <p:nvSpPr>
              <p:cNvPr id="30" name="Line 118"/>
              <p:cNvSpPr>
                <a:spLocks noChangeShapeType="1"/>
              </p:cNvSpPr>
              <p:nvPr/>
            </p:nvSpPr>
            <p:spPr bwMode="auto">
              <a:xfrm flipV="1">
                <a:off x="2248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119"/>
              <p:cNvSpPr>
                <a:spLocks noChangeShapeType="1"/>
              </p:cNvSpPr>
              <p:nvPr/>
            </p:nvSpPr>
            <p:spPr bwMode="auto">
              <a:xfrm flipV="1">
                <a:off x="2147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120"/>
              <p:cNvSpPr>
                <a:spLocks noChangeShapeType="1"/>
              </p:cNvSpPr>
              <p:nvPr/>
            </p:nvSpPr>
            <p:spPr bwMode="auto">
              <a:xfrm flipV="1">
                <a:off x="2333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Line 121"/>
              <p:cNvSpPr>
                <a:spLocks noChangeShapeType="1"/>
              </p:cNvSpPr>
              <p:nvPr/>
            </p:nvSpPr>
            <p:spPr bwMode="auto">
              <a:xfrm flipV="1">
                <a:off x="2058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Line 122"/>
              <p:cNvSpPr>
                <a:spLocks noChangeShapeType="1"/>
              </p:cNvSpPr>
              <p:nvPr/>
            </p:nvSpPr>
            <p:spPr bwMode="auto">
              <a:xfrm flipV="1">
                <a:off x="2449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Line 123"/>
              <p:cNvSpPr>
                <a:spLocks noChangeShapeType="1"/>
              </p:cNvSpPr>
              <p:nvPr/>
            </p:nvSpPr>
            <p:spPr bwMode="auto">
              <a:xfrm flipV="1">
                <a:off x="1931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Line 124"/>
              <p:cNvSpPr>
                <a:spLocks noChangeShapeType="1"/>
              </p:cNvSpPr>
              <p:nvPr/>
            </p:nvSpPr>
            <p:spPr bwMode="auto">
              <a:xfrm flipV="1">
                <a:off x="2631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" name="Line 125"/>
              <p:cNvSpPr>
                <a:spLocks noChangeShapeType="1"/>
              </p:cNvSpPr>
              <p:nvPr/>
            </p:nvSpPr>
            <p:spPr bwMode="auto">
              <a:xfrm flipV="1">
                <a:off x="1753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" name="Line 127"/>
            <p:cNvSpPr>
              <a:spLocks noChangeShapeType="1"/>
            </p:cNvSpPr>
            <p:nvPr/>
          </p:nvSpPr>
          <p:spPr bwMode="auto">
            <a:xfrm>
              <a:off x="3460" y="1414"/>
              <a:ext cx="1" cy="6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" name="Group 128"/>
            <p:cNvGrpSpPr>
              <a:grpSpLocks/>
            </p:cNvGrpSpPr>
            <p:nvPr/>
          </p:nvGrpSpPr>
          <p:grpSpPr bwMode="auto">
            <a:xfrm flipV="1">
              <a:off x="3015" y="1416"/>
              <a:ext cx="878" cy="639"/>
              <a:chOff x="1753" y="1417"/>
              <a:chExt cx="878" cy="639"/>
            </a:xfrm>
          </p:grpSpPr>
          <p:sp>
            <p:nvSpPr>
              <p:cNvPr id="22" name="Line 129"/>
              <p:cNvSpPr>
                <a:spLocks noChangeShapeType="1"/>
              </p:cNvSpPr>
              <p:nvPr/>
            </p:nvSpPr>
            <p:spPr bwMode="auto">
              <a:xfrm flipV="1">
                <a:off x="2248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130"/>
              <p:cNvSpPr>
                <a:spLocks noChangeShapeType="1"/>
              </p:cNvSpPr>
              <p:nvPr/>
            </p:nvSpPr>
            <p:spPr bwMode="auto">
              <a:xfrm flipV="1">
                <a:off x="2147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131"/>
              <p:cNvSpPr>
                <a:spLocks noChangeShapeType="1"/>
              </p:cNvSpPr>
              <p:nvPr/>
            </p:nvSpPr>
            <p:spPr bwMode="auto">
              <a:xfrm flipV="1">
                <a:off x="2333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132"/>
              <p:cNvSpPr>
                <a:spLocks noChangeShapeType="1"/>
              </p:cNvSpPr>
              <p:nvPr/>
            </p:nvSpPr>
            <p:spPr bwMode="auto">
              <a:xfrm flipV="1">
                <a:off x="2058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133"/>
              <p:cNvSpPr>
                <a:spLocks noChangeShapeType="1"/>
              </p:cNvSpPr>
              <p:nvPr/>
            </p:nvSpPr>
            <p:spPr bwMode="auto">
              <a:xfrm flipV="1">
                <a:off x="2449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134"/>
              <p:cNvSpPr>
                <a:spLocks noChangeShapeType="1"/>
              </p:cNvSpPr>
              <p:nvPr/>
            </p:nvSpPr>
            <p:spPr bwMode="auto">
              <a:xfrm flipV="1">
                <a:off x="1931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135"/>
              <p:cNvSpPr>
                <a:spLocks noChangeShapeType="1"/>
              </p:cNvSpPr>
              <p:nvPr/>
            </p:nvSpPr>
            <p:spPr bwMode="auto">
              <a:xfrm flipV="1">
                <a:off x="2631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136"/>
              <p:cNvSpPr>
                <a:spLocks noChangeShapeType="1"/>
              </p:cNvSpPr>
              <p:nvPr/>
            </p:nvSpPr>
            <p:spPr bwMode="auto">
              <a:xfrm flipV="1">
                <a:off x="1753" y="1417"/>
                <a:ext cx="0" cy="6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" name="Line 139"/>
            <p:cNvSpPr>
              <a:spLocks noChangeShapeType="1"/>
            </p:cNvSpPr>
            <p:nvPr/>
          </p:nvSpPr>
          <p:spPr bwMode="auto">
            <a:xfrm flipV="1">
              <a:off x="1541" y="1413"/>
              <a:ext cx="1" cy="64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Line 140"/>
            <p:cNvSpPr>
              <a:spLocks noChangeShapeType="1"/>
            </p:cNvSpPr>
            <p:nvPr/>
          </p:nvSpPr>
          <p:spPr bwMode="auto">
            <a:xfrm flipV="1">
              <a:off x="2841" y="1416"/>
              <a:ext cx="1" cy="64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141"/>
            <p:cNvSpPr>
              <a:spLocks noChangeShapeType="1"/>
            </p:cNvSpPr>
            <p:nvPr/>
          </p:nvSpPr>
          <p:spPr bwMode="auto">
            <a:xfrm flipV="1">
              <a:off x="4132" y="1405"/>
              <a:ext cx="1" cy="64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46" name="Group 150"/>
          <p:cNvGrpSpPr>
            <a:grpSpLocks/>
          </p:cNvGrpSpPr>
          <p:nvPr/>
        </p:nvGrpSpPr>
        <p:grpSpPr bwMode="auto">
          <a:xfrm>
            <a:off x="1433513" y="3573463"/>
            <a:ext cx="5989637" cy="2132012"/>
            <a:chOff x="903" y="2251"/>
            <a:chExt cx="3773" cy="1343"/>
          </a:xfrm>
        </p:grpSpPr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1213" y="2956"/>
              <a:ext cx="33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 rot="16200000" flipV="1">
              <a:off x="570" y="2950"/>
              <a:ext cx="12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9" name="Object 148"/>
            <p:cNvGraphicFramePr>
              <a:graphicFrameLocks noChangeAspect="1"/>
            </p:cNvGraphicFramePr>
            <p:nvPr/>
          </p:nvGraphicFramePr>
          <p:xfrm>
            <a:off x="903" y="2251"/>
            <a:ext cx="233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Rovnica" r:id="rId4" imgW="152280" imgH="164880" progId="Equation.3">
                    <p:embed/>
                  </p:oleObj>
                </mc:Choice>
                <mc:Fallback>
                  <p:oleObj name="Rovnica" r:id="rId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" y="2251"/>
                          <a:ext cx="233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4482" y="2983"/>
            <a:ext cx="194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name="Rovnica" r:id="rId6" imgW="126720" imgH="139680" progId="Equation.3">
                    <p:embed/>
                  </p:oleObj>
                </mc:Choice>
                <mc:Fallback>
                  <p:oleObj name="Rovnica" r:id="rId6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983"/>
                          <a:ext cx="194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155"/>
          <p:cNvGrpSpPr>
            <a:grpSpLocks/>
          </p:cNvGrpSpPr>
          <p:nvPr/>
        </p:nvGrpSpPr>
        <p:grpSpPr bwMode="auto">
          <a:xfrm>
            <a:off x="2439988" y="3963988"/>
            <a:ext cx="4116387" cy="1446212"/>
            <a:chOff x="592" y="2518"/>
            <a:chExt cx="1773" cy="911"/>
          </a:xfrm>
        </p:grpSpPr>
        <p:sp>
          <p:nvSpPr>
            <p:cNvPr id="152" name="Freeform 156"/>
            <p:cNvSpPr>
              <a:spLocks/>
            </p:cNvSpPr>
            <p:nvPr/>
          </p:nvSpPr>
          <p:spPr bwMode="auto">
            <a:xfrm>
              <a:off x="592" y="2518"/>
              <a:ext cx="445" cy="455"/>
            </a:xfrm>
            <a:custGeom>
              <a:avLst/>
              <a:gdLst>
                <a:gd name="T0" fmla="*/ 630 w 630"/>
                <a:gd name="T1" fmla="*/ 0 h 604"/>
                <a:gd name="T2" fmla="*/ 566 w 630"/>
                <a:gd name="T3" fmla="*/ 8 h 604"/>
                <a:gd name="T4" fmla="*/ 466 w 630"/>
                <a:gd name="T5" fmla="*/ 46 h 604"/>
                <a:gd name="T6" fmla="*/ 352 w 630"/>
                <a:gd name="T7" fmla="*/ 131 h 604"/>
                <a:gd name="T8" fmla="*/ 206 w 630"/>
                <a:gd name="T9" fmla="*/ 287 h 604"/>
                <a:gd name="T10" fmla="*/ 83 w 630"/>
                <a:gd name="T11" fmla="*/ 461 h 604"/>
                <a:gd name="T12" fmla="*/ 0 w 630"/>
                <a:gd name="T13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604">
                  <a:moveTo>
                    <a:pt x="630" y="0"/>
                  </a:moveTo>
                  <a:cubicBezTo>
                    <a:pt x="619" y="1"/>
                    <a:pt x="593" y="0"/>
                    <a:pt x="566" y="8"/>
                  </a:cubicBezTo>
                  <a:cubicBezTo>
                    <a:pt x="539" y="16"/>
                    <a:pt x="502" y="26"/>
                    <a:pt x="466" y="46"/>
                  </a:cubicBezTo>
                  <a:cubicBezTo>
                    <a:pt x="430" y="66"/>
                    <a:pt x="395" y="91"/>
                    <a:pt x="352" y="131"/>
                  </a:cubicBezTo>
                  <a:cubicBezTo>
                    <a:pt x="309" y="171"/>
                    <a:pt x="251" y="232"/>
                    <a:pt x="206" y="287"/>
                  </a:cubicBezTo>
                  <a:cubicBezTo>
                    <a:pt x="161" y="342"/>
                    <a:pt x="117" y="408"/>
                    <a:pt x="83" y="461"/>
                  </a:cubicBezTo>
                  <a:lnTo>
                    <a:pt x="0" y="604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" name="Freeform 157"/>
            <p:cNvSpPr>
              <a:spLocks/>
            </p:cNvSpPr>
            <p:nvPr/>
          </p:nvSpPr>
          <p:spPr bwMode="auto">
            <a:xfrm flipH="1">
              <a:off x="1034" y="2519"/>
              <a:ext cx="445" cy="455"/>
            </a:xfrm>
            <a:custGeom>
              <a:avLst/>
              <a:gdLst>
                <a:gd name="T0" fmla="*/ 630 w 630"/>
                <a:gd name="T1" fmla="*/ 0 h 604"/>
                <a:gd name="T2" fmla="*/ 566 w 630"/>
                <a:gd name="T3" fmla="*/ 8 h 604"/>
                <a:gd name="T4" fmla="*/ 466 w 630"/>
                <a:gd name="T5" fmla="*/ 46 h 604"/>
                <a:gd name="T6" fmla="*/ 352 w 630"/>
                <a:gd name="T7" fmla="*/ 131 h 604"/>
                <a:gd name="T8" fmla="*/ 206 w 630"/>
                <a:gd name="T9" fmla="*/ 287 h 604"/>
                <a:gd name="T10" fmla="*/ 83 w 630"/>
                <a:gd name="T11" fmla="*/ 461 h 604"/>
                <a:gd name="T12" fmla="*/ 0 w 630"/>
                <a:gd name="T13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604">
                  <a:moveTo>
                    <a:pt x="630" y="0"/>
                  </a:moveTo>
                  <a:cubicBezTo>
                    <a:pt x="619" y="1"/>
                    <a:pt x="593" y="0"/>
                    <a:pt x="566" y="8"/>
                  </a:cubicBezTo>
                  <a:cubicBezTo>
                    <a:pt x="539" y="16"/>
                    <a:pt x="502" y="26"/>
                    <a:pt x="466" y="46"/>
                  </a:cubicBezTo>
                  <a:cubicBezTo>
                    <a:pt x="430" y="66"/>
                    <a:pt x="395" y="91"/>
                    <a:pt x="352" y="131"/>
                  </a:cubicBezTo>
                  <a:cubicBezTo>
                    <a:pt x="309" y="171"/>
                    <a:pt x="251" y="232"/>
                    <a:pt x="206" y="287"/>
                  </a:cubicBezTo>
                  <a:cubicBezTo>
                    <a:pt x="161" y="342"/>
                    <a:pt x="117" y="408"/>
                    <a:pt x="83" y="461"/>
                  </a:cubicBezTo>
                  <a:lnTo>
                    <a:pt x="0" y="604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" name="Freeform 158"/>
            <p:cNvSpPr>
              <a:spLocks/>
            </p:cNvSpPr>
            <p:nvPr/>
          </p:nvSpPr>
          <p:spPr bwMode="auto">
            <a:xfrm flipV="1">
              <a:off x="1479" y="2973"/>
              <a:ext cx="444" cy="455"/>
            </a:xfrm>
            <a:custGeom>
              <a:avLst/>
              <a:gdLst>
                <a:gd name="T0" fmla="*/ 630 w 630"/>
                <a:gd name="T1" fmla="*/ 0 h 604"/>
                <a:gd name="T2" fmla="*/ 566 w 630"/>
                <a:gd name="T3" fmla="*/ 8 h 604"/>
                <a:gd name="T4" fmla="*/ 466 w 630"/>
                <a:gd name="T5" fmla="*/ 46 h 604"/>
                <a:gd name="T6" fmla="*/ 352 w 630"/>
                <a:gd name="T7" fmla="*/ 131 h 604"/>
                <a:gd name="T8" fmla="*/ 206 w 630"/>
                <a:gd name="T9" fmla="*/ 287 h 604"/>
                <a:gd name="T10" fmla="*/ 83 w 630"/>
                <a:gd name="T11" fmla="*/ 461 h 604"/>
                <a:gd name="T12" fmla="*/ 0 w 630"/>
                <a:gd name="T13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604">
                  <a:moveTo>
                    <a:pt x="630" y="0"/>
                  </a:moveTo>
                  <a:cubicBezTo>
                    <a:pt x="619" y="1"/>
                    <a:pt x="593" y="0"/>
                    <a:pt x="566" y="8"/>
                  </a:cubicBezTo>
                  <a:cubicBezTo>
                    <a:pt x="539" y="16"/>
                    <a:pt x="502" y="26"/>
                    <a:pt x="466" y="46"/>
                  </a:cubicBezTo>
                  <a:cubicBezTo>
                    <a:pt x="430" y="66"/>
                    <a:pt x="395" y="91"/>
                    <a:pt x="352" y="131"/>
                  </a:cubicBezTo>
                  <a:cubicBezTo>
                    <a:pt x="309" y="171"/>
                    <a:pt x="251" y="232"/>
                    <a:pt x="206" y="287"/>
                  </a:cubicBezTo>
                  <a:cubicBezTo>
                    <a:pt x="161" y="342"/>
                    <a:pt x="117" y="408"/>
                    <a:pt x="83" y="461"/>
                  </a:cubicBezTo>
                  <a:lnTo>
                    <a:pt x="0" y="604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5" name="Freeform 159"/>
            <p:cNvSpPr>
              <a:spLocks/>
            </p:cNvSpPr>
            <p:nvPr/>
          </p:nvSpPr>
          <p:spPr bwMode="auto">
            <a:xfrm flipH="1" flipV="1">
              <a:off x="1920" y="2974"/>
              <a:ext cx="445" cy="455"/>
            </a:xfrm>
            <a:custGeom>
              <a:avLst/>
              <a:gdLst>
                <a:gd name="T0" fmla="*/ 630 w 630"/>
                <a:gd name="T1" fmla="*/ 0 h 604"/>
                <a:gd name="T2" fmla="*/ 566 w 630"/>
                <a:gd name="T3" fmla="*/ 8 h 604"/>
                <a:gd name="T4" fmla="*/ 466 w 630"/>
                <a:gd name="T5" fmla="*/ 46 h 604"/>
                <a:gd name="T6" fmla="*/ 352 w 630"/>
                <a:gd name="T7" fmla="*/ 131 h 604"/>
                <a:gd name="T8" fmla="*/ 206 w 630"/>
                <a:gd name="T9" fmla="*/ 287 h 604"/>
                <a:gd name="T10" fmla="*/ 83 w 630"/>
                <a:gd name="T11" fmla="*/ 461 h 604"/>
                <a:gd name="T12" fmla="*/ 0 w 630"/>
                <a:gd name="T13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604">
                  <a:moveTo>
                    <a:pt x="630" y="0"/>
                  </a:moveTo>
                  <a:cubicBezTo>
                    <a:pt x="619" y="1"/>
                    <a:pt x="593" y="0"/>
                    <a:pt x="566" y="8"/>
                  </a:cubicBezTo>
                  <a:cubicBezTo>
                    <a:pt x="539" y="16"/>
                    <a:pt x="502" y="26"/>
                    <a:pt x="466" y="46"/>
                  </a:cubicBezTo>
                  <a:cubicBezTo>
                    <a:pt x="430" y="66"/>
                    <a:pt x="395" y="91"/>
                    <a:pt x="352" y="131"/>
                  </a:cubicBezTo>
                  <a:cubicBezTo>
                    <a:pt x="309" y="171"/>
                    <a:pt x="251" y="232"/>
                    <a:pt x="206" y="287"/>
                  </a:cubicBezTo>
                  <a:cubicBezTo>
                    <a:pt x="161" y="342"/>
                    <a:pt x="117" y="408"/>
                    <a:pt x="83" y="461"/>
                  </a:cubicBezTo>
                  <a:lnTo>
                    <a:pt x="0" y="604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6" name="Text Box 114"/>
          <p:cNvSpPr txBox="1">
            <a:spLocks noChangeArrowheads="1"/>
          </p:cNvSpPr>
          <p:nvPr/>
        </p:nvSpPr>
        <p:spPr bwMode="auto">
          <a:xfrm>
            <a:off x="3286125" y="3411538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altLang="cs-CZ">
                <a:latin typeface="Arial Black" pitchFamily="34" charset="0"/>
              </a:rPr>
              <a:t>+</a:t>
            </a:r>
          </a:p>
        </p:txBody>
      </p:sp>
      <p:sp>
        <p:nvSpPr>
          <p:cNvPr id="157" name="Text Box 125"/>
          <p:cNvSpPr txBox="1">
            <a:spLocks noChangeArrowheads="1"/>
          </p:cNvSpPr>
          <p:nvPr/>
        </p:nvSpPr>
        <p:spPr bwMode="auto">
          <a:xfrm>
            <a:off x="3344863" y="1603375"/>
            <a:ext cx="303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altLang="cs-CZ" sz="2800">
                <a:latin typeface="Arial Black" pitchFamily="34" charset="0"/>
              </a:rPr>
              <a:t>-</a:t>
            </a:r>
          </a:p>
        </p:txBody>
      </p:sp>
      <p:sp>
        <p:nvSpPr>
          <p:cNvPr id="158" name="Text Box 136"/>
          <p:cNvSpPr txBox="1">
            <a:spLocks noChangeArrowheads="1"/>
          </p:cNvSpPr>
          <p:nvPr/>
        </p:nvSpPr>
        <p:spPr bwMode="auto">
          <a:xfrm>
            <a:off x="5297488" y="1662113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altLang="cs-CZ">
                <a:latin typeface="Arial Black" pitchFamily="34" charset="0"/>
              </a:rPr>
              <a:t>+</a:t>
            </a:r>
          </a:p>
        </p:txBody>
      </p:sp>
      <p:sp>
        <p:nvSpPr>
          <p:cNvPr id="159" name="Text Box 137"/>
          <p:cNvSpPr txBox="1">
            <a:spLocks noChangeArrowheads="1"/>
          </p:cNvSpPr>
          <p:nvPr/>
        </p:nvSpPr>
        <p:spPr bwMode="auto">
          <a:xfrm>
            <a:off x="5337175" y="3349625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altLang="cs-CZ" sz="2800">
                <a:latin typeface="Arial Black" pitchFamily="34" charset="0"/>
              </a:rPr>
              <a:t>-</a:t>
            </a:r>
          </a:p>
        </p:txBody>
      </p:sp>
      <p:sp>
        <p:nvSpPr>
          <p:cNvPr id="1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11.4</a:t>
            </a:r>
            <a:r>
              <a:rPr lang="cs-CZ" sz="2800" b="1" dirty="0">
                <a:solidFill>
                  <a:schemeClr val="bg1"/>
                </a:solidFill>
              </a:rPr>
              <a:t>.	</a:t>
            </a:r>
            <a:r>
              <a:rPr lang="cs-CZ" sz="2800" b="1" dirty="0" smtClean="0">
                <a:solidFill>
                  <a:schemeClr val="bg1"/>
                </a:solidFill>
              </a:rPr>
              <a:t>ELEKTROMAGNETICKÁ VLNA</a:t>
            </a:r>
          </a:p>
        </p:txBody>
      </p:sp>
    </p:spTree>
    <p:extLst>
      <p:ext uri="{BB962C8B-B14F-4D97-AF65-F5344CB8AC3E}">
        <p14:creationId xmlns:p14="http://schemas.microsoft.com/office/powerpoint/2010/main" val="37446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6" grpId="0"/>
      <p:bldP spid="157" grpId="0"/>
      <p:bldP spid="158" grpId="0"/>
      <p:bldP spid="1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6" name="Line 3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58" name="Group 184"/>
          <p:cNvGrpSpPr>
            <a:grpSpLocks/>
          </p:cNvGrpSpPr>
          <p:nvPr/>
        </p:nvGrpSpPr>
        <p:grpSpPr bwMode="auto">
          <a:xfrm>
            <a:off x="773113" y="1525588"/>
            <a:ext cx="7559675" cy="2436812"/>
            <a:chOff x="487" y="961"/>
            <a:chExt cx="4762" cy="1535"/>
          </a:xfrm>
        </p:grpSpPr>
        <p:grpSp>
          <p:nvGrpSpPr>
            <p:cNvPr id="159" name="Group 6"/>
            <p:cNvGrpSpPr>
              <a:grpSpLocks/>
            </p:cNvGrpSpPr>
            <p:nvPr/>
          </p:nvGrpSpPr>
          <p:grpSpPr bwMode="auto">
            <a:xfrm>
              <a:off x="487" y="1315"/>
              <a:ext cx="4762" cy="841"/>
              <a:chOff x="487" y="1315"/>
              <a:chExt cx="4762" cy="841"/>
            </a:xfrm>
          </p:grpSpPr>
          <p:grpSp>
            <p:nvGrpSpPr>
              <p:cNvPr id="213" name="Group 7"/>
              <p:cNvGrpSpPr>
                <a:grpSpLocks/>
              </p:cNvGrpSpPr>
              <p:nvPr/>
            </p:nvGrpSpPr>
            <p:grpSpPr bwMode="auto">
              <a:xfrm>
                <a:off x="487" y="2058"/>
                <a:ext cx="4762" cy="98"/>
                <a:chOff x="487" y="1072"/>
                <a:chExt cx="4762" cy="98"/>
              </a:xfrm>
            </p:grpSpPr>
            <p:sp>
              <p:nvSpPr>
                <p:cNvPr id="318" name="Rectangle 8"/>
                <p:cNvSpPr>
                  <a:spLocks noChangeArrowheads="1"/>
                </p:cNvSpPr>
                <p:nvPr/>
              </p:nvSpPr>
              <p:spPr bwMode="auto">
                <a:xfrm>
                  <a:off x="488" y="1079"/>
                  <a:ext cx="4761" cy="9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9" name="Line 9"/>
                <p:cNvSpPr>
                  <a:spLocks noChangeShapeType="1"/>
                </p:cNvSpPr>
                <p:nvPr/>
              </p:nvSpPr>
              <p:spPr bwMode="auto">
                <a:xfrm>
                  <a:off x="487" y="1072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0" name="Line 10"/>
                <p:cNvSpPr>
                  <a:spLocks noChangeShapeType="1"/>
                </p:cNvSpPr>
                <p:nvPr/>
              </p:nvSpPr>
              <p:spPr bwMode="auto">
                <a:xfrm>
                  <a:off x="487" y="1168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14" name="Group 11"/>
              <p:cNvGrpSpPr>
                <a:grpSpLocks/>
              </p:cNvGrpSpPr>
              <p:nvPr/>
            </p:nvGrpSpPr>
            <p:grpSpPr bwMode="auto">
              <a:xfrm>
                <a:off x="487" y="1315"/>
                <a:ext cx="4762" cy="98"/>
                <a:chOff x="487" y="1072"/>
                <a:chExt cx="4762" cy="98"/>
              </a:xfrm>
            </p:grpSpPr>
            <p:sp>
              <p:nvSpPr>
                <p:cNvPr id="315" name="Rectangle 12"/>
                <p:cNvSpPr>
                  <a:spLocks noChangeArrowheads="1"/>
                </p:cNvSpPr>
                <p:nvPr/>
              </p:nvSpPr>
              <p:spPr bwMode="auto">
                <a:xfrm>
                  <a:off x="488" y="1079"/>
                  <a:ext cx="4761" cy="9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6" name="Line 13"/>
                <p:cNvSpPr>
                  <a:spLocks noChangeShapeType="1"/>
                </p:cNvSpPr>
                <p:nvPr/>
              </p:nvSpPr>
              <p:spPr bwMode="auto">
                <a:xfrm>
                  <a:off x="487" y="1072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7" name="Line 14"/>
                <p:cNvSpPr>
                  <a:spLocks noChangeShapeType="1"/>
                </p:cNvSpPr>
                <p:nvPr/>
              </p:nvSpPr>
              <p:spPr bwMode="auto">
                <a:xfrm>
                  <a:off x="487" y="1168"/>
                  <a:ext cx="4761" cy="0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15" name="Group 15"/>
              <p:cNvGrpSpPr>
                <a:grpSpLocks/>
              </p:cNvGrpSpPr>
              <p:nvPr/>
            </p:nvGrpSpPr>
            <p:grpSpPr bwMode="auto">
              <a:xfrm>
                <a:off x="579" y="1347"/>
                <a:ext cx="4565" cy="778"/>
                <a:chOff x="468" y="1092"/>
                <a:chExt cx="4801" cy="1081"/>
              </a:xfrm>
            </p:grpSpPr>
            <p:grpSp>
              <p:nvGrpSpPr>
                <p:cNvPr id="267" name="Group 16"/>
                <p:cNvGrpSpPr>
                  <a:grpSpLocks/>
                </p:cNvGrpSpPr>
                <p:nvPr/>
              </p:nvGrpSpPr>
              <p:grpSpPr bwMode="auto">
                <a:xfrm>
                  <a:off x="468" y="2130"/>
                  <a:ext cx="4795" cy="43"/>
                  <a:chOff x="468" y="2130"/>
                  <a:chExt cx="4795" cy="43"/>
                </a:xfrm>
              </p:grpSpPr>
              <p:sp>
                <p:nvSpPr>
                  <p:cNvPr id="292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3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4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5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6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7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8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9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0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1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2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3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4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6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7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8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0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1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2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3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4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68" name="Group 40"/>
                <p:cNvGrpSpPr>
                  <a:grpSpLocks/>
                </p:cNvGrpSpPr>
                <p:nvPr/>
              </p:nvGrpSpPr>
              <p:grpSpPr bwMode="auto">
                <a:xfrm>
                  <a:off x="474" y="1092"/>
                  <a:ext cx="4795" cy="43"/>
                  <a:chOff x="468" y="2130"/>
                  <a:chExt cx="4795" cy="43"/>
                </a:xfrm>
              </p:grpSpPr>
              <p:sp>
                <p:nvSpPr>
                  <p:cNvPr id="269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0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1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2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3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4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5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6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7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8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9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0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1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2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3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4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5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6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7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6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8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2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9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8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0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91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0" y="2130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6666FF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16" name="Group 64"/>
              <p:cNvGrpSpPr>
                <a:grpSpLocks/>
              </p:cNvGrpSpPr>
              <p:nvPr/>
            </p:nvGrpSpPr>
            <p:grpSpPr bwMode="auto">
              <a:xfrm>
                <a:off x="487" y="1339"/>
                <a:ext cx="4761" cy="801"/>
                <a:chOff x="487" y="1285"/>
                <a:chExt cx="4761" cy="805"/>
              </a:xfrm>
            </p:grpSpPr>
            <p:sp>
              <p:nvSpPr>
                <p:cNvPr id="217" name="Rectangle 65"/>
                <p:cNvSpPr>
                  <a:spLocks noChangeArrowheads="1"/>
                </p:cNvSpPr>
                <p:nvPr/>
              </p:nvSpPr>
              <p:spPr bwMode="auto">
                <a:xfrm>
                  <a:off x="487" y="2034"/>
                  <a:ext cx="4761" cy="5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8" name="Rectangle 66"/>
                <p:cNvSpPr>
                  <a:spLocks noChangeArrowheads="1"/>
                </p:cNvSpPr>
                <p:nvPr/>
              </p:nvSpPr>
              <p:spPr bwMode="auto">
                <a:xfrm>
                  <a:off x="487" y="1285"/>
                  <a:ext cx="4761" cy="5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19" name="Group 67"/>
                <p:cNvGrpSpPr>
                  <a:grpSpLocks/>
                </p:cNvGrpSpPr>
                <p:nvPr/>
              </p:nvGrpSpPr>
              <p:grpSpPr bwMode="auto">
                <a:xfrm>
                  <a:off x="870" y="1296"/>
                  <a:ext cx="3918" cy="782"/>
                  <a:chOff x="534" y="1098"/>
                  <a:chExt cx="4651" cy="1075"/>
                </a:xfrm>
              </p:grpSpPr>
              <p:sp>
                <p:nvSpPr>
                  <p:cNvPr id="220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1" name="Oval 6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68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2" name="Oval 70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48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3" name="Oval 71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34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4" name="Oval 72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14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5" name="Oval 73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99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" name="Oval 7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36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7" name="Oval 75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223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8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9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0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1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2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3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4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grpSp>
                <p:nvGrpSpPr>
                  <p:cNvPr id="2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34" y="2130"/>
                    <a:ext cx="4407" cy="43"/>
                    <a:chOff x="534" y="2130"/>
                    <a:chExt cx="4407" cy="43"/>
                  </a:xfrm>
                </p:grpSpPr>
                <p:sp>
                  <p:nvSpPr>
                    <p:cNvPr id="244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1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45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22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46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01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47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87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48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68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49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52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0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89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1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6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2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9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3" name="Oval 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4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5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3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6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7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2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8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9" name="Oval 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0" name="Oval 10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146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1" name="Oval 10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94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2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9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3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04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4" name="Oval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45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5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820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66" name="Oval 10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88" y="2130"/>
                      <a:ext cx="43" cy="43"/>
                    </a:xfrm>
                    <a:prstGeom prst="ellipse">
                      <a:avLst/>
                    </a:prstGeom>
                    <a:solidFill>
                      <a:srgbClr val="66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36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4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7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6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8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3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39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80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40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8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41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42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2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43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4" y="1098"/>
                    <a:ext cx="43" cy="43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160" name="Group 115"/>
            <p:cNvGrpSpPr>
              <a:grpSpLocks/>
            </p:cNvGrpSpPr>
            <p:nvPr/>
          </p:nvGrpSpPr>
          <p:grpSpPr bwMode="auto">
            <a:xfrm>
              <a:off x="1701" y="1750"/>
              <a:ext cx="908" cy="223"/>
              <a:chOff x="1701" y="1750"/>
              <a:chExt cx="908" cy="223"/>
            </a:xfrm>
          </p:grpSpPr>
          <p:sp>
            <p:nvSpPr>
              <p:cNvPr id="210" name="Line 116"/>
              <p:cNvSpPr>
                <a:spLocks noChangeShapeType="1"/>
              </p:cNvSpPr>
              <p:nvPr/>
            </p:nvSpPr>
            <p:spPr bwMode="auto">
              <a:xfrm flipH="1">
                <a:off x="1953" y="1754"/>
                <a:ext cx="276" cy="2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1" name="Line 117"/>
              <p:cNvSpPr>
                <a:spLocks noChangeShapeType="1"/>
              </p:cNvSpPr>
              <p:nvPr/>
            </p:nvSpPr>
            <p:spPr bwMode="auto">
              <a:xfrm flipH="1">
                <a:off x="2461" y="1752"/>
                <a:ext cx="148" cy="1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2" name="Line 118"/>
              <p:cNvSpPr>
                <a:spLocks noChangeShapeType="1"/>
              </p:cNvSpPr>
              <p:nvPr/>
            </p:nvSpPr>
            <p:spPr bwMode="auto">
              <a:xfrm flipH="1">
                <a:off x="1701" y="1750"/>
                <a:ext cx="148" cy="1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61" name="Group 119"/>
            <p:cNvGrpSpPr>
              <a:grpSpLocks/>
            </p:cNvGrpSpPr>
            <p:nvPr/>
          </p:nvGrpSpPr>
          <p:grpSpPr bwMode="auto">
            <a:xfrm>
              <a:off x="1681" y="961"/>
              <a:ext cx="340" cy="790"/>
              <a:chOff x="1681" y="961"/>
              <a:chExt cx="340" cy="790"/>
            </a:xfrm>
          </p:grpSpPr>
          <p:sp>
            <p:nvSpPr>
              <p:cNvPr id="204" name="Oval 120"/>
              <p:cNvSpPr>
                <a:spLocks noChangeArrowheads="1"/>
              </p:cNvSpPr>
              <p:nvPr/>
            </p:nvSpPr>
            <p:spPr bwMode="auto">
              <a:xfrm>
                <a:off x="1681" y="961"/>
                <a:ext cx="302" cy="7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" name="Oval 121"/>
              <p:cNvSpPr>
                <a:spLocks noChangeArrowheads="1"/>
              </p:cNvSpPr>
              <p:nvPr/>
            </p:nvSpPr>
            <p:spPr bwMode="auto">
              <a:xfrm>
                <a:off x="1802" y="1249"/>
                <a:ext cx="65" cy="2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" name="Oval 122"/>
              <p:cNvSpPr>
                <a:spLocks noChangeArrowheads="1"/>
              </p:cNvSpPr>
              <p:nvPr/>
            </p:nvSpPr>
            <p:spPr bwMode="auto">
              <a:xfrm>
                <a:off x="1743" y="1121"/>
                <a:ext cx="183" cy="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07" name="Group 123"/>
              <p:cNvGrpSpPr>
                <a:grpSpLocks/>
              </p:cNvGrpSpPr>
              <p:nvPr/>
            </p:nvGrpSpPr>
            <p:grpSpPr bwMode="auto">
              <a:xfrm>
                <a:off x="1861" y="1324"/>
                <a:ext cx="160" cy="81"/>
                <a:chOff x="1733" y="1323"/>
                <a:chExt cx="173" cy="81"/>
              </a:xfrm>
            </p:grpSpPr>
            <p:sp>
              <p:nvSpPr>
                <p:cNvPr id="2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733" y="1323"/>
                  <a:ext cx="173" cy="8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9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351"/>
                  <a:ext cx="36" cy="31"/>
                </a:xfrm>
                <a:prstGeom prst="ellipse">
                  <a:avLst/>
                </a:prstGeom>
                <a:solidFill>
                  <a:srgbClr val="66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62" name="Group 126"/>
            <p:cNvGrpSpPr>
              <a:grpSpLocks/>
            </p:cNvGrpSpPr>
            <p:nvPr/>
          </p:nvGrpSpPr>
          <p:grpSpPr bwMode="auto">
            <a:xfrm>
              <a:off x="2064" y="963"/>
              <a:ext cx="318" cy="790"/>
              <a:chOff x="2064" y="963"/>
              <a:chExt cx="318" cy="790"/>
            </a:xfrm>
          </p:grpSpPr>
          <p:sp>
            <p:nvSpPr>
              <p:cNvPr id="197" name="Oval 127"/>
              <p:cNvSpPr>
                <a:spLocks noChangeArrowheads="1"/>
              </p:cNvSpPr>
              <p:nvPr/>
            </p:nvSpPr>
            <p:spPr bwMode="auto">
              <a:xfrm>
                <a:off x="2064" y="963"/>
                <a:ext cx="302" cy="7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8" name="Oval 128"/>
              <p:cNvSpPr>
                <a:spLocks noChangeArrowheads="1"/>
              </p:cNvSpPr>
              <p:nvPr/>
            </p:nvSpPr>
            <p:spPr bwMode="auto">
              <a:xfrm>
                <a:off x="2185" y="1251"/>
                <a:ext cx="65" cy="2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9" name="Oval 129"/>
              <p:cNvSpPr>
                <a:spLocks noChangeAspect="1" noChangeArrowheads="1"/>
              </p:cNvSpPr>
              <p:nvPr/>
            </p:nvSpPr>
            <p:spPr bwMode="auto">
              <a:xfrm>
                <a:off x="2165" y="1197"/>
                <a:ext cx="106" cy="30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0" name="Oval 130"/>
              <p:cNvSpPr>
                <a:spLocks noChangeArrowheads="1"/>
              </p:cNvSpPr>
              <p:nvPr/>
            </p:nvSpPr>
            <p:spPr bwMode="auto">
              <a:xfrm>
                <a:off x="2126" y="1123"/>
                <a:ext cx="183" cy="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1" name="Rectangle 131"/>
              <p:cNvSpPr>
                <a:spLocks noChangeArrowheads="1"/>
              </p:cNvSpPr>
              <p:nvPr/>
            </p:nvSpPr>
            <p:spPr bwMode="auto">
              <a:xfrm>
                <a:off x="2214" y="1324"/>
                <a:ext cx="168" cy="8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2" name="Oval 132"/>
              <p:cNvSpPr>
                <a:spLocks noChangeAspect="1" noChangeArrowheads="1"/>
              </p:cNvSpPr>
              <p:nvPr/>
            </p:nvSpPr>
            <p:spPr bwMode="auto">
              <a:xfrm>
                <a:off x="2227" y="1350"/>
                <a:ext cx="36" cy="31"/>
              </a:xfrm>
              <a:prstGeom prst="ellipse">
                <a:avLst/>
              </a:prstGeom>
              <a:solidFill>
                <a:srgbClr val="66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3" name="Oval 133"/>
              <p:cNvSpPr>
                <a:spLocks noChangeAspect="1" noChangeArrowheads="1"/>
              </p:cNvSpPr>
              <p:nvPr/>
            </p:nvSpPr>
            <p:spPr bwMode="auto">
              <a:xfrm>
                <a:off x="2300" y="1351"/>
                <a:ext cx="36" cy="31"/>
              </a:xfrm>
              <a:prstGeom prst="ellipse">
                <a:avLst/>
              </a:prstGeom>
              <a:solidFill>
                <a:srgbClr val="66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63" name="Group 134"/>
            <p:cNvGrpSpPr>
              <a:grpSpLocks/>
            </p:cNvGrpSpPr>
            <p:nvPr/>
          </p:nvGrpSpPr>
          <p:grpSpPr bwMode="auto">
            <a:xfrm>
              <a:off x="2446" y="961"/>
              <a:ext cx="318" cy="790"/>
              <a:chOff x="2446" y="961"/>
              <a:chExt cx="318" cy="790"/>
            </a:xfrm>
          </p:grpSpPr>
          <p:sp>
            <p:nvSpPr>
              <p:cNvPr id="191" name="Oval 135"/>
              <p:cNvSpPr>
                <a:spLocks noChangeArrowheads="1"/>
              </p:cNvSpPr>
              <p:nvPr/>
            </p:nvSpPr>
            <p:spPr bwMode="auto">
              <a:xfrm>
                <a:off x="2446" y="961"/>
                <a:ext cx="302" cy="7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2" name="Oval 136"/>
              <p:cNvSpPr>
                <a:spLocks noChangeArrowheads="1"/>
              </p:cNvSpPr>
              <p:nvPr/>
            </p:nvSpPr>
            <p:spPr bwMode="auto">
              <a:xfrm>
                <a:off x="2567" y="1249"/>
                <a:ext cx="65" cy="2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3" name="Oval 137"/>
              <p:cNvSpPr>
                <a:spLocks noChangeArrowheads="1"/>
              </p:cNvSpPr>
              <p:nvPr/>
            </p:nvSpPr>
            <p:spPr bwMode="auto">
              <a:xfrm>
                <a:off x="2508" y="1121"/>
                <a:ext cx="183" cy="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94" name="Group 138"/>
              <p:cNvGrpSpPr>
                <a:grpSpLocks/>
              </p:cNvGrpSpPr>
              <p:nvPr/>
            </p:nvGrpSpPr>
            <p:grpSpPr bwMode="auto">
              <a:xfrm>
                <a:off x="2604" y="1324"/>
                <a:ext cx="160" cy="81"/>
                <a:chOff x="1733" y="1323"/>
                <a:chExt cx="173" cy="81"/>
              </a:xfrm>
            </p:grpSpPr>
            <p:sp>
              <p:nvSpPr>
                <p:cNvPr id="195" name="Rectangle 139"/>
                <p:cNvSpPr>
                  <a:spLocks noChangeArrowheads="1"/>
                </p:cNvSpPr>
                <p:nvPr/>
              </p:nvSpPr>
              <p:spPr bwMode="auto">
                <a:xfrm>
                  <a:off x="1733" y="1323"/>
                  <a:ext cx="173" cy="8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96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351"/>
                  <a:ext cx="36" cy="31"/>
                </a:xfrm>
                <a:prstGeom prst="ellipse">
                  <a:avLst/>
                </a:prstGeom>
                <a:solidFill>
                  <a:srgbClr val="66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64" name="Group 141"/>
            <p:cNvGrpSpPr>
              <a:grpSpLocks/>
            </p:cNvGrpSpPr>
            <p:nvPr/>
          </p:nvGrpSpPr>
          <p:grpSpPr bwMode="auto">
            <a:xfrm>
              <a:off x="2979" y="1704"/>
              <a:ext cx="1083" cy="792"/>
              <a:chOff x="2979" y="1704"/>
              <a:chExt cx="1083" cy="792"/>
            </a:xfrm>
          </p:grpSpPr>
          <p:grpSp>
            <p:nvGrpSpPr>
              <p:cNvPr id="169" name="Group 142"/>
              <p:cNvGrpSpPr>
                <a:grpSpLocks/>
              </p:cNvGrpSpPr>
              <p:nvPr/>
            </p:nvGrpSpPr>
            <p:grpSpPr bwMode="auto">
              <a:xfrm>
                <a:off x="2979" y="1704"/>
                <a:ext cx="340" cy="790"/>
                <a:chOff x="1681" y="961"/>
                <a:chExt cx="340" cy="790"/>
              </a:xfrm>
            </p:grpSpPr>
            <p:sp>
              <p:nvSpPr>
                <p:cNvPr id="185" name="Oval 143"/>
                <p:cNvSpPr>
                  <a:spLocks noChangeArrowheads="1"/>
                </p:cNvSpPr>
                <p:nvPr/>
              </p:nvSpPr>
              <p:spPr bwMode="auto">
                <a:xfrm>
                  <a:off x="1681" y="961"/>
                  <a:ext cx="302" cy="79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6" name="Oval 144"/>
                <p:cNvSpPr>
                  <a:spLocks noChangeArrowheads="1"/>
                </p:cNvSpPr>
                <p:nvPr/>
              </p:nvSpPr>
              <p:spPr bwMode="auto">
                <a:xfrm>
                  <a:off x="1802" y="1249"/>
                  <a:ext cx="65" cy="21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7" name="Oval 145"/>
                <p:cNvSpPr>
                  <a:spLocks noChangeArrowheads="1"/>
                </p:cNvSpPr>
                <p:nvPr/>
              </p:nvSpPr>
              <p:spPr bwMode="auto">
                <a:xfrm>
                  <a:off x="1743" y="1121"/>
                  <a:ext cx="183" cy="46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88" name="Group 146"/>
                <p:cNvGrpSpPr>
                  <a:grpSpLocks/>
                </p:cNvGrpSpPr>
                <p:nvPr/>
              </p:nvGrpSpPr>
              <p:grpSpPr bwMode="auto">
                <a:xfrm>
                  <a:off x="1861" y="1324"/>
                  <a:ext cx="160" cy="81"/>
                  <a:chOff x="1733" y="1323"/>
                  <a:chExt cx="173" cy="81"/>
                </a:xfrm>
              </p:grpSpPr>
              <p:sp>
                <p:nvSpPr>
                  <p:cNvPr id="189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1733" y="1323"/>
                    <a:ext cx="173" cy="81"/>
                  </a:xfrm>
                  <a:prstGeom prst="rect">
                    <a:avLst/>
                  </a:pr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90" name="Oval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4" y="1351"/>
                    <a:ext cx="36" cy="31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70" name="Group 149"/>
              <p:cNvGrpSpPr>
                <a:grpSpLocks/>
              </p:cNvGrpSpPr>
              <p:nvPr/>
            </p:nvGrpSpPr>
            <p:grpSpPr bwMode="auto">
              <a:xfrm>
                <a:off x="3362" y="1706"/>
                <a:ext cx="318" cy="790"/>
                <a:chOff x="2064" y="963"/>
                <a:chExt cx="318" cy="790"/>
              </a:xfrm>
            </p:grpSpPr>
            <p:sp>
              <p:nvSpPr>
                <p:cNvPr id="178" name="Oval 150"/>
                <p:cNvSpPr>
                  <a:spLocks noChangeArrowheads="1"/>
                </p:cNvSpPr>
                <p:nvPr/>
              </p:nvSpPr>
              <p:spPr bwMode="auto">
                <a:xfrm>
                  <a:off x="2064" y="963"/>
                  <a:ext cx="302" cy="79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9" name="Oval 151"/>
                <p:cNvSpPr>
                  <a:spLocks noChangeArrowheads="1"/>
                </p:cNvSpPr>
                <p:nvPr/>
              </p:nvSpPr>
              <p:spPr bwMode="auto">
                <a:xfrm>
                  <a:off x="2185" y="1251"/>
                  <a:ext cx="65" cy="21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0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5" y="1197"/>
                  <a:ext cx="106" cy="30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" name="Oval 153"/>
                <p:cNvSpPr>
                  <a:spLocks noChangeArrowheads="1"/>
                </p:cNvSpPr>
                <p:nvPr/>
              </p:nvSpPr>
              <p:spPr bwMode="auto">
                <a:xfrm>
                  <a:off x="2126" y="1123"/>
                  <a:ext cx="183" cy="46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214" y="1324"/>
                  <a:ext cx="168" cy="8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227" y="1350"/>
                  <a:ext cx="36" cy="31"/>
                </a:xfrm>
                <a:prstGeom prst="ellipse">
                  <a:avLst/>
                </a:prstGeom>
                <a:solidFill>
                  <a:srgbClr val="66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2300" y="1351"/>
                  <a:ext cx="36" cy="31"/>
                </a:xfrm>
                <a:prstGeom prst="ellipse">
                  <a:avLst/>
                </a:prstGeom>
                <a:solidFill>
                  <a:srgbClr val="66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71" name="Group 157"/>
              <p:cNvGrpSpPr>
                <a:grpSpLocks/>
              </p:cNvGrpSpPr>
              <p:nvPr/>
            </p:nvGrpSpPr>
            <p:grpSpPr bwMode="auto">
              <a:xfrm>
                <a:off x="3744" y="1704"/>
                <a:ext cx="318" cy="790"/>
                <a:chOff x="2446" y="961"/>
                <a:chExt cx="318" cy="790"/>
              </a:xfrm>
            </p:grpSpPr>
            <p:sp>
              <p:nvSpPr>
                <p:cNvPr id="172" name="Oval 158"/>
                <p:cNvSpPr>
                  <a:spLocks noChangeArrowheads="1"/>
                </p:cNvSpPr>
                <p:nvPr/>
              </p:nvSpPr>
              <p:spPr bwMode="auto">
                <a:xfrm>
                  <a:off x="2446" y="961"/>
                  <a:ext cx="302" cy="79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3" name="Oval 159"/>
                <p:cNvSpPr>
                  <a:spLocks noChangeArrowheads="1"/>
                </p:cNvSpPr>
                <p:nvPr/>
              </p:nvSpPr>
              <p:spPr bwMode="auto">
                <a:xfrm>
                  <a:off x="2567" y="1249"/>
                  <a:ext cx="65" cy="21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" name="Oval 160"/>
                <p:cNvSpPr>
                  <a:spLocks noChangeArrowheads="1"/>
                </p:cNvSpPr>
                <p:nvPr/>
              </p:nvSpPr>
              <p:spPr bwMode="auto">
                <a:xfrm>
                  <a:off x="2508" y="1121"/>
                  <a:ext cx="183" cy="46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75" name="Group 161"/>
                <p:cNvGrpSpPr>
                  <a:grpSpLocks/>
                </p:cNvGrpSpPr>
                <p:nvPr/>
              </p:nvGrpSpPr>
              <p:grpSpPr bwMode="auto">
                <a:xfrm>
                  <a:off x="2604" y="1324"/>
                  <a:ext cx="160" cy="81"/>
                  <a:chOff x="1733" y="1323"/>
                  <a:chExt cx="173" cy="81"/>
                </a:xfrm>
              </p:grpSpPr>
              <p:sp>
                <p:nvSpPr>
                  <p:cNvPr id="17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1733" y="1323"/>
                    <a:ext cx="173" cy="81"/>
                  </a:xfrm>
                  <a:prstGeom prst="rect">
                    <a:avLst/>
                  </a:pr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77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4" y="1351"/>
                    <a:ext cx="36" cy="31"/>
                  </a:xfrm>
                  <a:prstGeom prst="ellipse">
                    <a:avLst/>
                  </a:prstGeom>
                  <a:solidFill>
                    <a:srgbClr val="66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165" name="Group 168"/>
            <p:cNvGrpSpPr>
              <a:grpSpLocks/>
            </p:cNvGrpSpPr>
            <p:nvPr/>
          </p:nvGrpSpPr>
          <p:grpSpPr bwMode="auto">
            <a:xfrm>
              <a:off x="3114" y="1435"/>
              <a:ext cx="918" cy="276"/>
              <a:chOff x="3224" y="1386"/>
              <a:chExt cx="926" cy="276"/>
            </a:xfrm>
          </p:grpSpPr>
          <p:sp>
            <p:nvSpPr>
              <p:cNvPr id="166" name="Line 169"/>
              <p:cNvSpPr>
                <a:spLocks noChangeShapeType="1"/>
              </p:cNvSpPr>
              <p:nvPr/>
            </p:nvSpPr>
            <p:spPr bwMode="auto">
              <a:xfrm rot="10800000" flipH="1">
                <a:off x="3606" y="1386"/>
                <a:ext cx="276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 rot="10800000" flipH="1">
                <a:off x="3224" y="1504"/>
                <a:ext cx="156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 rot="10800000" flipH="1">
                <a:off x="3994" y="1502"/>
                <a:ext cx="156" cy="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21" name="Group 179"/>
          <p:cNvGrpSpPr>
            <a:grpSpLocks/>
          </p:cNvGrpSpPr>
          <p:nvPr/>
        </p:nvGrpSpPr>
        <p:grpSpPr bwMode="auto">
          <a:xfrm>
            <a:off x="1433513" y="3573463"/>
            <a:ext cx="5989637" cy="2132012"/>
            <a:chOff x="903" y="2251"/>
            <a:chExt cx="3773" cy="1343"/>
          </a:xfrm>
        </p:grpSpPr>
        <p:sp>
          <p:nvSpPr>
            <p:cNvPr id="322" name="Line 180"/>
            <p:cNvSpPr>
              <a:spLocks noChangeShapeType="1"/>
            </p:cNvSpPr>
            <p:nvPr/>
          </p:nvSpPr>
          <p:spPr bwMode="auto">
            <a:xfrm>
              <a:off x="1213" y="2956"/>
              <a:ext cx="33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3" name="Line 181"/>
            <p:cNvSpPr>
              <a:spLocks noChangeShapeType="1"/>
            </p:cNvSpPr>
            <p:nvPr/>
          </p:nvSpPr>
          <p:spPr bwMode="auto">
            <a:xfrm rot="16200000" flipV="1">
              <a:off x="570" y="2950"/>
              <a:ext cx="12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24" name="Object 182"/>
            <p:cNvGraphicFramePr>
              <a:graphicFrameLocks noChangeAspect="1"/>
            </p:cNvGraphicFramePr>
            <p:nvPr/>
          </p:nvGraphicFramePr>
          <p:xfrm>
            <a:off x="903" y="2251"/>
            <a:ext cx="233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3" name="Rovnica" r:id="rId3" imgW="152280" imgH="164880" progId="Equation.3">
                    <p:embed/>
                  </p:oleObj>
                </mc:Choice>
                <mc:Fallback>
                  <p:oleObj name="Rovnica" r:id="rId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" y="2251"/>
                          <a:ext cx="233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5" name="Object 183"/>
            <p:cNvGraphicFramePr>
              <a:graphicFrameLocks noChangeAspect="1"/>
            </p:cNvGraphicFramePr>
            <p:nvPr/>
          </p:nvGraphicFramePr>
          <p:xfrm>
            <a:off x="4482" y="2983"/>
            <a:ext cx="194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4" name="Rovnica" r:id="rId5" imgW="126720" imgH="139680" progId="Equation.3">
                    <p:embed/>
                  </p:oleObj>
                </mc:Choice>
                <mc:Fallback>
                  <p:oleObj name="Rovnica" r:id="rId5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983"/>
                          <a:ext cx="194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6" name="AutoShape 192"/>
          <p:cNvSpPr>
            <a:spLocks noChangeArrowheads="1"/>
          </p:cNvSpPr>
          <p:nvPr/>
        </p:nvSpPr>
        <p:spPr bwMode="auto">
          <a:xfrm>
            <a:off x="1358900" y="4154488"/>
            <a:ext cx="6118225" cy="1111250"/>
          </a:xfrm>
          <a:prstGeom prst="parallelogram">
            <a:avLst>
              <a:gd name="adj" fmla="val 101422"/>
            </a:avLst>
          </a:prstGeom>
          <a:solidFill>
            <a:srgbClr val="DDDDDD">
              <a:alpha val="31000"/>
            </a:srgbClr>
          </a:solidFill>
          <a:ln w="6350">
            <a:solidFill>
              <a:srgbClr val="96969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" name="Group 193"/>
          <p:cNvGrpSpPr>
            <a:grpSpLocks/>
          </p:cNvGrpSpPr>
          <p:nvPr/>
        </p:nvGrpSpPr>
        <p:grpSpPr bwMode="auto">
          <a:xfrm>
            <a:off x="911225" y="4143375"/>
            <a:ext cx="1574800" cy="1189038"/>
            <a:chOff x="574" y="2610"/>
            <a:chExt cx="992" cy="749"/>
          </a:xfrm>
        </p:grpSpPr>
        <p:sp>
          <p:nvSpPr>
            <p:cNvPr id="328" name="Line 185"/>
            <p:cNvSpPr>
              <a:spLocks noChangeShapeType="1"/>
            </p:cNvSpPr>
            <p:nvPr/>
          </p:nvSpPr>
          <p:spPr bwMode="auto">
            <a:xfrm flipV="1">
              <a:off x="836" y="2610"/>
              <a:ext cx="730" cy="7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29" name="Object 186"/>
            <p:cNvGraphicFramePr>
              <a:graphicFrameLocks noChangeAspect="1"/>
            </p:cNvGraphicFramePr>
            <p:nvPr/>
          </p:nvGraphicFramePr>
          <p:xfrm>
            <a:off x="574" y="3104"/>
            <a:ext cx="23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5" name="Rovnica" r:id="rId7" imgW="152280" imgH="164880" progId="Equation.3">
                    <p:embed/>
                  </p:oleObj>
                </mc:Choice>
                <mc:Fallback>
                  <p:oleObj name="Rovnica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" y="3104"/>
                          <a:ext cx="236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0" name="Group 175"/>
          <p:cNvGrpSpPr>
            <a:grpSpLocks/>
          </p:cNvGrpSpPr>
          <p:nvPr/>
        </p:nvGrpSpPr>
        <p:grpSpPr bwMode="auto">
          <a:xfrm>
            <a:off x="2436813" y="3419475"/>
            <a:ext cx="4119562" cy="1370013"/>
            <a:chOff x="1535" y="2154"/>
            <a:chExt cx="2595" cy="827"/>
          </a:xfrm>
        </p:grpSpPr>
        <p:sp>
          <p:nvSpPr>
            <p:cNvPr id="331" name="Line 176"/>
            <p:cNvSpPr>
              <a:spLocks noChangeShapeType="1"/>
            </p:cNvSpPr>
            <p:nvPr/>
          </p:nvSpPr>
          <p:spPr bwMode="auto">
            <a:xfrm>
              <a:off x="1535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2" name="Line 177"/>
            <p:cNvSpPr>
              <a:spLocks noChangeShapeType="1"/>
            </p:cNvSpPr>
            <p:nvPr/>
          </p:nvSpPr>
          <p:spPr bwMode="auto">
            <a:xfrm>
              <a:off x="2843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3" name="Line 178"/>
            <p:cNvSpPr>
              <a:spLocks noChangeShapeType="1"/>
            </p:cNvSpPr>
            <p:nvPr/>
          </p:nvSpPr>
          <p:spPr bwMode="auto">
            <a:xfrm>
              <a:off x="4130" y="2154"/>
              <a:ext cx="0" cy="827"/>
            </a:xfrm>
            <a:prstGeom prst="line">
              <a:avLst/>
            </a:prstGeom>
            <a:noFill/>
            <a:ln w="12700">
              <a:pattFill prst="ltUpDiag">
                <a:fgClr>
                  <a:schemeClr val="tx1"/>
                </a:fgClr>
                <a:bgClr>
                  <a:srgbClr val="DDDDDD"/>
                </a:bgClr>
              </a:patt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4" name="Freeform 188" descr="Světlý šikmo nahoru"/>
          <p:cNvSpPr>
            <a:spLocks/>
          </p:cNvSpPr>
          <p:nvPr/>
        </p:nvSpPr>
        <p:spPr bwMode="auto">
          <a:xfrm>
            <a:off x="2438400" y="4249738"/>
            <a:ext cx="4110038" cy="931862"/>
          </a:xfrm>
          <a:custGeom>
            <a:avLst/>
            <a:gdLst>
              <a:gd name="T0" fmla="*/ 3078 w 3078"/>
              <a:gd name="T1" fmla="*/ 390 h 823"/>
              <a:gd name="T2" fmla="*/ 3054 w 3078"/>
              <a:gd name="T3" fmla="*/ 300 h 823"/>
              <a:gd name="T4" fmla="*/ 3024 w 3078"/>
              <a:gd name="T5" fmla="*/ 216 h 823"/>
              <a:gd name="T6" fmla="*/ 2964 w 3078"/>
              <a:gd name="T7" fmla="*/ 108 h 823"/>
              <a:gd name="T8" fmla="*/ 2886 w 3078"/>
              <a:gd name="T9" fmla="*/ 48 h 823"/>
              <a:gd name="T10" fmla="*/ 2784 w 3078"/>
              <a:gd name="T11" fmla="*/ 12 h 823"/>
              <a:gd name="T12" fmla="*/ 2694 w 3078"/>
              <a:gd name="T13" fmla="*/ 0 h 823"/>
              <a:gd name="T14" fmla="*/ 2562 w 3078"/>
              <a:gd name="T15" fmla="*/ 12 h 823"/>
              <a:gd name="T16" fmla="*/ 2418 w 3078"/>
              <a:gd name="T17" fmla="*/ 42 h 823"/>
              <a:gd name="T18" fmla="*/ 2274 w 3078"/>
              <a:gd name="T19" fmla="*/ 84 h 823"/>
              <a:gd name="T20" fmla="*/ 2118 w 3078"/>
              <a:gd name="T21" fmla="*/ 132 h 823"/>
              <a:gd name="T22" fmla="*/ 1932 w 3078"/>
              <a:gd name="T23" fmla="*/ 216 h 823"/>
              <a:gd name="T24" fmla="*/ 1752 w 3078"/>
              <a:gd name="T25" fmla="*/ 300 h 823"/>
              <a:gd name="T26" fmla="*/ 1560 w 3078"/>
              <a:gd name="T27" fmla="*/ 384 h 823"/>
              <a:gd name="T28" fmla="*/ 1392 w 3078"/>
              <a:gd name="T29" fmla="*/ 462 h 823"/>
              <a:gd name="T30" fmla="*/ 1182 w 3078"/>
              <a:gd name="T31" fmla="*/ 564 h 823"/>
              <a:gd name="T32" fmla="*/ 966 w 3078"/>
              <a:gd name="T33" fmla="*/ 648 h 823"/>
              <a:gd name="T34" fmla="*/ 816 w 3078"/>
              <a:gd name="T35" fmla="*/ 708 h 823"/>
              <a:gd name="T36" fmla="*/ 648 w 3078"/>
              <a:gd name="T37" fmla="*/ 762 h 823"/>
              <a:gd name="T38" fmla="*/ 468 w 3078"/>
              <a:gd name="T39" fmla="*/ 804 h 823"/>
              <a:gd name="T40" fmla="*/ 378 w 3078"/>
              <a:gd name="T41" fmla="*/ 816 h 823"/>
              <a:gd name="T42" fmla="*/ 264 w 3078"/>
              <a:gd name="T43" fmla="*/ 804 h 823"/>
              <a:gd name="T44" fmla="*/ 126 w 3078"/>
              <a:gd name="T45" fmla="*/ 702 h 823"/>
              <a:gd name="T46" fmla="*/ 54 w 3078"/>
              <a:gd name="T47" fmla="*/ 588 h 823"/>
              <a:gd name="T48" fmla="*/ 12 w 3078"/>
              <a:gd name="T49" fmla="*/ 468 h 823"/>
              <a:gd name="T50" fmla="*/ 0 w 3078"/>
              <a:gd name="T51" fmla="*/ 39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78" h="823">
                <a:moveTo>
                  <a:pt x="3078" y="390"/>
                </a:moveTo>
                <a:cubicBezTo>
                  <a:pt x="3070" y="359"/>
                  <a:pt x="3063" y="329"/>
                  <a:pt x="3054" y="300"/>
                </a:cubicBezTo>
                <a:cubicBezTo>
                  <a:pt x="3045" y="271"/>
                  <a:pt x="3039" y="248"/>
                  <a:pt x="3024" y="216"/>
                </a:cubicBezTo>
                <a:cubicBezTo>
                  <a:pt x="3009" y="184"/>
                  <a:pt x="2987" y="136"/>
                  <a:pt x="2964" y="108"/>
                </a:cubicBezTo>
                <a:cubicBezTo>
                  <a:pt x="2941" y="80"/>
                  <a:pt x="2916" y="64"/>
                  <a:pt x="2886" y="48"/>
                </a:cubicBezTo>
                <a:cubicBezTo>
                  <a:pt x="2856" y="32"/>
                  <a:pt x="2816" y="20"/>
                  <a:pt x="2784" y="12"/>
                </a:cubicBezTo>
                <a:cubicBezTo>
                  <a:pt x="2752" y="4"/>
                  <a:pt x="2731" y="0"/>
                  <a:pt x="2694" y="0"/>
                </a:cubicBezTo>
                <a:cubicBezTo>
                  <a:pt x="2657" y="0"/>
                  <a:pt x="2608" y="5"/>
                  <a:pt x="2562" y="12"/>
                </a:cubicBezTo>
                <a:cubicBezTo>
                  <a:pt x="2516" y="19"/>
                  <a:pt x="2466" y="30"/>
                  <a:pt x="2418" y="42"/>
                </a:cubicBezTo>
                <a:cubicBezTo>
                  <a:pt x="2370" y="54"/>
                  <a:pt x="2324" y="69"/>
                  <a:pt x="2274" y="84"/>
                </a:cubicBezTo>
                <a:cubicBezTo>
                  <a:pt x="2224" y="99"/>
                  <a:pt x="2175" y="110"/>
                  <a:pt x="2118" y="132"/>
                </a:cubicBezTo>
                <a:cubicBezTo>
                  <a:pt x="2061" y="154"/>
                  <a:pt x="1993" y="188"/>
                  <a:pt x="1932" y="216"/>
                </a:cubicBezTo>
                <a:cubicBezTo>
                  <a:pt x="1871" y="244"/>
                  <a:pt x="1814" y="272"/>
                  <a:pt x="1752" y="300"/>
                </a:cubicBezTo>
                <a:cubicBezTo>
                  <a:pt x="1690" y="328"/>
                  <a:pt x="1620" y="357"/>
                  <a:pt x="1560" y="384"/>
                </a:cubicBezTo>
                <a:cubicBezTo>
                  <a:pt x="1500" y="411"/>
                  <a:pt x="1455" y="432"/>
                  <a:pt x="1392" y="462"/>
                </a:cubicBezTo>
                <a:cubicBezTo>
                  <a:pt x="1329" y="492"/>
                  <a:pt x="1253" y="533"/>
                  <a:pt x="1182" y="564"/>
                </a:cubicBezTo>
                <a:cubicBezTo>
                  <a:pt x="1111" y="595"/>
                  <a:pt x="1027" y="624"/>
                  <a:pt x="966" y="648"/>
                </a:cubicBezTo>
                <a:cubicBezTo>
                  <a:pt x="905" y="672"/>
                  <a:pt x="869" y="689"/>
                  <a:pt x="816" y="708"/>
                </a:cubicBezTo>
                <a:cubicBezTo>
                  <a:pt x="763" y="727"/>
                  <a:pt x="706" y="746"/>
                  <a:pt x="648" y="762"/>
                </a:cubicBezTo>
                <a:cubicBezTo>
                  <a:pt x="590" y="778"/>
                  <a:pt x="513" y="795"/>
                  <a:pt x="468" y="804"/>
                </a:cubicBezTo>
                <a:cubicBezTo>
                  <a:pt x="423" y="813"/>
                  <a:pt x="412" y="816"/>
                  <a:pt x="378" y="816"/>
                </a:cubicBezTo>
                <a:cubicBezTo>
                  <a:pt x="344" y="816"/>
                  <a:pt x="306" y="823"/>
                  <a:pt x="264" y="804"/>
                </a:cubicBezTo>
                <a:cubicBezTo>
                  <a:pt x="222" y="785"/>
                  <a:pt x="161" y="738"/>
                  <a:pt x="126" y="702"/>
                </a:cubicBezTo>
                <a:cubicBezTo>
                  <a:pt x="91" y="666"/>
                  <a:pt x="73" y="627"/>
                  <a:pt x="54" y="588"/>
                </a:cubicBezTo>
                <a:cubicBezTo>
                  <a:pt x="35" y="549"/>
                  <a:pt x="21" y="501"/>
                  <a:pt x="12" y="468"/>
                </a:cubicBezTo>
                <a:cubicBezTo>
                  <a:pt x="3" y="435"/>
                  <a:pt x="2" y="403"/>
                  <a:pt x="0" y="390"/>
                </a:cubicBezTo>
              </a:path>
            </a:pathLst>
          </a:custGeom>
          <a:pattFill prst="ltUpDiag">
            <a:fgClr>
              <a:srgbClr val="777777">
                <a:alpha val="56000"/>
              </a:srgbClr>
            </a:fgClr>
            <a:bgClr>
              <a:srgbClr val="DDDDDD">
                <a:alpha val="56000"/>
              </a:srgbClr>
            </a:bgClr>
          </a:patt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5" name="Line 349"/>
          <p:cNvSpPr>
            <a:spLocks noChangeShapeType="1"/>
          </p:cNvSpPr>
          <p:nvPr/>
        </p:nvSpPr>
        <p:spPr bwMode="auto">
          <a:xfrm flipH="1">
            <a:off x="1138238" y="1876425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6" name="Text Box 351"/>
          <p:cNvSpPr txBox="1">
            <a:spLocks noChangeArrowheads="1"/>
          </p:cNvSpPr>
          <p:nvPr/>
        </p:nvSpPr>
        <p:spPr bwMode="auto">
          <a:xfrm>
            <a:off x="1104900" y="1425575"/>
            <a:ext cx="1525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cs-CZ" altLang="cs-CZ" sz="2200" i="1" dirty="0"/>
              <a:t>směr proudu</a:t>
            </a:r>
          </a:p>
        </p:txBody>
      </p:sp>
      <p:sp>
        <p:nvSpPr>
          <p:cNvPr id="337" name="Text Box 355"/>
          <p:cNvSpPr txBox="1">
            <a:spLocks noChangeArrowheads="1"/>
          </p:cNvSpPr>
          <p:nvPr/>
        </p:nvSpPr>
        <p:spPr bwMode="auto">
          <a:xfrm>
            <a:off x="6684963" y="3536950"/>
            <a:ext cx="15255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cs-CZ" altLang="cs-CZ" sz="2200" i="1"/>
              <a:t>směr proudu</a:t>
            </a:r>
          </a:p>
        </p:txBody>
      </p:sp>
      <p:sp>
        <p:nvSpPr>
          <p:cNvPr id="341" name="Line 354"/>
          <p:cNvSpPr>
            <a:spLocks noChangeShapeType="1"/>
          </p:cNvSpPr>
          <p:nvPr/>
        </p:nvSpPr>
        <p:spPr bwMode="auto">
          <a:xfrm>
            <a:off x="6640513" y="3565525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11.4</a:t>
            </a:r>
            <a:r>
              <a:rPr lang="cs-CZ" sz="2800" b="1" dirty="0">
                <a:solidFill>
                  <a:schemeClr val="bg1"/>
                </a:solidFill>
              </a:rPr>
              <a:t>.	</a:t>
            </a:r>
            <a:r>
              <a:rPr lang="cs-CZ" sz="2800" b="1" dirty="0" smtClean="0">
                <a:solidFill>
                  <a:schemeClr val="bg1"/>
                </a:solidFill>
              </a:rPr>
              <a:t>ELEKTROMAGNETICKÁ VLNA</a:t>
            </a:r>
          </a:p>
        </p:txBody>
      </p:sp>
    </p:spTree>
    <p:extLst>
      <p:ext uri="{BB962C8B-B14F-4D97-AF65-F5344CB8AC3E}">
        <p14:creationId xmlns:p14="http://schemas.microsoft.com/office/powerpoint/2010/main" val="12251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34" grpId="0" animBg="1"/>
      <p:bldP spid="335" grpId="0" animBg="1"/>
      <p:bldP spid="336" grpId="0"/>
      <p:bldP spid="337" grpId="0"/>
      <p:bldP spid="3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44" descr="http://fyzika.jreichl.com/data/E_kmitani_vlneni_soubory/image059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83264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58326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+mj-lt"/>
              </a:rPr>
              <a:t>Náboj vodičů není rozložen rovnoměrně </a:t>
            </a:r>
            <a:r>
              <a:rPr lang="cs-CZ" sz="2400" dirty="0" smtClean="0">
                <a:latin typeface="+mj-lt"/>
              </a:rPr>
              <a:t>a </a:t>
            </a:r>
            <a:r>
              <a:rPr lang="cs-CZ" sz="2400" dirty="0">
                <a:latin typeface="+mj-lt"/>
              </a:rPr>
              <a:t>mezi vodiči je v různých místech různá elektrická intenzita </a:t>
            </a:r>
            <a:r>
              <a:rPr lang="cs-CZ" sz="2400" b="1" dirty="0">
                <a:latin typeface="+mj-lt"/>
              </a:rPr>
              <a:t>E</a:t>
            </a:r>
            <a:r>
              <a:rPr lang="cs-CZ" sz="2400" dirty="0">
                <a:latin typeface="+mj-lt"/>
              </a:rPr>
              <a:t>.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+mj-lt"/>
              </a:rPr>
              <a:t>Pro určitý okamžik je elektrické pole znázorněno →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(   </a:t>
            </a:r>
            <a:r>
              <a:rPr lang="cs-CZ" sz="2400" dirty="0">
                <a:latin typeface="+mj-lt"/>
              </a:rPr>
              <a:t>jsou vodivostní elektrony</a:t>
            </a:r>
            <a:r>
              <a:rPr lang="cs-CZ" sz="2400" dirty="0" smtClean="0">
                <a:latin typeface="+mj-lt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cs-CZ" sz="2400" dirty="0">
                <a:latin typeface="+mj-lt"/>
              </a:rPr>
              <a:t>Při přenosu </a:t>
            </a:r>
            <a:r>
              <a:rPr lang="cs-CZ" sz="2400" dirty="0" err="1">
                <a:latin typeface="+mj-lt"/>
              </a:rPr>
              <a:t>elmg</a:t>
            </a:r>
            <a:r>
              <a:rPr lang="cs-CZ" sz="2400" dirty="0">
                <a:latin typeface="+mj-lt"/>
              </a:rPr>
              <a:t>. energie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dvouvodičovým </a:t>
            </a:r>
            <a:r>
              <a:rPr lang="cs-CZ" sz="2400" dirty="0">
                <a:latin typeface="+mj-lt"/>
              </a:rPr>
              <a:t>vedením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vzniká </a:t>
            </a:r>
            <a:r>
              <a:rPr lang="cs-CZ" sz="2400" dirty="0">
                <a:latin typeface="+mj-lt"/>
              </a:rPr>
              <a:t>v prostoru </a:t>
            </a:r>
            <a:r>
              <a:rPr lang="cs-CZ" sz="2400" dirty="0" smtClean="0">
                <a:latin typeface="+mj-lt"/>
              </a:rPr>
              <a:t>mezi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vodiči </a:t>
            </a:r>
            <a:r>
              <a:rPr lang="cs-CZ" sz="2400" dirty="0">
                <a:latin typeface="+mj-lt"/>
              </a:rPr>
              <a:t>časově proměnné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silové </a:t>
            </a:r>
            <a:r>
              <a:rPr lang="cs-CZ" sz="2400" dirty="0">
                <a:latin typeface="+mj-lt"/>
              </a:rPr>
              <a:t>pole, </a:t>
            </a:r>
            <a:r>
              <a:rPr lang="cs-CZ" sz="2400" dirty="0" smtClean="0">
                <a:latin typeface="+mj-lt"/>
              </a:rPr>
              <a:t>které </a:t>
            </a:r>
            <a:r>
              <a:rPr lang="cs-CZ" sz="2400" dirty="0">
                <a:latin typeface="+mj-lt"/>
              </a:rPr>
              <a:t>má složku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elektrickou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a </a:t>
            </a:r>
            <a:r>
              <a:rPr lang="cs-CZ" sz="2400" b="1" dirty="0">
                <a:latin typeface="+mj-lt"/>
              </a:rPr>
              <a:t>magnetickou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a </a:t>
            </a:r>
            <a:r>
              <a:rPr lang="cs-CZ" sz="2400" dirty="0">
                <a:latin typeface="+mj-lt"/>
              </a:rPr>
              <a:t>nazývá se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elektromagnetické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pole.</a:t>
            </a:r>
          </a:p>
          <a:p>
            <a:pPr marL="182563" lvl="1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j-lt"/>
            </a:endParaRPr>
          </a:p>
          <a:p>
            <a:pPr marL="182563" lvl="1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Energie </a:t>
            </a:r>
            <a:r>
              <a:rPr lang="cs-CZ" sz="2400" dirty="0">
                <a:latin typeface="+mj-lt"/>
              </a:rPr>
              <a:t>není přenášena </a:t>
            </a:r>
            <a:r>
              <a:rPr lang="cs-CZ" sz="2400" dirty="0" smtClean="0">
                <a:latin typeface="+mj-lt"/>
              </a:rPr>
              <a:t>samotnými </a:t>
            </a:r>
            <a:r>
              <a:rPr lang="cs-CZ" sz="2400" dirty="0">
                <a:latin typeface="+mj-lt"/>
              </a:rPr>
              <a:t>vodiči, ale </a:t>
            </a:r>
            <a:r>
              <a:rPr lang="cs-CZ" sz="2400" dirty="0" err="1" smtClean="0">
                <a:latin typeface="+mj-lt"/>
              </a:rPr>
              <a:t>elmg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dirty="0">
                <a:latin typeface="+mj-lt"/>
              </a:rPr>
              <a:t>polem mezi nimi. </a:t>
            </a:r>
          </a:p>
          <a:p>
            <a:pPr marL="182563" lvl="1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Tento děj má charakter vlnění.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11.4</a:t>
            </a:r>
            <a:r>
              <a:rPr lang="cs-CZ" sz="2800" b="1" dirty="0">
                <a:solidFill>
                  <a:schemeClr val="bg1"/>
                </a:solidFill>
              </a:rPr>
              <a:t>.	</a:t>
            </a:r>
            <a:r>
              <a:rPr lang="cs-CZ" sz="2800" b="1" dirty="0" smtClean="0">
                <a:solidFill>
                  <a:schemeClr val="bg1"/>
                </a:solidFill>
              </a:rPr>
              <a:t>ELEKTROMAGNETICKÁ VLNA</a:t>
            </a:r>
          </a:p>
        </p:txBody>
      </p:sp>
      <p:sp>
        <p:nvSpPr>
          <p:cNvPr id="2" name="Ovál 1"/>
          <p:cNvSpPr/>
          <p:nvPr/>
        </p:nvSpPr>
        <p:spPr>
          <a:xfrm>
            <a:off x="179512" y="184482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Přímá spojovací čára 151"/>
          <p:cNvCxnSpPr/>
          <p:nvPr/>
        </p:nvCxnSpPr>
        <p:spPr>
          <a:xfrm rot="5400000">
            <a:off x="-371923" y="2357850"/>
            <a:ext cx="3210339" cy="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ovací čára 152"/>
          <p:cNvCxnSpPr/>
          <p:nvPr/>
        </p:nvCxnSpPr>
        <p:spPr>
          <a:xfrm rot="5400000">
            <a:off x="1283771" y="2357850"/>
            <a:ext cx="3210339" cy="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ovací čára 153"/>
          <p:cNvCxnSpPr/>
          <p:nvPr/>
        </p:nvCxnSpPr>
        <p:spPr>
          <a:xfrm rot="5400000">
            <a:off x="2939465" y="2357850"/>
            <a:ext cx="3210339" cy="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Přímá spojovací čára 154"/>
          <p:cNvCxnSpPr/>
          <p:nvPr/>
        </p:nvCxnSpPr>
        <p:spPr>
          <a:xfrm rot="5400000">
            <a:off x="4595159" y="2357850"/>
            <a:ext cx="3210339" cy="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ovací čára 155"/>
          <p:cNvCxnSpPr/>
          <p:nvPr/>
        </p:nvCxnSpPr>
        <p:spPr>
          <a:xfrm rot="5400000">
            <a:off x="6207820" y="2357850"/>
            <a:ext cx="3210339" cy="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29"/>
          <p:cNvGrpSpPr/>
          <p:nvPr/>
        </p:nvGrpSpPr>
        <p:grpSpPr>
          <a:xfrm>
            <a:off x="442255" y="698085"/>
            <a:ext cx="7943117" cy="1224144"/>
            <a:chOff x="476121" y="4874425"/>
            <a:chExt cx="7943117" cy="1224144"/>
          </a:xfrm>
        </p:grpSpPr>
        <p:sp>
          <p:nvSpPr>
            <p:cNvPr id="14" name="Obdélník 13"/>
            <p:cNvSpPr/>
            <p:nvPr/>
          </p:nvSpPr>
          <p:spPr>
            <a:xfrm>
              <a:off x="744345" y="4911001"/>
              <a:ext cx="7559040" cy="115824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085721" y="4874425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1091817" y="6026569"/>
              <a:ext cx="6925056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" name="Skupina 27"/>
            <p:cNvGrpSpPr/>
            <p:nvPr/>
          </p:nvGrpSpPr>
          <p:grpSpPr>
            <a:xfrm>
              <a:off x="476121" y="5009799"/>
              <a:ext cx="530351" cy="835307"/>
              <a:chOff x="499872" y="2634734"/>
              <a:chExt cx="530351" cy="835307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499872" y="2828544"/>
                <a:ext cx="499872" cy="451104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25"/>
              <p:cNvGrpSpPr/>
              <p:nvPr/>
            </p:nvGrpSpPr>
            <p:grpSpPr>
              <a:xfrm>
                <a:off x="523092" y="2634734"/>
                <a:ext cx="507131" cy="835307"/>
                <a:chOff x="1986132" y="2781038"/>
                <a:chExt cx="507131" cy="835307"/>
              </a:xfrm>
            </p:grpSpPr>
            <p:sp>
              <p:nvSpPr>
                <p:cNvPr id="20" name="Obdélník 19"/>
                <p:cNvSpPr/>
                <p:nvPr/>
              </p:nvSpPr>
              <p:spPr>
                <a:xfrm>
                  <a:off x="1986132" y="278103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1992228" y="2872478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  <p:sp>
              <p:nvSpPr>
                <p:cNvPr id="22" name="Obdélník 21"/>
                <p:cNvSpPr/>
                <p:nvPr/>
              </p:nvSpPr>
              <p:spPr>
                <a:xfrm>
                  <a:off x="1992228" y="2970014"/>
                  <a:ext cx="50103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3600" dirty="0" smtClean="0"/>
                    <a:t>~</a:t>
                  </a:r>
                </a:p>
              </p:txBody>
            </p:sp>
          </p:grpSp>
        </p:grpSp>
        <p:sp>
          <p:nvSpPr>
            <p:cNvPr id="24" name="Obdélník 23"/>
            <p:cNvSpPr/>
            <p:nvPr/>
          </p:nvSpPr>
          <p:spPr>
            <a:xfrm rot="5400000">
              <a:off x="7956659" y="5329525"/>
              <a:ext cx="710005" cy="215153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2" name="Přímá spojovací šipka 31"/>
          <p:cNvCxnSpPr/>
          <p:nvPr/>
        </p:nvCxnSpPr>
        <p:spPr>
          <a:xfrm rot="16200000" flipV="1">
            <a:off x="1172509" y="129257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>
            <a:off x="4719143" y="130379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>
            <a:off x="5456361" y="130379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>
            <a:off x="5668137" y="130379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>
            <a:off x="5915542" y="130379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5400000">
            <a:off x="6591170" y="130379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16200000" flipV="1">
            <a:off x="2122072" y="129257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16200000" flipV="1">
            <a:off x="2351663" y="129257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16200000" flipV="1">
            <a:off x="2581253" y="129257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16200000" flipV="1">
            <a:off x="3323664" y="1292574"/>
            <a:ext cx="1080000" cy="0"/>
          </a:xfrm>
          <a:prstGeom prst="straightConnector1">
            <a:avLst/>
          </a:prstGeom>
          <a:ln w="19050">
            <a:solidFill>
              <a:srgbClr val="5D4A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Skupina 56"/>
          <p:cNvGrpSpPr/>
          <p:nvPr/>
        </p:nvGrpSpPr>
        <p:grpSpPr>
          <a:xfrm>
            <a:off x="2666140" y="356292"/>
            <a:ext cx="549607" cy="854964"/>
            <a:chOff x="3854196" y="4485132"/>
            <a:chExt cx="549607" cy="854964"/>
          </a:xfrm>
        </p:grpSpPr>
        <p:sp>
          <p:nvSpPr>
            <p:cNvPr id="43" name="Elipsa 42"/>
            <p:cNvSpPr/>
            <p:nvPr/>
          </p:nvSpPr>
          <p:spPr>
            <a:xfrm>
              <a:off x="3978234" y="4693950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Rovnoramenný trojúhelník 53"/>
            <p:cNvSpPr/>
            <p:nvPr/>
          </p:nvSpPr>
          <p:spPr>
            <a:xfrm rot="1800000">
              <a:off x="3995928" y="4709161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Elipsa 54"/>
            <p:cNvSpPr/>
            <p:nvPr/>
          </p:nvSpPr>
          <p:spPr>
            <a:xfrm>
              <a:off x="3854196" y="4485132"/>
              <a:ext cx="420624" cy="85496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3" name="Skupina 48"/>
            <p:cNvGrpSpPr/>
            <p:nvPr/>
          </p:nvGrpSpPr>
          <p:grpSpPr>
            <a:xfrm>
              <a:off x="4079803" y="4828026"/>
              <a:ext cx="324000" cy="81444"/>
              <a:chOff x="4079803" y="4828026"/>
              <a:chExt cx="230940" cy="81444"/>
            </a:xfrm>
          </p:grpSpPr>
          <p:sp>
            <p:nvSpPr>
              <p:cNvPr id="45" name="Obdélník 44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7" name="Přímá spojovací čára 46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ovnoramenný trojúhelník 55"/>
            <p:cNvSpPr/>
            <p:nvPr/>
          </p:nvSpPr>
          <p:spPr>
            <a:xfrm rot="1800000">
              <a:off x="3901440" y="4568953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57"/>
          <p:cNvGrpSpPr/>
          <p:nvPr/>
        </p:nvGrpSpPr>
        <p:grpSpPr>
          <a:xfrm>
            <a:off x="2660758" y="1508436"/>
            <a:ext cx="549607" cy="854964"/>
            <a:chOff x="3854196" y="4485132"/>
            <a:chExt cx="549607" cy="854964"/>
          </a:xfrm>
        </p:grpSpPr>
        <p:sp>
          <p:nvSpPr>
            <p:cNvPr id="59" name="Elipsa 58"/>
            <p:cNvSpPr/>
            <p:nvPr/>
          </p:nvSpPr>
          <p:spPr>
            <a:xfrm>
              <a:off x="3978234" y="4693950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Rovnoramenný trojúhelník 59"/>
            <p:cNvSpPr/>
            <p:nvPr/>
          </p:nvSpPr>
          <p:spPr>
            <a:xfrm rot="-9000000">
              <a:off x="3995928" y="4709161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Elipsa 60"/>
            <p:cNvSpPr/>
            <p:nvPr/>
          </p:nvSpPr>
          <p:spPr>
            <a:xfrm>
              <a:off x="3854196" y="4485132"/>
              <a:ext cx="420624" cy="85496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48"/>
            <p:cNvGrpSpPr/>
            <p:nvPr/>
          </p:nvGrpSpPr>
          <p:grpSpPr>
            <a:xfrm>
              <a:off x="4079805" y="4828026"/>
              <a:ext cx="324000" cy="81444"/>
              <a:chOff x="4079803" y="4828026"/>
              <a:chExt cx="230940" cy="81444"/>
            </a:xfrm>
          </p:grpSpPr>
          <p:sp>
            <p:nvSpPr>
              <p:cNvPr id="64" name="Obdélník 63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5" name="Přímá spojovací čára 64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ovací čára 65"/>
              <p:cNvCxnSpPr/>
              <p:nvPr/>
            </p:nvCxnSpPr>
            <p:spPr>
              <a:xfrm>
                <a:off x="4079803" y="4897262"/>
                <a:ext cx="2106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ovnoramenný trojúhelník 62"/>
            <p:cNvSpPr/>
            <p:nvPr/>
          </p:nvSpPr>
          <p:spPr>
            <a:xfrm rot="-9000000">
              <a:off x="3901440" y="4568953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94"/>
          <p:cNvGrpSpPr/>
          <p:nvPr/>
        </p:nvGrpSpPr>
        <p:grpSpPr>
          <a:xfrm>
            <a:off x="1590970" y="1722899"/>
            <a:ext cx="425573" cy="344385"/>
            <a:chOff x="1517256" y="5851739"/>
            <a:chExt cx="425573" cy="344385"/>
          </a:xfrm>
        </p:grpSpPr>
        <p:sp>
          <p:nvSpPr>
            <p:cNvPr id="70" name="Rovnoramenný trojúhelník 69"/>
            <p:cNvSpPr/>
            <p:nvPr/>
          </p:nvSpPr>
          <p:spPr>
            <a:xfrm rot="12600000">
              <a:off x="1523661" y="5878239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8" name="Skupina 76"/>
            <p:cNvGrpSpPr/>
            <p:nvPr/>
          </p:nvGrpSpPr>
          <p:grpSpPr>
            <a:xfrm>
              <a:off x="1517256" y="5851739"/>
              <a:ext cx="425573" cy="344385"/>
              <a:chOff x="4023389" y="5309872"/>
              <a:chExt cx="425573" cy="344385"/>
            </a:xfrm>
          </p:grpSpPr>
          <p:sp>
            <p:nvSpPr>
              <p:cNvPr id="69" name="Elipsa 68"/>
              <p:cNvSpPr/>
              <p:nvPr/>
            </p:nvSpPr>
            <p:spPr>
              <a:xfrm>
                <a:off x="4023389" y="5309872"/>
                <a:ext cx="213756" cy="34438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48"/>
              <p:cNvGrpSpPr/>
              <p:nvPr/>
            </p:nvGrpSpPr>
            <p:grpSpPr>
              <a:xfrm>
                <a:off x="4124962" y="5437298"/>
                <a:ext cx="324000" cy="84769"/>
                <a:chOff x="4079803" y="4821376"/>
                <a:chExt cx="230940" cy="84769"/>
              </a:xfrm>
            </p:grpSpPr>
            <p:sp>
              <p:nvSpPr>
                <p:cNvPr id="74" name="Obdélník 73"/>
                <p:cNvSpPr/>
                <p:nvPr/>
              </p:nvSpPr>
              <p:spPr>
                <a:xfrm>
                  <a:off x="4112693" y="4834145"/>
                  <a:ext cx="147484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75" name="Přímá spojovací čára 74"/>
                <p:cNvCxnSpPr/>
                <p:nvPr/>
              </p:nvCxnSpPr>
              <p:spPr>
                <a:xfrm>
                  <a:off x="4100052" y="4821376"/>
                  <a:ext cx="210691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ovací čára 75"/>
                <p:cNvCxnSpPr/>
                <p:nvPr/>
              </p:nvCxnSpPr>
              <p:spPr>
                <a:xfrm>
                  <a:off x="4079803" y="4893973"/>
                  <a:ext cx="210691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Skupina 86"/>
          <p:cNvGrpSpPr/>
          <p:nvPr/>
        </p:nvGrpSpPr>
        <p:grpSpPr>
          <a:xfrm>
            <a:off x="1601130" y="564104"/>
            <a:ext cx="425571" cy="344385"/>
            <a:chOff x="4665727" y="5218883"/>
            <a:chExt cx="425571" cy="344385"/>
          </a:xfrm>
        </p:grpSpPr>
        <p:sp>
          <p:nvSpPr>
            <p:cNvPr id="79" name="Elipsa 78"/>
            <p:cNvSpPr/>
            <p:nvPr/>
          </p:nvSpPr>
          <p:spPr>
            <a:xfrm>
              <a:off x="4665727" y="5218883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Rovnoramenný trojúhelník 79"/>
            <p:cNvSpPr/>
            <p:nvPr/>
          </p:nvSpPr>
          <p:spPr>
            <a:xfrm rot="1800000">
              <a:off x="4683421" y="5234094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" name="Skupina 48"/>
            <p:cNvGrpSpPr/>
            <p:nvPr/>
          </p:nvGrpSpPr>
          <p:grpSpPr>
            <a:xfrm>
              <a:off x="4767298" y="5352959"/>
              <a:ext cx="324000" cy="81444"/>
              <a:chOff x="4079803" y="4828026"/>
              <a:chExt cx="230940" cy="81444"/>
            </a:xfrm>
          </p:grpSpPr>
          <p:sp>
            <p:nvSpPr>
              <p:cNvPr id="84" name="Obdélník 83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5" name="Přímá spojovací čára 84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ovací čára 85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Skupina 87"/>
          <p:cNvGrpSpPr/>
          <p:nvPr/>
        </p:nvGrpSpPr>
        <p:grpSpPr>
          <a:xfrm>
            <a:off x="3747079" y="565110"/>
            <a:ext cx="425571" cy="344385"/>
            <a:chOff x="4665727" y="5218883"/>
            <a:chExt cx="425571" cy="344385"/>
          </a:xfrm>
        </p:grpSpPr>
        <p:sp>
          <p:nvSpPr>
            <p:cNvPr id="89" name="Elipsa 88"/>
            <p:cNvSpPr/>
            <p:nvPr/>
          </p:nvSpPr>
          <p:spPr>
            <a:xfrm>
              <a:off x="4665727" y="5218883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Rovnoramenný trojúhelník 89"/>
            <p:cNvSpPr/>
            <p:nvPr/>
          </p:nvSpPr>
          <p:spPr>
            <a:xfrm rot="1800000">
              <a:off x="4683421" y="5234094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4" name="Skupina 48"/>
            <p:cNvGrpSpPr/>
            <p:nvPr/>
          </p:nvGrpSpPr>
          <p:grpSpPr>
            <a:xfrm>
              <a:off x="4767300" y="5352959"/>
              <a:ext cx="324000" cy="81444"/>
              <a:chOff x="4079803" y="4828026"/>
              <a:chExt cx="230940" cy="81444"/>
            </a:xfrm>
          </p:grpSpPr>
          <p:sp>
            <p:nvSpPr>
              <p:cNvPr id="92" name="Obdélník 91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3" name="Přímá spojovací čára 92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ovací čára 93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Skupina 95"/>
          <p:cNvGrpSpPr/>
          <p:nvPr/>
        </p:nvGrpSpPr>
        <p:grpSpPr>
          <a:xfrm>
            <a:off x="3759497" y="1717254"/>
            <a:ext cx="425573" cy="344385"/>
            <a:chOff x="1517256" y="5851739"/>
            <a:chExt cx="425573" cy="344385"/>
          </a:xfrm>
        </p:grpSpPr>
        <p:sp>
          <p:nvSpPr>
            <p:cNvPr id="97" name="Rovnoramenný trojúhelník 96"/>
            <p:cNvSpPr/>
            <p:nvPr/>
          </p:nvSpPr>
          <p:spPr>
            <a:xfrm rot="12600000">
              <a:off x="1523661" y="5878239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9" name="Skupina 76"/>
            <p:cNvGrpSpPr/>
            <p:nvPr/>
          </p:nvGrpSpPr>
          <p:grpSpPr>
            <a:xfrm>
              <a:off x="1517256" y="5851739"/>
              <a:ext cx="425575" cy="344385"/>
              <a:chOff x="4023389" y="5309872"/>
              <a:chExt cx="425575" cy="344385"/>
            </a:xfrm>
          </p:grpSpPr>
          <p:sp>
            <p:nvSpPr>
              <p:cNvPr id="99" name="Elipsa 98"/>
              <p:cNvSpPr/>
              <p:nvPr/>
            </p:nvSpPr>
            <p:spPr>
              <a:xfrm>
                <a:off x="4023389" y="5309872"/>
                <a:ext cx="213756" cy="34438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0" name="Skupina 48"/>
              <p:cNvGrpSpPr/>
              <p:nvPr/>
            </p:nvGrpSpPr>
            <p:grpSpPr>
              <a:xfrm>
                <a:off x="4124964" y="5443948"/>
                <a:ext cx="324000" cy="74794"/>
                <a:chOff x="4079803" y="4828026"/>
                <a:chExt cx="230940" cy="74794"/>
              </a:xfrm>
            </p:grpSpPr>
            <p:sp>
              <p:nvSpPr>
                <p:cNvPr id="101" name="Obdélník 100"/>
                <p:cNvSpPr/>
                <p:nvPr/>
              </p:nvSpPr>
              <p:spPr>
                <a:xfrm>
                  <a:off x="4112693" y="4830820"/>
                  <a:ext cx="147484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02" name="Přímá spojovací čára 101"/>
                <p:cNvCxnSpPr/>
                <p:nvPr/>
              </p:nvCxnSpPr>
              <p:spPr>
                <a:xfrm>
                  <a:off x="4100052" y="4828026"/>
                  <a:ext cx="210691" cy="0"/>
                </a:xfrm>
                <a:prstGeom prst="line">
                  <a:avLst/>
                </a:prstGeom>
                <a:ln w="2413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ovací čára 102"/>
                <p:cNvCxnSpPr/>
                <p:nvPr/>
              </p:nvCxnSpPr>
              <p:spPr>
                <a:xfrm>
                  <a:off x="4079803" y="4897298"/>
                  <a:ext cx="210691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Skupina 103"/>
          <p:cNvGrpSpPr/>
          <p:nvPr/>
        </p:nvGrpSpPr>
        <p:grpSpPr>
          <a:xfrm>
            <a:off x="5993038" y="1510078"/>
            <a:ext cx="549607" cy="854964"/>
            <a:chOff x="3854196" y="4485132"/>
            <a:chExt cx="549607" cy="854964"/>
          </a:xfrm>
        </p:grpSpPr>
        <p:sp>
          <p:nvSpPr>
            <p:cNvPr id="105" name="Elipsa 104"/>
            <p:cNvSpPr/>
            <p:nvPr/>
          </p:nvSpPr>
          <p:spPr>
            <a:xfrm>
              <a:off x="3978234" y="4693950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Rovnoramenný trojúhelník 105"/>
            <p:cNvSpPr/>
            <p:nvPr/>
          </p:nvSpPr>
          <p:spPr>
            <a:xfrm rot="1800000">
              <a:off x="3995928" y="4709161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Elipsa 106"/>
            <p:cNvSpPr/>
            <p:nvPr/>
          </p:nvSpPr>
          <p:spPr>
            <a:xfrm>
              <a:off x="3854196" y="4485132"/>
              <a:ext cx="420624" cy="85496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2" name="Skupina 48"/>
            <p:cNvGrpSpPr/>
            <p:nvPr/>
          </p:nvGrpSpPr>
          <p:grpSpPr>
            <a:xfrm>
              <a:off x="4079805" y="4828026"/>
              <a:ext cx="324000" cy="81444"/>
              <a:chOff x="4079803" y="4828026"/>
              <a:chExt cx="230940" cy="81444"/>
            </a:xfrm>
          </p:grpSpPr>
          <p:sp>
            <p:nvSpPr>
              <p:cNvPr id="110" name="Obdélník 109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1" name="Přímá spojovací čára 110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ovací čára 111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ovnoramenný trojúhelník 108"/>
            <p:cNvSpPr/>
            <p:nvPr/>
          </p:nvSpPr>
          <p:spPr>
            <a:xfrm rot="1800000">
              <a:off x="3901440" y="4568953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112"/>
          <p:cNvGrpSpPr/>
          <p:nvPr/>
        </p:nvGrpSpPr>
        <p:grpSpPr>
          <a:xfrm>
            <a:off x="5994167" y="355964"/>
            <a:ext cx="549607" cy="854964"/>
            <a:chOff x="3854196" y="4485132"/>
            <a:chExt cx="549607" cy="854964"/>
          </a:xfrm>
        </p:grpSpPr>
        <p:sp>
          <p:nvSpPr>
            <p:cNvPr id="114" name="Elipsa 113"/>
            <p:cNvSpPr/>
            <p:nvPr/>
          </p:nvSpPr>
          <p:spPr>
            <a:xfrm>
              <a:off x="3978234" y="4693950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Rovnoramenný trojúhelník 114"/>
            <p:cNvSpPr/>
            <p:nvPr/>
          </p:nvSpPr>
          <p:spPr>
            <a:xfrm rot="-9000000">
              <a:off x="3995928" y="4709161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Elipsa 115"/>
            <p:cNvSpPr/>
            <p:nvPr/>
          </p:nvSpPr>
          <p:spPr>
            <a:xfrm>
              <a:off x="3854196" y="4485132"/>
              <a:ext cx="420624" cy="85496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7" name="Skupina 48"/>
            <p:cNvGrpSpPr/>
            <p:nvPr/>
          </p:nvGrpSpPr>
          <p:grpSpPr>
            <a:xfrm>
              <a:off x="4079807" y="4828026"/>
              <a:ext cx="324000" cy="81444"/>
              <a:chOff x="4079803" y="4828026"/>
              <a:chExt cx="230940" cy="81444"/>
            </a:xfrm>
          </p:grpSpPr>
          <p:sp>
            <p:nvSpPr>
              <p:cNvPr id="119" name="Obdélník 118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0" name="Přímá spojovací čára 119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ovací čára 120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ovnoramenný trojúhelník 117"/>
            <p:cNvSpPr/>
            <p:nvPr/>
          </p:nvSpPr>
          <p:spPr>
            <a:xfrm rot="-9000000">
              <a:off x="3901440" y="4568953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8" name="Skupina 121"/>
          <p:cNvGrpSpPr/>
          <p:nvPr/>
        </p:nvGrpSpPr>
        <p:grpSpPr>
          <a:xfrm>
            <a:off x="5167412" y="1716576"/>
            <a:ext cx="425571" cy="344385"/>
            <a:chOff x="4665727" y="5218883"/>
            <a:chExt cx="425571" cy="344385"/>
          </a:xfrm>
        </p:grpSpPr>
        <p:sp>
          <p:nvSpPr>
            <p:cNvPr id="123" name="Elipsa 122"/>
            <p:cNvSpPr/>
            <p:nvPr/>
          </p:nvSpPr>
          <p:spPr>
            <a:xfrm>
              <a:off x="4665727" y="5218883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Rovnoramenný trojúhelník 123"/>
            <p:cNvSpPr/>
            <p:nvPr/>
          </p:nvSpPr>
          <p:spPr>
            <a:xfrm rot="1800000">
              <a:off x="4683421" y="5234094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2" name="Skupina 48"/>
            <p:cNvGrpSpPr/>
            <p:nvPr/>
          </p:nvGrpSpPr>
          <p:grpSpPr>
            <a:xfrm>
              <a:off x="4767300" y="5352959"/>
              <a:ext cx="324000" cy="81444"/>
              <a:chOff x="4079803" y="4828026"/>
              <a:chExt cx="230940" cy="81444"/>
            </a:xfrm>
          </p:grpSpPr>
          <p:sp>
            <p:nvSpPr>
              <p:cNvPr id="126" name="Obdélník 125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7" name="Přímá spojovací čára 126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ovací čára 127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Skupina 128"/>
          <p:cNvGrpSpPr/>
          <p:nvPr/>
        </p:nvGrpSpPr>
        <p:grpSpPr>
          <a:xfrm>
            <a:off x="7014879" y="1718896"/>
            <a:ext cx="425571" cy="344385"/>
            <a:chOff x="4665727" y="5218883"/>
            <a:chExt cx="425571" cy="344385"/>
          </a:xfrm>
        </p:grpSpPr>
        <p:sp>
          <p:nvSpPr>
            <p:cNvPr id="130" name="Elipsa 129"/>
            <p:cNvSpPr/>
            <p:nvPr/>
          </p:nvSpPr>
          <p:spPr>
            <a:xfrm>
              <a:off x="4665727" y="5218883"/>
              <a:ext cx="213756" cy="3443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Rovnoramenný trojúhelník 130"/>
            <p:cNvSpPr/>
            <p:nvPr/>
          </p:nvSpPr>
          <p:spPr>
            <a:xfrm rot="1800000">
              <a:off x="4683421" y="5234094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8" name="Skupina 48"/>
            <p:cNvGrpSpPr/>
            <p:nvPr/>
          </p:nvGrpSpPr>
          <p:grpSpPr>
            <a:xfrm>
              <a:off x="4767302" y="5352959"/>
              <a:ext cx="324000" cy="81444"/>
              <a:chOff x="4079803" y="4828026"/>
              <a:chExt cx="230940" cy="81444"/>
            </a:xfrm>
          </p:grpSpPr>
          <p:sp>
            <p:nvSpPr>
              <p:cNvPr id="133" name="Obdélník 132"/>
              <p:cNvSpPr/>
              <p:nvPr/>
            </p:nvSpPr>
            <p:spPr>
              <a:xfrm>
                <a:off x="4112693" y="4837470"/>
                <a:ext cx="147484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4" name="Přímá spojovací čára 133"/>
              <p:cNvCxnSpPr/>
              <p:nvPr/>
            </p:nvCxnSpPr>
            <p:spPr>
              <a:xfrm>
                <a:off x="4100052" y="4828026"/>
                <a:ext cx="210691" cy="0"/>
              </a:xfrm>
              <a:prstGeom prst="line">
                <a:avLst/>
              </a:prstGeom>
              <a:ln w="2413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římá spojovací čára 134"/>
              <p:cNvCxnSpPr/>
              <p:nvPr/>
            </p:nvCxnSpPr>
            <p:spPr>
              <a:xfrm>
                <a:off x="4079803" y="4897298"/>
                <a:ext cx="2106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Skupina 135"/>
          <p:cNvGrpSpPr/>
          <p:nvPr/>
        </p:nvGrpSpPr>
        <p:grpSpPr>
          <a:xfrm>
            <a:off x="5133612" y="562463"/>
            <a:ext cx="425573" cy="344385"/>
            <a:chOff x="1517256" y="5851739"/>
            <a:chExt cx="425573" cy="344385"/>
          </a:xfrm>
        </p:grpSpPr>
        <p:sp>
          <p:nvSpPr>
            <p:cNvPr id="137" name="Rovnoramenný trojúhelník 136"/>
            <p:cNvSpPr/>
            <p:nvPr/>
          </p:nvSpPr>
          <p:spPr>
            <a:xfrm rot="12600000">
              <a:off x="1523661" y="5878239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2" name="Skupina 76"/>
            <p:cNvGrpSpPr/>
            <p:nvPr/>
          </p:nvGrpSpPr>
          <p:grpSpPr>
            <a:xfrm>
              <a:off x="1517256" y="5851739"/>
              <a:ext cx="425575" cy="344385"/>
              <a:chOff x="4023389" y="5309872"/>
              <a:chExt cx="425575" cy="344385"/>
            </a:xfrm>
          </p:grpSpPr>
          <p:sp>
            <p:nvSpPr>
              <p:cNvPr id="139" name="Elipsa 138"/>
              <p:cNvSpPr/>
              <p:nvPr/>
            </p:nvSpPr>
            <p:spPr>
              <a:xfrm>
                <a:off x="4023389" y="5309872"/>
                <a:ext cx="213756" cy="34438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3" name="Skupina 48"/>
              <p:cNvGrpSpPr/>
              <p:nvPr/>
            </p:nvGrpSpPr>
            <p:grpSpPr>
              <a:xfrm>
                <a:off x="4124964" y="5443948"/>
                <a:ext cx="324000" cy="81444"/>
                <a:chOff x="4079803" y="4828026"/>
                <a:chExt cx="230940" cy="81444"/>
              </a:xfrm>
            </p:grpSpPr>
            <p:sp>
              <p:nvSpPr>
                <p:cNvPr id="141" name="Obdélník 140"/>
                <p:cNvSpPr/>
                <p:nvPr/>
              </p:nvSpPr>
              <p:spPr>
                <a:xfrm>
                  <a:off x="4112693" y="4837470"/>
                  <a:ext cx="147484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42" name="Přímá spojovací čára 141"/>
                <p:cNvCxnSpPr/>
                <p:nvPr/>
              </p:nvCxnSpPr>
              <p:spPr>
                <a:xfrm>
                  <a:off x="4100052" y="4828026"/>
                  <a:ext cx="210691" cy="0"/>
                </a:xfrm>
                <a:prstGeom prst="line">
                  <a:avLst/>
                </a:prstGeom>
                <a:ln w="2413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ovací čára 142"/>
                <p:cNvCxnSpPr/>
                <p:nvPr/>
              </p:nvCxnSpPr>
              <p:spPr>
                <a:xfrm>
                  <a:off x="4079803" y="4903948"/>
                  <a:ext cx="210691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7" name="Skupina 143"/>
          <p:cNvGrpSpPr/>
          <p:nvPr/>
        </p:nvGrpSpPr>
        <p:grpSpPr>
          <a:xfrm>
            <a:off x="7016008" y="564782"/>
            <a:ext cx="425573" cy="344385"/>
            <a:chOff x="1517256" y="5851739"/>
            <a:chExt cx="425573" cy="344385"/>
          </a:xfrm>
        </p:grpSpPr>
        <p:sp>
          <p:nvSpPr>
            <p:cNvPr id="145" name="Rovnoramenný trojúhelník 144"/>
            <p:cNvSpPr/>
            <p:nvPr/>
          </p:nvSpPr>
          <p:spPr>
            <a:xfrm rot="12600000">
              <a:off x="1523661" y="5878239"/>
              <a:ext cx="36000" cy="822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8" name="Skupina 76"/>
            <p:cNvGrpSpPr/>
            <p:nvPr/>
          </p:nvGrpSpPr>
          <p:grpSpPr>
            <a:xfrm>
              <a:off x="1517256" y="5851739"/>
              <a:ext cx="425577" cy="344385"/>
              <a:chOff x="4023389" y="5309872"/>
              <a:chExt cx="425577" cy="344385"/>
            </a:xfrm>
          </p:grpSpPr>
          <p:sp>
            <p:nvSpPr>
              <p:cNvPr id="147" name="Elipsa 146"/>
              <p:cNvSpPr/>
              <p:nvPr/>
            </p:nvSpPr>
            <p:spPr>
              <a:xfrm>
                <a:off x="4023389" y="5309872"/>
                <a:ext cx="213756" cy="34438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1" name="Skupina 48"/>
              <p:cNvGrpSpPr/>
              <p:nvPr/>
            </p:nvGrpSpPr>
            <p:grpSpPr>
              <a:xfrm>
                <a:off x="4124966" y="5443948"/>
                <a:ext cx="324000" cy="81444"/>
                <a:chOff x="4079803" y="4828026"/>
                <a:chExt cx="230940" cy="81444"/>
              </a:xfrm>
            </p:grpSpPr>
            <p:sp>
              <p:nvSpPr>
                <p:cNvPr id="149" name="Obdélník 148"/>
                <p:cNvSpPr/>
                <p:nvPr/>
              </p:nvSpPr>
              <p:spPr>
                <a:xfrm>
                  <a:off x="4112693" y="4837470"/>
                  <a:ext cx="147484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50" name="Přímá spojovací čára 149"/>
                <p:cNvCxnSpPr/>
                <p:nvPr/>
              </p:nvCxnSpPr>
              <p:spPr>
                <a:xfrm>
                  <a:off x="4100052" y="4828026"/>
                  <a:ext cx="210691" cy="0"/>
                </a:xfrm>
                <a:prstGeom prst="line">
                  <a:avLst/>
                </a:prstGeom>
                <a:ln w="2413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Přímá spojovací čára 150"/>
                <p:cNvCxnSpPr/>
                <p:nvPr/>
              </p:nvCxnSpPr>
              <p:spPr>
                <a:xfrm>
                  <a:off x="4079803" y="4897298"/>
                  <a:ext cx="210691" cy="0"/>
                </a:xfrm>
                <a:prstGeom prst="line">
                  <a:avLst/>
                </a:prstGeom>
                <a:ln w="2413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6" name="Skupina 145"/>
          <p:cNvGrpSpPr/>
          <p:nvPr/>
        </p:nvGrpSpPr>
        <p:grpSpPr>
          <a:xfrm>
            <a:off x="190920" y="2724047"/>
            <a:ext cx="8220970" cy="1873300"/>
            <a:chOff x="330066" y="3533422"/>
            <a:chExt cx="8220970" cy="1873300"/>
          </a:xfrm>
        </p:grpSpPr>
        <p:cxnSp>
          <p:nvCxnSpPr>
            <p:cNvPr id="132" name="Přímá spojovací šipka 131"/>
            <p:cNvCxnSpPr/>
            <p:nvPr/>
          </p:nvCxnSpPr>
          <p:spPr>
            <a:xfrm rot="16200000" flipV="1">
              <a:off x="547512" y="4148667"/>
              <a:ext cx="12304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ovací šipka 137"/>
            <p:cNvCxnSpPr/>
            <p:nvPr/>
          </p:nvCxnSpPr>
          <p:spPr>
            <a:xfrm flipV="1">
              <a:off x="1168102" y="4756782"/>
              <a:ext cx="73829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ovací šipka 143"/>
            <p:cNvCxnSpPr/>
            <p:nvPr/>
          </p:nvCxnSpPr>
          <p:spPr>
            <a:xfrm rot="10800000" flipV="1">
              <a:off x="330066" y="4756187"/>
              <a:ext cx="832691" cy="6505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Volný tvar 156"/>
          <p:cNvSpPr/>
          <p:nvPr/>
        </p:nvSpPr>
        <p:spPr>
          <a:xfrm>
            <a:off x="1226372" y="3178126"/>
            <a:ext cx="6562164" cy="1619026"/>
          </a:xfrm>
          <a:custGeom>
            <a:avLst/>
            <a:gdLst>
              <a:gd name="connsiteX0" fmla="*/ 0 w 6626710"/>
              <a:gd name="connsiteY0" fmla="*/ 778137 h 1619026"/>
              <a:gd name="connsiteX1" fmla="*/ 1667435 w 6626710"/>
              <a:gd name="connsiteY1" fmla="*/ 3586 h 1619026"/>
              <a:gd name="connsiteX2" fmla="*/ 3324113 w 6626710"/>
              <a:gd name="connsiteY2" fmla="*/ 756622 h 1619026"/>
              <a:gd name="connsiteX3" fmla="*/ 4970033 w 6626710"/>
              <a:gd name="connsiteY3" fmla="*/ 1617233 h 1619026"/>
              <a:gd name="connsiteX4" fmla="*/ 6626710 w 6626710"/>
              <a:gd name="connsiteY4" fmla="*/ 767379 h 16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710" h="1619026">
                <a:moveTo>
                  <a:pt x="0" y="778137"/>
                </a:moveTo>
                <a:cubicBezTo>
                  <a:pt x="556708" y="392654"/>
                  <a:pt x="1113416" y="7172"/>
                  <a:pt x="1667435" y="3586"/>
                </a:cubicBezTo>
                <a:cubicBezTo>
                  <a:pt x="2221454" y="0"/>
                  <a:pt x="2773680" y="487681"/>
                  <a:pt x="3324113" y="756622"/>
                </a:cubicBezTo>
                <a:cubicBezTo>
                  <a:pt x="3874546" y="1025563"/>
                  <a:pt x="4419600" y="1615440"/>
                  <a:pt x="4970033" y="1617233"/>
                </a:cubicBezTo>
                <a:cubicBezTo>
                  <a:pt x="5520466" y="1619026"/>
                  <a:pt x="6073588" y="1193202"/>
                  <a:pt x="6626710" y="76737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Volný tvar 160"/>
          <p:cNvSpPr/>
          <p:nvPr/>
        </p:nvSpPr>
        <p:spPr>
          <a:xfrm>
            <a:off x="1226372" y="3373557"/>
            <a:ext cx="6572922" cy="1143897"/>
          </a:xfrm>
          <a:custGeom>
            <a:avLst/>
            <a:gdLst>
              <a:gd name="connsiteX0" fmla="*/ 0 w 6572922"/>
              <a:gd name="connsiteY0" fmla="*/ 582706 h 1143897"/>
              <a:gd name="connsiteX1" fmla="*/ 968188 w 6572922"/>
              <a:gd name="connsiteY1" fmla="*/ 1142104 h 1143897"/>
              <a:gd name="connsiteX2" fmla="*/ 3324113 w 6572922"/>
              <a:gd name="connsiteY2" fmla="*/ 571948 h 1143897"/>
              <a:gd name="connsiteX3" fmla="*/ 5701553 w 6572922"/>
              <a:gd name="connsiteY3" fmla="*/ 1793 h 1143897"/>
              <a:gd name="connsiteX4" fmla="*/ 6572922 w 6572922"/>
              <a:gd name="connsiteY4" fmla="*/ 582706 h 11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922" h="1143897">
                <a:moveTo>
                  <a:pt x="0" y="582706"/>
                </a:moveTo>
                <a:cubicBezTo>
                  <a:pt x="207084" y="863301"/>
                  <a:pt x="414169" y="1143897"/>
                  <a:pt x="968188" y="1142104"/>
                </a:cubicBezTo>
                <a:cubicBezTo>
                  <a:pt x="1522207" y="1140311"/>
                  <a:pt x="3324113" y="571948"/>
                  <a:pt x="3324113" y="571948"/>
                </a:cubicBezTo>
                <a:cubicBezTo>
                  <a:pt x="4113007" y="381896"/>
                  <a:pt x="5160085" y="0"/>
                  <a:pt x="5701553" y="1793"/>
                </a:cubicBezTo>
                <a:cubicBezTo>
                  <a:pt x="6243021" y="3586"/>
                  <a:pt x="6407971" y="293146"/>
                  <a:pt x="6572922" y="582706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2" name="Přímá spojovací šipka 161"/>
          <p:cNvCxnSpPr/>
          <p:nvPr/>
        </p:nvCxnSpPr>
        <p:spPr>
          <a:xfrm rot="5400000" flipH="1" flipV="1">
            <a:off x="2493627" y="3541995"/>
            <a:ext cx="792000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ovéPole 162"/>
          <p:cNvSpPr txBox="1"/>
          <p:nvPr/>
        </p:nvSpPr>
        <p:spPr>
          <a:xfrm>
            <a:off x="2810732" y="3239600"/>
            <a:ext cx="464915" cy="57916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</a:p>
        </p:txBody>
      </p:sp>
      <p:cxnSp>
        <p:nvCxnSpPr>
          <p:cNvPr id="164" name="Přímá spojovací šipka 163"/>
          <p:cNvCxnSpPr/>
          <p:nvPr/>
        </p:nvCxnSpPr>
        <p:spPr>
          <a:xfrm rot="10800000" flipV="1">
            <a:off x="2216075" y="3945068"/>
            <a:ext cx="690174" cy="559836"/>
          </a:xfrm>
          <a:prstGeom prst="straightConnector1">
            <a:avLst/>
          </a:prstGeom>
          <a:ln w="57150">
            <a:solidFill>
              <a:srgbClr val="2023A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ovéPole 164"/>
          <p:cNvSpPr txBox="1"/>
          <p:nvPr/>
        </p:nvSpPr>
        <p:spPr>
          <a:xfrm>
            <a:off x="1919645" y="4113652"/>
            <a:ext cx="464915" cy="57916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b="1" i="1" dirty="0" smtClean="0">
                <a:solidFill>
                  <a:srgbClr val="2023A0"/>
                </a:solidFill>
              </a:rPr>
              <a:t>B</a:t>
            </a:r>
          </a:p>
        </p:txBody>
      </p:sp>
      <p:grpSp>
        <p:nvGrpSpPr>
          <p:cNvPr id="176" name="Skupina 175"/>
          <p:cNvGrpSpPr/>
          <p:nvPr/>
        </p:nvGrpSpPr>
        <p:grpSpPr>
          <a:xfrm>
            <a:off x="1568231" y="3214129"/>
            <a:ext cx="2601557" cy="734317"/>
            <a:chOff x="1568231" y="4012746"/>
            <a:chExt cx="2601557" cy="734317"/>
          </a:xfrm>
        </p:grpSpPr>
        <p:cxnSp>
          <p:nvCxnSpPr>
            <p:cNvPr id="167" name="Přímá spojovací šipka 166"/>
            <p:cNvCxnSpPr/>
            <p:nvPr/>
          </p:nvCxnSpPr>
          <p:spPr>
            <a:xfrm rot="5400000" flipH="1" flipV="1">
              <a:off x="1442231" y="4621063"/>
              <a:ext cx="252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Přímá spojovací šipka 167"/>
            <p:cNvCxnSpPr/>
            <p:nvPr/>
          </p:nvCxnSpPr>
          <p:spPr>
            <a:xfrm rot="5400000" flipH="1" flipV="1">
              <a:off x="2183816" y="4372746"/>
              <a:ext cx="720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Přímá spojovací šipka 168"/>
            <p:cNvCxnSpPr/>
            <p:nvPr/>
          </p:nvCxnSpPr>
          <p:spPr>
            <a:xfrm rot="5400000" flipH="1" flipV="1">
              <a:off x="1930621" y="4440600"/>
              <a:ext cx="576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Přímá spojovací šipka 169"/>
            <p:cNvCxnSpPr/>
            <p:nvPr/>
          </p:nvCxnSpPr>
          <p:spPr>
            <a:xfrm rot="5400000" flipH="1" flipV="1">
              <a:off x="1695426" y="4504798"/>
              <a:ext cx="396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Přímá spojovací šipka 170"/>
            <p:cNvCxnSpPr/>
            <p:nvPr/>
          </p:nvCxnSpPr>
          <p:spPr>
            <a:xfrm rot="5400000" flipH="1" flipV="1">
              <a:off x="3646596" y="4528107"/>
              <a:ext cx="396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ovací šipka 171"/>
            <p:cNvCxnSpPr/>
            <p:nvPr/>
          </p:nvCxnSpPr>
          <p:spPr>
            <a:xfrm rot="5400000" flipH="1" flipV="1">
              <a:off x="4061788" y="4622786"/>
              <a:ext cx="216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Přímá spojovací šipka 172"/>
            <p:cNvCxnSpPr/>
            <p:nvPr/>
          </p:nvCxnSpPr>
          <p:spPr>
            <a:xfrm rot="5400000" flipH="1" flipV="1">
              <a:off x="2834206" y="4372746"/>
              <a:ext cx="720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Přímá spojovací šipka 173"/>
            <p:cNvCxnSpPr/>
            <p:nvPr/>
          </p:nvCxnSpPr>
          <p:spPr>
            <a:xfrm rot="5400000" flipH="1" flipV="1">
              <a:off x="3231401" y="4451358"/>
              <a:ext cx="576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Skupina 186"/>
          <p:cNvGrpSpPr/>
          <p:nvPr/>
        </p:nvGrpSpPr>
        <p:grpSpPr>
          <a:xfrm>
            <a:off x="4915650" y="3930465"/>
            <a:ext cx="2601557" cy="860665"/>
            <a:chOff x="4915650" y="4729082"/>
            <a:chExt cx="2601557" cy="860665"/>
          </a:xfrm>
        </p:grpSpPr>
        <p:grpSp>
          <p:nvGrpSpPr>
            <p:cNvPr id="177" name="Skupina 176"/>
            <p:cNvGrpSpPr/>
            <p:nvPr/>
          </p:nvGrpSpPr>
          <p:grpSpPr>
            <a:xfrm flipV="1">
              <a:off x="4915650" y="4729082"/>
              <a:ext cx="2601557" cy="783568"/>
              <a:chOff x="1568231" y="4012746"/>
              <a:chExt cx="2601557" cy="783568"/>
            </a:xfrm>
          </p:grpSpPr>
          <p:cxnSp>
            <p:nvCxnSpPr>
              <p:cNvPr id="178" name="Přímá spojovací šipka 177"/>
              <p:cNvCxnSpPr/>
              <p:nvPr/>
            </p:nvCxnSpPr>
            <p:spPr>
              <a:xfrm rot="5400000" flipH="1" flipV="1">
                <a:off x="1442231" y="4653337"/>
                <a:ext cx="252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Přímá spojovací šipka 178"/>
              <p:cNvCxnSpPr/>
              <p:nvPr/>
            </p:nvCxnSpPr>
            <p:spPr>
              <a:xfrm rot="5400000" flipH="1" flipV="1">
                <a:off x="2165816" y="4390746"/>
                <a:ext cx="756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Přímá spojovací šipka 179"/>
              <p:cNvCxnSpPr/>
              <p:nvPr/>
            </p:nvCxnSpPr>
            <p:spPr>
              <a:xfrm rot="5400000" flipH="1" flipV="1">
                <a:off x="1912621" y="4458600"/>
                <a:ext cx="612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Přímá spojovací šipka 180"/>
              <p:cNvCxnSpPr/>
              <p:nvPr/>
            </p:nvCxnSpPr>
            <p:spPr>
              <a:xfrm rot="5400000" flipH="1" flipV="1">
                <a:off x="1659426" y="4562314"/>
                <a:ext cx="468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Přímá spojovací šipka 181"/>
              <p:cNvCxnSpPr/>
              <p:nvPr/>
            </p:nvCxnSpPr>
            <p:spPr>
              <a:xfrm rot="5400000" flipH="1" flipV="1">
                <a:off x="3610596" y="4553349"/>
                <a:ext cx="468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ovací šipka 182"/>
              <p:cNvCxnSpPr/>
              <p:nvPr/>
            </p:nvCxnSpPr>
            <p:spPr>
              <a:xfrm rot="5400000" flipH="1" flipV="1">
                <a:off x="4061788" y="4676576"/>
                <a:ext cx="216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ovací šipka 183"/>
              <p:cNvCxnSpPr/>
              <p:nvPr/>
            </p:nvCxnSpPr>
            <p:spPr>
              <a:xfrm rot="5400000" flipH="1" flipV="1">
                <a:off x="2816206" y="4390746"/>
                <a:ext cx="756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ovací šipka 184"/>
              <p:cNvCxnSpPr/>
              <p:nvPr/>
            </p:nvCxnSpPr>
            <p:spPr>
              <a:xfrm rot="5400000" flipH="1" flipV="1">
                <a:off x="3213401" y="4469358"/>
                <a:ext cx="612000" cy="0"/>
              </a:xfrm>
              <a:prstGeom prst="straightConnector1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Přímá spojovací šipka 185"/>
            <p:cNvCxnSpPr/>
            <p:nvPr/>
          </p:nvCxnSpPr>
          <p:spPr>
            <a:xfrm rot="16200000" flipH="1">
              <a:off x="5806689" y="5175747"/>
              <a:ext cx="828000" cy="0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Skupina 207"/>
          <p:cNvGrpSpPr/>
          <p:nvPr/>
        </p:nvGrpSpPr>
        <p:grpSpPr>
          <a:xfrm>
            <a:off x="4917919" y="3387665"/>
            <a:ext cx="2787188" cy="577941"/>
            <a:chOff x="4917919" y="4186282"/>
            <a:chExt cx="2787188" cy="577941"/>
          </a:xfrm>
        </p:grpSpPr>
        <p:cxnSp>
          <p:nvCxnSpPr>
            <p:cNvPr id="190" name="Přímá spojovací šipka 189"/>
            <p:cNvCxnSpPr/>
            <p:nvPr/>
          </p:nvCxnSpPr>
          <p:spPr>
            <a:xfrm flipV="1">
              <a:off x="6218647" y="4186282"/>
              <a:ext cx="695805" cy="57794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Přímá spojovací šipka 191"/>
            <p:cNvCxnSpPr/>
            <p:nvPr/>
          </p:nvCxnSpPr>
          <p:spPr>
            <a:xfrm flipV="1">
              <a:off x="6567401" y="4195482"/>
              <a:ext cx="672495" cy="54746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Přímá spojovací šipka 193"/>
            <p:cNvCxnSpPr/>
            <p:nvPr/>
          </p:nvCxnSpPr>
          <p:spPr>
            <a:xfrm flipV="1">
              <a:off x="6879373" y="4286992"/>
              <a:ext cx="548643" cy="45595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Přímá spojovací šipka 195"/>
            <p:cNvCxnSpPr/>
            <p:nvPr/>
          </p:nvCxnSpPr>
          <p:spPr>
            <a:xfrm flipV="1">
              <a:off x="7186105" y="4429496"/>
              <a:ext cx="408165" cy="32637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Přímá spojovací šipka 197"/>
            <p:cNvCxnSpPr/>
            <p:nvPr/>
          </p:nvCxnSpPr>
          <p:spPr>
            <a:xfrm flipV="1">
              <a:off x="5897632" y="4233553"/>
              <a:ext cx="610046" cy="50450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Přímá spojovací šipka 199"/>
            <p:cNvCxnSpPr/>
            <p:nvPr/>
          </p:nvCxnSpPr>
          <p:spPr>
            <a:xfrm flipV="1">
              <a:off x="5565124" y="4328556"/>
              <a:ext cx="509105" cy="421374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Přímá spojovací šipka 201"/>
            <p:cNvCxnSpPr/>
            <p:nvPr/>
          </p:nvCxnSpPr>
          <p:spPr>
            <a:xfrm flipV="1">
              <a:off x="5250428" y="4465122"/>
              <a:ext cx="330975" cy="272933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Přímá spojovací šipka 203"/>
            <p:cNvCxnSpPr/>
            <p:nvPr/>
          </p:nvCxnSpPr>
          <p:spPr>
            <a:xfrm flipV="1">
              <a:off x="4917919" y="4601688"/>
              <a:ext cx="188471" cy="142305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Přímá spojovací šipka 206"/>
            <p:cNvCxnSpPr/>
            <p:nvPr/>
          </p:nvCxnSpPr>
          <p:spPr>
            <a:xfrm flipV="1">
              <a:off x="7516636" y="4599709"/>
              <a:ext cx="188471" cy="142305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Skupina 208"/>
          <p:cNvGrpSpPr/>
          <p:nvPr/>
        </p:nvGrpSpPr>
        <p:grpSpPr>
          <a:xfrm flipH="1" flipV="1">
            <a:off x="1383029" y="3943387"/>
            <a:ext cx="2787188" cy="560386"/>
            <a:chOff x="4917919" y="4195482"/>
            <a:chExt cx="2787188" cy="560386"/>
          </a:xfrm>
        </p:grpSpPr>
        <p:cxnSp>
          <p:nvCxnSpPr>
            <p:cNvPr id="211" name="Přímá spojovací šipka 210"/>
            <p:cNvCxnSpPr/>
            <p:nvPr/>
          </p:nvCxnSpPr>
          <p:spPr>
            <a:xfrm flipV="1">
              <a:off x="6567401" y="4195482"/>
              <a:ext cx="672495" cy="54746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ovací šipka 211"/>
            <p:cNvCxnSpPr/>
            <p:nvPr/>
          </p:nvCxnSpPr>
          <p:spPr>
            <a:xfrm flipV="1">
              <a:off x="6879373" y="4286992"/>
              <a:ext cx="548643" cy="45595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ovací šipka 212"/>
            <p:cNvCxnSpPr/>
            <p:nvPr/>
          </p:nvCxnSpPr>
          <p:spPr>
            <a:xfrm flipV="1">
              <a:off x="7186105" y="4429496"/>
              <a:ext cx="408165" cy="32637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Přímá spojovací šipka 213"/>
            <p:cNvCxnSpPr/>
            <p:nvPr/>
          </p:nvCxnSpPr>
          <p:spPr>
            <a:xfrm flipV="1">
              <a:off x="5897632" y="4233553"/>
              <a:ext cx="610046" cy="504502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Přímá spojovací šipka 214"/>
            <p:cNvCxnSpPr/>
            <p:nvPr/>
          </p:nvCxnSpPr>
          <p:spPr>
            <a:xfrm flipV="1">
              <a:off x="5565124" y="4328556"/>
              <a:ext cx="509105" cy="421374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Přímá spojovací šipka 215"/>
            <p:cNvCxnSpPr/>
            <p:nvPr/>
          </p:nvCxnSpPr>
          <p:spPr>
            <a:xfrm flipV="1">
              <a:off x="5250428" y="4465122"/>
              <a:ext cx="330975" cy="272933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Přímá spojovací šipka 216"/>
            <p:cNvCxnSpPr/>
            <p:nvPr/>
          </p:nvCxnSpPr>
          <p:spPr>
            <a:xfrm flipV="1">
              <a:off x="4917919" y="4601688"/>
              <a:ext cx="188471" cy="142305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Přímá spojovací šipka 217"/>
            <p:cNvCxnSpPr/>
            <p:nvPr/>
          </p:nvCxnSpPr>
          <p:spPr>
            <a:xfrm flipV="1">
              <a:off x="7516636" y="4599709"/>
              <a:ext cx="188471" cy="142305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Skupina 223"/>
          <p:cNvGrpSpPr/>
          <p:nvPr/>
        </p:nvGrpSpPr>
        <p:grpSpPr>
          <a:xfrm>
            <a:off x="0" y="2517292"/>
            <a:ext cx="8671972" cy="2188578"/>
            <a:chOff x="0" y="3315909"/>
            <a:chExt cx="8671972" cy="2188578"/>
          </a:xfrm>
        </p:grpSpPr>
        <p:sp>
          <p:nvSpPr>
            <p:cNvPr id="219" name="TextovéPole 218"/>
            <p:cNvSpPr txBox="1"/>
            <p:nvPr/>
          </p:nvSpPr>
          <p:spPr>
            <a:xfrm>
              <a:off x="567253" y="4459745"/>
              <a:ext cx="623721" cy="579169"/>
            </a:xfrm>
            <a:prstGeom prst="rect">
              <a:avLst/>
            </a:prstGeom>
            <a:noFill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</a:p>
          </p:txBody>
        </p:sp>
        <p:grpSp>
          <p:nvGrpSpPr>
            <p:cNvPr id="223" name="Skupina 222"/>
            <p:cNvGrpSpPr/>
            <p:nvPr/>
          </p:nvGrpSpPr>
          <p:grpSpPr>
            <a:xfrm>
              <a:off x="0" y="3315909"/>
              <a:ext cx="8671972" cy="2188578"/>
              <a:chOff x="0" y="3315909"/>
              <a:chExt cx="8671972" cy="2188578"/>
            </a:xfrm>
          </p:grpSpPr>
          <p:sp>
            <p:nvSpPr>
              <p:cNvPr id="220" name="TextovéPole 219"/>
              <p:cNvSpPr txBox="1"/>
              <p:nvPr/>
            </p:nvSpPr>
            <p:spPr>
              <a:xfrm>
                <a:off x="589023" y="3315909"/>
                <a:ext cx="623721" cy="57916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marR="0" indent="-274320" algn="ctr" defTabSz="914400" rtl="0" eaLnBrk="1" fontAlgn="auto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rgbClr val="FFC000"/>
                  </a:buClr>
                  <a:buSzPct val="85000"/>
                  <a:buFont typeface="Wingdings 2"/>
                  <a:buNone/>
                  <a:tabLst/>
                </a:pPr>
                <a:r>
                  <a:rPr lang="cs-CZ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221" name="TextovéPole 220"/>
              <p:cNvSpPr txBox="1"/>
              <p:nvPr/>
            </p:nvSpPr>
            <p:spPr>
              <a:xfrm>
                <a:off x="0" y="4925318"/>
                <a:ext cx="623721" cy="57916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marR="0" indent="-274320" algn="ctr" defTabSz="914400" rtl="0" eaLnBrk="1" fontAlgn="auto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rgbClr val="FFC000"/>
                  </a:buClr>
                  <a:buSzPct val="85000"/>
                  <a:buFont typeface="Wingdings 2"/>
                  <a:buNone/>
                  <a:tabLst/>
                </a:pPr>
                <a:r>
                  <a:rPr lang="cs-CZ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222" name="TextovéPole 221"/>
              <p:cNvSpPr txBox="1"/>
              <p:nvPr/>
            </p:nvSpPr>
            <p:spPr>
              <a:xfrm>
                <a:off x="8048251" y="4635591"/>
                <a:ext cx="623721" cy="57916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marR="0" indent="-274320" algn="ctr" defTabSz="914400" rtl="0" eaLnBrk="1" fontAlgn="auto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rgbClr val="FFC000"/>
                  </a:buClr>
                  <a:buSzPct val="85000"/>
                  <a:buFont typeface="Wingdings 2"/>
                  <a:buNone/>
                  <a:tabLst/>
                </a:pPr>
                <a:r>
                  <a:rPr lang="cs-CZ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</a:t>
                </a:r>
              </a:p>
            </p:txBody>
          </p:sp>
        </p:grpSp>
      </p:grpSp>
      <p:sp>
        <p:nvSpPr>
          <p:cNvPr id="225" name="Obdélník 224"/>
          <p:cNvSpPr/>
          <p:nvPr/>
        </p:nvSpPr>
        <p:spPr>
          <a:xfrm>
            <a:off x="1024932" y="2758499"/>
            <a:ext cx="6802734" cy="1175658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Volný tvar 229"/>
          <p:cNvSpPr/>
          <p:nvPr/>
        </p:nvSpPr>
        <p:spPr>
          <a:xfrm>
            <a:off x="231112" y="3954253"/>
            <a:ext cx="7576457" cy="653143"/>
          </a:xfrm>
          <a:custGeom>
            <a:avLst/>
            <a:gdLst>
              <a:gd name="connsiteX0" fmla="*/ 793820 w 7576457"/>
              <a:gd name="connsiteY0" fmla="*/ 0 h 653143"/>
              <a:gd name="connsiteX1" fmla="*/ 7576457 w 7576457"/>
              <a:gd name="connsiteY1" fmla="*/ 0 h 653143"/>
              <a:gd name="connsiteX2" fmla="*/ 6812783 w 7576457"/>
              <a:gd name="connsiteY2" fmla="*/ 653143 h 653143"/>
              <a:gd name="connsiteX3" fmla="*/ 0 w 7576457"/>
              <a:gd name="connsiteY3" fmla="*/ 633046 h 653143"/>
              <a:gd name="connsiteX4" fmla="*/ 793820 w 7576457"/>
              <a:gd name="connsiteY4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53143">
                <a:moveTo>
                  <a:pt x="793820" y="0"/>
                </a:moveTo>
                <a:lnTo>
                  <a:pt x="7576457" y="0"/>
                </a:lnTo>
                <a:lnTo>
                  <a:pt x="6812783" y="653143"/>
                </a:lnTo>
                <a:lnTo>
                  <a:pt x="0" y="633046"/>
                </a:lnTo>
                <a:lnTo>
                  <a:pt x="79382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46" y="5087108"/>
            <a:ext cx="3469463" cy="15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1" grpId="0" animBg="1"/>
      <p:bldP spid="163" grpId="0"/>
      <p:bldP spid="165" grpId="0"/>
      <p:bldP spid="225" grpId="0" animBg="1"/>
      <p:bldP spid="2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debaran.cz/animace/em_plan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Přímá spojovací šipka 182"/>
          <p:cNvCxnSpPr/>
          <p:nvPr/>
        </p:nvCxnSpPr>
        <p:spPr>
          <a:xfrm>
            <a:off x="1664278" y="2060848"/>
            <a:ext cx="813469" cy="144016"/>
          </a:xfrm>
          <a:prstGeom prst="straightConnector1">
            <a:avLst/>
          </a:prstGeom>
          <a:ln w="57150">
            <a:solidFill>
              <a:srgbClr val="2023A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186"/>
          <p:cNvCxnSpPr/>
          <p:nvPr/>
        </p:nvCxnSpPr>
        <p:spPr>
          <a:xfrm rot="5400000" flipH="1" flipV="1">
            <a:off x="1245060" y="1589064"/>
            <a:ext cx="89125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666599" y="532465"/>
            <a:ext cx="464915" cy="57916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3200" b="1" i="1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48631" y="1787531"/>
            <a:ext cx="464915" cy="57916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b="1" i="1" dirty="0" smtClean="0">
                <a:solidFill>
                  <a:srgbClr val="2023A0"/>
                </a:solidFill>
              </a:rPr>
              <a:t>B</a:t>
            </a:r>
          </a:p>
        </p:txBody>
      </p:sp>
      <p:cxnSp>
        <p:nvCxnSpPr>
          <p:cNvPr id="9" name="Přímá spojovací šipka 182"/>
          <p:cNvCxnSpPr/>
          <p:nvPr/>
        </p:nvCxnSpPr>
        <p:spPr>
          <a:xfrm flipV="1">
            <a:off x="1664277" y="1589064"/>
            <a:ext cx="879439" cy="42980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477747" y="1012819"/>
            <a:ext cx="464915" cy="57916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b="1" i="1" dirty="0" smtClean="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52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5832648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latin typeface="+mj-lt"/>
              </a:rPr>
              <a:t>Jestliže </a:t>
            </a:r>
            <a:r>
              <a:rPr lang="cs-CZ" sz="2400" b="1" dirty="0">
                <a:latin typeface="+mj-lt"/>
              </a:rPr>
              <a:t>se energie na konci pohltí (spotřebuje)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pak se jedná o </a:t>
            </a:r>
            <a:r>
              <a:rPr lang="cs-CZ" sz="2400" b="1" dirty="0">
                <a:latin typeface="+mj-lt"/>
              </a:rPr>
              <a:t>postupnou </a:t>
            </a:r>
            <a:r>
              <a:rPr lang="cs-CZ" sz="2400" b="1" dirty="0" err="1">
                <a:latin typeface="+mj-lt"/>
              </a:rPr>
              <a:t>elmg</a:t>
            </a:r>
            <a:r>
              <a:rPr lang="cs-CZ" sz="2400" b="1" dirty="0">
                <a:latin typeface="+mj-lt"/>
              </a:rPr>
              <a:t>. vlnu</a:t>
            </a:r>
            <a:endParaRPr lang="cs-CZ" sz="2400" dirty="0">
              <a:latin typeface="+mj-lt"/>
            </a:endParaRP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proud je ve fázi s </a:t>
            </a:r>
            <a:r>
              <a:rPr lang="cs-CZ" sz="2400" dirty="0" smtClean="0">
                <a:latin typeface="+mj-lt"/>
              </a:rPr>
              <a:t>napětím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 startAt="2"/>
            </a:pPr>
            <a:r>
              <a:rPr lang="cs-CZ" sz="2400" dirty="0">
                <a:latin typeface="+mj-lt"/>
              </a:rPr>
              <a:t> </a:t>
            </a:r>
            <a:r>
              <a:rPr lang="cs-CZ" sz="2400" b="1" dirty="0" smtClean="0">
                <a:latin typeface="+mj-lt"/>
              </a:rPr>
              <a:t>Jestliže </a:t>
            </a:r>
            <a:r>
              <a:rPr lang="cs-CZ" sz="2400" b="1" dirty="0">
                <a:latin typeface="+mj-lt"/>
              </a:rPr>
              <a:t>se veškerá energie na konci nepohltí – (vedení naprázdno)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nastává odraz vlnění 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odražené vlnění se skládá s postupujícím a vzniká </a:t>
            </a:r>
            <a:r>
              <a:rPr lang="cs-CZ" sz="2400" b="1" dirty="0">
                <a:latin typeface="+mj-lt"/>
              </a:rPr>
              <a:t>vlnění stojaté</a:t>
            </a:r>
            <a:endParaRPr lang="cs-CZ" sz="2400" dirty="0">
              <a:latin typeface="+mj-lt"/>
            </a:endParaRP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konec </a:t>
            </a:r>
            <a:r>
              <a:rPr lang="cs-CZ" sz="2400" dirty="0">
                <a:latin typeface="+mj-lt"/>
              </a:rPr>
              <a:t>vedení </a:t>
            </a:r>
            <a:r>
              <a:rPr lang="cs-CZ" sz="2400" dirty="0" smtClean="0">
                <a:latin typeface="+mj-lt"/>
              </a:rPr>
              <a:t>má značný </a:t>
            </a:r>
            <a:r>
              <a:rPr lang="cs-CZ" sz="2400" dirty="0">
                <a:latin typeface="+mj-lt"/>
              </a:rPr>
              <a:t>odpor </a:t>
            </a:r>
            <a:r>
              <a:rPr lang="cs-CZ" sz="2400" dirty="0" smtClean="0">
                <a:latin typeface="+mj-lt"/>
              </a:rPr>
              <a:t>(R→∞), </a:t>
            </a:r>
            <a:r>
              <a:rPr lang="cs-CZ" sz="2400" dirty="0">
                <a:latin typeface="+mj-lt"/>
              </a:rPr>
              <a:t>u = U</a:t>
            </a:r>
            <a:r>
              <a:rPr lang="cs-CZ" sz="2400" baseline="-25000" dirty="0">
                <a:latin typeface="+mj-lt"/>
              </a:rPr>
              <a:t>m</a:t>
            </a:r>
            <a:r>
              <a:rPr lang="cs-CZ" sz="2400" dirty="0">
                <a:latin typeface="+mj-lt"/>
              </a:rPr>
              <a:t> , i = 0</a:t>
            </a:r>
            <a:br>
              <a:rPr lang="cs-CZ" sz="2400" dirty="0">
                <a:latin typeface="+mj-lt"/>
              </a:rPr>
            </a:br>
            <a:endParaRPr lang="cs-CZ" sz="2400" dirty="0" smtClean="0">
              <a:latin typeface="+mj-lt"/>
            </a:endParaRP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Na konci vznikne kmitna </a:t>
            </a:r>
            <a:r>
              <a:rPr lang="cs-CZ" sz="2400" dirty="0">
                <a:latin typeface="+mj-lt"/>
              </a:rPr>
              <a:t>napětí / uzel </a:t>
            </a:r>
            <a:r>
              <a:rPr lang="cs-CZ" sz="2400" dirty="0" smtClean="0">
                <a:latin typeface="+mj-lt"/>
              </a:rPr>
              <a:t>proudu.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86250"/>
              </p:ext>
            </p:extLst>
          </p:nvPr>
        </p:nvGraphicFramePr>
        <p:xfrm>
          <a:off x="7973937" y="3452837"/>
          <a:ext cx="61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Rovnice" r:id="rId3" imgW="368280" imgH="393480" progId="Equation.3">
                  <p:embed/>
                </p:oleObj>
              </mc:Choice>
              <mc:Fallback>
                <p:oleObj name="Rovnice" r:id="rId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937" y="3452837"/>
                        <a:ext cx="619125" cy="65405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3"/>
          <p:cNvSpPr>
            <a:spLocks noChangeShapeType="1"/>
          </p:cNvSpPr>
          <p:nvPr/>
        </p:nvSpPr>
        <p:spPr bwMode="auto">
          <a:xfrm flipH="1">
            <a:off x="0" y="4106887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9525" y="4246587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55563" y="4581128"/>
            <a:ext cx="827087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b="1">
                <a:cs typeface="Times New Roman" pitchFamily="18" charset="0"/>
              </a:rPr>
              <a:t>VFG</a:t>
            </a:r>
          </a:p>
        </p:txBody>
      </p:sp>
      <p:grpSp>
        <p:nvGrpSpPr>
          <p:cNvPr id="29" name="Group 65"/>
          <p:cNvGrpSpPr>
            <a:grpSpLocks/>
          </p:cNvGrpSpPr>
          <p:nvPr/>
        </p:nvGrpSpPr>
        <p:grpSpPr bwMode="auto">
          <a:xfrm>
            <a:off x="757238" y="5081190"/>
            <a:ext cx="377825" cy="549275"/>
            <a:chOff x="110" y="1709"/>
            <a:chExt cx="491" cy="582"/>
          </a:xfrm>
        </p:grpSpPr>
        <p:sp>
          <p:nvSpPr>
            <p:cNvPr id="30" name="Rectangle 66"/>
            <p:cNvSpPr>
              <a:spLocks noChangeArrowheads="1"/>
            </p:cNvSpPr>
            <p:nvPr/>
          </p:nvSpPr>
          <p:spPr bwMode="auto">
            <a:xfrm>
              <a:off x="110" y="1709"/>
              <a:ext cx="491" cy="582"/>
            </a:xfrm>
            <a:prstGeom prst="rect">
              <a:avLst/>
            </a:prstGeom>
            <a:solidFill>
              <a:srgbClr val="DDDDDD"/>
            </a:solidFill>
            <a:ln w="222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Freeform 67"/>
            <p:cNvSpPr>
              <a:spLocks noChangeAspect="1"/>
            </p:cNvSpPr>
            <p:nvPr/>
          </p:nvSpPr>
          <p:spPr bwMode="auto">
            <a:xfrm flipH="1" flipV="1">
              <a:off x="196" y="1869"/>
              <a:ext cx="324" cy="101"/>
            </a:xfrm>
            <a:custGeom>
              <a:avLst/>
              <a:gdLst>
                <a:gd name="T0" fmla="*/ 0 w 2245"/>
                <a:gd name="T1" fmla="*/ 824 h 1649"/>
                <a:gd name="T2" fmla="*/ 115 w 2245"/>
                <a:gd name="T3" fmla="*/ 572 h 1649"/>
                <a:gd name="T4" fmla="*/ 217 w 2245"/>
                <a:gd name="T5" fmla="*/ 344 h 1649"/>
                <a:gd name="T6" fmla="*/ 333 w 2245"/>
                <a:gd name="T7" fmla="*/ 160 h 1649"/>
                <a:gd name="T8" fmla="*/ 449 w 2245"/>
                <a:gd name="T9" fmla="*/ 46 h 1649"/>
                <a:gd name="T10" fmla="*/ 564 w 2245"/>
                <a:gd name="T11" fmla="*/ 0 h 1649"/>
                <a:gd name="T12" fmla="*/ 667 w 2245"/>
                <a:gd name="T13" fmla="*/ 46 h 1649"/>
                <a:gd name="T14" fmla="*/ 783 w 2245"/>
                <a:gd name="T15" fmla="*/ 160 h 1649"/>
                <a:gd name="T16" fmla="*/ 898 w 2245"/>
                <a:gd name="T17" fmla="*/ 344 h 1649"/>
                <a:gd name="T18" fmla="*/ 1013 w 2245"/>
                <a:gd name="T19" fmla="*/ 572 h 1649"/>
                <a:gd name="T20" fmla="*/ 1116 w 2245"/>
                <a:gd name="T21" fmla="*/ 824 h 1649"/>
                <a:gd name="T22" fmla="*/ 1231 w 2245"/>
                <a:gd name="T23" fmla="*/ 1076 h 1649"/>
                <a:gd name="T24" fmla="*/ 1346 w 2245"/>
                <a:gd name="T25" fmla="*/ 1306 h 1649"/>
                <a:gd name="T26" fmla="*/ 1449 w 2245"/>
                <a:gd name="T27" fmla="*/ 1488 h 1649"/>
                <a:gd name="T28" fmla="*/ 1564 w 2245"/>
                <a:gd name="T29" fmla="*/ 1603 h 1649"/>
                <a:gd name="T30" fmla="*/ 1681 w 2245"/>
                <a:gd name="T31" fmla="*/ 1649 h 1649"/>
                <a:gd name="T32" fmla="*/ 1795 w 2245"/>
                <a:gd name="T33" fmla="*/ 1603 h 1649"/>
                <a:gd name="T34" fmla="*/ 1898 w 2245"/>
                <a:gd name="T35" fmla="*/ 1488 h 1649"/>
                <a:gd name="T36" fmla="*/ 2014 w 2245"/>
                <a:gd name="T37" fmla="*/ 1306 h 1649"/>
                <a:gd name="T38" fmla="*/ 2130 w 2245"/>
                <a:gd name="T39" fmla="*/ 1076 h 1649"/>
                <a:gd name="T40" fmla="*/ 2245 w 2245"/>
                <a:gd name="T41" fmla="*/ 82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5" h="1649">
                  <a:moveTo>
                    <a:pt x="0" y="824"/>
                  </a:moveTo>
                  <a:lnTo>
                    <a:pt x="115" y="572"/>
                  </a:lnTo>
                  <a:lnTo>
                    <a:pt x="217" y="344"/>
                  </a:lnTo>
                  <a:lnTo>
                    <a:pt x="333" y="160"/>
                  </a:lnTo>
                  <a:lnTo>
                    <a:pt x="449" y="46"/>
                  </a:lnTo>
                  <a:lnTo>
                    <a:pt x="564" y="0"/>
                  </a:lnTo>
                  <a:lnTo>
                    <a:pt x="667" y="46"/>
                  </a:lnTo>
                  <a:lnTo>
                    <a:pt x="783" y="160"/>
                  </a:lnTo>
                  <a:lnTo>
                    <a:pt x="898" y="344"/>
                  </a:lnTo>
                  <a:lnTo>
                    <a:pt x="1013" y="572"/>
                  </a:lnTo>
                  <a:lnTo>
                    <a:pt x="1116" y="824"/>
                  </a:lnTo>
                  <a:lnTo>
                    <a:pt x="1231" y="1076"/>
                  </a:lnTo>
                  <a:lnTo>
                    <a:pt x="1346" y="1306"/>
                  </a:lnTo>
                  <a:lnTo>
                    <a:pt x="1449" y="1488"/>
                  </a:lnTo>
                  <a:lnTo>
                    <a:pt x="1564" y="1603"/>
                  </a:lnTo>
                  <a:lnTo>
                    <a:pt x="1681" y="1649"/>
                  </a:lnTo>
                  <a:lnTo>
                    <a:pt x="1795" y="1603"/>
                  </a:lnTo>
                  <a:lnTo>
                    <a:pt x="1898" y="1488"/>
                  </a:lnTo>
                  <a:lnTo>
                    <a:pt x="2014" y="1306"/>
                  </a:lnTo>
                  <a:lnTo>
                    <a:pt x="2130" y="1076"/>
                  </a:lnTo>
                  <a:lnTo>
                    <a:pt x="2245" y="82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68"/>
            <p:cNvSpPr>
              <a:spLocks noChangeAspect="1"/>
            </p:cNvSpPr>
            <p:nvPr/>
          </p:nvSpPr>
          <p:spPr bwMode="auto">
            <a:xfrm flipH="1" flipV="1">
              <a:off x="196" y="1957"/>
              <a:ext cx="324" cy="101"/>
            </a:xfrm>
            <a:custGeom>
              <a:avLst/>
              <a:gdLst>
                <a:gd name="T0" fmla="*/ 0 w 2245"/>
                <a:gd name="T1" fmla="*/ 824 h 1649"/>
                <a:gd name="T2" fmla="*/ 115 w 2245"/>
                <a:gd name="T3" fmla="*/ 572 h 1649"/>
                <a:gd name="T4" fmla="*/ 217 w 2245"/>
                <a:gd name="T5" fmla="*/ 344 h 1649"/>
                <a:gd name="T6" fmla="*/ 333 w 2245"/>
                <a:gd name="T7" fmla="*/ 160 h 1649"/>
                <a:gd name="T8" fmla="*/ 449 w 2245"/>
                <a:gd name="T9" fmla="*/ 46 h 1649"/>
                <a:gd name="T10" fmla="*/ 564 w 2245"/>
                <a:gd name="T11" fmla="*/ 0 h 1649"/>
                <a:gd name="T12" fmla="*/ 667 w 2245"/>
                <a:gd name="T13" fmla="*/ 46 h 1649"/>
                <a:gd name="T14" fmla="*/ 783 w 2245"/>
                <a:gd name="T15" fmla="*/ 160 h 1649"/>
                <a:gd name="T16" fmla="*/ 898 w 2245"/>
                <a:gd name="T17" fmla="*/ 344 h 1649"/>
                <a:gd name="T18" fmla="*/ 1013 w 2245"/>
                <a:gd name="T19" fmla="*/ 572 h 1649"/>
                <a:gd name="T20" fmla="*/ 1116 w 2245"/>
                <a:gd name="T21" fmla="*/ 824 h 1649"/>
                <a:gd name="T22" fmla="*/ 1231 w 2245"/>
                <a:gd name="T23" fmla="*/ 1076 h 1649"/>
                <a:gd name="T24" fmla="*/ 1346 w 2245"/>
                <a:gd name="T25" fmla="*/ 1306 h 1649"/>
                <a:gd name="T26" fmla="*/ 1449 w 2245"/>
                <a:gd name="T27" fmla="*/ 1488 h 1649"/>
                <a:gd name="T28" fmla="*/ 1564 w 2245"/>
                <a:gd name="T29" fmla="*/ 1603 h 1649"/>
                <a:gd name="T30" fmla="*/ 1681 w 2245"/>
                <a:gd name="T31" fmla="*/ 1649 h 1649"/>
                <a:gd name="T32" fmla="*/ 1795 w 2245"/>
                <a:gd name="T33" fmla="*/ 1603 h 1649"/>
                <a:gd name="T34" fmla="*/ 1898 w 2245"/>
                <a:gd name="T35" fmla="*/ 1488 h 1649"/>
                <a:gd name="T36" fmla="*/ 2014 w 2245"/>
                <a:gd name="T37" fmla="*/ 1306 h 1649"/>
                <a:gd name="T38" fmla="*/ 2130 w 2245"/>
                <a:gd name="T39" fmla="*/ 1076 h 1649"/>
                <a:gd name="T40" fmla="*/ 2245 w 2245"/>
                <a:gd name="T41" fmla="*/ 82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5" h="1649">
                  <a:moveTo>
                    <a:pt x="0" y="824"/>
                  </a:moveTo>
                  <a:lnTo>
                    <a:pt x="115" y="572"/>
                  </a:lnTo>
                  <a:lnTo>
                    <a:pt x="217" y="344"/>
                  </a:lnTo>
                  <a:lnTo>
                    <a:pt x="333" y="160"/>
                  </a:lnTo>
                  <a:lnTo>
                    <a:pt x="449" y="46"/>
                  </a:lnTo>
                  <a:lnTo>
                    <a:pt x="564" y="0"/>
                  </a:lnTo>
                  <a:lnTo>
                    <a:pt x="667" y="46"/>
                  </a:lnTo>
                  <a:lnTo>
                    <a:pt x="783" y="160"/>
                  </a:lnTo>
                  <a:lnTo>
                    <a:pt x="898" y="344"/>
                  </a:lnTo>
                  <a:lnTo>
                    <a:pt x="1013" y="572"/>
                  </a:lnTo>
                  <a:lnTo>
                    <a:pt x="1116" y="824"/>
                  </a:lnTo>
                  <a:lnTo>
                    <a:pt x="1231" y="1076"/>
                  </a:lnTo>
                  <a:lnTo>
                    <a:pt x="1346" y="1306"/>
                  </a:lnTo>
                  <a:lnTo>
                    <a:pt x="1449" y="1488"/>
                  </a:lnTo>
                  <a:lnTo>
                    <a:pt x="1564" y="1603"/>
                  </a:lnTo>
                  <a:lnTo>
                    <a:pt x="1681" y="1649"/>
                  </a:lnTo>
                  <a:lnTo>
                    <a:pt x="1795" y="1603"/>
                  </a:lnTo>
                  <a:lnTo>
                    <a:pt x="1898" y="1488"/>
                  </a:lnTo>
                  <a:lnTo>
                    <a:pt x="2014" y="1306"/>
                  </a:lnTo>
                  <a:lnTo>
                    <a:pt x="2130" y="1076"/>
                  </a:lnTo>
                  <a:lnTo>
                    <a:pt x="2245" y="82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69"/>
            <p:cNvSpPr>
              <a:spLocks noChangeAspect="1"/>
            </p:cNvSpPr>
            <p:nvPr/>
          </p:nvSpPr>
          <p:spPr bwMode="auto">
            <a:xfrm flipH="1" flipV="1">
              <a:off x="196" y="2045"/>
              <a:ext cx="324" cy="101"/>
            </a:xfrm>
            <a:custGeom>
              <a:avLst/>
              <a:gdLst>
                <a:gd name="T0" fmla="*/ 0 w 2245"/>
                <a:gd name="T1" fmla="*/ 824 h 1649"/>
                <a:gd name="T2" fmla="*/ 115 w 2245"/>
                <a:gd name="T3" fmla="*/ 572 h 1649"/>
                <a:gd name="T4" fmla="*/ 217 w 2245"/>
                <a:gd name="T5" fmla="*/ 344 h 1649"/>
                <a:gd name="T6" fmla="*/ 333 w 2245"/>
                <a:gd name="T7" fmla="*/ 160 h 1649"/>
                <a:gd name="T8" fmla="*/ 449 w 2245"/>
                <a:gd name="T9" fmla="*/ 46 h 1649"/>
                <a:gd name="T10" fmla="*/ 564 w 2245"/>
                <a:gd name="T11" fmla="*/ 0 h 1649"/>
                <a:gd name="T12" fmla="*/ 667 w 2245"/>
                <a:gd name="T13" fmla="*/ 46 h 1649"/>
                <a:gd name="T14" fmla="*/ 783 w 2245"/>
                <a:gd name="T15" fmla="*/ 160 h 1649"/>
                <a:gd name="T16" fmla="*/ 898 w 2245"/>
                <a:gd name="T17" fmla="*/ 344 h 1649"/>
                <a:gd name="T18" fmla="*/ 1013 w 2245"/>
                <a:gd name="T19" fmla="*/ 572 h 1649"/>
                <a:gd name="T20" fmla="*/ 1116 w 2245"/>
                <a:gd name="T21" fmla="*/ 824 h 1649"/>
                <a:gd name="T22" fmla="*/ 1231 w 2245"/>
                <a:gd name="T23" fmla="*/ 1076 h 1649"/>
                <a:gd name="T24" fmla="*/ 1346 w 2245"/>
                <a:gd name="T25" fmla="*/ 1306 h 1649"/>
                <a:gd name="T26" fmla="*/ 1449 w 2245"/>
                <a:gd name="T27" fmla="*/ 1488 h 1649"/>
                <a:gd name="T28" fmla="*/ 1564 w 2245"/>
                <a:gd name="T29" fmla="*/ 1603 h 1649"/>
                <a:gd name="T30" fmla="*/ 1681 w 2245"/>
                <a:gd name="T31" fmla="*/ 1649 h 1649"/>
                <a:gd name="T32" fmla="*/ 1795 w 2245"/>
                <a:gd name="T33" fmla="*/ 1603 h 1649"/>
                <a:gd name="T34" fmla="*/ 1898 w 2245"/>
                <a:gd name="T35" fmla="*/ 1488 h 1649"/>
                <a:gd name="T36" fmla="*/ 2014 w 2245"/>
                <a:gd name="T37" fmla="*/ 1306 h 1649"/>
                <a:gd name="T38" fmla="*/ 2130 w 2245"/>
                <a:gd name="T39" fmla="*/ 1076 h 1649"/>
                <a:gd name="T40" fmla="*/ 2245 w 2245"/>
                <a:gd name="T41" fmla="*/ 82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5" h="1649">
                  <a:moveTo>
                    <a:pt x="0" y="824"/>
                  </a:moveTo>
                  <a:lnTo>
                    <a:pt x="115" y="572"/>
                  </a:lnTo>
                  <a:lnTo>
                    <a:pt x="217" y="344"/>
                  </a:lnTo>
                  <a:lnTo>
                    <a:pt x="333" y="160"/>
                  </a:lnTo>
                  <a:lnTo>
                    <a:pt x="449" y="46"/>
                  </a:lnTo>
                  <a:lnTo>
                    <a:pt x="564" y="0"/>
                  </a:lnTo>
                  <a:lnTo>
                    <a:pt x="667" y="46"/>
                  </a:lnTo>
                  <a:lnTo>
                    <a:pt x="783" y="160"/>
                  </a:lnTo>
                  <a:lnTo>
                    <a:pt x="898" y="344"/>
                  </a:lnTo>
                  <a:lnTo>
                    <a:pt x="1013" y="572"/>
                  </a:lnTo>
                  <a:lnTo>
                    <a:pt x="1116" y="824"/>
                  </a:lnTo>
                  <a:lnTo>
                    <a:pt x="1231" y="1076"/>
                  </a:lnTo>
                  <a:lnTo>
                    <a:pt x="1346" y="1306"/>
                  </a:lnTo>
                  <a:lnTo>
                    <a:pt x="1449" y="1488"/>
                  </a:lnTo>
                  <a:lnTo>
                    <a:pt x="1564" y="1603"/>
                  </a:lnTo>
                  <a:lnTo>
                    <a:pt x="1681" y="1649"/>
                  </a:lnTo>
                  <a:lnTo>
                    <a:pt x="1795" y="1603"/>
                  </a:lnTo>
                  <a:lnTo>
                    <a:pt x="1898" y="1488"/>
                  </a:lnTo>
                  <a:lnTo>
                    <a:pt x="2014" y="1306"/>
                  </a:lnTo>
                  <a:lnTo>
                    <a:pt x="2130" y="1076"/>
                  </a:lnTo>
                  <a:lnTo>
                    <a:pt x="2245" y="82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1174750" y="4592240"/>
            <a:ext cx="6553200" cy="539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Rectangle 71"/>
          <p:cNvSpPr>
            <a:spLocks noChangeArrowheads="1"/>
          </p:cNvSpPr>
          <p:nvPr/>
        </p:nvSpPr>
        <p:spPr bwMode="auto">
          <a:xfrm>
            <a:off x="1174750" y="6025753"/>
            <a:ext cx="6553200" cy="5556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6" name="AutoShape 72"/>
          <p:cNvCxnSpPr>
            <a:cxnSpLocks noChangeShapeType="1"/>
            <a:stCxn id="34" idx="1"/>
            <a:endCxn id="30" idx="0"/>
          </p:cNvCxnSpPr>
          <p:nvPr/>
        </p:nvCxnSpPr>
        <p:spPr bwMode="auto">
          <a:xfrm rot="10800000" flipV="1">
            <a:off x="946150" y="4619228"/>
            <a:ext cx="219075" cy="4508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73"/>
          <p:cNvCxnSpPr>
            <a:cxnSpLocks noChangeShapeType="1"/>
            <a:stCxn id="30" idx="2"/>
            <a:endCxn id="35" idx="1"/>
          </p:cNvCxnSpPr>
          <p:nvPr/>
        </p:nvCxnSpPr>
        <p:spPr bwMode="auto">
          <a:xfrm rot="16200000" flipH="1">
            <a:off x="849313" y="5738415"/>
            <a:ext cx="412750" cy="2190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155"/>
          <p:cNvGrpSpPr>
            <a:grpSpLocks/>
          </p:cNvGrpSpPr>
          <p:nvPr/>
        </p:nvGrpSpPr>
        <p:grpSpPr bwMode="auto">
          <a:xfrm>
            <a:off x="1165225" y="4844653"/>
            <a:ext cx="6596063" cy="998537"/>
            <a:chOff x="734" y="1805"/>
            <a:chExt cx="4155" cy="629"/>
          </a:xfrm>
        </p:grpSpPr>
        <p:sp>
          <p:nvSpPr>
            <p:cNvPr id="39" name="Freeform 78"/>
            <p:cNvSpPr>
              <a:spLocks noChangeAspect="1"/>
            </p:cNvSpPr>
            <p:nvPr/>
          </p:nvSpPr>
          <p:spPr bwMode="auto">
            <a:xfrm>
              <a:off x="734" y="1805"/>
              <a:ext cx="522" cy="318"/>
            </a:xfrm>
            <a:custGeom>
              <a:avLst/>
              <a:gdLst>
                <a:gd name="T0" fmla="*/ 522 w 522"/>
                <a:gd name="T1" fmla="*/ 313 h 318"/>
                <a:gd name="T2" fmla="*/ 461 w 522"/>
                <a:gd name="T3" fmla="*/ 189 h 318"/>
                <a:gd name="T4" fmla="*/ 397 w 522"/>
                <a:gd name="T5" fmla="*/ 95 h 318"/>
                <a:gd name="T6" fmla="*/ 324 w 522"/>
                <a:gd name="T7" fmla="*/ 21 h 318"/>
                <a:gd name="T8" fmla="*/ 258 w 522"/>
                <a:gd name="T9" fmla="*/ 0 h 318"/>
                <a:gd name="T10" fmla="*/ 196 w 522"/>
                <a:gd name="T11" fmla="*/ 23 h 318"/>
                <a:gd name="T12" fmla="*/ 149 w 522"/>
                <a:gd name="T13" fmla="*/ 67 h 318"/>
                <a:gd name="T14" fmla="*/ 88 w 522"/>
                <a:gd name="T15" fmla="*/ 148 h 318"/>
                <a:gd name="T16" fmla="*/ 37 w 522"/>
                <a:gd name="T17" fmla="*/ 238 h 318"/>
                <a:gd name="T18" fmla="*/ 0 w 522"/>
                <a:gd name="T1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2" h="318">
                  <a:moveTo>
                    <a:pt x="522" y="313"/>
                  </a:moveTo>
                  <a:cubicBezTo>
                    <a:pt x="512" y="292"/>
                    <a:pt x="482" y="225"/>
                    <a:pt x="461" y="189"/>
                  </a:cubicBezTo>
                  <a:cubicBezTo>
                    <a:pt x="440" y="152"/>
                    <a:pt x="419" y="122"/>
                    <a:pt x="397" y="95"/>
                  </a:cubicBezTo>
                  <a:cubicBezTo>
                    <a:pt x="374" y="67"/>
                    <a:pt x="347" y="37"/>
                    <a:pt x="324" y="21"/>
                  </a:cubicBezTo>
                  <a:cubicBezTo>
                    <a:pt x="301" y="5"/>
                    <a:pt x="279" y="0"/>
                    <a:pt x="258" y="0"/>
                  </a:cubicBezTo>
                  <a:cubicBezTo>
                    <a:pt x="236" y="0"/>
                    <a:pt x="214" y="12"/>
                    <a:pt x="196" y="23"/>
                  </a:cubicBezTo>
                  <a:cubicBezTo>
                    <a:pt x="178" y="34"/>
                    <a:pt x="166" y="46"/>
                    <a:pt x="149" y="67"/>
                  </a:cubicBezTo>
                  <a:cubicBezTo>
                    <a:pt x="131" y="88"/>
                    <a:pt x="107" y="120"/>
                    <a:pt x="88" y="148"/>
                  </a:cubicBezTo>
                  <a:cubicBezTo>
                    <a:pt x="69" y="177"/>
                    <a:pt x="52" y="210"/>
                    <a:pt x="37" y="238"/>
                  </a:cubicBezTo>
                  <a:lnTo>
                    <a:pt x="0" y="31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79"/>
            <p:cNvSpPr>
              <a:spLocks noChangeAspect="1"/>
            </p:cNvSpPr>
            <p:nvPr/>
          </p:nvSpPr>
          <p:spPr bwMode="auto">
            <a:xfrm flipV="1">
              <a:off x="1256" y="2118"/>
              <a:ext cx="519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1" name="Group 82"/>
            <p:cNvGrpSpPr>
              <a:grpSpLocks noChangeAspect="1"/>
            </p:cNvGrpSpPr>
            <p:nvPr/>
          </p:nvGrpSpPr>
          <p:grpSpPr bwMode="auto">
            <a:xfrm>
              <a:off x="1775" y="1805"/>
              <a:ext cx="1038" cy="626"/>
              <a:chOff x="1680" y="1664"/>
              <a:chExt cx="2592" cy="907"/>
            </a:xfrm>
          </p:grpSpPr>
          <p:sp>
            <p:nvSpPr>
              <p:cNvPr id="57" name="Freeform 83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Freeform 84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2" name="Group 87"/>
            <p:cNvGrpSpPr>
              <a:grpSpLocks noChangeAspect="1"/>
            </p:cNvGrpSpPr>
            <p:nvPr/>
          </p:nvGrpSpPr>
          <p:grpSpPr bwMode="auto">
            <a:xfrm>
              <a:off x="2812" y="1806"/>
              <a:ext cx="1038" cy="626"/>
              <a:chOff x="1680" y="1664"/>
              <a:chExt cx="2592" cy="907"/>
            </a:xfrm>
          </p:grpSpPr>
          <p:sp>
            <p:nvSpPr>
              <p:cNvPr id="55" name="Freeform 88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" name="Freeform 89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3" name="Freeform 93"/>
            <p:cNvSpPr>
              <a:spLocks noChangeAspect="1"/>
            </p:cNvSpPr>
            <p:nvPr/>
          </p:nvSpPr>
          <p:spPr bwMode="auto">
            <a:xfrm>
              <a:off x="3849" y="1807"/>
              <a:ext cx="519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" name="Freeform 94"/>
            <p:cNvSpPr>
              <a:spLocks noChangeAspect="1"/>
            </p:cNvSpPr>
            <p:nvPr/>
          </p:nvSpPr>
          <p:spPr bwMode="auto">
            <a:xfrm>
              <a:off x="4368" y="2117"/>
              <a:ext cx="519" cy="317"/>
            </a:xfrm>
            <a:custGeom>
              <a:avLst/>
              <a:gdLst>
                <a:gd name="T0" fmla="*/ 519 w 519"/>
                <a:gd name="T1" fmla="*/ 0 h 317"/>
                <a:gd name="T2" fmla="*/ 458 w 519"/>
                <a:gd name="T3" fmla="*/ 128 h 317"/>
                <a:gd name="T4" fmla="*/ 394 w 519"/>
                <a:gd name="T5" fmla="*/ 222 h 317"/>
                <a:gd name="T6" fmla="*/ 321 w 519"/>
                <a:gd name="T7" fmla="*/ 296 h 317"/>
                <a:gd name="T8" fmla="*/ 255 w 519"/>
                <a:gd name="T9" fmla="*/ 317 h 317"/>
                <a:gd name="T10" fmla="*/ 193 w 519"/>
                <a:gd name="T11" fmla="*/ 294 h 317"/>
                <a:gd name="T12" fmla="*/ 146 w 519"/>
                <a:gd name="T13" fmla="*/ 250 h 317"/>
                <a:gd name="T14" fmla="*/ 85 w 519"/>
                <a:gd name="T15" fmla="*/ 169 h 317"/>
                <a:gd name="T16" fmla="*/ 34 w 519"/>
                <a:gd name="T17" fmla="*/ 79 h 317"/>
                <a:gd name="T18" fmla="*/ 0 w 519"/>
                <a:gd name="T19" fmla="*/ 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317">
                  <a:moveTo>
                    <a:pt x="519" y="0"/>
                  </a:moveTo>
                  <a:cubicBezTo>
                    <a:pt x="509" y="21"/>
                    <a:pt x="479" y="91"/>
                    <a:pt x="458" y="128"/>
                  </a:cubicBezTo>
                  <a:cubicBezTo>
                    <a:pt x="437" y="165"/>
                    <a:pt x="416" y="195"/>
                    <a:pt x="394" y="222"/>
                  </a:cubicBezTo>
                  <a:cubicBezTo>
                    <a:pt x="371" y="250"/>
                    <a:pt x="344" y="280"/>
                    <a:pt x="321" y="296"/>
                  </a:cubicBezTo>
                  <a:cubicBezTo>
                    <a:pt x="298" y="312"/>
                    <a:pt x="276" y="317"/>
                    <a:pt x="255" y="317"/>
                  </a:cubicBezTo>
                  <a:cubicBezTo>
                    <a:pt x="233" y="317"/>
                    <a:pt x="211" y="305"/>
                    <a:pt x="193" y="294"/>
                  </a:cubicBezTo>
                  <a:cubicBezTo>
                    <a:pt x="175" y="283"/>
                    <a:pt x="163" y="271"/>
                    <a:pt x="146" y="250"/>
                  </a:cubicBezTo>
                  <a:cubicBezTo>
                    <a:pt x="128" y="229"/>
                    <a:pt x="104" y="197"/>
                    <a:pt x="85" y="169"/>
                  </a:cubicBezTo>
                  <a:cubicBezTo>
                    <a:pt x="66" y="140"/>
                    <a:pt x="48" y="106"/>
                    <a:pt x="34" y="79"/>
                  </a:cubicBezTo>
                  <a:lnTo>
                    <a:pt x="0" y="4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" name="Freeform 112"/>
            <p:cNvSpPr>
              <a:spLocks noChangeAspect="1"/>
            </p:cNvSpPr>
            <p:nvPr/>
          </p:nvSpPr>
          <p:spPr bwMode="auto">
            <a:xfrm>
              <a:off x="734" y="2120"/>
              <a:ext cx="517" cy="313"/>
            </a:xfrm>
            <a:custGeom>
              <a:avLst/>
              <a:gdLst>
                <a:gd name="T0" fmla="*/ 517 w 517"/>
                <a:gd name="T1" fmla="*/ 0 h 313"/>
                <a:gd name="T2" fmla="*/ 456 w 517"/>
                <a:gd name="T3" fmla="*/ 124 h 313"/>
                <a:gd name="T4" fmla="*/ 391 w 517"/>
                <a:gd name="T5" fmla="*/ 218 h 313"/>
                <a:gd name="T6" fmla="*/ 318 w 517"/>
                <a:gd name="T7" fmla="*/ 292 h 313"/>
                <a:gd name="T8" fmla="*/ 252 w 517"/>
                <a:gd name="T9" fmla="*/ 313 h 313"/>
                <a:gd name="T10" fmla="*/ 190 w 517"/>
                <a:gd name="T11" fmla="*/ 290 h 313"/>
                <a:gd name="T12" fmla="*/ 143 w 517"/>
                <a:gd name="T13" fmla="*/ 246 h 313"/>
                <a:gd name="T14" fmla="*/ 82 w 517"/>
                <a:gd name="T15" fmla="*/ 165 h 313"/>
                <a:gd name="T16" fmla="*/ 32 w 517"/>
                <a:gd name="T17" fmla="*/ 75 h 313"/>
                <a:gd name="T18" fmla="*/ 0 w 517"/>
                <a:gd name="T19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" h="313">
                  <a:moveTo>
                    <a:pt x="517" y="0"/>
                  </a:moveTo>
                  <a:cubicBezTo>
                    <a:pt x="507" y="21"/>
                    <a:pt x="476" y="88"/>
                    <a:pt x="456" y="124"/>
                  </a:cubicBezTo>
                  <a:cubicBezTo>
                    <a:pt x="435" y="161"/>
                    <a:pt x="414" y="191"/>
                    <a:pt x="391" y="218"/>
                  </a:cubicBezTo>
                  <a:cubicBezTo>
                    <a:pt x="369" y="246"/>
                    <a:pt x="342" y="276"/>
                    <a:pt x="318" y="292"/>
                  </a:cubicBezTo>
                  <a:cubicBezTo>
                    <a:pt x="295" y="308"/>
                    <a:pt x="273" y="313"/>
                    <a:pt x="252" y="313"/>
                  </a:cubicBezTo>
                  <a:cubicBezTo>
                    <a:pt x="231" y="313"/>
                    <a:pt x="208" y="301"/>
                    <a:pt x="190" y="290"/>
                  </a:cubicBezTo>
                  <a:cubicBezTo>
                    <a:pt x="172" y="279"/>
                    <a:pt x="161" y="267"/>
                    <a:pt x="143" y="246"/>
                  </a:cubicBezTo>
                  <a:cubicBezTo>
                    <a:pt x="125" y="225"/>
                    <a:pt x="101" y="193"/>
                    <a:pt x="82" y="165"/>
                  </a:cubicBezTo>
                  <a:cubicBezTo>
                    <a:pt x="64" y="136"/>
                    <a:pt x="46" y="102"/>
                    <a:pt x="32" y="75"/>
                  </a:cubicBezTo>
                  <a:lnTo>
                    <a:pt x="0" y="1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" name="Freeform 113"/>
            <p:cNvSpPr>
              <a:spLocks noChangeAspect="1"/>
            </p:cNvSpPr>
            <p:nvPr/>
          </p:nvSpPr>
          <p:spPr bwMode="auto">
            <a:xfrm>
              <a:off x="1251" y="1808"/>
              <a:ext cx="519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7" name="Group 114"/>
            <p:cNvGrpSpPr>
              <a:grpSpLocks noChangeAspect="1"/>
            </p:cNvGrpSpPr>
            <p:nvPr/>
          </p:nvGrpSpPr>
          <p:grpSpPr bwMode="auto">
            <a:xfrm flipV="1">
              <a:off x="1770" y="1808"/>
              <a:ext cx="1039" cy="626"/>
              <a:chOff x="1680" y="1664"/>
              <a:chExt cx="2592" cy="907"/>
            </a:xfrm>
          </p:grpSpPr>
          <p:sp>
            <p:nvSpPr>
              <p:cNvPr id="53" name="Freeform 115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" name="Freeform 116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8" name="Group 117"/>
            <p:cNvGrpSpPr>
              <a:grpSpLocks noChangeAspect="1"/>
            </p:cNvGrpSpPr>
            <p:nvPr/>
          </p:nvGrpSpPr>
          <p:grpSpPr bwMode="auto">
            <a:xfrm flipV="1">
              <a:off x="2808" y="1807"/>
              <a:ext cx="1038" cy="626"/>
              <a:chOff x="1680" y="1664"/>
              <a:chExt cx="2592" cy="907"/>
            </a:xfrm>
          </p:grpSpPr>
          <p:sp>
            <p:nvSpPr>
              <p:cNvPr id="51" name="Freeform 118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Freeform 119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9" name="Freeform 121"/>
            <p:cNvSpPr>
              <a:spLocks noChangeAspect="1"/>
            </p:cNvSpPr>
            <p:nvPr/>
          </p:nvSpPr>
          <p:spPr bwMode="auto">
            <a:xfrm flipV="1">
              <a:off x="3845" y="2119"/>
              <a:ext cx="520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Freeform 122"/>
            <p:cNvSpPr>
              <a:spLocks noChangeAspect="1"/>
            </p:cNvSpPr>
            <p:nvPr/>
          </p:nvSpPr>
          <p:spPr bwMode="auto">
            <a:xfrm>
              <a:off x="4365" y="1806"/>
              <a:ext cx="524" cy="314"/>
            </a:xfrm>
            <a:custGeom>
              <a:avLst/>
              <a:gdLst>
                <a:gd name="T0" fmla="*/ 524 w 524"/>
                <a:gd name="T1" fmla="*/ 314 h 314"/>
                <a:gd name="T2" fmla="*/ 462 w 524"/>
                <a:gd name="T3" fmla="*/ 189 h 314"/>
                <a:gd name="T4" fmla="*/ 397 w 524"/>
                <a:gd name="T5" fmla="*/ 95 h 314"/>
                <a:gd name="T6" fmla="*/ 323 w 524"/>
                <a:gd name="T7" fmla="*/ 21 h 314"/>
                <a:gd name="T8" fmla="*/ 257 w 524"/>
                <a:gd name="T9" fmla="*/ 0 h 314"/>
                <a:gd name="T10" fmla="*/ 194 w 524"/>
                <a:gd name="T11" fmla="*/ 23 h 314"/>
                <a:gd name="T12" fmla="*/ 147 w 524"/>
                <a:gd name="T13" fmla="*/ 67 h 314"/>
                <a:gd name="T14" fmla="*/ 86 w 524"/>
                <a:gd name="T15" fmla="*/ 148 h 314"/>
                <a:gd name="T16" fmla="*/ 34 w 524"/>
                <a:gd name="T17" fmla="*/ 238 h 314"/>
                <a:gd name="T18" fmla="*/ 0 w 524"/>
                <a:gd name="T19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314">
                  <a:moveTo>
                    <a:pt x="524" y="314"/>
                  </a:moveTo>
                  <a:cubicBezTo>
                    <a:pt x="514" y="294"/>
                    <a:pt x="483" y="225"/>
                    <a:pt x="462" y="189"/>
                  </a:cubicBezTo>
                  <a:cubicBezTo>
                    <a:pt x="441" y="153"/>
                    <a:pt x="419" y="122"/>
                    <a:pt x="397" y="95"/>
                  </a:cubicBezTo>
                  <a:cubicBezTo>
                    <a:pt x="374" y="67"/>
                    <a:pt x="347" y="37"/>
                    <a:pt x="323" y="21"/>
                  </a:cubicBezTo>
                  <a:cubicBezTo>
                    <a:pt x="300" y="5"/>
                    <a:pt x="278" y="0"/>
                    <a:pt x="257" y="0"/>
                  </a:cubicBezTo>
                  <a:cubicBezTo>
                    <a:pt x="235" y="0"/>
                    <a:pt x="213" y="12"/>
                    <a:pt x="194" y="23"/>
                  </a:cubicBezTo>
                  <a:cubicBezTo>
                    <a:pt x="176" y="34"/>
                    <a:pt x="164" y="46"/>
                    <a:pt x="147" y="67"/>
                  </a:cubicBezTo>
                  <a:cubicBezTo>
                    <a:pt x="129" y="88"/>
                    <a:pt x="105" y="120"/>
                    <a:pt x="86" y="148"/>
                  </a:cubicBezTo>
                  <a:cubicBezTo>
                    <a:pt x="67" y="177"/>
                    <a:pt x="48" y="211"/>
                    <a:pt x="34" y="238"/>
                  </a:cubicBezTo>
                  <a:lnTo>
                    <a:pt x="0" y="313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9" name="Group 156"/>
          <p:cNvGrpSpPr>
            <a:grpSpLocks/>
          </p:cNvGrpSpPr>
          <p:nvPr/>
        </p:nvGrpSpPr>
        <p:grpSpPr bwMode="auto">
          <a:xfrm>
            <a:off x="1155700" y="4846240"/>
            <a:ext cx="6588125" cy="1011238"/>
            <a:chOff x="728" y="1806"/>
            <a:chExt cx="4150" cy="637"/>
          </a:xfrm>
        </p:grpSpPr>
        <p:sp>
          <p:nvSpPr>
            <p:cNvPr id="60" name="Freeform 127"/>
            <p:cNvSpPr>
              <a:spLocks noChangeAspect="1"/>
            </p:cNvSpPr>
            <p:nvPr/>
          </p:nvSpPr>
          <p:spPr bwMode="auto">
            <a:xfrm>
              <a:off x="981" y="1806"/>
              <a:ext cx="529" cy="327"/>
            </a:xfrm>
            <a:custGeom>
              <a:avLst/>
              <a:gdLst>
                <a:gd name="T0" fmla="*/ 529 w 529"/>
                <a:gd name="T1" fmla="*/ 313 h 327"/>
                <a:gd name="T2" fmla="*/ 468 w 529"/>
                <a:gd name="T3" fmla="*/ 189 h 327"/>
                <a:gd name="T4" fmla="*/ 403 w 529"/>
                <a:gd name="T5" fmla="*/ 95 h 327"/>
                <a:gd name="T6" fmla="*/ 330 w 529"/>
                <a:gd name="T7" fmla="*/ 21 h 327"/>
                <a:gd name="T8" fmla="*/ 264 w 529"/>
                <a:gd name="T9" fmla="*/ 0 h 327"/>
                <a:gd name="T10" fmla="*/ 202 w 529"/>
                <a:gd name="T11" fmla="*/ 23 h 327"/>
                <a:gd name="T12" fmla="*/ 155 w 529"/>
                <a:gd name="T13" fmla="*/ 67 h 327"/>
                <a:gd name="T14" fmla="*/ 94 w 529"/>
                <a:gd name="T15" fmla="*/ 148 h 327"/>
                <a:gd name="T16" fmla="*/ 44 w 529"/>
                <a:gd name="T17" fmla="*/ 238 h 327"/>
                <a:gd name="T18" fmla="*/ 0 w 529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327">
                  <a:moveTo>
                    <a:pt x="529" y="313"/>
                  </a:moveTo>
                  <a:cubicBezTo>
                    <a:pt x="519" y="292"/>
                    <a:pt x="488" y="225"/>
                    <a:pt x="468" y="189"/>
                  </a:cubicBezTo>
                  <a:cubicBezTo>
                    <a:pt x="447" y="152"/>
                    <a:pt x="426" y="122"/>
                    <a:pt x="403" y="95"/>
                  </a:cubicBezTo>
                  <a:cubicBezTo>
                    <a:pt x="381" y="67"/>
                    <a:pt x="354" y="37"/>
                    <a:pt x="330" y="21"/>
                  </a:cubicBezTo>
                  <a:cubicBezTo>
                    <a:pt x="307" y="5"/>
                    <a:pt x="285" y="0"/>
                    <a:pt x="264" y="0"/>
                  </a:cubicBezTo>
                  <a:cubicBezTo>
                    <a:pt x="243" y="0"/>
                    <a:pt x="220" y="12"/>
                    <a:pt x="202" y="23"/>
                  </a:cubicBezTo>
                  <a:cubicBezTo>
                    <a:pt x="184" y="34"/>
                    <a:pt x="173" y="46"/>
                    <a:pt x="155" y="67"/>
                  </a:cubicBezTo>
                  <a:cubicBezTo>
                    <a:pt x="137" y="88"/>
                    <a:pt x="113" y="120"/>
                    <a:pt x="94" y="148"/>
                  </a:cubicBezTo>
                  <a:cubicBezTo>
                    <a:pt x="76" y="177"/>
                    <a:pt x="60" y="208"/>
                    <a:pt x="44" y="238"/>
                  </a:cubicBezTo>
                  <a:lnTo>
                    <a:pt x="0" y="327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Freeform 128"/>
            <p:cNvSpPr>
              <a:spLocks noChangeAspect="1"/>
            </p:cNvSpPr>
            <p:nvPr/>
          </p:nvSpPr>
          <p:spPr bwMode="auto">
            <a:xfrm flipV="1">
              <a:off x="1510" y="2119"/>
              <a:ext cx="519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2" name="Group 129"/>
            <p:cNvGrpSpPr>
              <a:grpSpLocks noChangeAspect="1"/>
            </p:cNvGrpSpPr>
            <p:nvPr/>
          </p:nvGrpSpPr>
          <p:grpSpPr bwMode="auto">
            <a:xfrm>
              <a:off x="2029" y="1806"/>
              <a:ext cx="1039" cy="626"/>
              <a:chOff x="1680" y="1664"/>
              <a:chExt cx="2592" cy="907"/>
            </a:xfrm>
          </p:grpSpPr>
          <p:sp>
            <p:nvSpPr>
              <p:cNvPr id="82" name="Freeform 130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" name="Freeform 131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3" name="Group 132"/>
            <p:cNvGrpSpPr>
              <a:grpSpLocks noChangeAspect="1"/>
            </p:cNvGrpSpPr>
            <p:nvPr/>
          </p:nvGrpSpPr>
          <p:grpSpPr bwMode="auto">
            <a:xfrm>
              <a:off x="3067" y="1807"/>
              <a:ext cx="1038" cy="626"/>
              <a:chOff x="1680" y="1664"/>
              <a:chExt cx="2592" cy="907"/>
            </a:xfrm>
          </p:grpSpPr>
          <p:sp>
            <p:nvSpPr>
              <p:cNvPr id="80" name="Freeform 133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1" name="Freeform 134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4" name="Freeform 136"/>
            <p:cNvSpPr>
              <a:spLocks noChangeAspect="1"/>
            </p:cNvSpPr>
            <p:nvPr/>
          </p:nvSpPr>
          <p:spPr bwMode="auto">
            <a:xfrm>
              <a:off x="4104" y="1808"/>
              <a:ext cx="520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5" name="Group 139"/>
            <p:cNvGrpSpPr>
              <a:grpSpLocks noChangeAspect="1"/>
            </p:cNvGrpSpPr>
            <p:nvPr/>
          </p:nvGrpSpPr>
          <p:grpSpPr bwMode="auto">
            <a:xfrm flipV="1">
              <a:off x="984" y="1809"/>
              <a:ext cx="1039" cy="626"/>
              <a:chOff x="1680" y="1664"/>
              <a:chExt cx="2592" cy="907"/>
            </a:xfrm>
          </p:grpSpPr>
          <p:sp>
            <p:nvSpPr>
              <p:cNvPr id="78" name="Freeform 140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9" name="Freeform 141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6" name="Group 142"/>
            <p:cNvGrpSpPr>
              <a:grpSpLocks noChangeAspect="1"/>
            </p:cNvGrpSpPr>
            <p:nvPr/>
          </p:nvGrpSpPr>
          <p:grpSpPr bwMode="auto">
            <a:xfrm flipV="1">
              <a:off x="2023" y="1809"/>
              <a:ext cx="1039" cy="626"/>
              <a:chOff x="1680" y="1664"/>
              <a:chExt cx="2592" cy="907"/>
            </a:xfrm>
          </p:grpSpPr>
          <p:sp>
            <p:nvSpPr>
              <p:cNvPr id="76" name="Freeform 143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7" name="Freeform 144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7" name="Group 145"/>
            <p:cNvGrpSpPr>
              <a:grpSpLocks noChangeAspect="1"/>
            </p:cNvGrpSpPr>
            <p:nvPr/>
          </p:nvGrpSpPr>
          <p:grpSpPr bwMode="auto">
            <a:xfrm flipV="1">
              <a:off x="3061" y="1808"/>
              <a:ext cx="1038" cy="626"/>
              <a:chOff x="1680" y="1664"/>
              <a:chExt cx="2592" cy="907"/>
            </a:xfrm>
          </p:grpSpPr>
          <p:sp>
            <p:nvSpPr>
              <p:cNvPr id="74" name="Freeform 146"/>
              <p:cNvSpPr>
                <a:spLocks noChangeAspect="1"/>
              </p:cNvSpPr>
              <p:nvPr/>
            </p:nvSpPr>
            <p:spPr bwMode="auto">
              <a:xfrm>
                <a:off x="1680" y="1664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" name="Freeform 147"/>
              <p:cNvSpPr>
                <a:spLocks noChangeAspect="1"/>
              </p:cNvSpPr>
              <p:nvPr/>
            </p:nvSpPr>
            <p:spPr bwMode="auto">
              <a:xfrm flipV="1">
                <a:off x="2976" y="2118"/>
                <a:ext cx="1296" cy="453"/>
              </a:xfrm>
              <a:custGeom>
                <a:avLst/>
                <a:gdLst>
                  <a:gd name="T0" fmla="*/ 1296 w 1296"/>
                  <a:gd name="T1" fmla="*/ 453 h 453"/>
                  <a:gd name="T2" fmla="*/ 1143 w 1296"/>
                  <a:gd name="T3" fmla="*/ 273 h 453"/>
                  <a:gd name="T4" fmla="*/ 983 w 1296"/>
                  <a:gd name="T5" fmla="*/ 137 h 453"/>
                  <a:gd name="T6" fmla="*/ 801 w 1296"/>
                  <a:gd name="T7" fmla="*/ 30 h 453"/>
                  <a:gd name="T8" fmla="*/ 636 w 1296"/>
                  <a:gd name="T9" fmla="*/ 0 h 453"/>
                  <a:gd name="T10" fmla="*/ 482 w 1296"/>
                  <a:gd name="T11" fmla="*/ 33 h 453"/>
                  <a:gd name="T12" fmla="*/ 364 w 1296"/>
                  <a:gd name="T13" fmla="*/ 97 h 453"/>
                  <a:gd name="T14" fmla="*/ 213 w 1296"/>
                  <a:gd name="T15" fmla="*/ 214 h 453"/>
                  <a:gd name="T16" fmla="*/ 86 w 1296"/>
                  <a:gd name="T17" fmla="*/ 345 h 453"/>
                  <a:gd name="T18" fmla="*/ 0 w 1296"/>
                  <a:gd name="T1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6" h="453">
                    <a:moveTo>
                      <a:pt x="1296" y="453"/>
                    </a:moveTo>
                    <a:cubicBezTo>
                      <a:pt x="1270" y="423"/>
                      <a:pt x="1195" y="326"/>
                      <a:pt x="1143" y="273"/>
                    </a:cubicBezTo>
                    <a:cubicBezTo>
                      <a:pt x="1091" y="220"/>
                      <a:pt x="1040" y="177"/>
                      <a:pt x="983" y="137"/>
                    </a:cubicBezTo>
                    <a:cubicBezTo>
                      <a:pt x="926" y="97"/>
                      <a:pt x="859" y="53"/>
                      <a:pt x="801" y="30"/>
                    </a:cubicBezTo>
                    <a:cubicBezTo>
                      <a:pt x="743" y="7"/>
                      <a:pt x="689" y="0"/>
                      <a:pt x="636" y="0"/>
                    </a:cubicBezTo>
                    <a:cubicBezTo>
                      <a:pt x="583" y="0"/>
                      <a:pt x="527" y="17"/>
                      <a:pt x="482" y="33"/>
                    </a:cubicBezTo>
                    <a:cubicBezTo>
                      <a:pt x="437" y="49"/>
                      <a:pt x="408" y="67"/>
                      <a:pt x="364" y="97"/>
                    </a:cubicBezTo>
                    <a:cubicBezTo>
                      <a:pt x="319" y="127"/>
                      <a:pt x="259" y="173"/>
                      <a:pt x="213" y="214"/>
                    </a:cubicBezTo>
                    <a:cubicBezTo>
                      <a:pt x="166" y="256"/>
                      <a:pt x="121" y="305"/>
                      <a:pt x="86" y="345"/>
                    </a:cubicBezTo>
                    <a:lnTo>
                      <a:pt x="0" y="45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8" name="Freeform 149"/>
            <p:cNvSpPr>
              <a:spLocks noChangeAspect="1"/>
            </p:cNvSpPr>
            <p:nvPr/>
          </p:nvSpPr>
          <p:spPr bwMode="auto">
            <a:xfrm flipV="1">
              <a:off x="4098" y="2120"/>
              <a:ext cx="520" cy="313"/>
            </a:xfrm>
            <a:custGeom>
              <a:avLst/>
              <a:gdLst>
                <a:gd name="T0" fmla="*/ 1296 w 1296"/>
                <a:gd name="T1" fmla="*/ 453 h 453"/>
                <a:gd name="T2" fmla="*/ 1143 w 1296"/>
                <a:gd name="T3" fmla="*/ 273 h 453"/>
                <a:gd name="T4" fmla="*/ 983 w 1296"/>
                <a:gd name="T5" fmla="*/ 137 h 453"/>
                <a:gd name="T6" fmla="*/ 801 w 1296"/>
                <a:gd name="T7" fmla="*/ 30 h 453"/>
                <a:gd name="T8" fmla="*/ 636 w 1296"/>
                <a:gd name="T9" fmla="*/ 0 h 453"/>
                <a:gd name="T10" fmla="*/ 482 w 1296"/>
                <a:gd name="T11" fmla="*/ 33 h 453"/>
                <a:gd name="T12" fmla="*/ 364 w 1296"/>
                <a:gd name="T13" fmla="*/ 97 h 453"/>
                <a:gd name="T14" fmla="*/ 213 w 1296"/>
                <a:gd name="T15" fmla="*/ 214 h 453"/>
                <a:gd name="T16" fmla="*/ 86 w 1296"/>
                <a:gd name="T17" fmla="*/ 345 h 453"/>
                <a:gd name="T18" fmla="*/ 0 w 1296"/>
                <a:gd name="T19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53">
                  <a:moveTo>
                    <a:pt x="1296" y="453"/>
                  </a:moveTo>
                  <a:cubicBezTo>
                    <a:pt x="1270" y="423"/>
                    <a:pt x="1195" y="326"/>
                    <a:pt x="1143" y="273"/>
                  </a:cubicBezTo>
                  <a:cubicBezTo>
                    <a:pt x="1091" y="220"/>
                    <a:pt x="1040" y="177"/>
                    <a:pt x="983" y="137"/>
                  </a:cubicBezTo>
                  <a:cubicBezTo>
                    <a:pt x="926" y="97"/>
                    <a:pt x="859" y="53"/>
                    <a:pt x="801" y="30"/>
                  </a:cubicBezTo>
                  <a:cubicBezTo>
                    <a:pt x="743" y="7"/>
                    <a:pt x="689" y="0"/>
                    <a:pt x="636" y="0"/>
                  </a:cubicBezTo>
                  <a:cubicBezTo>
                    <a:pt x="583" y="0"/>
                    <a:pt x="527" y="17"/>
                    <a:pt x="482" y="33"/>
                  </a:cubicBezTo>
                  <a:cubicBezTo>
                    <a:pt x="437" y="49"/>
                    <a:pt x="408" y="67"/>
                    <a:pt x="364" y="97"/>
                  </a:cubicBezTo>
                  <a:cubicBezTo>
                    <a:pt x="319" y="127"/>
                    <a:pt x="259" y="173"/>
                    <a:pt x="213" y="214"/>
                  </a:cubicBezTo>
                  <a:cubicBezTo>
                    <a:pt x="166" y="256"/>
                    <a:pt x="121" y="305"/>
                    <a:pt x="86" y="345"/>
                  </a:cubicBezTo>
                  <a:lnTo>
                    <a:pt x="0" y="45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9" name="Freeform 150"/>
            <p:cNvSpPr>
              <a:spLocks noChangeAspect="1"/>
            </p:cNvSpPr>
            <p:nvPr/>
          </p:nvSpPr>
          <p:spPr bwMode="auto">
            <a:xfrm>
              <a:off x="4618" y="1807"/>
              <a:ext cx="255" cy="313"/>
            </a:xfrm>
            <a:custGeom>
              <a:avLst/>
              <a:gdLst>
                <a:gd name="T0" fmla="*/ 255 w 255"/>
                <a:gd name="T1" fmla="*/ 0 h 313"/>
                <a:gd name="T2" fmla="*/ 193 w 255"/>
                <a:gd name="T3" fmla="*/ 23 h 313"/>
                <a:gd name="T4" fmla="*/ 146 w 255"/>
                <a:gd name="T5" fmla="*/ 67 h 313"/>
                <a:gd name="T6" fmla="*/ 85 w 255"/>
                <a:gd name="T7" fmla="*/ 148 h 313"/>
                <a:gd name="T8" fmla="*/ 34 w 255"/>
                <a:gd name="T9" fmla="*/ 238 h 313"/>
                <a:gd name="T10" fmla="*/ 0 w 255"/>
                <a:gd name="T11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313">
                  <a:moveTo>
                    <a:pt x="255" y="0"/>
                  </a:moveTo>
                  <a:cubicBezTo>
                    <a:pt x="230" y="2"/>
                    <a:pt x="211" y="12"/>
                    <a:pt x="193" y="23"/>
                  </a:cubicBezTo>
                  <a:cubicBezTo>
                    <a:pt x="175" y="34"/>
                    <a:pt x="163" y="46"/>
                    <a:pt x="146" y="67"/>
                  </a:cubicBezTo>
                  <a:cubicBezTo>
                    <a:pt x="128" y="88"/>
                    <a:pt x="104" y="120"/>
                    <a:pt x="85" y="148"/>
                  </a:cubicBezTo>
                  <a:cubicBezTo>
                    <a:pt x="66" y="177"/>
                    <a:pt x="48" y="211"/>
                    <a:pt x="34" y="238"/>
                  </a:cubicBezTo>
                  <a:lnTo>
                    <a:pt x="0" y="31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" name="Freeform 151"/>
            <p:cNvSpPr>
              <a:spLocks noChangeAspect="1"/>
            </p:cNvSpPr>
            <p:nvPr/>
          </p:nvSpPr>
          <p:spPr bwMode="auto">
            <a:xfrm flipV="1">
              <a:off x="4623" y="2118"/>
              <a:ext cx="255" cy="313"/>
            </a:xfrm>
            <a:custGeom>
              <a:avLst/>
              <a:gdLst>
                <a:gd name="T0" fmla="*/ 255 w 255"/>
                <a:gd name="T1" fmla="*/ 0 h 313"/>
                <a:gd name="T2" fmla="*/ 193 w 255"/>
                <a:gd name="T3" fmla="*/ 23 h 313"/>
                <a:gd name="T4" fmla="*/ 146 w 255"/>
                <a:gd name="T5" fmla="*/ 67 h 313"/>
                <a:gd name="T6" fmla="*/ 85 w 255"/>
                <a:gd name="T7" fmla="*/ 148 h 313"/>
                <a:gd name="T8" fmla="*/ 34 w 255"/>
                <a:gd name="T9" fmla="*/ 238 h 313"/>
                <a:gd name="T10" fmla="*/ 0 w 255"/>
                <a:gd name="T11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313">
                  <a:moveTo>
                    <a:pt x="255" y="0"/>
                  </a:moveTo>
                  <a:cubicBezTo>
                    <a:pt x="230" y="2"/>
                    <a:pt x="211" y="12"/>
                    <a:pt x="193" y="23"/>
                  </a:cubicBezTo>
                  <a:cubicBezTo>
                    <a:pt x="175" y="34"/>
                    <a:pt x="163" y="46"/>
                    <a:pt x="146" y="67"/>
                  </a:cubicBezTo>
                  <a:cubicBezTo>
                    <a:pt x="128" y="88"/>
                    <a:pt x="104" y="120"/>
                    <a:pt x="85" y="148"/>
                  </a:cubicBezTo>
                  <a:cubicBezTo>
                    <a:pt x="66" y="177"/>
                    <a:pt x="48" y="211"/>
                    <a:pt x="34" y="238"/>
                  </a:cubicBezTo>
                  <a:lnTo>
                    <a:pt x="0" y="31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C9D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1" name="Group 154"/>
            <p:cNvGrpSpPr>
              <a:grpSpLocks/>
            </p:cNvGrpSpPr>
            <p:nvPr/>
          </p:nvGrpSpPr>
          <p:grpSpPr bwMode="auto">
            <a:xfrm flipH="1">
              <a:off x="728" y="1819"/>
              <a:ext cx="260" cy="624"/>
              <a:chOff x="4731" y="1920"/>
              <a:chExt cx="260" cy="624"/>
            </a:xfrm>
          </p:grpSpPr>
          <p:sp>
            <p:nvSpPr>
              <p:cNvPr id="72" name="Freeform 152"/>
              <p:cNvSpPr>
                <a:spLocks noChangeAspect="1"/>
              </p:cNvSpPr>
              <p:nvPr/>
            </p:nvSpPr>
            <p:spPr bwMode="auto">
              <a:xfrm>
                <a:off x="4731" y="1920"/>
                <a:ext cx="255" cy="313"/>
              </a:xfrm>
              <a:custGeom>
                <a:avLst/>
                <a:gdLst>
                  <a:gd name="T0" fmla="*/ 255 w 255"/>
                  <a:gd name="T1" fmla="*/ 0 h 313"/>
                  <a:gd name="T2" fmla="*/ 193 w 255"/>
                  <a:gd name="T3" fmla="*/ 23 h 313"/>
                  <a:gd name="T4" fmla="*/ 146 w 255"/>
                  <a:gd name="T5" fmla="*/ 67 h 313"/>
                  <a:gd name="T6" fmla="*/ 85 w 255"/>
                  <a:gd name="T7" fmla="*/ 148 h 313"/>
                  <a:gd name="T8" fmla="*/ 34 w 255"/>
                  <a:gd name="T9" fmla="*/ 238 h 313"/>
                  <a:gd name="T10" fmla="*/ 0 w 255"/>
                  <a:gd name="T11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13">
                    <a:moveTo>
                      <a:pt x="255" y="0"/>
                    </a:moveTo>
                    <a:cubicBezTo>
                      <a:pt x="230" y="2"/>
                      <a:pt x="211" y="12"/>
                      <a:pt x="193" y="23"/>
                    </a:cubicBezTo>
                    <a:cubicBezTo>
                      <a:pt x="175" y="34"/>
                      <a:pt x="163" y="46"/>
                      <a:pt x="146" y="67"/>
                    </a:cubicBezTo>
                    <a:cubicBezTo>
                      <a:pt x="128" y="88"/>
                      <a:pt x="104" y="120"/>
                      <a:pt x="85" y="148"/>
                    </a:cubicBezTo>
                    <a:cubicBezTo>
                      <a:pt x="66" y="177"/>
                      <a:pt x="48" y="211"/>
                      <a:pt x="34" y="238"/>
                    </a:cubicBezTo>
                    <a:lnTo>
                      <a:pt x="0" y="31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3" name="Freeform 153"/>
              <p:cNvSpPr>
                <a:spLocks noChangeAspect="1"/>
              </p:cNvSpPr>
              <p:nvPr/>
            </p:nvSpPr>
            <p:spPr bwMode="auto">
              <a:xfrm flipV="1">
                <a:off x="4736" y="2231"/>
                <a:ext cx="255" cy="313"/>
              </a:xfrm>
              <a:custGeom>
                <a:avLst/>
                <a:gdLst>
                  <a:gd name="T0" fmla="*/ 255 w 255"/>
                  <a:gd name="T1" fmla="*/ 0 h 313"/>
                  <a:gd name="T2" fmla="*/ 193 w 255"/>
                  <a:gd name="T3" fmla="*/ 23 h 313"/>
                  <a:gd name="T4" fmla="*/ 146 w 255"/>
                  <a:gd name="T5" fmla="*/ 67 h 313"/>
                  <a:gd name="T6" fmla="*/ 85 w 255"/>
                  <a:gd name="T7" fmla="*/ 148 h 313"/>
                  <a:gd name="T8" fmla="*/ 34 w 255"/>
                  <a:gd name="T9" fmla="*/ 238 h 313"/>
                  <a:gd name="T10" fmla="*/ 0 w 255"/>
                  <a:gd name="T11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13">
                    <a:moveTo>
                      <a:pt x="255" y="0"/>
                    </a:moveTo>
                    <a:cubicBezTo>
                      <a:pt x="230" y="2"/>
                      <a:pt x="211" y="12"/>
                      <a:pt x="193" y="23"/>
                    </a:cubicBezTo>
                    <a:cubicBezTo>
                      <a:pt x="175" y="34"/>
                      <a:pt x="163" y="46"/>
                      <a:pt x="146" y="67"/>
                    </a:cubicBezTo>
                    <a:cubicBezTo>
                      <a:pt x="128" y="88"/>
                      <a:pt x="104" y="120"/>
                      <a:pt x="85" y="148"/>
                    </a:cubicBezTo>
                    <a:cubicBezTo>
                      <a:pt x="66" y="177"/>
                      <a:pt x="48" y="211"/>
                      <a:pt x="34" y="238"/>
                    </a:cubicBezTo>
                    <a:lnTo>
                      <a:pt x="0" y="313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1C9D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" name="TextovéPole 1"/>
          <p:cNvSpPr txBox="1"/>
          <p:nvPr/>
        </p:nvSpPr>
        <p:spPr>
          <a:xfrm>
            <a:off x="7727950" y="507834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i</a:t>
            </a: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7793917" y="45091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u</a:t>
            </a:r>
            <a:endParaRPr lang="cs-CZ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  <p:bldP spid="2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3239" y="664235"/>
            <a:ext cx="886124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3000" b="1" dirty="0">
                <a:latin typeface="+mj-lt"/>
                <a:ea typeface="Times New Roman"/>
              </a:rPr>
              <a:t>Alternátory</a:t>
            </a:r>
            <a:r>
              <a:rPr lang="cs-CZ" sz="3000" dirty="0">
                <a:latin typeface="+mj-lt"/>
                <a:ea typeface="Times New Roman"/>
              </a:rPr>
              <a:t> </a:t>
            </a:r>
            <a:r>
              <a:rPr lang="cs-CZ" sz="3000" dirty="0" smtClean="0">
                <a:latin typeface="+mj-lt"/>
                <a:ea typeface="Times New Roman"/>
              </a:rPr>
              <a:t/>
            </a:r>
            <a:br>
              <a:rPr lang="cs-CZ" sz="3000" dirty="0" smtClean="0">
                <a:latin typeface="+mj-lt"/>
                <a:ea typeface="Times New Roman"/>
              </a:rPr>
            </a:br>
            <a:r>
              <a:rPr lang="cs-CZ" sz="3000" dirty="0" smtClean="0">
                <a:latin typeface="+mj-lt"/>
                <a:ea typeface="Times New Roman"/>
              </a:rPr>
              <a:t>jsou v </a:t>
            </a:r>
            <a:r>
              <a:rPr lang="cs-CZ" sz="3000" dirty="0">
                <a:latin typeface="+mj-lt"/>
                <a:ea typeface="Times New Roman"/>
              </a:rPr>
              <a:t>elektrárnách </a:t>
            </a:r>
            <a:r>
              <a:rPr lang="cs-CZ" sz="3000" dirty="0" smtClean="0">
                <a:latin typeface="+mj-lt"/>
                <a:ea typeface="Times New Roman"/>
              </a:rPr>
              <a:t>zdrojem </a:t>
            </a:r>
            <a:r>
              <a:rPr lang="cs-CZ" sz="3000" dirty="0">
                <a:latin typeface="+mj-lt"/>
                <a:ea typeface="Times New Roman"/>
              </a:rPr>
              <a:t>střídavých proudů </a:t>
            </a:r>
            <a:r>
              <a:rPr lang="cs-CZ" sz="3000" dirty="0" smtClean="0">
                <a:latin typeface="+mj-lt"/>
                <a:ea typeface="Times New Roman"/>
              </a:rPr>
              <a:t/>
            </a:r>
            <a:br>
              <a:rPr lang="cs-CZ" sz="3000" dirty="0" smtClean="0">
                <a:latin typeface="+mj-lt"/>
                <a:ea typeface="Times New Roman"/>
              </a:rPr>
            </a:br>
            <a:r>
              <a:rPr lang="cs-CZ" sz="3000" dirty="0" smtClean="0">
                <a:latin typeface="+mj-lt"/>
                <a:ea typeface="Times New Roman"/>
              </a:rPr>
              <a:t>s </a:t>
            </a:r>
            <a:r>
              <a:rPr lang="cs-CZ" sz="3000" dirty="0">
                <a:latin typeface="+mj-lt"/>
                <a:ea typeface="Times New Roman"/>
              </a:rPr>
              <a:t>harmonickým průběhem a nízkou </a:t>
            </a:r>
            <a:r>
              <a:rPr lang="cs-CZ" sz="3000" dirty="0" smtClean="0">
                <a:latin typeface="+mj-lt"/>
                <a:ea typeface="Times New Roman"/>
              </a:rPr>
              <a:t>frekvencí (50 Hz), </a:t>
            </a:r>
            <a:br>
              <a:rPr lang="cs-CZ" sz="3000" dirty="0" smtClean="0">
                <a:latin typeface="+mj-lt"/>
                <a:ea typeface="Times New Roman"/>
              </a:rPr>
            </a:br>
            <a:r>
              <a:rPr lang="cs-CZ" sz="3000" dirty="0" smtClean="0">
                <a:latin typeface="+mj-lt"/>
                <a:ea typeface="Times New Roman"/>
              </a:rPr>
              <a:t>které </a:t>
            </a:r>
            <a:r>
              <a:rPr lang="cs-CZ" sz="3000" dirty="0">
                <a:latin typeface="+mj-lt"/>
                <a:ea typeface="Times New Roman"/>
              </a:rPr>
              <a:t>se využívají v energetice. </a:t>
            </a:r>
            <a:endParaRPr lang="cs-CZ" sz="3000" dirty="0" smtClean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3000" dirty="0" smtClean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3000" dirty="0" smtClean="0">
                <a:latin typeface="+mj-lt"/>
                <a:ea typeface="Times New Roman"/>
              </a:rPr>
              <a:t>Zdrojem střídavých proudů </a:t>
            </a:r>
            <a:r>
              <a:rPr lang="cs-CZ" sz="3000" dirty="0">
                <a:latin typeface="+mj-lt"/>
                <a:ea typeface="Times New Roman"/>
              </a:rPr>
              <a:t>jiných frekvencí, </a:t>
            </a:r>
            <a:r>
              <a:rPr lang="cs-CZ" sz="3000" dirty="0" smtClean="0">
                <a:latin typeface="+mj-lt"/>
                <a:ea typeface="Times New Roman"/>
              </a:rPr>
              <a:t/>
            </a:r>
            <a:br>
              <a:rPr lang="cs-CZ" sz="3000" dirty="0" smtClean="0">
                <a:latin typeface="+mj-lt"/>
                <a:ea typeface="Times New Roman"/>
              </a:rPr>
            </a:br>
            <a:r>
              <a:rPr lang="cs-CZ" sz="3000" dirty="0" smtClean="0">
                <a:latin typeface="+mj-lt"/>
                <a:ea typeface="Times New Roman"/>
              </a:rPr>
              <a:t>jsou </a:t>
            </a:r>
            <a:r>
              <a:rPr lang="cs-CZ" sz="3000" dirty="0">
                <a:latin typeface="+mj-lt"/>
                <a:ea typeface="Times New Roman"/>
              </a:rPr>
              <a:t>různé typy oscilátorů. </a:t>
            </a:r>
            <a:endParaRPr lang="cs-CZ" sz="3000" dirty="0" smtClean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3000" dirty="0">
                <a:latin typeface="+mj-lt"/>
                <a:ea typeface="Times New Roman"/>
              </a:rPr>
              <a:t/>
            </a:r>
            <a:br>
              <a:rPr lang="cs-CZ" sz="3000" dirty="0">
                <a:latin typeface="+mj-lt"/>
                <a:ea typeface="Times New Roman"/>
              </a:rPr>
            </a:br>
            <a:r>
              <a:rPr lang="cs-CZ" sz="3000" dirty="0">
                <a:latin typeface="+mj-lt"/>
                <a:ea typeface="Times New Roman"/>
              </a:rPr>
              <a:t>Střídavé proudy a napětí pak označujeme </a:t>
            </a:r>
            <a:r>
              <a:rPr lang="cs-CZ" sz="3000" dirty="0" smtClean="0">
                <a:latin typeface="+mj-lt"/>
                <a:ea typeface="Times New Roman"/>
              </a:rPr>
              <a:t/>
            </a:r>
            <a:br>
              <a:rPr lang="cs-CZ" sz="3000" dirty="0" smtClean="0">
                <a:latin typeface="+mj-lt"/>
                <a:ea typeface="Times New Roman"/>
              </a:rPr>
            </a:br>
            <a:r>
              <a:rPr lang="cs-CZ" sz="3000" dirty="0" smtClean="0">
                <a:latin typeface="+mj-lt"/>
                <a:ea typeface="Times New Roman"/>
              </a:rPr>
              <a:t>jako </a:t>
            </a:r>
            <a:r>
              <a:rPr lang="cs-CZ" sz="3000" dirty="0">
                <a:latin typeface="+mj-lt"/>
                <a:ea typeface="Times New Roman"/>
              </a:rPr>
              <a:t>elektromagnetické kmitání.</a:t>
            </a:r>
            <a:endParaRPr lang="cs-CZ" sz="3000" dirty="0">
              <a:effectLst/>
              <a:latin typeface="+mj-lt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5832648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latin typeface="+mj-lt"/>
              </a:rPr>
              <a:t>Jestliže </a:t>
            </a:r>
            <a:r>
              <a:rPr lang="cs-CZ" sz="2400" b="1" dirty="0">
                <a:latin typeface="+mj-lt"/>
              </a:rPr>
              <a:t>se energie na konci pohltí (spotřebuje)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pak se jedná o </a:t>
            </a:r>
            <a:r>
              <a:rPr lang="cs-CZ" sz="2400" b="1" dirty="0">
                <a:latin typeface="+mj-lt"/>
              </a:rPr>
              <a:t>postupnou </a:t>
            </a:r>
            <a:r>
              <a:rPr lang="cs-CZ" sz="2400" b="1" dirty="0" err="1">
                <a:latin typeface="+mj-lt"/>
              </a:rPr>
              <a:t>elmg</a:t>
            </a:r>
            <a:r>
              <a:rPr lang="cs-CZ" sz="2400" b="1" dirty="0">
                <a:latin typeface="+mj-lt"/>
              </a:rPr>
              <a:t>. vlnu</a:t>
            </a:r>
            <a:endParaRPr lang="cs-CZ" sz="2400" dirty="0">
              <a:latin typeface="+mj-lt"/>
            </a:endParaRP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proud je ve fázi s </a:t>
            </a:r>
            <a:r>
              <a:rPr lang="cs-CZ" sz="2400" dirty="0" smtClean="0">
                <a:latin typeface="+mj-lt"/>
              </a:rPr>
              <a:t>napětím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 startAt="2"/>
            </a:pPr>
            <a:r>
              <a:rPr lang="cs-CZ" sz="2400" dirty="0">
                <a:latin typeface="+mj-lt"/>
              </a:rPr>
              <a:t> </a:t>
            </a:r>
            <a:r>
              <a:rPr lang="cs-CZ" sz="2400" b="1" dirty="0" smtClean="0">
                <a:latin typeface="+mj-lt"/>
              </a:rPr>
              <a:t>Jestliže </a:t>
            </a:r>
            <a:r>
              <a:rPr lang="cs-CZ" sz="2400" b="1" dirty="0">
                <a:latin typeface="+mj-lt"/>
              </a:rPr>
              <a:t>se veškerá energie na konci nepohltí – (vedení naprázdno)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nastává odraz vlnění </a:t>
            </a: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odražené vlnění se skládá s postupujícím a vzniká </a:t>
            </a:r>
            <a:r>
              <a:rPr lang="cs-CZ" sz="2400" b="1" dirty="0">
                <a:latin typeface="+mj-lt"/>
              </a:rPr>
              <a:t>vlnění stojaté</a:t>
            </a:r>
            <a:endParaRPr lang="cs-CZ" sz="2400" dirty="0">
              <a:latin typeface="+mj-lt"/>
            </a:endParaRPr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konec vedení má značný odpor (R→∞</a:t>
            </a:r>
            <a:r>
              <a:rPr lang="cs-CZ" sz="2400" dirty="0" smtClean="0"/>
              <a:t>), u </a:t>
            </a:r>
            <a:r>
              <a:rPr lang="cs-CZ" sz="2400" dirty="0"/>
              <a:t>= U</a:t>
            </a:r>
            <a:r>
              <a:rPr lang="cs-CZ" sz="2400" baseline="-25000" dirty="0"/>
              <a:t>m</a:t>
            </a:r>
            <a:r>
              <a:rPr lang="cs-CZ" sz="2400" dirty="0"/>
              <a:t> , i = 0</a:t>
            </a:r>
            <a:br>
              <a:rPr lang="cs-CZ" sz="2400" dirty="0"/>
            </a:br>
            <a:endParaRPr lang="cs-CZ" sz="2400" dirty="0"/>
          </a:p>
          <a:p>
            <a:pPr marL="720725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Na konci vznikne kmitna napětí / uzel proudu.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r="53458" b="28570"/>
          <a:stretch/>
        </p:blipFill>
        <p:spPr bwMode="auto">
          <a:xfrm>
            <a:off x="2555776" y="4353996"/>
            <a:ext cx="4608512" cy="21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4680012" y="4750212"/>
            <a:ext cx="0" cy="154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555776" y="4714036"/>
            <a:ext cx="0" cy="158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>
            <a:off x="4427984" y="5272184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>
            <a:stCxn id="18" idx="1"/>
            <a:endCxn id="18" idx="5"/>
          </p:cNvCxnSpPr>
          <p:nvPr/>
        </p:nvCxnSpPr>
        <p:spPr>
          <a:xfrm>
            <a:off x="4501801" y="5346001"/>
            <a:ext cx="356422" cy="356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4501801" y="5346001"/>
            <a:ext cx="356422" cy="356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2109620" y="4557886"/>
            <a:ext cx="4758624" cy="20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072678" y="6312464"/>
            <a:ext cx="4758624" cy="20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2303748" y="5254008"/>
            <a:ext cx="504056" cy="504056"/>
            <a:chOff x="525444" y="4725144"/>
            <a:chExt cx="504056" cy="504056"/>
          </a:xfrm>
        </p:grpSpPr>
        <p:sp>
          <p:nvSpPr>
            <p:cNvPr id="12" name="Ovál 11"/>
            <p:cNvSpPr/>
            <p:nvPr/>
          </p:nvSpPr>
          <p:spPr>
            <a:xfrm>
              <a:off x="525444" y="4725144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>
              <a:stCxn id="12" idx="1"/>
              <a:endCxn id="12" idx="5"/>
            </p:cNvCxnSpPr>
            <p:nvPr/>
          </p:nvCxnSpPr>
          <p:spPr>
            <a:xfrm>
              <a:off x="599261" y="4798961"/>
              <a:ext cx="356422" cy="356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endCxn id="12" idx="7"/>
            </p:cNvCxnSpPr>
            <p:nvPr/>
          </p:nvCxnSpPr>
          <p:spPr>
            <a:xfrm flipV="1">
              <a:off x="599261" y="4798961"/>
              <a:ext cx="356422" cy="356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86250"/>
              </p:ext>
            </p:extLst>
          </p:nvPr>
        </p:nvGraphicFramePr>
        <p:xfrm>
          <a:off x="7974013" y="3452813"/>
          <a:ext cx="61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Rovnice" r:id="rId4" imgW="368280" imgH="393480" progId="Equation.3">
                  <p:embed/>
                </p:oleObj>
              </mc:Choice>
              <mc:Fallback>
                <p:oleObj name="Rovnice" r:id="rId4" imgW="368280" imgH="39348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3452813"/>
                        <a:ext cx="61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89040"/>
            <a:ext cx="9144000" cy="2448272"/>
          </a:xfrm>
        </p:spPr>
        <p:txBody>
          <a:bodyPr/>
          <a:lstStyle/>
          <a:p>
            <a:r>
              <a:rPr lang="cs-CZ" sz="2400" dirty="0"/>
              <a:t>Ve sdělovací technice je potřeba vyzařovat </a:t>
            </a:r>
            <a:r>
              <a:rPr lang="cs-CZ" sz="2400" dirty="0" smtClean="0"/>
              <a:t>elektromagnetické </a:t>
            </a:r>
            <a:r>
              <a:rPr lang="cs-CZ" sz="2400" dirty="0"/>
              <a:t>vlnění do většího prostoru.</a:t>
            </a:r>
          </a:p>
          <a:p>
            <a:r>
              <a:rPr lang="cs-CZ" sz="2400" dirty="0" smtClean="0"/>
              <a:t>Rozevřeme </a:t>
            </a:r>
            <a:r>
              <a:rPr lang="cs-CZ" sz="2400" dirty="0"/>
              <a:t>konce dvouvodičového vedení </a:t>
            </a:r>
            <a:r>
              <a:rPr lang="cs-CZ" sz="2400" dirty="0" smtClean="0"/>
              <a:t>o </a:t>
            </a:r>
            <a:r>
              <a:rPr lang="cs-CZ" sz="2400" dirty="0"/>
              <a:t>délce λ/4 do směru kolmého k </a:t>
            </a:r>
            <a:r>
              <a:rPr lang="cs-CZ" sz="2400" dirty="0" smtClean="0"/>
              <a:t>vedení – vznikne </a:t>
            </a:r>
            <a:r>
              <a:rPr lang="cs-CZ" sz="2400" dirty="0" err="1" smtClean="0"/>
              <a:t>půlvlný</a:t>
            </a:r>
            <a:r>
              <a:rPr lang="cs-CZ" sz="2400" dirty="0" smtClean="0"/>
              <a:t> dipól.</a:t>
            </a:r>
            <a:endParaRPr lang="cs-CZ" sz="2400" dirty="0"/>
          </a:p>
          <a:p>
            <a:r>
              <a:rPr lang="cs-CZ" sz="2400" dirty="0"/>
              <a:t>Dipól vyzařuje energii </a:t>
            </a:r>
            <a:r>
              <a:rPr lang="cs-CZ" sz="2400" dirty="0" smtClean="0"/>
              <a:t>a </a:t>
            </a:r>
            <a:r>
              <a:rPr lang="cs-CZ" sz="2400" dirty="0"/>
              <a:t>ta se </a:t>
            </a:r>
            <a:r>
              <a:rPr lang="cs-CZ" sz="2400" dirty="0" smtClean="0"/>
              <a:t>elektromagnetickým </a:t>
            </a:r>
            <a:r>
              <a:rPr lang="cs-CZ" sz="2400" dirty="0"/>
              <a:t>vlněním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přenáší do </a:t>
            </a:r>
            <a:r>
              <a:rPr lang="cs-CZ" sz="2400" dirty="0"/>
              <a:t>prostoru.</a:t>
            </a:r>
          </a:p>
          <a:p>
            <a:endParaRPr lang="cs-CZ" sz="24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11.6.	ELEKTROMAGNETICKÝ DIPÓL – anténa 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9278"/>
            <a:ext cx="59643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4704"/>
            <a:ext cx="8820472" cy="5832648"/>
          </a:xfrm>
        </p:spPr>
        <p:txBody>
          <a:bodyPr/>
          <a:lstStyle/>
          <a:p>
            <a:r>
              <a:rPr lang="cs-CZ" sz="2400" dirty="0"/>
              <a:t>K elektromagnetickému dipólu lze dospět i od </a:t>
            </a:r>
            <a:r>
              <a:rPr lang="cs-CZ" sz="2400" b="1" dirty="0"/>
              <a:t>kondenzátoru</a:t>
            </a:r>
            <a:r>
              <a:rPr lang="cs-CZ" sz="2400" dirty="0"/>
              <a:t>. 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dirty="0" smtClean="0"/>
              <a:t>Oddalováním </a:t>
            </a:r>
            <a:r>
              <a:rPr lang="cs-CZ" sz="2400" dirty="0"/>
              <a:t>desek kondenzátoru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vzniká </a:t>
            </a:r>
            <a:r>
              <a:rPr lang="cs-CZ" sz="2400" dirty="0"/>
              <a:t>otevřený oscilační </a:t>
            </a:r>
            <a:r>
              <a:rPr lang="cs-CZ" sz="2400" dirty="0" smtClean="0"/>
              <a:t>obvod.</a:t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i="1" dirty="0"/>
              <a:t>Elektromagnetické pole se rozloží </a:t>
            </a:r>
            <a:br>
              <a:rPr lang="cs-CZ" sz="2400" i="1" dirty="0"/>
            </a:br>
            <a:r>
              <a:rPr lang="cs-CZ" sz="2400" i="1" dirty="0"/>
              <a:t>do prostoru </a:t>
            </a:r>
            <a:r>
              <a:rPr lang="cs-CZ" sz="2400" i="1" dirty="0" smtClean="0"/>
              <a:t>a </a:t>
            </a:r>
            <a:r>
              <a:rPr lang="cs-CZ" sz="2400" i="1" dirty="0"/>
              <a:t>postupuje </a:t>
            </a:r>
            <a:br>
              <a:rPr lang="cs-CZ" sz="2400" i="1" dirty="0"/>
            </a:br>
            <a:r>
              <a:rPr lang="cs-CZ" sz="2400" i="1" dirty="0"/>
              <a:t>do okolí jako elektromagnetická vlna</a:t>
            </a:r>
            <a:r>
              <a:rPr lang="cs-CZ" sz="2400" i="1" dirty="0" smtClean="0"/>
              <a:t>.</a:t>
            </a:r>
            <a:br>
              <a:rPr lang="cs-CZ" sz="2400" i="1" dirty="0" smtClean="0"/>
            </a:br>
            <a:endParaRPr lang="cs-CZ" sz="2400" i="1" dirty="0" smtClean="0"/>
          </a:p>
          <a:p>
            <a:r>
              <a:rPr lang="cs-CZ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Záření generované touto anténou </a:t>
            </a: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 </a:t>
            </a:r>
            <a:r>
              <a:rPr lang="cs-CZ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vlnovou délku rovnou </a:t>
            </a: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čtyřnásobku </a:t>
            </a:r>
            <a:r>
              <a:rPr lang="cs-CZ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poloviční délky antény (dipólu). </a:t>
            </a:r>
            <a:endParaRPr lang="cs-CZ" sz="2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11.6.	ELEKTROMAGNETICKÝ DIPÓL – anténa 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28674" name="Picture 2" descr="http://hroch.spseol.cz/~nozka/psk/068-sireni_vln/Dipolentstehu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38136"/>
            <a:ext cx="2980556" cy="45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5832648"/>
          </a:xfrm>
        </p:spPr>
        <p:txBody>
          <a:bodyPr/>
          <a:lstStyle/>
          <a:p>
            <a:pPr marL="354013" lvl="0" indent="-354013">
              <a:buFont typeface="+mj-lt"/>
              <a:buAutoNum type="arabicPeriod"/>
            </a:pPr>
            <a:r>
              <a:rPr lang="cs-CZ" sz="2400" dirty="0"/>
              <a:t>Má dvě vzájemně neoddělitelné složky</a:t>
            </a:r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cs-CZ" sz="2400" b="1" dirty="0"/>
              <a:t>elektrickou</a:t>
            </a:r>
            <a:r>
              <a:rPr lang="cs-CZ" sz="2400" dirty="0"/>
              <a:t>, charakterizovanou vektorem </a:t>
            </a:r>
            <a:r>
              <a:rPr lang="cs-CZ" sz="2400" b="1" dirty="0"/>
              <a:t>elektrické </a:t>
            </a:r>
            <a:r>
              <a:rPr lang="cs-CZ" sz="2400" b="1" dirty="0" smtClean="0"/>
              <a:t>intenzity</a:t>
            </a:r>
            <a:r>
              <a:rPr lang="cs-CZ" sz="2400" dirty="0" smtClean="0"/>
              <a:t>, </a:t>
            </a:r>
            <a:endParaRPr lang="cs-CZ" sz="2400" dirty="0"/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cs-CZ" sz="2400" b="1" dirty="0"/>
              <a:t>magnetickou </a:t>
            </a:r>
            <a:r>
              <a:rPr lang="cs-CZ" sz="2400" dirty="0"/>
              <a:t>charakterizovanou vektorem </a:t>
            </a:r>
            <a:r>
              <a:rPr lang="cs-CZ" sz="2400" b="1" dirty="0"/>
              <a:t>magnetické </a:t>
            </a:r>
            <a:r>
              <a:rPr lang="cs-CZ" sz="2400" b="1" dirty="0" smtClean="0"/>
              <a:t>indukce.</a:t>
            </a:r>
            <a:br>
              <a:rPr lang="cs-CZ" sz="2400" b="1" dirty="0" smtClean="0"/>
            </a:br>
            <a:r>
              <a:rPr lang="cs-CZ" sz="2400" dirty="0" smtClean="0"/>
              <a:t> </a:t>
            </a:r>
          </a:p>
          <a:p>
            <a:pPr marL="354013" lvl="1" indent="-354013">
              <a:buFont typeface="+mj-lt"/>
              <a:buAutoNum type="arabicPeriod" startAt="2"/>
            </a:pPr>
            <a:r>
              <a:rPr lang="cs-CZ" sz="2400" dirty="0" smtClean="0"/>
              <a:t>Vektory </a:t>
            </a:r>
            <a:r>
              <a:rPr lang="cs-CZ" sz="2400" b="1" dirty="0"/>
              <a:t>E</a:t>
            </a:r>
            <a:r>
              <a:rPr lang="cs-CZ" sz="2400" dirty="0"/>
              <a:t> a </a:t>
            </a:r>
            <a:r>
              <a:rPr lang="cs-CZ" sz="2400" b="1" dirty="0"/>
              <a:t>B</a:t>
            </a:r>
            <a:r>
              <a:rPr lang="cs-CZ" sz="2400" dirty="0"/>
              <a:t> </a:t>
            </a:r>
            <a:r>
              <a:rPr lang="cs-CZ" sz="2400" dirty="0" smtClean="0"/>
              <a:t>jsou </a:t>
            </a:r>
            <a:r>
              <a:rPr lang="cs-CZ" sz="2400" dirty="0"/>
              <a:t>vzájemně </a:t>
            </a:r>
            <a:r>
              <a:rPr lang="cs-CZ" sz="2400" b="1" dirty="0" smtClean="0"/>
              <a:t>kolmé.</a:t>
            </a:r>
            <a:endParaRPr lang="cs-CZ" sz="2400" dirty="0"/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cs-CZ" sz="2400" dirty="0"/>
              <a:t>v postupné elektromagnetické</a:t>
            </a:r>
            <a:r>
              <a:rPr lang="cs-CZ" sz="2400" b="1" dirty="0"/>
              <a:t> </a:t>
            </a:r>
            <a:r>
              <a:rPr lang="cs-CZ" sz="2400" dirty="0"/>
              <a:t>vlně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mají </a:t>
            </a:r>
            <a:r>
              <a:rPr lang="cs-CZ" sz="2400" b="1" dirty="0"/>
              <a:t>souhlasnou fázi</a:t>
            </a:r>
            <a:r>
              <a:rPr lang="cs-CZ" sz="2400" dirty="0"/>
              <a:t> </a:t>
            </a:r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cs-CZ" sz="2400" dirty="0" smtClean="0"/>
              <a:t>kmitají kolmo ke směru šíření </a:t>
            </a:r>
            <a:br>
              <a:rPr lang="cs-CZ" sz="2400" dirty="0" smtClean="0"/>
            </a:br>
            <a:r>
              <a:rPr lang="cs-CZ" sz="2400" dirty="0" smtClean="0"/>
              <a:t>- elektromagnetické vlnění </a:t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tedy vlnění </a:t>
            </a:r>
            <a:r>
              <a:rPr lang="cs-CZ" sz="2400" b="1" dirty="0"/>
              <a:t>příčné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54013" lvl="1" indent="-354013">
              <a:buFont typeface="+mj-lt"/>
              <a:buAutoNum type="arabicPeriod" startAt="3"/>
            </a:pPr>
            <a:r>
              <a:rPr lang="cs-CZ" sz="2400" dirty="0" err="1" smtClean="0"/>
              <a:t>Elmg</a:t>
            </a:r>
            <a:r>
              <a:rPr lang="cs-CZ" sz="2400" dirty="0"/>
              <a:t>. vlnění je </a:t>
            </a:r>
            <a:r>
              <a:rPr lang="cs-CZ" sz="2400" b="1" dirty="0"/>
              <a:t>lineárně </a:t>
            </a:r>
            <a:r>
              <a:rPr lang="cs-CZ" sz="2400" b="1" dirty="0" smtClean="0"/>
              <a:t>polarizované</a:t>
            </a:r>
            <a:r>
              <a:rPr lang="cs-CZ" sz="2400" dirty="0" smtClean="0"/>
              <a:t>. Nemění </a:t>
            </a:r>
            <a:r>
              <a:rPr lang="cs-CZ" sz="2400" dirty="0"/>
              <a:t>se směr vektorů </a:t>
            </a:r>
            <a:r>
              <a:rPr lang="cs-CZ" sz="2400" b="1" dirty="0"/>
              <a:t>B </a:t>
            </a:r>
            <a:r>
              <a:rPr lang="cs-CZ" sz="2400" dirty="0"/>
              <a:t>a</a:t>
            </a:r>
            <a:r>
              <a:rPr lang="cs-CZ" sz="2400" b="1" dirty="0"/>
              <a:t> </a:t>
            </a:r>
            <a:r>
              <a:rPr lang="cs-CZ" sz="2400" b="1" dirty="0" smtClean="0"/>
              <a:t>E.</a:t>
            </a:r>
            <a:endParaRPr lang="cs-CZ" sz="2400" dirty="0"/>
          </a:p>
          <a:p>
            <a:pPr marL="449263" lvl="2"/>
            <a:r>
              <a:rPr lang="cs-CZ" b="1" dirty="0"/>
              <a:t>E</a:t>
            </a:r>
            <a:r>
              <a:rPr lang="cs-CZ" dirty="0"/>
              <a:t> leží v rovině dipólu</a:t>
            </a:r>
          </a:p>
          <a:p>
            <a:pPr marL="449263" lvl="2"/>
            <a:r>
              <a:rPr lang="cs-CZ" b="1" dirty="0"/>
              <a:t>B</a:t>
            </a:r>
            <a:r>
              <a:rPr lang="cs-CZ" dirty="0"/>
              <a:t> leží v rovině ┴ k </a:t>
            </a:r>
            <a:r>
              <a:rPr lang="cs-CZ" dirty="0" smtClean="0"/>
              <a:t>dipólu</a:t>
            </a:r>
            <a:endParaRPr lang="cs-CZ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11.7.	VLASTNOSTI </a:t>
            </a:r>
            <a:r>
              <a:rPr lang="cs-CZ" sz="2800" b="1" dirty="0" smtClean="0">
                <a:solidFill>
                  <a:schemeClr val="bg1"/>
                </a:solidFill>
              </a:rPr>
              <a:t>ELEKTROMAGNETICKÉ VLNY</a:t>
            </a:r>
          </a:p>
        </p:txBody>
      </p:sp>
      <p:pic>
        <p:nvPicPr>
          <p:cNvPr id="5" name="Picture 2" descr="_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EFEEFE"/>
              </a:clrFrom>
              <a:clrTo>
                <a:srgbClr val="EFE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0551"/>
            <a:ext cx="28670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017131" y="2492896"/>
            <a:ext cx="165932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cs-CZ" sz="2400" dirty="0" err="1"/>
              <a:t>Elmg</a:t>
            </a:r>
            <a:r>
              <a:rPr lang="cs-CZ" sz="2400" dirty="0"/>
              <a:t>. vlnění se </a:t>
            </a:r>
            <a:r>
              <a:rPr lang="cs-CZ" sz="2400" b="1" dirty="0"/>
              <a:t>odráží</a:t>
            </a:r>
            <a:r>
              <a:rPr lang="cs-CZ" sz="2400" dirty="0"/>
              <a:t> a projevuje se difrakce (</a:t>
            </a:r>
            <a:r>
              <a:rPr lang="cs-CZ" sz="2400" b="1" dirty="0"/>
              <a:t>ohyb</a:t>
            </a:r>
            <a:r>
              <a:rPr lang="cs-CZ" sz="24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při kolmém </a:t>
            </a:r>
            <a:r>
              <a:rPr lang="cs-CZ" sz="2400" dirty="0" smtClean="0"/>
              <a:t>dopadu se </a:t>
            </a:r>
            <a:r>
              <a:rPr lang="cs-CZ" sz="2400" dirty="0"/>
              <a:t>vlnění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odráží </a:t>
            </a:r>
            <a:r>
              <a:rPr lang="cs-CZ" sz="2400" dirty="0"/>
              <a:t>zpět a vzniká stojaté </a:t>
            </a:r>
            <a:r>
              <a:rPr lang="cs-CZ" sz="2400" dirty="0" smtClean="0"/>
              <a:t>vlnění</a:t>
            </a:r>
            <a:br>
              <a:rPr lang="cs-CZ" sz="2400" dirty="0" smtClean="0"/>
            </a:b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dopadu pod úhlem</a:t>
            </a:r>
          </a:p>
          <a:p>
            <a:pPr lvl="2"/>
            <a:r>
              <a:rPr lang="cs-CZ" dirty="0"/>
              <a:t>platí zákon odrazu</a:t>
            </a:r>
          </a:p>
          <a:p>
            <a:pPr lvl="2"/>
            <a:r>
              <a:rPr lang="cs-CZ" dirty="0"/>
              <a:t>je-li překážka &gt;&gt; λ , vlnění za překážku nepronikne a vzniká stín </a:t>
            </a:r>
          </a:p>
          <a:p>
            <a:pPr lvl="2"/>
            <a:r>
              <a:rPr lang="cs-CZ" dirty="0"/>
              <a:t>je-li překážka malá vzhledem k λ – vlnění za překážku proniká, ale část energie se i v tomto případě odráží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marL="457200" lvl="0" indent="-457200">
              <a:buFont typeface="+mj-lt"/>
              <a:buAutoNum type="arabicPeriod" startAt="4"/>
            </a:pPr>
            <a:r>
              <a:rPr lang="cs-CZ" sz="2400" b="1" dirty="0"/>
              <a:t>Vliv prostředí na délku </a:t>
            </a:r>
            <a:r>
              <a:rPr lang="cs-CZ" sz="2400" b="1" dirty="0" err="1"/>
              <a:t>elmg.vlny</a:t>
            </a:r>
            <a:r>
              <a:rPr lang="cs-CZ" sz="2400" b="1" dirty="0"/>
              <a:t> </a:t>
            </a:r>
            <a:br>
              <a:rPr lang="cs-CZ" sz="2400" b="1" dirty="0"/>
            </a:br>
            <a:endParaRPr lang="cs-CZ" sz="2400" dirty="0"/>
          </a:p>
          <a:p>
            <a:pPr marL="725488"/>
            <a:r>
              <a:rPr lang="cs-CZ" sz="2400" dirty="0" smtClean="0"/>
              <a:t>Velikost </a:t>
            </a:r>
            <a:r>
              <a:rPr lang="cs-CZ" sz="2400" dirty="0"/>
              <a:t>rychlosti </a:t>
            </a:r>
            <a:r>
              <a:rPr lang="cs-CZ" sz="2400" dirty="0" err="1"/>
              <a:t>elmg</a:t>
            </a:r>
            <a:r>
              <a:rPr lang="cs-CZ" sz="2400" dirty="0"/>
              <a:t>. vlnění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v každém hmotném prostředí menší než ve vakuu</a:t>
            </a:r>
            <a:r>
              <a:rPr lang="cs-CZ" sz="2400" dirty="0" smtClean="0"/>
              <a:t>.</a:t>
            </a:r>
          </a:p>
          <a:p>
            <a:pPr marL="725488"/>
            <a:r>
              <a:rPr lang="cs-CZ" sz="2400" dirty="0"/>
              <a:t>relativní permitivita a permeabilita</a:t>
            </a:r>
          </a:p>
          <a:p>
            <a:endParaRPr lang="cs-CZ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96" y="836712"/>
            <a:ext cx="2981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53365"/>
              </p:ext>
            </p:extLst>
          </p:nvPr>
        </p:nvGraphicFramePr>
        <p:xfrm>
          <a:off x="5508104" y="4509120"/>
          <a:ext cx="131732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Rovnice" r:id="rId4" imgW="685800" imgH="457200" progId="Equation.3">
                  <p:embed/>
                </p:oleObj>
              </mc:Choice>
              <mc:Fallback>
                <p:oleObj name="Rovnice" r:id="rId4" imgW="685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509120"/>
                        <a:ext cx="1317323" cy="864096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09603"/>
              </p:ext>
            </p:extLst>
          </p:nvPr>
        </p:nvGraphicFramePr>
        <p:xfrm>
          <a:off x="7524328" y="4509120"/>
          <a:ext cx="80479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Rovnice" r:id="rId6" imgW="419040" imgH="419040" progId="Equation.3">
                  <p:embed/>
                </p:oleObj>
              </mc:Choice>
              <mc:Fallback>
                <p:oleObj name="Rovnice" r:id="rId6" imgW="4190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4509120"/>
                        <a:ext cx="804795" cy="79208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1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632"/>
            <a:ext cx="9144000" cy="583264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6"/>
            </a:pPr>
            <a:r>
              <a:rPr lang="cs-CZ" sz="2400" b="1" dirty="0"/>
              <a:t>Šíření </a:t>
            </a:r>
            <a:r>
              <a:rPr lang="cs-CZ" sz="2400" b="1" dirty="0" err="1"/>
              <a:t>elmg</a:t>
            </a:r>
            <a:r>
              <a:rPr lang="cs-CZ" sz="2400" b="1" dirty="0"/>
              <a:t>. vlnění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antény radioelektronických zařízení vysílají vlny od </a:t>
            </a:r>
            <a:r>
              <a:rPr lang="cs-CZ" sz="2400" dirty="0" smtClean="0"/>
              <a:t>10</a:t>
            </a:r>
            <a:r>
              <a:rPr lang="cs-CZ" sz="2400" baseline="30000" dirty="0" smtClean="0"/>
              <a:t>3</a:t>
            </a:r>
            <a:r>
              <a:rPr lang="cs-CZ" sz="2400" dirty="0"/>
              <a:t> m – 10</a:t>
            </a:r>
            <a:r>
              <a:rPr lang="cs-CZ" sz="2400" baseline="30000" dirty="0"/>
              <a:t>-2 </a:t>
            </a:r>
            <a:r>
              <a:rPr lang="cs-CZ" sz="2400" dirty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 smtClean="0"/>
              <a:t>U </a:t>
            </a:r>
            <a:r>
              <a:rPr lang="cs-CZ" sz="2400" b="1" dirty="0"/>
              <a:t>dlouhých a středních</a:t>
            </a:r>
            <a:r>
              <a:rPr lang="cs-CZ" sz="2400" dirty="0"/>
              <a:t> vln se uplatňuje ohyb vlnění podél zemského povrchu, takže jejich příjem je možný i za velmi rozměrnými překážkami </a:t>
            </a:r>
            <a:endParaRPr lang="cs-CZ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λ ≈ 10</a:t>
            </a:r>
            <a:r>
              <a:rPr lang="cs-CZ" baseline="30000" dirty="0" smtClean="0"/>
              <a:t>3</a:t>
            </a:r>
            <a:r>
              <a:rPr lang="cs-CZ" dirty="0" smtClean="0"/>
              <a:t> – 10</a:t>
            </a:r>
            <a:r>
              <a:rPr lang="cs-CZ" baseline="30000" dirty="0" smtClean="0"/>
              <a:t>2</a:t>
            </a:r>
            <a:r>
              <a:rPr lang="cs-CZ" dirty="0" smtClean="0"/>
              <a:t> m</a:t>
            </a:r>
          </a:p>
          <a:p>
            <a:pPr marL="457200" lvl="1" indent="-457200">
              <a:buFont typeface="+mj-lt"/>
              <a:buAutoNum type="alphaUcPeriod" startAt="2"/>
            </a:pPr>
            <a:r>
              <a:rPr lang="cs-CZ" sz="2400" dirty="0" smtClean="0"/>
              <a:t>Pro </a:t>
            </a:r>
            <a:r>
              <a:rPr lang="cs-CZ" sz="2400" dirty="0"/>
              <a:t>příjem </a:t>
            </a:r>
            <a:r>
              <a:rPr lang="cs-CZ" sz="2400" b="1" dirty="0"/>
              <a:t>krátkých a</a:t>
            </a:r>
            <a:r>
              <a:rPr lang="cs-CZ" sz="2400" dirty="0"/>
              <a:t> </a:t>
            </a:r>
            <a:r>
              <a:rPr lang="cs-CZ" sz="2400" b="1" dirty="0"/>
              <a:t>velmi krátkých </a:t>
            </a:r>
            <a:r>
              <a:rPr lang="cs-CZ" sz="2400" dirty="0"/>
              <a:t>vln (rozhlas, televize) je nutno zachovat přímou viditelnost mezi vysílačem a přijímačem. </a:t>
            </a:r>
          </a:p>
          <a:p>
            <a:pPr lvl="2"/>
            <a:r>
              <a:rPr lang="cs-CZ" dirty="0"/>
              <a:t>λ ≈ 10 – 10</a:t>
            </a:r>
            <a:r>
              <a:rPr lang="cs-CZ" baseline="30000" dirty="0"/>
              <a:t>-1 m</a:t>
            </a:r>
            <a:endParaRPr lang="cs-CZ" dirty="0"/>
          </a:p>
          <a:p>
            <a:pPr lvl="2"/>
            <a:r>
              <a:rPr lang="cs-CZ" dirty="0"/>
              <a:t>λ ≈ 10</a:t>
            </a:r>
            <a:r>
              <a:rPr lang="cs-CZ" baseline="30000" dirty="0"/>
              <a:t>-2 </a:t>
            </a:r>
            <a:r>
              <a:rPr lang="cs-CZ" dirty="0"/>
              <a:t>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družicové vysílání)</a:t>
            </a:r>
          </a:p>
        </p:txBody>
      </p:sp>
      <p:pic>
        <p:nvPicPr>
          <p:cNvPr id="30722" name="Picture 2" descr="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29" y="3429000"/>
            <a:ext cx="5028812" cy="32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632"/>
            <a:ext cx="9144000" cy="5832648"/>
          </a:xfrm>
        </p:spPr>
        <p:txBody>
          <a:bodyPr/>
          <a:lstStyle/>
          <a:p>
            <a:r>
              <a:rPr lang="cs-CZ" sz="2400" i="1" dirty="0"/>
              <a:t>U některých krátkých vln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se </a:t>
            </a:r>
            <a:r>
              <a:rPr lang="cs-CZ" sz="2400" i="1" dirty="0"/>
              <a:t>využívá odrazu od vrstvy atmosféry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– </a:t>
            </a:r>
            <a:r>
              <a:rPr lang="cs-CZ" sz="2400" i="1" dirty="0"/>
              <a:t>ionosféry (60 km až 80 km </a:t>
            </a:r>
            <a:br>
              <a:rPr lang="cs-CZ" sz="2400" i="1" dirty="0"/>
            </a:br>
            <a:r>
              <a:rPr lang="cs-CZ" sz="2400" i="1" dirty="0"/>
              <a:t>nad zemským povrchem).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i="1" dirty="0" smtClean="0"/>
          </a:p>
          <a:p>
            <a:endParaRPr lang="cs-CZ" sz="2400" i="1" dirty="0"/>
          </a:p>
          <a:p>
            <a:r>
              <a:rPr lang="cs-CZ" sz="2400" i="1" dirty="0"/>
              <a:t>Krátké vlny se v ionosféře odrážejí a lámou a dospívají až do značných vzdáleností od vysílače. Stav ionosféry se ale vlivem slunečního záření mění (jsou změny denní i roční), a proto se mění </a:t>
            </a:r>
            <a:r>
              <a:rPr lang="cs-CZ" sz="2400" i="1" dirty="0" smtClean="0"/>
              <a:t>i </a:t>
            </a:r>
            <a:r>
              <a:rPr lang="cs-CZ" sz="2400" i="1" dirty="0"/>
              <a:t>podmínky šíření krátkých vln v různých denních a nočních hodinách</a:t>
            </a:r>
            <a:r>
              <a:rPr lang="cs-CZ" sz="2400" i="1" dirty="0" smtClean="0"/>
              <a:t>.</a:t>
            </a:r>
            <a:br>
              <a:rPr lang="cs-CZ" sz="2400" i="1" dirty="0" smtClean="0"/>
            </a:b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 </a:t>
            </a:r>
            <a:r>
              <a:rPr lang="cs-CZ" sz="2400" b="1" i="1" dirty="0" smtClean="0"/>
              <a:t>RADAR</a:t>
            </a:r>
            <a:r>
              <a:rPr lang="cs-CZ" sz="2400" i="1" dirty="0" smtClean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Radio</a:t>
            </a:r>
            <a:r>
              <a:rPr lang="cs-CZ" sz="2400" i="1" dirty="0"/>
              <a:t> </a:t>
            </a:r>
            <a:r>
              <a:rPr lang="cs-CZ" sz="2400" i="1" dirty="0" err="1"/>
              <a:t>Detecting</a:t>
            </a:r>
            <a:r>
              <a:rPr lang="cs-CZ" sz="2400" i="1" dirty="0"/>
              <a:t> And </a:t>
            </a:r>
            <a:r>
              <a:rPr lang="cs-CZ" sz="2400" i="1" dirty="0" err="1"/>
              <a:t>Randing</a:t>
            </a:r>
            <a:r>
              <a:rPr lang="cs-CZ" sz="2400" i="1" dirty="0"/>
              <a:t>) –</a:t>
            </a:r>
          </a:p>
          <a:p>
            <a:r>
              <a:rPr lang="cs-CZ" sz="2400" i="1" dirty="0"/>
              <a:t>zařízení pro zjišťování a dálkové určování polohy rádiem. </a:t>
            </a:r>
          </a:p>
          <a:p>
            <a:r>
              <a:rPr lang="cs-CZ" sz="2400" i="1" dirty="0"/>
              <a:t>První radary byly použity poprvé za 2. světové války při vzdušné obrazně Anglie. Dnes slouží pro určování polohy různých objektů (letadel, lodí, raket, bouřkových mraků, …) v prostoru.</a:t>
            </a:r>
          </a:p>
        </p:txBody>
      </p:sp>
      <p:pic>
        <p:nvPicPr>
          <p:cNvPr id="3" name="obrázek 249" descr="http://fyzika.jreichl.com/data/E_kmitani_vlneni_soubory/image086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74431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2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9144000" cy="20716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600" dirty="0"/>
              <a:t>je obvod, ve kterém se periodicky mění </a:t>
            </a:r>
            <a:r>
              <a:rPr lang="cs-CZ" sz="2600" dirty="0" smtClean="0"/>
              <a:t>energie </a:t>
            </a:r>
            <a:r>
              <a:rPr lang="cs-CZ" sz="2600" dirty="0">
                <a:solidFill>
                  <a:srgbClr val="0066CC"/>
                </a:solidFill>
              </a:rPr>
              <a:t>e</a:t>
            </a:r>
            <a:r>
              <a:rPr lang="cs-CZ" sz="2600" dirty="0" smtClean="0">
                <a:solidFill>
                  <a:srgbClr val="0066CC"/>
                </a:solidFill>
              </a:rPr>
              <a:t>lektrického pole </a:t>
            </a:r>
            <a:r>
              <a:rPr lang="cs-CZ" sz="2600" dirty="0" smtClean="0"/>
              <a:t>v </a:t>
            </a:r>
            <a:r>
              <a:rPr lang="cs-CZ" sz="2600" dirty="0"/>
              <a:t>energii </a:t>
            </a:r>
            <a:r>
              <a:rPr lang="cs-CZ" sz="2600" dirty="0">
                <a:solidFill>
                  <a:srgbClr val="FF0000"/>
                </a:solidFill>
              </a:rPr>
              <a:t>magnetického </a:t>
            </a:r>
            <a:r>
              <a:rPr lang="cs-CZ" sz="2600" dirty="0" smtClean="0">
                <a:solidFill>
                  <a:srgbClr val="FF0000"/>
                </a:solidFill>
              </a:rPr>
              <a:t>pole </a:t>
            </a:r>
            <a:r>
              <a:rPr lang="cs-CZ" sz="2600" dirty="0" smtClean="0"/>
              <a:t>a </a:t>
            </a:r>
            <a:r>
              <a:rPr lang="cs-CZ" sz="2600" dirty="0"/>
              <a:t>naopak.</a:t>
            </a:r>
          </a:p>
          <a:p>
            <a:pPr>
              <a:spcBef>
                <a:spcPts val="0"/>
              </a:spcBef>
            </a:pPr>
            <a:r>
              <a:rPr lang="cs-CZ" sz="2600" dirty="0" smtClean="0"/>
              <a:t>je obvod, v němž jsou sériově zapojeny tzv. parametry oscilačního obvodu C a L</a:t>
            </a:r>
          </a:p>
          <a:p>
            <a:endParaRPr lang="cs-CZ" sz="2600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 1. 	ELEKTROMAGNETICKÝ OSCILÁTOR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827584" y="2722041"/>
            <a:ext cx="2245501" cy="1840375"/>
            <a:chOff x="856514" y="4004841"/>
            <a:chExt cx="2245501" cy="1840375"/>
          </a:xfrm>
        </p:grpSpPr>
        <p:grpSp>
          <p:nvGrpSpPr>
            <p:cNvPr id="6" name="Skupina 5"/>
            <p:cNvGrpSpPr/>
            <p:nvPr/>
          </p:nvGrpSpPr>
          <p:grpSpPr>
            <a:xfrm>
              <a:off x="856514" y="4004841"/>
              <a:ext cx="2204730" cy="1840375"/>
              <a:chOff x="1365814" y="3981691"/>
              <a:chExt cx="2204730" cy="1840375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1551008" y="3981691"/>
                <a:ext cx="1909822" cy="18403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0" name="Skupina 9"/>
              <p:cNvGrpSpPr/>
              <p:nvPr/>
            </p:nvGrpSpPr>
            <p:grpSpPr>
              <a:xfrm>
                <a:off x="3349297" y="4482888"/>
                <a:ext cx="221247" cy="792000"/>
                <a:chOff x="3152527" y="1623941"/>
                <a:chExt cx="221247" cy="792000"/>
              </a:xfrm>
            </p:grpSpPr>
            <p:sp>
              <p:nvSpPr>
                <p:cNvPr id="15" name="Elipsa 13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Elipsa 14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Elipsa 15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Elipsa 16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1365814" y="4780343"/>
                <a:ext cx="370390" cy="153988"/>
                <a:chOff x="4676172" y="1620456"/>
                <a:chExt cx="370390" cy="153988"/>
              </a:xfrm>
            </p:grpSpPr>
            <p:sp>
              <p:nvSpPr>
                <p:cNvPr id="12" name="Obdélník 11"/>
                <p:cNvSpPr/>
                <p:nvPr/>
              </p:nvSpPr>
              <p:spPr>
                <a:xfrm>
                  <a:off x="4780344" y="1632031"/>
                  <a:ext cx="185195" cy="1388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3" name="Přímá spojovací čára 21"/>
                <p:cNvCxnSpPr/>
                <p:nvPr/>
              </p:nvCxnSpPr>
              <p:spPr>
                <a:xfrm>
                  <a:off x="4676172" y="16204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ovací čára 22"/>
                <p:cNvCxnSpPr/>
                <p:nvPr/>
              </p:nvCxnSpPr>
              <p:spPr>
                <a:xfrm>
                  <a:off x="4676172" y="17728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ovéPole 6"/>
            <p:cNvSpPr txBox="1"/>
            <p:nvPr/>
          </p:nvSpPr>
          <p:spPr>
            <a:xfrm>
              <a:off x="2453832" y="4606726"/>
              <a:ext cx="648183" cy="601883"/>
            </a:xfrm>
            <a:prstGeom prst="rect">
              <a:avLst/>
            </a:prstGeom>
            <a:noFill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101522" y="4608656"/>
              <a:ext cx="648183" cy="601883"/>
            </a:xfrm>
            <a:prstGeom prst="rect">
              <a:avLst/>
            </a:prstGeom>
            <a:noFill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t="16618" r="37919" b="69630"/>
          <a:stretch/>
        </p:blipFill>
        <p:spPr bwMode="auto">
          <a:xfrm>
            <a:off x="4728034" y="2348880"/>
            <a:ext cx="2960431" cy="23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4773088"/>
            <a:ext cx="9144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cs-CZ" sz="2600" dirty="0"/>
              <a:t>Kondenzátor nabijeme ze zdroje stejnosměrného napětí. </a:t>
            </a:r>
            <a:br>
              <a:rPr lang="cs-CZ" sz="2600" dirty="0"/>
            </a:br>
            <a:r>
              <a:rPr lang="cs-CZ" sz="2600" dirty="0"/>
              <a:t>Mezi deskami nabitého C je elektrické </a:t>
            </a:r>
            <a:r>
              <a:rPr lang="cs-CZ" sz="2600" dirty="0" smtClean="0"/>
              <a:t>pole</a:t>
            </a:r>
            <a:endParaRPr lang="cs-CZ" sz="2600" dirty="0"/>
          </a:p>
          <a:p>
            <a:pPr marL="514350" lvl="0" indent="-514350">
              <a:buFont typeface="+mj-lt"/>
              <a:buAutoNum type="arabicPeriod"/>
            </a:pPr>
            <a:r>
              <a:rPr lang="cs-CZ" sz="2600" dirty="0"/>
              <a:t>Připojíme jej k cívce, oscilačním obvodem začne procházet proud.</a:t>
            </a:r>
          </a:p>
          <a:p>
            <a:endParaRPr lang="cs-CZ" sz="2600" dirty="0" smtClean="0"/>
          </a:p>
        </p:txBody>
      </p:sp>
      <p:sp>
        <p:nvSpPr>
          <p:cNvPr id="3" name="Ovál 2"/>
          <p:cNvSpPr/>
          <p:nvPr/>
        </p:nvSpPr>
        <p:spPr>
          <a:xfrm>
            <a:off x="10870" y="484871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5992225" y="191683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B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5364088" y="190020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10870" y="57332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B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997" y="2978142"/>
            <a:ext cx="7728120" cy="31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Skupina 62"/>
          <p:cNvGrpSpPr/>
          <p:nvPr/>
        </p:nvGrpSpPr>
        <p:grpSpPr>
          <a:xfrm>
            <a:off x="169678" y="1102660"/>
            <a:ext cx="1595717" cy="1082803"/>
            <a:chOff x="865095" y="4020671"/>
            <a:chExt cx="1664612" cy="1129553"/>
          </a:xfrm>
        </p:grpSpPr>
        <p:sp>
          <p:nvSpPr>
            <p:cNvPr id="76" name="Obdélník 75"/>
            <p:cNvSpPr/>
            <p:nvPr/>
          </p:nvSpPr>
          <p:spPr>
            <a:xfrm>
              <a:off x="1183341" y="4020671"/>
              <a:ext cx="1237130" cy="112955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7" name="Skupina 76"/>
            <p:cNvGrpSpPr/>
            <p:nvPr/>
          </p:nvGrpSpPr>
          <p:grpSpPr>
            <a:xfrm>
              <a:off x="865095" y="4491318"/>
              <a:ext cx="645459" cy="301447"/>
              <a:chOff x="3756212" y="4477871"/>
              <a:chExt cx="645459" cy="301447"/>
            </a:xfrm>
          </p:grpSpPr>
          <p:sp>
            <p:nvSpPr>
              <p:cNvPr id="84" name="Obdélník 83"/>
              <p:cNvSpPr/>
              <p:nvPr/>
            </p:nvSpPr>
            <p:spPr>
              <a:xfrm>
                <a:off x="3886200" y="4491318"/>
                <a:ext cx="430306" cy="28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5" name="Skupina 84"/>
              <p:cNvGrpSpPr/>
              <p:nvPr/>
            </p:nvGrpSpPr>
            <p:grpSpPr>
              <a:xfrm>
                <a:off x="3756212" y="4477871"/>
                <a:ext cx="645459" cy="300318"/>
                <a:chOff x="3756212" y="4477871"/>
                <a:chExt cx="645459" cy="300318"/>
              </a:xfrm>
            </p:grpSpPr>
            <p:cxnSp>
              <p:nvCxnSpPr>
                <p:cNvPr id="86" name="Přímá spojovací čára 56"/>
                <p:cNvCxnSpPr/>
                <p:nvPr/>
              </p:nvCxnSpPr>
              <p:spPr>
                <a:xfrm>
                  <a:off x="3756212" y="4477871"/>
                  <a:ext cx="64545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ovací čára 57"/>
                <p:cNvCxnSpPr/>
                <p:nvPr/>
              </p:nvCxnSpPr>
              <p:spPr>
                <a:xfrm>
                  <a:off x="3756212" y="4778189"/>
                  <a:ext cx="64545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Skupina 18"/>
            <p:cNvGrpSpPr/>
            <p:nvPr/>
          </p:nvGrpSpPr>
          <p:grpSpPr>
            <a:xfrm>
              <a:off x="2308460" y="4238856"/>
              <a:ext cx="221247" cy="792000"/>
              <a:chOff x="3152527" y="1623941"/>
              <a:chExt cx="221247" cy="792000"/>
            </a:xfrm>
          </p:grpSpPr>
          <p:sp>
            <p:nvSpPr>
              <p:cNvPr id="79" name="Elipsa 70"/>
              <p:cNvSpPr/>
              <p:nvPr/>
            </p:nvSpPr>
            <p:spPr>
              <a:xfrm rot="5400000">
                <a:off x="3184344" y="1628311"/>
                <a:ext cx="186944" cy="1919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Elipsa 73"/>
              <p:cNvSpPr/>
              <p:nvPr/>
            </p:nvSpPr>
            <p:spPr>
              <a:xfrm rot="5400000">
                <a:off x="3184344" y="1805095"/>
                <a:ext cx="186944" cy="1919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Elipsa 74"/>
              <p:cNvSpPr/>
              <p:nvPr/>
            </p:nvSpPr>
            <p:spPr>
              <a:xfrm rot="5400000">
                <a:off x="3184344" y="1994071"/>
                <a:ext cx="186944" cy="1919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Elipsa 75"/>
              <p:cNvSpPr/>
              <p:nvPr/>
            </p:nvSpPr>
            <p:spPr>
              <a:xfrm rot="5400000">
                <a:off x="3184344" y="2170855"/>
                <a:ext cx="186944" cy="1919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/>
              <p:cNvSpPr/>
              <p:nvPr/>
            </p:nvSpPr>
            <p:spPr>
              <a:xfrm rot="5400000">
                <a:off x="2805805" y="1970663"/>
                <a:ext cx="792000" cy="985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8" name="Skupina 87"/>
          <p:cNvGrpSpPr/>
          <p:nvPr/>
        </p:nvGrpSpPr>
        <p:grpSpPr>
          <a:xfrm flipV="1">
            <a:off x="213528" y="1549448"/>
            <a:ext cx="515470" cy="288000"/>
            <a:chOff x="2576382" y="2679001"/>
            <a:chExt cx="515470" cy="288000"/>
          </a:xfrm>
        </p:grpSpPr>
        <p:cxnSp>
          <p:nvCxnSpPr>
            <p:cNvPr id="89" name="Přímá spojovací šipka 164"/>
            <p:cNvCxnSpPr/>
            <p:nvPr/>
          </p:nvCxnSpPr>
          <p:spPr>
            <a:xfrm rot="16200000" flipV="1">
              <a:off x="2432382" y="2823001"/>
              <a:ext cx="2880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šipka 165"/>
            <p:cNvCxnSpPr/>
            <p:nvPr/>
          </p:nvCxnSpPr>
          <p:spPr>
            <a:xfrm rot="16200000" flipV="1">
              <a:off x="2561249" y="2823001"/>
              <a:ext cx="2880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šipka 166"/>
            <p:cNvCxnSpPr/>
            <p:nvPr/>
          </p:nvCxnSpPr>
          <p:spPr>
            <a:xfrm rot="16200000" flipV="1">
              <a:off x="2690116" y="2823001"/>
              <a:ext cx="2880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šipka 167"/>
            <p:cNvCxnSpPr/>
            <p:nvPr/>
          </p:nvCxnSpPr>
          <p:spPr>
            <a:xfrm rot="16200000" flipV="1">
              <a:off x="2818983" y="2823001"/>
              <a:ext cx="2880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šipka 168"/>
            <p:cNvCxnSpPr/>
            <p:nvPr/>
          </p:nvCxnSpPr>
          <p:spPr>
            <a:xfrm rot="16200000" flipV="1">
              <a:off x="2947852" y="2823001"/>
              <a:ext cx="2880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Skupina 93"/>
          <p:cNvGrpSpPr/>
          <p:nvPr/>
        </p:nvGrpSpPr>
        <p:grpSpPr>
          <a:xfrm>
            <a:off x="3728666" y="1102660"/>
            <a:ext cx="1595717" cy="1082803"/>
            <a:chOff x="3765178" y="1102659"/>
            <a:chExt cx="1595717" cy="1082803"/>
          </a:xfrm>
        </p:grpSpPr>
        <p:grpSp>
          <p:nvGrpSpPr>
            <p:cNvPr id="95" name="Skupina 94"/>
            <p:cNvGrpSpPr/>
            <p:nvPr/>
          </p:nvGrpSpPr>
          <p:grpSpPr>
            <a:xfrm>
              <a:off x="3765178" y="1102659"/>
              <a:ext cx="1595717" cy="1082803"/>
              <a:chOff x="865095" y="4020671"/>
              <a:chExt cx="1664612" cy="1129553"/>
            </a:xfrm>
          </p:grpSpPr>
          <p:sp>
            <p:nvSpPr>
              <p:cNvPr id="102" name="Obdélník 101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03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110" name="Obdélník 109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11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112" name="Přímá spojovací čára 136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Přímá spojovací čára 137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4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05" name="Elipsa 129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Elipsa 130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Elipsa 131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" name="Elipsa 132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" name="Obdélník 108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96" name="Skupina 95"/>
            <p:cNvGrpSpPr/>
            <p:nvPr/>
          </p:nvGrpSpPr>
          <p:grpSpPr>
            <a:xfrm>
              <a:off x="3817234" y="1552031"/>
              <a:ext cx="515470" cy="288000"/>
              <a:chOff x="2576382" y="2679001"/>
              <a:chExt cx="515470" cy="288000"/>
            </a:xfrm>
          </p:grpSpPr>
          <p:cxnSp>
            <p:nvCxnSpPr>
              <p:cNvPr id="97" name="Přímá spojovací šipka 171"/>
              <p:cNvCxnSpPr/>
              <p:nvPr/>
            </p:nvCxnSpPr>
            <p:spPr>
              <a:xfrm rot="16200000" flipV="1">
                <a:off x="2432382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ovací šipka 172"/>
              <p:cNvCxnSpPr/>
              <p:nvPr/>
            </p:nvCxnSpPr>
            <p:spPr>
              <a:xfrm rot="16200000" flipV="1">
                <a:off x="2561249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ovací šipka 173"/>
              <p:cNvCxnSpPr/>
              <p:nvPr/>
            </p:nvCxnSpPr>
            <p:spPr>
              <a:xfrm rot="16200000" flipV="1">
                <a:off x="2690116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ovací šipka 174"/>
              <p:cNvCxnSpPr/>
              <p:nvPr/>
            </p:nvCxnSpPr>
            <p:spPr>
              <a:xfrm rot="16200000" flipV="1">
                <a:off x="2818983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ovací šipka 175"/>
              <p:cNvCxnSpPr/>
              <p:nvPr/>
            </p:nvCxnSpPr>
            <p:spPr>
              <a:xfrm rot="16200000" flipV="1">
                <a:off x="2947852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Skupina 113"/>
          <p:cNvGrpSpPr/>
          <p:nvPr/>
        </p:nvGrpSpPr>
        <p:grpSpPr>
          <a:xfrm>
            <a:off x="7287655" y="1102660"/>
            <a:ext cx="1595717" cy="1082803"/>
            <a:chOff x="7324167" y="1102659"/>
            <a:chExt cx="1595717" cy="1082803"/>
          </a:xfrm>
        </p:grpSpPr>
        <p:grpSp>
          <p:nvGrpSpPr>
            <p:cNvPr id="115" name="Skupina 114"/>
            <p:cNvGrpSpPr/>
            <p:nvPr/>
          </p:nvGrpSpPr>
          <p:grpSpPr>
            <a:xfrm>
              <a:off x="7324167" y="1102659"/>
              <a:ext cx="1595717" cy="1082803"/>
              <a:chOff x="865095" y="4020671"/>
              <a:chExt cx="1664612" cy="1129553"/>
            </a:xfrm>
          </p:grpSpPr>
          <p:sp>
            <p:nvSpPr>
              <p:cNvPr id="122" name="Obdélník 121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3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130" name="Obdélník 129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31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132" name="Přímá spojovací čára 162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Přímá spojovací čára 163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4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25" name="Elipsa 155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6" name="Elipsa 15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7" name="Elipsa 15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8" name="Elipsa 158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9" name="Obdélník 128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16" name="Skupina 115"/>
            <p:cNvGrpSpPr/>
            <p:nvPr/>
          </p:nvGrpSpPr>
          <p:grpSpPr>
            <a:xfrm flipV="1">
              <a:off x="7396365" y="1565924"/>
              <a:ext cx="515470" cy="288000"/>
              <a:chOff x="2576382" y="2679001"/>
              <a:chExt cx="515470" cy="288000"/>
            </a:xfrm>
          </p:grpSpPr>
          <p:cxnSp>
            <p:nvCxnSpPr>
              <p:cNvPr id="117" name="Přímá spojovací šipka 186"/>
              <p:cNvCxnSpPr/>
              <p:nvPr/>
            </p:nvCxnSpPr>
            <p:spPr>
              <a:xfrm rot="16200000" flipV="1">
                <a:off x="2432382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ovací šipka 187"/>
              <p:cNvCxnSpPr/>
              <p:nvPr/>
            </p:nvCxnSpPr>
            <p:spPr>
              <a:xfrm rot="16200000" flipV="1">
                <a:off x="2561249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ovací šipka 188"/>
              <p:cNvCxnSpPr/>
              <p:nvPr/>
            </p:nvCxnSpPr>
            <p:spPr>
              <a:xfrm rot="16200000" flipV="1">
                <a:off x="2690116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ovací šipka 189"/>
              <p:cNvCxnSpPr/>
              <p:nvPr/>
            </p:nvCxnSpPr>
            <p:spPr>
              <a:xfrm rot="16200000" flipV="1">
                <a:off x="2818983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ovací šipka 190"/>
              <p:cNvCxnSpPr/>
              <p:nvPr/>
            </p:nvCxnSpPr>
            <p:spPr>
              <a:xfrm rot="16200000" flipV="1">
                <a:off x="2947852" y="2823001"/>
                <a:ext cx="288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Skupina 133"/>
          <p:cNvGrpSpPr/>
          <p:nvPr/>
        </p:nvGrpSpPr>
        <p:grpSpPr>
          <a:xfrm>
            <a:off x="5508160" y="1091894"/>
            <a:ext cx="1723285" cy="1093568"/>
            <a:chOff x="5544672" y="1091894"/>
            <a:chExt cx="1723285" cy="1093568"/>
          </a:xfrm>
        </p:grpSpPr>
        <p:grpSp>
          <p:nvGrpSpPr>
            <p:cNvPr id="135" name="Skupina 134"/>
            <p:cNvGrpSpPr/>
            <p:nvPr/>
          </p:nvGrpSpPr>
          <p:grpSpPr>
            <a:xfrm>
              <a:off x="5544672" y="1102659"/>
              <a:ext cx="1595717" cy="1082803"/>
              <a:chOff x="865095" y="4020671"/>
              <a:chExt cx="1664612" cy="1129553"/>
            </a:xfrm>
          </p:grpSpPr>
          <p:sp>
            <p:nvSpPr>
              <p:cNvPr id="143" name="Obdélník 142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44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151" name="Obdélník 150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52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153" name="Přímá spojovací čára 149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Přímá spojovací čára 150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5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46" name="Elipsa 142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Elipsa 143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8" name="Elipsa 144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Elipsa 145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0" name="Obdélník 14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36" name="Skupina 135"/>
            <p:cNvGrpSpPr/>
            <p:nvPr/>
          </p:nvGrpSpPr>
          <p:grpSpPr>
            <a:xfrm>
              <a:off x="6848197" y="1248827"/>
              <a:ext cx="419760" cy="889532"/>
              <a:chOff x="5414813" y="2682211"/>
              <a:chExt cx="419760" cy="889532"/>
            </a:xfrm>
          </p:grpSpPr>
          <p:sp>
            <p:nvSpPr>
              <p:cNvPr id="140" name="Volný tvar 139"/>
              <p:cNvSpPr/>
              <p:nvPr/>
            </p:nvSpPr>
            <p:spPr>
              <a:xfrm flipV="1">
                <a:off x="5670186" y="2753884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Volný tvar 140"/>
              <p:cNvSpPr/>
              <p:nvPr/>
            </p:nvSpPr>
            <p:spPr>
              <a:xfrm flipH="1" flipV="1">
                <a:off x="5414813" y="2770359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42" name="Přímá spojovací šipka 179"/>
              <p:cNvCxnSpPr/>
              <p:nvPr/>
            </p:nvCxnSpPr>
            <p:spPr>
              <a:xfrm rot="5400000" flipH="1" flipV="1">
                <a:off x="5189839" y="3113904"/>
                <a:ext cx="864973" cy="1588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Skupina 70"/>
            <p:cNvGrpSpPr/>
            <p:nvPr/>
          </p:nvGrpSpPr>
          <p:grpSpPr>
            <a:xfrm>
              <a:off x="6165730" y="1091894"/>
              <a:ext cx="648183" cy="387208"/>
              <a:chOff x="3754951" y="1421045"/>
              <a:chExt cx="648183" cy="387208"/>
            </a:xfrm>
          </p:grpSpPr>
          <p:cxnSp>
            <p:nvCxnSpPr>
              <p:cNvPr id="138" name="Přímá spojovací šipka 192"/>
              <p:cNvCxnSpPr/>
              <p:nvPr/>
            </p:nvCxnSpPr>
            <p:spPr>
              <a:xfrm flipH="1">
                <a:off x="3852809" y="1489753"/>
                <a:ext cx="52398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ovéPole 138"/>
              <p:cNvSpPr txBox="1"/>
              <p:nvPr/>
            </p:nvSpPr>
            <p:spPr>
              <a:xfrm>
                <a:off x="3754951" y="1421045"/>
                <a:ext cx="648183" cy="387208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indent="-274320" algn="ctr">
                  <a:lnSpc>
                    <a:spcPct val="150000"/>
                  </a:lnSpc>
                  <a:spcBef>
                    <a:spcPts val="580"/>
                  </a:spcBef>
                  <a:buClr>
                    <a:srgbClr val="FFC000"/>
                  </a:buClr>
                  <a:buSzPct val="85000"/>
                </a:pPr>
                <a:r>
                  <a:rPr lang="cs-CZ" sz="1400" i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155" name="Skupina 154"/>
          <p:cNvGrpSpPr/>
          <p:nvPr/>
        </p:nvGrpSpPr>
        <p:grpSpPr>
          <a:xfrm>
            <a:off x="1949172" y="1102660"/>
            <a:ext cx="1752359" cy="1082803"/>
            <a:chOff x="1985684" y="1102659"/>
            <a:chExt cx="1752359" cy="1082803"/>
          </a:xfrm>
        </p:grpSpPr>
        <p:grpSp>
          <p:nvGrpSpPr>
            <p:cNvPr id="156" name="Skupina 155"/>
            <p:cNvGrpSpPr/>
            <p:nvPr/>
          </p:nvGrpSpPr>
          <p:grpSpPr>
            <a:xfrm>
              <a:off x="1985684" y="1102659"/>
              <a:ext cx="1595717" cy="1082803"/>
              <a:chOff x="865095" y="4020671"/>
              <a:chExt cx="1664612" cy="1129553"/>
            </a:xfrm>
          </p:grpSpPr>
          <p:sp>
            <p:nvSpPr>
              <p:cNvPr id="164" name="Obdélník 163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65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172" name="Obdélník 171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73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174" name="Přímá spojovací čára 123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Přímá spojovací čára 124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6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67" name="Elipsa 116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Elipsa 117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Elipsa 118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0" name="Elipsa 119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Obdélník 170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57" name="Skupina 156"/>
            <p:cNvGrpSpPr/>
            <p:nvPr/>
          </p:nvGrpSpPr>
          <p:grpSpPr>
            <a:xfrm flipV="1">
              <a:off x="3318283" y="1215876"/>
              <a:ext cx="419760" cy="889532"/>
              <a:chOff x="5414813" y="2682211"/>
              <a:chExt cx="419760" cy="889532"/>
            </a:xfrm>
          </p:grpSpPr>
          <p:sp>
            <p:nvSpPr>
              <p:cNvPr id="161" name="Volný tvar 160"/>
              <p:cNvSpPr/>
              <p:nvPr/>
            </p:nvSpPr>
            <p:spPr>
              <a:xfrm flipV="1">
                <a:off x="5670186" y="2753884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 flipH="1" flipV="1">
                <a:off x="5414813" y="2770359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63" name="Přímá spojovací šipka 184"/>
              <p:cNvCxnSpPr/>
              <p:nvPr/>
            </p:nvCxnSpPr>
            <p:spPr>
              <a:xfrm rot="5400000" flipH="1" flipV="1">
                <a:off x="5189839" y="3113904"/>
                <a:ext cx="864973" cy="1588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Skupina 157"/>
            <p:cNvGrpSpPr/>
            <p:nvPr/>
          </p:nvGrpSpPr>
          <p:grpSpPr>
            <a:xfrm>
              <a:off x="2574033" y="1108371"/>
              <a:ext cx="648183" cy="387208"/>
              <a:chOff x="2574033" y="1108371"/>
              <a:chExt cx="648183" cy="387208"/>
            </a:xfrm>
          </p:grpSpPr>
          <p:cxnSp>
            <p:nvCxnSpPr>
              <p:cNvPr id="159" name="Přímá spojovací šipka 195"/>
              <p:cNvCxnSpPr/>
              <p:nvPr/>
            </p:nvCxnSpPr>
            <p:spPr>
              <a:xfrm>
                <a:off x="2671891" y="1177079"/>
                <a:ext cx="52398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ovéPole 159"/>
              <p:cNvSpPr txBox="1"/>
              <p:nvPr/>
            </p:nvSpPr>
            <p:spPr>
              <a:xfrm>
                <a:off x="2574033" y="1108371"/>
                <a:ext cx="648183" cy="387208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indent="-274320" algn="ctr">
                  <a:lnSpc>
                    <a:spcPct val="150000"/>
                  </a:lnSpc>
                  <a:spcBef>
                    <a:spcPts val="580"/>
                  </a:spcBef>
                  <a:buClr>
                    <a:srgbClr val="FFC000"/>
                  </a:buClr>
                  <a:buSzPct val="85000"/>
                </a:pPr>
                <a:r>
                  <a:rPr lang="cs-CZ" sz="1400" i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</p:grpSp>
      </p:grpSp>
      <p:cxnSp>
        <p:nvCxnSpPr>
          <p:cNvPr id="176" name="Přímá spojovací šipka 199"/>
          <p:cNvCxnSpPr/>
          <p:nvPr/>
        </p:nvCxnSpPr>
        <p:spPr>
          <a:xfrm rot="5400000" flipH="1" flipV="1">
            <a:off x="-1142444" y="4306330"/>
            <a:ext cx="36205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ovací šipka 201"/>
          <p:cNvCxnSpPr/>
          <p:nvPr/>
        </p:nvCxnSpPr>
        <p:spPr>
          <a:xfrm>
            <a:off x="667822" y="4522573"/>
            <a:ext cx="82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ovéPole 177"/>
          <p:cNvSpPr txBox="1"/>
          <p:nvPr/>
        </p:nvSpPr>
        <p:spPr>
          <a:xfrm>
            <a:off x="297120" y="4423719"/>
            <a:ext cx="556054" cy="5313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cxnSp>
        <p:nvCxnSpPr>
          <p:cNvPr id="179" name="Přímá spojovací čára 204"/>
          <p:cNvCxnSpPr/>
          <p:nvPr/>
        </p:nvCxnSpPr>
        <p:spPr>
          <a:xfrm rot="5400000">
            <a:off x="1542625" y="3565385"/>
            <a:ext cx="190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ovací čára 205"/>
          <p:cNvCxnSpPr/>
          <p:nvPr/>
        </p:nvCxnSpPr>
        <p:spPr>
          <a:xfrm rot="5400000">
            <a:off x="7416203" y="3565385"/>
            <a:ext cx="190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ovací čára 206"/>
          <p:cNvCxnSpPr/>
          <p:nvPr/>
        </p:nvCxnSpPr>
        <p:spPr>
          <a:xfrm rot="5400000">
            <a:off x="3500484" y="3565385"/>
            <a:ext cx="190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ovací čára 207"/>
          <p:cNvCxnSpPr/>
          <p:nvPr/>
        </p:nvCxnSpPr>
        <p:spPr>
          <a:xfrm rot="5400000">
            <a:off x="5458343" y="3565385"/>
            <a:ext cx="190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Volný tvar 182"/>
          <p:cNvSpPr/>
          <p:nvPr/>
        </p:nvSpPr>
        <p:spPr>
          <a:xfrm>
            <a:off x="667823" y="3422822"/>
            <a:ext cx="7685903" cy="2250988"/>
          </a:xfrm>
          <a:custGeom>
            <a:avLst/>
            <a:gdLst>
              <a:gd name="connsiteX0" fmla="*/ 0 w 7685903"/>
              <a:gd name="connsiteY0" fmla="*/ 1099751 h 2250988"/>
              <a:gd name="connsiteX1" fmla="*/ 1816443 w 7685903"/>
              <a:gd name="connsiteY1" fmla="*/ 0 h 2250988"/>
              <a:gd name="connsiteX2" fmla="*/ 3781168 w 7685903"/>
              <a:gd name="connsiteY2" fmla="*/ 1099751 h 2250988"/>
              <a:gd name="connsiteX3" fmla="*/ 5745892 w 7685903"/>
              <a:gd name="connsiteY3" fmla="*/ 2248929 h 2250988"/>
              <a:gd name="connsiteX4" fmla="*/ 7685903 w 7685903"/>
              <a:gd name="connsiteY4" fmla="*/ 1112108 h 2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5903" h="2250988">
                <a:moveTo>
                  <a:pt x="0" y="1099751"/>
                </a:moveTo>
                <a:cubicBezTo>
                  <a:pt x="593124" y="549875"/>
                  <a:pt x="1186248" y="0"/>
                  <a:pt x="1816443" y="0"/>
                </a:cubicBezTo>
                <a:cubicBezTo>
                  <a:pt x="2446638" y="0"/>
                  <a:pt x="3126260" y="724930"/>
                  <a:pt x="3781168" y="1099751"/>
                </a:cubicBezTo>
                <a:cubicBezTo>
                  <a:pt x="4436076" y="1474572"/>
                  <a:pt x="5095103" y="2246870"/>
                  <a:pt x="5745892" y="2248929"/>
                </a:cubicBezTo>
                <a:cubicBezTo>
                  <a:pt x="6396681" y="2250988"/>
                  <a:pt x="7041292" y="1681548"/>
                  <a:pt x="7685903" y="1112108"/>
                </a:cubicBezTo>
              </a:path>
            </a:pathLst>
          </a:cu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" name="TextovéPole 183"/>
          <p:cNvSpPr txBox="1"/>
          <p:nvPr/>
        </p:nvSpPr>
        <p:spPr>
          <a:xfrm>
            <a:off x="0" y="2687415"/>
            <a:ext cx="556054" cy="5313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i="1" dirty="0">
                <a:solidFill>
                  <a:srgbClr val="FF0000"/>
                </a:solidFill>
              </a:rPr>
              <a:t>u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i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185" name="TextovéPole 184"/>
          <p:cNvSpPr txBox="1"/>
          <p:nvPr/>
        </p:nvSpPr>
        <p:spPr>
          <a:xfrm>
            <a:off x="8551433" y="4427836"/>
            <a:ext cx="556054" cy="5313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186" name="TextovéPole 185"/>
          <p:cNvSpPr txBox="1"/>
          <p:nvPr/>
        </p:nvSpPr>
        <p:spPr>
          <a:xfrm>
            <a:off x="8164253" y="4431954"/>
            <a:ext cx="556054" cy="5313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pic>
        <p:nvPicPr>
          <p:cNvPr id="18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421" y="4604309"/>
            <a:ext cx="238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6720" y="4566337"/>
            <a:ext cx="180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0577" y="4553979"/>
            <a:ext cx="238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Obdélník 189"/>
          <p:cNvSpPr/>
          <p:nvPr/>
        </p:nvSpPr>
        <p:spPr>
          <a:xfrm>
            <a:off x="1207571" y="30244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u</a:t>
            </a:r>
            <a:endParaRPr lang="cs-CZ" dirty="0"/>
          </a:p>
        </p:txBody>
      </p:sp>
      <p:sp>
        <p:nvSpPr>
          <p:cNvPr id="191" name="Obdélník 190"/>
          <p:cNvSpPr/>
          <p:nvPr/>
        </p:nvSpPr>
        <p:spPr>
          <a:xfrm>
            <a:off x="3317911" y="3313982"/>
            <a:ext cx="2359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i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192" name="Obdélník 191"/>
          <p:cNvSpPr/>
          <p:nvPr/>
        </p:nvSpPr>
        <p:spPr>
          <a:xfrm>
            <a:off x="-5973" y="110236"/>
            <a:ext cx="8917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j-lt"/>
                <a:ea typeface="Times New Roman" panose="02020603050405020304" pitchFamily="18" charset="0"/>
              </a:rPr>
              <a:t>Ve druhé polovině periody se popsaný děj opakuje.</a:t>
            </a:r>
            <a:br>
              <a:rPr lang="cs-CZ" sz="2400" dirty="0">
                <a:latin typeface="+mj-lt"/>
                <a:ea typeface="Times New Roman" panose="02020603050405020304" pitchFamily="18" charset="0"/>
              </a:rPr>
            </a:br>
            <a:r>
              <a:rPr lang="cs-CZ" sz="2400" dirty="0">
                <a:latin typeface="+mj-lt"/>
                <a:ea typeface="Times New Roman" panose="02020603050405020304" pitchFamily="18" charset="0"/>
              </a:rPr>
              <a:t>Směry proudů a pořadí polarit napětí kondenzátoru jsou ale opačné. </a:t>
            </a:r>
            <a:endParaRPr lang="cs-CZ" sz="2400" dirty="0">
              <a:latin typeface="+mj-lt"/>
            </a:endParaRPr>
          </a:p>
        </p:txBody>
      </p:sp>
      <p:sp>
        <p:nvSpPr>
          <p:cNvPr id="193" name="Obdélník 192"/>
          <p:cNvSpPr/>
          <p:nvPr/>
        </p:nvSpPr>
        <p:spPr>
          <a:xfrm>
            <a:off x="-36512" y="59559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j-lt"/>
              </a:rPr>
              <a:t>Časové diagramy napětí a proudu jsou posunuty o T/4, fázový rozdíl π/2.</a:t>
            </a:r>
          </a:p>
          <a:p>
            <a:r>
              <a:rPr lang="cs-CZ" sz="2400" dirty="0">
                <a:latin typeface="+mj-lt"/>
              </a:rPr>
              <a:t>Při maximálním napětí v obvodu jím prochází minimální proud a naopak.</a:t>
            </a:r>
          </a:p>
        </p:txBody>
      </p:sp>
      <p:sp>
        <p:nvSpPr>
          <p:cNvPr id="194" name="Ovál 193"/>
          <p:cNvSpPr/>
          <p:nvPr/>
        </p:nvSpPr>
        <p:spPr>
          <a:xfrm>
            <a:off x="467973" y="24507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5" name="Ovál 194"/>
          <p:cNvSpPr/>
          <p:nvPr/>
        </p:nvSpPr>
        <p:spPr>
          <a:xfrm>
            <a:off x="2280028" y="24507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6" name="Ovál 195"/>
          <p:cNvSpPr/>
          <p:nvPr/>
        </p:nvSpPr>
        <p:spPr>
          <a:xfrm>
            <a:off x="4236733" y="24507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550360"/>
              </p:ext>
            </p:extLst>
          </p:nvPr>
        </p:nvGraphicFramePr>
        <p:xfrm>
          <a:off x="4564663" y="2893836"/>
          <a:ext cx="1224467" cy="31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Rovnice" r:id="rId8" imgW="876240" imgH="228600" progId="Equation.3">
                  <p:embed/>
                </p:oleObj>
              </mc:Choice>
              <mc:Fallback>
                <p:oleObj name="Rovnice" r:id="rId8" imgW="8762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663" y="2893836"/>
                        <a:ext cx="1224467" cy="315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k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88095"/>
              </p:ext>
            </p:extLst>
          </p:nvPr>
        </p:nvGraphicFramePr>
        <p:xfrm>
          <a:off x="4584391" y="3313982"/>
          <a:ext cx="16335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Rovnice" r:id="rId10" imgW="1193760" imgH="660240" progId="Equation.3">
                  <p:embed/>
                </p:oleObj>
              </mc:Choice>
              <mc:Fallback>
                <p:oleObj name="Rovnice" r:id="rId10" imgW="1193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91" y="3313982"/>
                        <a:ext cx="1633537" cy="88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90" grpId="0"/>
      <p:bldP spid="191" grpId="0"/>
      <p:bldP spid="193" grpId="0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252536" y="0"/>
            <a:ext cx="8676213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C je nabit.</a:t>
            </a:r>
          </a:p>
          <a:p>
            <a:pPr marL="263525" lvl="1">
              <a:tabLst>
                <a:tab pos="263525" algn="l"/>
              </a:tabLst>
            </a:pPr>
            <a:r>
              <a:rPr lang="cs-CZ" sz="2400" b="1" dirty="0" smtClean="0">
                <a:latin typeface="+mj-lt"/>
                <a:ea typeface="Times New Roman" panose="02020603050405020304" pitchFamily="18" charset="0"/>
              </a:rPr>
              <a:t>1 - 2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	C 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se vybíjí a energie elektrického pole se zmenšuje. </a:t>
            </a:r>
          </a:p>
          <a:p>
            <a:pPr lvl="1">
              <a:tabLst>
                <a:tab pos="457200" algn="l"/>
              </a:tabLst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	Současně se zvětšuje I procházející L a kolem ní se </a:t>
            </a:r>
            <a:br>
              <a:rPr lang="cs-CZ" sz="2400" dirty="0">
                <a:latin typeface="+mj-lt"/>
                <a:ea typeface="Times New Roman" panose="02020603050405020304" pitchFamily="18" charset="0"/>
              </a:rPr>
            </a:br>
            <a:r>
              <a:rPr lang="cs-CZ" sz="2400" dirty="0">
                <a:latin typeface="+mj-lt"/>
                <a:ea typeface="Times New Roman" panose="02020603050405020304" pitchFamily="18" charset="0"/>
              </a:rPr>
              <a:t>	vytváří magnetické pole. </a:t>
            </a:r>
          </a:p>
          <a:p>
            <a:r>
              <a:rPr lang="cs-CZ" sz="2400" b="1" dirty="0">
                <a:latin typeface="+mj-lt"/>
                <a:ea typeface="Times New Roman" panose="02020603050405020304" pitchFamily="18" charset="0"/>
              </a:rPr>
              <a:t>		Energie elektrického pole C se mění </a:t>
            </a:r>
            <a:br>
              <a:rPr lang="cs-CZ" sz="2400" b="1" dirty="0">
                <a:latin typeface="+mj-lt"/>
                <a:ea typeface="Times New Roman" panose="02020603050405020304" pitchFamily="18" charset="0"/>
              </a:rPr>
            </a:br>
            <a:r>
              <a:rPr lang="cs-CZ" sz="2400" b="1" dirty="0">
                <a:latin typeface="+mj-lt"/>
                <a:ea typeface="Times New Roman" panose="02020603050405020304" pitchFamily="18" charset="0"/>
              </a:rPr>
              <a:t>		na energii magnetického pole L. </a:t>
            </a:r>
            <a:endParaRPr lang="cs-CZ" sz="2400" dirty="0">
              <a:latin typeface="+mj-lt"/>
              <a:ea typeface="Times New Roman" panose="02020603050405020304" pitchFamily="18" charset="0"/>
            </a:endParaRPr>
          </a:p>
          <a:p>
            <a:pPr lvl="1">
              <a:tabLst>
                <a:tab pos="457200" algn="l"/>
              </a:tabLst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Kondenzátor se vybije za jednu čtvrtinu periody. </a:t>
            </a:r>
          </a:p>
          <a:p>
            <a:pPr marL="914400" lvl="1" indent="-457200">
              <a:buFont typeface="+mj-lt"/>
              <a:buAutoNum type="arabicPeriod" startAt="2"/>
              <a:tabLst>
                <a:tab pos="457200" algn="l"/>
              </a:tabLst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V tom okamžiku dosahuje proud maximální hodnoty </a:t>
            </a:r>
            <a:br>
              <a:rPr lang="cs-CZ" sz="2400" dirty="0">
                <a:latin typeface="+mj-lt"/>
                <a:ea typeface="Times New Roman" panose="02020603050405020304" pitchFamily="18" charset="0"/>
              </a:rPr>
            </a:br>
            <a:r>
              <a:rPr lang="cs-CZ" sz="2400" dirty="0">
                <a:latin typeface="+mj-lt"/>
                <a:ea typeface="Times New Roman" panose="02020603050405020304" pitchFamily="18" charset="0"/>
              </a:rPr>
              <a:t>a celková energie kmitání je dána energií magnetického pole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.</a:t>
            </a:r>
            <a:br>
              <a:rPr lang="cs-CZ" sz="2400" dirty="0" smtClean="0">
                <a:latin typeface="+mj-lt"/>
                <a:ea typeface="Times New Roman" panose="02020603050405020304" pitchFamily="18" charset="0"/>
              </a:rPr>
            </a:br>
            <a:r>
              <a:rPr lang="cs-CZ" sz="2400" dirty="0">
                <a:latin typeface="+mj-lt"/>
                <a:ea typeface="Times New Roman" panose="02020603050405020304" pitchFamily="18" charset="0"/>
              </a:rPr>
              <a:t>C je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vybit.</a:t>
            </a:r>
            <a:endParaRPr lang="cs-CZ" sz="2400" dirty="0">
              <a:latin typeface="+mj-lt"/>
              <a:ea typeface="Times New Roman" panose="02020603050405020304" pitchFamily="18" charset="0"/>
            </a:endParaRPr>
          </a:p>
          <a:p>
            <a:pPr marL="263525" lvl="1">
              <a:tabLst>
                <a:tab pos="354013" algn="l"/>
              </a:tabLst>
            </a:pPr>
            <a:r>
              <a:rPr lang="cs-CZ" sz="2400" b="1" dirty="0">
                <a:latin typeface="+mj-lt"/>
                <a:ea typeface="Times New Roman" panose="02020603050405020304" pitchFamily="18" charset="0"/>
              </a:rPr>
              <a:t>2 - 3 </a:t>
            </a:r>
            <a:r>
              <a:rPr lang="cs-CZ" sz="2400" b="1" dirty="0" smtClean="0">
                <a:latin typeface="+mj-lt"/>
                <a:ea typeface="Times New Roman" panose="02020603050405020304" pitchFamily="18" charset="0"/>
              </a:rPr>
              <a:t>	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roud 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se začíná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zmenšovat, což 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vede ke vzniku indukovaného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		napětí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obvodem prochází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indukovaný 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proud a kondenzátor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		se 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opět nabíjí. 	</a:t>
            </a:r>
          </a:p>
          <a:p>
            <a:r>
              <a:rPr lang="cs-CZ" sz="2400" b="1" dirty="0">
                <a:latin typeface="+mj-lt"/>
                <a:ea typeface="Times New Roman" panose="02020603050405020304" pitchFamily="18" charset="0"/>
              </a:rPr>
              <a:t>		Přeměňuje se energie magnetického pole L </a:t>
            </a:r>
            <a:br>
              <a:rPr lang="cs-CZ" sz="2400" b="1" dirty="0">
                <a:latin typeface="+mj-lt"/>
                <a:ea typeface="Times New Roman" panose="02020603050405020304" pitchFamily="18" charset="0"/>
              </a:rPr>
            </a:br>
            <a:r>
              <a:rPr lang="cs-CZ" sz="2400" b="1" dirty="0">
                <a:latin typeface="+mj-lt"/>
                <a:ea typeface="Times New Roman" panose="02020603050405020304" pitchFamily="18" charset="0"/>
              </a:rPr>
              <a:t>		na energii elektrického pole C. </a:t>
            </a:r>
            <a:endParaRPr lang="cs-CZ" sz="2400" b="1" dirty="0" smtClean="0">
              <a:latin typeface="+mj-lt"/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C je nabit s opačnou polaritou než na </a:t>
            </a:r>
            <a:r>
              <a:rPr lang="cs-CZ" sz="2400" dirty="0" smtClean="0">
                <a:latin typeface="+mj-lt"/>
                <a:ea typeface="Times New Roman" panose="02020603050405020304" pitchFamily="18" charset="0"/>
              </a:rPr>
              <a:t>začátku.</a:t>
            </a:r>
            <a:r>
              <a:rPr lang="cs-CZ" sz="2400" b="1" dirty="0">
                <a:latin typeface="+mj-lt"/>
                <a:ea typeface="Times New Roman" panose="02020603050405020304" pitchFamily="18" charset="0"/>
              </a:rPr>
              <a:t/>
            </a:r>
            <a:br>
              <a:rPr lang="cs-CZ" sz="2400" b="1" dirty="0">
                <a:latin typeface="+mj-lt"/>
                <a:ea typeface="Times New Roman" panose="02020603050405020304" pitchFamily="18" charset="0"/>
              </a:rPr>
            </a:br>
            <a:endParaRPr lang="cs-CZ" sz="100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latin typeface="+mj-lt"/>
                <a:ea typeface="Times New Roman" panose="02020603050405020304" pitchFamily="18" charset="0"/>
              </a:rPr>
              <a:t>V okamžiku T/2 je ukončena přeměna </a:t>
            </a:r>
            <a:br>
              <a:rPr lang="cs-CZ" sz="2400" b="1" dirty="0">
                <a:latin typeface="+mj-lt"/>
                <a:ea typeface="Times New Roman" panose="02020603050405020304" pitchFamily="18" charset="0"/>
              </a:rPr>
            </a:br>
            <a:r>
              <a:rPr lang="cs-CZ" sz="2400" b="1" dirty="0">
                <a:latin typeface="+mj-lt"/>
                <a:ea typeface="Times New Roman" panose="02020603050405020304" pitchFamily="18" charset="0"/>
              </a:rPr>
              <a:t>magnetické energie v energii elektrickou.</a:t>
            </a:r>
            <a:endParaRPr lang="cs-CZ" sz="2400" dirty="0">
              <a:latin typeface="+mj-lt"/>
              <a:ea typeface="Times New Roman" panose="02020603050405020304" pitchFamily="18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343287" y="1575037"/>
            <a:ext cx="1752359" cy="1082803"/>
            <a:chOff x="7328772" y="1547652"/>
            <a:chExt cx="1752359" cy="1082803"/>
          </a:xfrm>
        </p:grpSpPr>
        <p:grpSp>
          <p:nvGrpSpPr>
            <p:cNvPr id="5" name="Skupina 4"/>
            <p:cNvGrpSpPr/>
            <p:nvPr/>
          </p:nvGrpSpPr>
          <p:grpSpPr>
            <a:xfrm>
              <a:off x="7328772" y="1547652"/>
              <a:ext cx="1595717" cy="1082803"/>
              <a:chOff x="865095" y="4020671"/>
              <a:chExt cx="1664612" cy="1129553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4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21" name="Obdélník 20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2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23" name="Přímá spojovací čára 123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Přímá spojovací čára 124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16" name="Elipsa 116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Elipsa 117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Elipsa 118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Elipsa 119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6" name="Skupina 5"/>
            <p:cNvGrpSpPr/>
            <p:nvPr/>
          </p:nvGrpSpPr>
          <p:grpSpPr>
            <a:xfrm flipV="1">
              <a:off x="8661371" y="1660869"/>
              <a:ext cx="419760" cy="889532"/>
              <a:chOff x="5414813" y="2682211"/>
              <a:chExt cx="419760" cy="889532"/>
            </a:xfrm>
          </p:grpSpPr>
          <p:sp>
            <p:nvSpPr>
              <p:cNvPr id="10" name="Volný tvar 9"/>
              <p:cNvSpPr/>
              <p:nvPr/>
            </p:nvSpPr>
            <p:spPr>
              <a:xfrm flipV="1">
                <a:off x="5670186" y="2753884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 flipH="1" flipV="1">
                <a:off x="5414813" y="2770359"/>
                <a:ext cx="164387" cy="801384"/>
              </a:xfrm>
              <a:custGeom>
                <a:avLst/>
                <a:gdLst>
                  <a:gd name="connsiteX0" fmla="*/ 102742 w 164387"/>
                  <a:gd name="connsiteY0" fmla="*/ 0 h 801384"/>
                  <a:gd name="connsiteX1" fmla="*/ 10274 w 164387"/>
                  <a:gd name="connsiteY1" fmla="*/ 441788 h 801384"/>
                  <a:gd name="connsiteX2" fmla="*/ 164387 w 164387"/>
                  <a:gd name="connsiteY2" fmla="*/ 801384 h 8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7" h="801384">
                    <a:moveTo>
                      <a:pt x="102742" y="0"/>
                    </a:moveTo>
                    <a:cubicBezTo>
                      <a:pt x="51371" y="154112"/>
                      <a:pt x="0" y="308224"/>
                      <a:pt x="10274" y="441788"/>
                    </a:cubicBezTo>
                    <a:cubicBezTo>
                      <a:pt x="20548" y="575352"/>
                      <a:pt x="92467" y="688368"/>
                      <a:pt x="164387" y="801384"/>
                    </a:cubicBezTo>
                  </a:path>
                </a:pathLst>
              </a:cu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" name="Přímá spojovací šipka 184"/>
              <p:cNvCxnSpPr/>
              <p:nvPr/>
            </p:nvCxnSpPr>
            <p:spPr>
              <a:xfrm rot="5400000" flipH="1" flipV="1">
                <a:off x="5189839" y="3113904"/>
                <a:ext cx="864973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6"/>
            <p:cNvGrpSpPr/>
            <p:nvPr/>
          </p:nvGrpSpPr>
          <p:grpSpPr>
            <a:xfrm>
              <a:off x="7917121" y="1553364"/>
              <a:ext cx="648183" cy="387208"/>
              <a:chOff x="2574033" y="1108371"/>
              <a:chExt cx="648183" cy="387208"/>
            </a:xfrm>
          </p:grpSpPr>
          <p:cxnSp>
            <p:nvCxnSpPr>
              <p:cNvPr id="8" name="Přímá spojovací šipka 195"/>
              <p:cNvCxnSpPr/>
              <p:nvPr/>
            </p:nvCxnSpPr>
            <p:spPr>
              <a:xfrm>
                <a:off x="2671891" y="1177079"/>
                <a:ext cx="52398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ovéPole 8"/>
              <p:cNvSpPr txBox="1"/>
              <p:nvPr/>
            </p:nvSpPr>
            <p:spPr>
              <a:xfrm>
                <a:off x="2574033" y="1108371"/>
                <a:ext cx="648183" cy="387208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rtlCol="0">
                <a:noAutofit/>
              </a:bodyPr>
              <a:lstStyle/>
              <a:p>
                <a:pPr marL="274320" indent="-274320" algn="ctr">
                  <a:lnSpc>
                    <a:spcPct val="150000"/>
                  </a:lnSpc>
                  <a:spcBef>
                    <a:spcPts val="580"/>
                  </a:spcBef>
                  <a:buClr>
                    <a:srgbClr val="FFC000"/>
                  </a:buClr>
                  <a:buSzPct val="85000"/>
                </a:pPr>
                <a:r>
                  <a:rPr lang="cs-CZ" sz="1400" i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25" name="Skupina 24"/>
          <p:cNvGrpSpPr/>
          <p:nvPr/>
        </p:nvGrpSpPr>
        <p:grpSpPr>
          <a:xfrm>
            <a:off x="7300664" y="4513670"/>
            <a:ext cx="1595717" cy="1082803"/>
            <a:chOff x="7286149" y="4486285"/>
            <a:chExt cx="1595717" cy="1082803"/>
          </a:xfrm>
        </p:grpSpPr>
        <p:grpSp>
          <p:nvGrpSpPr>
            <p:cNvPr id="26" name="Skupina 25"/>
            <p:cNvGrpSpPr/>
            <p:nvPr/>
          </p:nvGrpSpPr>
          <p:grpSpPr>
            <a:xfrm>
              <a:off x="7286149" y="4486285"/>
              <a:ext cx="1595717" cy="1082803"/>
              <a:chOff x="865095" y="4020671"/>
              <a:chExt cx="1664612" cy="1129553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" name="Skupina 60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41" name="Obdélník 40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42" name="Skupina 58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43" name="Přímá spojovací čára 136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Přímá spojovací čára 137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36" name="Elipsa 129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Elipsa 130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Elipsa 131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Elipsa 132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bdélník 3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27" name="Skupina 26"/>
            <p:cNvGrpSpPr/>
            <p:nvPr/>
          </p:nvGrpSpPr>
          <p:grpSpPr>
            <a:xfrm>
              <a:off x="7338205" y="4935657"/>
              <a:ext cx="515470" cy="288000"/>
              <a:chOff x="2576382" y="2679001"/>
              <a:chExt cx="515470" cy="288000"/>
            </a:xfrm>
          </p:grpSpPr>
          <p:cxnSp>
            <p:nvCxnSpPr>
              <p:cNvPr id="28" name="Přímá spojovací šipka 171"/>
              <p:cNvCxnSpPr/>
              <p:nvPr/>
            </p:nvCxnSpPr>
            <p:spPr>
              <a:xfrm rot="16200000" flipV="1">
                <a:off x="2432382" y="2823001"/>
                <a:ext cx="288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šipka 172"/>
              <p:cNvCxnSpPr/>
              <p:nvPr/>
            </p:nvCxnSpPr>
            <p:spPr>
              <a:xfrm rot="16200000" flipV="1">
                <a:off x="2561249" y="2823001"/>
                <a:ext cx="288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173"/>
              <p:cNvCxnSpPr/>
              <p:nvPr/>
            </p:nvCxnSpPr>
            <p:spPr>
              <a:xfrm rot="16200000" flipV="1">
                <a:off x="2690116" y="2823001"/>
                <a:ext cx="288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šipka 174"/>
              <p:cNvCxnSpPr/>
              <p:nvPr/>
            </p:nvCxnSpPr>
            <p:spPr>
              <a:xfrm rot="16200000" flipV="1">
                <a:off x="2818983" y="2823001"/>
                <a:ext cx="288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šipka 175"/>
              <p:cNvCxnSpPr/>
              <p:nvPr/>
            </p:nvCxnSpPr>
            <p:spPr>
              <a:xfrm rot="16200000" flipV="1">
                <a:off x="2947852" y="2823001"/>
                <a:ext cx="288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Skupina 44"/>
          <p:cNvGrpSpPr/>
          <p:nvPr/>
        </p:nvGrpSpPr>
        <p:grpSpPr>
          <a:xfrm>
            <a:off x="7372447" y="235971"/>
            <a:ext cx="1595717" cy="1082803"/>
            <a:chOff x="7357932" y="208586"/>
            <a:chExt cx="1595717" cy="1082803"/>
          </a:xfrm>
        </p:grpSpPr>
        <p:grpSp>
          <p:nvGrpSpPr>
            <p:cNvPr id="46" name="Skupina 45"/>
            <p:cNvGrpSpPr/>
            <p:nvPr/>
          </p:nvGrpSpPr>
          <p:grpSpPr>
            <a:xfrm>
              <a:off x="7357932" y="208586"/>
              <a:ext cx="1595717" cy="1082803"/>
              <a:chOff x="865095" y="4020671"/>
              <a:chExt cx="1664612" cy="1129553"/>
            </a:xfrm>
          </p:grpSpPr>
          <p:sp>
            <p:nvSpPr>
              <p:cNvPr id="53" name="Obdélník 52"/>
              <p:cNvSpPr/>
              <p:nvPr/>
            </p:nvSpPr>
            <p:spPr>
              <a:xfrm>
                <a:off x="1183341" y="4020671"/>
                <a:ext cx="1237130" cy="112955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4" name="Skupina 53"/>
              <p:cNvGrpSpPr/>
              <p:nvPr/>
            </p:nvGrpSpPr>
            <p:grpSpPr>
              <a:xfrm>
                <a:off x="865095" y="4491318"/>
                <a:ext cx="645459" cy="301447"/>
                <a:chOff x="3756212" y="4477871"/>
                <a:chExt cx="645459" cy="301447"/>
              </a:xfrm>
            </p:grpSpPr>
            <p:sp>
              <p:nvSpPr>
                <p:cNvPr id="61" name="Obdélník 60"/>
                <p:cNvSpPr/>
                <p:nvPr/>
              </p:nvSpPr>
              <p:spPr>
                <a:xfrm>
                  <a:off x="3886200" y="4491318"/>
                  <a:ext cx="430306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62" name="Skupina 61"/>
                <p:cNvGrpSpPr/>
                <p:nvPr/>
              </p:nvGrpSpPr>
              <p:grpSpPr>
                <a:xfrm>
                  <a:off x="3756212" y="4477871"/>
                  <a:ext cx="645459" cy="300318"/>
                  <a:chOff x="3756212" y="4477871"/>
                  <a:chExt cx="645459" cy="300318"/>
                </a:xfrm>
              </p:grpSpPr>
              <p:cxnSp>
                <p:nvCxnSpPr>
                  <p:cNvPr id="63" name="Přímá spojovací čára 56"/>
                  <p:cNvCxnSpPr/>
                  <p:nvPr/>
                </p:nvCxnSpPr>
                <p:spPr>
                  <a:xfrm>
                    <a:off x="3756212" y="4477871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ovací čára 57"/>
                  <p:cNvCxnSpPr/>
                  <p:nvPr/>
                </p:nvCxnSpPr>
                <p:spPr>
                  <a:xfrm>
                    <a:off x="3756212" y="4778189"/>
                    <a:ext cx="64545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Skupina 18"/>
              <p:cNvGrpSpPr/>
              <p:nvPr/>
            </p:nvGrpSpPr>
            <p:grpSpPr>
              <a:xfrm>
                <a:off x="2308460" y="4238856"/>
                <a:ext cx="221247" cy="792000"/>
                <a:chOff x="3152527" y="1623941"/>
                <a:chExt cx="221247" cy="792000"/>
              </a:xfrm>
            </p:grpSpPr>
            <p:sp>
              <p:nvSpPr>
                <p:cNvPr id="56" name="Elipsa 70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Elipsa 73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Elipsa 74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Elipsa 75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bdélník 5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47" name="Skupina 46"/>
            <p:cNvGrpSpPr/>
            <p:nvPr/>
          </p:nvGrpSpPr>
          <p:grpSpPr>
            <a:xfrm flipV="1">
              <a:off x="7417721" y="666143"/>
              <a:ext cx="515470" cy="288000"/>
              <a:chOff x="2576382" y="2679001"/>
              <a:chExt cx="515470" cy="288000"/>
            </a:xfrm>
          </p:grpSpPr>
          <p:cxnSp>
            <p:nvCxnSpPr>
              <p:cNvPr id="48" name="Přímá spojovací šipka 164"/>
              <p:cNvCxnSpPr/>
              <p:nvPr/>
            </p:nvCxnSpPr>
            <p:spPr>
              <a:xfrm rot="16200000" flipV="1">
                <a:off x="2432382" y="2823001"/>
                <a:ext cx="2880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šipka 165"/>
              <p:cNvCxnSpPr/>
              <p:nvPr/>
            </p:nvCxnSpPr>
            <p:spPr>
              <a:xfrm rot="16200000" flipV="1">
                <a:off x="2561249" y="2823001"/>
                <a:ext cx="2880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ovací šipka 166"/>
              <p:cNvCxnSpPr/>
              <p:nvPr/>
            </p:nvCxnSpPr>
            <p:spPr>
              <a:xfrm rot="16200000" flipV="1">
                <a:off x="2690116" y="2823001"/>
                <a:ext cx="2880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ovací šipka 167"/>
              <p:cNvCxnSpPr/>
              <p:nvPr/>
            </p:nvCxnSpPr>
            <p:spPr>
              <a:xfrm rot="16200000" flipV="1">
                <a:off x="2818983" y="2823001"/>
                <a:ext cx="2880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ovací šipka 168"/>
              <p:cNvCxnSpPr/>
              <p:nvPr/>
            </p:nvCxnSpPr>
            <p:spPr>
              <a:xfrm rot="16200000" flipV="1">
                <a:off x="2947852" y="2823001"/>
                <a:ext cx="2880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2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scila&amp;ccaron;ní obv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76691"/>
            <a:ext cx="3849468" cy="23307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21226" y="82361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000000"/>
                </a:solidFill>
                <a:ea typeface="Times New Roman"/>
              </a:rPr>
              <a:t>Elektromagnetické kmitání oscilačního obvodu je tlumené</a:t>
            </a:r>
            <a:r>
              <a:rPr lang="cs-CZ" sz="2400" dirty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cs-CZ" sz="2400" dirty="0" smtClean="0">
              <a:latin typeface="+mj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Odpor </a:t>
            </a:r>
            <a:r>
              <a:rPr lang="cs-CZ" sz="2400" dirty="0">
                <a:latin typeface="+mj-lt"/>
              </a:rPr>
              <a:t>skutečného oscilátoru není </a:t>
            </a:r>
            <a:r>
              <a:rPr lang="cs-CZ" sz="2400" dirty="0" smtClean="0">
                <a:latin typeface="+mj-lt"/>
              </a:rPr>
              <a:t>zanedbatelný.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Amplitudy 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Times New Roman"/>
              </a:rPr>
              <a:t>napětí i proudu se s časem zmenšují. </a:t>
            </a:r>
            <a:endParaRPr lang="cs-CZ" sz="2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Příčinou 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Times New Roman"/>
              </a:rPr>
              <a:t>je odpor </a:t>
            </a:r>
            <a:r>
              <a:rPr lang="cs-CZ" sz="2400" i="1" dirty="0">
                <a:solidFill>
                  <a:srgbClr val="000000"/>
                </a:solidFill>
                <a:latin typeface="+mj-lt"/>
                <a:ea typeface="Times New Roman"/>
              </a:rPr>
              <a:t>R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Times New Roman"/>
              </a:rPr>
              <a:t> oscilačního </a:t>
            </a: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obvodu, 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Times New Roman"/>
              </a:rPr>
              <a:t>na němž se převážně podílí odpor vinutí cívky → </a:t>
            </a: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teplo.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Úhlová frekvence se </a:t>
            </a:r>
            <a:b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</a:b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vlivem tlumení zmenšuje.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400" dirty="0" smtClean="0">
                <a:latin typeface="+mj-lt"/>
              </a:rPr>
              <a:t>δ</a:t>
            </a:r>
            <a:r>
              <a:rPr lang="cs-CZ" sz="2400" dirty="0" smtClean="0">
                <a:latin typeface="+mj-lt"/>
              </a:rPr>
              <a:t> – součinitel tlumení</a:t>
            </a:r>
          </a:p>
          <a:p>
            <a:pPr>
              <a:spcAft>
                <a:spcPts val="0"/>
              </a:spcAft>
            </a:pPr>
            <a:endParaRPr lang="cs-CZ" sz="2400" dirty="0" smtClean="0">
              <a:latin typeface="+mj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j-lt"/>
                <a:ea typeface="Times New Roman"/>
              </a:rPr>
              <a:t>Perioda </a:t>
            </a:r>
            <a:r>
              <a:rPr lang="cs-CZ" sz="2400" dirty="0">
                <a:solidFill>
                  <a:srgbClr val="000000"/>
                </a:solidFill>
                <a:latin typeface="+mj-lt"/>
                <a:ea typeface="Times New Roman"/>
              </a:rPr>
              <a:t>se zvětšuje, frekvence tedy zmenšuje.</a:t>
            </a:r>
            <a:endParaRPr lang="cs-CZ" sz="2400" dirty="0">
              <a:latin typeface="+mj-lt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i="1" dirty="0" smtClean="0">
              <a:sym typeface="Symbol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ym typeface="Symbol"/>
              </a:rPr>
              <a:t></a:t>
            </a:r>
            <a:r>
              <a:rPr lang="cs-CZ" sz="2400" b="1" baseline="-25000" dirty="0">
                <a:sym typeface="Symbol"/>
              </a:rPr>
              <a:t>0</a:t>
            </a:r>
            <a:r>
              <a:rPr lang="cs-CZ" sz="2400" b="1" baseline="30000" dirty="0">
                <a:sym typeface="Symbol"/>
              </a:rPr>
              <a:t> </a:t>
            </a:r>
            <a:r>
              <a:rPr lang="cs-CZ" sz="2400" b="1" dirty="0">
                <a:sym typeface="Symbol"/>
              </a:rPr>
              <a:t>&lt; </a:t>
            </a:r>
            <a:r>
              <a:rPr lang="cs-CZ" sz="2400" b="1" dirty="0" smtClean="0">
                <a:sym typeface="Symbol"/>
              </a:rPr>
              <a:t></a:t>
            </a:r>
            <a:r>
              <a:rPr lang="cs-CZ" sz="2400" i="1" dirty="0" smtClean="0">
                <a:sym typeface="Symbol"/>
              </a:rPr>
              <a:t>	</a:t>
            </a:r>
            <a:r>
              <a:rPr lang="cs-CZ" sz="2400" dirty="0" smtClean="0">
                <a:latin typeface="+mj-lt"/>
              </a:rPr>
              <a:t>kondenzátor </a:t>
            </a:r>
            <a:r>
              <a:rPr lang="cs-CZ" sz="2400" dirty="0">
                <a:latin typeface="+mj-lt"/>
              </a:rPr>
              <a:t>se </a:t>
            </a:r>
            <a:r>
              <a:rPr lang="cs-CZ" sz="2400" dirty="0" smtClean="0">
                <a:latin typeface="+mj-lt"/>
              </a:rPr>
              <a:t>postupně </a:t>
            </a:r>
            <a:r>
              <a:rPr lang="cs-CZ" sz="2400" dirty="0">
                <a:latin typeface="+mj-lt"/>
              </a:rPr>
              <a:t>vybije, </a:t>
            </a:r>
            <a:r>
              <a:rPr lang="cs-CZ" sz="2400" dirty="0" smtClean="0">
                <a:latin typeface="+mj-lt"/>
              </a:rPr>
              <a:t>veškerá </a:t>
            </a:r>
            <a:r>
              <a:rPr lang="cs-CZ" sz="2400" dirty="0">
                <a:latin typeface="+mj-lt"/>
              </a:rPr>
              <a:t>energie elektrického pole kondenzátoru </a:t>
            </a:r>
            <a:r>
              <a:rPr lang="cs-CZ" sz="2400" dirty="0" smtClean="0">
                <a:latin typeface="+mj-lt"/>
              </a:rPr>
              <a:t>se změní </a:t>
            </a:r>
            <a:r>
              <a:rPr lang="cs-CZ" sz="2400" dirty="0">
                <a:latin typeface="+mj-lt"/>
              </a:rPr>
              <a:t>ve vnitřní energii </a:t>
            </a:r>
            <a:r>
              <a:rPr lang="cs-CZ" sz="2400" dirty="0" smtClean="0">
                <a:latin typeface="+mj-lt"/>
              </a:rPr>
              <a:t>vodičů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 smtClean="0">
              <a:latin typeface="+mj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ym typeface="Symbol"/>
              </a:rPr>
              <a:t></a:t>
            </a:r>
            <a:r>
              <a:rPr lang="cs-CZ" sz="2400" b="1" baseline="-25000" dirty="0">
                <a:sym typeface="Symbol"/>
              </a:rPr>
              <a:t>0</a:t>
            </a:r>
            <a:r>
              <a:rPr lang="cs-CZ" sz="2400" b="1" baseline="30000" dirty="0">
                <a:sym typeface="Symbol"/>
              </a:rPr>
              <a:t>2 </a:t>
            </a:r>
            <a:r>
              <a:rPr lang="cs-CZ" sz="2400" b="1" dirty="0">
                <a:sym typeface="Symbol"/>
              </a:rPr>
              <a:t>&gt;&gt;  </a:t>
            </a:r>
            <a:r>
              <a:rPr lang="cs-CZ" sz="2400" b="1" baseline="30000" dirty="0" smtClean="0">
                <a:sym typeface="Symbol"/>
              </a:rPr>
              <a:t>2</a:t>
            </a:r>
            <a:r>
              <a:rPr lang="cs-CZ" sz="2400" i="1" baseline="30000" dirty="0" smtClean="0">
                <a:sym typeface="Symbol"/>
              </a:rPr>
              <a:t>	</a:t>
            </a:r>
            <a:r>
              <a:rPr lang="cs-CZ" sz="2400" dirty="0" smtClean="0">
                <a:latin typeface="+mj-lt"/>
              </a:rPr>
              <a:t>tlumení </a:t>
            </a:r>
            <a:r>
              <a:rPr lang="cs-CZ" sz="2400" dirty="0">
                <a:latin typeface="+mj-lt"/>
              </a:rPr>
              <a:t>je zanedbatelné a kmitání oscilačního obvodu se jen málo liší od kmitání </a:t>
            </a:r>
            <a:r>
              <a:rPr lang="cs-CZ" sz="2400" dirty="0" smtClean="0">
                <a:latin typeface="+mj-lt"/>
              </a:rPr>
              <a:t>harmonického</a:t>
            </a:r>
            <a:endParaRPr lang="cs-CZ" sz="2400" b="1" dirty="0" smtClean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2160" y="1884703"/>
            <a:ext cx="2019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72293"/>
              </p:ext>
            </p:extLst>
          </p:nvPr>
        </p:nvGraphicFramePr>
        <p:xfrm>
          <a:off x="3203848" y="3140968"/>
          <a:ext cx="1049769" cy="81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Rovnice" r:id="rId5" imgW="495000" imgH="393480" progId="Equation.3">
                  <p:embed/>
                </p:oleObj>
              </mc:Choice>
              <mc:Fallback>
                <p:oleObj name="Rovnice" r:id="rId5" imgW="495000" imgH="39348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40968"/>
                        <a:ext cx="1049769" cy="8190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8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80024"/>
              </p:ext>
            </p:extLst>
          </p:nvPr>
        </p:nvGraphicFramePr>
        <p:xfrm>
          <a:off x="107504" y="116632"/>
          <a:ext cx="8928992" cy="6594342"/>
        </p:xfrm>
        <a:graphic>
          <a:graphicData uri="http://schemas.openxmlformats.org/drawingml/2006/table">
            <a:tbl>
              <a:tblPr/>
              <a:tblGrid>
                <a:gridCol w="2192307"/>
                <a:gridCol w="1696125"/>
                <a:gridCol w="2232248"/>
                <a:gridCol w="2808312"/>
              </a:tblGrid>
              <a:tr h="56873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Mechanický oscilátor 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Elektromagnetický oscilátor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43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542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723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30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4511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50216"/>
              </p:ext>
            </p:extLst>
          </p:nvPr>
        </p:nvGraphicFramePr>
        <p:xfrm>
          <a:off x="107504" y="116632"/>
          <a:ext cx="8928992" cy="6594342"/>
        </p:xfrm>
        <a:graphic>
          <a:graphicData uri="http://schemas.openxmlformats.org/drawingml/2006/table">
            <a:tbl>
              <a:tblPr/>
              <a:tblGrid>
                <a:gridCol w="2192307"/>
                <a:gridCol w="1696125"/>
                <a:gridCol w="2232248"/>
                <a:gridCol w="2808312"/>
              </a:tblGrid>
              <a:tr h="56873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Mechanický oscilátor 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Elektromagnetický oscilátor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43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okamžitá výchylka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542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rychlost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723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hmotnost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30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tuhost pružiny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síla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4511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potenciální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</a:t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kinetická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95361"/>
              </p:ext>
            </p:extLst>
          </p:nvPr>
        </p:nvGraphicFramePr>
        <p:xfrm>
          <a:off x="107504" y="116632"/>
          <a:ext cx="8928992" cy="6594342"/>
        </p:xfrm>
        <a:graphic>
          <a:graphicData uri="http://schemas.openxmlformats.org/drawingml/2006/table">
            <a:tbl>
              <a:tblPr/>
              <a:tblGrid>
                <a:gridCol w="2192307"/>
                <a:gridCol w="1696125"/>
                <a:gridCol w="2232248"/>
                <a:gridCol w="2808312"/>
              </a:tblGrid>
              <a:tr h="56873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Mechanický oscilátor 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Elektromagnetický oscilátor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43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okamžitá výchylka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542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rychlost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723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hmotnost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30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tuhost pružiny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síla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4511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potenciální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</a:t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kinetická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09677"/>
              </p:ext>
            </p:extLst>
          </p:nvPr>
        </p:nvGraphicFramePr>
        <p:xfrm>
          <a:off x="2693988" y="3043238"/>
          <a:ext cx="8778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Rovnice" r:id="rId4" imgW="431640" imgH="419040" progId="Equation.3">
                  <p:embed/>
                </p:oleObj>
              </mc:Choice>
              <mc:Fallback>
                <p:oleObj name="Rovnice" r:id="rId4" imgW="431640" imgH="4190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043238"/>
                        <a:ext cx="877887" cy="835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42271"/>
              </p:ext>
            </p:extLst>
          </p:nvPr>
        </p:nvGraphicFramePr>
        <p:xfrm>
          <a:off x="2339975" y="4581525"/>
          <a:ext cx="1444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81525"/>
                        <a:ext cx="1444625" cy="784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67032"/>
              </p:ext>
            </p:extLst>
          </p:nvPr>
        </p:nvGraphicFramePr>
        <p:xfrm>
          <a:off x="2411413" y="5805488"/>
          <a:ext cx="1495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Rovnice" r:id="rId8" imgW="736560" imgH="393480" progId="Equation.3">
                  <p:embed/>
                </p:oleObj>
              </mc:Choice>
              <mc:Fallback>
                <p:oleObj name="Rovnice" r:id="rId8" imgW="736560" imgH="39348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1495425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15566"/>
              </p:ext>
            </p:extLst>
          </p:nvPr>
        </p:nvGraphicFramePr>
        <p:xfrm>
          <a:off x="107504" y="116632"/>
          <a:ext cx="8928992" cy="6594342"/>
        </p:xfrm>
        <a:graphic>
          <a:graphicData uri="http://schemas.openxmlformats.org/drawingml/2006/table">
            <a:tbl>
              <a:tblPr/>
              <a:tblGrid>
                <a:gridCol w="2192307"/>
                <a:gridCol w="1696125"/>
                <a:gridCol w="2232248"/>
                <a:gridCol w="2808312"/>
              </a:tblGrid>
              <a:tr h="56873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Mechanický oscilátor 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Elektromagnetický oscilátor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43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okamžitá výchylka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okamžitý </a:t>
                      </a: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náboj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542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rychlost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okamžitý proud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723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hmotnost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indukčnost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30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tuhost pružiny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reciproká hodnota kapacity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síla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elektrické napětí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4511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potenciální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energie elektrická </a:t>
                      </a: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</a:t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kinetická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energie magnetická</a:t>
                      </a:r>
                      <a:endParaRPr lang="cs-CZ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32279"/>
              </p:ext>
            </p:extLst>
          </p:nvPr>
        </p:nvGraphicFramePr>
        <p:xfrm>
          <a:off x="107504" y="116632"/>
          <a:ext cx="8928992" cy="6594342"/>
        </p:xfrm>
        <a:graphic>
          <a:graphicData uri="http://schemas.openxmlformats.org/drawingml/2006/table">
            <a:tbl>
              <a:tblPr/>
              <a:tblGrid>
                <a:gridCol w="2192307"/>
                <a:gridCol w="1696125"/>
                <a:gridCol w="2232248"/>
                <a:gridCol w="2808312"/>
              </a:tblGrid>
              <a:tr h="56873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Mechanický oscilátor 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Elektromagnetický oscilátor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434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okamžitá výchylka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okamžitý </a:t>
                      </a: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náboj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q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542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rychlost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okamžitý proud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i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723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hmotnost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indukčnost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30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tuhost pružiny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reciproká hodnota kapacity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síla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elektrické napětí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4511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u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0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potenciální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energie elektrická </a:t>
                      </a: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121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energie </a:t>
                      </a:r>
                      <a:b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cs-CZ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kinetická </a:t>
                      </a: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energie magnetická</a:t>
                      </a:r>
                      <a:endParaRPr lang="cs-CZ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cs-CZ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554"/>
              </p:ext>
            </p:extLst>
          </p:nvPr>
        </p:nvGraphicFramePr>
        <p:xfrm>
          <a:off x="6410325" y="4652963"/>
          <a:ext cx="2527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Rovnice" r:id="rId10" imgW="1244520" imgH="419040" progId="Equation.3">
                  <p:embed/>
                </p:oleObj>
              </mc:Choice>
              <mc:Fallback>
                <p:oleObj name="Rovnice" r:id="rId10" imgW="1244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4652963"/>
                        <a:ext cx="2527300" cy="835025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63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584173"/>
              </p:ext>
            </p:extLst>
          </p:nvPr>
        </p:nvGraphicFramePr>
        <p:xfrm>
          <a:off x="6729652" y="5661248"/>
          <a:ext cx="161821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Rovnice" r:id="rId12" imgW="723600" imgH="393480" progId="Equation.3">
                  <p:embed/>
                </p:oleObj>
              </mc:Choice>
              <mc:Fallback>
                <p:oleObj name="Rovnice" r:id="rId12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652" y="5661248"/>
                        <a:ext cx="1618218" cy="864096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63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8712"/>
              </p:ext>
            </p:extLst>
          </p:nvPr>
        </p:nvGraphicFramePr>
        <p:xfrm>
          <a:off x="7223125" y="2997200"/>
          <a:ext cx="903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Rovnice" r:id="rId14" imgW="444240" imgH="419040" progId="Equation.3">
                  <p:embed/>
                </p:oleObj>
              </mc:Choice>
              <mc:Fallback>
                <p:oleObj name="Rovnice" r:id="rId14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2997200"/>
                        <a:ext cx="903288" cy="835025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63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53112"/>
              </p:ext>
            </p:extLst>
          </p:nvPr>
        </p:nvGraphicFramePr>
        <p:xfrm>
          <a:off x="2693765" y="3026023"/>
          <a:ext cx="8778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Rovnice" r:id="rId16" imgW="431640" imgH="419040" progId="Equation.3">
                  <p:embed/>
                </p:oleObj>
              </mc:Choice>
              <mc:Fallback>
                <p:oleObj name="Rovnice" r:id="rId16" imgW="431640" imgH="4190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765" y="3026023"/>
                        <a:ext cx="877887" cy="835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83623"/>
              </p:ext>
            </p:extLst>
          </p:nvPr>
        </p:nvGraphicFramePr>
        <p:xfrm>
          <a:off x="2407295" y="4660999"/>
          <a:ext cx="1444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Rovnice" r:id="rId17" imgW="711000" imgH="393480" progId="Equation.3">
                  <p:embed/>
                </p:oleObj>
              </mc:Choice>
              <mc:Fallback>
                <p:oleObj name="Rovnice" r:id="rId17" imgW="711000" imgH="39348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295" y="4660999"/>
                        <a:ext cx="1444625" cy="784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48889"/>
              </p:ext>
            </p:extLst>
          </p:nvPr>
        </p:nvGraphicFramePr>
        <p:xfrm>
          <a:off x="2411190" y="5831210"/>
          <a:ext cx="1495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Rovnice" r:id="rId18" imgW="736560" imgH="393480" progId="Equation.3">
                  <p:embed/>
                </p:oleObj>
              </mc:Choice>
              <mc:Fallback>
                <p:oleObj name="Rovnice" r:id="rId18" imgW="736560" imgH="39348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190" y="5831210"/>
                        <a:ext cx="1495425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8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628650"/>
            <a:ext cx="9150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Můžeme-li zanedbat odpor oscilačního obvodu, je perioda jeho kmitání určena pouze parametry L a C. </a:t>
            </a:r>
            <a:endParaRPr lang="cs-CZ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Kmitání </a:t>
            </a:r>
            <a:r>
              <a:rPr lang="cs-CZ" sz="2400" dirty="0">
                <a:latin typeface="+mj-lt"/>
              </a:rPr>
              <a:t>tohoto obvodu se označuje jako </a:t>
            </a:r>
            <a:r>
              <a:rPr lang="cs-CZ" sz="2400" b="1" dirty="0">
                <a:latin typeface="+mj-lt"/>
              </a:rPr>
              <a:t>vlastní </a:t>
            </a:r>
            <a:r>
              <a:rPr lang="cs-CZ" sz="2400" b="1" dirty="0" smtClean="0">
                <a:latin typeface="+mj-lt"/>
              </a:rPr>
              <a:t>kmitání</a:t>
            </a:r>
            <a:r>
              <a:rPr lang="cs-CZ" sz="2400" dirty="0" smtClean="0">
                <a:latin typeface="+mj-lt"/>
              </a:rPr>
              <a:t> oscilátoru</a:t>
            </a:r>
            <a:r>
              <a:rPr lang="cs-CZ" sz="2400" dirty="0"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Obvod </a:t>
            </a:r>
            <a:r>
              <a:rPr lang="cs-CZ" sz="2400" dirty="0">
                <a:latin typeface="+mj-lt"/>
              </a:rPr>
              <a:t>je uzavřený a </a:t>
            </a:r>
            <a:r>
              <a:rPr lang="cs-CZ" sz="2400" dirty="0" smtClean="0">
                <a:latin typeface="+mj-lt"/>
              </a:rPr>
              <a:t>elektromagnetické </a:t>
            </a:r>
            <a:r>
              <a:rPr lang="cs-CZ" sz="2400" dirty="0">
                <a:latin typeface="+mj-lt"/>
              </a:rPr>
              <a:t>kmitání v něm vytváří střídavý proud </a:t>
            </a:r>
            <a:r>
              <a:rPr lang="cs-CZ" sz="2400" b="1" dirty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, který prochází jak C, tak 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Napětí na kondenzátoru je stejně veliké jako napětí na cívce.  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cs-CZ" sz="2400" b="1" dirty="0">
                <a:latin typeface="+mj-lt"/>
              </a:rPr>
              <a:t>Thomsonův vztah </a:t>
            </a:r>
            <a:r>
              <a:rPr lang="cs-CZ" sz="2400" b="1" dirty="0" smtClean="0">
                <a:latin typeface="+mj-lt"/>
              </a:rPr>
              <a:t>pro</a:t>
            </a:r>
          </a:p>
          <a:p>
            <a:pPr lvl="0">
              <a:lnSpc>
                <a:spcPct val="150000"/>
              </a:lnSpc>
            </a:pPr>
            <a:r>
              <a:rPr lang="cs-CZ" sz="2400" b="1" dirty="0" smtClean="0">
                <a:latin typeface="+mj-lt"/>
              </a:rPr>
              <a:t> </a:t>
            </a:r>
            <a:r>
              <a:rPr lang="cs-CZ" sz="2400" b="1" dirty="0">
                <a:latin typeface="+mj-lt"/>
              </a:rPr>
              <a:t>vlastní </a:t>
            </a:r>
            <a:r>
              <a:rPr lang="cs-CZ" sz="2400" b="1" dirty="0" smtClean="0">
                <a:latin typeface="+mj-lt"/>
              </a:rPr>
              <a:t>úhlovou frekvenci 	vlastní periodu	vlastní frekvenci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057974"/>
              </p:ext>
            </p:extLst>
          </p:nvPr>
        </p:nvGraphicFramePr>
        <p:xfrm>
          <a:off x="3536355" y="4509120"/>
          <a:ext cx="2109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Rovnice" r:id="rId3" imgW="850680" imgH="253800" progId="Equation.3">
                  <p:embed/>
                </p:oleObj>
              </mc:Choice>
              <mc:Fallback>
                <p:oleObj name="Rovnice" r:id="rId3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55" y="4509120"/>
                        <a:ext cx="2109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 2. 	 PERIODA KMITÁNÍ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991"/>
              </p:ext>
            </p:extLst>
          </p:nvPr>
        </p:nvGraphicFramePr>
        <p:xfrm>
          <a:off x="3131840" y="3068960"/>
          <a:ext cx="1227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Rovnice" r:id="rId5" imgW="609480" imgH="228600" progId="Equation.3">
                  <p:embed/>
                </p:oleObj>
              </mc:Choice>
              <mc:Fallback>
                <p:oleObj name="Rovnice" r:id="rId5" imgW="6094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068960"/>
                        <a:ext cx="1227138" cy="452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28748"/>
              </p:ext>
            </p:extLst>
          </p:nvPr>
        </p:nvGraphicFramePr>
        <p:xfrm>
          <a:off x="6660232" y="4310425"/>
          <a:ext cx="19652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Rovnice" r:id="rId7" imgW="863225" imgH="418918" progId="Equation.3">
                  <p:embed/>
                </p:oleObj>
              </mc:Choice>
              <mc:Fallback>
                <p:oleObj name="Rovnice" r:id="rId7" imgW="863225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310425"/>
                        <a:ext cx="1965206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95638"/>
              </p:ext>
            </p:extLst>
          </p:nvPr>
        </p:nvGraphicFramePr>
        <p:xfrm>
          <a:off x="755576" y="4293096"/>
          <a:ext cx="18256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Rovnice" r:id="rId9" imgW="723600" imgH="419040" progId="Equation.3">
                  <p:embed/>
                </p:oleObj>
              </mc:Choice>
              <mc:Fallback>
                <p:oleObj name="Rovnice" r:id="rId9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93096"/>
                        <a:ext cx="1825625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074" y="5517232"/>
            <a:ext cx="9150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>
                <a:latin typeface="+mj-lt"/>
              </a:rPr>
              <a:t>T </a:t>
            </a:r>
            <a:r>
              <a:rPr lang="cs-CZ" sz="2400" dirty="0">
                <a:latin typeface="+mj-lt"/>
              </a:rPr>
              <a:t>i</a:t>
            </a:r>
            <a:r>
              <a:rPr lang="cs-CZ" sz="2400" b="1" dirty="0">
                <a:latin typeface="+mj-lt"/>
              </a:rPr>
              <a:t> f</a:t>
            </a:r>
            <a:r>
              <a:rPr lang="cs-CZ" sz="2400" dirty="0">
                <a:latin typeface="+mj-lt"/>
              </a:rPr>
              <a:t> závisí jen na parametrech L a C. </a:t>
            </a:r>
          </a:p>
          <a:p>
            <a:pPr lvl="0" algn="ctr"/>
            <a:r>
              <a:rPr lang="cs-CZ" sz="2400" dirty="0">
                <a:latin typeface="+mj-lt"/>
              </a:rPr>
              <a:t>Nezávisí na podmínkách, za nichž bylo kmitání vzbuzeno.</a:t>
            </a:r>
          </a:p>
          <a:p>
            <a:pPr algn="ctr"/>
            <a:r>
              <a:rPr lang="cs-CZ" sz="2400" dirty="0">
                <a:latin typeface="+mj-lt"/>
              </a:rPr>
              <a:t>Napětí na kondenzátoru určuje amplitudu </a:t>
            </a:r>
            <a:r>
              <a:rPr lang="cs-CZ" sz="2400" dirty="0" smtClean="0">
                <a:latin typeface="+mj-lt"/>
              </a:rPr>
              <a:t>U</a:t>
            </a:r>
            <a:r>
              <a:rPr lang="cs-CZ" sz="2400" baseline="-25000" dirty="0" smtClean="0">
                <a:latin typeface="+mj-lt"/>
              </a:rPr>
              <a:t>m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49087"/>
              </p:ext>
            </p:extLst>
          </p:nvPr>
        </p:nvGraphicFramePr>
        <p:xfrm>
          <a:off x="4591249" y="2933377"/>
          <a:ext cx="15081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Rovnice" r:id="rId11" imgW="749160" imgH="431640" progId="Equation.3">
                  <p:embed/>
                </p:oleObj>
              </mc:Choice>
              <mc:Fallback>
                <p:oleObj name="Rovnice" r:id="rId11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249" y="2933377"/>
                        <a:ext cx="1508125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2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9144000" cy="5929312"/>
          </a:xfrm>
        </p:spPr>
        <p:txBody>
          <a:bodyPr/>
          <a:lstStyle/>
          <a:p>
            <a:pPr>
              <a:buNone/>
              <a:defRPr/>
            </a:pPr>
            <a:r>
              <a:rPr lang="cs-CZ" sz="2400" dirty="0"/>
              <a:t>•	vzniká připojením </a:t>
            </a:r>
            <a:r>
              <a:rPr lang="cs-CZ" sz="2400" dirty="0" err="1"/>
              <a:t>elmg</a:t>
            </a:r>
            <a:r>
              <a:rPr lang="cs-CZ" sz="2400" dirty="0"/>
              <a:t>. oscilátoru ke zdroji harmonického </a:t>
            </a:r>
            <a:r>
              <a:rPr lang="cs-CZ" sz="2400" dirty="0" smtClean="0"/>
              <a:t>napětí</a:t>
            </a:r>
            <a:endParaRPr lang="cs-CZ" sz="2400" dirty="0"/>
          </a:p>
          <a:p>
            <a:pPr>
              <a:buNone/>
              <a:defRPr/>
            </a:pPr>
            <a:r>
              <a:rPr lang="cs-CZ" sz="2400" dirty="0"/>
              <a:t>•	oscilátor kmitá s frekvencí připojeného zdroje </a:t>
            </a:r>
            <a:r>
              <a:rPr lang="cs-CZ" sz="2400" b="1" dirty="0" smtClean="0"/>
              <a:t>f</a:t>
            </a:r>
            <a:r>
              <a:rPr lang="cs-CZ" sz="2400" dirty="0" smtClean="0"/>
              <a:t> </a:t>
            </a:r>
            <a:r>
              <a:rPr lang="cs-CZ" sz="2400" b="1" dirty="0" smtClean="0"/>
              <a:t>(</a:t>
            </a:r>
            <a:r>
              <a:rPr lang="el-GR" sz="2400" b="1" dirty="0" smtClean="0"/>
              <a:t>ω</a:t>
            </a:r>
            <a:r>
              <a:rPr lang="cs-CZ" sz="2400" b="1" dirty="0" smtClean="0"/>
              <a:t>)</a:t>
            </a:r>
            <a:r>
              <a:rPr lang="el-GR" sz="2400" b="1" dirty="0" smtClean="0"/>
              <a:t> </a:t>
            </a:r>
            <a:endParaRPr lang="cs-CZ" sz="2400" dirty="0"/>
          </a:p>
          <a:p>
            <a:pPr>
              <a:buNone/>
              <a:defRPr/>
            </a:pPr>
            <a:r>
              <a:rPr lang="cs-CZ" sz="2400" dirty="0" smtClean="0"/>
              <a:t>	ne </a:t>
            </a:r>
            <a:r>
              <a:rPr lang="cs-CZ" sz="2400" dirty="0"/>
              <a:t>s frekvencí vlastního </a:t>
            </a:r>
            <a:r>
              <a:rPr lang="cs-CZ" sz="2400" dirty="0" smtClean="0"/>
              <a:t>kmitání </a:t>
            </a:r>
            <a:r>
              <a:rPr lang="cs-CZ" sz="2400" b="1" dirty="0" smtClean="0"/>
              <a:t>f</a:t>
            </a:r>
            <a:r>
              <a:rPr lang="cs-CZ" sz="2400" b="1" baseline="-25000" dirty="0" smtClean="0"/>
              <a:t>0  </a:t>
            </a:r>
            <a:r>
              <a:rPr lang="cs-CZ" sz="2400" b="1" dirty="0" smtClean="0"/>
              <a:t>(</a:t>
            </a:r>
            <a:r>
              <a:rPr lang="el-GR" sz="2400" b="1" dirty="0" smtClean="0"/>
              <a:t>ω</a:t>
            </a:r>
            <a:r>
              <a:rPr lang="el-GR" sz="2400" b="1" baseline="-25000" dirty="0" smtClean="0"/>
              <a:t>0</a:t>
            </a:r>
            <a:r>
              <a:rPr lang="cs-CZ" sz="2400" b="1" dirty="0" smtClean="0"/>
              <a:t>)</a:t>
            </a:r>
            <a:endParaRPr lang="cs-CZ" sz="2400" b="1" dirty="0"/>
          </a:p>
          <a:p>
            <a:pPr>
              <a:buNone/>
              <a:defRPr/>
            </a:pPr>
            <a:r>
              <a:rPr lang="cs-CZ" sz="2400" dirty="0"/>
              <a:t>•	nucené kmitání je </a:t>
            </a:r>
            <a:r>
              <a:rPr lang="cs-CZ" sz="2400" dirty="0" smtClean="0"/>
              <a:t>netlumené</a:t>
            </a:r>
            <a:endParaRPr lang="cs-CZ" sz="2400" dirty="0"/>
          </a:p>
          <a:p>
            <a:pPr>
              <a:buNone/>
              <a:defRPr/>
            </a:pPr>
            <a:r>
              <a:rPr lang="cs-CZ" sz="2400" dirty="0"/>
              <a:t>•	dosahuje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maximální amplitudy </a:t>
            </a:r>
            <a:br>
              <a:rPr lang="cs-CZ" sz="2400" dirty="0" smtClean="0"/>
            </a:br>
            <a:r>
              <a:rPr lang="cs-CZ" sz="2400" dirty="0" smtClean="0"/>
              <a:t>tehdy</a:t>
            </a:r>
            <a:r>
              <a:rPr lang="cs-CZ" sz="2400" dirty="0"/>
              <a:t>, když je frekvence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nuceného </a:t>
            </a:r>
            <a:r>
              <a:rPr lang="cs-CZ" sz="2400" dirty="0"/>
              <a:t>kmitání rovna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vlastní </a:t>
            </a:r>
            <a:r>
              <a:rPr lang="cs-CZ" sz="2400" dirty="0"/>
              <a:t>frekvenci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oscilačního </a:t>
            </a:r>
            <a:r>
              <a:rPr lang="cs-CZ" sz="2400" dirty="0"/>
              <a:t>obvodu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	 </a:t>
            </a:r>
            <a:r>
              <a:rPr lang="el-GR" sz="2400" b="1" dirty="0"/>
              <a:t>ω</a:t>
            </a:r>
            <a:r>
              <a:rPr lang="el-GR" sz="2400" b="1" baseline="-25000" dirty="0"/>
              <a:t>0</a:t>
            </a:r>
            <a:r>
              <a:rPr lang="el-GR" sz="2400" b="1" dirty="0"/>
              <a:t> = ω </a:t>
            </a:r>
            <a:endParaRPr lang="cs-CZ" sz="2400" b="1" dirty="0" smtClean="0"/>
          </a:p>
          <a:p>
            <a:pPr>
              <a:defRPr/>
            </a:pPr>
            <a:r>
              <a:rPr lang="cs-CZ" sz="2400" dirty="0" smtClean="0"/>
              <a:t>nastává </a:t>
            </a:r>
            <a:r>
              <a:rPr lang="cs-CZ" sz="2400" dirty="0"/>
              <a:t>rezonance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elmg</a:t>
            </a:r>
            <a:r>
              <a:rPr lang="cs-CZ" sz="2400" dirty="0" smtClean="0"/>
              <a:t>. oscilátoru</a:t>
            </a:r>
          </a:p>
          <a:p>
            <a:pPr>
              <a:defRPr/>
            </a:pPr>
            <a:r>
              <a:rPr lang="cs-CZ" sz="2400" b="1" dirty="0" smtClean="0"/>
              <a:t>rezonanční křivka</a:t>
            </a:r>
            <a:r>
              <a:rPr lang="cs-CZ" sz="2400" b="1" dirty="0"/>
              <a:t> </a:t>
            </a:r>
          </a:p>
          <a:p>
            <a:pPr>
              <a:buNone/>
              <a:defRPr/>
            </a:pPr>
            <a:r>
              <a:rPr lang="cs-CZ" sz="2400" dirty="0"/>
              <a:t>	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11. </a:t>
            </a:r>
            <a:r>
              <a:rPr lang="cs-CZ" sz="2800" b="1" dirty="0">
                <a:solidFill>
                  <a:schemeClr val="bg1"/>
                </a:solidFill>
              </a:rPr>
              <a:t>3</a:t>
            </a:r>
            <a:r>
              <a:rPr lang="cs-CZ" sz="2800" b="1" dirty="0" smtClean="0">
                <a:solidFill>
                  <a:schemeClr val="bg1"/>
                </a:solidFill>
              </a:rPr>
              <a:t>. 	 NUCENÉ KMITÁNÍ</a:t>
            </a:r>
          </a:p>
        </p:txBody>
      </p:sp>
      <p:grpSp>
        <p:nvGrpSpPr>
          <p:cNvPr id="31" name="Skupina 30"/>
          <p:cNvGrpSpPr/>
          <p:nvPr/>
        </p:nvGrpSpPr>
        <p:grpSpPr>
          <a:xfrm>
            <a:off x="3500226" y="2207175"/>
            <a:ext cx="5608278" cy="4280616"/>
            <a:chOff x="1373281" y="2207175"/>
            <a:chExt cx="5608278" cy="4280616"/>
          </a:xfrm>
        </p:grpSpPr>
        <p:grpSp>
          <p:nvGrpSpPr>
            <p:cNvPr id="32" name="Skupina 10"/>
            <p:cNvGrpSpPr/>
            <p:nvPr/>
          </p:nvGrpSpPr>
          <p:grpSpPr>
            <a:xfrm>
              <a:off x="1864427" y="2337285"/>
              <a:ext cx="5028698" cy="3659758"/>
              <a:chOff x="1864427" y="2467910"/>
              <a:chExt cx="5028698" cy="3659758"/>
            </a:xfrm>
          </p:grpSpPr>
          <p:cxnSp>
            <p:nvCxnSpPr>
              <p:cNvPr id="36" name="Přímá spojovací šipka 7"/>
              <p:cNvCxnSpPr/>
              <p:nvPr/>
            </p:nvCxnSpPr>
            <p:spPr>
              <a:xfrm rot="16200000" flipV="1">
                <a:off x="46427" y="4285910"/>
                <a:ext cx="3636000" cy="0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šipka 9"/>
              <p:cNvCxnSpPr/>
              <p:nvPr/>
            </p:nvCxnSpPr>
            <p:spPr>
              <a:xfrm>
                <a:off x="1869862" y="6103917"/>
                <a:ext cx="5023263" cy="23751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bdélník 32"/>
            <p:cNvSpPr/>
            <p:nvPr/>
          </p:nvSpPr>
          <p:spPr>
            <a:xfrm>
              <a:off x="6585296" y="5841460"/>
              <a:ext cx="396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320" indent="-274320" algn="ctr">
                <a:lnSpc>
                  <a:spcPct val="150000"/>
                </a:lnSpc>
                <a:spcBef>
                  <a:spcPts val="580"/>
                </a:spcBef>
                <a:buClr>
                  <a:srgbClr val="FFC000"/>
                </a:buClr>
                <a:buSzPct val="85000"/>
              </a:pPr>
              <a:r>
                <a:rPr lang="cs-CZ" sz="2400" dirty="0" smtClean="0">
                  <a:latin typeface="+mj-lt"/>
                  <a:sym typeface="Symbol"/>
                </a:rPr>
                <a:t></a:t>
              </a:r>
              <a:endParaRPr lang="cs-CZ" sz="2400" dirty="0" smtClean="0">
                <a:latin typeface="+mj-lt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1373281" y="2207175"/>
              <a:ext cx="545341" cy="58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320" indent="-274320" algn="ctr">
                <a:lnSpc>
                  <a:spcPct val="150000"/>
                </a:lnSpc>
                <a:spcBef>
                  <a:spcPts val="580"/>
                </a:spcBef>
                <a:buClr>
                  <a:srgbClr val="FFC000"/>
                </a:buClr>
                <a:buSzPct val="85000"/>
              </a:pPr>
              <a:r>
                <a:rPr lang="cs-CZ" sz="2400" dirty="0">
                  <a:latin typeface="+mj-lt"/>
                  <a:sym typeface="Symbol"/>
                </a:rPr>
                <a:t>U</a:t>
              </a:r>
              <a:r>
                <a:rPr lang="cs-CZ" sz="2400" baseline="-25000" dirty="0">
                  <a:latin typeface="+mj-lt"/>
                  <a:sym typeface="Symbol"/>
                </a:rPr>
                <a:t>m</a:t>
              </a:r>
              <a:endParaRPr lang="cs-CZ" sz="2400" baseline="-25000" dirty="0">
                <a:latin typeface="+mj-lt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1584754" y="5827607"/>
              <a:ext cx="340158" cy="586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320" indent="-274320" algn="ctr">
                <a:lnSpc>
                  <a:spcPct val="150000"/>
                </a:lnSpc>
                <a:spcBef>
                  <a:spcPts val="580"/>
                </a:spcBef>
                <a:buClr>
                  <a:srgbClr val="FFC000"/>
                </a:buClr>
                <a:buSzPct val="85000"/>
              </a:pPr>
              <a:r>
                <a:rPr lang="cs-CZ" sz="2400" dirty="0">
                  <a:latin typeface="+mj-lt"/>
                  <a:sym typeface="Symbol"/>
                </a:rPr>
                <a:t>0</a:t>
              </a:r>
              <a:endParaRPr lang="cs-CZ" sz="2400" dirty="0">
                <a:latin typeface="+mj-lt"/>
              </a:endParaRPr>
            </a:p>
          </p:txBody>
        </p:sp>
      </p:grpSp>
      <p:sp>
        <p:nvSpPr>
          <p:cNvPr id="38" name="Obdélník 37"/>
          <p:cNvSpPr/>
          <p:nvPr/>
        </p:nvSpPr>
        <p:spPr>
          <a:xfrm>
            <a:off x="5945587" y="5815730"/>
            <a:ext cx="500457" cy="574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sz="2400" dirty="0">
                <a:latin typeface="+mj-lt"/>
                <a:sym typeface="Symbol"/>
              </a:rPr>
              <a:t></a:t>
            </a:r>
            <a:r>
              <a:rPr lang="cs-CZ" sz="2400" baseline="-25000" dirty="0">
                <a:latin typeface="+mj-lt"/>
                <a:sym typeface="Symbol"/>
              </a:rPr>
              <a:t>0</a:t>
            </a:r>
            <a:endParaRPr lang="cs-CZ" sz="2400" baseline="-25000" dirty="0">
              <a:latin typeface="+mj-lt"/>
            </a:endParaRPr>
          </a:p>
        </p:txBody>
      </p:sp>
      <p:cxnSp>
        <p:nvCxnSpPr>
          <p:cNvPr id="39" name="Přímá spojovací čára 16"/>
          <p:cNvCxnSpPr/>
          <p:nvPr/>
        </p:nvCxnSpPr>
        <p:spPr>
          <a:xfrm rot="16200000" flipV="1">
            <a:off x="4625347" y="4314159"/>
            <a:ext cx="331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olný tvar 39"/>
          <p:cNvSpPr/>
          <p:nvPr/>
        </p:nvSpPr>
        <p:spPr>
          <a:xfrm>
            <a:off x="3982640" y="2614705"/>
            <a:ext cx="4903693" cy="3006166"/>
          </a:xfrm>
          <a:custGeom>
            <a:avLst/>
            <a:gdLst>
              <a:gd name="connsiteX0" fmla="*/ 0 w 4903694"/>
              <a:gd name="connsiteY0" fmla="*/ 2907553 h 2988236"/>
              <a:gd name="connsiteX1" fmla="*/ 510988 w 4903694"/>
              <a:gd name="connsiteY1" fmla="*/ 2844801 h 2988236"/>
              <a:gd name="connsiteX2" fmla="*/ 950259 w 4903694"/>
              <a:gd name="connsiteY2" fmla="*/ 2728259 h 2988236"/>
              <a:gd name="connsiteX3" fmla="*/ 1326777 w 4903694"/>
              <a:gd name="connsiteY3" fmla="*/ 2531036 h 2988236"/>
              <a:gd name="connsiteX4" fmla="*/ 1631577 w 4903694"/>
              <a:gd name="connsiteY4" fmla="*/ 2262095 h 2988236"/>
              <a:gd name="connsiteX5" fmla="*/ 1855694 w 4903694"/>
              <a:gd name="connsiteY5" fmla="*/ 1876612 h 2988236"/>
              <a:gd name="connsiteX6" fmla="*/ 1981200 w 4903694"/>
              <a:gd name="connsiteY6" fmla="*/ 1518024 h 2988236"/>
              <a:gd name="connsiteX7" fmla="*/ 2088777 w 4903694"/>
              <a:gd name="connsiteY7" fmla="*/ 1007036 h 2988236"/>
              <a:gd name="connsiteX8" fmla="*/ 2187388 w 4903694"/>
              <a:gd name="connsiteY8" fmla="*/ 513977 h 2988236"/>
              <a:gd name="connsiteX9" fmla="*/ 2232212 w 4903694"/>
              <a:gd name="connsiteY9" fmla="*/ 209177 h 2988236"/>
              <a:gd name="connsiteX10" fmla="*/ 2250141 w 4903694"/>
              <a:gd name="connsiteY10" fmla="*/ 83671 h 2988236"/>
              <a:gd name="connsiteX11" fmla="*/ 2277035 w 4903694"/>
              <a:gd name="connsiteY11" fmla="*/ 20918 h 2988236"/>
              <a:gd name="connsiteX12" fmla="*/ 2321859 w 4903694"/>
              <a:gd name="connsiteY12" fmla="*/ 20918 h 2988236"/>
              <a:gd name="connsiteX13" fmla="*/ 2366682 w 4903694"/>
              <a:gd name="connsiteY13" fmla="*/ 146424 h 2988236"/>
              <a:gd name="connsiteX14" fmla="*/ 2465294 w 4903694"/>
              <a:gd name="connsiteY14" fmla="*/ 594659 h 2988236"/>
              <a:gd name="connsiteX15" fmla="*/ 2608730 w 4903694"/>
              <a:gd name="connsiteY15" fmla="*/ 1293906 h 2988236"/>
              <a:gd name="connsiteX16" fmla="*/ 2779059 w 4903694"/>
              <a:gd name="connsiteY16" fmla="*/ 1876612 h 2988236"/>
              <a:gd name="connsiteX17" fmla="*/ 3021106 w 4903694"/>
              <a:gd name="connsiteY17" fmla="*/ 2271059 h 2988236"/>
              <a:gd name="connsiteX18" fmla="*/ 3307977 w 4903694"/>
              <a:gd name="connsiteY18" fmla="*/ 2548965 h 2988236"/>
              <a:gd name="connsiteX19" fmla="*/ 3657600 w 4903694"/>
              <a:gd name="connsiteY19" fmla="*/ 2719295 h 2988236"/>
              <a:gd name="connsiteX20" fmla="*/ 4195482 w 4903694"/>
              <a:gd name="connsiteY20" fmla="*/ 2880659 h 2988236"/>
              <a:gd name="connsiteX21" fmla="*/ 4903694 w 4903694"/>
              <a:gd name="connsiteY21" fmla="*/ 2988236 h 29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3694" h="2988236">
                <a:moveTo>
                  <a:pt x="0" y="2907553"/>
                </a:moveTo>
                <a:cubicBezTo>
                  <a:pt x="176306" y="2891118"/>
                  <a:pt x="352612" y="2874683"/>
                  <a:pt x="510988" y="2844801"/>
                </a:cubicBezTo>
                <a:cubicBezTo>
                  <a:pt x="669365" y="2814919"/>
                  <a:pt x="814294" y="2780553"/>
                  <a:pt x="950259" y="2728259"/>
                </a:cubicBezTo>
                <a:cubicBezTo>
                  <a:pt x="1086224" y="2675965"/>
                  <a:pt x="1213224" y="2608730"/>
                  <a:pt x="1326777" y="2531036"/>
                </a:cubicBezTo>
                <a:cubicBezTo>
                  <a:pt x="1440330" y="2453342"/>
                  <a:pt x="1543424" y="2371166"/>
                  <a:pt x="1631577" y="2262095"/>
                </a:cubicBezTo>
                <a:cubicBezTo>
                  <a:pt x="1719730" y="2153024"/>
                  <a:pt x="1797424" y="2000624"/>
                  <a:pt x="1855694" y="1876612"/>
                </a:cubicBezTo>
                <a:cubicBezTo>
                  <a:pt x="1913965" y="1752600"/>
                  <a:pt x="1942353" y="1662953"/>
                  <a:pt x="1981200" y="1518024"/>
                </a:cubicBezTo>
                <a:cubicBezTo>
                  <a:pt x="2020047" y="1373095"/>
                  <a:pt x="2054412" y="1174377"/>
                  <a:pt x="2088777" y="1007036"/>
                </a:cubicBezTo>
                <a:cubicBezTo>
                  <a:pt x="2123142" y="839695"/>
                  <a:pt x="2163482" y="646953"/>
                  <a:pt x="2187388" y="513977"/>
                </a:cubicBezTo>
                <a:cubicBezTo>
                  <a:pt x="2211294" y="381001"/>
                  <a:pt x="2221753" y="280895"/>
                  <a:pt x="2232212" y="209177"/>
                </a:cubicBezTo>
                <a:cubicBezTo>
                  <a:pt x="2242671" y="137459"/>
                  <a:pt x="2242671" y="115047"/>
                  <a:pt x="2250141" y="83671"/>
                </a:cubicBezTo>
                <a:cubicBezTo>
                  <a:pt x="2257611" y="52295"/>
                  <a:pt x="2265082" y="31377"/>
                  <a:pt x="2277035" y="20918"/>
                </a:cubicBezTo>
                <a:cubicBezTo>
                  <a:pt x="2288988" y="10459"/>
                  <a:pt x="2306918" y="0"/>
                  <a:pt x="2321859" y="20918"/>
                </a:cubicBezTo>
                <a:cubicBezTo>
                  <a:pt x="2336800" y="41836"/>
                  <a:pt x="2342776" y="50801"/>
                  <a:pt x="2366682" y="146424"/>
                </a:cubicBezTo>
                <a:cubicBezTo>
                  <a:pt x="2390588" y="242047"/>
                  <a:pt x="2424953" y="403412"/>
                  <a:pt x="2465294" y="594659"/>
                </a:cubicBezTo>
                <a:cubicBezTo>
                  <a:pt x="2505635" y="785906"/>
                  <a:pt x="2556436" y="1080247"/>
                  <a:pt x="2608730" y="1293906"/>
                </a:cubicBezTo>
                <a:cubicBezTo>
                  <a:pt x="2661024" y="1507565"/>
                  <a:pt x="2710330" y="1713753"/>
                  <a:pt x="2779059" y="1876612"/>
                </a:cubicBezTo>
                <a:cubicBezTo>
                  <a:pt x="2847788" y="2039471"/>
                  <a:pt x="2932953" y="2159000"/>
                  <a:pt x="3021106" y="2271059"/>
                </a:cubicBezTo>
                <a:cubicBezTo>
                  <a:pt x="3109259" y="2383118"/>
                  <a:pt x="3201895" y="2474259"/>
                  <a:pt x="3307977" y="2548965"/>
                </a:cubicBezTo>
                <a:cubicBezTo>
                  <a:pt x="3414059" y="2623671"/>
                  <a:pt x="3509683" y="2664013"/>
                  <a:pt x="3657600" y="2719295"/>
                </a:cubicBezTo>
                <a:cubicBezTo>
                  <a:pt x="3805517" y="2774577"/>
                  <a:pt x="3987800" y="2835835"/>
                  <a:pt x="4195482" y="2880659"/>
                </a:cubicBezTo>
                <a:cubicBezTo>
                  <a:pt x="4403164" y="2925483"/>
                  <a:pt x="4653429" y="2956859"/>
                  <a:pt x="4903694" y="298823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3991604" y="4310529"/>
            <a:ext cx="4894730" cy="1319306"/>
          </a:xfrm>
          <a:custGeom>
            <a:avLst/>
            <a:gdLst>
              <a:gd name="connsiteX0" fmla="*/ 0 w 4894730"/>
              <a:gd name="connsiteY0" fmla="*/ 1220694 h 1319306"/>
              <a:gd name="connsiteX1" fmla="*/ 591671 w 4894730"/>
              <a:gd name="connsiteY1" fmla="*/ 1148977 h 1319306"/>
              <a:gd name="connsiteX2" fmla="*/ 1272989 w 4894730"/>
              <a:gd name="connsiteY2" fmla="*/ 987612 h 1319306"/>
              <a:gd name="connsiteX3" fmla="*/ 1828800 w 4894730"/>
              <a:gd name="connsiteY3" fmla="*/ 611094 h 1319306"/>
              <a:gd name="connsiteX4" fmla="*/ 2115671 w 4894730"/>
              <a:gd name="connsiteY4" fmla="*/ 189753 h 1319306"/>
              <a:gd name="connsiteX5" fmla="*/ 2312895 w 4894730"/>
              <a:gd name="connsiteY5" fmla="*/ 10459 h 1319306"/>
              <a:gd name="connsiteX6" fmla="*/ 2554942 w 4894730"/>
              <a:gd name="connsiteY6" fmla="*/ 252506 h 1319306"/>
              <a:gd name="connsiteX7" fmla="*/ 2841812 w 4894730"/>
              <a:gd name="connsiteY7" fmla="*/ 646953 h 1319306"/>
              <a:gd name="connsiteX8" fmla="*/ 3316942 w 4894730"/>
              <a:gd name="connsiteY8" fmla="*/ 978647 h 1319306"/>
              <a:gd name="connsiteX9" fmla="*/ 3792071 w 4894730"/>
              <a:gd name="connsiteY9" fmla="*/ 1157941 h 1319306"/>
              <a:gd name="connsiteX10" fmla="*/ 4446495 w 4894730"/>
              <a:gd name="connsiteY10" fmla="*/ 1283447 h 1319306"/>
              <a:gd name="connsiteX11" fmla="*/ 4894730 w 4894730"/>
              <a:gd name="connsiteY11" fmla="*/ 1319306 h 13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4730" h="1319306">
                <a:moveTo>
                  <a:pt x="0" y="1220694"/>
                </a:moveTo>
                <a:cubicBezTo>
                  <a:pt x="189753" y="1204259"/>
                  <a:pt x="379506" y="1187824"/>
                  <a:pt x="591671" y="1148977"/>
                </a:cubicBezTo>
                <a:cubicBezTo>
                  <a:pt x="803836" y="1110130"/>
                  <a:pt x="1066801" y="1077259"/>
                  <a:pt x="1272989" y="987612"/>
                </a:cubicBezTo>
                <a:cubicBezTo>
                  <a:pt x="1479177" y="897965"/>
                  <a:pt x="1688353" y="744070"/>
                  <a:pt x="1828800" y="611094"/>
                </a:cubicBezTo>
                <a:cubicBezTo>
                  <a:pt x="1969247" y="478118"/>
                  <a:pt x="2034989" y="289859"/>
                  <a:pt x="2115671" y="189753"/>
                </a:cubicBezTo>
                <a:cubicBezTo>
                  <a:pt x="2196354" y="89647"/>
                  <a:pt x="2239683" y="0"/>
                  <a:pt x="2312895" y="10459"/>
                </a:cubicBezTo>
                <a:cubicBezTo>
                  <a:pt x="2386107" y="20918"/>
                  <a:pt x="2466789" y="146424"/>
                  <a:pt x="2554942" y="252506"/>
                </a:cubicBezTo>
                <a:cubicBezTo>
                  <a:pt x="2643095" y="358588"/>
                  <a:pt x="2714812" y="525930"/>
                  <a:pt x="2841812" y="646953"/>
                </a:cubicBezTo>
                <a:cubicBezTo>
                  <a:pt x="2968812" y="767977"/>
                  <a:pt x="3158565" y="893482"/>
                  <a:pt x="3316942" y="978647"/>
                </a:cubicBezTo>
                <a:cubicBezTo>
                  <a:pt x="3475319" y="1063812"/>
                  <a:pt x="3603812" y="1107141"/>
                  <a:pt x="3792071" y="1157941"/>
                </a:cubicBezTo>
                <a:cubicBezTo>
                  <a:pt x="3980330" y="1208741"/>
                  <a:pt x="4262719" y="1256553"/>
                  <a:pt x="4446495" y="1283447"/>
                </a:cubicBezTo>
                <a:cubicBezTo>
                  <a:pt x="4630271" y="1310341"/>
                  <a:pt x="4762500" y="1314823"/>
                  <a:pt x="4894730" y="131930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ový popisek 41"/>
          <p:cNvSpPr/>
          <p:nvPr/>
        </p:nvSpPr>
        <p:spPr>
          <a:xfrm>
            <a:off x="6828037" y="3528508"/>
            <a:ext cx="1742738" cy="473336"/>
          </a:xfrm>
          <a:prstGeom prst="wedgeRoundRectCallout">
            <a:avLst>
              <a:gd name="adj1" fmla="val -69598"/>
              <a:gd name="adj2" fmla="val -101137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malé tlumení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3" name="Zaoblený obdélníkový popisek 42"/>
          <p:cNvSpPr/>
          <p:nvPr/>
        </p:nvSpPr>
        <p:spPr>
          <a:xfrm>
            <a:off x="7636653" y="4437112"/>
            <a:ext cx="1102038" cy="717594"/>
          </a:xfrm>
          <a:prstGeom prst="wedgeRoundRectCallout">
            <a:avLst>
              <a:gd name="adj1" fmla="val -180580"/>
              <a:gd name="adj2" fmla="val -49461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větší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tlumení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4" name="Přímá spojovací čára 22"/>
          <p:cNvCxnSpPr>
            <a:stCxn id="40" idx="11"/>
          </p:cNvCxnSpPr>
          <p:nvPr/>
        </p:nvCxnSpPr>
        <p:spPr>
          <a:xfrm flipH="1">
            <a:off x="3977260" y="2635749"/>
            <a:ext cx="2282415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23"/>
          <p:cNvCxnSpPr/>
          <p:nvPr/>
        </p:nvCxnSpPr>
        <p:spPr>
          <a:xfrm flipH="1">
            <a:off x="4000569" y="4315735"/>
            <a:ext cx="2282415" cy="0"/>
          </a:xfrm>
          <a:prstGeom prst="line">
            <a:avLst/>
          </a:prstGeom>
          <a:ln>
            <a:solidFill>
              <a:srgbClr val="20B22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4005842" y="2276872"/>
            <a:ext cx="1983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sz="1600" dirty="0" smtClean="0">
                <a:solidFill>
                  <a:srgbClr val="FF0000"/>
                </a:solidFill>
                <a:latin typeface="+mj-lt"/>
                <a:sym typeface="Symbol"/>
              </a:rPr>
              <a:t>rezonanční amplituda</a:t>
            </a:r>
            <a:endParaRPr lang="cs-CZ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3996883" y="3933056"/>
            <a:ext cx="1983685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sz="1600" dirty="0" smtClean="0">
                <a:solidFill>
                  <a:srgbClr val="009900"/>
                </a:solidFill>
                <a:latin typeface="+mj-lt"/>
                <a:sym typeface="Symbol"/>
              </a:rPr>
              <a:t>rezonanční amplituda</a:t>
            </a:r>
            <a:endParaRPr lang="cs-CZ" sz="1600" dirty="0" smtClean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6346458" y="5988465"/>
            <a:ext cx="225799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50000"/>
              </a:lnSpc>
              <a:spcBef>
                <a:spcPts val="580"/>
              </a:spcBef>
              <a:buClr>
                <a:srgbClr val="FFC000"/>
              </a:buClr>
              <a:buSzPct val="85000"/>
            </a:pPr>
            <a:r>
              <a:rPr lang="cs-CZ" dirty="0" smtClean="0">
                <a:latin typeface="+mj-lt"/>
                <a:sym typeface="Symbol"/>
              </a:rPr>
              <a:t>– rezonanční kmitočet</a:t>
            </a:r>
            <a:endParaRPr lang="cs-CZ" dirty="0" smtClean="0">
              <a:latin typeface="+mj-lt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699792" y="5997043"/>
            <a:ext cx="1011907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57" y="1124744"/>
            <a:ext cx="1676900" cy="13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  <p:bldP spid="38" grpId="0"/>
      <p:bldP spid="40" grpId="0" animBg="1"/>
      <p:bldP spid="41" grpId="0" animBg="1"/>
      <p:bldP spid="42" grpId="0" animBg="1"/>
      <p:bldP spid="43" grpId="0" animBg="1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713</Words>
  <Application>Microsoft Office PowerPoint</Application>
  <PresentationFormat>Předvádění na obrazovce (4:3)</PresentationFormat>
  <Paragraphs>301</Paragraphs>
  <Slides>26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Wingdings 2</vt:lpstr>
      <vt:lpstr>Arial Black</vt:lpstr>
      <vt:lpstr>Symbol</vt:lpstr>
      <vt:lpstr>Times New Roman</vt:lpstr>
      <vt:lpstr>Calibri</vt:lpstr>
      <vt:lpstr>Motiv sady Office</vt:lpstr>
      <vt:lpstr>Rovnice</vt:lpstr>
      <vt:lpstr>Rovnica</vt:lpstr>
      <vt:lpstr>11. ELEKTROMAGNETICKÉ  KMITÁNÍ A VLNĚNÍ</vt:lpstr>
      <vt:lpstr>Prezentace aplikace PowerPoint</vt:lpstr>
      <vt:lpstr>11. 1.  ELEKTROMAGNETICKÝ OSCILÁTOR</vt:lpstr>
      <vt:lpstr>Prezentace aplikace PowerPoint</vt:lpstr>
      <vt:lpstr>Prezentace aplikace PowerPoint</vt:lpstr>
      <vt:lpstr>Prezentace aplikace PowerPoint</vt:lpstr>
      <vt:lpstr>Prezentace aplikace PowerPoint</vt:lpstr>
      <vt:lpstr>11. 2.   PERIODA KMITÁNÍ</vt:lpstr>
      <vt:lpstr>11. 3.   NUCENÉ KMITÁNÍ</vt:lpstr>
      <vt:lpstr>11.4. ELEKTROMAGNETICKÉ VLNĚNÍ</vt:lpstr>
      <vt:lpstr>Prezentace aplikace PowerPoint</vt:lpstr>
      <vt:lpstr>Prezentace aplikace PowerPoint</vt:lpstr>
      <vt:lpstr>Prezentace aplikace PowerPoint</vt:lpstr>
      <vt:lpstr>11.4. ELEKTROMAGNETICKÁ VLNA</vt:lpstr>
      <vt:lpstr>11.4. ELEKTROMAGNETICKÁ VLNA</vt:lpstr>
      <vt:lpstr>11.4. ELEKTROMAGNETICKÁ VLNA</vt:lpstr>
      <vt:lpstr>Prezentace aplikace PowerPoint</vt:lpstr>
      <vt:lpstr>Prezentace aplikace PowerPoint</vt:lpstr>
      <vt:lpstr>Prezentace aplikace PowerPoint</vt:lpstr>
      <vt:lpstr>Prezentace aplikace PowerPoint</vt:lpstr>
      <vt:lpstr>11.6. ELEKTROMAGNETICKÝ DIPÓL – anténa </vt:lpstr>
      <vt:lpstr>11.6. ELEKTROMAGNETICKÝ DIPÓL – anténa </vt:lpstr>
      <vt:lpstr>11.7. VLASTNOSTI ELEKTROMAGNETICKÉ VLNY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189</cp:revision>
  <dcterms:created xsi:type="dcterms:W3CDTF">2011-01-17T18:17:18Z</dcterms:created>
  <dcterms:modified xsi:type="dcterms:W3CDTF">2014-05-28T11:54:12Z</dcterms:modified>
</cp:coreProperties>
</file>