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96" r:id="rId1"/>
    <p:sldMasterId id="2147483733" r:id="rId2"/>
  </p:sldMasterIdLst>
  <p:notesMasterIdLst>
    <p:notesMasterId r:id="rId61"/>
  </p:notesMasterIdLst>
  <p:handoutMasterIdLst>
    <p:handoutMasterId r:id="rId62"/>
  </p:handoutMasterIdLst>
  <p:sldIdLst>
    <p:sldId id="661" r:id="rId3"/>
    <p:sldId id="627" r:id="rId4"/>
    <p:sldId id="628" r:id="rId5"/>
    <p:sldId id="629" r:id="rId6"/>
    <p:sldId id="663" r:id="rId7"/>
    <p:sldId id="668" r:id="rId8"/>
    <p:sldId id="632" r:id="rId9"/>
    <p:sldId id="633" r:id="rId10"/>
    <p:sldId id="670" r:id="rId11"/>
    <p:sldId id="634" r:id="rId12"/>
    <p:sldId id="635" r:id="rId13"/>
    <p:sldId id="669" r:id="rId14"/>
    <p:sldId id="664" r:id="rId15"/>
    <p:sldId id="636" r:id="rId16"/>
    <p:sldId id="665" r:id="rId17"/>
    <p:sldId id="637" r:id="rId18"/>
    <p:sldId id="666" r:id="rId19"/>
    <p:sldId id="638" r:id="rId20"/>
    <p:sldId id="667" r:id="rId21"/>
    <p:sldId id="640" r:id="rId22"/>
    <p:sldId id="642" r:id="rId23"/>
    <p:sldId id="643" r:id="rId24"/>
    <p:sldId id="644" r:id="rId25"/>
    <p:sldId id="646" r:id="rId26"/>
    <p:sldId id="647" r:id="rId27"/>
    <p:sldId id="671" r:id="rId28"/>
    <p:sldId id="672" r:id="rId29"/>
    <p:sldId id="673" r:id="rId30"/>
    <p:sldId id="674" r:id="rId31"/>
    <p:sldId id="675" r:id="rId32"/>
    <p:sldId id="676" r:id="rId33"/>
    <p:sldId id="677" r:id="rId34"/>
    <p:sldId id="678" r:id="rId35"/>
    <p:sldId id="679" r:id="rId36"/>
    <p:sldId id="680" r:id="rId37"/>
    <p:sldId id="681" r:id="rId38"/>
    <p:sldId id="682" r:id="rId39"/>
    <p:sldId id="683" r:id="rId40"/>
    <p:sldId id="684" r:id="rId41"/>
    <p:sldId id="687" r:id="rId42"/>
    <p:sldId id="685" r:id="rId43"/>
    <p:sldId id="654" r:id="rId44"/>
    <p:sldId id="655" r:id="rId45"/>
    <p:sldId id="688" r:id="rId46"/>
    <p:sldId id="686" r:id="rId47"/>
    <p:sldId id="657" r:id="rId48"/>
    <p:sldId id="689" r:id="rId49"/>
    <p:sldId id="658" r:id="rId50"/>
    <p:sldId id="659" r:id="rId51"/>
    <p:sldId id="690" r:id="rId52"/>
    <p:sldId id="691" r:id="rId53"/>
    <p:sldId id="660" r:id="rId54"/>
    <p:sldId id="692" r:id="rId55"/>
    <p:sldId id="662" r:id="rId56"/>
    <p:sldId id="693" r:id="rId57"/>
    <p:sldId id="694" r:id="rId58"/>
    <p:sldId id="262" r:id="rId59"/>
    <p:sldId id="325" r:id="rId60"/>
  </p:sldIdLst>
  <p:sldSz cx="9144000" cy="6858000" type="screen4x3"/>
  <p:notesSz cx="6877050" cy="965676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6419"/>
    <a:srgbClr val="8FF27E"/>
    <a:srgbClr val="32C832"/>
    <a:srgbClr val="33CC33"/>
    <a:srgbClr val="0DFFFF"/>
    <a:srgbClr val="00DCDC"/>
    <a:srgbClr val="0000FF"/>
    <a:srgbClr val="009592"/>
    <a:srgbClr val="C8FFFF"/>
    <a:srgbClr val="00F0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46" autoAdjust="0"/>
    <p:restoredTop sz="94660"/>
  </p:normalViewPr>
  <p:slideViewPr>
    <p:cSldViewPr>
      <p:cViewPr varScale="1">
        <p:scale>
          <a:sx n="61" d="100"/>
          <a:sy n="61" d="100"/>
        </p:scale>
        <p:origin x="-710" y="-82"/>
      </p:cViewPr>
      <p:guideLst>
        <p:guide orient="horz" pos="2160"/>
        <p:guide pos="350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3" d="100"/>
        <a:sy n="93" d="100"/>
      </p:scale>
      <p:origin x="0" y="1806"/>
    </p:cViewPr>
  </p:sorterViewPr>
  <p:gridSpacing cx="45005" cy="45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5" Type="http://schemas.openxmlformats.org/officeDocument/2006/relationships/image" Target="../media/image6.wmf"/><Relationship Id="rId4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0055" cy="482838"/>
          </a:xfrm>
          <a:prstGeom prst="rect">
            <a:avLst/>
          </a:prstGeom>
        </p:spPr>
        <p:txBody>
          <a:bodyPr vert="horz" lIns="94476" tIns="47238" rIns="94476" bIns="47238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95404" y="0"/>
            <a:ext cx="2980055" cy="482838"/>
          </a:xfrm>
          <a:prstGeom prst="rect">
            <a:avLst/>
          </a:prstGeom>
        </p:spPr>
        <p:txBody>
          <a:bodyPr vert="horz" lIns="94476" tIns="47238" rIns="94476" bIns="47238" rtlCol="0"/>
          <a:lstStyle>
            <a:lvl1pPr algn="r">
              <a:defRPr sz="1200"/>
            </a:lvl1pPr>
          </a:lstStyle>
          <a:p>
            <a:fld id="{57C59F13-626B-4E81-B7E1-F125CA16513D}" type="datetimeFigureOut">
              <a:rPr lang="cs-CZ" smtClean="0"/>
              <a:pPr/>
              <a:t>2.4.2013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172249"/>
            <a:ext cx="2980055" cy="482838"/>
          </a:xfrm>
          <a:prstGeom prst="rect">
            <a:avLst/>
          </a:prstGeom>
        </p:spPr>
        <p:txBody>
          <a:bodyPr vert="horz" lIns="94476" tIns="47238" rIns="94476" bIns="47238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95404" y="9172249"/>
            <a:ext cx="2980055" cy="482838"/>
          </a:xfrm>
          <a:prstGeom prst="rect">
            <a:avLst/>
          </a:prstGeom>
        </p:spPr>
        <p:txBody>
          <a:bodyPr vert="horz" lIns="94476" tIns="47238" rIns="94476" bIns="47238" rtlCol="0" anchor="b"/>
          <a:lstStyle>
            <a:lvl1pPr algn="r">
              <a:defRPr sz="1200"/>
            </a:lvl1pPr>
          </a:lstStyle>
          <a:p>
            <a:fld id="{C4E65282-7E10-47DC-B4DF-C6B3EF05377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767390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0055" cy="482838"/>
          </a:xfrm>
          <a:prstGeom prst="rect">
            <a:avLst/>
          </a:prstGeom>
        </p:spPr>
        <p:txBody>
          <a:bodyPr vert="horz" lIns="94476" tIns="47238" rIns="94476" bIns="47238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95404" y="0"/>
            <a:ext cx="2980055" cy="482838"/>
          </a:xfrm>
          <a:prstGeom prst="rect">
            <a:avLst/>
          </a:prstGeom>
        </p:spPr>
        <p:txBody>
          <a:bodyPr vert="horz" lIns="94476" tIns="47238" rIns="94476" bIns="47238" rtlCol="0"/>
          <a:lstStyle>
            <a:lvl1pPr algn="r">
              <a:defRPr sz="1200"/>
            </a:lvl1pPr>
          </a:lstStyle>
          <a:p>
            <a:fld id="{0CBB2A5F-CDFC-4AC0-9B71-94E720DCCD48}" type="datetimeFigureOut">
              <a:rPr lang="cs-CZ" smtClean="0"/>
              <a:pPr/>
              <a:t>2.4.2013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025525" y="723900"/>
            <a:ext cx="4826000" cy="3621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476" tIns="47238" rIns="94476" bIns="47238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7705" y="4586963"/>
            <a:ext cx="5501640" cy="4345543"/>
          </a:xfrm>
          <a:prstGeom prst="rect">
            <a:avLst/>
          </a:prstGeom>
        </p:spPr>
        <p:txBody>
          <a:bodyPr vert="horz" lIns="94476" tIns="47238" rIns="94476" bIns="47238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172249"/>
            <a:ext cx="2980055" cy="482838"/>
          </a:xfrm>
          <a:prstGeom prst="rect">
            <a:avLst/>
          </a:prstGeom>
        </p:spPr>
        <p:txBody>
          <a:bodyPr vert="horz" lIns="94476" tIns="47238" rIns="94476" bIns="47238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95404" y="9172249"/>
            <a:ext cx="2980055" cy="482838"/>
          </a:xfrm>
          <a:prstGeom prst="rect">
            <a:avLst/>
          </a:prstGeom>
        </p:spPr>
        <p:txBody>
          <a:bodyPr vert="horz" lIns="94476" tIns="47238" rIns="94476" bIns="47238" rtlCol="0" anchor="b"/>
          <a:lstStyle>
            <a:lvl1pPr algn="r">
              <a:defRPr sz="1200"/>
            </a:lvl1pPr>
          </a:lstStyle>
          <a:p>
            <a:fld id="{D61FCE9A-C47D-432C-9AC5-C2A4B620223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179084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353BE03-512C-4DB3-A6A0-EB0406814C4A}" type="slidenum">
              <a:rPr lang="cs-CZ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B6D2315-F0DD-4379-B253-6B6DC28A7DBF}" type="slidenum">
              <a:rPr lang="cs-CZ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B6D2315-F0DD-4379-B253-6B6DC28A7DBF}" type="slidenum">
              <a:rPr lang="cs-CZ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CB16FC2-8D0E-4746-B4E1-D21E11F64CA8}" type="slidenum">
              <a:rPr lang="cs-CZ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CB16FC2-8D0E-4746-B4E1-D21E11F64CA8}" type="slidenum">
              <a:rPr lang="cs-CZ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B97785-6367-458E-977A-D986A40B8E43}" type="slidenum">
              <a:rPr lang="cs-CZ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B97785-6367-458E-977A-D986A40B8E43}" type="slidenum">
              <a:rPr lang="cs-CZ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EAD224B-52C1-4A70-9DCE-804F49D2654E}" type="slidenum">
              <a:rPr lang="cs-CZ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5A361CC-66B6-41EA-96D9-7F356DBA282B}" type="slidenum">
              <a:rPr lang="cs-CZ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A3E7C7-23D4-4504-B26B-135BEB200F4B}" type="slidenum">
              <a:rPr lang="cs-CZ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FF37FA8-4650-4D42-A28E-AA016B075FBB}" type="slidenum">
              <a:rPr lang="cs-CZ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987EAC9-4BE7-459E-8DF5-39369C8D2D64}" type="slidenum">
              <a:rPr lang="cs-CZ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81E59DF-D1FF-470A-95EE-91F11EB11997}" type="slidenum">
              <a:rPr lang="cs-CZ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1E944C83-55CD-4AD8-9E99-1DEDB88C65FA}" type="slidenum">
              <a:rPr lang="cs-CZ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1E944C83-55CD-4AD8-9E99-1DEDB88C65FA}" type="slidenum">
              <a:rPr lang="cs-CZ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FCA05A8-F282-44E2-B6E7-6B5714DC18AF}" type="slidenum">
              <a:rPr lang="cs-CZ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FCA05A8-F282-44E2-B6E7-6B5714DC18AF}" type="slidenum">
              <a:rPr lang="cs-CZ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FCA05A8-F282-44E2-B6E7-6B5714DC18AF}" type="slidenum">
              <a:rPr lang="cs-CZ">
                <a:solidFill>
                  <a:prstClr val="black"/>
                </a:solidFill>
              </a:rPr>
              <a:pPr>
                <a:defRPr/>
              </a:pPr>
              <a:t>29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FCA05A8-F282-44E2-B6E7-6B5714DC18AF}" type="slidenum">
              <a:rPr lang="cs-CZ">
                <a:solidFill>
                  <a:prstClr val="black"/>
                </a:solidFill>
              </a:rPr>
              <a:pPr>
                <a:defRPr/>
              </a:pPr>
              <a:t>30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FCA05A8-F282-44E2-B6E7-6B5714DC18AF}" type="slidenum">
              <a:rPr lang="cs-CZ">
                <a:solidFill>
                  <a:prstClr val="black"/>
                </a:solidFill>
              </a:rPr>
              <a:pPr>
                <a:defRPr/>
              </a:pPr>
              <a:t>31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FCA05A8-F282-44E2-B6E7-6B5714DC18AF}" type="slidenum">
              <a:rPr lang="cs-CZ">
                <a:solidFill>
                  <a:prstClr val="black"/>
                </a:solidFill>
              </a:rPr>
              <a:pPr>
                <a:defRPr/>
              </a:pPr>
              <a:t>32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2D391A1-3EA8-4890-9CF3-1146F107AE31}" type="slidenum">
              <a:rPr lang="cs-CZ">
                <a:solidFill>
                  <a:prstClr val="black"/>
                </a:solidFill>
              </a:rPr>
              <a:pPr>
                <a:defRPr/>
              </a:pPr>
              <a:t>33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0115FB7-0D0A-42B6-A157-ED237D944DAF}" type="slidenum">
              <a:rPr lang="cs-CZ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2D391A1-3EA8-4890-9CF3-1146F107AE31}" type="slidenum">
              <a:rPr lang="cs-CZ">
                <a:solidFill>
                  <a:prstClr val="black"/>
                </a:solidFill>
              </a:rPr>
              <a:pPr>
                <a:defRPr/>
              </a:pPr>
              <a:t>34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47A18DA-FF34-42B6-842A-17F0F3A5593B}" type="slidenum">
              <a:rPr lang="cs-CZ">
                <a:solidFill>
                  <a:prstClr val="black"/>
                </a:solidFill>
              </a:rPr>
              <a:pPr>
                <a:defRPr/>
              </a:pPr>
              <a:t>35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47A18DA-FF34-42B6-842A-17F0F3A5593B}" type="slidenum">
              <a:rPr lang="cs-CZ">
                <a:solidFill>
                  <a:prstClr val="black"/>
                </a:solidFill>
              </a:rPr>
              <a:pPr>
                <a:defRPr/>
              </a:pPr>
              <a:t>36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47A18DA-FF34-42B6-842A-17F0F3A5593B}" type="slidenum">
              <a:rPr lang="cs-CZ">
                <a:solidFill>
                  <a:prstClr val="black"/>
                </a:solidFill>
              </a:rPr>
              <a:pPr>
                <a:defRPr/>
              </a:pPr>
              <a:t>37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47A18DA-FF34-42B6-842A-17F0F3A5593B}" type="slidenum">
              <a:rPr lang="cs-CZ">
                <a:solidFill>
                  <a:prstClr val="black"/>
                </a:solidFill>
              </a:rPr>
              <a:pPr>
                <a:defRPr/>
              </a:pPr>
              <a:t>38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48B4DC-F333-4C0D-B933-090C1E8961B9}" type="slidenum">
              <a:rPr lang="cs-CZ">
                <a:solidFill>
                  <a:prstClr val="black"/>
                </a:solidFill>
              </a:rPr>
              <a:pPr>
                <a:defRPr/>
              </a:pPr>
              <a:t>39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48B4DC-F333-4C0D-B933-090C1E8961B9}" type="slidenum">
              <a:rPr lang="cs-CZ">
                <a:solidFill>
                  <a:prstClr val="black"/>
                </a:solidFill>
              </a:rPr>
              <a:pPr>
                <a:defRPr/>
              </a:pPr>
              <a:t>40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54B822-8540-4218-AB97-B3111D1E3B3F}" type="slidenum">
              <a:rPr lang="cs-CZ">
                <a:solidFill>
                  <a:prstClr val="black"/>
                </a:solidFill>
              </a:rPr>
              <a:pPr>
                <a:defRPr/>
              </a:pPr>
              <a:t>48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44C737-5962-4F5B-BEC4-3B0A4EFA42AB}" type="slidenum">
              <a:rPr lang="cs-CZ">
                <a:solidFill>
                  <a:prstClr val="black"/>
                </a:solidFill>
              </a:rPr>
              <a:pPr>
                <a:defRPr/>
              </a:pPr>
              <a:t>49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44C737-5962-4F5B-BEC4-3B0A4EFA42AB}" type="slidenum">
              <a:rPr lang="cs-CZ">
                <a:solidFill>
                  <a:prstClr val="black"/>
                </a:solidFill>
              </a:rPr>
              <a:pPr>
                <a:defRPr/>
              </a:pPr>
              <a:t>50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1EED049-7255-4DDC-86EF-73F1336DF459}" type="slidenum">
              <a:rPr lang="cs-CZ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54B822-8540-4218-AB97-B3111D1E3B3F}" type="slidenum">
              <a:rPr lang="cs-CZ">
                <a:solidFill>
                  <a:prstClr val="black"/>
                </a:solidFill>
              </a:rPr>
              <a:pPr>
                <a:defRPr/>
              </a:pPr>
              <a:t>51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A9B281-7458-4DCC-AACC-C1FA1B5C8F51}" type="slidenum">
              <a:rPr lang="cs-CZ">
                <a:solidFill>
                  <a:prstClr val="black"/>
                </a:solidFill>
              </a:rPr>
              <a:pPr>
                <a:defRPr/>
              </a:pPr>
              <a:t>52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A9B281-7458-4DCC-AACC-C1FA1B5C8F51}" type="slidenum">
              <a:rPr lang="cs-CZ">
                <a:solidFill>
                  <a:prstClr val="black"/>
                </a:solidFill>
              </a:rPr>
              <a:pPr>
                <a:defRPr/>
              </a:pPr>
              <a:t>53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A9B281-7458-4DCC-AACC-C1FA1B5C8F51}" type="slidenum">
              <a:rPr lang="cs-CZ">
                <a:solidFill>
                  <a:prstClr val="black"/>
                </a:solidFill>
              </a:rPr>
              <a:pPr>
                <a:defRPr/>
              </a:pPr>
              <a:t>54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A9B281-7458-4DCC-AACC-C1FA1B5C8F51}" type="slidenum">
              <a:rPr lang="cs-CZ">
                <a:solidFill>
                  <a:prstClr val="black"/>
                </a:solidFill>
              </a:rPr>
              <a:pPr>
                <a:defRPr/>
              </a:pPr>
              <a:t>55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A9B281-7458-4DCC-AACC-C1FA1B5C8F51}" type="slidenum">
              <a:rPr lang="cs-CZ">
                <a:solidFill>
                  <a:prstClr val="black"/>
                </a:solidFill>
              </a:rPr>
              <a:pPr>
                <a:defRPr/>
              </a:pPr>
              <a:t>56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353BE03-512C-4DB3-A6A0-EB0406814C4A}" type="slidenum">
              <a:rPr lang="cs-CZ">
                <a:solidFill>
                  <a:prstClr val="black"/>
                </a:solidFill>
              </a:rPr>
              <a:pPr>
                <a:defRPr/>
              </a:pPr>
              <a:t>57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1EED049-7255-4DDC-86EF-73F1336DF459}" type="slidenum">
              <a:rPr lang="cs-CZ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70BCD3D-034A-40F3-9DA0-0B8D8D9FA9E7}" type="slidenum">
              <a:rPr lang="cs-CZ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67648C9-1875-4265-86BE-9CFF2F00659D}" type="slidenum">
              <a:rPr lang="cs-CZ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67648C9-1875-4265-86BE-9CFF2F00659D}" type="slidenum">
              <a:rPr lang="cs-CZ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67648C9-1875-4265-86BE-9CFF2F00659D}" type="slidenum">
              <a:rPr lang="cs-CZ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9E05F-9BD9-4811-B7CF-3F87070850CD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2.4.2013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30C12-6B48-4491-A6C4-2BC8A0891AC5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32B131-CF94-426D-91CD-17D57922511F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2.4.2013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5532DA-C4C4-49B5-AE66-E3D8878E567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EBAB99-C27E-49D9-A035-54E83000CE4A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2.4.2013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F24334-680A-41E1-B4B0-A8A92DBDA669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391BA-3CCC-473B-B468-2162321A9C15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2.4.2013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7AD7FC-5996-4A2F-8D34-035B3A5B2867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BAF1F-79F1-450F-911C-83D60DD71C25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2.4.2013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8136AB-5269-4317-A635-833C34A37D86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2F0E0-C454-44A1-B1E7-BFAB3CE58463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2.4.2013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3FDB2-380A-4C8C-B2A9-5B2D02814A13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4D35C-8408-4F17-992D-4E3AF16D3DB4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2.4.2013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91971-7528-4C49-97B9-EE7FABC8063B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5031A-0841-4E9D-BE0A-B216B99D58CF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2.4.2013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BA509-CAFF-4001-B8D0-1EB9E38FF7EF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3E429-859F-4CAA-9D97-5FFD522A78D7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2.4.2013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82577-11D5-4254-959C-80B1DFBF1345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7092A-EBD9-45C5-BD8D-08B3ED6B7459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2.4.2013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157B16-9476-4264-A9E0-544F40AADFF1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95E28-7471-41C6-94C5-B90959F21507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2.4.2013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84B2EA-693A-4002-A555-D0ADFE441B2D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199358-47AF-4D39-8270-8EAA3C8541A6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2.4.2013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11C8D-81EC-47C6-945D-F6BAD6CA8A1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80DFC1-9F83-4B58-A97F-59444B04DE42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2.4.2013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3D7A1-2F0F-449E-B41A-2E68BC2E9B5C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2A627-C22D-47E5-9BE7-002DDF4D1785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2.4.2013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BB4F7-7A03-471E-B8B6-7429C3C30AEB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76F08-89D7-41BB-9691-57D3ECFE383D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2.4.2013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C66305-267C-4756-A1DD-D784749EF171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11587-FECB-4D69-AAF2-F5E5556D06CD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2.4.2013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6D323-6954-4E34-BAB6-64D1839ED06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5DE20-9EE9-46CE-BA43-6F6ADE9EE63D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2.4.2013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AB0A3-5706-4BBE-8E59-56F8089E5482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1F402-3568-4574-9713-A78EFF72C4A2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2.4.2013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04A41-1DCB-430A-B6FC-841382A8FF3D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A077BF-07F7-43B8-BC31-0D9A2388DBC7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2.4.2013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104D0-3F28-4DAB-9013-7D17AE44125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8A627-A747-4719-A34F-4E840128BB0F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2.4.2013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38671-441C-4BFE-BD2B-526531FA034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88AF9-2B03-4657-83FF-BA5BF8BC5516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2.4.2013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F85D9-4947-4004-9022-D609A1217849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Klepnutím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2F30F7-3FE8-410A-AE85-5BBC8D61F3A1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2.4.2013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DC932E-F765-411D-B9FB-063016BE546E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A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5123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B7D9254-1065-4DF4-9D29-06B1555FA217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2.4.2013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B71ABC9-4549-4AE1-81FE-6B13E422C9CD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8195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57E6F61-DE19-4763-A51B-95B4D8C26DE6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2.4.2013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01BE64A-0B9B-4A69-9AF3-5252100E720D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3.w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5.bin"/><Relationship Id="rId11" Type="http://schemas.openxmlformats.org/officeDocument/2006/relationships/image" Target="../media/image4.wmf"/><Relationship Id="rId5" Type="http://schemas.openxmlformats.org/officeDocument/2006/relationships/image" Target="../media/image2.wmf"/><Relationship Id="rId10" Type="http://schemas.openxmlformats.org/officeDocument/2006/relationships/oleObject" Target="../embeddings/oleObject18.bin"/><Relationship Id="rId4" Type="http://schemas.openxmlformats.org/officeDocument/2006/relationships/oleObject" Target="../embeddings/oleObject14.bin"/><Relationship Id="rId9" Type="http://schemas.openxmlformats.org/officeDocument/2006/relationships/oleObject" Target="../embeddings/oleObject17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19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20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21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16.emf"/><Relationship Id="rId4" Type="http://schemas.openxmlformats.org/officeDocument/2006/relationships/oleObject" Target="../embeddings/oleObject22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24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25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26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21.emf"/><Relationship Id="rId4" Type="http://schemas.openxmlformats.org/officeDocument/2006/relationships/oleObject" Target="../embeddings/oleObject27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22.emf"/><Relationship Id="rId4" Type="http://schemas.openxmlformats.org/officeDocument/2006/relationships/oleObject" Target="../embeddings/oleObject28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23.emf"/><Relationship Id="rId4" Type="http://schemas.openxmlformats.org/officeDocument/2006/relationships/oleObject" Target="../embeddings/oleObject29.bin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wmf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3" Type="http://schemas.openxmlformats.org/officeDocument/2006/relationships/notesSlide" Target="../notesSlides/notesSlide36.xml"/><Relationship Id="rId7" Type="http://schemas.openxmlformats.org/officeDocument/2006/relationships/image" Target="../media/image25.w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31.bin"/><Relationship Id="rId5" Type="http://schemas.openxmlformats.org/officeDocument/2006/relationships/image" Target="../media/image24.wmf"/><Relationship Id="rId4" Type="http://schemas.openxmlformats.org/officeDocument/2006/relationships/oleObject" Target="../embeddings/oleObject30.bin"/><Relationship Id="rId9" Type="http://schemas.openxmlformats.org/officeDocument/2006/relationships/image" Target="../media/image26.wmf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31.wmf"/><Relationship Id="rId4" Type="http://schemas.openxmlformats.org/officeDocument/2006/relationships/oleObject" Target="../embeddings/oleObject33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7" Type="http://schemas.openxmlformats.org/officeDocument/2006/relationships/image" Target="../media/image33.w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35.bin"/><Relationship Id="rId5" Type="http://schemas.openxmlformats.org/officeDocument/2006/relationships/image" Target="../media/image32.wmf"/><Relationship Id="rId4" Type="http://schemas.openxmlformats.org/officeDocument/2006/relationships/oleObject" Target="../embeddings/oleObject34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12" Type="http://schemas.openxmlformats.org/officeDocument/2006/relationships/image" Target="../media/image6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wmf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5.bin"/><Relationship Id="rId10" Type="http://schemas.openxmlformats.org/officeDocument/2006/relationships/image" Target="../media/image4.wmf"/><Relationship Id="rId4" Type="http://schemas.openxmlformats.org/officeDocument/2006/relationships/image" Target="../media/image2.wmf"/><Relationship Id="rId9" Type="http://schemas.openxmlformats.org/officeDocument/2006/relationships/oleObject" Target="../embeddings/oleObject7.bin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8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8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8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8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8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8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8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2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2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F2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ovéPole 4"/>
          <p:cNvSpPr txBox="1">
            <a:spLocks noChangeArrowheads="1"/>
          </p:cNvSpPr>
          <p:nvPr/>
        </p:nvSpPr>
        <p:spPr bwMode="auto">
          <a:xfrm>
            <a:off x="0" y="3049369"/>
            <a:ext cx="9144000" cy="646331"/>
          </a:xfrm>
          <a:prstGeom prst="rect">
            <a:avLst/>
          </a:prstGeom>
          <a:solidFill>
            <a:srgbClr val="32C83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3600" b="1" dirty="0" smtClean="0">
                <a:solidFill>
                  <a:srgbClr val="66FFFF">
                    <a:lumMod val="20000"/>
                    <a:lumOff val="80000"/>
                  </a:srgbClr>
                </a:solidFill>
                <a:cs typeface="Arial" charset="0"/>
              </a:rPr>
              <a:t>7. ZMĚNY SKUPENSTVÍ LÁTEK</a:t>
            </a: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2234086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5" name="Nadpis 1"/>
          <p:cNvSpPr txBox="1">
            <a:spLocks/>
          </p:cNvSpPr>
          <p:nvPr/>
        </p:nvSpPr>
        <p:spPr bwMode="auto">
          <a:xfrm>
            <a:off x="0" y="3562350"/>
            <a:ext cx="9144000" cy="188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2900" b="1" dirty="0" smtClean="0">
                <a:solidFill>
                  <a:srgbClr val="196419"/>
                </a:solidFill>
                <a:cs typeface="Arial" pitchFamily="34" charset="0"/>
              </a:rPr>
              <a:t>Mgr. Monika Bouchalová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2000" dirty="0" smtClean="0">
                <a:solidFill>
                  <a:srgbClr val="196419"/>
                </a:solidFill>
                <a:cs typeface="Arial" pitchFamily="34" charset="0"/>
              </a:rPr>
              <a:t>Gymnázium, Havířov-Město, Komenského 2, p.o.</a:t>
            </a:r>
            <a:endParaRPr lang="cs-CZ" sz="2000" dirty="0">
              <a:solidFill>
                <a:srgbClr val="196419"/>
              </a:solidFill>
              <a:cs typeface="Arial" pitchFamily="34" charset="0"/>
            </a:endParaRPr>
          </a:p>
        </p:txBody>
      </p:sp>
      <p:sp>
        <p:nvSpPr>
          <p:cNvPr id="6" name="Podnadpis 2"/>
          <p:cNvSpPr txBox="1">
            <a:spLocks/>
          </p:cNvSpPr>
          <p:nvPr/>
        </p:nvSpPr>
        <p:spPr bwMode="auto">
          <a:xfrm>
            <a:off x="0" y="6291274"/>
            <a:ext cx="9144000" cy="566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cs-CZ" sz="1600" b="1" dirty="0" smtClean="0">
                <a:solidFill>
                  <a:prstClr val="black">
                    <a:lumMod val="50000"/>
                    <a:lumOff val="50000"/>
                  </a:prstClr>
                </a:solidFill>
                <a:cs typeface="Arial" pitchFamily="34" charset="0"/>
              </a:rPr>
              <a:t>Tento projekt je spolufinancován Evropským sociálním fondem a státním rozpočtem České republiky.</a:t>
            </a:r>
            <a:endParaRPr lang="cs-CZ" sz="16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1" y="5214950"/>
            <a:ext cx="9143999" cy="1227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cs-CZ" sz="1700" dirty="0">
                <a:solidFill>
                  <a:prstClr val="black">
                    <a:lumMod val="50000"/>
                    <a:lumOff val="50000"/>
                  </a:prstClr>
                </a:solidFill>
                <a:cs typeface="Arial" pitchFamily="34" charset="0"/>
              </a:rPr>
              <a:t>Tato </a:t>
            </a:r>
            <a:r>
              <a:rPr lang="cs-CZ" sz="1700" dirty="0" smtClean="0">
                <a:solidFill>
                  <a:prstClr val="black">
                    <a:lumMod val="50000"/>
                    <a:lumOff val="50000"/>
                  </a:prstClr>
                </a:solidFill>
                <a:cs typeface="Arial" pitchFamily="34" charset="0"/>
              </a:rPr>
              <a:t>prezentace </a:t>
            </a:r>
            <a:r>
              <a:rPr lang="cs-CZ" sz="1700" dirty="0">
                <a:solidFill>
                  <a:prstClr val="black">
                    <a:lumMod val="50000"/>
                    <a:lumOff val="50000"/>
                  </a:prstClr>
                </a:solidFill>
                <a:cs typeface="Arial" pitchFamily="34" charset="0"/>
              </a:rPr>
              <a:t>vznikla na základě řešení projektu </a:t>
            </a:r>
            <a:r>
              <a:rPr lang="cs-CZ" sz="1700" dirty="0" smtClean="0">
                <a:solidFill>
                  <a:prstClr val="black">
                    <a:lumMod val="50000"/>
                    <a:lumOff val="50000"/>
                  </a:prstClr>
                </a:solidFill>
                <a:cs typeface="Arial" pitchFamily="34" charset="0"/>
              </a:rPr>
              <a:t>OPVK, </a:t>
            </a:r>
            <a:r>
              <a:rPr lang="cs-CZ" sz="1700" dirty="0">
                <a:solidFill>
                  <a:prstClr val="black">
                    <a:lumMod val="50000"/>
                    <a:lumOff val="50000"/>
                  </a:prstClr>
                </a:solidFill>
                <a:cs typeface="Arial" pitchFamily="34" charset="0"/>
              </a:rPr>
              <a:t>registrační číslo: CZ.1.07/1.1.24/01.0114 s názvem </a:t>
            </a:r>
            <a:r>
              <a:rPr lang="cs-CZ" sz="1700" dirty="0" smtClean="0">
                <a:solidFill>
                  <a:prstClr val="black">
                    <a:lumMod val="50000"/>
                    <a:lumOff val="50000"/>
                  </a:prstClr>
                </a:solidFill>
                <a:cs typeface="Arial" pitchFamily="34" charset="0"/>
              </a:rPr>
              <a:t/>
            </a:r>
            <a:br>
              <a:rPr lang="cs-CZ" sz="1700" dirty="0" smtClean="0">
                <a:solidFill>
                  <a:prstClr val="black">
                    <a:lumMod val="50000"/>
                    <a:lumOff val="50000"/>
                  </a:prstClr>
                </a:solidFill>
                <a:cs typeface="Arial" pitchFamily="34" charset="0"/>
              </a:rPr>
            </a:br>
            <a:r>
              <a:rPr lang="cs-CZ" sz="1700" dirty="0" smtClean="0">
                <a:solidFill>
                  <a:prstClr val="black">
                    <a:lumMod val="50000"/>
                    <a:lumOff val="50000"/>
                  </a:prstClr>
                </a:solidFill>
                <a:cs typeface="Arial" pitchFamily="34" charset="0"/>
              </a:rPr>
              <a:t>„</a:t>
            </a:r>
            <a:r>
              <a:rPr lang="cs-CZ" sz="1700" cap="all" dirty="0">
                <a:solidFill>
                  <a:prstClr val="black">
                    <a:lumMod val="50000"/>
                    <a:lumOff val="50000"/>
                  </a:prstClr>
                </a:solidFill>
                <a:cs typeface="Arial" pitchFamily="34" charset="0"/>
              </a:rPr>
              <a:t>Podpora chemického a fyzikálního vzdělávání na gymnáziu </a:t>
            </a:r>
            <a:r>
              <a:rPr lang="cs-CZ" sz="1700" cap="all" dirty="0" smtClean="0">
                <a:solidFill>
                  <a:prstClr val="black">
                    <a:lumMod val="50000"/>
                    <a:lumOff val="50000"/>
                  </a:prstClr>
                </a:solidFill>
                <a:cs typeface="Arial" pitchFamily="34" charset="0"/>
              </a:rPr>
              <a:t>Komenského v</a:t>
            </a:r>
            <a:r>
              <a:rPr lang="cs-CZ" sz="1700" cap="all" dirty="0">
                <a:solidFill>
                  <a:prstClr val="black">
                    <a:lumMod val="50000"/>
                    <a:lumOff val="50000"/>
                  </a:prstClr>
                </a:solidFill>
                <a:cs typeface="Arial" pitchFamily="34" charset="0"/>
              </a:rPr>
              <a:t> Havířově</a:t>
            </a:r>
            <a:r>
              <a:rPr lang="cs-CZ" sz="1700" cap="all" dirty="0" smtClean="0">
                <a:solidFill>
                  <a:prstClr val="black">
                    <a:lumMod val="50000"/>
                    <a:lumOff val="50000"/>
                  </a:prstClr>
                </a:solidFill>
                <a:cs typeface="Arial" pitchFamily="34" charset="0"/>
              </a:rPr>
              <a:t>“</a:t>
            </a:r>
            <a:endParaRPr lang="cs-CZ" sz="2800" b="1" dirty="0" smtClean="0">
              <a:solidFill>
                <a:prstClr val="black">
                  <a:lumMod val="50000"/>
                  <a:lumOff val="50000"/>
                </a:prstClr>
              </a:solidFill>
              <a:cs typeface="Arial" pitchFamily="34" charset="0"/>
            </a:endParaRP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11C8D-81EC-47C6-945D-F6BAD6CA8A1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Nadpis 1"/>
          <p:cNvSpPr txBox="1">
            <a:spLocks/>
          </p:cNvSpPr>
          <p:nvPr/>
        </p:nvSpPr>
        <p:spPr bwMode="auto">
          <a:xfrm>
            <a:off x="0" y="2252656"/>
            <a:ext cx="9144000" cy="633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2900" b="1" dirty="0" smtClean="0">
                <a:solidFill>
                  <a:srgbClr val="196419"/>
                </a:solidFill>
                <a:cs typeface="Arial" pitchFamily="34" charset="0"/>
              </a:rPr>
              <a:t>FYZIKA </a:t>
            </a:r>
            <a:r>
              <a:rPr lang="it-IT" sz="2900" b="1" dirty="0" smtClean="0">
                <a:solidFill>
                  <a:srgbClr val="196419"/>
                </a:solidFill>
                <a:cs typeface="Arial" pitchFamily="34" charset="0"/>
              </a:rPr>
              <a:t>PRO I</a:t>
            </a:r>
            <a:r>
              <a:rPr lang="cs-CZ" sz="2900" b="1" dirty="0" smtClean="0">
                <a:solidFill>
                  <a:srgbClr val="196419"/>
                </a:solidFill>
                <a:cs typeface="Arial" pitchFamily="34" charset="0"/>
              </a:rPr>
              <a:t>I</a:t>
            </a:r>
            <a:r>
              <a:rPr lang="it-IT" sz="2900" b="1" dirty="0" smtClean="0">
                <a:solidFill>
                  <a:srgbClr val="196419"/>
                </a:solidFill>
                <a:cs typeface="Arial" pitchFamily="34" charset="0"/>
              </a:rPr>
              <a:t>. ROČNÍK GYMNÁZIA</a:t>
            </a:r>
            <a:endParaRPr lang="cs-CZ" sz="800" b="1" dirty="0" smtClean="0">
              <a:solidFill>
                <a:srgbClr val="196419"/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4"/>
          <p:cNvSpPr txBox="1">
            <a:spLocks noChangeArrowheads="1"/>
          </p:cNvSpPr>
          <p:nvPr/>
        </p:nvSpPr>
        <p:spPr bwMode="auto">
          <a:xfrm>
            <a:off x="-152400" y="688975"/>
            <a:ext cx="47244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sz="2800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Graf závislosti teploty krystalické látky na odebíraném teple </a:t>
            </a:r>
          </a:p>
        </p:txBody>
      </p:sp>
      <p:sp>
        <p:nvSpPr>
          <p:cNvPr id="2054" name="Text Box 27"/>
          <p:cNvSpPr txBox="1">
            <a:spLocks noChangeArrowheads="1"/>
          </p:cNvSpPr>
          <p:nvPr/>
        </p:nvSpPr>
        <p:spPr bwMode="auto">
          <a:xfrm>
            <a:off x="4705350" y="673100"/>
            <a:ext cx="42672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sz="2800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Graf závislosti teploty amorfní látky na odebíraném teple </a:t>
            </a:r>
          </a:p>
        </p:txBody>
      </p:sp>
      <p:sp>
        <p:nvSpPr>
          <p:cNvPr id="26" name="Rectangle 1"/>
          <p:cNvSpPr>
            <a:spLocks noChangeArrowheads="1"/>
          </p:cNvSpPr>
          <p:nvPr/>
        </p:nvSpPr>
        <p:spPr bwMode="auto">
          <a:xfrm>
            <a:off x="0" y="-82550"/>
            <a:ext cx="9144000" cy="615553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96838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>
                <a:solidFill>
                  <a:prstClr val="white"/>
                </a:solidFill>
                <a:ea typeface="Times New Roman" pitchFamily="18" charset="0"/>
                <a:cs typeface="Arial" pitchFamily="34" charset="0"/>
              </a:rPr>
              <a:t>7. 2. TUHNUTÍ</a:t>
            </a:r>
            <a:endParaRPr lang="cs-CZ" sz="3400" dirty="0">
              <a:solidFill>
                <a:prstClr val="white"/>
              </a:solidFill>
              <a:cs typeface="Arial" pitchFamily="34" charset="0"/>
            </a:endParaRPr>
          </a:p>
        </p:txBody>
      </p:sp>
      <p:cxnSp>
        <p:nvCxnSpPr>
          <p:cNvPr id="27" name="Přímá spojovací šipka 26"/>
          <p:cNvCxnSpPr/>
          <p:nvPr/>
        </p:nvCxnSpPr>
        <p:spPr>
          <a:xfrm flipV="1">
            <a:off x="5576725" y="5484674"/>
            <a:ext cx="3240000" cy="174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ovací šipka 27"/>
          <p:cNvCxnSpPr/>
          <p:nvPr/>
        </p:nvCxnSpPr>
        <p:spPr>
          <a:xfrm rot="5400000" flipH="1" flipV="1">
            <a:off x="4246537" y="4211298"/>
            <a:ext cx="2952000" cy="1730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ovéPole 28"/>
          <p:cNvSpPr txBox="1"/>
          <p:nvPr/>
        </p:nvSpPr>
        <p:spPr>
          <a:xfrm>
            <a:off x="5267325" y="5384800"/>
            <a:ext cx="400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0</a:t>
            </a:r>
            <a:endParaRPr lang="cs-CZ" sz="2800" dirty="0"/>
          </a:p>
        </p:txBody>
      </p:sp>
      <p:graphicFrame>
        <p:nvGraphicFramePr>
          <p:cNvPr id="30" name="Object 15"/>
          <p:cNvGraphicFramePr>
            <a:graphicFrameLocks noChangeAspect="1"/>
          </p:cNvGraphicFramePr>
          <p:nvPr/>
        </p:nvGraphicFramePr>
        <p:xfrm>
          <a:off x="8512175" y="5668980"/>
          <a:ext cx="415925" cy="9159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6461" name="Rovnice" r:id="rId4" imgW="177480" imgH="393480" progId="Equation.3">
                  <p:embed/>
                </p:oleObj>
              </mc:Choice>
              <mc:Fallback>
                <p:oleObj name="Rovnice" r:id="rId4" imgW="177480" imgH="39348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12175" y="5668980"/>
                        <a:ext cx="415925" cy="91597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9B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15"/>
          <p:cNvGraphicFramePr>
            <a:graphicFrameLocks noChangeAspect="1"/>
          </p:cNvGraphicFramePr>
          <p:nvPr/>
        </p:nvGraphicFramePr>
        <p:xfrm>
          <a:off x="5019195" y="2690830"/>
          <a:ext cx="565471" cy="9159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6462" name="Rovnice" r:id="rId6" imgW="241200" imgH="393480" progId="Equation.3">
                  <p:embed/>
                </p:oleObj>
              </mc:Choice>
              <mc:Fallback>
                <p:oleObj name="Rovnice" r:id="rId6" imgW="241200" imgH="3934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9195" y="2690830"/>
                        <a:ext cx="565471" cy="91597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9B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Volný tvar 31"/>
          <p:cNvSpPr/>
          <p:nvPr/>
        </p:nvSpPr>
        <p:spPr>
          <a:xfrm rot="16200000">
            <a:off x="5965825" y="2836880"/>
            <a:ext cx="2222500" cy="2641600"/>
          </a:xfrm>
          <a:custGeom>
            <a:avLst/>
            <a:gdLst>
              <a:gd name="connsiteX0" fmla="*/ 0 w 3309257"/>
              <a:gd name="connsiteY0" fmla="*/ 2641600 h 2641600"/>
              <a:gd name="connsiteX1" fmla="*/ 769257 w 3309257"/>
              <a:gd name="connsiteY1" fmla="*/ 1567543 h 2641600"/>
              <a:gd name="connsiteX2" fmla="*/ 2409371 w 3309257"/>
              <a:gd name="connsiteY2" fmla="*/ 1117600 h 2641600"/>
              <a:gd name="connsiteX3" fmla="*/ 3309257 w 3309257"/>
              <a:gd name="connsiteY3" fmla="*/ 0 h 264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09257" h="2641600">
                <a:moveTo>
                  <a:pt x="0" y="2641600"/>
                </a:moveTo>
                <a:cubicBezTo>
                  <a:pt x="183847" y="2231571"/>
                  <a:pt x="367695" y="1821543"/>
                  <a:pt x="769257" y="1567543"/>
                </a:cubicBezTo>
                <a:cubicBezTo>
                  <a:pt x="1170819" y="1313543"/>
                  <a:pt x="1986038" y="1378857"/>
                  <a:pt x="2409371" y="1117600"/>
                </a:cubicBezTo>
                <a:cubicBezTo>
                  <a:pt x="2832704" y="856343"/>
                  <a:pt x="3309257" y="0"/>
                  <a:pt x="3309257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33" name="Přímá spojovací šipka 32"/>
          <p:cNvCxnSpPr/>
          <p:nvPr/>
        </p:nvCxnSpPr>
        <p:spPr>
          <a:xfrm flipV="1">
            <a:off x="571500" y="5518150"/>
            <a:ext cx="4356100" cy="174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římá spojovací šipka 33"/>
          <p:cNvCxnSpPr/>
          <p:nvPr/>
        </p:nvCxnSpPr>
        <p:spPr>
          <a:xfrm rot="5400000" flipH="1" flipV="1">
            <a:off x="-975836" y="4046696"/>
            <a:ext cx="3386296" cy="1730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ovéPole 34"/>
          <p:cNvSpPr txBox="1"/>
          <p:nvPr/>
        </p:nvSpPr>
        <p:spPr>
          <a:xfrm>
            <a:off x="274317" y="5429250"/>
            <a:ext cx="400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0</a:t>
            </a:r>
            <a:endParaRPr lang="cs-CZ" sz="2800" dirty="0"/>
          </a:p>
        </p:txBody>
      </p:sp>
      <p:graphicFrame>
        <p:nvGraphicFramePr>
          <p:cNvPr id="36" name="Object 15"/>
          <p:cNvGraphicFramePr>
            <a:graphicFrameLocks noChangeAspect="1"/>
          </p:cNvGraphicFramePr>
          <p:nvPr/>
        </p:nvGraphicFramePr>
        <p:xfrm>
          <a:off x="4467225" y="5518150"/>
          <a:ext cx="415925" cy="9159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6463" name="Rovnice" r:id="rId8" imgW="177480" imgH="393480" progId="Equation.3">
                  <p:embed/>
                </p:oleObj>
              </mc:Choice>
              <mc:Fallback>
                <p:oleObj name="Rovnice" r:id="rId8" imgW="177480" imgH="3934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7225" y="5518150"/>
                        <a:ext cx="415925" cy="91597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9B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15"/>
          <p:cNvGraphicFramePr>
            <a:graphicFrameLocks noChangeAspect="1"/>
          </p:cNvGraphicFramePr>
          <p:nvPr/>
        </p:nvGraphicFramePr>
        <p:xfrm>
          <a:off x="140967" y="2228850"/>
          <a:ext cx="565471" cy="9159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6464" name="Rovnice" r:id="rId9" imgW="241200" imgH="393480" progId="Equation.3">
                  <p:embed/>
                </p:oleObj>
              </mc:Choice>
              <mc:Fallback>
                <p:oleObj name="Rovnice" r:id="rId9" imgW="241200" imgH="39348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967" y="2228850"/>
                        <a:ext cx="565471" cy="91597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9B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8" name="Přímá spojovací čára 37"/>
          <p:cNvCxnSpPr/>
          <p:nvPr/>
        </p:nvCxnSpPr>
        <p:spPr>
          <a:xfrm flipV="1">
            <a:off x="711200" y="4162426"/>
            <a:ext cx="663575" cy="3174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Přímá spojovací čára 38"/>
          <p:cNvCxnSpPr/>
          <p:nvPr/>
        </p:nvCxnSpPr>
        <p:spPr>
          <a:xfrm rot="16200000" flipH="1">
            <a:off x="2724150" y="4835525"/>
            <a:ext cx="1403350" cy="1269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Přímá spojovací čára 39"/>
          <p:cNvCxnSpPr/>
          <p:nvPr/>
        </p:nvCxnSpPr>
        <p:spPr>
          <a:xfrm rot="16200000" flipH="1">
            <a:off x="676275" y="4854575"/>
            <a:ext cx="1403350" cy="1269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Přímá spojovací čára 40"/>
          <p:cNvCxnSpPr/>
          <p:nvPr/>
        </p:nvCxnSpPr>
        <p:spPr>
          <a:xfrm rot="16200000" flipH="1">
            <a:off x="361950" y="3149600"/>
            <a:ext cx="1355724" cy="6699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Přímá spojovací čára 41"/>
          <p:cNvCxnSpPr/>
          <p:nvPr/>
        </p:nvCxnSpPr>
        <p:spPr>
          <a:xfrm>
            <a:off x="1374775" y="4162426"/>
            <a:ext cx="204787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Přímá spojovací čára 42"/>
          <p:cNvCxnSpPr/>
          <p:nvPr/>
        </p:nvCxnSpPr>
        <p:spPr>
          <a:xfrm rot="16200000" flipH="1">
            <a:off x="3194050" y="4362450"/>
            <a:ext cx="1200150" cy="7556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96455" name="Object 5"/>
          <p:cNvGraphicFramePr>
            <a:graphicFrameLocks noChangeAspect="1"/>
          </p:cNvGraphicFramePr>
          <p:nvPr/>
        </p:nvGraphicFramePr>
        <p:xfrm>
          <a:off x="288605" y="3887788"/>
          <a:ext cx="296862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6465" name="Rovnice" r:id="rId10" imgW="126720" imgH="228600" progId="Equation.3">
                  <p:embed/>
                </p:oleObj>
              </mc:Choice>
              <mc:Fallback>
                <p:oleObj name="Rovnice" r:id="rId10" imgW="126720" imgH="228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605" y="3887788"/>
                        <a:ext cx="296862" cy="531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9B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" name="Přímá spojovací čára 22"/>
          <p:cNvCxnSpPr/>
          <p:nvPr/>
        </p:nvCxnSpPr>
        <p:spPr>
          <a:xfrm>
            <a:off x="1296667" y="5740400"/>
            <a:ext cx="2133600" cy="0"/>
          </a:xfrm>
          <a:prstGeom prst="line">
            <a:avLst/>
          </a:prstGeom>
          <a:ln w="38100">
            <a:solidFill>
              <a:srgbClr val="FF0000"/>
            </a:solidFill>
            <a:prstDash val="solid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ovéPole 23"/>
          <p:cNvSpPr txBox="1"/>
          <p:nvPr/>
        </p:nvSpPr>
        <p:spPr>
          <a:xfrm>
            <a:off x="1696717" y="4495800"/>
            <a:ext cx="15354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 smtClean="0"/>
              <a:t>tuhnutí</a:t>
            </a:r>
            <a:endParaRPr lang="cs-CZ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3" name="Rectangle 155"/>
          <p:cNvSpPr>
            <a:spLocks noChangeArrowheads="1"/>
          </p:cNvSpPr>
          <p:nvPr/>
        </p:nvSpPr>
        <p:spPr bwMode="auto">
          <a:xfrm>
            <a:off x="214313" y="1516995"/>
            <a:ext cx="8715375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9875" indent="-26987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2800" b="1" dirty="0">
                <a:solidFill>
                  <a:prstClr val="black"/>
                </a:solidFill>
                <a:cs typeface="Times New Roman" pitchFamily="18" charset="0"/>
              </a:rPr>
              <a:t>Při tání</a:t>
            </a:r>
          </a:p>
          <a:p>
            <a:pPr marL="269875" indent="-269875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cs-CZ" sz="2800" b="1" dirty="0">
                <a:solidFill>
                  <a:prstClr val="black"/>
                </a:solidFill>
                <a:cs typeface="Times New Roman" pitchFamily="18" charset="0"/>
              </a:rPr>
              <a:t>většina látek  </a:t>
            </a:r>
            <a:r>
              <a:rPr lang="cs-CZ" sz="2800" dirty="0">
                <a:solidFill>
                  <a:prstClr val="black"/>
                </a:solidFill>
                <a:cs typeface="Times New Roman" pitchFamily="18" charset="0"/>
              </a:rPr>
              <a:t>(parafín, </a:t>
            </a:r>
            <a:r>
              <a:rPr lang="cs-CZ" sz="2800" dirty="0" err="1">
                <a:solidFill>
                  <a:prstClr val="black"/>
                </a:solidFill>
                <a:cs typeface="Times New Roman" pitchFamily="18" charset="0"/>
              </a:rPr>
              <a:t>Pb</a:t>
            </a:r>
            <a:r>
              <a:rPr lang="cs-CZ" sz="2800" dirty="0">
                <a:solidFill>
                  <a:prstClr val="black"/>
                </a:solidFill>
                <a:cs typeface="Times New Roman" pitchFamily="18" charset="0"/>
              </a:rPr>
              <a:t>, Cd aj.) zvětšuje  </a:t>
            </a:r>
            <a:r>
              <a:rPr lang="cs-CZ" sz="2800" dirty="0" smtClean="0">
                <a:solidFill>
                  <a:prstClr val="black"/>
                </a:solidFill>
                <a:cs typeface="Times New Roman" pitchFamily="18" charset="0"/>
              </a:rPr>
              <a:t>objem</a:t>
            </a:r>
            <a:endParaRPr lang="cs-CZ" sz="2800" dirty="0">
              <a:solidFill>
                <a:prstClr val="black"/>
              </a:solidFill>
              <a:cs typeface="Times New Roman" pitchFamily="18" charset="0"/>
            </a:endParaRPr>
          </a:p>
          <a:p>
            <a:pPr marL="269875" indent="-269875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cs-CZ" sz="2800" b="1" dirty="0">
                <a:solidFill>
                  <a:prstClr val="black"/>
                </a:solidFill>
                <a:cs typeface="Times New Roman" pitchFamily="18" charset="0"/>
              </a:rPr>
              <a:t>některé látky </a:t>
            </a:r>
            <a:r>
              <a:rPr lang="cs-CZ" sz="2800" dirty="0">
                <a:solidFill>
                  <a:prstClr val="black"/>
                </a:solidFill>
                <a:cs typeface="Times New Roman" pitchFamily="18" charset="0"/>
              </a:rPr>
              <a:t>(led, </a:t>
            </a:r>
            <a:r>
              <a:rPr lang="cs-CZ" sz="2800" dirty="0" err="1">
                <a:solidFill>
                  <a:prstClr val="black"/>
                </a:solidFill>
                <a:cs typeface="Times New Roman" pitchFamily="18" charset="0"/>
              </a:rPr>
              <a:t>Bi</a:t>
            </a:r>
            <a:r>
              <a:rPr lang="cs-CZ" sz="2800" dirty="0">
                <a:solidFill>
                  <a:prstClr val="black"/>
                </a:solidFill>
                <a:cs typeface="Times New Roman" pitchFamily="18" charset="0"/>
              </a:rPr>
              <a:t>, </a:t>
            </a:r>
            <a:r>
              <a:rPr lang="cs-CZ" sz="2800" dirty="0" err="1">
                <a:solidFill>
                  <a:prstClr val="black"/>
                </a:solidFill>
                <a:cs typeface="Times New Roman" pitchFamily="18" charset="0"/>
              </a:rPr>
              <a:t>Ge</a:t>
            </a:r>
            <a:r>
              <a:rPr lang="cs-CZ" sz="2800" dirty="0">
                <a:solidFill>
                  <a:prstClr val="black"/>
                </a:solidFill>
                <a:cs typeface="Times New Roman" pitchFamily="18" charset="0"/>
              </a:rPr>
              <a:t>, slitiny) zmenšují </a:t>
            </a:r>
            <a:r>
              <a:rPr lang="cs-CZ" sz="2800" dirty="0" smtClean="0">
                <a:solidFill>
                  <a:prstClr val="black"/>
                </a:solidFill>
                <a:cs typeface="Times New Roman" pitchFamily="18" charset="0"/>
              </a:rPr>
              <a:t>objem </a:t>
            </a:r>
            <a:endParaRPr lang="cs-CZ" sz="2800" dirty="0">
              <a:solidFill>
                <a:prstClr val="black"/>
              </a:solidFill>
              <a:cs typeface="Times New Roman" pitchFamily="18" charset="0"/>
            </a:endParaRPr>
          </a:p>
          <a:p>
            <a:pPr marL="269875" indent="-269875" fontAlgn="base">
              <a:spcBef>
                <a:spcPct val="0"/>
              </a:spcBef>
              <a:spcAft>
                <a:spcPct val="0"/>
              </a:spcAft>
              <a:defRPr/>
            </a:pPr>
            <a:endParaRPr lang="cs-CZ" sz="2800" dirty="0">
              <a:solidFill>
                <a:prstClr val="black"/>
              </a:solidFill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2800" b="1" dirty="0">
                <a:solidFill>
                  <a:prstClr val="black"/>
                </a:solidFill>
                <a:cs typeface="Times New Roman" pitchFamily="18" charset="0"/>
              </a:rPr>
              <a:t>Teplota tání krystalické mřížky závisí na okolním tlaku.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sz="2800" b="1" dirty="0">
              <a:solidFill>
                <a:prstClr val="black"/>
              </a:solidFill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2800" b="1" dirty="0">
                <a:solidFill>
                  <a:prstClr val="black"/>
                </a:solidFill>
                <a:cs typeface="Times New Roman" pitchFamily="18" charset="0"/>
              </a:rPr>
              <a:t>S rostoucím tlakem</a:t>
            </a:r>
            <a:endParaRPr lang="cs-CZ" sz="2800" dirty="0">
              <a:solidFill>
                <a:prstClr val="black"/>
              </a:solidFill>
              <a:cs typeface="Times New Roman" pitchFamily="18" charset="0"/>
            </a:endParaRPr>
          </a:p>
          <a:p>
            <a:pPr marL="269875" lvl="1" indent="-269875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cs-CZ" sz="2800" b="1" dirty="0">
                <a:solidFill>
                  <a:prstClr val="black"/>
                </a:solidFill>
                <a:cs typeface="Times New Roman" pitchFamily="18" charset="0"/>
              </a:rPr>
              <a:t>u většiny látek 		</a:t>
            </a:r>
            <a:r>
              <a:rPr lang="cs-CZ" sz="2800" dirty="0">
                <a:solidFill>
                  <a:prstClr val="black"/>
                </a:solidFill>
                <a:cs typeface="Times New Roman" pitchFamily="18" charset="0"/>
              </a:rPr>
              <a:t>teplota tání roste 	(↑ V - ↑ </a:t>
            </a:r>
            <a:r>
              <a:rPr lang="cs-CZ" sz="2800" dirty="0" err="1">
                <a:solidFill>
                  <a:prstClr val="black"/>
                </a:solidFill>
                <a:cs typeface="Times New Roman" pitchFamily="18" charset="0"/>
              </a:rPr>
              <a:t>t</a:t>
            </a:r>
            <a:r>
              <a:rPr lang="cs-CZ" sz="2800" baseline="-25000" dirty="0" err="1">
                <a:solidFill>
                  <a:prstClr val="black"/>
                </a:solidFill>
                <a:cs typeface="Times New Roman" pitchFamily="18" charset="0"/>
              </a:rPr>
              <a:t>t</a:t>
            </a:r>
            <a:r>
              <a:rPr lang="cs-CZ" sz="2800" dirty="0">
                <a:solidFill>
                  <a:prstClr val="black"/>
                </a:solidFill>
                <a:cs typeface="Times New Roman" pitchFamily="18" charset="0"/>
              </a:rPr>
              <a:t>)</a:t>
            </a:r>
            <a:endParaRPr lang="cs-CZ" sz="2800" baseline="-25000" dirty="0">
              <a:solidFill>
                <a:prstClr val="black"/>
              </a:solidFill>
              <a:cs typeface="Times New Roman" pitchFamily="18" charset="0"/>
            </a:endParaRPr>
          </a:p>
          <a:p>
            <a:pPr marL="269875" lvl="1" indent="-269875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cs-CZ" sz="2800" b="1" dirty="0">
                <a:solidFill>
                  <a:prstClr val="black"/>
                </a:solidFill>
                <a:cs typeface="Times New Roman" pitchFamily="18" charset="0"/>
              </a:rPr>
              <a:t>u některých látek </a:t>
            </a:r>
            <a:r>
              <a:rPr lang="cs-CZ" sz="2800" dirty="0">
                <a:solidFill>
                  <a:prstClr val="black"/>
                </a:solidFill>
                <a:cs typeface="Times New Roman" pitchFamily="18" charset="0"/>
              </a:rPr>
              <a:t> 	teplota tání klesá 	(↓ V - ↓ </a:t>
            </a:r>
            <a:r>
              <a:rPr lang="cs-CZ" sz="2800" dirty="0" err="1">
                <a:solidFill>
                  <a:prstClr val="black"/>
                </a:solidFill>
                <a:cs typeface="Times New Roman" pitchFamily="18" charset="0"/>
              </a:rPr>
              <a:t>t</a:t>
            </a:r>
            <a:r>
              <a:rPr lang="cs-CZ" sz="2800" baseline="-25000" dirty="0" err="1">
                <a:solidFill>
                  <a:prstClr val="black"/>
                </a:solidFill>
                <a:cs typeface="Times New Roman" pitchFamily="18" charset="0"/>
              </a:rPr>
              <a:t>t</a:t>
            </a:r>
            <a:r>
              <a:rPr lang="cs-CZ" sz="2800" dirty="0">
                <a:solidFill>
                  <a:prstClr val="black"/>
                </a:solidFill>
                <a:cs typeface="Times New Roman" pitchFamily="18" charset="0"/>
              </a:rPr>
              <a:t>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2800" dirty="0">
                <a:solidFill>
                  <a:prstClr val="black"/>
                </a:solidFill>
                <a:cs typeface="Times New Roman" pitchFamily="18" charset="0"/>
              </a:rPr>
              <a:t> </a:t>
            </a:r>
          </a:p>
        </p:txBody>
      </p:sp>
      <p:sp>
        <p:nvSpPr>
          <p:cNvPr id="16387" name="Rectangle 1"/>
          <p:cNvSpPr>
            <a:spLocks noChangeArrowheads="1"/>
          </p:cNvSpPr>
          <p:nvPr/>
        </p:nvSpPr>
        <p:spPr bwMode="auto">
          <a:xfrm>
            <a:off x="0" y="-38100"/>
            <a:ext cx="9144000" cy="1077218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96838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200" b="1" dirty="0" smtClean="0">
                <a:solidFill>
                  <a:srgbClr val="196419"/>
                </a:solidFill>
                <a:ea typeface="Times New Roman" pitchFamily="18" charset="0"/>
                <a:cs typeface="Arial" pitchFamily="34" charset="0"/>
              </a:rPr>
              <a:t>7. 3. ZMĚNA OBJEMU TĚLES PŘI TÁNÍ A TUHNUTÍ, </a:t>
            </a:r>
          </a:p>
          <a:p>
            <a:pPr marL="96838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200" b="1" dirty="0" smtClean="0">
                <a:solidFill>
                  <a:srgbClr val="196419"/>
                </a:solidFill>
                <a:ea typeface="Times New Roman" pitchFamily="18" charset="0"/>
                <a:cs typeface="Arial" pitchFamily="34" charset="0"/>
              </a:rPr>
              <a:t>         ZÁVISLOST TEPLOTY TÁNÍ NA VNĚJŠÍM TLAKU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2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Krychle 26"/>
          <p:cNvSpPr/>
          <p:nvPr/>
        </p:nvSpPr>
        <p:spPr>
          <a:xfrm>
            <a:off x="2038350" y="4451350"/>
            <a:ext cx="400050" cy="400050"/>
          </a:xfrm>
          <a:prstGeom prst="cub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387" name="Rectangle 1"/>
          <p:cNvSpPr>
            <a:spLocks noChangeArrowheads="1"/>
          </p:cNvSpPr>
          <p:nvPr/>
        </p:nvSpPr>
        <p:spPr bwMode="auto">
          <a:xfrm>
            <a:off x="0" y="-38100"/>
            <a:ext cx="9144000" cy="1077218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96838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200" b="1" dirty="0" smtClean="0">
                <a:solidFill>
                  <a:prstClr val="white"/>
                </a:solidFill>
                <a:ea typeface="Times New Roman" pitchFamily="18" charset="0"/>
                <a:cs typeface="Arial" pitchFamily="34" charset="0"/>
              </a:rPr>
              <a:t>7. 3. ZMĚNA OBJEMU TĚLES PŘI TÁNÍ A TUHNUTÍ, </a:t>
            </a:r>
          </a:p>
          <a:p>
            <a:pPr marL="96838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200" b="1" dirty="0" smtClean="0">
                <a:solidFill>
                  <a:prstClr val="white"/>
                </a:solidFill>
                <a:ea typeface="Times New Roman" pitchFamily="18" charset="0"/>
                <a:cs typeface="Arial" pitchFamily="34" charset="0"/>
              </a:rPr>
              <a:t>         ZÁVISLOST TEPLOTY TÁNÍ NA VNĚJŠÍM TLAKU</a:t>
            </a:r>
          </a:p>
        </p:txBody>
      </p:sp>
      <p:pic>
        <p:nvPicPr>
          <p:cNvPr id="19834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11400" y="1329075"/>
            <a:ext cx="4050000" cy="5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bdélník 4"/>
          <p:cNvSpPr/>
          <p:nvPr/>
        </p:nvSpPr>
        <p:spPr>
          <a:xfrm>
            <a:off x="0" y="1250950"/>
            <a:ext cx="434975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3200" b="1" dirty="0" err="1" smtClean="0">
                <a:solidFill>
                  <a:prstClr val="black"/>
                </a:solidFill>
                <a:cs typeface="Times New Roman" pitchFamily="18" charset="0"/>
              </a:rPr>
              <a:t>regelace</a:t>
            </a:r>
            <a:endParaRPr lang="cs-CZ" sz="3200" b="1" dirty="0" smtClean="0">
              <a:solidFill>
                <a:prstClr val="black"/>
              </a:solidFill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3200" dirty="0" smtClean="0">
                <a:solidFill>
                  <a:prstClr val="black"/>
                </a:solidFill>
                <a:cs typeface="Times New Roman" pitchFamily="18" charset="0"/>
              </a:rPr>
              <a:t>(</a:t>
            </a:r>
            <a:r>
              <a:rPr lang="cs-CZ" sz="3200" dirty="0" err="1" smtClean="0">
                <a:solidFill>
                  <a:prstClr val="black"/>
                </a:solidFill>
                <a:cs typeface="Times New Roman" pitchFamily="18" charset="0"/>
              </a:rPr>
              <a:t>znovuzamrznutí</a:t>
            </a:r>
            <a:r>
              <a:rPr lang="cs-CZ" sz="3200" dirty="0" smtClean="0">
                <a:solidFill>
                  <a:prstClr val="black"/>
                </a:solidFill>
                <a:cs typeface="Times New Roman" pitchFamily="18" charset="0"/>
              </a:rPr>
              <a:t> ledu)</a:t>
            </a:r>
            <a:endParaRPr lang="cs-CZ" sz="3200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20" name="Krychle 19"/>
          <p:cNvSpPr/>
          <p:nvPr/>
        </p:nvSpPr>
        <p:spPr>
          <a:xfrm>
            <a:off x="349250" y="3873500"/>
            <a:ext cx="1022350" cy="488950"/>
          </a:xfrm>
          <a:prstGeom prst="cub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Krychle 20"/>
          <p:cNvSpPr/>
          <p:nvPr/>
        </p:nvSpPr>
        <p:spPr>
          <a:xfrm>
            <a:off x="2749550" y="3873500"/>
            <a:ext cx="1022350" cy="488950"/>
          </a:xfrm>
          <a:prstGeom prst="cub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5" name="Přímá spojovací čára 24"/>
          <p:cNvCxnSpPr/>
          <p:nvPr/>
        </p:nvCxnSpPr>
        <p:spPr>
          <a:xfrm rot="5400000">
            <a:off x="1860550" y="4140200"/>
            <a:ext cx="711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lechovka 5"/>
          <p:cNvSpPr/>
          <p:nvPr/>
        </p:nvSpPr>
        <p:spPr>
          <a:xfrm rot="5400000">
            <a:off x="1616075" y="1984375"/>
            <a:ext cx="1022350" cy="2844800"/>
          </a:xfrm>
          <a:prstGeom prst="can">
            <a:avLst>
              <a:gd name="adj" fmla="val 45623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Krychle 27"/>
          <p:cNvSpPr/>
          <p:nvPr/>
        </p:nvSpPr>
        <p:spPr>
          <a:xfrm>
            <a:off x="1504950" y="4584700"/>
            <a:ext cx="444500" cy="444500"/>
          </a:xfrm>
          <a:prstGeom prst="cub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Volný tvar 22"/>
          <p:cNvSpPr/>
          <p:nvPr/>
        </p:nvSpPr>
        <p:spPr>
          <a:xfrm>
            <a:off x="1725689" y="2878666"/>
            <a:ext cx="306312" cy="1794934"/>
          </a:xfrm>
          <a:custGeom>
            <a:avLst/>
            <a:gdLst>
              <a:gd name="connsiteX0" fmla="*/ 321733 w 321733"/>
              <a:gd name="connsiteY0" fmla="*/ 48381 h 1819124"/>
              <a:gd name="connsiteX1" fmla="*/ 45962 w 321733"/>
              <a:gd name="connsiteY1" fmla="*/ 295124 h 1819124"/>
              <a:gd name="connsiteX2" fmla="*/ 45962 w 321733"/>
              <a:gd name="connsiteY2" fmla="*/ 1819124 h 1819124"/>
              <a:gd name="connsiteX0" fmla="*/ 306312 w 306312"/>
              <a:gd name="connsiteY0" fmla="*/ 24191 h 1794934"/>
              <a:gd name="connsiteX1" fmla="*/ 45962 w 306312"/>
              <a:gd name="connsiteY1" fmla="*/ 372534 h 1794934"/>
              <a:gd name="connsiteX2" fmla="*/ 30541 w 306312"/>
              <a:gd name="connsiteY2" fmla="*/ 1794934 h 1794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6312" h="1794934">
                <a:moveTo>
                  <a:pt x="306312" y="24191"/>
                </a:moveTo>
                <a:cubicBezTo>
                  <a:pt x="191407" y="0"/>
                  <a:pt x="91924" y="77410"/>
                  <a:pt x="45962" y="372534"/>
                </a:cubicBezTo>
                <a:cubicBezTo>
                  <a:pt x="0" y="667658"/>
                  <a:pt x="7560" y="1180496"/>
                  <a:pt x="30541" y="1794934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3648529" y="6330950"/>
            <a:ext cx="8635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Obr.: 1.</a:t>
            </a:r>
            <a:endParaRPr lang="cs-CZ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1"/>
          <p:cNvSpPr>
            <a:spLocks noChangeArrowheads="1"/>
          </p:cNvSpPr>
          <p:nvPr/>
        </p:nvSpPr>
        <p:spPr bwMode="auto">
          <a:xfrm>
            <a:off x="0" y="-38100"/>
            <a:ext cx="9144000" cy="1076325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96838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200" b="1" dirty="0" smtClean="0">
                <a:solidFill>
                  <a:prstClr val="white"/>
                </a:solidFill>
                <a:ea typeface="Times New Roman" pitchFamily="18" charset="0"/>
                <a:cs typeface="Arial" pitchFamily="34" charset="0"/>
              </a:rPr>
              <a:t>7. 3. ZMĚNA OBJEMU TĚLES PŘI TÁNÍ A TUHNUTÍ, </a:t>
            </a:r>
          </a:p>
          <a:p>
            <a:pPr marL="96838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200" b="1" dirty="0" smtClean="0">
                <a:solidFill>
                  <a:prstClr val="white"/>
                </a:solidFill>
                <a:ea typeface="Times New Roman" pitchFamily="18" charset="0"/>
                <a:cs typeface="Arial" pitchFamily="34" charset="0"/>
              </a:rPr>
              <a:t>         ZÁVISLOST TEPLOTY TÁNÍ NA VNĚJŠÍM TLAKU</a:t>
            </a:r>
          </a:p>
        </p:txBody>
      </p:sp>
      <p:pic>
        <p:nvPicPr>
          <p:cNvPr id="19834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00300" y="1329075"/>
            <a:ext cx="4050000" cy="5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Krychle 4"/>
          <p:cNvSpPr/>
          <p:nvPr/>
        </p:nvSpPr>
        <p:spPr>
          <a:xfrm>
            <a:off x="2038350" y="5029200"/>
            <a:ext cx="400050" cy="400050"/>
          </a:xfrm>
          <a:prstGeom prst="cub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Krychle 5"/>
          <p:cNvSpPr/>
          <p:nvPr/>
        </p:nvSpPr>
        <p:spPr>
          <a:xfrm>
            <a:off x="349250" y="3873500"/>
            <a:ext cx="1022350" cy="488950"/>
          </a:xfrm>
          <a:prstGeom prst="cub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Krychle 6"/>
          <p:cNvSpPr/>
          <p:nvPr/>
        </p:nvSpPr>
        <p:spPr>
          <a:xfrm>
            <a:off x="2749550" y="3873500"/>
            <a:ext cx="1022350" cy="488950"/>
          </a:xfrm>
          <a:prstGeom prst="cub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8" name="Přímá spojovací čára 7"/>
          <p:cNvCxnSpPr/>
          <p:nvPr/>
        </p:nvCxnSpPr>
        <p:spPr>
          <a:xfrm rot="5400000">
            <a:off x="1659224" y="4514329"/>
            <a:ext cx="1116247" cy="239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lechovka 8"/>
          <p:cNvSpPr/>
          <p:nvPr/>
        </p:nvSpPr>
        <p:spPr>
          <a:xfrm rot="5400000">
            <a:off x="1616075" y="1984375"/>
            <a:ext cx="1022350" cy="2844800"/>
          </a:xfrm>
          <a:prstGeom prst="can">
            <a:avLst>
              <a:gd name="adj" fmla="val 45623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Krychle 9"/>
          <p:cNvSpPr/>
          <p:nvPr/>
        </p:nvSpPr>
        <p:spPr>
          <a:xfrm>
            <a:off x="1504950" y="5162550"/>
            <a:ext cx="444500" cy="444500"/>
          </a:xfrm>
          <a:prstGeom prst="cub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Volný tvar 10"/>
          <p:cNvSpPr/>
          <p:nvPr/>
        </p:nvSpPr>
        <p:spPr>
          <a:xfrm>
            <a:off x="1733249" y="3517900"/>
            <a:ext cx="216201" cy="1733550"/>
          </a:xfrm>
          <a:custGeom>
            <a:avLst/>
            <a:gdLst>
              <a:gd name="connsiteX0" fmla="*/ 321733 w 321733"/>
              <a:gd name="connsiteY0" fmla="*/ 48381 h 1819124"/>
              <a:gd name="connsiteX1" fmla="*/ 45962 w 321733"/>
              <a:gd name="connsiteY1" fmla="*/ 295124 h 1819124"/>
              <a:gd name="connsiteX2" fmla="*/ 45962 w 321733"/>
              <a:gd name="connsiteY2" fmla="*/ 1819124 h 1819124"/>
              <a:gd name="connsiteX0" fmla="*/ 306312 w 306312"/>
              <a:gd name="connsiteY0" fmla="*/ 24191 h 1794934"/>
              <a:gd name="connsiteX1" fmla="*/ 45962 w 306312"/>
              <a:gd name="connsiteY1" fmla="*/ 372534 h 1794934"/>
              <a:gd name="connsiteX2" fmla="*/ 30541 w 306312"/>
              <a:gd name="connsiteY2" fmla="*/ 1794934 h 1794934"/>
              <a:gd name="connsiteX0" fmla="*/ 298752 w 298752"/>
              <a:gd name="connsiteY0" fmla="*/ 65314 h 1836057"/>
              <a:gd name="connsiteX1" fmla="*/ 216201 w 298752"/>
              <a:gd name="connsiteY1" fmla="*/ 58057 h 1836057"/>
              <a:gd name="connsiteX2" fmla="*/ 38402 w 298752"/>
              <a:gd name="connsiteY2" fmla="*/ 413657 h 1836057"/>
              <a:gd name="connsiteX3" fmla="*/ 22981 w 298752"/>
              <a:gd name="connsiteY3" fmla="*/ 1836057 h 1836057"/>
              <a:gd name="connsiteX0" fmla="*/ 298752 w 298752"/>
              <a:gd name="connsiteY0" fmla="*/ 151 h 1770894"/>
              <a:gd name="connsiteX1" fmla="*/ 127301 w 298752"/>
              <a:gd name="connsiteY1" fmla="*/ 81795 h 1770894"/>
              <a:gd name="connsiteX2" fmla="*/ 38402 w 298752"/>
              <a:gd name="connsiteY2" fmla="*/ 348494 h 1770894"/>
              <a:gd name="connsiteX3" fmla="*/ 22981 w 298752"/>
              <a:gd name="connsiteY3" fmla="*/ 1770894 h 1770894"/>
              <a:gd name="connsiteX0" fmla="*/ 298752 w 298752"/>
              <a:gd name="connsiteY0" fmla="*/ 151 h 1770894"/>
              <a:gd name="connsiteX1" fmla="*/ 171751 w 298752"/>
              <a:gd name="connsiteY1" fmla="*/ 81794 h 1770894"/>
              <a:gd name="connsiteX2" fmla="*/ 38402 w 298752"/>
              <a:gd name="connsiteY2" fmla="*/ 348494 h 1770894"/>
              <a:gd name="connsiteX3" fmla="*/ 22981 w 298752"/>
              <a:gd name="connsiteY3" fmla="*/ 1770894 h 1770894"/>
              <a:gd name="connsiteX0" fmla="*/ 298752 w 298752"/>
              <a:gd name="connsiteY0" fmla="*/ 0 h 1770743"/>
              <a:gd name="connsiteX1" fmla="*/ 38402 w 298752"/>
              <a:gd name="connsiteY1" fmla="*/ 348343 h 1770743"/>
              <a:gd name="connsiteX2" fmla="*/ 22981 w 298752"/>
              <a:gd name="connsiteY2" fmla="*/ 1770743 h 1770743"/>
              <a:gd name="connsiteX0" fmla="*/ 298752 w 298752"/>
              <a:gd name="connsiteY0" fmla="*/ 0 h 1770743"/>
              <a:gd name="connsiteX1" fmla="*/ 127301 w 298752"/>
              <a:gd name="connsiteY1" fmla="*/ 81643 h 1770743"/>
              <a:gd name="connsiteX2" fmla="*/ 38402 w 298752"/>
              <a:gd name="connsiteY2" fmla="*/ 348343 h 1770743"/>
              <a:gd name="connsiteX3" fmla="*/ 22981 w 298752"/>
              <a:gd name="connsiteY3" fmla="*/ 1770743 h 1770743"/>
              <a:gd name="connsiteX0" fmla="*/ 298752 w 298752"/>
              <a:gd name="connsiteY0" fmla="*/ 0 h 1770743"/>
              <a:gd name="connsiteX1" fmla="*/ 38402 w 298752"/>
              <a:gd name="connsiteY1" fmla="*/ 348343 h 1770743"/>
              <a:gd name="connsiteX2" fmla="*/ 22981 w 298752"/>
              <a:gd name="connsiteY2" fmla="*/ 1770743 h 1770743"/>
              <a:gd name="connsiteX0" fmla="*/ 298752 w 298752"/>
              <a:gd name="connsiteY0" fmla="*/ 151 h 1770894"/>
              <a:gd name="connsiteX1" fmla="*/ 127301 w 298752"/>
              <a:gd name="connsiteY1" fmla="*/ 81794 h 1770894"/>
              <a:gd name="connsiteX2" fmla="*/ 38402 w 298752"/>
              <a:gd name="connsiteY2" fmla="*/ 348494 h 1770894"/>
              <a:gd name="connsiteX3" fmla="*/ 22981 w 298752"/>
              <a:gd name="connsiteY3" fmla="*/ 1770894 h 1770894"/>
              <a:gd name="connsiteX0" fmla="*/ 298752 w 298752"/>
              <a:gd name="connsiteY0" fmla="*/ 109764 h 1880507"/>
              <a:gd name="connsiteX1" fmla="*/ 38401 w 298752"/>
              <a:gd name="connsiteY1" fmla="*/ 13607 h 1880507"/>
              <a:gd name="connsiteX2" fmla="*/ 127301 w 298752"/>
              <a:gd name="connsiteY2" fmla="*/ 191407 h 1880507"/>
              <a:gd name="connsiteX3" fmla="*/ 38402 w 298752"/>
              <a:gd name="connsiteY3" fmla="*/ 458107 h 1880507"/>
              <a:gd name="connsiteX4" fmla="*/ 22981 w 298752"/>
              <a:gd name="connsiteY4" fmla="*/ 1880507 h 1880507"/>
              <a:gd name="connsiteX0" fmla="*/ 298752 w 304043"/>
              <a:gd name="connsiteY0" fmla="*/ 156632 h 1927375"/>
              <a:gd name="connsiteX1" fmla="*/ 260651 w 304043"/>
              <a:gd name="connsiteY1" fmla="*/ 16026 h 1927375"/>
              <a:gd name="connsiteX2" fmla="*/ 38401 w 304043"/>
              <a:gd name="connsiteY2" fmla="*/ 60475 h 1927375"/>
              <a:gd name="connsiteX3" fmla="*/ 127301 w 304043"/>
              <a:gd name="connsiteY3" fmla="*/ 238275 h 1927375"/>
              <a:gd name="connsiteX4" fmla="*/ 38402 w 304043"/>
              <a:gd name="connsiteY4" fmla="*/ 504975 h 1927375"/>
              <a:gd name="connsiteX5" fmla="*/ 22981 w 304043"/>
              <a:gd name="connsiteY5" fmla="*/ 1927375 h 1927375"/>
              <a:gd name="connsiteX0" fmla="*/ 298752 w 298752"/>
              <a:gd name="connsiteY0" fmla="*/ 109764 h 1880507"/>
              <a:gd name="connsiteX1" fmla="*/ 38401 w 298752"/>
              <a:gd name="connsiteY1" fmla="*/ 13607 h 1880507"/>
              <a:gd name="connsiteX2" fmla="*/ 127301 w 298752"/>
              <a:gd name="connsiteY2" fmla="*/ 191407 h 1880507"/>
              <a:gd name="connsiteX3" fmla="*/ 38402 w 298752"/>
              <a:gd name="connsiteY3" fmla="*/ 458107 h 1880507"/>
              <a:gd name="connsiteX4" fmla="*/ 22981 w 298752"/>
              <a:gd name="connsiteY4" fmla="*/ 1880507 h 1880507"/>
              <a:gd name="connsiteX0" fmla="*/ 298752 w 298752"/>
              <a:gd name="connsiteY0" fmla="*/ 0 h 1770743"/>
              <a:gd name="connsiteX1" fmla="*/ 127301 w 298752"/>
              <a:gd name="connsiteY1" fmla="*/ 81643 h 1770743"/>
              <a:gd name="connsiteX2" fmla="*/ 38402 w 298752"/>
              <a:gd name="connsiteY2" fmla="*/ 348343 h 1770743"/>
              <a:gd name="connsiteX3" fmla="*/ 22981 w 298752"/>
              <a:gd name="connsiteY3" fmla="*/ 1770743 h 1770743"/>
              <a:gd name="connsiteX0" fmla="*/ 305101 w 305101"/>
              <a:gd name="connsiteY0" fmla="*/ 13608 h 1747157"/>
              <a:gd name="connsiteX1" fmla="*/ 127301 w 305101"/>
              <a:gd name="connsiteY1" fmla="*/ 58057 h 1747157"/>
              <a:gd name="connsiteX2" fmla="*/ 38402 w 305101"/>
              <a:gd name="connsiteY2" fmla="*/ 324757 h 1747157"/>
              <a:gd name="connsiteX3" fmla="*/ 22981 w 305101"/>
              <a:gd name="connsiteY3" fmla="*/ 1747157 h 1747157"/>
              <a:gd name="connsiteX0" fmla="*/ 305101 w 305101"/>
              <a:gd name="connsiteY0" fmla="*/ 51858 h 1785407"/>
              <a:gd name="connsiteX1" fmla="*/ 216201 w 305101"/>
              <a:gd name="connsiteY1" fmla="*/ 7408 h 1785407"/>
              <a:gd name="connsiteX2" fmla="*/ 127301 w 305101"/>
              <a:gd name="connsiteY2" fmla="*/ 96307 h 1785407"/>
              <a:gd name="connsiteX3" fmla="*/ 38402 w 305101"/>
              <a:gd name="connsiteY3" fmla="*/ 363007 h 1785407"/>
              <a:gd name="connsiteX4" fmla="*/ 22981 w 305101"/>
              <a:gd name="connsiteY4" fmla="*/ 1785407 h 1785407"/>
              <a:gd name="connsiteX0" fmla="*/ 305101 w 305101"/>
              <a:gd name="connsiteY0" fmla="*/ 7409 h 1740958"/>
              <a:gd name="connsiteX1" fmla="*/ 127301 w 305101"/>
              <a:gd name="connsiteY1" fmla="*/ 51858 h 1740958"/>
              <a:gd name="connsiteX2" fmla="*/ 38402 w 305101"/>
              <a:gd name="connsiteY2" fmla="*/ 318558 h 1740958"/>
              <a:gd name="connsiteX3" fmla="*/ 22981 w 305101"/>
              <a:gd name="connsiteY3" fmla="*/ 1740958 h 1740958"/>
              <a:gd name="connsiteX0" fmla="*/ 216201 w 216201"/>
              <a:gd name="connsiteY0" fmla="*/ 7408 h 1740958"/>
              <a:gd name="connsiteX1" fmla="*/ 127301 w 216201"/>
              <a:gd name="connsiteY1" fmla="*/ 51858 h 1740958"/>
              <a:gd name="connsiteX2" fmla="*/ 38402 w 216201"/>
              <a:gd name="connsiteY2" fmla="*/ 318558 h 1740958"/>
              <a:gd name="connsiteX3" fmla="*/ 22981 w 216201"/>
              <a:gd name="connsiteY3" fmla="*/ 1740958 h 1740958"/>
              <a:gd name="connsiteX0" fmla="*/ 216201 w 216201"/>
              <a:gd name="connsiteY0" fmla="*/ 96308 h 1829858"/>
              <a:gd name="connsiteX1" fmla="*/ 38401 w 216201"/>
              <a:gd name="connsiteY1" fmla="*/ 51858 h 1829858"/>
              <a:gd name="connsiteX2" fmla="*/ 38402 w 216201"/>
              <a:gd name="connsiteY2" fmla="*/ 407458 h 1829858"/>
              <a:gd name="connsiteX3" fmla="*/ 22981 w 216201"/>
              <a:gd name="connsiteY3" fmla="*/ 1829858 h 1829858"/>
              <a:gd name="connsiteX0" fmla="*/ 216201 w 216201"/>
              <a:gd name="connsiteY0" fmla="*/ 0 h 1733550"/>
              <a:gd name="connsiteX1" fmla="*/ 38402 w 216201"/>
              <a:gd name="connsiteY1" fmla="*/ 311150 h 1733550"/>
              <a:gd name="connsiteX2" fmla="*/ 22981 w 216201"/>
              <a:gd name="connsiteY2" fmla="*/ 1733550 h 1733550"/>
              <a:gd name="connsiteX0" fmla="*/ 216201 w 216201"/>
              <a:gd name="connsiteY0" fmla="*/ 0 h 1733550"/>
              <a:gd name="connsiteX1" fmla="*/ 38402 w 216201"/>
              <a:gd name="connsiteY1" fmla="*/ 311150 h 1733550"/>
              <a:gd name="connsiteX2" fmla="*/ 22981 w 216201"/>
              <a:gd name="connsiteY2" fmla="*/ 1733550 h 173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6201" h="1733550">
                <a:moveTo>
                  <a:pt x="216201" y="0"/>
                </a:moveTo>
                <a:cubicBezTo>
                  <a:pt x="136298" y="24342"/>
                  <a:pt x="70605" y="22225"/>
                  <a:pt x="38402" y="311150"/>
                </a:cubicBezTo>
                <a:cubicBezTo>
                  <a:pt x="13607" y="592667"/>
                  <a:pt x="0" y="1119112"/>
                  <a:pt x="22981" y="1733550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Volný tvar 12"/>
          <p:cNvSpPr/>
          <p:nvPr/>
        </p:nvSpPr>
        <p:spPr>
          <a:xfrm>
            <a:off x="1949450" y="3479184"/>
            <a:ext cx="279400" cy="502796"/>
          </a:xfrm>
          <a:custGeom>
            <a:avLst/>
            <a:gdLst>
              <a:gd name="connsiteX0" fmla="*/ 0 w 177800"/>
              <a:gd name="connsiteY0" fmla="*/ 10054 h 508529"/>
              <a:gd name="connsiteX1" fmla="*/ 146050 w 177800"/>
              <a:gd name="connsiteY1" fmla="*/ 83079 h 508529"/>
              <a:gd name="connsiteX2" fmla="*/ 177800 w 177800"/>
              <a:gd name="connsiteY2" fmla="*/ 508529 h 508529"/>
              <a:gd name="connsiteX0" fmla="*/ 0 w 279400"/>
              <a:gd name="connsiteY0" fmla="*/ 38717 h 502796"/>
              <a:gd name="connsiteX1" fmla="*/ 234950 w 279400"/>
              <a:gd name="connsiteY1" fmla="*/ 77346 h 502796"/>
              <a:gd name="connsiteX2" fmla="*/ 266700 w 279400"/>
              <a:gd name="connsiteY2" fmla="*/ 502796 h 502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9400" h="502796">
                <a:moveTo>
                  <a:pt x="0" y="38717"/>
                </a:moveTo>
                <a:cubicBezTo>
                  <a:pt x="58208" y="33690"/>
                  <a:pt x="190500" y="0"/>
                  <a:pt x="234950" y="77346"/>
                </a:cubicBezTo>
                <a:cubicBezTo>
                  <a:pt x="279400" y="154692"/>
                  <a:pt x="265641" y="331610"/>
                  <a:pt x="266700" y="502796"/>
                </a:cubicBezTo>
              </a:path>
            </a:pathLst>
          </a:cu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3"/>
          <p:cNvSpPr/>
          <p:nvPr/>
        </p:nvSpPr>
        <p:spPr>
          <a:xfrm>
            <a:off x="0" y="1250950"/>
            <a:ext cx="434975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3200" b="1" dirty="0" err="1" smtClean="0">
                <a:solidFill>
                  <a:prstClr val="black"/>
                </a:solidFill>
                <a:cs typeface="Times New Roman" pitchFamily="18" charset="0"/>
              </a:rPr>
              <a:t>regelace</a:t>
            </a:r>
            <a:endParaRPr lang="cs-CZ" sz="3200" b="1" dirty="0" smtClean="0">
              <a:solidFill>
                <a:prstClr val="black"/>
              </a:solidFill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3200" dirty="0" smtClean="0">
                <a:solidFill>
                  <a:prstClr val="black"/>
                </a:solidFill>
                <a:cs typeface="Times New Roman" pitchFamily="18" charset="0"/>
              </a:rPr>
              <a:t>(</a:t>
            </a:r>
            <a:r>
              <a:rPr lang="cs-CZ" sz="3200" dirty="0" err="1" smtClean="0">
                <a:solidFill>
                  <a:prstClr val="black"/>
                </a:solidFill>
                <a:cs typeface="Times New Roman" pitchFamily="18" charset="0"/>
              </a:rPr>
              <a:t>znovuzamrznutí</a:t>
            </a:r>
            <a:r>
              <a:rPr lang="cs-CZ" sz="3200" dirty="0" smtClean="0">
                <a:solidFill>
                  <a:prstClr val="black"/>
                </a:solidFill>
                <a:cs typeface="Times New Roman" pitchFamily="18" charset="0"/>
              </a:rPr>
              <a:t> ledu)</a:t>
            </a:r>
            <a:endParaRPr lang="cs-CZ" sz="3200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3648529" y="6330950"/>
            <a:ext cx="8635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Obr.: 2.</a:t>
            </a:r>
            <a:endParaRPr lang="cs-CZ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3" name="Rectangle 155"/>
          <p:cNvSpPr>
            <a:spLocks noChangeArrowheads="1"/>
          </p:cNvSpPr>
          <p:nvPr/>
        </p:nvSpPr>
        <p:spPr bwMode="auto">
          <a:xfrm>
            <a:off x="88901" y="952758"/>
            <a:ext cx="8883649" cy="5232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3200" b="1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sublimace </a:t>
            </a:r>
            <a:endParaRPr lang="cs-CZ" sz="3200" dirty="0">
              <a:solidFill>
                <a:prstClr val="black"/>
              </a:solidFill>
              <a:latin typeface="+mj-lt"/>
              <a:cs typeface="Times New Roman" pitchFamily="18" charset="0"/>
            </a:endParaRPr>
          </a:p>
          <a:p>
            <a:pPr marL="360363" lvl="1" indent="-187325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cs-CZ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přímý přechod látky ze skupenství pevného </a:t>
            </a:r>
            <a:r>
              <a:rPr lang="cs-CZ" sz="3000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/>
            </a:r>
            <a:br>
              <a:rPr lang="cs-CZ" sz="3000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</a:br>
            <a:r>
              <a:rPr lang="cs-CZ" sz="3000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do </a:t>
            </a:r>
            <a:r>
              <a:rPr lang="cs-CZ" sz="3000" dirty="0" smtClean="0">
                <a:solidFill>
                  <a:prstClr val="black"/>
                </a:solidFill>
                <a:cs typeface="Times New Roman" pitchFamily="18" charset="0"/>
              </a:rPr>
              <a:t>skupenství</a:t>
            </a:r>
            <a:r>
              <a:rPr lang="cs-CZ" sz="3000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cs-CZ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plynného</a:t>
            </a:r>
          </a:p>
          <a:p>
            <a:pPr marL="360363" lvl="1" indent="-187325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cs-CZ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(jód, kafr, suchý led – vonící či páchnoucí </a:t>
            </a:r>
            <a:r>
              <a:rPr lang="cs-CZ" sz="30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PeL</a:t>
            </a:r>
            <a:r>
              <a:rPr lang="cs-CZ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)</a:t>
            </a:r>
          </a:p>
          <a:p>
            <a:pPr marL="360363" lvl="1" indent="-187325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cs-CZ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látka teplo </a:t>
            </a:r>
            <a:r>
              <a:rPr lang="cs-CZ" sz="3000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přijímá</a:t>
            </a:r>
          </a:p>
          <a:p>
            <a:pPr marL="360363" lvl="1" indent="-187325" fontAlgn="base">
              <a:spcBef>
                <a:spcPct val="0"/>
              </a:spcBef>
              <a:spcAft>
                <a:spcPct val="0"/>
              </a:spcAft>
              <a:defRPr/>
            </a:pPr>
            <a:endParaRPr lang="cs-CZ" sz="3000" dirty="0">
              <a:solidFill>
                <a:prstClr val="black"/>
              </a:solidFill>
              <a:latin typeface="+mj-lt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3200" b="1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desublimace</a:t>
            </a:r>
            <a:endParaRPr lang="cs-CZ" sz="3200" dirty="0">
              <a:solidFill>
                <a:prstClr val="black"/>
              </a:solidFill>
              <a:latin typeface="+mj-lt"/>
              <a:cs typeface="Times New Roman" pitchFamily="18" charset="0"/>
            </a:endParaRPr>
          </a:p>
          <a:p>
            <a:pPr marL="360363" lvl="1" indent="-187325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cs-CZ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přímý přechod látky ze skupenství plynného </a:t>
            </a:r>
            <a:r>
              <a:rPr lang="cs-CZ" sz="3000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/>
            </a:r>
            <a:br>
              <a:rPr lang="cs-CZ" sz="3000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</a:br>
            <a:r>
              <a:rPr lang="cs-CZ" sz="3000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do </a:t>
            </a:r>
            <a:r>
              <a:rPr lang="cs-CZ" sz="3000" dirty="0" smtClean="0">
                <a:solidFill>
                  <a:prstClr val="black"/>
                </a:solidFill>
                <a:cs typeface="Times New Roman" pitchFamily="18" charset="0"/>
              </a:rPr>
              <a:t>skupenství </a:t>
            </a:r>
            <a:r>
              <a:rPr lang="cs-CZ" sz="3000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pevného</a:t>
            </a:r>
            <a:endParaRPr lang="cs-CZ" sz="3000" dirty="0">
              <a:solidFill>
                <a:prstClr val="black"/>
              </a:solidFill>
              <a:latin typeface="+mj-lt"/>
              <a:cs typeface="Times New Roman" pitchFamily="18" charset="0"/>
            </a:endParaRPr>
          </a:p>
          <a:p>
            <a:pPr marL="360363" lvl="1" indent="-187325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cs-CZ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(jinovatka, krystalky jódu…)</a:t>
            </a:r>
          </a:p>
          <a:p>
            <a:pPr marL="360363" lvl="1" indent="-187325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cs-CZ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cs-CZ" sz="3000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látka </a:t>
            </a:r>
            <a:r>
              <a:rPr lang="cs-CZ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teplo </a:t>
            </a:r>
            <a:r>
              <a:rPr lang="cs-CZ" sz="3000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odevzdává</a:t>
            </a:r>
            <a:endParaRPr lang="cs-CZ" sz="3000" dirty="0">
              <a:solidFill>
                <a:prstClr val="black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93185" name="Rectangle 1"/>
          <p:cNvSpPr>
            <a:spLocks noChangeArrowheads="1"/>
          </p:cNvSpPr>
          <p:nvPr/>
        </p:nvSpPr>
        <p:spPr bwMode="auto">
          <a:xfrm>
            <a:off x="0" y="-38100"/>
            <a:ext cx="9144000" cy="615553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96838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>
                <a:solidFill>
                  <a:srgbClr val="196419"/>
                </a:solidFill>
                <a:ea typeface="Times New Roman" pitchFamily="18" charset="0"/>
                <a:cs typeface="Arial" pitchFamily="34" charset="0"/>
              </a:rPr>
              <a:t>7. 4. SUBLIMACE A DESUBLIMACE</a:t>
            </a:r>
            <a:endParaRPr lang="cs-CZ" sz="3400" dirty="0">
              <a:solidFill>
                <a:srgbClr val="196419"/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2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3" name="Rectangle 155"/>
          <p:cNvSpPr>
            <a:spLocks noChangeArrowheads="1"/>
          </p:cNvSpPr>
          <p:nvPr/>
        </p:nvSpPr>
        <p:spPr bwMode="auto">
          <a:xfrm>
            <a:off x="212725" y="1117600"/>
            <a:ext cx="8715375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3200" b="1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měrné </a:t>
            </a:r>
            <a:r>
              <a:rPr lang="cs-CZ" sz="3200" b="1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skupenské teplo sublimace (</a:t>
            </a:r>
            <a:r>
              <a:rPr lang="cs-CZ" sz="3200" b="1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desublimace</a:t>
            </a:r>
            <a:r>
              <a:rPr lang="cs-CZ" sz="3200" b="1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)</a:t>
            </a:r>
            <a:r>
              <a:rPr lang="cs-CZ" sz="32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cs-CZ" sz="3200" u="sng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/>
            </a:r>
            <a:br>
              <a:rPr lang="cs-CZ" sz="3200" u="sng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</a:br>
            <a:r>
              <a:rPr lang="cs-CZ" sz="3200" u="sng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endParaRPr lang="cs-CZ" sz="3200" u="sng" dirty="0">
              <a:solidFill>
                <a:prstClr val="black"/>
              </a:solidFill>
              <a:latin typeface="+mj-lt"/>
              <a:cs typeface="Times New Roman" pitchFamily="18" charset="0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  <a:defRPr/>
            </a:pPr>
            <a:endParaRPr lang="cs-CZ" sz="3200" dirty="0" smtClean="0">
              <a:solidFill>
                <a:prstClr val="black"/>
              </a:solidFill>
              <a:latin typeface="+mj-lt"/>
              <a:cs typeface="Times New Roman" pitchFamily="18" charset="0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  <a:defRPr/>
            </a:pPr>
            <a:endParaRPr lang="cs-CZ" sz="3200" dirty="0">
              <a:solidFill>
                <a:prstClr val="black"/>
              </a:solidFill>
              <a:latin typeface="+mj-lt"/>
              <a:cs typeface="Times New Roman" pitchFamily="18" charset="0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3200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L</a:t>
            </a:r>
            <a:r>
              <a:rPr lang="cs-CZ" sz="3200" baseline="-25000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S</a:t>
            </a:r>
            <a:r>
              <a:rPr lang="cs-CZ" sz="3200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cs-CZ" sz="32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– skupenské teplo přijaté při sublimaci </a:t>
            </a:r>
            <a:br>
              <a:rPr lang="cs-CZ" sz="3200" dirty="0">
                <a:solidFill>
                  <a:prstClr val="black"/>
                </a:solidFill>
                <a:latin typeface="+mj-lt"/>
                <a:cs typeface="Times New Roman" pitchFamily="18" charset="0"/>
              </a:rPr>
            </a:br>
            <a:r>
              <a:rPr lang="cs-CZ" sz="32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(odevzdané při desublimaci) </a:t>
            </a:r>
            <a:r>
              <a:rPr lang="cs-CZ" sz="3200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/>
            </a:r>
            <a:br>
              <a:rPr lang="cs-CZ" sz="3200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</a:br>
            <a:r>
              <a:rPr lang="cs-CZ" sz="3200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tělesem </a:t>
            </a:r>
            <a:r>
              <a:rPr lang="cs-CZ" sz="32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o hmotnosti </a:t>
            </a:r>
            <a:r>
              <a:rPr lang="cs-CZ" sz="3200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m</a:t>
            </a:r>
            <a:br>
              <a:rPr lang="cs-CZ" sz="3200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</a:br>
            <a:r>
              <a:rPr lang="cs-CZ" sz="3200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endParaRPr lang="cs-CZ" sz="3200" dirty="0">
              <a:solidFill>
                <a:prstClr val="black"/>
              </a:solidFill>
              <a:latin typeface="+mj-lt"/>
              <a:cs typeface="Times New Roman" pitchFamily="18" charset="0"/>
            </a:endParaRPr>
          </a:p>
          <a:p>
            <a:pPr lvl="1" indent="261938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cs-CZ" sz="32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závisí na teplotě</a:t>
            </a:r>
          </a:p>
        </p:txBody>
      </p:sp>
      <p:sp>
        <p:nvSpPr>
          <p:cNvPr id="93185" name="Rectangle 1"/>
          <p:cNvSpPr>
            <a:spLocks noChangeArrowheads="1"/>
          </p:cNvSpPr>
          <p:nvPr/>
        </p:nvSpPr>
        <p:spPr bwMode="auto">
          <a:xfrm>
            <a:off x="0" y="-38100"/>
            <a:ext cx="9144000" cy="615553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96838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7. 4. SUBLIMACE A DESUBLIMACE</a:t>
            </a:r>
            <a:endParaRPr lang="cs-CZ" sz="3400" dirty="0">
              <a:solidFill>
                <a:schemeClr val="bg1"/>
              </a:solidFill>
              <a:cs typeface="Arial" pitchFamily="34" charset="0"/>
            </a:endParaRP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7031626"/>
              </p:ext>
            </p:extLst>
          </p:nvPr>
        </p:nvGraphicFramePr>
        <p:xfrm>
          <a:off x="3446875" y="1853825"/>
          <a:ext cx="1244600" cy="10910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4516" name="Rovnice" r:id="rId4" imgW="469800" imgH="393480" progId="Equation.3">
                  <p:embed/>
                </p:oleObj>
              </mc:Choice>
              <mc:Fallback>
                <p:oleObj name="Rovnice" r:id="rId4" imgW="469800" imgH="39348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6875" y="1853825"/>
                        <a:ext cx="1244600" cy="1091045"/>
                      </a:xfrm>
                      <a:prstGeom prst="rect">
                        <a:avLst/>
                      </a:prstGeom>
                      <a:noFill/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3" name="Rectangle 155"/>
          <p:cNvSpPr>
            <a:spLocks noChangeArrowheads="1"/>
          </p:cNvSpPr>
          <p:nvPr/>
        </p:nvSpPr>
        <p:spPr bwMode="auto">
          <a:xfrm>
            <a:off x="214313" y="857250"/>
            <a:ext cx="8715375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cs-CZ" sz="3200" b="1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vypařování</a:t>
            </a:r>
            <a:endParaRPr lang="cs-CZ" sz="3200" dirty="0">
              <a:solidFill>
                <a:prstClr val="black"/>
              </a:solidFill>
              <a:latin typeface="+mj-lt"/>
              <a:cs typeface="Times New Roman" pitchFamily="18" charset="0"/>
            </a:endParaRPr>
          </a:p>
          <a:p>
            <a:pPr marL="719138" lvl="1" indent="-261938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cs-CZ" sz="32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přechod z kapalného skupenství v plynné</a:t>
            </a:r>
          </a:p>
          <a:p>
            <a:pPr marL="719138" lvl="1" indent="-261938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cs-CZ" sz="32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probíhá na povrchu kapaliny za každé teploty, </a:t>
            </a:r>
            <a:br>
              <a:rPr lang="cs-CZ" sz="3200" dirty="0">
                <a:solidFill>
                  <a:prstClr val="black"/>
                </a:solidFill>
                <a:latin typeface="+mj-lt"/>
                <a:cs typeface="Times New Roman" pitchFamily="18" charset="0"/>
              </a:rPr>
            </a:br>
            <a:r>
              <a:rPr lang="cs-CZ" sz="32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(kdy existuje v kapalném skupenství</a:t>
            </a:r>
          </a:p>
          <a:p>
            <a:pPr marL="719138" lvl="1" indent="-261938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cs-CZ" sz="32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kapalina odebírá teplo ze svého okolí</a:t>
            </a:r>
          </a:p>
          <a:p>
            <a:pPr lv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cs-CZ" sz="3200" b="1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pára</a:t>
            </a:r>
            <a:r>
              <a:rPr lang="cs-CZ" sz="32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– plyn vzniklý při </a:t>
            </a:r>
            <a:r>
              <a:rPr lang="cs-CZ" sz="3200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vypařování</a:t>
            </a:r>
            <a:endParaRPr lang="cs-CZ" sz="3200" dirty="0">
              <a:solidFill>
                <a:prstClr val="black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100" name="Rectangle 1"/>
          <p:cNvSpPr>
            <a:spLocks noChangeArrowheads="1"/>
          </p:cNvSpPr>
          <p:nvPr/>
        </p:nvSpPr>
        <p:spPr bwMode="auto">
          <a:xfrm>
            <a:off x="0" y="-38100"/>
            <a:ext cx="9144000" cy="615553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96838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 smtClean="0">
                <a:solidFill>
                  <a:srgbClr val="196419"/>
                </a:solidFill>
                <a:ea typeface="Times New Roman" pitchFamily="18" charset="0"/>
                <a:cs typeface="Arial" pitchFamily="34" charset="0"/>
              </a:rPr>
              <a:t>7. 5. VYPAŘOVÁNÍ A KAPALNĚNÍ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3" name="Rectangle 155"/>
          <p:cNvSpPr>
            <a:spLocks noChangeArrowheads="1"/>
          </p:cNvSpPr>
          <p:nvPr/>
        </p:nvSpPr>
        <p:spPr bwMode="auto">
          <a:xfrm>
            <a:off x="-6350" y="665401"/>
            <a:ext cx="9150350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85738" lv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3200" b="1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skupenské </a:t>
            </a:r>
            <a:r>
              <a:rPr lang="cs-CZ" sz="3200" b="1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teplo vypařování</a:t>
            </a:r>
            <a:r>
              <a:rPr lang="cs-CZ" sz="32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cs-CZ" sz="3200" b="1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L</a:t>
            </a:r>
            <a:r>
              <a:rPr lang="cs-CZ" sz="3200" b="1" baseline="-250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v</a:t>
            </a:r>
            <a:r>
              <a:rPr lang="cs-CZ" sz="32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 </a:t>
            </a:r>
            <a:r>
              <a:rPr lang="cs-CZ" sz="3200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/>
            </a:r>
            <a:br>
              <a:rPr lang="cs-CZ" sz="3200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</a:br>
            <a:r>
              <a:rPr lang="cs-CZ" sz="3200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[</a:t>
            </a:r>
            <a:r>
              <a:rPr lang="cs-CZ" sz="3200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L</a:t>
            </a:r>
            <a:r>
              <a:rPr lang="cs-CZ" sz="3200" baseline="-25000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V</a:t>
            </a:r>
            <a:r>
              <a:rPr lang="cs-CZ" sz="3200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] </a:t>
            </a:r>
            <a:r>
              <a:rPr lang="cs-CZ" sz="32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= </a:t>
            </a:r>
            <a:r>
              <a:rPr lang="cs-CZ" sz="3200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J</a:t>
            </a:r>
            <a:br>
              <a:rPr lang="cs-CZ" sz="3200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</a:br>
            <a:r>
              <a:rPr lang="cs-CZ" sz="3000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teplo</a:t>
            </a:r>
            <a:r>
              <a:rPr lang="cs-CZ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, které musí kapalina </a:t>
            </a:r>
            <a:r>
              <a:rPr lang="cs-CZ" sz="3000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při teplotě varu přijmout, </a:t>
            </a:r>
            <a:br>
              <a:rPr lang="cs-CZ" sz="3000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</a:br>
            <a:r>
              <a:rPr lang="cs-CZ" sz="3000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aby </a:t>
            </a:r>
            <a:r>
              <a:rPr lang="cs-CZ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se </a:t>
            </a:r>
            <a:r>
              <a:rPr lang="cs-CZ" sz="3000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přeměnila v plyn téže teploty</a:t>
            </a:r>
            <a:r>
              <a:rPr lang="cs-CZ" sz="3200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/>
            </a:r>
            <a:br>
              <a:rPr lang="cs-CZ" sz="3200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</a:br>
            <a:r>
              <a:rPr lang="cs-CZ" sz="1600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/>
            </a:r>
            <a:br>
              <a:rPr lang="cs-CZ" sz="1600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</a:br>
            <a:endParaRPr lang="cs-CZ" sz="1600" dirty="0">
              <a:solidFill>
                <a:prstClr val="black"/>
              </a:solidFill>
              <a:latin typeface="+mj-lt"/>
              <a:cs typeface="Times New Roman" pitchFamily="18" charset="0"/>
            </a:endParaRPr>
          </a:p>
          <a:p>
            <a:pPr marL="185738" lv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3200" b="1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měrné skupenské teplo vypařování </a:t>
            </a:r>
            <a:r>
              <a:rPr lang="cs-CZ" sz="3200" b="1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l</a:t>
            </a:r>
            <a:r>
              <a:rPr lang="cs-CZ" sz="3200" b="1" baseline="-250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v</a:t>
            </a:r>
            <a:r>
              <a:rPr lang="cs-CZ" sz="3200" b="1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br>
              <a:rPr lang="cs-CZ" sz="3200" b="1" dirty="0">
                <a:solidFill>
                  <a:prstClr val="black"/>
                </a:solidFill>
                <a:latin typeface="+mj-lt"/>
                <a:cs typeface="Times New Roman" pitchFamily="18" charset="0"/>
              </a:rPr>
            </a:br>
            <a:r>
              <a:rPr lang="cs-CZ" sz="3200" dirty="0" smtClean="0">
                <a:solidFill>
                  <a:prstClr val="black"/>
                </a:solidFill>
                <a:cs typeface="Times New Roman" pitchFamily="18" charset="0"/>
              </a:rPr>
              <a:t>[</a:t>
            </a:r>
            <a:r>
              <a:rPr lang="cs-CZ" sz="3200" dirty="0" err="1" smtClean="0">
                <a:solidFill>
                  <a:prstClr val="black"/>
                </a:solidFill>
                <a:cs typeface="Times New Roman" pitchFamily="18" charset="0"/>
              </a:rPr>
              <a:t>l</a:t>
            </a:r>
            <a:r>
              <a:rPr lang="cs-CZ" sz="3200" baseline="-25000" dirty="0" err="1" smtClean="0">
                <a:solidFill>
                  <a:prstClr val="black"/>
                </a:solidFill>
                <a:cs typeface="Times New Roman" pitchFamily="18" charset="0"/>
              </a:rPr>
              <a:t>t</a:t>
            </a:r>
            <a:r>
              <a:rPr lang="cs-CZ" sz="3200" dirty="0" smtClean="0">
                <a:solidFill>
                  <a:prstClr val="black"/>
                </a:solidFill>
                <a:cs typeface="Times New Roman" pitchFamily="18" charset="0"/>
              </a:rPr>
              <a:t>] = J.kg</a:t>
            </a:r>
            <a:r>
              <a:rPr lang="cs-CZ" sz="3200" baseline="30000" dirty="0" smtClean="0">
                <a:solidFill>
                  <a:prstClr val="black"/>
                </a:solidFill>
                <a:cs typeface="Times New Roman" pitchFamily="18" charset="0"/>
              </a:rPr>
              <a:t>-1 </a:t>
            </a:r>
            <a:br>
              <a:rPr lang="cs-CZ" sz="3200" baseline="30000" dirty="0" smtClean="0">
                <a:solidFill>
                  <a:prstClr val="black"/>
                </a:solidFill>
                <a:cs typeface="Times New Roman" pitchFamily="18" charset="0"/>
              </a:rPr>
            </a:br>
            <a:r>
              <a:rPr lang="cs-CZ" sz="3000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udává </a:t>
            </a:r>
            <a:r>
              <a:rPr lang="cs-CZ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množství tepla, které přijme 1 kg </a:t>
            </a:r>
            <a:r>
              <a:rPr lang="cs-CZ" sz="3000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kapalné </a:t>
            </a:r>
            <a:r>
              <a:rPr lang="cs-CZ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látky při teplotě </a:t>
            </a:r>
            <a:r>
              <a:rPr lang="cs-CZ" sz="3000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varu, </a:t>
            </a:r>
            <a:r>
              <a:rPr lang="cs-CZ" sz="3000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aby </a:t>
            </a:r>
            <a:r>
              <a:rPr lang="cs-CZ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se změnil v plyn téže </a:t>
            </a:r>
            <a:r>
              <a:rPr lang="cs-CZ" sz="3000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teploty,</a:t>
            </a:r>
            <a:br>
              <a:rPr lang="cs-CZ" sz="3000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</a:br>
            <a:endParaRPr lang="cs-CZ" sz="3000" dirty="0" smtClean="0">
              <a:solidFill>
                <a:prstClr val="black"/>
              </a:solidFill>
              <a:latin typeface="+mj-lt"/>
              <a:cs typeface="Times New Roman" pitchFamily="18" charset="0"/>
            </a:endParaRPr>
          </a:p>
          <a:p>
            <a:pPr marL="0" lvl="1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cs-CZ" sz="3000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 s rostoucí teplotou klesá skupenské teplo vypařování</a:t>
            </a:r>
            <a:endParaRPr lang="cs-CZ" sz="3000" dirty="0">
              <a:solidFill>
                <a:prstClr val="black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100" name="Rectangle 1"/>
          <p:cNvSpPr>
            <a:spLocks noChangeArrowheads="1"/>
          </p:cNvSpPr>
          <p:nvPr/>
        </p:nvSpPr>
        <p:spPr bwMode="auto">
          <a:xfrm>
            <a:off x="0" y="-38100"/>
            <a:ext cx="9144000" cy="615553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96838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 smtClean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7. 5. VYPAŘOVÁNÍ A KAPALNĚNÍ </a:t>
            </a:r>
          </a:p>
        </p:txBody>
      </p:sp>
      <p:graphicFrame>
        <p:nvGraphicFramePr>
          <p:cNvPr id="409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1109675"/>
              </p:ext>
            </p:extLst>
          </p:nvPr>
        </p:nvGraphicFramePr>
        <p:xfrm>
          <a:off x="7047275" y="3023955"/>
          <a:ext cx="1257300" cy="1071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5540" name="Rovnice" r:id="rId4" imgW="469800" imgH="393480" progId="Equation.3">
                  <p:embed/>
                </p:oleObj>
              </mc:Choice>
              <mc:Fallback>
                <p:oleObj name="Rovnice" r:id="rId4" imgW="469800" imgH="3934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7275" y="3023955"/>
                        <a:ext cx="1257300" cy="1071562"/>
                      </a:xfrm>
                      <a:prstGeom prst="rect">
                        <a:avLst/>
                      </a:prstGeom>
                      <a:noFill/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Přímá spojovací čára 5"/>
          <p:cNvCxnSpPr/>
          <p:nvPr/>
        </p:nvCxnSpPr>
        <p:spPr>
          <a:xfrm>
            <a:off x="215900" y="2888940"/>
            <a:ext cx="85788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ChangeArrowheads="1"/>
          </p:cNvSpPr>
          <p:nvPr/>
        </p:nvSpPr>
        <p:spPr bwMode="auto">
          <a:xfrm>
            <a:off x="82550" y="458978"/>
            <a:ext cx="8929687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1371600" algn="l"/>
              </a:tabLst>
              <a:defRPr/>
            </a:pPr>
            <a:r>
              <a:rPr lang="cs-CZ" sz="3200" b="1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var</a:t>
            </a:r>
            <a:r>
              <a:rPr lang="cs-CZ" sz="3200" b="1" u="sng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endParaRPr lang="cs-CZ" sz="3200" dirty="0">
              <a:solidFill>
                <a:prstClr val="black"/>
              </a:solidFill>
              <a:latin typeface="+mj-lt"/>
              <a:cs typeface="Times New Roman" pitchFamily="18" charset="0"/>
            </a:endParaRPr>
          </a:p>
          <a:p>
            <a:pPr marL="719138" lvl="1" indent="-269875" eaLnBrk="0" fontAlgn="base" hangingPunct="0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"/>
              <a:tabLst>
                <a:tab pos="1371600" algn="l"/>
              </a:tabLst>
              <a:defRPr/>
            </a:pPr>
            <a:r>
              <a:rPr lang="cs-CZ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vypařování kapaliny, které vzniká při zahřívání kapaliny nejen na povrchu, ale i uvnitř </a:t>
            </a:r>
            <a:br>
              <a:rPr lang="cs-CZ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</a:br>
            <a:r>
              <a:rPr lang="cs-CZ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(vytvářejí se bublinky syté páry, které zvětšují svůj objem a vystupují k povrchu</a:t>
            </a:r>
            <a:r>
              <a:rPr lang="cs-CZ" sz="3000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)</a:t>
            </a:r>
          </a:p>
          <a:p>
            <a:pPr marL="719138" lvl="1" indent="-269875" eaLnBrk="0" fontAlgn="base" hangingPunct="0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"/>
              <a:tabLst>
                <a:tab pos="1371600" algn="l"/>
              </a:tabLst>
              <a:defRPr/>
            </a:pPr>
            <a:endParaRPr lang="cs-CZ" sz="3000" dirty="0">
              <a:solidFill>
                <a:prstClr val="black"/>
              </a:solidFill>
              <a:latin typeface="+mj-lt"/>
              <a:cs typeface="Times New Roman" pitchFamily="18" charset="0"/>
            </a:endParaRPr>
          </a:p>
          <a:p>
            <a:pPr marL="719138" lvl="1" indent="-269875" eaLnBrk="0" fontAlgn="base" hangingPunct="0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"/>
              <a:tabLst>
                <a:tab pos="1371600" algn="l"/>
              </a:tabLst>
              <a:defRPr/>
            </a:pPr>
            <a:r>
              <a:rPr lang="cs-CZ" sz="3000" b="1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teplota varu</a:t>
            </a:r>
            <a:r>
              <a:rPr lang="cs-CZ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cs-CZ" sz="3000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/>
            </a:r>
            <a:br>
              <a:rPr lang="cs-CZ" sz="3000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</a:br>
            <a:r>
              <a:rPr lang="cs-CZ" sz="3000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teplota</a:t>
            </a:r>
            <a:r>
              <a:rPr lang="cs-CZ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, při které nastává var </a:t>
            </a:r>
            <a:r>
              <a:rPr lang="cs-CZ" sz="3000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/>
            </a:r>
            <a:br>
              <a:rPr lang="cs-CZ" sz="3000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</a:br>
            <a:r>
              <a:rPr lang="cs-CZ" sz="3000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za </a:t>
            </a:r>
            <a:r>
              <a:rPr lang="cs-CZ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určitého tlaku, je závislá na </a:t>
            </a:r>
          </a:p>
          <a:p>
            <a:pPr marL="2247900" lvl="1" indent="-26987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cs-CZ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druhu kapaliny</a:t>
            </a:r>
          </a:p>
          <a:p>
            <a:pPr marL="2247900" lvl="1" indent="-26987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cs-CZ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vnějším tlaku </a:t>
            </a:r>
          </a:p>
          <a:p>
            <a:pPr marL="1169988" lvl="1" indent="-26987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cs-CZ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s rostoucím tlakem </a:t>
            </a:r>
            <a:endParaRPr lang="cs-CZ" sz="3000" dirty="0" smtClean="0">
              <a:solidFill>
                <a:prstClr val="black"/>
              </a:solidFill>
              <a:latin typeface="+mj-lt"/>
              <a:cs typeface="Times New Roman" pitchFamily="18" charset="0"/>
            </a:endParaRPr>
          </a:p>
          <a:p>
            <a:pPr marL="900113" lvl="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	</a:t>
            </a:r>
            <a:r>
              <a:rPr lang="cs-CZ" sz="3000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			</a:t>
            </a:r>
            <a:r>
              <a:rPr lang="cs-CZ" sz="3000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se </a:t>
            </a:r>
            <a:r>
              <a:rPr lang="cs-CZ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zvyšuje</a:t>
            </a:r>
          </a:p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cs-CZ" sz="3000" dirty="0">
              <a:solidFill>
                <a:prstClr val="black"/>
              </a:solidFill>
              <a:latin typeface="+mj-lt"/>
              <a:cs typeface="Times New Roman" pitchFamily="18" charset="0"/>
            </a:endParaRPr>
          </a:p>
        </p:txBody>
      </p:sp>
      <p:graphicFrame>
        <p:nvGraphicFramePr>
          <p:cNvPr id="3" name="Tabulka 2"/>
          <p:cNvGraphicFramePr>
            <a:graphicFrameLocks noGrp="1"/>
          </p:cNvGraphicFramePr>
          <p:nvPr/>
        </p:nvGraphicFramePr>
        <p:xfrm>
          <a:off x="6172200" y="2806700"/>
          <a:ext cx="2556000" cy="3657600"/>
        </p:xfrm>
        <a:graphic>
          <a:graphicData uri="http://schemas.openxmlformats.org/drawingml/2006/table">
            <a:tbl>
              <a:tblPr/>
              <a:tblGrid>
                <a:gridCol w="1278000"/>
                <a:gridCol w="1278000"/>
              </a:tblGrid>
              <a:tr h="364500">
                <a:tc>
                  <a:txBody>
                    <a:bodyPr/>
                    <a:lstStyle/>
                    <a:p>
                      <a:r>
                        <a:rPr lang="cs-CZ" sz="2400" dirty="0">
                          <a:solidFill>
                            <a:schemeClr val="bg1"/>
                          </a:solidFill>
                          <a:latin typeface="+mj-lt"/>
                          <a:cs typeface="Times New Roman" pitchFamily="18" charset="0"/>
                        </a:rPr>
                        <a:t>Látka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641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400" i="1" dirty="0" err="1">
                          <a:solidFill>
                            <a:schemeClr val="bg1"/>
                          </a:solidFill>
                          <a:latin typeface="+mj-lt"/>
                          <a:cs typeface="Times New Roman" pitchFamily="18" charset="0"/>
                        </a:rPr>
                        <a:t>t</a:t>
                      </a:r>
                      <a:r>
                        <a:rPr lang="cs-CZ" sz="2400" baseline="-25000" dirty="0" err="1">
                          <a:solidFill>
                            <a:schemeClr val="bg1"/>
                          </a:solidFill>
                          <a:latin typeface="+mj-lt"/>
                          <a:cs typeface="Times New Roman" pitchFamily="18" charset="0"/>
                        </a:rPr>
                        <a:t>v</a:t>
                      </a:r>
                      <a:r>
                        <a:rPr lang="cs-CZ" sz="2400" dirty="0">
                          <a:solidFill>
                            <a:schemeClr val="bg1"/>
                          </a:solidFill>
                          <a:latin typeface="+mj-lt"/>
                          <a:cs typeface="Times New Roman" pitchFamily="18" charset="0"/>
                        </a:rPr>
                        <a:t> / °C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6419"/>
                    </a:solidFill>
                  </a:tcPr>
                </a:tc>
              </a:tr>
              <a:tr h="364500">
                <a:tc>
                  <a:txBody>
                    <a:bodyPr/>
                    <a:lstStyle/>
                    <a:p>
                      <a:r>
                        <a:rPr lang="cs-CZ" sz="2400" dirty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voda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400" dirty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100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CC33"/>
                    </a:solidFill>
                  </a:tcPr>
                </a:tc>
              </a:tr>
              <a:tr h="364500">
                <a:tc>
                  <a:txBody>
                    <a:bodyPr/>
                    <a:lstStyle/>
                    <a:p>
                      <a:r>
                        <a:rPr lang="cs-CZ" sz="24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etanol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400" dirty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78,3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CC33"/>
                    </a:solidFill>
                  </a:tcPr>
                </a:tc>
              </a:tr>
              <a:tr h="364500">
                <a:tc>
                  <a:txBody>
                    <a:bodyPr/>
                    <a:lstStyle/>
                    <a:p>
                      <a:r>
                        <a:rPr lang="cs-CZ" sz="24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vodík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400" dirty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-253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CC33"/>
                    </a:solidFill>
                  </a:tcPr>
                </a:tc>
              </a:tr>
              <a:tr h="364500">
                <a:tc>
                  <a:txBody>
                    <a:bodyPr/>
                    <a:lstStyle/>
                    <a:p>
                      <a:r>
                        <a:rPr lang="cs-CZ" sz="2400" dirty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rtuť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400" dirty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357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CC33"/>
                    </a:solidFill>
                  </a:tcPr>
                </a:tc>
              </a:tr>
              <a:tr h="364500">
                <a:tc>
                  <a:txBody>
                    <a:bodyPr/>
                    <a:lstStyle/>
                    <a:p>
                      <a:r>
                        <a:rPr lang="cs-CZ" sz="2400" dirty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železo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400" dirty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2 750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CC33"/>
                    </a:solidFill>
                  </a:tcPr>
                </a:tc>
              </a:tr>
              <a:tr h="364500">
                <a:tc>
                  <a:txBody>
                    <a:bodyPr/>
                    <a:lstStyle/>
                    <a:p>
                      <a:r>
                        <a:rPr lang="cs-CZ" sz="2400" dirty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hliník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400" dirty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2 470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CC33"/>
                    </a:solidFill>
                  </a:tcPr>
                </a:tc>
              </a:tr>
              <a:tr h="364500">
                <a:tc>
                  <a:txBody>
                    <a:bodyPr/>
                    <a:lstStyle/>
                    <a:p>
                      <a:r>
                        <a:rPr lang="cs-CZ" sz="2400" dirty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Wolfram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400" dirty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5 550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CC33"/>
                    </a:solidFill>
                  </a:tcPr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435" y="-16387"/>
            <a:ext cx="9144000" cy="677108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96838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 smtClean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7. 5. VYPAŘOVÁNÍ A KAPALNĚNÍ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8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84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84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ChangeArrowheads="1"/>
          </p:cNvSpPr>
          <p:nvPr/>
        </p:nvSpPr>
        <p:spPr bwMode="auto">
          <a:xfrm>
            <a:off x="214313" y="889250"/>
            <a:ext cx="8929687" cy="4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cs-CZ" sz="3200" dirty="0">
              <a:solidFill>
                <a:prstClr val="black"/>
              </a:solidFill>
              <a:cs typeface="Times New Roman" pitchFamily="18" charset="0"/>
            </a:endParaRPr>
          </a:p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cs-CZ" sz="3200" b="1" dirty="0">
                <a:solidFill>
                  <a:prstClr val="black"/>
                </a:solidFill>
                <a:cs typeface="Times New Roman" pitchFamily="18" charset="0"/>
              </a:rPr>
              <a:t>Rychlost vypařování závisí na</a:t>
            </a:r>
            <a:r>
              <a:rPr lang="cs-CZ" sz="3200" b="1" dirty="0" smtClean="0">
                <a:solidFill>
                  <a:prstClr val="black"/>
                </a:solidFill>
                <a:cs typeface="Times New Roman" pitchFamily="18" charset="0"/>
              </a:rPr>
              <a:t>:</a:t>
            </a:r>
            <a:r>
              <a:rPr lang="cs-CZ" sz="3200" u="sng" dirty="0" smtClean="0">
                <a:solidFill>
                  <a:prstClr val="black"/>
                </a:solidFill>
                <a:cs typeface="Times New Roman" pitchFamily="18" charset="0"/>
              </a:rPr>
              <a:t/>
            </a:r>
            <a:br>
              <a:rPr lang="cs-CZ" sz="3200" u="sng" dirty="0" smtClean="0">
                <a:solidFill>
                  <a:prstClr val="black"/>
                </a:solidFill>
                <a:cs typeface="Times New Roman" pitchFamily="18" charset="0"/>
              </a:rPr>
            </a:br>
            <a:endParaRPr lang="cs-CZ" sz="3200" u="sng" dirty="0">
              <a:solidFill>
                <a:prstClr val="black"/>
              </a:solidFill>
              <a:cs typeface="Times New Roman" pitchFamily="18" charset="0"/>
            </a:endParaRPr>
          </a:p>
          <a:p>
            <a:pPr marL="806450" indent="-2667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cs-CZ" sz="3200" dirty="0">
                <a:solidFill>
                  <a:prstClr val="black"/>
                </a:solidFill>
                <a:cs typeface="Times New Roman" pitchFamily="18" charset="0"/>
              </a:rPr>
              <a:t>druhu kapaliny</a:t>
            </a:r>
          </a:p>
          <a:p>
            <a:pPr marL="806450" indent="-2667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cs-CZ" sz="3200" dirty="0">
                <a:solidFill>
                  <a:prstClr val="black"/>
                </a:solidFill>
                <a:cs typeface="Times New Roman" pitchFamily="18" charset="0"/>
              </a:rPr>
              <a:t>teplotě kapaliny</a:t>
            </a:r>
          </a:p>
          <a:p>
            <a:pPr marL="806450" indent="-2667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cs-CZ" sz="3200" dirty="0">
                <a:solidFill>
                  <a:prstClr val="black"/>
                </a:solidFill>
                <a:cs typeface="Times New Roman" pitchFamily="18" charset="0"/>
              </a:rPr>
              <a:t>ploše volného povrchu</a:t>
            </a:r>
          </a:p>
          <a:p>
            <a:pPr marL="806450" indent="-2667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cs-CZ" sz="3200" dirty="0">
                <a:solidFill>
                  <a:prstClr val="black"/>
                </a:solidFill>
                <a:cs typeface="Times New Roman" pitchFamily="18" charset="0"/>
              </a:rPr>
              <a:t>odsávání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-36385"/>
            <a:ext cx="9144000" cy="615553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96838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 smtClean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7. 5. VYPAŘOVÁNÍ A KAPALNĚNÍ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8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277813" y="130175"/>
            <a:ext cx="8429625" cy="6572250"/>
          </a:xfrm>
          <a:noFill/>
        </p:spPr>
        <p:txBody>
          <a:bodyPr/>
          <a:lstStyle/>
          <a:p>
            <a:pPr marL="609600" indent="-609600" eaLnBrk="1" hangingPunct="1">
              <a:lnSpc>
                <a:spcPct val="150000"/>
              </a:lnSpc>
              <a:spcBef>
                <a:spcPct val="0"/>
              </a:spcBef>
              <a:buFont typeface="Calibri" pitchFamily="34" charset="0"/>
              <a:buAutoNum type="arabicPeriod"/>
            </a:pPr>
            <a:r>
              <a:rPr lang="cs-CZ" b="1" dirty="0" smtClean="0">
                <a:cs typeface="Times New Roman" pitchFamily="18" charset="0"/>
              </a:rPr>
              <a:t> Změny skupenství látek</a:t>
            </a:r>
          </a:p>
          <a:p>
            <a:pPr marL="609600" indent="-609600" eaLnBrk="1" hangingPunct="1">
              <a:lnSpc>
                <a:spcPct val="150000"/>
              </a:lnSpc>
              <a:spcBef>
                <a:spcPct val="0"/>
              </a:spcBef>
              <a:buFont typeface="Calibri" pitchFamily="34" charset="0"/>
              <a:buAutoNum type="arabicPeriod"/>
            </a:pPr>
            <a:r>
              <a:rPr lang="cs-CZ" b="1" dirty="0" smtClean="0">
                <a:cs typeface="Times New Roman" pitchFamily="18" charset="0"/>
              </a:rPr>
              <a:t> Tání</a:t>
            </a:r>
          </a:p>
          <a:p>
            <a:pPr marL="609600" indent="-609600" eaLnBrk="1" hangingPunct="1">
              <a:lnSpc>
                <a:spcPct val="150000"/>
              </a:lnSpc>
              <a:spcBef>
                <a:spcPct val="0"/>
              </a:spcBef>
              <a:buFont typeface="Calibri" pitchFamily="34" charset="0"/>
              <a:buAutoNum type="arabicPeriod"/>
            </a:pPr>
            <a:r>
              <a:rPr lang="cs-CZ" b="1" dirty="0" smtClean="0">
                <a:cs typeface="Times New Roman" pitchFamily="18" charset="0"/>
              </a:rPr>
              <a:t> Tuhnutí</a:t>
            </a:r>
          </a:p>
          <a:p>
            <a:pPr marL="609600" indent="-609600" eaLnBrk="1" hangingPunct="1">
              <a:lnSpc>
                <a:spcPct val="150000"/>
              </a:lnSpc>
              <a:spcBef>
                <a:spcPct val="0"/>
              </a:spcBef>
              <a:buFont typeface="Calibri" pitchFamily="34" charset="0"/>
              <a:buAutoNum type="arabicPeriod"/>
            </a:pPr>
            <a:r>
              <a:rPr lang="cs-CZ" b="1" dirty="0" smtClean="0">
                <a:cs typeface="Times New Roman" pitchFamily="18" charset="0"/>
              </a:rPr>
              <a:t> Změna objemu těles při tání a tuhnutí</a:t>
            </a:r>
          </a:p>
          <a:p>
            <a:pPr marL="609600" indent="-609600" eaLnBrk="1" hangingPunct="1">
              <a:lnSpc>
                <a:spcPct val="150000"/>
              </a:lnSpc>
              <a:spcBef>
                <a:spcPct val="0"/>
              </a:spcBef>
              <a:buFont typeface="Calibri" pitchFamily="34" charset="0"/>
              <a:buAutoNum type="arabicPeriod"/>
            </a:pPr>
            <a:r>
              <a:rPr lang="cs-CZ" b="1" dirty="0" smtClean="0">
                <a:cs typeface="Times New Roman" pitchFamily="18" charset="0"/>
              </a:rPr>
              <a:t> Sublimace a </a:t>
            </a:r>
            <a:r>
              <a:rPr lang="cs-CZ" b="1" dirty="0" err="1" smtClean="0">
                <a:cs typeface="Times New Roman" pitchFamily="18" charset="0"/>
              </a:rPr>
              <a:t>desublimace</a:t>
            </a:r>
            <a:endParaRPr lang="cs-CZ" b="1" dirty="0" smtClean="0">
              <a:cs typeface="Times New Roman" pitchFamily="18" charset="0"/>
            </a:endParaRPr>
          </a:p>
          <a:p>
            <a:pPr marL="609600" indent="-609600" eaLnBrk="1" hangingPunct="1">
              <a:lnSpc>
                <a:spcPct val="150000"/>
              </a:lnSpc>
              <a:spcBef>
                <a:spcPct val="0"/>
              </a:spcBef>
              <a:buFont typeface="Calibri" pitchFamily="34" charset="0"/>
              <a:buAutoNum type="arabicPeriod"/>
            </a:pPr>
            <a:r>
              <a:rPr lang="cs-CZ" b="1" dirty="0" smtClean="0">
                <a:cs typeface="Times New Roman" pitchFamily="18" charset="0"/>
              </a:rPr>
              <a:t> Vypařování a kapalnění</a:t>
            </a:r>
          </a:p>
          <a:p>
            <a:pPr marL="609600" indent="-609600" eaLnBrk="1" hangingPunct="1">
              <a:lnSpc>
                <a:spcPct val="150000"/>
              </a:lnSpc>
              <a:spcBef>
                <a:spcPct val="0"/>
              </a:spcBef>
              <a:buFont typeface="Calibri" pitchFamily="34" charset="0"/>
              <a:buAutoNum type="arabicPeriod"/>
            </a:pPr>
            <a:r>
              <a:rPr lang="cs-CZ" b="1" dirty="0" smtClean="0">
                <a:cs typeface="Times New Roman" pitchFamily="18" charset="0"/>
              </a:rPr>
              <a:t> Sytá pára</a:t>
            </a:r>
          </a:p>
          <a:p>
            <a:pPr marL="609600" indent="-609600" eaLnBrk="1" hangingPunct="1">
              <a:lnSpc>
                <a:spcPct val="150000"/>
              </a:lnSpc>
              <a:spcBef>
                <a:spcPct val="0"/>
              </a:spcBef>
              <a:buFont typeface="Calibri" pitchFamily="34" charset="0"/>
              <a:buAutoNum type="arabicPeriod"/>
            </a:pPr>
            <a:r>
              <a:rPr lang="cs-CZ" b="1" dirty="0" smtClean="0">
                <a:cs typeface="Times New Roman" pitchFamily="18" charset="0"/>
              </a:rPr>
              <a:t> Fázový diagram</a:t>
            </a:r>
          </a:p>
          <a:p>
            <a:pPr marL="609600" indent="-609600" eaLnBrk="1" hangingPunct="1">
              <a:lnSpc>
                <a:spcPct val="150000"/>
              </a:lnSpc>
              <a:spcBef>
                <a:spcPct val="0"/>
              </a:spcBef>
              <a:buFont typeface="Calibri" pitchFamily="34" charset="0"/>
              <a:buAutoNum type="arabicPeriod"/>
            </a:pPr>
            <a:r>
              <a:rPr lang="cs-CZ" b="1" dirty="0" smtClean="0">
                <a:cs typeface="Times New Roman" pitchFamily="18" charset="0"/>
              </a:rPr>
              <a:t> Vodní pára v atmosféře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5"/>
          <p:cNvSpPr>
            <a:spLocks noChangeArrowheads="1"/>
          </p:cNvSpPr>
          <p:nvPr/>
        </p:nvSpPr>
        <p:spPr bwMode="auto">
          <a:xfrm>
            <a:off x="250825" y="626455"/>
            <a:ext cx="8553450" cy="5558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6700" indent="-2667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cs-CZ" sz="3200" dirty="0">
              <a:solidFill>
                <a:prstClr val="black"/>
              </a:solidFill>
              <a:latin typeface="+mj-lt"/>
              <a:cs typeface="Times New Roman" pitchFamily="18" charset="0"/>
            </a:endParaRPr>
          </a:p>
          <a:p>
            <a:pPr marL="266700" indent="-2667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cs-CZ" sz="32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Příklady:</a:t>
            </a:r>
          </a:p>
          <a:p>
            <a:pPr marL="360363" lvl="1" indent="-26987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3200" b="1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var při vyšším tlaku</a:t>
            </a:r>
          </a:p>
          <a:p>
            <a:pPr marL="989013" lvl="2" indent="-269875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/>
            </a:pPr>
            <a:r>
              <a:rPr lang="cs-CZ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sterilizace chirurgických nástrojů při 130</a:t>
            </a:r>
            <a:r>
              <a:rPr lang="cs-CZ" sz="3000" baseline="30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o</a:t>
            </a:r>
            <a:r>
              <a:rPr lang="cs-CZ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C</a:t>
            </a:r>
          </a:p>
          <a:p>
            <a:pPr marL="989013" lvl="2" indent="-269875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/>
            </a:pPr>
            <a:r>
              <a:rPr lang="cs-CZ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zavařování,</a:t>
            </a:r>
          </a:p>
          <a:p>
            <a:pPr marL="989013" lvl="2" indent="-269875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/>
            </a:pPr>
            <a:r>
              <a:rPr lang="cs-CZ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Papiňák </a:t>
            </a:r>
          </a:p>
          <a:p>
            <a:pPr lvl="3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"/>
              <a:tabLst>
                <a:tab pos="1371600" algn="l"/>
              </a:tabLst>
              <a:defRPr/>
            </a:pPr>
            <a:r>
              <a:rPr lang="cs-CZ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p = </a:t>
            </a:r>
            <a:r>
              <a:rPr lang="cs-CZ" sz="3000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2.10</a:t>
            </a:r>
            <a:r>
              <a:rPr lang="cs-CZ" sz="3000" baseline="30000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5 </a:t>
            </a:r>
            <a:r>
              <a:rPr lang="cs-CZ" sz="3000" dirty="0" err="1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Pa</a:t>
            </a:r>
            <a:r>
              <a:rPr lang="cs-CZ" sz="3000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   </a:t>
            </a:r>
            <a:r>
              <a:rPr lang="cs-CZ" sz="30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t</a:t>
            </a:r>
            <a:r>
              <a:rPr lang="cs-CZ" sz="3000" baseline="-300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v</a:t>
            </a:r>
            <a:r>
              <a:rPr lang="cs-CZ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= 120</a:t>
            </a:r>
            <a:r>
              <a:rPr lang="cs-CZ" sz="3000" baseline="30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o</a:t>
            </a:r>
            <a:r>
              <a:rPr lang="cs-CZ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C</a:t>
            </a:r>
          </a:p>
          <a:p>
            <a:pPr lvl="3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"/>
              <a:tabLst>
                <a:tab pos="1371600" algn="l"/>
              </a:tabLst>
              <a:defRPr/>
            </a:pPr>
            <a:r>
              <a:rPr lang="cs-CZ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p = </a:t>
            </a:r>
            <a:r>
              <a:rPr lang="cs-CZ" sz="3000" dirty="0" smtClean="0">
                <a:solidFill>
                  <a:prstClr val="black"/>
                </a:solidFill>
                <a:cs typeface="Times New Roman" pitchFamily="18" charset="0"/>
              </a:rPr>
              <a:t>2.10</a:t>
            </a:r>
            <a:r>
              <a:rPr lang="cs-CZ" sz="3000" baseline="30000" dirty="0" smtClean="0">
                <a:solidFill>
                  <a:prstClr val="black"/>
                </a:solidFill>
                <a:cs typeface="Times New Roman" pitchFamily="18" charset="0"/>
              </a:rPr>
              <a:t>4 </a:t>
            </a:r>
            <a:r>
              <a:rPr lang="cs-CZ" sz="3000" dirty="0" err="1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Pa</a:t>
            </a:r>
            <a:r>
              <a:rPr lang="cs-CZ" sz="3000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   </a:t>
            </a:r>
            <a:r>
              <a:rPr lang="cs-CZ" sz="30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t</a:t>
            </a:r>
            <a:r>
              <a:rPr lang="cs-CZ" sz="3000" baseline="-300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v</a:t>
            </a:r>
            <a:r>
              <a:rPr lang="cs-CZ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= 60</a:t>
            </a:r>
            <a:r>
              <a:rPr lang="cs-CZ" sz="3000" baseline="30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o</a:t>
            </a:r>
            <a:r>
              <a:rPr lang="cs-CZ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C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3200" b="1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var při nižším tlaku</a:t>
            </a:r>
          </a:p>
          <a:p>
            <a:pPr marL="989013" lvl="2" indent="-269875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tabLst>
                <a:tab pos="1371600" algn="l"/>
              </a:tabLst>
              <a:defRPr/>
            </a:pPr>
            <a:r>
              <a:rPr lang="cs-CZ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vakuové nádoby pro výrobu cukrů, sirupů, léků, kondenzovaného mléka</a:t>
            </a:r>
          </a:p>
          <a:p>
            <a:pPr marL="989013" lvl="2" indent="-269875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tabLst>
                <a:tab pos="1371600" algn="l"/>
              </a:tabLst>
              <a:defRPr/>
            </a:pPr>
            <a:r>
              <a:rPr lang="cs-CZ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využití </a:t>
            </a:r>
            <a:r>
              <a:rPr lang="cs-CZ" sz="3000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vývěv</a:t>
            </a:r>
            <a:endParaRPr lang="cs-CZ" sz="3000" baseline="-25000" dirty="0">
              <a:solidFill>
                <a:prstClr val="black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-38100"/>
            <a:ext cx="9144000" cy="615553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96838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 smtClean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7. 5. VYPAŘOVÁNÍ A KAPALNĚNÍ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18"/>
          <p:cNvSpPr>
            <a:spLocks noChangeArrowheads="1"/>
          </p:cNvSpPr>
          <p:nvPr/>
        </p:nvSpPr>
        <p:spPr bwMode="auto">
          <a:xfrm>
            <a:off x="90488" y="812542"/>
            <a:ext cx="9053512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/>
            </a:pPr>
            <a:r>
              <a:rPr lang="cs-CZ" sz="3200" b="1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Vypařování z </a:t>
            </a:r>
            <a:r>
              <a:rPr lang="cs-CZ" sz="3200" b="1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pohledu molekulové fyziky </a:t>
            </a:r>
            <a:r>
              <a:rPr lang="cs-CZ" sz="3200" b="1" u="sng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/>
            </a:r>
            <a:br>
              <a:rPr lang="cs-CZ" sz="3200" b="1" u="sng" dirty="0">
                <a:solidFill>
                  <a:prstClr val="black"/>
                </a:solidFill>
                <a:latin typeface="+mj-lt"/>
                <a:cs typeface="Times New Roman" pitchFamily="18" charset="0"/>
              </a:rPr>
            </a:br>
            <a:endParaRPr lang="cs-CZ" sz="3200" b="1" dirty="0">
              <a:solidFill>
                <a:prstClr val="black"/>
              </a:solidFill>
              <a:latin typeface="+mj-lt"/>
              <a:cs typeface="Times New Roman" pitchFamily="18" charset="0"/>
            </a:endParaRPr>
          </a:p>
          <a:p>
            <a:pPr marL="360363" indent="-360363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cs-CZ" sz="32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molekuly vykonávají tepelný pohyb</a:t>
            </a:r>
          </a:p>
          <a:p>
            <a:pPr marL="360363" indent="-360363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cs-CZ" sz="32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některé uniknou do prostoru nad kapalinou, </a:t>
            </a:r>
            <a:br>
              <a:rPr lang="cs-CZ" sz="3200" dirty="0">
                <a:solidFill>
                  <a:prstClr val="black"/>
                </a:solidFill>
                <a:latin typeface="+mj-lt"/>
                <a:cs typeface="Times New Roman" pitchFamily="18" charset="0"/>
              </a:rPr>
            </a:br>
            <a:r>
              <a:rPr lang="cs-CZ" sz="32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některé se vrátí do kapaliny</a:t>
            </a:r>
          </a:p>
          <a:p>
            <a:pPr marL="360363" indent="-360363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cs-CZ" sz="32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v otevřené nádobě je počet molekul vracejících se </a:t>
            </a:r>
            <a:br>
              <a:rPr lang="cs-CZ" sz="3200" dirty="0">
                <a:solidFill>
                  <a:prstClr val="black"/>
                </a:solidFill>
                <a:latin typeface="+mj-lt"/>
                <a:cs typeface="Times New Roman" pitchFamily="18" charset="0"/>
              </a:rPr>
            </a:br>
            <a:r>
              <a:rPr lang="cs-CZ" sz="32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do kapaliny menší</a:t>
            </a:r>
          </a:p>
          <a:p>
            <a:pPr marL="360363" indent="-360363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cs-CZ" sz="32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kapaliny ubývá, páry přibývá</a:t>
            </a:r>
          </a:p>
          <a:p>
            <a:pPr marL="360363" indent="-360363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cs-CZ" sz="32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snižuje se teplota kapaliny, protože ji opouštějí ty nejrychlejší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-38100"/>
            <a:ext cx="9144000" cy="615553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96838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 smtClean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7. 5. VYPAŘOVÁNÍ A KAPALNĚNÍ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18"/>
          <p:cNvSpPr>
            <a:spLocks noChangeArrowheads="1"/>
          </p:cNvSpPr>
          <p:nvPr/>
        </p:nvSpPr>
        <p:spPr bwMode="auto">
          <a:xfrm>
            <a:off x="38100" y="484854"/>
            <a:ext cx="90551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cs-CZ" sz="3200" b="1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 kapalnění = kondenzace</a:t>
            </a:r>
            <a:endParaRPr lang="cs-CZ" sz="3200" dirty="0" smtClean="0">
              <a:solidFill>
                <a:prstClr val="black"/>
              </a:solidFill>
              <a:latin typeface="+mj-lt"/>
              <a:cs typeface="Times New Roman" pitchFamily="18" charset="0"/>
            </a:endParaRPr>
          </a:p>
          <a:p>
            <a:pPr marL="719138" lvl="1" indent="-261938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cs-CZ" sz="3200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obrácený děj k vypařování</a:t>
            </a:r>
          </a:p>
          <a:p>
            <a:pPr marL="719138" lvl="1" indent="-261938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cs-CZ" sz="3200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pára se snížením teploty mění v kapalinu</a:t>
            </a:r>
          </a:p>
          <a:p>
            <a:pPr marL="719138" lvl="1" indent="-261938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cs-CZ" sz="3200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uvolňuje se </a:t>
            </a:r>
            <a:r>
              <a:rPr lang="cs-CZ" sz="3200" b="1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skupenské teplo kondenzace</a:t>
            </a:r>
            <a:endParaRPr lang="cs-CZ" sz="3200" dirty="0" smtClean="0">
              <a:solidFill>
                <a:prstClr val="black"/>
              </a:solidFill>
              <a:latin typeface="+mj-lt"/>
              <a:cs typeface="Times New Roman" pitchFamily="18" charset="0"/>
            </a:endParaRPr>
          </a:p>
          <a:p>
            <a:pPr marL="719138" lvl="1" indent="-261938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cs-CZ" sz="3200" b="1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měrné skupenské teplo kondenzace </a:t>
            </a:r>
            <a:br>
              <a:rPr lang="cs-CZ" sz="3200" b="1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</a:br>
            <a:r>
              <a:rPr lang="cs-CZ" sz="3200" b="1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	     = </a:t>
            </a:r>
            <a:r>
              <a:rPr lang="cs-CZ" sz="3200" b="1" dirty="0" smtClean="0">
                <a:solidFill>
                  <a:prstClr val="black"/>
                </a:solidFill>
                <a:cs typeface="Times New Roman" pitchFamily="18" charset="0"/>
              </a:rPr>
              <a:t>měrnému skupenskému teplu </a:t>
            </a:r>
            <a:r>
              <a:rPr lang="cs-CZ" sz="3200" b="1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vypařování </a:t>
            </a:r>
            <a:br>
              <a:rPr lang="cs-CZ" sz="3200" b="1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</a:br>
            <a:r>
              <a:rPr lang="cs-CZ" sz="3200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téže látky při stejné teplotě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-38100"/>
            <a:ext cx="9144000" cy="615553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96838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 smtClean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7. 5. VYPAŘOVÁNÍ A KAPALNĚNÍ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0" y="-38100"/>
            <a:ext cx="9144000" cy="615553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96838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 smtClean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7. 5. VYPAŘOVÁNÍ A KAPALNĚNÍ </a:t>
            </a:r>
          </a:p>
        </p:txBody>
      </p:sp>
      <p:pic>
        <p:nvPicPr>
          <p:cNvPr id="207360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0350" y="762001"/>
            <a:ext cx="5040000" cy="2219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7360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56874" y="762001"/>
            <a:ext cx="3420000" cy="2565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Obdélník 12"/>
          <p:cNvSpPr/>
          <p:nvPr/>
        </p:nvSpPr>
        <p:spPr>
          <a:xfrm>
            <a:off x="215900" y="3429000"/>
            <a:ext cx="8635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Obr.: 5.</a:t>
            </a:r>
            <a:endParaRPr lang="cs-CZ" dirty="0"/>
          </a:p>
        </p:txBody>
      </p:sp>
      <p:pic>
        <p:nvPicPr>
          <p:cNvPr id="207360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5451" y="4155296"/>
            <a:ext cx="3420000" cy="2290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73604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0350" y="3134824"/>
            <a:ext cx="5040000" cy="3371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Obdélník 16"/>
          <p:cNvSpPr/>
          <p:nvPr/>
        </p:nvSpPr>
        <p:spPr>
          <a:xfrm>
            <a:off x="4438650" y="6140450"/>
            <a:ext cx="8635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Obr.: 5.</a:t>
            </a:r>
            <a:endParaRPr lang="cs-CZ" dirty="0"/>
          </a:p>
        </p:txBody>
      </p:sp>
      <p:sp>
        <p:nvSpPr>
          <p:cNvPr id="18" name="Obdélník 17"/>
          <p:cNvSpPr/>
          <p:nvPr/>
        </p:nvSpPr>
        <p:spPr>
          <a:xfrm>
            <a:off x="5505450" y="6051550"/>
            <a:ext cx="8635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Obr.: 6.</a:t>
            </a:r>
            <a:endParaRPr lang="cs-CZ" dirty="0"/>
          </a:p>
        </p:txBody>
      </p:sp>
      <p:sp>
        <p:nvSpPr>
          <p:cNvPr id="19" name="Obdélník 18"/>
          <p:cNvSpPr/>
          <p:nvPr/>
        </p:nvSpPr>
        <p:spPr>
          <a:xfrm>
            <a:off x="260350" y="2628900"/>
            <a:ext cx="8635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Obr.: 3.</a:t>
            </a:r>
            <a:endParaRPr lang="cs-CZ" dirty="0"/>
          </a:p>
        </p:txBody>
      </p:sp>
      <p:sp>
        <p:nvSpPr>
          <p:cNvPr id="20" name="Obdélník 19"/>
          <p:cNvSpPr/>
          <p:nvPr/>
        </p:nvSpPr>
        <p:spPr>
          <a:xfrm>
            <a:off x="5461000" y="2940050"/>
            <a:ext cx="805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Obr.: 4</a:t>
            </a:r>
            <a:endParaRPr lang="cs-CZ" dirty="0"/>
          </a:p>
        </p:txBody>
      </p:sp>
      <p:sp>
        <p:nvSpPr>
          <p:cNvPr id="21" name="Obdélník 20"/>
          <p:cNvSpPr/>
          <p:nvPr/>
        </p:nvSpPr>
        <p:spPr>
          <a:xfrm>
            <a:off x="5416550" y="3429000"/>
            <a:ext cx="25765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dirty="0" smtClean="0"/>
              <a:t>Kondenzace….</a:t>
            </a:r>
            <a:endParaRPr lang="cs-CZ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3" name="Rectangle 155"/>
          <p:cNvSpPr>
            <a:spLocks noChangeArrowheads="1"/>
          </p:cNvSpPr>
          <p:nvPr/>
        </p:nvSpPr>
        <p:spPr bwMode="auto">
          <a:xfrm>
            <a:off x="214313" y="857250"/>
            <a:ext cx="8929687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1938" indent="-261938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cs-CZ" sz="2800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vzniká při vypařování do uzavřeného prostoru</a:t>
            </a:r>
            <a:br>
              <a:rPr lang="cs-CZ" sz="2800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</a:br>
            <a:endParaRPr lang="cs-CZ" sz="2800" dirty="0" smtClean="0">
              <a:solidFill>
                <a:prstClr val="black"/>
              </a:solidFill>
              <a:latin typeface="+mj-lt"/>
              <a:cs typeface="Times New Roman" pitchFamily="18" charset="0"/>
            </a:endParaRPr>
          </a:p>
          <a:p>
            <a:pPr marL="261938" indent="-261938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cs-CZ" sz="2800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je pára, která je v RS se svou kapalinou</a:t>
            </a:r>
            <a:br>
              <a:rPr lang="cs-CZ" sz="2800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</a:br>
            <a:endParaRPr lang="cs-CZ" sz="2800" dirty="0" smtClean="0">
              <a:solidFill>
                <a:prstClr val="black"/>
              </a:solidFill>
              <a:latin typeface="+mj-lt"/>
              <a:cs typeface="Times New Roman" pitchFamily="18" charset="0"/>
            </a:endParaRPr>
          </a:p>
          <a:p>
            <a:pPr marL="261938" indent="-261938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pl-PL" sz="2800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vzduch je nad povrchem vody párou nasycen</a:t>
            </a:r>
            <a:br>
              <a:rPr lang="pl-PL" sz="2800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</a:br>
            <a:r>
              <a:rPr lang="pl-PL" sz="2800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</a:p>
          <a:p>
            <a:pPr marL="261938" indent="-261938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cs-CZ" sz="2800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při určité teplotě dojde k rovnováze mezi </a:t>
            </a:r>
            <a:br>
              <a:rPr lang="cs-CZ" sz="2800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</a:br>
            <a:r>
              <a:rPr lang="cs-CZ" sz="2800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vypařováním a kapalněním </a:t>
            </a:r>
            <a:br>
              <a:rPr lang="cs-CZ" sz="2800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</a:br>
            <a:r>
              <a:rPr lang="cs-CZ" sz="2800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/>
            </a:r>
            <a:br>
              <a:rPr lang="cs-CZ" sz="2800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</a:br>
            <a:r>
              <a:rPr lang="cs-CZ" sz="2800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Objem kapaliny a páry se nemění,</a:t>
            </a:r>
            <a:br>
              <a:rPr lang="cs-CZ" sz="2800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</a:br>
            <a:r>
              <a:rPr lang="cs-CZ" sz="2800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 tlak a teplota soustavy zůstává konstantní. </a:t>
            </a:r>
            <a:endParaRPr lang="cs-CZ" sz="2800" b="1" dirty="0" smtClean="0">
              <a:solidFill>
                <a:prstClr val="black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5603" name="Rectangle 1"/>
          <p:cNvSpPr>
            <a:spLocks noChangeArrowheads="1"/>
          </p:cNvSpPr>
          <p:nvPr/>
        </p:nvSpPr>
        <p:spPr bwMode="auto">
          <a:xfrm>
            <a:off x="0" y="-38100"/>
            <a:ext cx="9144000" cy="615553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96838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 smtClean="0">
                <a:solidFill>
                  <a:srgbClr val="196419"/>
                </a:solidFill>
                <a:ea typeface="Times New Roman" pitchFamily="18" charset="0"/>
                <a:cs typeface="Arial" pitchFamily="34" charset="0"/>
              </a:rPr>
              <a:t>7. 6. SYTÁ PÁRA</a:t>
            </a: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7286625" y="4000500"/>
            <a:ext cx="1270000" cy="1571625"/>
            <a:chOff x="9208" y="4026"/>
            <a:chExt cx="1663" cy="1897"/>
          </a:xfrm>
        </p:grpSpPr>
        <p:sp>
          <p:nvSpPr>
            <p:cNvPr id="25613" name="AutoShape 3"/>
            <p:cNvSpPr>
              <a:spLocks noChangeArrowheads="1"/>
            </p:cNvSpPr>
            <p:nvPr/>
          </p:nvSpPr>
          <p:spPr bwMode="auto">
            <a:xfrm>
              <a:off x="9208" y="4026"/>
              <a:ext cx="1663" cy="1897"/>
            </a:xfrm>
            <a:prstGeom prst="roundRect">
              <a:avLst>
                <a:gd name="adj" fmla="val 6315"/>
              </a:avLst>
            </a:prstGeom>
            <a:solidFill>
              <a:srgbClr val="FDE9D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614" name="AutoShape 4"/>
            <p:cNvSpPr>
              <a:spLocks noChangeArrowheads="1"/>
            </p:cNvSpPr>
            <p:nvPr/>
          </p:nvSpPr>
          <p:spPr bwMode="auto">
            <a:xfrm>
              <a:off x="9208" y="4979"/>
              <a:ext cx="1663" cy="944"/>
            </a:xfrm>
            <a:prstGeom prst="roundRect">
              <a:avLst>
                <a:gd name="adj" fmla="val 6315"/>
              </a:avLst>
            </a:prstGeom>
            <a:solidFill>
              <a:srgbClr val="C6D9F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cxnSp>
          <p:nvCxnSpPr>
            <p:cNvPr id="25615" name="AutoShape 5"/>
            <p:cNvCxnSpPr>
              <a:cxnSpLocks noChangeShapeType="1"/>
            </p:cNvCxnSpPr>
            <p:nvPr/>
          </p:nvCxnSpPr>
          <p:spPr bwMode="auto">
            <a:xfrm flipV="1">
              <a:off x="9515" y="4807"/>
              <a:ext cx="0" cy="392"/>
            </a:xfrm>
            <a:prstGeom prst="straightConnector1">
              <a:avLst/>
            </a:prstGeom>
            <a:noFill/>
            <a:ln w="9525">
              <a:solidFill>
                <a:srgbClr val="548DD4"/>
              </a:solidFill>
              <a:round/>
              <a:headEnd type="oval" w="lg" len="lg"/>
              <a:tailEnd type="triangle" w="med" len="med"/>
            </a:ln>
          </p:spPr>
        </p:cxnSp>
        <p:cxnSp>
          <p:nvCxnSpPr>
            <p:cNvPr id="25616" name="AutoShape 6"/>
            <p:cNvCxnSpPr>
              <a:cxnSpLocks noChangeShapeType="1"/>
            </p:cNvCxnSpPr>
            <p:nvPr/>
          </p:nvCxnSpPr>
          <p:spPr bwMode="auto">
            <a:xfrm flipV="1">
              <a:off x="9918" y="4807"/>
              <a:ext cx="0" cy="392"/>
            </a:xfrm>
            <a:prstGeom prst="straightConnector1">
              <a:avLst/>
            </a:prstGeom>
            <a:noFill/>
            <a:ln w="9525">
              <a:solidFill>
                <a:srgbClr val="548DD4"/>
              </a:solidFill>
              <a:round/>
              <a:headEnd type="oval" w="lg" len="lg"/>
              <a:tailEnd type="triangle" w="med" len="med"/>
            </a:ln>
          </p:spPr>
        </p:cxnSp>
        <p:cxnSp>
          <p:nvCxnSpPr>
            <p:cNvPr id="25617" name="AutoShape 7"/>
            <p:cNvCxnSpPr>
              <a:cxnSpLocks noChangeShapeType="1"/>
            </p:cNvCxnSpPr>
            <p:nvPr/>
          </p:nvCxnSpPr>
          <p:spPr bwMode="auto">
            <a:xfrm flipV="1">
              <a:off x="10293" y="4807"/>
              <a:ext cx="0" cy="392"/>
            </a:xfrm>
            <a:prstGeom prst="straightConnector1">
              <a:avLst/>
            </a:prstGeom>
            <a:noFill/>
            <a:ln w="9525">
              <a:solidFill>
                <a:srgbClr val="548DD4"/>
              </a:solidFill>
              <a:round/>
              <a:headEnd type="oval" w="lg" len="lg"/>
              <a:tailEnd type="triangle" w="med" len="med"/>
            </a:ln>
          </p:spPr>
        </p:cxnSp>
        <p:cxnSp>
          <p:nvCxnSpPr>
            <p:cNvPr id="25618" name="AutoShape 8"/>
            <p:cNvCxnSpPr>
              <a:cxnSpLocks noChangeShapeType="1"/>
            </p:cNvCxnSpPr>
            <p:nvPr/>
          </p:nvCxnSpPr>
          <p:spPr bwMode="auto">
            <a:xfrm flipV="1">
              <a:off x="10587" y="4807"/>
              <a:ext cx="0" cy="392"/>
            </a:xfrm>
            <a:prstGeom prst="straightConnector1">
              <a:avLst/>
            </a:prstGeom>
            <a:noFill/>
            <a:ln w="9525">
              <a:solidFill>
                <a:srgbClr val="E36C0A"/>
              </a:solidFill>
              <a:round/>
              <a:headEnd type="triangle" w="lg" len="lg"/>
              <a:tailEnd type="oval" w="lg" len="med"/>
            </a:ln>
          </p:spPr>
        </p:cxnSp>
        <p:cxnSp>
          <p:nvCxnSpPr>
            <p:cNvPr id="25619" name="AutoShape 9"/>
            <p:cNvCxnSpPr>
              <a:cxnSpLocks noChangeShapeType="1"/>
            </p:cNvCxnSpPr>
            <p:nvPr/>
          </p:nvCxnSpPr>
          <p:spPr bwMode="auto">
            <a:xfrm flipV="1">
              <a:off x="10111" y="4807"/>
              <a:ext cx="0" cy="392"/>
            </a:xfrm>
            <a:prstGeom prst="straightConnector1">
              <a:avLst/>
            </a:prstGeom>
            <a:noFill/>
            <a:ln w="9525">
              <a:solidFill>
                <a:srgbClr val="E36C0A"/>
              </a:solidFill>
              <a:round/>
              <a:headEnd type="triangle" w="lg" len="lg"/>
              <a:tailEnd type="oval" w="lg" len="med"/>
            </a:ln>
          </p:spPr>
        </p:cxnSp>
        <p:cxnSp>
          <p:nvCxnSpPr>
            <p:cNvPr id="25620" name="AutoShape 10"/>
            <p:cNvCxnSpPr>
              <a:cxnSpLocks noChangeShapeType="1"/>
            </p:cNvCxnSpPr>
            <p:nvPr/>
          </p:nvCxnSpPr>
          <p:spPr bwMode="auto">
            <a:xfrm flipV="1">
              <a:off x="9707" y="4807"/>
              <a:ext cx="0" cy="392"/>
            </a:xfrm>
            <a:prstGeom prst="straightConnector1">
              <a:avLst/>
            </a:prstGeom>
            <a:noFill/>
            <a:ln w="9525">
              <a:solidFill>
                <a:srgbClr val="E36C0A"/>
              </a:solidFill>
              <a:round/>
              <a:headEnd type="triangle" w="lg" len="lg"/>
              <a:tailEnd type="oval" w="lg" len="med"/>
            </a:ln>
          </p:spPr>
        </p:cxn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7215188" y="1571625"/>
            <a:ext cx="1270000" cy="1571625"/>
            <a:chOff x="9208" y="1815"/>
            <a:chExt cx="1663" cy="1897"/>
          </a:xfrm>
        </p:grpSpPr>
        <p:sp>
          <p:nvSpPr>
            <p:cNvPr id="25606" name="AutoShape 12"/>
            <p:cNvSpPr>
              <a:spLocks noChangeArrowheads="1"/>
            </p:cNvSpPr>
            <p:nvPr/>
          </p:nvSpPr>
          <p:spPr bwMode="auto">
            <a:xfrm>
              <a:off x="9208" y="1815"/>
              <a:ext cx="1663" cy="1897"/>
            </a:xfrm>
            <a:prstGeom prst="roundRect">
              <a:avLst>
                <a:gd name="adj" fmla="val 6315"/>
              </a:avLst>
            </a:prstGeom>
            <a:solidFill>
              <a:srgbClr val="FDE9D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607" name="AutoShape 13"/>
            <p:cNvSpPr>
              <a:spLocks noChangeArrowheads="1"/>
            </p:cNvSpPr>
            <p:nvPr/>
          </p:nvSpPr>
          <p:spPr bwMode="auto">
            <a:xfrm>
              <a:off x="9208" y="2454"/>
              <a:ext cx="1663" cy="1258"/>
            </a:xfrm>
            <a:prstGeom prst="roundRect">
              <a:avLst>
                <a:gd name="adj" fmla="val 6315"/>
              </a:avLst>
            </a:prstGeom>
            <a:solidFill>
              <a:srgbClr val="C6D9F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cxnSp>
          <p:nvCxnSpPr>
            <p:cNvPr id="25608" name="AutoShape 14"/>
            <p:cNvCxnSpPr>
              <a:cxnSpLocks noChangeShapeType="1"/>
            </p:cNvCxnSpPr>
            <p:nvPr/>
          </p:nvCxnSpPr>
          <p:spPr bwMode="auto">
            <a:xfrm flipV="1">
              <a:off x="10009" y="2272"/>
              <a:ext cx="0" cy="392"/>
            </a:xfrm>
            <a:prstGeom prst="straightConnector1">
              <a:avLst/>
            </a:prstGeom>
            <a:noFill/>
            <a:ln w="9525">
              <a:solidFill>
                <a:srgbClr val="E36C0A"/>
              </a:solidFill>
              <a:round/>
              <a:headEnd type="triangle" w="lg" len="lg"/>
              <a:tailEnd type="oval" w="lg" len="med"/>
            </a:ln>
          </p:spPr>
        </p:cxnSp>
        <p:cxnSp>
          <p:nvCxnSpPr>
            <p:cNvPr id="25609" name="AutoShape 15"/>
            <p:cNvCxnSpPr>
              <a:cxnSpLocks noChangeShapeType="1"/>
            </p:cNvCxnSpPr>
            <p:nvPr/>
          </p:nvCxnSpPr>
          <p:spPr bwMode="auto">
            <a:xfrm flipH="1" flipV="1">
              <a:off x="9432" y="2163"/>
              <a:ext cx="83" cy="392"/>
            </a:xfrm>
            <a:prstGeom prst="straightConnector1">
              <a:avLst/>
            </a:prstGeom>
            <a:noFill/>
            <a:ln w="9525">
              <a:solidFill>
                <a:srgbClr val="548DD4"/>
              </a:solidFill>
              <a:round/>
              <a:headEnd type="oval" w="lg" len="lg"/>
              <a:tailEnd type="triangle" w="med" len="med"/>
            </a:ln>
          </p:spPr>
        </p:cxnSp>
        <p:cxnSp>
          <p:nvCxnSpPr>
            <p:cNvPr id="25610" name="AutoShape 16"/>
            <p:cNvCxnSpPr>
              <a:cxnSpLocks noChangeShapeType="1"/>
            </p:cNvCxnSpPr>
            <p:nvPr/>
          </p:nvCxnSpPr>
          <p:spPr bwMode="auto">
            <a:xfrm flipH="1" flipV="1">
              <a:off x="9707" y="2163"/>
              <a:ext cx="83" cy="392"/>
            </a:xfrm>
            <a:prstGeom prst="straightConnector1">
              <a:avLst/>
            </a:prstGeom>
            <a:noFill/>
            <a:ln w="9525">
              <a:solidFill>
                <a:srgbClr val="548DD4"/>
              </a:solidFill>
              <a:round/>
              <a:headEnd type="oval" w="lg" len="lg"/>
              <a:tailEnd type="triangle" w="med" len="med"/>
            </a:ln>
          </p:spPr>
        </p:cxnSp>
        <p:cxnSp>
          <p:nvCxnSpPr>
            <p:cNvPr id="25611" name="AutoShape 17"/>
            <p:cNvCxnSpPr>
              <a:cxnSpLocks noChangeShapeType="1"/>
            </p:cNvCxnSpPr>
            <p:nvPr/>
          </p:nvCxnSpPr>
          <p:spPr bwMode="auto">
            <a:xfrm flipV="1">
              <a:off x="10587" y="2221"/>
              <a:ext cx="0" cy="392"/>
            </a:xfrm>
            <a:prstGeom prst="straightConnector1">
              <a:avLst/>
            </a:prstGeom>
            <a:noFill/>
            <a:ln w="9525">
              <a:solidFill>
                <a:srgbClr val="548DD4"/>
              </a:solidFill>
              <a:round/>
              <a:headEnd type="oval" w="lg" len="lg"/>
              <a:tailEnd type="triangle" w="med" len="med"/>
            </a:ln>
          </p:spPr>
        </p:cxnSp>
        <p:cxnSp>
          <p:nvCxnSpPr>
            <p:cNvPr id="25612" name="AutoShape 18"/>
            <p:cNvCxnSpPr>
              <a:cxnSpLocks noChangeShapeType="1"/>
            </p:cNvCxnSpPr>
            <p:nvPr/>
          </p:nvCxnSpPr>
          <p:spPr bwMode="auto">
            <a:xfrm flipV="1">
              <a:off x="10293" y="2221"/>
              <a:ext cx="0" cy="392"/>
            </a:xfrm>
            <a:prstGeom prst="straightConnector1">
              <a:avLst/>
            </a:prstGeom>
            <a:noFill/>
            <a:ln w="9525">
              <a:solidFill>
                <a:srgbClr val="548DD4"/>
              </a:solidFill>
              <a:round/>
              <a:headEnd type="oval" w="lg" len="lg"/>
              <a:tailEnd type="triangle" w="med" len="med"/>
            </a:ln>
          </p:spPr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3" name="Rectangle 155"/>
          <p:cNvSpPr>
            <a:spLocks noChangeArrowheads="1"/>
          </p:cNvSpPr>
          <p:nvPr/>
        </p:nvSpPr>
        <p:spPr bwMode="auto">
          <a:xfrm>
            <a:off x="214313" y="904935"/>
            <a:ext cx="8929687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cs-CZ" sz="2800" b="1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Tlak</a:t>
            </a:r>
            <a:r>
              <a:rPr lang="cs-CZ" sz="28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SP </a:t>
            </a:r>
            <a:r>
              <a:rPr lang="cs-CZ" sz="28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nezávisí při stálé teplotě na objemu páry</a:t>
            </a:r>
          </a:p>
          <a:p>
            <a:pPr lv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cs-CZ" sz="800" dirty="0">
              <a:solidFill>
                <a:prstClr val="black"/>
              </a:solidFill>
              <a:latin typeface="+mj-lt"/>
              <a:cs typeface="Times New Roman" pitchFamily="18" charset="0"/>
            </a:endParaRPr>
          </a:p>
          <a:p>
            <a:pPr marL="261938" lvl="2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cs-CZ" sz="28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Zvětší-li se izotermicky objem prostoru nad kapalinou </a:t>
            </a:r>
            <a:br>
              <a:rPr lang="cs-CZ" sz="2800" dirty="0">
                <a:solidFill>
                  <a:prstClr val="black"/>
                </a:solidFill>
                <a:latin typeface="+mj-lt"/>
                <a:cs typeface="Times New Roman" pitchFamily="18" charset="0"/>
              </a:rPr>
            </a:br>
            <a:r>
              <a:rPr lang="cs-CZ" sz="28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část kapaliny se vypaří  a opět se vytvoří rovnovážný stav.     </a:t>
            </a:r>
          </a:p>
          <a:p>
            <a:pPr marL="261938" lvl="2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cs-CZ" sz="8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                        </a:t>
            </a:r>
          </a:p>
          <a:p>
            <a:pPr marL="261938" lvl="2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cs-CZ" sz="28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Zmenší-li se izotermicky objem prostoru nad kapalinou část kapaliny zkapalní a opět se vytvoří rovnovážný stav.</a:t>
            </a:r>
          </a:p>
          <a:p>
            <a:pPr marL="261938" lvl="2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cs-CZ" sz="800" dirty="0">
              <a:solidFill>
                <a:prstClr val="black"/>
              </a:solidFill>
              <a:latin typeface="+mj-lt"/>
              <a:cs typeface="Times New Roman" pitchFamily="18" charset="0"/>
            </a:endParaRP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cs-CZ" sz="2800" b="1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Liší se od ideálního plynu: </a:t>
            </a:r>
            <a:r>
              <a:rPr lang="cs-CZ" sz="2800" b="1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/>
            </a:r>
            <a:br>
              <a:rPr lang="cs-CZ" sz="2800" b="1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</a:br>
            <a:r>
              <a:rPr lang="cs-CZ" sz="2800" b="1" dirty="0" err="1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Boylův</a:t>
            </a:r>
            <a:r>
              <a:rPr lang="cs-CZ" sz="2800" b="1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-</a:t>
            </a:r>
            <a:r>
              <a:rPr lang="cs-CZ" sz="2800" b="1" dirty="0" err="1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Mariottův</a:t>
            </a:r>
            <a:r>
              <a:rPr lang="cs-CZ" sz="2800" b="1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 zákon neplatí.</a:t>
            </a:r>
            <a:endParaRPr lang="cs-CZ" sz="2800" b="1" dirty="0">
              <a:solidFill>
                <a:prstClr val="black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-38100"/>
            <a:ext cx="9144000" cy="615553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96838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 smtClean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7. 6. SYTÁ PÁRA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3" name="Rectangle 155"/>
          <p:cNvSpPr>
            <a:spLocks noChangeArrowheads="1"/>
          </p:cNvSpPr>
          <p:nvPr/>
        </p:nvSpPr>
        <p:spPr bwMode="auto">
          <a:xfrm>
            <a:off x="214313" y="916594"/>
            <a:ext cx="8929687" cy="4868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cs-CZ" sz="3000" b="1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Tlak</a:t>
            </a:r>
            <a:r>
              <a:rPr lang="cs-CZ" sz="3000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cs-CZ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SP nad kapalinou s </a:t>
            </a:r>
            <a:r>
              <a:rPr lang="cs-CZ" sz="30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rostoucí teplotou roste.</a:t>
            </a:r>
          </a:p>
          <a:p>
            <a:pPr marL="1077913" lvl="2" indent="-35877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cs-CZ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↑ t kapaliny a její syté páry</a:t>
            </a:r>
          </a:p>
          <a:p>
            <a:pPr marL="1077913" lvl="2" indent="-35877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cs-CZ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↑se vnitřní energie soustavy</a:t>
            </a:r>
          </a:p>
          <a:p>
            <a:pPr marL="1077913" lvl="2" indent="-35877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cs-CZ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další část kapaliny se vypaří</a:t>
            </a:r>
          </a:p>
          <a:p>
            <a:pPr marL="1077913" lvl="2" indent="-35877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cs-CZ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vzroste hustota molekul syté páry </a:t>
            </a:r>
          </a:p>
          <a:p>
            <a:pPr marL="1077913" lvl="2" indent="-35877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cs-CZ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současně se zvětší střední rychlost jejich molekul</a:t>
            </a:r>
          </a:p>
          <a:p>
            <a:pPr marL="1077913" lvl="2" indent="-35877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cs-CZ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tyto změny způsobí vzrůst tlaku syté páry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-38100"/>
            <a:ext cx="9144000" cy="615553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96838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 smtClean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7. 6. SYTÁ PÁRA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095"/>
          <p:cNvSpPr>
            <a:spLocks noChangeArrowheads="1"/>
          </p:cNvSpPr>
          <p:nvPr/>
        </p:nvSpPr>
        <p:spPr bwMode="auto">
          <a:xfrm>
            <a:off x="3276600" y="2438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8675" name="Rectangle 1097"/>
          <p:cNvSpPr>
            <a:spLocks noChangeArrowheads="1"/>
          </p:cNvSpPr>
          <p:nvPr/>
        </p:nvSpPr>
        <p:spPr bwMode="auto">
          <a:xfrm>
            <a:off x="3276600" y="2438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8676" name="Rectangle 1"/>
          <p:cNvSpPr>
            <a:spLocks noChangeArrowheads="1"/>
          </p:cNvSpPr>
          <p:nvPr/>
        </p:nvSpPr>
        <p:spPr bwMode="auto">
          <a:xfrm>
            <a:off x="0" y="-38100"/>
            <a:ext cx="9144000" cy="615553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96838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 smtClean="0">
                <a:solidFill>
                  <a:srgbClr val="196419"/>
                </a:solidFill>
                <a:ea typeface="Times New Roman" pitchFamily="18" charset="0"/>
                <a:cs typeface="Arial" pitchFamily="34" charset="0"/>
              </a:rPr>
              <a:t>7. 7. FÁZOVÝ DIAGRAM</a:t>
            </a:r>
          </a:p>
        </p:txBody>
      </p:sp>
      <p:sp>
        <p:nvSpPr>
          <p:cNvPr id="28678" name="Rectangle 13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dirty="0" smtClean="0">
              <a:solidFill>
                <a:srgbClr val="196419"/>
              </a:solidFill>
              <a:latin typeface="Arial" charset="0"/>
              <a:cs typeface="Arial" charset="0"/>
            </a:endParaRPr>
          </a:p>
        </p:txBody>
      </p:sp>
      <p:sp>
        <p:nvSpPr>
          <p:cNvPr id="28679" name="Rectangle 14"/>
          <p:cNvSpPr>
            <a:spLocks noChangeArrowheads="1"/>
          </p:cNvSpPr>
          <p:nvPr/>
        </p:nvSpPr>
        <p:spPr bwMode="auto">
          <a:xfrm>
            <a:off x="214313" y="895350"/>
            <a:ext cx="80137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3000" b="1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… </a:t>
            </a:r>
            <a:r>
              <a:rPr lang="cs-CZ" sz="3000" b="1" dirty="0" err="1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pT</a:t>
            </a:r>
            <a:r>
              <a:rPr lang="cs-CZ" sz="3000" b="1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 diagram, </a:t>
            </a:r>
            <a:r>
              <a:rPr lang="cs-CZ" sz="3000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který</a:t>
            </a:r>
            <a:r>
              <a:rPr lang="cs-CZ" sz="3000" b="1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cs-CZ" sz="3000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znázorňuje rovnovážné stavy vedle sebe existujících skupenství.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994150" y="2095500"/>
            <a:ext cx="3850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8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p</a:t>
            </a:r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 flipV="1">
            <a:off x="4483966" y="2162629"/>
            <a:ext cx="947" cy="363240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 flipV="1">
            <a:off x="4440992" y="5740400"/>
            <a:ext cx="4309308" cy="1811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4201392" y="5693430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4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0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8305800" y="5829300"/>
            <a:ext cx="40427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8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T</a:t>
            </a:r>
          </a:p>
        </p:txBody>
      </p:sp>
      <p:graphicFrame>
        <p:nvGraphicFramePr>
          <p:cNvPr id="13" name="Object 2"/>
          <p:cNvGraphicFramePr>
            <a:graphicFrameLocks noChangeAspect="1"/>
          </p:cNvGraphicFramePr>
          <p:nvPr/>
        </p:nvGraphicFramePr>
        <p:xfrm>
          <a:off x="5592042" y="2786717"/>
          <a:ext cx="176212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2036" name="Rovnice" r:id="rId4" imgW="114120" imgH="215640" progId="Equation.3">
                  <p:embed/>
                </p:oleObj>
              </mc:Choice>
              <mc:Fallback>
                <p:oleObj name="Rovnice" r:id="rId4" imgW="114120" imgH="2156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2042" y="2786717"/>
                        <a:ext cx="176212" cy="517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Line 16"/>
          <p:cNvSpPr>
            <a:spLocks noChangeShapeType="1"/>
          </p:cNvSpPr>
          <p:nvPr/>
        </p:nvSpPr>
        <p:spPr bwMode="auto">
          <a:xfrm flipH="1">
            <a:off x="7861299" y="2380344"/>
            <a:ext cx="5443" cy="3423556"/>
          </a:xfrm>
          <a:prstGeom prst="line">
            <a:avLst/>
          </a:prstGeom>
          <a:noFill/>
          <a:ln w="19050">
            <a:solidFill>
              <a:srgbClr val="009592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8" name="Volný tvar 17"/>
          <p:cNvSpPr/>
          <p:nvPr/>
        </p:nvSpPr>
        <p:spPr>
          <a:xfrm>
            <a:off x="6216650" y="2984500"/>
            <a:ext cx="1644650" cy="1422400"/>
          </a:xfrm>
          <a:custGeom>
            <a:avLst/>
            <a:gdLst>
              <a:gd name="connsiteX0" fmla="*/ 0 w 1866900"/>
              <a:gd name="connsiteY0" fmla="*/ 1971675 h 1971675"/>
              <a:gd name="connsiteX1" fmla="*/ 1200150 w 1866900"/>
              <a:gd name="connsiteY1" fmla="*/ 1304925 h 1971675"/>
              <a:gd name="connsiteX2" fmla="*/ 1866900 w 1866900"/>
              <a:gd name="connsiteY2" fmla="*/ 0 h 1971675"/>
              <a:gd name="connsiteX0" fmla="*/ 0 w 1866900"/>
              <a:gd name="connsiteY0" fmla="*/ 1971675 h 1971675"/>
              <a:gd name="connsiteX1" fmla="*/ 1200150 w 1866900"/>
              <a:gd name="connsiteY1" fmla="*/ 1304925 h 1971675"/>
              <a:gd name="connsiteX2" fmla="*/ 1866900 w 1866900"/>
              <a:gd name="connsiteY2" fmla="*/ 0 h 1971675"/>
              <a:gd name="connsiteX0" fmla="*/ 0 w 1866900"/>
              <a:gd name="connsiteY0" fmla="*/ 1971675 h 1971675"/>
              <a:gd name="connsiteX1" fmla="*/ 1200150 w 1866900"/>
              <a:gd name="connsiteY1" fmla="*/ 1304925 h 1971675"/>
              <a:gd name="connsiteX2" fmla="*/ 1866900 w 1866900"/>
              <a:gd name="connsiteY2" fmla="*/ 0 h 1971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66900" h="1971675">
                <a:moveTo>
                  <a:pt x="0" y="1971675"/>
                </a:moveTo>
                <a:cubicBezTo>
                  <a:pt x="444500" y="1802606"/>
                  <a:pt x="838200" y="1709738"/>
                  <a:pt x="1200150" y="1304925"/>
                </a:cubicBezTo>
                <a:cubicBezTo>
                  <a:pt x="1625600" y="830263"/>
                  <a:pt x="1689100" y="488156"/>
                  <a:pt x="1866900" y="0"/>
                </a:cubicBezTo>
              </a:path>
            </a:pathLst>
          </a:cu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Volný tvar 24"/>
          <p:cNvSpPr/>
          <p:nvPr/>
        </p:nvSpPr>
        <p:spPr>
          <a:xfrm rot="4301895" flipH="1">
            <a:off x="5886814" y="2851150"/>
            <a:ext cx="1511300" cy="1333500"/>
          </a:xfrm>
          <a:custGeom>
            <a:avLst/>
            <a:gdLst>
              <a:gd name="connsiteX0" fmla="*/ 0 w 1866900"/>
              <a:gd name="connsiteY0" fmla="*/ 1971675 h 1971675"/>
              <a:gd name="connsiteX1" fmla="*/ 1200150 w 1866900"/>
              <a:gd name="connsiteY1" fmla="*/ 1304925 h 1971675"/>
              <a:gd name="connsiteX2" fmla="*/ 1866900 w 1866900"/>
              <a:gd name="connsiteY2" fmla="*/ 0 h 1971675"/>
              <a:gd name="connsiteX0" fmla="*/ 0 w 1866900"/>
              <a:gd name="connsiteY0" fmla="*/ 1971675 h 1971675"/>
              <a:gd name="connsiteX1" fmla="*/ 1200150 w 1866900"/>
              <a:gd name="connsiteY1" fmla="*/ 1304925 h 1971675"/>
              <a:gd name="connsiteX2" fmla="*/ 1866900 w 1866900"/>
              <a:gd name="connsiteY2" fmla="*/ 0 h 1971675"/>
              <a:gd name="connsiteX0" fmla="*/ 0 w 1866900"/>
              <a:gd name="connsiteY0" fmla="*/ 1971675 h 1971675"/>
              <a:gd name="connsiteX1" fmla="*/ 1200150 w 1866900"/>
              <a:gd name="connsiteY1" fmla="*/ 1304925 h 1971675"/>
              <a:gd name="connsiteX2" fmla="*/ 1866900 w 1866900"/>
              <a:gd name="connsiteY2" fmla="*/ 0 h 1971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66900" h="1971675">
                <a:moveTo>
                  <a:pt x="0" y="1971675"/>
                </a:moveTo>
                <a:cubicBezTo>
                  <a:pt x="444500" y="1802606"/>
                  <a:pt x="838200" y="1709738"/>
                  <a:pt x="1200150" y="1304925"/>
                </a:cubicBezTo>
                <a:cubicBezTo>
                  <a:pt x="1625600" y="830263"/>
                  <a:pt x="1689100" y="488156"/>
                  <a:pt x="1866900" y="0"/>
                </a:cubicBezTo>
              </a:path>
            </a:pathLst>
          </a:cu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Volný tvar 25"/>
          <p:cNvSpPr/>
          <p:nvPr/>
        </p:nvSpPr>
        <p:spPr>
          <a:xfrm>
            <a:off x="5060950" y="4362450"/>
            <a:ext cx="1200150" cy="1111250"/>
          </a:xfrm>
          <a:custGeom>
            <a:avLst/>
            <a:gdLst>
              <a:gd name="connsiteX0" fmla="*/ 0 w 1866900"/>
              <a:gd name="connsiteY0" fmla="*/ 1971675 h 1971675"/>
              <a:gd name="connsiteX1" fmla="*/ 1200150 w 1866900"/>
              <a:gd name="connsiteY1" fmla="*/ 1304925 h 1971675"/>
              <a:gd name="connsiteX2" fmla="*/ 1866900 w 1866900"/>
              <a:gd name="connsiteY2" fmla="*/ 0 h 1971675"/>
              <a:gd name="connsiteX0" fmla="*/ 0 w 1866900"/>
              <a:gd name="connsiteY0" fmla="*/ 1971675 h 1971675"/>
              <a:gd name="connsiteX1" fmla="*/ 1200150 w 1866900"/>
              <a:gd name="connsiteY1" fmla="*/ 1304925 h 1971675"/>
              <a:gd name="connsiteX2" fmla="*/ 1866900 w 1866900"/>
              <a:gd name="connsiteY2" fmla="*/ 0 h 1971675"/>
              <a:gd name="connsiteX0" fmla="*/ 0 w 1866900"/>
              <a:gd name="connsiteY0" fmla="*/ 1971675 h 1971675"/>
              <a:gd name="connsiteX1" fmla="*/ 1200150 w 1866900"/>
              <a:gd name="connsiteY1" fmla="*/ 1304925 h 1971675"/>
              <a:gd name="connsiteX2" fmla="*/ 1866900 w 1866900"/>
              <a:gd name="connsiteY2" fmla="*/ 0 h 1971675"/>
              <a:gd name="connsiteX0" fmla="*/ 0 w 1866900"/>
              <a:gd name="connsiteY0" fmla="*/ 1971675 h 1971675"/>
              <a:gd name="connsiteX1" fmla="*/ 1106311 w 1866900"/>
              <a:gd name="connsiteY1" fmla="*/ 1183005 h 1971675"/>
              <a:gd name="connsiteX2" fmla="*/ 1866900 w 1866900"/>
              <a:gd name="connsiteY2" fmla="*/ 0 h 1971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66900" h="1971675">
                <a:moveTo>
                  <a:pt x="0" y="1971675"/>
                </a:moveTo>
                <a:cubicBezTo>
                  <a:pt x="444500" y="1802606"/>
                  <a:pt x="744361" y="1587818"/>
                  <a:pt x="1106311" y="1183005"/>
                </a:cubicBezTo>
                <a:cubicBezTo>
                  <a:pt x="1531761" y="708343"/>
                  <a:pt x="1689100" y="488156"/>
                  <a:pt x="1866900" y="0"/>
                </a:cubicBezTo>
              </a:path>
            </a:pathLst>
          </a:cu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Text Box 6"/>
          <p:cNvSpPr txBox="1">
            <a:spLocks noChangeArrowheads="1"/>
          </p:cNvSpPr>
          <p:nvPr/>
        </p:nvSpPr>
        <p:spPr bwMode="auto">
          <a:xfrm>
            <a:off x="4972050" y="3429000"/>
            <a:ext cx="1008609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600" dirty="0" smtClean="0">
                <a:solidFill>
                  <a:prstClr val="black"/>
                </a:solidFill>
                <a:cs typeface="Arial" charset="0"/>
              </a:rPr>
              <a:t>pevná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600" dirty="0" smtClean="0">
                <a:solidFill>
                  <a:prstClr val="black"/>
                </a:solidFill>
                <a:cs typeface="Arial" charset="0"/>
              </a:rPr>
              <a:t>látka</a:t>
            </a:r>
          </a:p>
        </p:txBody>
      </p:sp>
      <p:sp>
        <p:nvSpPr>
          <p:cNvPr id="30" name="Text Box 6"/>
          <p:cNvSpPr txBox="1">
            <a:spLocks noChangeArrowheads="1"/>
          </p:cNvSpPr>
          <p:nvPr/>
        </p:nvSpPr>
        <p:spPr bwMode="auto">
          <a:xfrm>
            <a:off x="6350000" y="3162300"/>
            <a:ext cx="1315488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600" dirty="0" smtClean="0">
                <a:solidFill>
                  <a:prstClr val="black"/>
                </a:solidFill>
                <a:cs typeface="Arial" charset="0"/>
              </a:rPr>
              <a:t>kapalina</a:t>
            </a:r>
          </a:p>
        </p:txBody>
      </p:sp>
      <p:sp>
        <p:nvSpPr>
          <p:cNvPr id="31" name="Text Box 6"/>
          <p:cNvSpPr txBox="1">
            <a:spLocks noChangeArrowheads="1"/>
          </p:cNvSpPr>
          <p:nvPr/>
        </p:nvSpPr>
        <p:spPr bwMode="auto">
          <a:xfrm>
            <a:off x="6483350" y="4447798"/>
            <a:ext cx="1347677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2600" dirty="0" smtClean="0">
                <a:solidFill>
                  <a:prstClr val="black"/>
                </a:solidFill>
                <a:cs typeface="Arial" charset="0"/>
              </a:rPr>
              <a:t>přehřátá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2600" dirty="0" smtClean="0">
                <a:solidFill>
                  <a:prstClr val="black"/>
                </a:solidFill>
                <a:cs typeface="Arial" charset="0"/>
              </a:rPr>
              <a:t>pára</a:t>
            </a:r>
          </a:p>
        </p:txBody>
      </p:sp>
      <p:sp>
        <p:nvSpPr>
          <p:cNvPr id="32" name="Text Box 6"/>
          <p:cNvSpPr txBox="1">
            <a:spLocks noChangeArrowheads="1"/>
          </p:cNvSpPr>
          <p:nvPr/>
        </p:nvSpPr>
        <p:spPr bwMode="auto">
          <a:xfrm>
            <a:off x="8083550" y="3873500"/>
            <a:ext cx="761747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600" dirty="0" smtClean="0">
                <a:solidFill>
                  <a:prstClr val="black"/>
                </a:solidFill>
                <a:cs typeface="Arial" charset="0"/>
              </a:rPr>
              <a:t>plyn</a:t>
            </a:r>
          </a:p>
        </p:txBody>
      </p:sp>
      <p:sp>
        <p:nvSpPr>
          <p:cNvPr id="33" name="Rectangle 14"/>
          <p:cNvSpPr>
            <a:spLocks noChangeArrowheads="1"/>
          </p:cNvSpPr>
          <p:nvPr/>
        </p:nvSpPr>
        <p:spPr bwMode="auto">
          <a:xfrm>
            <a:off x="615950" y="2184400"/>
            <a:ext cx="2960687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3000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/>
            </a:r>
            <a:br>
              <a:rPr lang="cs-CZ" sz="3000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</a:br>
            <a:r>
              <a:rPr lang="cs-CZ" sz="3000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Libovolný </a:t>
            </a:r>
            <a:br>
              <a:rPr lang="cs-CZ" sz="3000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</a:br>
            <a:r>
              <a:rPr lang="cs-CZ" sz="3000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bod roviny </a:t>
            </a:r>
            <a:br>
              <a:rPr lang="cs-CZ" sz="3000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</a:br>
            <a:r>
              <a:rPr lang="cs-CZ" sz="3000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určuje </a:t>
            </a:r>
            <a:br>
              <a:rPr lang="cs-CZ" sz="3000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</a:br>
            <a:r>
              <a:rPr lang="cs-CZ" sz="3000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stav látky </a:t>
            </a:r>
            <a:br>
              <a:rPr lang="cs-CZ" sz="3000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</a:br>
            <a:r>
              <a:rPr lang="cs-CZ" sz="3000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za dané </a:t>
            </a:r>
            <a:br>
              <a:rPr lang="cs-CZ" sz="3000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</a:br>
            <a:r>
              <a:rPr lang="cs-CZ" sz="3000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teploty a tlaku.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3000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  <p:bldP spid="25" grpId="0" animBg="1"/>
      <p:bldP spid="26" grpId="0" animBg="1"/>
      <p:bldP spid="29" grpId="0"/>
      <p:bldP spid="30" grpId="0"/>
      <p:bldP spid="31" grpId="0"/>
      <p:bldP spid="3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095"/>
          <p:cNvSpPr>
            <a:spLocks noChangeArrowheads="1"/>
          </p:cNvSpPr>
          <p:nvPr/>
        </p:nvSpPr>
        <p:spPr bwMode="auto">
          <a:xfrm>
            <a:off x="3276600" y="2438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8675" name="Rectangle 1097"/>
          <p:cNvSpPr>
            <a:spLocks noChangeArrowheads="1"/>
          </p:cNvSpPr>
          <p:nvPr/>
        </p:nvSpPr>
        <p:spPr bwMode="auto">
          <a:xfrm>
            <a:off x="3276600" y="2438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8676" name="Rectangle 1"/>
          <p:cNvSpPr>
            <a:spLocks noChangeArrowheads="1"/>
          </p:cNvSpPr>
          <p:nvPr/>
        </p:nvSpPr>
        <p:spPr bwMode="auto">
          <a:xfrm>
            <a:off x="0" y="-38100"/>
            <a:ext cx="9144000" cy="615553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96838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 smtClean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7. 7. FÁZOVÝ DIAGRAM</a:t>
            </a:r>
          </a:p>
        </p:txBody>
      </p:sp>
      <p:sp>
        <p:nvSpPr>
          <p:cNvPr id="28678" name="Rectangle 13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dirty="0" smtClean="0">
              <a:solidFill>
                <a:srgbClr val="196419"/>
              </a:solidFill>
              <a:latin typeface="Arial" charset="0"/>
              <a:cs typeface="Arial" charset="0"/>
            </a:endParaRPr>
          </a:p>
        </p:txBody>
      </p:sp>
      <p:sp>
        <p:nvSpPr>
          <p:cNvPr id="28679" name="Rectangle 14"/>
          <p:cNvSpPr>
            <a:spLocks noChangeArrowheads="1"/>
          </p:cNvSpPr>
          <p:nvPr/>
        </p:nvSpPr>
        <p:spPr bwMode="auto">
          <a:xfrm>
            <a:off x="214312" y="984250"/>
            <a:ext cx="89296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cs-CZ" sz="2800" b="1" dirty="0" smtClean="0">
                <a:solidFill>
                  <a:prstClr val="black"/>
                </a:solidFill>
                <a:cs typeface="Times New Roman" pitchFamily="18" charset="0"/>
              </a:rPr>
              <a:t>Křivka syté páry  - </a:t>
            </a:r>
            <a:r>
              <a:rPr lang="cs-CZ" sz="2800" dirty="0" smtClean="0">
                <a:solidFill>
                  <a:prstClr val="black"/>
                </a:solidFill>
                <a:cs typeface="Times New Roman" pitchFamily="18" charset="0"/>
              </a:rPr>
              <a:t>graf závislosti tlaku syté páry na teplotě.</a:t>
            </a:r>
            <a:endParaRPr lang="cs-CZ" sz="2800" dirty="0" smtClean="0">
              <a:solidFill>
                <a:prstClr val="black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994150" y="2095500"/>
            <a:ext cx="3850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8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p</a:t>
            </a:r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 flipV="1">
            <a:off x="4483966" y="2162629"/>
            <a:ext cx="947" cy="363240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 flipV="1">
            <a:off x="4440992" y="5740400"/>
            <a:ext cx="4309308" cy="1811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4201392" y="5693430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4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0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8305800" y="5829300"/>
            <a:ext cx="40427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8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T</a:t>
            </a:r>
          </a:p>
        </p:txBody>
      </p:sp>
      <p:graphicFrame>
        <p:nvGraphicFramePr>
          <p:cNvPr id="13" name="Object 2"/>
          <p:cNvGraphicFramePr>
            <a:graphicFrameLocks noChangeAspect="1"/>
          </p:cNvGraphicFramePr>
          <p:nvPr/>
        </p:nvGraphicFramePr>
        <p:xfrm>
          <a:off x="5592042" y="2786717"/>
          <a:ext cx="176212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3062" name="Rovnice" r:id="rId4" imgW="114120" imgH="215640" progId="Equation.3">
                  <p:embed/>
                </p:oleObj>
              </mc:Choice>
              <mc:Fallback>
                <p:oleObj name="Rovnice" r:id="rId4" imgW="114120" imgH="2156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2042" y="2786717"/>
                        <a:ext cx="176212" cy="517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Line 16"/>
          <p:cNvSpPr>
            <a:spLocks noChangeShapeType="1"/>
          </p:cNvSpPr>
          <p:nvPr/>
        </p:nvSpPr>
        <p:spPr bwMode="auto">
          <a:xfrm flipH="1">
            <a:off x="7861299" y="2380344"/>
            <a:ext cx="5443" cy="3423556"/>
          </a:xfrm>
          <a:prstGeom prst="line">
            <a:avLst/>
          </a:prstGeom>
          <a:noFill/>
          <a:ln w="19050">
            <a:solidFill>
              <a:srgbClr val="009592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8" name="Volný tvar 17"/>
          <p:cNvSpPr/>
          <p:nvPr/>
        </p:nvSpPr>
        <p:spPr>
          <a:xfrm>
            <a:off x="6216650" y="2984500"/>
            <a:ext cx="1644650" cy="1422400"/>
          </a:xfrm>
          <a:custGeom>
            <a:avLst/>
            <a:gdLst>
              <a:gd name="connsiteX0" fmla="*/ 0 w 1866900"/>
              <a:gd name="connsiteY0" fmla="*/ 1971675 h 1971675"/>
              <a:gd name="connsiteX1" fmla="*/ 1200150 w 1866900"/>
              <a:gd name="connsiteY1" fmla="*/ 1304925 h 1971675"/>
              <a:gd name="connsiteX2" fmla="*/ 1866900 w 1866900"/>
              <a:gd name="connsiteY2" fmla="*/ 0 h 1971675"/>
              <a:gd name="connsiteX0" fmla="*/ 0 w 1866900"/>
              <a:gd name="connsiteY0" fmla="*/ 1971675 h 1971675"/>
              <a:gd name="connsiteX1" fmla="*/ 1200150 w 1866900"/>
              <a:gd name="connsiteY1" fmla="*/ 1304925 h 1971675"/>
              <a:gd name="connsiteX2" fmla="*/ 1866900 w 1866900"/>
              <a:gd name="connsiteY2" fmla="*/ 0 h 1971675"/>
              <a:gd name="connsiteX0" fmla="*/ 0 w 1866900"/>
              <a:gd name="connsiteY0" fmla="*/ 1971675 h 1971675"/>
              <a:gd name="connsiteX1" fmla="*/ 1200150 w 1866900"/>
              <a:gd name="connsiteY1" fmla="*/ 1304925 h 1971675"/>
              <a:gd name="connsiteX2" fmla="*/ 1866900 w 1866900"/>
              <a:gd name="connsiteY2" fmla="*/ 0 h 1971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66900" h="1971675">
                <a:moveTo>
                  <a:pt x="0" y="1971675"/>
                </a:moveTo>
                <a:cubicBezTo>
                  <a:pt x="444500" y="1802606"/>
                  <a:pt x="838200" y="1709738"/>
                  <a:pt x="1200150" y="1304925"/>
                </a:cubicBezTo>
                <a:cubicBezTo>
                  <a:pt x="1625600" y="830263"/>
                  <a:pt x="1689100" y="488156"/>
                  <a:pt x="1866900" y="0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Text Box 10"/>
          <p:cNvSpPr txBox="1">
            <a:spLocks noChangeArrowheads="1"/>
          </p:cNvSpPr>
          <p:nvPr/>
        </p:nvSpPr>
        <p:spPr bwMode="auto">
          <a:xfrm>
            <a:off x="7861300" y="2727980"/>
            <a:ext cx="38183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800" b="1" dirty="0" smtClean="0">
                <a:solidFill>
                  <a:srgbClr val="0000FF"/>
                </a:solidFill>
                <a:cs typeface="Arial" charset="0"/>
              </a:rPr>
              <a:t>K</a:t>
            </a:r>
          </a:p>
        </p:txBody>
      </p:sp>
      <p:sp>
        <p:nvSpPr>
          <p:cNvPr id="25" name="Volný tvar 24"/>
          <p:cNvSpPr/>
          <p:nvPr/>
        </p:nvSpPr>
        <p:spPr>
          <a:xfrm rot="4301895" flipH="1">
            <a:off x="5886814" y="2851150"/>
            <a:ext cx="1511300" cy="1333500"/>
          </a:xfrm>
          <a:custGeom>
            <a:avLst/>
            <a:gdLst>
              <a:gd name="connsiteX0" fmla="*/ 0 w 1866900"/>
              <a:gd name="connsiteY0" fmla="*/ 1971675 h 1971675"/>
              <a:gd name="connsiteX1" fmla="*/ 1200150 w 1866900"/>
              <a:gd name="connsiteY1" fmla="*/ 1304925 h 1971675"/>
              <a:gd name="connsiteX2" fmla="*/ 1866900 w 1866900"/>
              <a:gd name="connsiteY2" fmla="*/ 0 h 1971675"/>
              <a:gd name="connsiteX0" fmla="*/ 0 w 1866900"/>
              <a:gd name="connsiteY0" fmla="*/ 1971675 h 1971675"/>
              <a:gd name="connsiteX1" fmla="*/ 1200150 w 1866900"/>
              <a:gd name="connsiteY1" fmla="*/ 1304925 h 1971675"/>
              <a:gd name="connsiteX2" fmla="*/ 1866900 w 1866900"/>
              <a:gd name="connsiteY2" fmla="*/ 0 h 1971675"/>
              <a:gd name="connsiteX0" fmla="*/ 0 w 1866900"/>
              <a:gd name="connsiteY0" fmla="*/ 1971675 h 1971675"/>
              <a:gd name="connsiteX1" fmla="*/ 1200150 w 1866900"/>
              <a:gd name="connsiteY1" fmla="*/ 1304925 h 1971675"/>
              <a:gd name="connsiteX2" fmla="*/ 1866900 w 1866900"/>
              <a:gd name="connsiteY2" fmla="*/ 0 h 1971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66900" h="1971675">
                <a:moveTo>
                  <a:pt x="0" y="1971675"/>
                </a:moveTo>
                <a:cubicBezTo>
                  <a:pt x="444500" y="1802606"/>
                  <a:pt x="838200" y="1709738"/>
                  <a:pt x="1200150" y="1304925"/>
                </a:cubicBezTo>
                <a:cubicBezTo>
                  <a:pt x="1625600" y="830263"/>
                  <a:pt x="1689100" y="488156"/>
                  <a:pt x="1866900" y="0"/>
                </a:cubicBezTo>
              </a:path>
            </a:pathLst>
          </a:cu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Volný tvar 25"/>
          <p:cNvSpPr/>
          <p:nvPr/>
        </p:nvSpPr>
        <p:spPr>
          <a:xfrm>
            <a:off x="5060950" y="4362450"/>
            <a:ext cx="1200150" cy="1111250"/>
          </a:xfrm>
          <a:custGeom>
            <a:avLst/>
            <a:gdLst>
              <a:gd name="connsiteX0" fmla="*/ 0 w 1866900"/>
              <a:gd name="connsiteY0" fmla="*/ 1971675 h 1971675"/>
              <a:gd name="connsiteX1" fmla="*/ 1200150 w 1866900"/>
              <a:gd name="connsiteY1" fmla="*/ 1304925 h 1971675"/>
              <a:gd name="connsiteX2" fmla="*/ 1866900 w 1866900"/>
              <a:gd name="connsiteY2" fmla="*/ 0 h 1971675"/>
              <a:gd name="connsiteX0" fmla="*/ 0 w 1866900"/>
              <a:gd name="connsiteY0" fmla="*/ 1971675 h 1971675"/>
              <a:gd name="connsiteX1" fmla="*/ 1200150 w 1866900"/>
              <a:gd name="connsiteY1" fmla="*/ 1304925 h 1971675"/>
              <a:gd name="connsiteX2" fmla="*/ 1866900 w 1866900"/>
              <a:gd name="connsiteY2" fmla="*/ 0 h 1971675"/>
              <a:gd name="connsiteX0" fmla="*/ 0 w 1866900"/>
              <a:gd name="connsiteY0" fmla="*/ 1971675 h 1971675"/>
              <a:gd name="connsiteX1" fmla="*/ 1200150 w 1866900"/>
              <a:gd name="connsiteY1" fmla="*/ 1304925 h 1971675"/>
              <a:gd name="connsiteX2" fmla="*/ 1866900 w 1866900"/>
              <a:gd name="connsiteY2" fmla="*/ 0 h 1971675"/>
              <a:gd name="connsiteX0" fmla="*/ 0 w 1866900"/>
              <a:gd name="connsiteY0" fmla="*/ 1971675 h 1971675"/>
              <a:gd name="connsiteX1" fmla="*/ 1106311 w 1866900"/>
              <a:gd name="connsiteY1" fmla="*/ 1183005 h 1971675"/>
              <a:gd name="connsiteX2" fmla="*/ 1866900 w 1866900"/>
              <a:gd name="connsiteY2" fmla="*/ 0 h 1971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66900" h="1971675">
                <a:moveTo>
                  <a:pt x="0" y="1971675"/>
                </a:moveTo>
                <a:cubicBezTo>
                  <a:pt x="444500" y="1802606"/>
                  <a:pt x="744361" y="1587818"/>
                  <a:pt x="1106311" y="1183005"/>
                </a:cubicBezTo>
                <a:cubicBezTo>
                  <a:pt x="1531761" y="708343"/>
                  <a:pt x="1689100" y="488156"/>
                  <a:pt x="1866900" y="0"/>
                </a:cubicBezTo>
              </a:path>
            </a:pathLst>
          </a:cu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Text Box 6"/>
          <p:cNvSpPr txBox="1">
            <a:spLocks noChangeArrowheads="1"/>
          </p:cNvSpPr>
          <p:nvPr/>
        </p:nvSpPr>
        <p:spPr bwMode="auto">
          <a:xfrm>
            <a:off x="4972050" y="3429000"/>
            <a:ext cx="1008609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600" dirty="0" smtClean="0">
                <a:solidFill>
                  <a:prstClr val="black"/>
                </a:solidFill>
                <a:cs typeface="Arial" charset="0"/>
              </a:rPr>
              <a:t>pevná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600" dirty="0" smtClean="0">
                <a:solidFill>
                  <a:prstClr val="black"/>
                </a:solidFill>
                <a:cs typeface="Arial" charset="0"/>
              </a:rPr>
              <a:t>látka</a:t>
            </a:r>
          </a:p>
        </p:txBody>
      </p:sp>
      <p:sp>
        <p:nvSpPr>
          <p:cNvPr id="30" name="Text Box 6"/>
          <p:cNvSpPr txBox="1">
            <a:spLocks noChangeArrowheads="1"/>
          </p:cNvSpPr>
          <p:nvPr/>
        </p:nvSpPr>
        <p:spPr bwMode="auto">
          <a:xfrm>
            <a:off x="6350000" y="3162300"/>
            <a:ext cx="1315488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600" dirty="0" smtClean="0">
                <a:solidFill>
                  <a:prstClr val="black"/>
                </a:solidFill>
                <a:cs typeface="Arial" charset="0"/>
              </a:rPr>
              <a:t>kapalina</a:t>
            </a:r>
          </a:p>
        </p:txBody>
      </p:sp>
      <p:sp>
        <p:nvSpPr>
          <p:cNvPr id="31" name="Text Box 6"/>
          <p:cNvSpPr txBox="1">
            <a:spLocks noChangeArrowheads="1"/>
          </p:cNvSpPr>
          <p:nvPr/>
        </p:nvSpPr>
        <p:spPr bwMode="auto">
          <a:xfrm>
            <a:off x="6483350" y="4447798"/>
            <a:ext cx="1347677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2600" dirty="0" smtClean="0">
                <a:solidFill>
                  <a:prstClr val="black"/>
                </a:solidFill>
                <a:cs typeface="Arial" charset="0"/>
              </a:rPr>
              <a:t>přehřátá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2600" dirty="0" smtClean="0">
                <a:solidFill>
                  <a:prstClr val="black"/>
                </a:solidFill>
                <a:cs typeface="Arial" charset="0"/>
              </a:rPr>
              <a:t>pára</a:t>
            </a:r>
          </a:p>
        </p:txBody>
      </p:sp>
      <p:sp>
        <p:nvSpPr>
          <p:cNvPr id="32" name="Text Box 6"/>
          <p:cNvSpPr txBox="1">
            <a:spLocks noChangeArrowheads="1"/>
          </p:cNvSpPr>
          <p:nvPr/>
        </p:nvSpPr>
        <p:spPr bwMode="auto">
          <a:xfrm>
            <a:off x="8083550" y="3873500"/>
            <a:ext cx="761747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600" dirty="0" smtClean="0">
                <a:solidFill>
                  <a:prstClr val="black"/>
                </a:solidFill>
                <a:cs typeface="Arial" charset="0"/>
              </a:rPr>
              <a:t>plyn</a:t>
            </a:r>
          </a:p>
        </p:txBody>
      </p:sp>
      <p:sp>
        <p:nvSpPr>
          <p:cNvPr id="35" name="Rectangle 38"/>
          <p:cNvSpPr>
            <a:spLocks noChangeArrowheads="1"/>
          </p:cNvSpPr>
          <p:nvPr/>
        </p:nvSpPr>
        <p:spPr bwMode="auto">
          <a:xfrm>
            <a:off x="304800" y="2006600"/>
            <a:ext cx="3579813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800" b="1" dirty="0" smtClean="0">
                <a:solidFill>
                  <a:prstClr val="black"/>
                </a:solidFill>
                <a:cs typeface="Times New Roman" pitchFamily="18" charset="0"/>
              </a:rPr>
              <a:t>K - KRITICKÝ BOD </a:t>
            </a:r>
            <a:r>
              <a:rPr lang="cs-CZ" sz="2800" dirty="0" smtClean="0">
                <a:solidFill>
                  <a:prstClr val="black"/>
                </a:solidFill>
                <a:cs typeface="Times New Roman" pitchFamily="18" charset="0"/>
              </a:rPr>
              <a:t>charakterizuje kritický stav látky  (MFCHT)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2800" dirty="0" smtClean="0">
              <a:solidFill>
                <a:prstClr val="black"/>
              </a:solidFill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800" b="1" dirty="0" err="1" smtClean="0">
                <a:solidFill>
                  <a:prstClr val="black"/>
                </a:solidFill>
                <a:cs typeface="Times New Roman" pitchFamily="18" charset="0"/>
              </a:rPr>
              <a:t>T</a:t>
            </a:r>
            <a:r>
              <a:rPr lang="cs-CZ" sz="2800" b="1" baseline="-25000" dirty="0" err="1" smtClean="0">
                <a:solidFill>
                  <a:prstClr val="black"/>
                </a:solidFill>
                <a:cs typeface="Times New Roman" pitchFamily="18" charset="0"/>
              </a:rPr>
              <a:t>k</a:t>
            </a:r>
            <a:r>
              <a:rPr lang="cs-CZ" sz="2800" b="1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cs-CZ" sz="2800" dirty="0" smtClean="0">
                <a:solidFill>
                  <a:prstClr val="black"/>
                </a:solidFill>
                <a:cs typeface="Times New Roman" pitchFamily="18" charset="0"/>
              </a:rPr>
              <a:t>– nejvyšší teplota, </a:t>
            </a:r>
            <a:br>
              <a:rPr lang="cs-CZ" sz="2800" dirty="0" smtClean="0">
                <a:solidFill>
                  <a:prstClr val="black"/>
                </a:solidFill>
                <a:cs typeface="Times New Roman" pitchFamily="18" charset="0"/>
              </a:rPr>
            </a:br>
            <a:r>
              <a:rPr lang="cs-CZ" sz="2800" dirty="0" smtClean="0">
                <a:solidFill>
                  <a:prstClr val="black"/>
                </a:solidFill>
                <a:cs typeface="Times New Roman" pitchFamily="18" charset="0"/>
              </a:rPr>
              <a:t>při které látka existuje </a:t>
            </a:r>
            <a:br>
              <a:rPr lang="cs-CZ" sz="2800" dirty="0" smtClean="0">
                <a:solidFill>
                  <a:prstClr val="black"/>
                </a:solidFill>
                <a:cs typeface="Times New Roman" pitchFamily="18" charset="0"/>
              </a:rPr>
            </a:br>
            <a:r>
              <a:rPr lang="cs-CZ" sz="2800" dirty="0" smtClean="0">
                <a:solidFill>
                  <a:prstClr val="black"/>
                </a:solidFill>
                <a:cs typeface="Times New Roman" pitchFamily="18" charset="0"/>
              </a:rPr>
              <a:t>v kapalném skupenství, zmizí rozhraní a látka se stane stejnorodou.</a:t>
            </a:r>
            <a:endParaRPr lang="cs-CZ" sz="2800" baseline="-25000" dirty="0" smtClean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36" name="Line 16"/>
          <p:cNvSpPr>
            <a:spLocks noChangeShapeType="1"/>
          </p:cNvSpPr>
          <p:nvPr/>
        </p:nvSpPr>
        <p:spPr bwMode="auto">
          <a:xfrm flipH="1">
            <a:off x="7861300" y="2406650"/>
            <a:ext cx="5443" cy="3423556"/>
          </a:xfrm>
          <a:prstGeom prst="line">
            <a:avLst/>
          </a:prstGeom>
          <a:noFill/>
          <a:ln w="28575">
            <a:solidFill>
              <a:srgbClr val="196419"/>
            </a:solidFill>
            <a:prstDash val="sysDash"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7" name="Text Box 10"/>
          <p:cNvSpPr txBox="1">
            <a:spLocks noChangeArrowheads="1"/>
          </p:cNvSpPr>
          <p:nvPr/>
        </p:nvSpPr>
        <p:spPr bwMode="auto">
          <a:xfrm>
            <a:off x="7594600" y="5695950"/>
            <a:ext cx="4844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800" dirty="0" smtClean="0">
                <a:solidFill>
                  <a:prstClr val="black"/>
                </a:solidFill>
                <a:cs typeface="Arial" charset="0"/>
              </a:rPr>
              <a:t>T</a:t>
            </a:r>
            <a:r>
              <a:rPr lang="cs-CZ" sz="2800" baseline="-25000" dirty="0" smtClean="0">
                <a:solidFill>
                  <a:prstClr val="black"/>
                </a:solidFill>
                <a:cs typeface="Arial" charset="0"/>
              </a:rPr>
              <a:t>K</a:t>
            </a:r>
          </a:p>
        </p:txBody>
      </p:sp>
      <p:sp>
        <p:nvSpPr>
          <p:cNvPr id="28" name="Elipsa 27"/>
          <p:cNvSpPr/>
          <p:nvPr/>
        </p:nvSpPr>
        <p:spPr>
          <a:xfrm>
            <a:off x="7816850" y="2940050"/>
            <a:ext cx="88900" cy="889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6146" name="Object 9"/>
          <p:cNvGraphicFramePr>
            <a:graphicFrameLocks noChangeAspect="1"/>
          </p:cNvGraphicFramePr>
          <p:nvPr/>
        </p:nvGraphicFramePr>
        <p:xfrm>
          <a:off x="5949950" y="1739900"/>
          <a:ext cx="2930525" cy="655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3063" name="Rovnice" r:id="rId6" imgW="1066680" imgH="241200" progId="Equation.3">
                  <p:embed/>
                </p:oleObj>
              </mc:Choice>
              <mc:Fallback>
                <p:oleObj name="Rovnice" r:id="rId6" imgW="1066680" imgH="2412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9950" y="1739900"/>
                        <a:ext cx="2930525" cy="655638"/>
                      </a:xfrm>
                      <a:prstGeom prst="rect">
                        <a:avLst/>
                      </a:prstGeom>
                      <a:noFill/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5" grpId="0"/>
      <p:bldP spid="36" grpId="0" animBg="1"/>
      <p:bldP spid="37" grpId="0"/>
      <p:bldP spid="2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095"/>
          <p:cNvSpPr>
            <a:spLocks noChangeArrowheads="1"/>
          </p:cNvSpPr>
          <p:nvPr/>
        </p:nvSpPr>
        <p:spPr bwMode="auto">
          <a:xfrm>
            <a:off x="3276600" y="2438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8675" name="Rectangle 1097"/>
          <p:cNvSpPr>
            <a:spLocks noChangeArrowheads="1"/>
          </p:cNvSpPr>
          <p:nvPr/>
        </p:nvSpPr>
        <p:spPr bwMode="auto">
          <a:xfrm>
            <a:off x="3276600" y="2438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8676" name="Rectangle 1"/>
          <p:cNvSpPr>
            <a:spLocks noChangeArrowheads="1"/>
          </p:cNvSpPr>
          <p:nvPr/>
        </p:nvSpPr>
        <p:spPr bwMode="auto">
          <a:xfrm>
            <a:off x="0" y="-38100"/>
            <a:ext cx="9144000" cy="615553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96838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 smtClean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7. 7. FÁZOVÝ DIAGRAM</a:t>
            </a:r>
          </a:p>
        </p:txBody>
      </p:sp>
      <p:sp>
        <p:nvSpPr>
          <p:cNvPr id="28678" name="Rectangle 13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dirty="0" smtClean="0">
              <a:solidFill>
                <a:srgbClr val="196419"/>
              </a:solidFill>
              <a:latin typeface="Arial" charset="0"/>
              <a:cs typeface="Arial" charset="0"/>
            </a:endParaRPr>
          </a:p>
        </p:txBody>
      </p:sp>
      <p:sp>
        <p:nvSpPr>
          <p:cNvPr id="28679" name="Rectangle 14"/>
          <p:cNvSpPr>
            <a:spLocks noChangeArrowheads="1"/>
          </p:cNvSpPr>
          <p:nvPr/>
        </p:nvSpPr>
        <p:spPr bwMode="auto">
          <a:xfrm>
            <a:off x="214312" y="984250"/>
            <a:ext cx="89296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cs-CZ" sz="2800" b="1" dirty="0" smtClean="0">
                <a:solidFill>
                  <a:prstClr val="black"/>
                </a:solidFill>
                <a:cs typeface="Times New Roman" pitchFamily="18" charset="0"/>
              </a:rPr>
              <a:t>Křivka syté páry  - </a:t>
            </a:r>
            <a:r>
              <a:rPr lang="cs-CZ" sz="2800" dirty="0" smtClean="0">
                <a:solidFill>
                  <a:prstClr val="black"/>
                </a:solidFill>
                <a:cs typeface="Times New Roman" pitchFamily="18" charset="0"/>
              </a:rPr>
              <a:t>graf závislosti tlaku syté páry na teplotě.</a:t>
            </a:r>
            <a:endParaRPr lang="cs-CZ" sz="2800" dirty="0" smtClean="0">
              <a:solidFill>
                <a:prstClr val="black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994150" y="2095500"/>
            <a:ext cx="3850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8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p</a:t>
            </a:r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 flipV="1">
            <a:off x="4483966" y="2162629"/>
            <a:ext cx="947" cy="363240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 flipV="1">
            <a:off x="4440992" y="5740400"/>
            <a:ext cx="4309308" cy="1811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4201392" y="5693430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4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0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8305800" y="5829300"/>
            <a:ext cx="40427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8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T</a:t>
            </a:r>
          </a:p>
        </p:txBody>
      </p:sp>
      <p:graphicFrame>
        <p:nvGraphicFramePr>
          <p:cNvPr id="13" name="Object 2"/>
          <p:cNvGraphicFramePr>
            <a:graphicFrameLocks noChangeAspect="1"/>
          </p:cNvGraphicFramePr>
          <p:nvPr/>
        </p:nvGraphicFramePr>
        <p:xfrm>
          <a:off x="5592042" y="2786717"/>
          <a:ext cx="176212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4084" name="Rovnice" r:id="rId4" imgW="114120" imgH="215640" progId="Equation.3">
                  <p:embed/>
                </p:oleObj>
              </mc:Choice>
              <mc:Fallback>
                <p:oleObj name="Rovnice" r:id="rId4" imgW="114120" imgH="2156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2042" y="2786717"/>
                        <a:ext cx="176212" cy="517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Line 16"/>
          <p:cNvSpPr>
            <a:spLocks noChangeShapeType="1"/>
          </p:cNvSpPr>
          <p:nvPr/>
        </p:nvSpPr>
        <p:spPr bwMode="auto">
          <a:xfrm flipH="1">
            <a:off x="7861299" y="2380344"/>
            <a:ext cx="5443" cy="3423556"/>
          </a:xfrm>
          <a:prstGeom prst="line">
            <a:avLst/>
          </a:prstGeom>
          <a:noFill/>
          <a:ln w="19050">
            <a:solidFill>
              <a:srgbClr val="009592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8" name="Volný tvar 17"/>
          <p:cNvSpPr/>
          <p:nvPr/>
        </p:nvSpPr>
        <p:spPr>
          <a:xfrm>
            <a:off x="6216650" y="2984500"/>
            <a:ext cx="1644650" cy="1422400"/>
          </a:xfrm>
          <a:custGeom>
            <a:avLst/>
            <a:gdLst>
              <a:gd name="connsiteX0" fmla="*/ 0 w 1866900"/>
              <a:gd name="connsiteY0" fmla="*/ 1971675 h 1971675"/>
              <a:gd name="connsiteX1" fmla="*/ 1200150 w 1866900"/>
              <a:gd name="connsiteY1" fmla="*/ 1304925 h 1971675"/>
              <a:gd name="connsiteX2" fmla="*/ 1866900 w 1866900"/>
              <a:gd name="connsiteY2" fmla="*/ 0 h 1971675"/>
              <a:gd name="connsiteX0" fmla="*/ 0 w 1866900"/>
              <a:gd name="connsiteY0" fmla="*/ 1971675 h 1971675"/>
              <a:gd name="connsiteX1" fmla="*/ 1200150 w 1866900"/>
              <a:gd name="connsiteY1" fmla="*/ 1304925 h 1971675"/>
              <a:gd name="connsiteX2" fmla="*/ 1866900 w 1866900"/>
              <a:gd name="connsiteY2" fmla="*/ 0 h 1971675"/>
              <a:gd name="connsiteX0" fmla="*/ 0 w 1866900"/>
              <a:gd name="connsiteY0" fmla="*/ 1971675 h 1971675"/>
              <a:gd name="connsiteX1" fmla="*/ 1200150 w 1866900"/>
              <a:gd name="connsiteY1" fmla="*/ 1304925 h 1971675"/>
              <a:gd name="connsiteX2" fmla="*/ 1866900 w 1866900"/>
              <a:gd name="connsiteY2" fmla="*/ 0 h 1971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66900" h="1971675">
                <a:moveTo>
                  <a:pt x="0" y="1971675"/>
                </a:moveTo>
                <a:cubicBezTo>
                  <a:pt x="444500" y="1802606"/>
                  <a:pt x="838200" y="1709738"/>
                  <a:pt x="1200150" y="1304925"/>
                </a:cubicBezTo>
                <a:cubicBezTo>
                  <a:pt x="1625600" y="830263"/>
                  <a:pt x="1689100" y="488156"/>
                  <a:pt x="1866900" y="0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Text Box 10"/>
          <p:cNvSpPr txBox="1">
            <a:spLocks noChangeArrowheads="1"/>
          </p:cNvSpPr>
          <p:nvPr/>
        </p:nvSpPr>
        <p:spPr bwMode="auto">
          <a:xfrm>
            <a:off x="7861300" y="2727980"/>
            <a:ext cx="38183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800" b="1" dirty="0" smtClean="0">
                <a:solidFill>
                  <a:srgbClr val="0000FF"/>
                </a:solidFill>
                <a:cs typeface="Arial" charset="0"/>
              </a:rPr>
              <a:t>K</a:t>
            </a:r>
          </a:p>
        </p:txBody>
      </p:sp>
      <p:sp>
        <p:nvSpPr>
          <p:cNvPr id="25" name="Volný tvar 24"/>
          <p:cNvSpPr/>
          <p:nvPr/>
        </p:nvSpPr>
        <p:spPr>
          <a:xfrm rot="4301895" flipH="1">
            <a:off x="5886814" y="2851150"/>
            <a:ext cx="1511300" cy="1333500"/>
          </a:xfrm>
          <a:custGeom>
            <a:avLst/>
            <a:gdLst>
              <a:gd name="connsiteX0" fmla="*/ 0 w 1866900"/>
              <a:gd name="connsiteY0" fmla="*/ 1971675 h 1971675"/>
              <a:gd name="connsiteX1" fmla="*/ 1200150 w 1866900"/>
              <a:gd name="connsiteY1" fmla="*/ 1304925 h 1971675"/>
              <a:gd name="connsiteX2" fmla="*/ 1866900 w 1866900"/>
              <a:gd name="connsiteY2" fmla="*/ 0 h 1971675"/>
              <a:gd name="connsiteX0" fmla="*/ 0 w 1866900"/>
              <a:gd name="connsiteY0" fmla="*/ 1971675 h 1971675"/>
              <a:gd name="connsiteX1" fmla="*/ 1200150 w 1866900"/>
              <a:gd name="connsiteY1" fmla="*/ 1304925 h 1971675"/>
              <a:gd name="connsiteX2" fmla="*/ 1866900 w 1866900"/>
              <a:gd name="connsiteY2" fmla="*/ 0 h 1971675"/>
              <a:gd name="connsiteX0" fmla="*/ 0 w 1866900"/>
              <a:gd name="connsiteY0" fmla="*/ 1971675 h 1971675"/>
              <a:gd name="connsiteX1" fmla="*/ 1200150 w 1866900"/>
              <a:gd name="connsiteY1" fmla="*/ 1304925 h 1971675"/>
              <a:gd name="connsiteX2" fmla="*/ 1866900 w 1866900"/>
              <a:gd name="connsiteY2" fmla="*/ 0 h 1971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66900" h="1971675">
                <a:moveTo>
                  <a:pt x="0" y="1971675"/>
                </a:moveTo>
                <a:cubicBezTo>
                  <a:pt x="444500" y="1802606"/>
                  <a:pt x="838200" y="1709738"/>
                  <a:pt x="1200150" y="1304925"/>
                </a:cubicBezTo>
                <a:cubicBezTo>
                  <a:pt x="1625600" y="830263"/>
                  <a:pt x="1689100" y="488156"/>
                  <a:pt x="1866900" y="0"/>
                </a:cubicBezTo>
              </a:path>
            </a:pathLst>
          </a:cu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Volný tvar 25"/>
          <p:cNvSpPr/>
          <p:nvPr/>
        </p:nvSpPr>
        <p:spPr>
          <a:xfrm>
            <a:off x="5060950" y="4362450"/>
            <a:ext cx="1200150" cy="1111250"/>
          </a:xfrm>
          <a:custGeom>
            <a:avLst/>
            <a:gdLst>
              <a:gd name="connsiteX0" fmla="*/ 0 w 1866900"/>
              <a:gd name="connsiteY0" fmla="*/ 1971675 h 1971675"/>
              <a:gd name="connsiteX1" fmla="*/ 1200150 w 1866900"/>
              <a:gd name="connsiteY1" fmla="*/ 1304925 h 1971675"/>
              <a:gd name="connsiteX2" fmla="*/ 1866900 w 1866900"/>
              <a:gd name="connsiteY2" fmla="*/ 0 h 1971675"/>
              <a:gd name="connsiteX0" fmla="*/ 0 w 1866900"/>
              <a:gd name="connsiteY0" fmla="*/ 1971675 h 1971675"/>
              <a:gd name="connsiteX1" fmla="*/ 1200150 w 1866900"/>
              <a:gd name="connsiteY1" fmla="*/ 1304925 h 1971675"/>
              <a:gd name="connsiteX2" fmla="*/ 1866900 w 1866900"/>
              <a:gd name="connsiteY2" fmla="*/ 0 h 1971675"/>
              <a:gd name="connsiteX0" fmla="*/ 0 w 1866900"/>
              <a:gd name="connsiteY0" fmla="*/ 1971675 h 1971675"/>
              <a:gd name="connsiteX1" fmla="*/ 1200150 w 1866900"/>
              <a:gd name="connsiteY1" fmla="*/ 1304925 h 1971675"/>
              <a:gd name="connsiteX2" fmla="*/ 1866900 w 1866900"/>
              <a:gd name="connsiteY2" fmla="*/ 0 h 1971675"/>
              <a:gd name="connsiteX0" fmla="*/ 0 w 1866900"/>
              <a:gd name="connsiteY0" fmla="*/ 1971675 h 1971675"/>
              <a:gd name="connsiteX1" fmla="*/ 1106311 w 1866900"/>
              <a:gd name="connsiteY1" fmla="*/ 1183005 h 1971675"/>
              <a:gd name="connsiteX2" fmla="*/ 1866900 w 1866900"/>
              <a:gd name="connsiteY2" fmla="*/ 0 h 1971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66900" h="1971675">
                <a:moveTo>
                  <a:pt x="0" y="1971675"/>
                </a:moveTo>
                <a:cubicBezTo>
                  <a:pt x="444500" y="1802606"/>
                  <a:pt x="744361" y="1587818"/>
                  <a:pt x="1106311" y="1183005"/>
                </a:cubicBezTo>
                <a:cubicBezTo>
                  <a:pt x="1531761" y="708343"/>
                  <a:pt x="1689100" y="488156"/>
                  <a:pt x="1866900" y="0"/>
                </a:cubicBezTo>
              </a:path>
            </a:pathLst>
          </a:cu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Text Box 6"/>
          <p:cNvSpPr txBox="1">
            <a:spLocks noChangeArrowheads="1"/>
          </p:cNvSpPr>
          <p:nvPr/>
        </p:nvSpPr>
        <p:spPr bwMode="auto">
          <a:xfrm>
            <a:off x="4972050" y="3429000"/>
            <a:ext cx="1008609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600" dirty="0" smtClean="0">
                <a:solidFill>
                  <a:prstClr val="black"/>
                </a:solidFill>
                <a:cs typeface="Arial" charset="0"/>
              </a:rPr>
              <a:t>pevná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600" dirty="0" smtClean="0">
                <a:solidFill>
                  <a:prstClr val="black"/>
                </a:solidFill>
                <a:cs typeface="Arial" charset="0"/>
              </a:rPr>
              <a:t>látka</a:t>
            </a:r>
          </a:p>
        </p:txBody>
      </p:sp>
      <p:sp>
        <p:nvSpPr>
          <p:cNvPr id="30" name="Text Box 6"/>
          <p:cNvSpPr txBox="1">
            <a:spLocks noChangeArrowheads="1"/>
          </p:cNvSpPr>
          <p:nvPr/>
        </p:nvSpPr>
        <p:spPr bwMode="auto">
          <a:xfrm>
            <a:off x="6350000" y="3162300"/>
            <a:ext cx="1315488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600" dirty="0" smtClean="0">
                <a:solidFill>
                  <a:prstClr val="black"/>
                </a:solidFill>
                <a:cs typeface="Arial" charset="0"/>
              </a:rPr>
              <a:t>kapalina</a:t>
            </a:r>
          </a:p>
        </p:txBody>
      </p:sp>
      <p:sp>
        <p:nvSpPr>
          <p:cNvPr id="31" name="Text Box 6"/>
          <p:cNvSpPr txBox="1">
            <a:spLocks noChangeArrowheads="1"/>
          </p:cNvSpPr>
          <p:nvPr/>
        </p:nvSpPr>
        <p:spPr bwMode="auto">
          <a:xfrm>
            <a:off x="6483350" y="4447798"/>
            <a:ext cx="1347677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2600" dirty="0" smtClean="0">
                <a:solidFill>
                  <a:prstClr val="black"/>
                </a:solidFill>
                <a:cs typeface="Arial" charset="0"/>
              </a:rPr>
              <a:t>přehřátá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2600" dirty="0" smtClean="0">
                <a:solidFill>
                  <a:prstClr val="black"/>
                </a:solidFill>
                <a:cs typeface="Arial" charset="0"/>
              </a:rPr>
              <a:t>pára</a:t>
            </a:r>
          </a:p>
        </p:txBody>
      </p:sp>
      <p:sp>
        <p:nvSpPr>
          <p:cNvPr id="32" name="Text Box 6"/>
          <p:cNvSpPr txBox="1">
            <a:spLocks noChangeArrowheads="1"/>
          </p:cNvSpPr>
          <p:nvPr/>
        </p:nvSpPr>
        <p:spPr bwMode="auto">
          <a:xfrm>
            <a:off x="8083550" y="3873500"/>
            <a:ext cx="761747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600" dirty="0" smtClean="0">
                <a:solidFill>
                  <a:prstClr val="black"/>
                </a:solidFill>
                <a:cs typeface="Arial" charset="0"/>
              </a:rPr>
              <a:t>plyn</a:t>
            </a:r>
          </a:p>
        </p:txBody>
      </p:sp>
      <p:sp>
        <p:nvSpPr>
          <p:cNvPr id="35" name="Rectangle 38"/>
          <p:cNvSpPr>
            <a:spLocks noChangeArrowheads="1"/>
          </p:cNvSpPr>
          <p:nvPr/>
        </p:nvSpPr>
        <p:spPr bwMode="auto">
          <a:xfrm>
            <a:off x="304800" y="2006600"/>
            <a:ext cx="3579813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800" b="1" dirty="0" smtClean="0">
                <a:solidFill>
                  <a:prstClr val="black"/>
                </a:solidFill>
                <a:cs typeface="Times New Roman" pitchFamily="18" charset="0"/>
              </a:rPr>
              <a:t>A – TROJNÝ BOD </a:t>
            </a:r>
            <a:r>
              <a:rPr lang="cs-CZ" sz="2800" dirty="0" smtClean="0">
                <a:solidFill>
                  <a:prstClr val="black"/>
                </a:solidFill>
                <a:cs typeface="Times New Roman" pitchFamily="18" charset="0"/>
              </a:rPr>
              <a:t>charakterizuje rovnovážný stav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800" dirty="0" smtClean="0">
                <a:solidFill>
                  <a:prstClr val="black"/>
                </a:solidFill>
                <a:cs typeface="Times New Roman" pitchFamily="18" charset="0"/>
              </a:rPr>
              <a:t>pevné látky, kapaliny </a:t>
            </a:r>
            <a:br>
              <a:rPr lang="cs-CZ" sz="2800" dirty="0" smtClean="0">
                <a:solidFill>
                  <a:prstClr val="black"/>
                </a:solidFill>
                <a:cs typeface="Times New Roman" pitchFamily="18" charset="0"/>
              </a:rPr>
            </a:br>
            <a:r>
              <a:rPr lang="cs-CZ" sz="2800" dirty="0" smtClean="0">
                <a:solidFill>
                  <a:prstClr val="black"/>
                </a:solidFill>
                <a:cs typeface="Times New Roman" pitchFamily="18" charset="0"/>
              </a:rPr>
              <a:t>a syté páry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2800" dirty="0" smtClean="0">
              <a:solidFill>
                <a:prstClr val="black"/>
              </a:solidFill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800" b="1" dirty="0" smtClean="0">
                <a:solidFill>
                  <a:prstClr val="black"/>
                </a:solidFill>
                <a:cs typeface="Times New Roman" pitchFamily="18" charset="0"/>
              </a:rPr>
              <a:t>T</a:t>
            </a:r>
            <a:r>
              <a:rPr lang="cs-CZ" sz="2800" b="1" baseline="-25000" dirty="0" smtClean="0">
                <a:solidFill>
                  <a:prstClr val="black"/>
                </a:solidFill>
                <a:cs typeface="Times New Roman" pitchFamily="18" charset="0"/>
              </a:rPr>
              <a:t>A</a:t>
            </a:r>
            <a:r>
              <a:rPr lang="cs-CZ" sz="2800" b="1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cs-CZ" sz="2800" dirty="0" smtClean="0">
                <a:solidFill>
                  <a:prstClr val="black"/>
                </a:solidFill>
                <a:cs typeface="Times New Roman" pitchFamily="18" charset="0"/>
              </a:rPr>
              <a:t>– minimální teplota , kdy existuje látka </a:t>
            </a:r>
            <a:br>
              <a:rPr lang="cs-CZ" sz="2800" dirty="0" smtClean="0">
                <a:solidFill>
                  <a:prstClr val="black"/>
                </a:solidFill>
                <a:cs typeface="Times New Roman" pitchFamily="18" charset="0"/>
              </a:rPr>
            </a:br>
            <a:r>
              <a:rPr lang="cs-CZ" sz="2800" dirty="0" smtClean="0">
                <a:solidFill>
                  <a:prstClr val="black"/>
                </a:solidFill>
                <a:cs typeface="Times New Roman" pitchFamily="18" charset="0"/>
              </a:rPr>
              <a:t>v kapalném stavu</a:t>
            </a:r>
            <a:endParaRPr lang="cs-CZ" sz="2800" baseline="-25000" dirty="0" smtClean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36" name="Line 16"/>
          <p:cNvSpPr>
            <a:spLocks noChangeShapeType="1"/>
          </p:cNvSpPr>
          <p:nvPr/>
        </p:nvSpPr>
        <p:spPr bwMode="auto">
          <a:xfrm flipH="1">
            <a:off x="7861300" y="2406650"/>
            <a:ext cx="5443" cy="3423556"/>
          </a:xfrm>
          <a:prstGeom prst="line">
            <a:avLst/>
          </a:prstGeom>
          <a:noFill/>
          <a:ln w="28575">
            <a:solidFill>
              <a:srgbClr val="196419"/>
            </a:solidFill>
            <a:prstDash val="sysDash"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7" name="Text Box 10"/>
          <p:cNvSpPr txBox="1">
            <a:spLocks noChangeArrowheads="1"/>
          </p:cNvSpPr>
          <p:nvPr/>
        </p:nvSpPr>
        <p:spPr bwMode="auto">
          <a:xfrm>
            <a:off x="7594600" y="5695950"/>
            <a:ext cx="4844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800" dirty="0" smtClean="0">
                <a:solidFill>
                  <a:prstClr val="black"/>
                </a:solidFill>
                <a:cs typeface="Arial" charset="0"/>
              </a:rPr>
              <a:t>T</a:t>
            </a:r>
            <a:r>
              <a:rPr lang="cs-CZ" sz="2800" baseline="-25000" dirty="0" smtClean="0">
                <a:solidFill>
                  <a:prstClr val="black"/>
                </a:solidFill>
                <a:cs typeface="Arial" charset="0"/>
              </a:rPr>
              <a:t>K</a:t>
            </a:r>
          </a:p>
        </p:txBody>
      </p:sp>
      <p:sp>
        <p:nvSpPr>
          <p:cNvPr id="28" name="Elipsa 27"/>
          <p:cNvSpPr/>
          <p:nvPr/>
        </p:nvSpPr>
        <p:spPr>
          <a:xfrm>
            <a:off x="7816850" y="2940050"/>
            <a:ext cx="88900" cy="889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Text Box 10"/>
          <p:cNvSpPr txBox="1">
            <a:spLocks noChangeArrowheads="1"/>
          </p:cNvSpPr>
          <p:nvPr/>
        </p:nvSpPr>
        <p:spPr bwMode="auto">
          <a:xfrm>
            <a:off x="5816600" y="4095750"/>
            <a:ext cx="40267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800" b="1" dirty="0" smtClean="0">
                <a:solidFill>
                  <a:srgbClr val="0000FF"/>
                </a:solidFill>
                <a:cs typeface="Arial" charset="0"/>
              </a:rPr>
              <a:t>A</a:t>
            </a:r>
          </a:p>
        </p:txBody>
      </p:sp>
      <p:sp>
        <p:nvSpPr>
          <p:cNvPr id="38" name="Line 16"/>
          <p:cNvSpPr>
            <a:spLocks noChangeShapeType="1"/>
          </p:cNvSpPr>
          <p:nvPr/>
        </p:nvSpPr>
        <p:spPr bwMode="auto">
          <a:xfrm>
            <a:off x="6243638" y="4410074"/>
            <a:ext cx="4762" cy="1404939"/>
          </a:xfrm>
          <a:prstGeom prst="line">
            <a:avLst/>
          </a:prstGeom>
          <a:noFill/>
          <a:ln w="28575">
            <a:solidFill>
              <a:srgbClr val="196419"/>
            </a:solidFill>
            <a:prstDash val="sysDash"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7" name="Elipsa 26"/>
          <p:cNvSpPr/>
          <p:nvPr/>
        </p:nvSpPr>
        <p:spPr>
          <a:xfrm>
            <a:off x="6203950" y="4356100"/>
            <a:ext cx="88900" cy="889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9" name="Text Box 10"/>
          <p:cNvSpPr txBox="1">
            <a:spLocks noChangeArrowheads="1"/>
          </p:cNvSpPr>
          <p:nvPr/>
        </p:nvSpPr>
        <p:spPr bwMode="auto">
          <a:xfrm>
            <a:off x="5949950" y="5695950"/>
            <a:ext cx="46916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8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T</a:t>
            </a:r>
            <a:r>
              <a:rPr lang="cs-CZ" sz="2800" baseline="-250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171450" y="3717925"/>
            <a:ext cx="2178050" cy="889000"/>
          </a:xfrm>
          <a:prstGeom prst="rect">
            <a:avLst/>
          </a:prstGeom>
          <a:solidFill>
            <a:srgbClr val="32C832"/>
          </a:solidFill>
          <a:ln>
            <a:solidFill>
              <a:srgbClr val="1964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chemeClr val="tx1"/>
                </a:solidFill>
              </a:rPr>
              <a:t>PEVNÁ LÁTKA</a:t>
            </a:r>
            <a:endParaRPr lang="cs-CZ" sz="2400" b="1" dirty="0">
              <a:solidFill>
                <a:schemeClr val="tx1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3460750" y="3717925"/>
            <a:ext cx="2178050" cy="889000"/>
          </a:xfrm>
          <a:prstGeom prst="rect">
            <a:avLst/>
          </a:prstGeom>
          <a:solidFill>
            <a:srgbClr val="32C832"/>
          </a:solidFill>
          <a:ln>
            <a:solidFill>
              <a:srgbClr val="1964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chemeClr val="tx1"/>
                </a:solidFill>
              </a:rPr>
              <a:t>KAPALINA</a:t>
            </a:r>
            <a:endParaRPr lang="cs-CZ" sz="2400" b="1" dirty="0">
              <a:solidFill>
                <a:schemeClr val="tx1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6750050" y="3717925"/>
            <a:ext cx="2178050" cy="889000"/>
          </a:xfrm>
          <a:prstGeom prst="rect">
            <a:avLst/>
          </a:prstGeom>
          <a:solidFill>
            <a:srgbClr val="32C832"/>
          </a:solidFill>
          <a:ln>
            <a:solidFill>
              <a:srgbClr val="1964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chemeClr val="tx1"/>
                </a:solidFill>
              </a:rPr>
              <a:t>PLYN</a:t>
            </a:r>
            <a:endParaRPr lang="cs-CZ" sz="2400" b="1" dirty="0">
              <a:solidFill>
                <a:schemeClr val="tx1"/>
              </a:solidFill>
            </a:endParaRPr>
          </a:p>
        </p:txBody>
      </p:sp>
      <p:sp>
        <p:nvSpPr>
          <p:cNvPr id="11266" name="Rectangle 155"/>
          <p:cNvSpPr>
            <a:spLocks noChangeArrowheads="1"/>
          </p:cNvSpPr>
          <p:nvPr/>
        </p:nvSpPr>
        <p:spPr bwMode="auto">
          <a:xfrm>
            <a:off x="285750" y="255588"/>
            <a:ext cx="8715375" cy="273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4400" b="1" dirty="0" smtClean="0">
                <a:solidFill>
                  <a:prstClr val="black"/>
                </a:solidFill>
                <a:cs typeface="Times New Roman" pitchFamily="18" charset="0"/>
              </a:rPr>
              <a:t>SKUPENSKÉ PŘEMĚNY LÁTEK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3200" b="1" dirty="0" smtClean="0">
                <a:solidFill>
                  <a:prstClr val="black"/>
                </a:solidFill>
                <a:cs typeface="Times New Roman" pitchFamily="18" charset="0"/>
              </a:rPr>
              <a:t>jsou fyzikální děje,</a:t>
            </a:r>
            <a:br>
              <a:rPr lang="cs-CZ" sz="3200" b="1" dirty="0" smtClean="0">
                <a:solidFill>
                  <a:prstClr val="black"/>
                </a:solidFill>
                <a:cs typeface="Times New Roman" pitchFamily="18" charset="0"/>
              </a:rPr>
            </a:br>
            <a:r>
              <a:rPr lang="cs-CZ" sz="3200" b="1" dirty="0" smtClean="0">
                <a:solidFill>
                  <a:prstClr val="black"/>
                </a:solidFill>
                <a:cs typeface="Times New Roman" pitchFamily="18" charset="0"/>
              </a:rPr>
              <a:t>při kterých se mění skupenství látek.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3200" b="1" dirty="0" smtClean="0">
                <a:solidFill>
                  <a:prstClr val="black"/>
                </a:solidFill>
                <a:cs typeface="Times New Roman" pitchFamily="18" charset="0"/>
              </a:rPr>
              <a:t/>
            </a:r>
            <a:br>
              <a:rPr lang="cs-CZ" sz="3200" b="1" dirty="0" smtClean="0">
                <a:solidFill>
                  <a:prstClr val="black"/>
                </a:solidFill>
                <a:cs typeface="Times New Roman" pitchFamily="18" charset="0"/>
              </a:rPr>
            </a:br>
            <a:endParaRPr lang="cs-CZ" sz="3200" b="1" dirty="0" smtClean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3505200" y="2362200"/>
            <a:ext cx="2178050" cy="488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chemeClr val="tx1"/>
                </a:solidFill>
              </a:rPr>
              <a:t>sublimace</a:t>
            </a:r>
            <a:endParaRPr lang="cs-CZ" sz="2400" b="1" dirty="0">
              <a:solidFill>
                <a:schemeClr val="tx1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1816100" y="3295650"/>
            <a:ext cx="2178050" cy="488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chemeClr val="tx1"/>
                </a:solidFill>
              </a:rPr>
              <a:t>tání</a:t>
            </a:r>
            <a:endParaRPr lang="cs-CZ" sz="2400" b="1" dirty="0">
              <a:solidFill>
                <a:schemeClr val="tx1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5105400" y="3251200"/>
            <a:ext cx="2178050" cy="488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chemeClr val="tx1"/>
                </a:solidFill>
              </a:rPr>
              <a:t>vypařování</a:t>
            </a:r>
            <a:br>
              <a:rPr lang="cs-CZ" sz="2400" b="1" dirty="0" smtClean="0">
                <a:solidFill>
                  <a:schemeClr val="tx1"/>
                </a:solidFill>
              </a:rPr>
            </a:br>
            <a:r>
              <a:rPr lang="cs-CZ" sz="2400" b="1" dirty="0" smtClean="0">
                <a:solidFill>
                  <a:schemeClr val="tx1"/>
                </a:solidFill>
              </a:rPr>
              <a:t>(var)</a:t>
            </a:r>
            <a:endParaRPr lang="cs-CZ" sz="2400" b="1" dirty="0">
              <a:solidFill>
                <a:schemeClr val="tx1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1816100" y="4540250"/>
            <a:ext cx="2178050" cy="488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chemeClr val="tx1"/>
                </a:solidFill>
              </a:rPr>
              <a:t>tuhnutí</a:t>
            </a:r>
            <a:endParaRPr lang="cs-CZ" sz="2400" b="1" dirty="0">
              <a:solidFill>
                <a:schemeClr val="tx1"/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5105400" y="4718050"/>
            <a:ext cx="2178050" cy="488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chemeClr val="tx1"/>
                </a:solidFill>
              </a:rPr>
              <a:t>kondenzace</a:t>
            </a:r>
            <a:endParaRPr lang="cs-CZ" sz="2400" b="1" dirty="0">
              <a:solidFill>
                <a:schemeClr val="tx1"/>
              </a:solidFill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3460750" y="5562600"/>
            <a:ext cx="2178050" cy="488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err="1" smtClean="0">
                <a:solidFill>
                  <a:schemeClr val="tx1"/>
                </a:solidFill>
              </a:rPr>
              <a:t>desublimace</a:t>
            </a:r>
            <a:endParaRPr lang="cs-CZ" sz="2400" b="1" dirty="0">
              <a:solidFill>
                <a:schemeClr val="tx1"/>
              </a:solidFill>
            </a:endParaRPr>
          </a:p>
        </p:txBody>
      </p:sp>
      <p:cxnSp>
        <p:nvCxnSpPr>
          <p:cNvPr id="17" name="Pravoúhlá spojovací čára 16"/>
          <p:cNvCxnSpPr/>
          <p:nvPr/>
        </p:nvCxnSpPr>
        <p:spPr>
          <a:xfrm rot="5400000" flipH="1" flipV="1">
            <a:off x="4571206" y="428625"/>
            <a:ext cx="1588" cy="6578600"/>
          </a:xfrm>
          <a:prstGeom prst="bentConnector3">
            <a:avLst>
              <a:gd name="adj1" fmla="val 52783392"/>
            </a:avLst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ravoúhlá spojovací čára 18"/>
          <p:cNvCxnSpPr/>
          <p:nvPr/>
        </p:nvCxnSpPr>
        <p:spPr>
          <a:xfrm rot="5400000">
            <a:off x="4549775" y="1317625"/>
            <a:ext cx="44450" cy="6578600"/>
          </a:xfrm>
          <a:prstGeom prst="bentConnector3">
            <a:avLst>
              <a:gd name="adj1" fmla="val 2054286"/>
            </a:avLst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ovací šipka 20"/>
          <p:cNvCxnSpPr/>
          <p:nvPr/>
        </p:nvCxnSpPr>
        <p:spPr>
          <a:xfrm>
            <a:off x="2347125" y="3940175"/>
            <a:ext cx="11160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ovací šipka 21"/>
          <p:cNvCxnSpPr/>
          <p:nvPr/>
        </p:nvCxnSpPr>
        <p:spPr>
          <a:xfrm>
            <a:off x="5636425" y="3940175"/>
            <a:ext cx="11160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ovací šipka 24"/>
          <p:cNvCxnSpPr/>
          <p:nvPr/>
        </p:nvCxnSpPr>
        <p:spPr>
          <a:xfrm flipH="1">
            <a:off x="2347125" y="4405312"/>
            <a:ext cx="11160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ovací šipka 25"/>
          <p:cNvCxnSpPr/>
          <p:nvPr/>
        </p:nvCxnSpPr>
        <p:spPr>
          <a:xfrm flipH="1">
            <a:off x="5636425" y="4405312"/>
            <a:ext cx="11160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095"/>
          <p:cNvSpPr>
            <a:spLocks noChangeArrowheads="1"/>
          </p:cNvSpPr>
          <p:nvPr/>
        </p:nvSpPr>
        <p:spPr bwMode="auto">
          <a:xfrm>
            <a:off x="3276600" y="2438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8675" name="Rectangle 1097"/>
          <p:cNvSpPr>
            <a:spLocks noChangeArrowheads="1"/>
          </p:cNvSpPr>
          <p:nvPr/>
        </p:nvSpPr>
        <p:spPr bwMode="auto">
          <a:xfrm>
            <a:off x="3276600" y="2438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8676" name="Rectangle 1"/>
          <p:cNvSpPr>
            <a:spLocks noChangeArrowheads="1"/>
          </p:cNvSpPr>
          <p:nvPr/>
        </p:nvSpPr>
        <p:spPr bwMode="auto">
          <a:xfrm>
            <a:off x="0" y="-38100"/>
            <a:ext cx="9144000" cy="615553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96838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 smtClean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7. 7. FÁZOVÝ DIAGRAM</a:t>
            </a:r>
          </a:p>
        </p:txBody>
      </p:sp>
      <p:sp>
        <p:nvSpPr>
          <p:cNvPr id="28678" name="Rectangle 13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dirty="0" smtClean="0">
              <a:solidFill>
                <a:srgbClr val="196419"/>
              </a:solidFill>
              <a:latin typeface="Arial" charset="0"/>
              <a:cs typeface="Arial" charset="0"/>
            </a:endParaRPr>
          </a:p>
        </p:txBody>
      </p:sp>
      <p:sp>
        <p:nvSpPr>
          <p:cNvPr id="28679" name="Rectangle 14"/>
          <p:cNvSpPr>
            <a:spLocks noChangeArrowheads="1"/>
          </p:cNvSpPr>
          <p:nvPr/>
        </p:nvSpPr>
        <p:spPr bwMode="auto">
          <a:xfrm>
            <a:off x="214312" y="984250"/>
            <a:ext cx="89296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cs-CZ" sz="2800" b="1" dirty="0" smtClean="0">
                <a:solidFill>
                  <a:prstClr val="black"/>
                </a:solidFill>
                <a:cs typeface="Times New Roman" pitchFamily="18" charset="0"/>
              </a:rPr>
              <a:t>Křivka syté páry  - </a:t>
            </a:r>
            <a:r>
              <a:rPr lang="cs-CZ" sz="2800" dirty="0" smtClean="0">
                <a:solidFill>
                  <a:prstClr val="black"/>
                </a:solidFill>
                <a:cs typeface="Times New Roman" pitchFamily="18" charset="0"/>
              </a:rPr>
              <a:t>graf závislosti tlaku syté páry na teplotě.</a:t>
            </a:r>
            <a:endParaRPr lang="cs-CZ" sz="2800" dirty="0" smtClean="0">
              <a:solidFill>
                <a:prstClr val="black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994150" y="2095500"/>
            <a:ext cx="3850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8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p</a:t>
            </a:r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 flipV="1">
            <a:off x="4483966" y="2162629"/>
            <a:ext cx="947" cy="363240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 flipV="1">
            <a:off x="4440992" y="5740400"/>
            <a:ext cx="4309308" cy="1811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4201392" y="5693430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4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0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8305800" y="5829300"/>
            <a:ext cx="40427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8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T</a:t>
            </a:r>
          </a:p>
        </p:txBody>
      </p:sp>
      <p:graphicFrame>
        <p:nvGraphicFramePr>
          <p:cNvPr id="13" name="Object 2"/>
          <p:cNvGraphicFramePr>
            <a:graphicFrameLocks noChangeAspect="1"/>
          </p:cNvGraphicFramePr>
          <p:nvPr/>
        </p:nvGraphicFramePr>
        <p:xfrm>
          <a:off x="5592042" y="2786717"/>
          <a:ext cx="176212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5108" name="Rovnice" r:id="rId4" imgW="114120" imgH="215640" progId="Equation.3">
                  <p:embed/>
                </p:oleObj>
              </mc:Choice>
              <mc:Fallback>
                <p:oleObj name="Rovnice" r:id="rId4" imgW="114120" imgH="2156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2042" y="2786717"/>
                        <a:ext cx="176212" cy="517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Line 16"/>
          <p:cNvSpPr>
            <a:spLocks noChangeShapeType="1"/>
          </p:cNvSpPr>
          <p:nvPr/>
        </p:nvSpPr>
        <p:spPr bwMode="auto">
          <a:xfrm flipH="1">
            <a:off x="7861299" y="2380344"/>
            <a:ext cx="5443" cy="3423556"/>
          </a:xfrm>
          <a:prstGeom prst="line">
            <a:avLst/>
          </a:prstGeom>
          <a:noFill/>
          <a:ln w="19050">
            <a:solidFill>
              <a:srgbClr val="009592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8" name="Volný tvar 17"/>
          <p:cNvSpPr/>
          <p:nvPr/>
        </p:nvSpPr>
        <p:spPr>
          <a:xfrm>
            <a:off x="6216650" y="2984500"/>
            <a:ext cx="1644650" cy="1422400"/>
          </a:xfrm>
          <a:custGeom>
            <a:avLst/>
            <a:gdLst>
              <a:gd name="connsiteX0" fmla="*/ 0 w 1866900"/>
              <a:gd name="connsiteY0" fmla="*/ 1971675 h 1971675"/>
              <a:gd name="connsiteX1" fmla="*/ 1200150 w 1866900"/>
              <a:gd name="connsiteY1" fmla="*/ 1304925 h 1971675"/>
              <a:gd name="connsiteX2" fmla="*/ 1866900 w 1866900"/>
              <a:gd name="connsiteY2" fmla="*/ 0 h 1971675"/>
              <a:gd name="connsiteX0" fmla="*/ 0 w 1866900"/>
              <a:gd name="connsiteY0" fmla="*/ 1971675 h 1971675"/>
              <a:gd name="connsiteX1" fmla="*/ 1200150 w 1866900"/>
              <a:gd name="connsiteY1" fmla="*/ 1304925 h 1971675"/>
              <a:gd name="connsiteX2" fmla="*/ 1866900 w 1866900"/>
              <a:gd name="connsiteY2" fmla="*/ 0 h 1971675"/>
              <a:gd name="connsiteX0" fmla="*/ 0 w 1866900"/>
              <a:gd name="connsiteY0" fmla="*/ 1971675 h 1971675"/>
              <a:gd name="connsiteX1" fmla="*/ 1200150 w 1866900"/>
              <a:gd name="connsiteY1" fmla="*/ 1304925 h 1971675"/>
              <a:gd name="connsiteX2" fmla="*/ 1866900 w 1866900"/>
              <a:gd name="connsiteY2" fmla="*/ 0 h 1971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66900" h="1971675">
                <a:moveTo>
                  <a:pt x="0" y="1971675"/>
                </a:moveTo>
                <a:cubicBezTo>
                  <a:pt x="444500" y="1802606"/>
                  <a:pt x="838200" y="1709738"/>
                  <a:pt x="1200150" y="1304925"/>
                </a:cubicBezTo>
                <a:cubicBezTo>
                  <a:pt x="1625600" y="830263"/>
                  <a:pt x="1689100" y="488156"/>
                  <a:pt x="1866900" y="0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Text Box 10"/>
          <p:cNvSpPr txBox="1">
            <a:spLocks noChangeArrowheads="1"/>
          </p:cNvSpPr>
          <p:nvPr/>
        </p:nvSpPr>
        <p:spPr bwMode="auto">
          <a:xfrm>
            <a:off x="7861300" y="2727980"/>
            <a:ext cx="38183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800" b="1" dirty="0" smtClean="0">
                <a:solidFill>
                  <a:srgbClr val="0000FF"/>
                </a:solidFill>
                <a:cs typeface="Arial" charset="0"/>
              </a:rPr>
              <a:t>K</a:t>
            </a:r>
          </a:p>
        </p:txBody>
      </p:sp>
      <p:sp>
        <p:nvSpPr>
          <p:cNvPr id="25" name="Volný tvar 24"/>
          <p:cNvSpPr/>
          <p:nvPr/>
        </p:nvSpPr>
        <p:spPr>
          <a:xfrm rot="4301895" flipH="1">
            <a:off x="5886814" y="2851150"/>
            <a:ext cx="1511300" cy="1333500"/>
          </a:xfrm>
          <a:custGeom>
            <a:avLst/>
            <a:gdLst>
              <a:gd name="connsiteX0" fmla="*/ 0 w 1866900"/>
              <a:gd name="connsiteY0" fmla="*/ 1971675 h 1971675"/>
              <a:gd name="connsiteX1" fmla="*/ 1200150 w 1866900"/>
              <a:gd name="connsiteY1" fmla="*/ 1304925 h 1971675"/>
              <a:gd name="connsiteX2" fmla="*/ 1866900 w 1866900"/>
              <a:gd name="connsiteY2" fmla="*/ 0 h 1971675"/>
              <a:gd name="connsiteX0" fmla="*/ 0 w 1866900"/>
              <a:gd name="connsiteY0" fmla="*/ 1971675 h 1971675"/>
              <a:gd name="connsiteX1" fmla="*/ 1200150 w 1866900"/>
              <a:gd name="connsiteY1" fmla="*/ 1304925 h 1971675"/>
              <a:gd name="connsiteX2" fmla="*/ 1866900 w 1866900"/>
              <a:gd name="connsiteY2" fmla="*/ 0 h 1971675"/>
              <a:gd name="connsiteX0" fmla="*/ 0 w 1866900"/>
              <a:gd name="connsiteY0" fmla="*/ 1971675 h 1971675"/>
              <a:gd name="connsiteX1" fmla="*/ 1200150 w 1866900"/>
              <a:gd name="connsiteY1" fmla="*/ 1304925 h 1971675"/>
              <a:gd name="connsiteX2" fmla="*/ 1866900 w 1866900"/>
              <a:gd name="connsiteY2" fmla="*/ 0 h 1971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66900" h="1971675">
                <a:moveTo>
                  <a:pt x="0" y="1971675"/>
                </a:moveTo>
                <a:cubicBezTo>
                  <a:pt x="444500" y="1802606"/>
                  <a:pt x="838200" y="1709738"/>
                  <a:pt x="1200150" y="1304925"/>
                </a:cubicBezTo>
                <a:cubicBezTo>
                  <a:pt x="1625600" y="830263"/>
                  <a:pt x="1689100" y="488156"/>
                  <a:pt x="1866900" y="0"/>
                </a:cubicBezTo>
              </a:path>
            </a:pathLst>
          </a:cu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Volný tvar 25"/>
          <p:cNvSpPr/>
          <p:nvPr/>
        </p:nvSpPr>
        <p:spPr>
          <a:xfrm>
            <a:off x="5060950" y="4362450"/>
            <a:ext cx="1200150" cy="1111250"/>
          </a:xfrm>
          <a:custGeom>
            <a:avLst/>
            <a:gdLst>
              <a:gd name="connsiteX0" fmla="*/ 0 w 1866900"/>
              <a:gd name="connsiteY0" fmla="*/ 1971675 h 1971675"/>
              <a:gd name="connsiteX1" fmla="*/ 1200150 w 1866900"/>
              <a:gd name="connsiteY1" fmla="*/ 1304925 h 1971675"/>
              <a:gd name="connsiteX2" fmla="*/ 1866900 w 1866900"/>
              <a:gd name="connsiteY2" fmla="*/ 0 h 1971675"/>
              <a:gd name="connsiteX0" fmla="*/ 0 w 1866900"/>
              <a:gd name="connsiteY0" fmla="*/ 1971675 h 1971675"/>
              <a:gd name="connsiteX1" fmla="*/ 1200150 w 1866900"/>
              <a:gd name="connsiteY1" fmla="*/ 1304925 h 1971675"/>
              <a:gd name="connsiteX2" fmla="*/ 1866900 w 1866900"/>
              <a:gd name="connsiteY2" fmla="*/ 0 h 1971675"/>
              <a:gd name="connsiteX0" fmla="*/ 0 w 1866900"/>
              <a:gd name="connsiteY0" fmla="*/ 1971675 h 1971675"/>
              <a:gd name="connsiteX1" fmla="*/ 1200150 w 1866900"/>
              <a:gd name="connsiteY1" fmla="*/ 1304925 h 1971675"/>
              <a:gd name="connsiteX2" fmla="*/ 1866900 w 1866900"/>
              <a:gd name="connsiteY2" fmla="*/ 0 h 1971675"/>
              <a:gd name="connsiteX0" fmla="*/ 0 w 1866900"/>
              <a:gd name="connsiteY0" fmla="*/ 1971675 h 1971675"/>
              <a:gd name="connsiteX1" fmla="*/ 1106311 w 1866900"/>
              <a:gd name="connsiteY1" fmla="*/ 1183005 h 1971675"/>
              <a:gd name="connsiteX2" fmla="*/ 1866900 w 1866900"/>
              <a:gd name="connsiteY2" fmla="*/ 0 h 1971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66900" h="1971675">
                <a:moveTo>
                  <a:pt x="0" y="1971675"/>
                </a:moveTo>
                <a:cubicBezTo>
                  <a:pt x="444500" y="1802606"/>
                  <a:pt x="744361" y="1587818"/>
                  <a:pt x="1106311" y="1183005"/>
                </a:cubicBezTo>
                <a:cubicBezTo>
                  <a:pt x="1531761" y="708343"/>
                  <a:pt x="1689100" y="488156"/>
                  <a:pt x="1866900" y="0"/>
                </a:cubicBezTo>
              </a:path>
            </a:pathLst>
          </a:cu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Text Box 6"/>
          <p:cNvSpPr txBox="1">
            <a:spLocks noChangeArrowheads="1"/>
          </p:cNvSpPr>
          <p:nvPr/>
        </p:nvSpPr>
        <p:spPr bwMode="auto">
          <a:xfrm>
            <a:off x="4972050" y="3429000"/>
            <a:ext cx="1008609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600" dirty="0" smtClean="0">
                <a:solidFill>
                  <a:prstClr val="black"/>
                </a:solidFill>
                <a:cs typeface="Arial" charset="0"/>
              </a:rPr>
              <a:t>pevná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600" dirty="0" smtClean="0">
                <a:solidFill>
                  <a:prstClr val="black"/>
                </a:solidFill>
                <a:cs typeface="Arial" charset="0"/>
              </a:rPr>
              <a:t>látka</a:t>
            </a:r>
          </a:p>
        </p:txBody>
      </p:sp>
      <p:sp>
        <p:nvSpPr>
          <p:cNvPr id="30" name="Text Box 6"/>
          <p:cNvSpPr txBox="1">
            <a:spLocks noChangeArrowheads="1"/>
          </p:cNvSpPr>
          <p:nvPr/>
        </p:nvSpPr>
        <p:spPr bwMode="auto">
          <a:xfrm>
            <a:off x="6350000" y="3162300"/>
            <a:ext cx="1315488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600" dirty="0" smtClean="0">
                <a:solidFill>
                  <a:prstClr val="black"/>
                </a:solidFill>
                <a:cs typeface="Arial" charset="0"/>
              </a:rPr>
              <a:t>kapalina</a:t>
            </a:r>
          </a:p>
        </p:txBody>
      </p:sp>
      <p:sp>
        <p:nvSpPr>
          <p:cNvPr id="31" name="Text Box 6"/>
          <p:cNvSpPr txBox="1">
            <a:spLocks noChangeArrowheads="1"/>
          </p:cNvSpPr>
          <p:nvPr/>
        </p:nvSpPr>
        <p:spPr bwMode="auto">
          <a:xfrm>
            <a:off x="6483350" y="4447798"/>
            <a:ext cx="1347677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2600" dirty="0" smtClean="0">
                <a:solidFill>
                  <a:prstClr val="black"/>
                </a:solidFill>
                <a:cs typeface="Arial" charset="0"/>
              </a:rPr>
              <a:t>přehřátá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2600" dirty="0" smtClean="0">
                <a:solidFill>
                  <a:prstClr val="black"/>
                </a:solidFill>
                <a:cs typeface="Arial" charset="0"/>
              </a:rPr>
              <a:t>pára</a:t>
            </a:r>
          </a:p>
        </p:txBody>
      </p:sp>
      <p:sp>
        <p:nvSpPr>
          <p:cNvPr id="32" name="Text Box 6"/>
          <p:cNvSpPr txBox="1">
            <a:spLocks noChangeArrowheads="1"/>
          </p:cNvSpPr>
          <p:nvPr/>
        </p:nvSpPr>
        <p:spPr bwMode="auto">
          <a:xfrm>
            <a:off x="8083550" y="3873500"/>
            <a:ext cx="761747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600" dirty="0" smtClean="0">
                <a:solidFill>
                  <a:prstClr val="black"/>
                </a:solidFill>
                <a:cs typeface="Arial" charset="0"/>
              </a:rPr>
              <a:t>plyn</a:t>
            </a:r>
          </a:p>
        </p:txBody>
      </p:sp>
      <p:sp>
        <p:nvSpPr>
          <p:cNvPr id="35" name="Rectangle 38"/>
          <p:cNvSpPr>
            <a:spLocks noChangeArrowheads="1"/>
          </p:cNvSpPr>
          <p:nvPr/>
        </p:nvSpPr>
        <p:spPr bwMode="auto">
          <a:xfrm>
            <a:off x="304800" y="2006600"/>
            <a:ext cx="37338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800" b="1" dirty="0" smtClean="0">
                <a:solidFill>
                  <a:prstClr val="black"/>
                </a:solidFill>
                <a:cs typeface="Times New Roman" pitchFamily="18" charset="0"/>
              </a:rPr>
              <a:t>A – TROJNÝ BOD </a:t>
            </a:r>
            <a:r>
              <a:rPr lang="cs-CZ" sz="2800" dirty="0" smtClean="0">
                <a:solidFill>
                  <a:prstClr val="black"/>
                </a:solidFill>
                <a:cs typeface="Times New Roman" pitchFamily="18" charset="0"/>
              </a:rPr>
              <a:t>protínají se v něm všechny tři křivky.</a:t>
            </a:r>
            <a:br>
              <a:rPr lang="cs-CZ" sz="2800" dirty="0" smtClean="0">
                <a:solidFill>
                  <a:prstClr val="black"/>
                </a:solidFill>
                <a:cs typeface="Times New Roman" pitchFamily="18" charset="0"/>
              </a:rPr>
            </a:br>
            <a:r>
              <a:rPr lang="cs-CZ" sz="2800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br>
              <a:rPr lang="cs-CZ" sz="2800" dirty="0" smtClean="0">
                <a:solidFill>
                  <a:prstClr val="black"/>
                </a:solidFill>
                <a:cs typeface="Times New Roman" pitchFamily="18" charset="0"/>
              </a:rPr>
            </a:br>
            <a:r>
              <a:rPr lang="cs-CZ" sz="2800" dirty="0" smtClean="0">
                <a:solidFill>
                  <a:prstClr val="black"/>
                </a:solidFill>
                <a:cs typeface="Times New Roman" pitchFamily="18" charset="0"/>
              </a:rPr>
              <a:t>Při této teplotě a tlaku se vyskytuje látka </a:t>
            </a:r>
            <a:br>
              <a:rPr lang="cs-CZ" sz="2800" dirty="0" smtClean="0">
                <a:solidFill>
                  <a:prstClr val="black"/>
                </a:solidFill>
                <a:cs typeface="Times New Roman" pitchFamily="18" charset="0"/>
              </a:rPr>
            </a:br>
            <a:r>
              <a:rPr lang="cs-CZ" sz="2800" dirty="0" smtClean="0">
                <a:solidFill>
                  <a:prstClr val="black"/>
                </a:solidFill>
                <a:cs typeface="Times New Roman" pitchFamily="18" charset="0"/>
              </a:rPr>
              <a:t>ve všech třech skupenstvích.</a:t>
            </a:r>
            <a:endParaRPr lang="cs-CZ" sz="2800" baseline="-25000" dirty="0" smtClean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36" name="Line 16"/>
          <p:cNvSpPr>
            <a:spLocks noChangeShapeType="1"/>
          </p:cNvSpPr>
          <p:nvPr/>
        </p:nvSpPr>
        <p:spPr bwMode="auto">
          <a:xfrm flipH="1">
            <a:off x="7861300" y="2406650"/>
            <a:ext cx="5443" cy="3423556"/>
          </a:xfrm>
          <a:prstGeom prst="line">
            <a:avLst/>
          </a:prstGeom>
          <a:noFill/>
          <a:ln w="28575">
            <a:solidFill>
              <a:srgbClr val="196419"/>
            </a:solidFill>
            <a:prstDash val="sysDash"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7" name="Text Box 10"/>
          <p:cNvSpPr txBox="1">
            <a:spLocks noChangeArrowheads="1"/>
          </p:cNvSpPr>
          <p:nvPr/>
        </p:nvSpPr>
        <p:spPr bwMode="auto">
          <a:xfrm>
            <a:off x="7594600" y="5695950"/>
            <a:ext cx="4844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800" dirty="0" smtClean="0">
                <a:solidFill>
                  <a:prstClr val="black"/>
                </a:solidFill>
                <a:cs typeface="Arial" charset="0"/>
              </a:rPr>
              <a:t>T</a:t>
            </a:r>
            <a:r>
              <a:rPr lang="cs-CZ" sz="2800" baseline="-25000" dirty="0" smtClean="0">
                <a:solidFill>
                  <a:prstClr val="black"/>
                </a:solidFill>
                <a:cs typeface="Arial" charset="0"/>
              </a:rPr>
              <a:t>K</a:t>
            </a:r>
          </a:p>
        </p:txBody>
      </p:sp>
      <p:sp>
        <p:nvSpPr>
          <p:cNvPr id="28" name="Elipsa 27"/>
          <p:cNvSpPr/>
          <p:nvPr/>
        </p:nvSpPr>
        <p:spPr>
          <a:xfrm>
            <a:off x="7816850" y="2940050"/>
            <a:ext cx="88900" cy="889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Text Box 10"/>
          <p:cNvSpPr txBox="1">
            <a:spLocks noChangeArrowheads="1"/>
          </p:cNvSpPr>
          <p:nvPr/>
        </p:nvSpPr>
        <p:spPr bwMode="auto">
          <a:xfrm>
            <a:off x="5816600" y="4095750"/>
            <a:ext cx="40267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800" b="1" dirty="0" smtClean="0">
                <a:solidFill>
                  <a:srgbClr val="0000FF"/>
                </a:solidFill>
                <a:cs typeface="Arial" charset="0"/>
              </a:rPr>
              <a:t>A</a:t>
            </a:r>
          </a:p>
        </p:txBody>
      </p:sp>
      <p:sp>
        <p:nvSpPr>
          <p:cNvPr id="38" name="Line 16"/>
          <p:cNvSpPr>
            <a:spLocks noChangeShapeType="1"/>
          </p:cNvSpPr>
          <p:nvPr/>
        </p:nvSpPr>
        <p:spPr bwMode="auto">
          <a:xfrm>
            <a:off x="6243638" y="4410074"/>
            <a:ext cx="4762" cy="1404939"/>
          </a:xfrm>
          <a:prstGeom prst="line">
            <a:avLst/>
          </a:prstGeom>
          <a:noFill/>
          <a:ln w="28575">
            <a:solidFill>
              <a:srgbClr val="196419"/>
            </a:solidFill>
            <a:prstDash val="sysDash"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7" name="Elipsa 26"/>
          <p:cNvSpPr/>
          <p:nvPr/>
        </p:nvSpPr>
        <p:spPr>
          <a:xfrm>
            <a:off x="6203950" y="4356100"/>
            <a:ext cx="88900" cy="889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9" name="Text Box 10"/>
          <p:cNvSpPr txBox="1">
            <a:spLocks noChangeArrowheads="1"/>
          </p:cNvSpPr>
          <p:nvPr/>
        </p:nvSpPr>
        <p:spPr bwMode="auto">
          <a:xfrm>
            <a:off x="5949950" y="5695950"/>
            <a:ext cx="46916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8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T</a:t>
            </a:r>
            <a:r>
              <a:rPr lang="cs-CZ" sz="2800" baseline="-250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095"/>
          <p:cNvSpPr>
            <a:spLocks noChangeArrowheads="1"/>
          </p:cNvSpPr>
          <p:nvPr/>
        </p:nvSpPr>
        <p:spPr bwMode="auto">
          <a:xfrm>
            <a:off x="3276600" y="2438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8675" name="Rectangle 1097"/>
          <p:cNvSpPr>
            <a:spLocks noChangeArrowheads="1"/>
          </p:cNvSpPr>
          <p:nvPr/>
        </p:nvSpPr>
        <p:spPr bwMode="auto">
          <a:xfrm>
            <a:off x="3276600" y="2438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8676" name="Rectangle 1"/>
          <p:cNvSpPr>
            <a:spLocks noChangeArrowheads="1"/>
          </p:cNvSpPr>
          <p:nvPr/>
        </p:nvSpPr>
        <p:spPr bwMode="auto">
          <a:xfrm>
            <a:off x="0" y="-38100"/>
            <a:ext cx="9144000" cy="615553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96838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 smtClean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7. 7. FÁZOVÝ DIAGRAM</a:t>
            </a:r>
          </a:p>
        </p:txBody>
      </p:sp>
      <p:sp>
        <p:nvSpPr>
          <p:cNvPr id="28678" name="Rectangle 13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dirty="0" smtClean="0">
              <a:solidFill>
                <a:srgbClr val="196419"/>
              </a:solidFill>
              <a:latin typeface="Arial" charset="0"/>
              <a:cs typeface="Arial" charset="0"/>
            </a:endParaRPr>
          </a:p>
        </p:txBody>
      </p:sp>
      <p:sp>
        <p:nvSpPr>
          <p:cNvPr id="28679" name="Rectangle 14"/>
          <p:cNvSpPr>
            <a:spLocks noChangeArrowheads="1"/>
          </p:cNvSpPr>
          <p:nvPr/>
        </p:nvSpPr>
        <p:spPr bwMode="auto">
          <a:xfrm>
            <a:off x="214312" y="984250"/>
            <a:ext cx="89296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261938" indent="-26193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800" b="1" dirty="0" smtClean="0">
                <a:solidFill>
                  <a:prstClr val="black"/>
                </a:solidFill>
                <a:cs typeface="Times New Roman" pitchFamily="18" charset="0"/>
              </a:rPr>
              <a:t>Křivka tání - </a:t>
            </a:r>
            <a:r>
              <a:rPr lang="cs-CZ" sz="2800" dirty="0" smtClean="0">
                <a:solidFill>
                  <a:prstClr val="black"/>
                </a:solidFill>
                <a:cs typeface="Times New Roman" pitchFamily="18" charset="0"/>
              </a:rPr>
              <a:t>závislost teploty tání na vnějším tlaku.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994150" y="2095500"/>
            <a:ext cx="3850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8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p</a:t>
            </a:r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 flipV="1">
            <a:off x="4483966" y="2162629"/>
            <a:ext cx="947" cy="363240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 flipV="1">
            <a:off x="4440992" y="5740400"/>
            <a:ext cx="4309308" cy="1811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4201392" y="5693430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4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0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8305800" y="5829300"/>
            <a:ext cx="40427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8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T</a:t>
            </a:r>
          </a:p>
        </p:txBody>
      </p:sp>
      <p:graphicFrame>
        <p:nvGraphicFramePr>
          <p:cNvPr id="13" name="Object 2"/>
          <p:cNvGraphicFramePr>
            <a:graphicFrameLocks noChangeAspect="1"/>
          </p:cNvGraphicFramePr>
          <p:nvPr/>
        </p:nvGraphicFramePr>
        <p:xfrm>
          <a:off x="5592042" y="2786717"/>
          <a:ext cx="176212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6132" name="Rovnice" r:id="rId4" imgW="114120" imgH="215640" progId="Equation.3">
                  <p:embed/>
                </p:oleObj>
              </mc:Choice>
              <mc:Fallback>
                <p:oleObj name="Rovnice" r:id="rId4" imgW="114120" imgH="2156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2042" y="2786717"/>
                        <a:ext cx="176212" cy="517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Line 16"/>
          <p:cNvSpPr>
            <a:spLocks noChangeShapeType="1"/>
          </p:cNvSpPr>
          <p:nvPr/>
        </p:nvSpPr>
        <p:spPr bwMode="auto">
          <a:xfrm flipH="1">
            <a:off x="7861299" y="2380344"/>
            <a:ext cx="5443" cy="3423556"/>
          </a:xfrm>
          <a:prstGeom prst="line">
            <a:avLst/>
          </a:prstGeom>
          <a:noFill/>
          <a:ln w="19050">
            <a:solidFill>
              <a:srgbClr val="009592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8" name="Volný tvar 17"/>
          <p:cNvSpPr/>
          <p:nvPr/>
        </p:nvSpPr>
        <p:spPr>
          <a:xfrm>
            <a:off x="6216650" y="2984500"/>
            <a:ext cx="1644650" cy="1422400"/>
          </a:xfrm>
          <a:custGeom>
            <a:avLst/>
            <a:gdLst>
              <a:gd name="connsiteX0" fmla="*/ 0 w 1866900"/>
              <a:gd name="connsiteY0" fmla="*/ 1971675 h 1971675"/>
              <a:gd name="connsiteX1" fmla="*/ 1200150 w 1866900"/>
              <a:gd name="connsiteY1" fmla="*/ 1304925 h 1971675"/>
              <a:gd name="connsiteX2" fmla="*/ 1866900 w 1866900"/>
              <a:gd name="connsiteY2" fmla="*/ 0 h 1971675"/>
              <a:gd name="connsiteX0" fmla="*/ 0 w 1866900"/>
              <a:gd name="connsiteY0" fmla="*/ 1971675 h 1971675"/>
              <a:gd name="connsiteX1" fmla="*/ 1200150 w 1866900"/>
              <a:gd name="connsiteY1" fmla="*/ 1304925 h 1971675"/>
              <a:gd name="connsiteX2" fmla="*/ 1866900 w 1866900"/>
              <a:gd name="connsiteY2" fmla="*/ 0 h 1971675"/>
              <a:gd name="connsiteX0" fmla="*/ 0 w 1866900"/>
              <a:gd name="connsiteY0" fmla="*/ 1971675 h 1971675"/>
              <a:gd name="connsiteX1" fmla="*/ 1200150 w 1866900"/>
              <a:gd name="connsiteY1" fmla="*/ 1304925 h 1971675"/>
              <a:gd name="connsiteX2" fmla="*/ 1866900 w 1866900"/>
              <a:gd name="connsiteY2" fmla="*/ 0 h 1971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66900" h="1971675">
                <a:moveTo>
                  <a:pt x="0" y="1971675"/>
                </a:moveTo>
                <a:cubicBezTo>
                  <a:pt x="444500" y="1802606"/>
                  <a:pt x="838200" y="1709738"/>
                  <a:pt x="1200150" y="1304925"/>
                </a:cubicBezTo>
                <a:cubicBezTo>
                  <a:pt x="1625600" y="830263"/>
                  <a:pt x="1689100" y="488156"/>
                  <a:pt x="1866900" y="0"/>
                </a:cubicBezTo>
              </a:path>
            </a:pathLst>
          </a:cu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Text Box 10"/>
          <p:cNvSpPr txBox="1">
            <a:spLocks noChangeArrowheads="1"/>
          </p:cNvSpPr>
          <p:nvPr/>
        </p:nvSpPr>
        <p:spPr bwMode="auto">
          <a:xfrm>
            <a:off x="7861300" y="2727980"/>
            <a:ext cx="38183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800" b="1" dirty="0" smtClean="0">
                <a:solidFill>
                  <a:srgbClr val="0000FF"/>
                </a:solidFill>
                <a:cs typeface="Arial" charset="0"/>
              </a:rPr>
              <a:t>K</a:t>
            </a:r>
          </a:p>
        </p:txBody>
      </p:sp>
      <p:sp>
        <p:nvSpPr>
          <p:cNvPr id="24" name="Text Box 10"/>
          <p:cNvSpPr txBox="1">
            <a:spLocks noChangeArrowheads="1"/>
          </p:cNvSpPr>
          <p:nvPr/>
        </p:nvSpPr>
        <p:spPr bwMode="auto">
          <a:xfrm>
            <a:off x="6172200" y="4273550"/>
            <a:ext cx="40267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800" b="1" dirty="0" smtClean="0">
                <a:solidFill>
                  <a:srgbClr val="0000FF"/>
                </a:solidFill>
                <a:cs typeface="Arial" charset="0"/>
              </a:rPr>
              <a:t>A</a:t>
            </a:r>
          </a:p>
        </p:txBody>
      </p:sp>
      <p:sp>
        <p:nvSpPr>
          <p:cNvPr id="25" name="Volný tvar 24"/>
          <p:cNvSpPr/>
          <p:nvPr/>
        </p:nvSpPr>
        <p:spPr>
          <a:xfrm rot="4301895" flipH="1">
            <a:off x="5886814" y="2851150"/>
            <a:ext cx="1511300" cy="1333500"/>
          </a:xfrm>
          <a:custGeom>
            <a:avLst/>
            <a:gdLst>
              <a:gd name="connsiteX0" fmla="*/ 0 w 1866900"/>
              <a:gd name="connsiteY0" fmla="*/ 1971675 h 1971675"/>
              <a:gd name="connsiteX1" fmla="*/ 1200150 w 1866900"/>
              <a:gd name="connsiteY1" fmla="*/ 1304925 h 1971675"/>
              <a:gd name="connsiteX2" fmla="*/ 1866900 w 1866900"/>
              <a:gd name="connsiteY2" fmla="*/ 0 h 1971675"/>
              <a:gd name="connsiteX0" fmla="*/ 0 w 1866900"/>
              <a:gd name="connsiteY0" fmla="*/ 1971675 h 1971675"/>
              <a:gd name="connsiteX1" fmla="*/ 1200150 w 1866900"/>
              <a:gd name="connsiteY1" fmla="*/ 1304925 h 1971675"/>
              <a:gd name="connsiteX2" fmla="*/ 1866900 w 1866900"/>
              <a:gd name="connsiteY2" fmla="*/ 0 h 1971675"/>
              <a:gd name="connsiteX0" fmla="*/ 0 w 1866900"/>
              <a:gd name="connsiteY0" fmla="*/ 1971675 h 1971675"/>
              <a:gd name="connsiteX1" fmla="*/ 1200150 w 1866900"/>
              <a:gd name="connsiteY1" fmla="*/ 1304925 h 1971675"/>
              <a:gd name="connsiteX2" fmla="*/ 1866900 w 1866900"/>
              <a:gd name="connsiteY2" fmla="*/ 0 h 1971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66900" h="1971675">
                <a:moveTo>
                  <a:pt x="0" y="1971675"/>
                </a:moveTo>
                <a:cubicBezTo>
                  <a:pt x="444500" y="1802606"/>
                  <a:pt x="838200" y="1709738"/>
                  <a:pt x="1200150" y="1304925"/>
                </a:cubicBezTo>
                <a:cubicBezTo>
                  <a:pt x="1625600" y="830263"/>
                  <a:pt x="1689100" y="488156"/>
                  <a:pt x="1866900" y="0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Volný tvar 25"/>
          <p:cNvSpPr/>
          <p:nvPr/>
        </p:nvSpPr>
        <p:spPr>
          <a:xfrm>
            <a:off x="5060950" y="4362450"/>
            <a:ext cx="1200150" cy="1111250"/>
          </a:xfrm>
          <a:custGeom>
            <a:avLst/>
            <a:gdLst>
              <a:gd name="connsiteX0" fmla="*/ 0 w 1866900"/>
              <a:gd name="connsiteY0" fmla="*/ 1971675 h 1971675"/>
              <a:gd name="connsiteX1" fmla="*/ 1200150 w 1866900"/>
              <a:gd name="connsiteY1" fmla="*/ 1304925 h 1971675"/>
              <a:gd name="connsiteX2" fmla="*/ 1866900 w 1866900"/>
              <a:gd name="connsiteY2" fmla="*/ 0 h 1971675"/>
              <a:gd name="connsiteX0" fmla="*/ 0 w 1866900"/>
              <a:gd name="connsiteY0" fmla="*/ 1971675 h 1971675"/>
              <a:gd name="connsiteX1" fmla="*/ 1200150 w 1866900"/>
              <a:gd name="connsiteY1" fmla="*/ 1304925 h 1971675"/>
              <a:gd name="connsiteX2" fmla="*/ 1866900 w 1866900"/>
              <a:gd name="connsiteY2" fmla="*/ 0 h 1971675"/>
              <a:gd name="connsiteX0" fmla="*/ 0 w 1866900"/>
              <a:gd name="connsiteY0" fmla="*/ 1971675 h 1971675"/>
              <a:gd name="connsiteX1" fmla="*/ 1200150 w 1866900"/>
              <a:gd name="connsiteY1" fmla="*/ 1304925 h 1971675"/>
              <a:gd name="connsiteX2" fmla="*/ 1866900 w 1866900"/>
              <a:gd name="connsiteY2" fmla="*/ 0 h 1971675"/>
              <a:gd name="connsiteX0" fmla="*/ 0 w 1866900"/>
              <a:gd name="connsiteY0" fmla="*/ 1971675 h 1971675"/>
              <a:gd name="connsiteX1" fmla="*/ 1106311 w 1866900"/>
              <a:gd name="connsiteY1" fmla="*/ 1183005 h 1971675"/>
              <a:gd name="connsiteX2" fmla="*/ 1866900 w 1866900"/>
              <a:gd name="connsiteY2" fmla="*/ 0 h 1971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66900" h="1971675">
                <a:moveTo>
                  <a:pt x="0" y="1971675"/>
                </a:moveTo>
                <a:cubicBezTo>
                  <a:pt x="444500" y="1802606"/>
                  <a:pt x="744361" y="1587818"/>
                  <a:pt x="1106311" y="1183005"/>
                </a:cubicBezTo>
                <a:cubicBezTo>
                  <a:pt x="1531761" y="708343"/>
                  <a:pt x="1689100" y="488156"/>
                  <a:pt x="1866900" y="0"/>
                </a:cubicBezTo>
              </a:path>
            </a:pathLst>
          </a:cu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Elipsa 26"/>
          <p:cNvSpPr/>
          <p:nvPr/>
        </p:nvSpPr>
        <p:spPr>
          <a:xfrm>
            <a:off x="6216650" y="4318000"/>
            <a:ext cx="88900" cy="889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Elipsa 27"/>
          <p:cNvSpPr/>
          <p:nvPr/>
        </p:nvSpPr>
        <p:spPr>
          <a:xfrm>
            <a:off x="7816850" y="2940050"/>
            <a:ext cx="88900" cy="889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Text Box 6"/>
          <p:cNvSpPr txBox="1">
            <a:spLocks noChangeArrowheads="1"/>
          </p:cNvSpPr>
          <p:nvPr/>
        </p:nvSpPr>
        <p:spPr bwMode="auto">
          <a:xfrm>
            <a:off x="4972050" y="3429000"/>
            <a:ext cx="1008609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600" dirty="0" smtClean="0">
                <a:solidFill>
                  <a:prstClr val="black"/>
                </a:solidFill>
                <a:cs typeface="Arial" charset="0"/>
              </a:rPr>
              <a:t>pevná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600" dirty="0" smtClean="0">
                <a:solidFill>
                  <a:prstClr val="black"/>
                </a:solidFill>
                <a:cs typeface="Arial" charset="0"/>
              </a:rPr>
              <a:t>látka</a:t>
            </a:r>
          </a:p>
        </p:txBody>
      </p:sp>
      <p:sp>
        <p:nvSpPr>
          <p:cNvPr id="30" name="Text Box 6"/>
          <p:cNvSpPr txBox="1">
            <a:spLocks noChangeArrowheads="1"/>
          </p:cNvSpPr>
          <p:nvPr/>
        </p:nvSpPr>
        <p:spPr bwMode="auto">
          <a:xfrm>
            <a:off x="6350000" y="3162300"/>
            <a:ext cx="1315488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600" dirty="0" smtClean="0">
                <a:solidFill>
                  <a:prstClr val="black"/>
                </a:solidFill>
                <a:cs typeface="Arial" charset="0"/>
              </a:rPr>
              <a:t>kapalina</a:t>
            </a:r>
          </a:p>
        </p:txBody>
      </p:sp>
      <p:sp>
        <p:nvSpPr>
          <p:cNvPr id="31" name="Text Box 6"/>
          <p:cNvSpPr txBox="1">
            <a:spLocks noChangeArrowheads="1"/>
          </p:cNvSpPr>
          <p:nvPr/>
        </p:nvSpPr>
        <p:spPr bwMode="auto">
          <a:xfrm>
            <a:off x="6483350" y="4447798"/>
            <a:ext cx="1347677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2600" dirty="0" smtClean="0">
                <a:solidFill>
                  <a:prstClr val="black"/>
                </a:solidFill>
                <a:cs typeface="Arial" charset="0"/>
              </a:rPr>
              <a:t>přehřátá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2600" dirty="0" smtClean="0">
                <a:solidFill>
                  <a:prstClr val="black"/>
                </a:solidFill>
                <a:cs typeface="Arial" charset="0"/>
              </a:rPr>
              <a:t>pára</a:t>
            </a:r>
          </a:p>
        </p:txBody>
      </p:sp>
      <p:sp>
        <p:nvSpPr>
          <p:cNvPr id="32" name="Text Box 6"/>
          <p:cNvSpPr txBox="1">
            <a:spLocks noChangeArrowheads="1"/>
          </p:cNvSpPr>
          <p:nvPr/>
        </p:nvSpPr>
        <p:spPr bwMode="auto">
          <a:xfrm>
            <a:off x="8083550" y="3873500"/>
            <a:ext cx="761747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600" dirty="0" smtClean="0">
                <a:solidFill>
                  <a:prstClr val="black"/>
                </a:solidFill>
                <a:cs typeface="Arial" charset="0"/>
              </a:rPr>
              <a:t>plyn</a:t>
            </a:r>
          </a:p>
        </p:txBody>
      </p:sp>
      <p:sp>
        <p:nvSpPr>
          <p:cNvPr id="35" name="Rectangle 38"/>
          <p:cNvSpPr>
            <a:spLocks noChangeArrowheads="1"/>
          </p:cNvSpPr>
          <p:nvPr/>
        </p:nvSpPr>
        <p:spPr bwMode="auto">
          <a:xfrm>
            <a:off x="304800" y="2006600"/>
            <a:ext cx="3579813" cy="2964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1938" indent="-261938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cs-CZ" sz="2800" dirty="0" smtClean="0">
                <a:solidFill>
                  <a:prstClr val="black"/>
                </a:solidFill>
                <a:cs typeface="Times New Roman" pitchFamily="18" charset="0"/>
              </a:rPr>
              <a:t>každý bod křivky </a:t>
            </a:r>
            <a:br>
              <a:rPr lang="cs-CZ" sz="2800" dirty="0" smtClean="0">
                <a:solidFill>
                  <a:prstClr val="black"/>
                </a:solidFill>
                <a:cs typeface="Times New Roman" pitchFamily="18" charset="0"/>
              </a:rPr>
            </a:br>
            <a:r>
              <a:rPr lang="cs-CZ" sz="2800" dirty="0" smtClean="0">
                <a:solidFill>
                  <a:prstClr val="black"/>
                </a:solidFill>
                <a:cs typeface="Times New Roman" pitchFamily="18" charset="0"/>
              </a:rPr>
              <a:t>charakterizuje RS </a:t>
            </a:r>
            <a:br>
              <a:rPr lang="cs-CZ" sz="2800" dirty="0" smtClean="0">
                <a:solidFill>
                  <a:prstClr val="black"/>
                </a:solidFill>
                <a:cs typeface="Times New Roman" pitchFamily="18" charset="0"/>
              </a:rPr>
            </a:br>
            <a:r>
              <a:rPr lang="cs-CZ" sz="2800" dirty="0" smtClean="0">
                <a:solidFill>
                  <a:prstClr val="black"/>
                </a:solidFill>
                <a:cs typeface="Times New Roman" pitchFamily="18" charset="0"/>
              </a:rPr>
              <a:t>pevné látky </a:t>
            </a:r>
            <a:br>
              <a:rPr lang="cs-CZ" sz="2800" dirty="0" smtClean="0">
                <a:solidFill>
                  <a:prstClr val="black"/>
                </a:solidFill>
                <a:cs typeface="Times New Roman" pitchFamily="18" charset="0"/>
              </a:rPr>
            </a:br>
            <a:r>
              <a:rPr lang="cs-CZ" sz="2800" dirty="0" smtClean="0">
                <a:solidFill>
                  <a:prstClr val="black"/>
                </a:solidFill>
                <a:cs typeface="Times New Roman" pitchFamily="18" charset="0"/>
              </a:rPr>
              <a:t>a kapaliny </a:t>
            </a:r>
            <a:br>
              <a:rPr lang="cs-CZ" sz="2800" dirty="0" smtClean="0">
                <a:solidFill>
                  <a:prstClr val="black"/>
                </a:solidFill>
                <a:cs typeface="Times New Roman" pitchFamily="18" charset="0"/>
              </a:rPr>
            </a:br>
            <a:r>
              <a:rPr lang="cs-CZ" sz="2800" dirty="0" smtClean="0">
                <a:solidFill>
                  <a:prstClr val="black"/>
                </a:solidFill>
                <a:cs typeface="Times New Roman" pitchFamily="18" charset="0"/>
              </a:rPr>
              <a:t/>
            </a:r>
            <a:br>
              <a:rPr lang="cs-CZ" sz="2800" dirty="0" smtClean="0">
                <a:solidFill>
                  <a:prstClr val="black"/>
                </a:solidFill>
                <a:cs typeface="Times New Roman" pitchFamily="18" charset="0"/>
              </a:rPr>
            </a:br>
            <a:r>
              <a:rPr lang="cs-CZ" sz="2800" dirty="0" smtClean="0">
                <a:solidFill>
                  <a:prstClr val="black"/>
                </a:solidFill>
                <a:cs typeface="Times New Roman" pitchFamily="18" charset="0"/>
              </a:rPr>
              <a:t>(není ukončena)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2800" baseline="-25000" dirty="0" smtClean="0">
              <a:solidFill>
                <a:prstClr val="black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095"/>
          <p:cNvSpPr>
            <a:spLocks noChangeArrowheads="1"/>
          </p:cNvSpPr>
          <p:nvPr/>
        </p:nvSpPr>
        <p:spPr bwMode="auto">
          <a:xfrm>
            <a:off x="3276600" y="2438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8675" name="Rectangle 1097"/>
          <p:cNvSpPr>
            <a:spLocks noChangeArrowheads="1"/>
          </p:cNvSpPr>
          <p:nvPr/>
        </p:nvSpPr>
        <p:spPr bwMode="auto">
          <a:xfrm>
            <a:off x="3276600" y="2438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8676" name="Rectangle 1"/>
          <p:cNvSpPr>
            <a:spLocks noChangeArrowheads="1"/>
          </p:cNvSpPr>
          <p:nvPr/>
        </p:nvSpPr>
        <p:spPr bwMode="auto">
          <a:xfrm>
            <a:off x="0" y="-38100"/>
            <a:ext cx="9144000" cy="615553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96838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 smtClean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7. 7. FÁZOVÝ DIAGRAM</a:t>
            </a:r>
          </a:p>
        </p:txBody>
      </p:sp>
      <p:sp>
        <p:nvSpPr>
          <p:cNvPr id="28678" name="Rectangle 13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dirty="0" smtClean="0">
              <a:solidFill>
                <a:srgbClr val="196419"/>
              </a:solidFill>
              <a:latin typeface="Arial" charset="0"/>
              <a:cs typeface="Arial" charset="0"/>
            </a:endParaRPr>
          </a:p>
        </p:txBody>
      </p:sp>
      <p:sp>
        <p:nvSpPr>
          <p:cNvPr id="28679" name="Rectangle 14"/>
          <p:cNvSpPr>
            <a:spLocks noChangeArrowheads="1"/>
          </p:cNvSpPr>
          <p:nvPr/>
        </p:nvSpPr>
        <p:spPr bwMode="auto">
          <a:xfrm>
            <a:off x="214313" y="984250"/>
            <a:ext cx="80137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261938" indent="-26193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800" b="1" dirty="0" smtClean="0">
                <a:solidFill>
                  <a:prstClr val="black"/>
                </a:solidFill>
                <a:cs typeface="Times New Roman" pitchFamily="18" charset="0"/>
              </a:rPr>
              <a:t>Sublimační křivka</a:t>
            </a:r>
            <a:endParaRPr lang="cs-CZ" sz="2800" dirty="0" smtClean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994150" y="2095500"/>
            <a:ext cx="3850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8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p</a:t>
            </a:r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 flipV="1">
            <a:off x="4483966" y="2162629"/>
            <a:ext cx="947" cy="363240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 flipV="1">
            <a:off x="4440992" y="5740400"/>
            <a:ext cx="4309308" cy="1811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4201392" y="5693430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4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0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8305800" y="5829300"/>
            <a:ext cx="40427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8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T</a:t>
            </a:r>
          </a:p>
        </p:txBody>
      </p:sp>
      <p:graphicFrame>
        <p:nvGraphicFramePr>
          <p:cNvPr id="13" name="Object 2"/>
          <p:cNvGraphicFramePr>
            <a:graphicFrameLocks noChangeAspect="1"/>
          </p:cNvGraphicFramePr>
          <p:nvPr/>
        </p:nvGraphicFramePr>
        <p:xfrm>
          <a:off x="5592042" y="2786717"/>
          <a:ext cx="176212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7156" name="Rovnice" r:id="rId4" imgW="114120" imgH="215640" progId="Equation.3">
                  <p:embed/>
                </p:oleObj>
              </mc:Choice>
              <mc:Fallback>
                <p:oleObj name="Rovnice" r:id="rId4" imgW="114120" imgH="2156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2042" y="2786717"/>
                        <a:ext cx="176212" cy="517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Line 16"/>
          <p:cNvSpPr>
            <a:spLocks noChangeShapeType="1"/>
          </p:cNvSpPr>
          <p:nvPr/>
        </p:nvSpPr>
        <p:spPr bwMode="auto">
          <a:xfrm flipH="1">
            <a:off x="7861299" y="2380344"/>
            <a:ext cx="5443" cy="3423556"/>
          </a:xfrm>
          <a:prstGeom prst="line">
            <a:avLst/>
          </a:prstGeom>
          <a:noFill/>
          <a:ln w="19050">
            <a:solidFill>
              <a:srgbClr val="009592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8" name="Volný tvar 17"/>
          <p:cNvSpPr/>
          <p:nvPr/>
        </p:nvSpPr>
        <p:spPr>
          <a:xfrm>
            <a:off x="6216650" y="2984500"/>
            <a:ext cx="1644650" cy="1422400"/>
          </a:xfrm>
          <a:custGeom>
            <a:avLst/>
            <a:gdLst>
              <a:gd name="connsiteX0" fmla="*/ 0 w 1866900"/>
              <a:gd name="connsiteY0" fmla="*/ 1971675 h 1971675"/>
              <a:gd name="connsiteX1" fmla="*/ 1200150 w 1866900"/>
              <a:gd name="connsiteY1" fmla="*/ 1304925 h 1971675"/>
              <a:gd name="connsiteX2" fmla="*/ 1866900 w 1866900"/>
              <a:gd name="connsiteY2" fmla="*/ 0 h 1971675"/>
              <a:gd name="connsiteX0" fmla="*/ 0 w 1866900"/>
              <a:gd name="connsiteY0" fmla="*/ 1971675 h 1971675"/>
              <a:gd name="connsiteX1" fmla="*/ 1200150 w 1866900"/>
              <a:gd name="connsiteY1" fmla="*/ 1304925 h 1971675"/>
              <a:gd name="connsiteX2" fmla="*/ 1866900 w 1866900"/>
              <a:gd name="connsiteY2" fmla="*/ 0 h 1971675"/>
              <a:gd name="connsiteX0" fmla="*/ 0 w 1866900"/>
              <a:gd name="connsiteY0" fmla="*/ 1971675 h 1971675"/>
              <a:gd name="connsiteX1" fmla="*/ 1200150 w 1866900"/>
              <a:gd name="connsiteY1" fmla="*/ 1304925 h 1971675"/>
              <a:gd name="connsiteX2" fmla="*/ 1866900 w 1866900"/>
              <a:gd name="connsiteY2" fmla="*/ 0 h 1971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66900" h="1971675">
                <a:moveTo>
                  <a:pt x="0" y="1971675"/>
                </a:moveTo>
                <a:cubicBezTo>
                  <a:pt x="444500" y="1802606"/>
                  <a:pt x="838200" y="1709738"/>
                  <a:pt x="1200150" y="1304925"/>
                </a:cubicBezTo>
                <a:cubicBezTo>
                  <a:pt x="1625600" y="830263"/>
                  <a:pt x="1689100" y="488156"/>
                  <a:pt x="1866900" y="0"/>
                </a:cubicBezTo>
              </a:path>
            </a:pathLst>
          </a:cu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Text Box 10"/>
          <p:cNvSpPr txBox="1">
            <a:spLocks noChangeArrowheads="1"/>
          </p:cNvSpPr>
          <p:nvPr/>
        </p:nvSpPr>
        <p:spPr bwMode="auto">
          <a:xfrm>
            <a:off x="7861300" y="2727980"/>
            <a:ext cx="38183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800" b="1" dirty="0" smtClean="0">
                <a:solidFill>
                  <a:srgbClr val="0000FF"/>
                </a:solidFill>
                <a:cs typeface="Arial" charset="0"/>
              </a:rPr>
              <a:t>K</a:t>
            </a:r>
          </a:p>
        </p:txBody>
      </p:sp>
      <p:sp>
        <p:nvSpPr>
          <p:cNvPr id="24" name="Text Box 10"/>
          <p:cNvSpPr txBox="1">
            <a:spLocks noChangeArrowheads="1"/>
          </p:cNvSpPr>
          <p:nvPr/>
        </p:nvSpPr>
        <p:spPr bwMode="auto">
          <a:xfrm>
            <a:off x="6172200" y="4273550"/>
            <a:ext cx="40267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800" b="1" dirty="0" smtClean="0">
                <a:solidFill>
                  <a:srgbClr val="0000FF"/>
                </a:solidFill>
                <a:cs typeface="Arial" charset="0"/>
              </a:rPr>
              <a:t>A</a:t>
            </a:r>
          </a:p>
        </p:txBody>
      </p:sp>
      <p:sp>
        <p:nvSpPr>
          <p:cNvPr id="25" name="Volný tvar 24"/>
          <p:cNvSpPr/>
          <p:nvPr/>
        </p:nvSpPr>
        <p:spPr>
          <a:xfrm rot="4301895" flipH="1">
            <a:off x="5886814" y="2851150"/>
            <a:ext cx="1511300" cy="1333500"/>
          </a:xfrm>
          <a:custGeom>
            <a:avLst/>
            <a:gdLst>
              <a:gd name="connsiteX0" fmla="*/ 0 w 1866900"/>
              <a:gd name="connsiteY0" fmla="*/ 1971675 h 1971675"/>
              <a:gd name="connsiteX1" fmla="*/ 1200150 w 1866900"/>
              <a:gd name="connsiteY1" fmla="*/ 1304925 h 1971675"/>
              <a:gd name="connsiteX2" fmla="*/ 1866900 w 1866900"/>
              <a:gd name="connsiteY2" fmla="*/ 0 h 1971675"/>
              <a:gd name="connsiteX0" fmla="*/ 0 w 1866900"/>
              <a:gd name="connsiteY0" fmla="*/ 1971675 h 1971675"/>
              <a:gd name="connsiteX1" fmla="*/ 1200150 w 1866900"/>
              <a:gd name="connsiteY1" fmla="*/ 1304925 h 1971675"/>
              <a:gd name="connsiteX2" fmla="*/ 1866900 w 1866900"/>
              <a:gd name="connsiteY2" fmla="*/ 0 h 1971675"/>
              <a:gd name="connsiteX0" fmla="*/ 0 w 1866900"/>
              <a:gd name="connsiteY0" fmla="*/ 1971675 h 1971675"/>
              <a:gd name="connsiteX1" fmla="*/ 1200150 w 1866900"/>
              <a:gd name="connsiteY1" fmla="*/ 1304925 h 1971675"/>
              <a:gd name="connsiteX2" fmla="*/ 1866900 w 1866900"/>
              <a:gd name="connsiteY2" fmla="*/ 0 h 1971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66900" h="1971675">
                <a:moveTo>
                  <a:pt x="0" y="1971675"/>
                </a:moveTo>
                <a:cubicBezTo>
                  <a:pt x="444500" y="1802606"/>
                  <a:pt x="838200" y="1709738"/>
                  <a:pt x="1200150" y="1304925"/>
                </a:cubicBezTo>
                <a:cubicBezTo>
                  <a:pt x="1625600" y="830263"/>
                  <a:pt x="1689100" y="488156"/>
                  <a:pt x="1866900" y="0"/>
                </a:cubicBezTo>
              </a:path>
            </a:pathLst>
          </a:cu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Volný tvar 25"/>
          <p:cNvSpPr/>
          <p:nvPr/>
        </p:nvSpPr>
        <p:spPr>
          <a:xfrm>
            <a:off x="5060950" y="4362450"/>
            <a:ext cx="1200150" cy="1111250"/>
          </a:xfrm>
          <a:custGeom>
            <a:avLst/>
            <a:gdLst>
              <a:gd name="connsiteX0" fmla="*/ 0 w 1866900"/>
              <a:gd name="connsiteY0" fmla="*/ 1971675 h 1971675"/>
              <a:gd name="connsiteX1" fmla="*/ 1200150 w 1866900"/>
              <a:gd name="connsiteY1" fmla="*/ 1304925 h 1971675"/>
              <a:gd name="connsiteX2" fmla="*/ 1866900 w 1866900"/>
              <a:gd name="connsiteY2" fmla="*/ 0 h 1971675"/>
              <a:gd name="connsiteX0" fmla="*/ 0 w 1866900"/>
              <a:gd name="connsiteY0" fmla="*/ 1971675 h 1971675"/>
              <a:gd name="connsiteX1" fmla="*/ 1200150 w 1866900"/>
              <a:gd name="connsiteY1" fmla="*/ 1304925 h 1971675"/>
              <a:gd name="connsiteX2" fmla="*/ 1866900 w 1866900"/>
              <a:gd name="connsiteY2" fmla="*/ 0 h 1971675"/>
              <a:gd name="connsiteX0" fmla="*/ 0 w 1866900"/>
              <a:gd name="connsiteY0" fmla="*/ 1971675 h 1971675"/>
              <a:gd name="connsiteX1" fmla="*/ 1200150 w 1866900"/>
              <a:gd name="connsiteY1" fmla="*/ 1304925 h 1971675"/>
              <a:gd name="connsiteX2" fmla="*/ 1866900 w 1866900"/>
              <a:gd name="connsiteY2" fmla="*/ 0 h 1971675"/>
              <a:gd name="connsiteX0" fmla="*/ 0 w 1866900"/>
              <a:gd name="connsiteY0" fmla="*/ 1971675 h 1971675"/>
              <a:gd name="connsiteX1" fmla="*/ 1106311 w 1866900"/>
              <a:gd name="connsiteY1" fmla="*/ 1183005 h 1971675"/>
              <a:gd name="connsiteX2" fmla="*/ 1866900 w 1866900"/>
              <a:gd name="connsiteY2" fmla="*/ 0 h 1971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66900" h="1971675">
                <a:moveTo>
                  <a:pt x="0" y="1971675"/>
                </a:moveTo>
                <a:cubicBezTo>
                  <a:pt x="444500" y="1802606"/>
                  <a:pt x="744361" y="1587818"/>
                  <a:pt x="1106311" y="1183005"/>
                </a:cubicBezTo>
                <a:cubicBezTo>
                  <a:pt x="1531761" y="708343"/>
                  <a:pt x="1689100" y="488156"/>
                  <a:pt x="1866900" y="0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Elipsa 26"/>
          <p:cNvSpPr/>
          <p:nvPr/>
        </p:nvSpPr>
        <p:spPr>
          <a:xfrm>
            <a:off x="6216650" y="4318000"/>
            <a:ext cx="88900" cy="889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Elipsa 27"/>
          <p:cNvSpPr/>
          <p:nvPr/>
        </p:nvSpPr>
        <p:spPr>
          <a:xfrm>
            <a:off x="7816850" y="2940050"/>
            <a:ext cx="88900" cy="889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Text Box 6"/>
          <p:cNvSpPr txBox="1">
            <a:spLocks noChangeArrowheads="1"/>
          </p:cNvSpPr>
          <p:nvPr/>
        </p:nvSpPr>
        <p:spPr bwMode="auto">
          <a:xfrm>
            <a:off x="4972050" y="3429000"/>
            <a:ext cx="1008609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600" dirty="0" smtClean="0">
                <a:solidFill>
                  <a:prstClr val="black"/>
                </a:solidFill>
                <a:cs typeface="Arial" charset="0"/>
              </a:rPr>
              <a:t>pevná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600" dirty="0" smtClean="0">
                <a:solidFill>
                  <a:prstClr val="black"/>
                </a:solidFill>
                <a:cs typeface="Arial" charset="0"/>
              </a:rPr>
              <a:t>látka</a:t>
            </a:r>
          </a:p>
        </p:txBody>
      </p:sp>
      <p:sp>
        <p:nvSpPr>
          <p:cNvPr id="30" name="Text Box 6"/>
          <p:cNvSpPr txBox="1">
            <a:spLocks noChangeArrowheads="1"/>
          </p:cNvSpPr>
          <p:nvPr/>
        </p:nvSpPr>
        <p:spPr bwMode="auto">
          <a:xfrm>
            <a:off x="6350000" y="3162300"/>
            <a:ext cx="1315488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600" dirty="0" smtClean="0">
                <a:solidFill>
                  <a:prstClr val="black"/>
                </a:solidFill>
                <a:cs typeface="Arial" charset="0"/>
              </a:rPr>
              <a:t>kapalina</a:t>
            </a:r>
          </a:p>
        </p:txBody>
      </p:sp>
      <p:sp>
        <p:nvSpPr>
          <p:cNvPr id="31" name="Text Box 6"/>
          <p:cNvSpPr txBox="1">
            <a:spLocks noChangeArrowheads="1"/>
          </p:cNvSpPr>
          <p:nvPr/>
        </p:nvSpPr>
        <p:spPr bwMode="auto">
          <a:xfrm>
            <a:off x="6483350" y="4447798"/>
            <a:ext cx="1347677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2600" dirty="0" smtClean="0">
                <a:solidFill>
                  <a:prstClr val="black"/>
                </a:solidFill>
                <a:cs typeface="Arial" charset="0"/>
              </a:rPr>
              <a:t>přehřátá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2600" dirty="0" smtClean="0">
                <a:solidFill>
                  <a:prstClr val="black"/>
                </a:solidFill>
                <a:cs typeface="Arial" charset="0"/>
              </a:rPr>
              <a:t>pára</a:t>
            </a:r>
          </a:p>
        </p:txBody>
      </p:sp>
      <p:sp>
        <p:nvSpPr>
          <p:cNvPr id="32" name="Text Box 6"/>
          <p:cNvSpPr txBox="1">
            <a:spLocks noChangeArrowheads="1"/>
          </p:cNvSpPr>
          <p:nvPr/>
        </p:nvSpPr>
        <p:spPr bwMode="auto">
          <a:xfrm>
            <a:off x="8083550" y="3873500"/>
            <a:ext cx="761747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600" dirty="0" smtClean="0">
                <a:solidFill>
                  <a:prstClr val="black"/>
                </a:solidFill>
                <a:cs typeface="Arial" charset="0"/>
              </a:rPr>
              <a:t>plyn</a:t>
            </a:r>
          </a:p>
        </p:txBody>
      </p:sp>
      <p:sp>
        <p:nvSpPr>
          <p:cNvPr id="34" name="Rectangle 38"/>
          <p:cNvSpPr>
            <a:spLocks noChangeArrowheads="1"/>
          </p:cNvSpPr>
          <p:nvPr/>
        </p:nvSpPr>
        <p:spPr bwMode="auto">
          <a:xfrm>
            <a:off x="304800" y="2006600"/>
            <a:ext cx="3579813" cy="2964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1938" indent="-261938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cs-CZ" sz="2800" dirty="0" smtClean="0">
                <a:solidFill>
                  <a:prstClr val="black"/>
                </a:solidFill>
                <a:cs typeface="Times New Roman" pitchFamily="18" charset="0"/>
              </a:rPr>
              <a:t>každý bod křivky </a:t>
            </a:r>
            <a:br>
              <a:rPr lang="cs-CZ" sz="2800" dirty="0" smtClean="0">
                <a:solidFill>
                  <a:prstClr val="black"/>
                </a:solidFill>
                <a:cs typeface="Times New Roman" pitchFamily="18" charset="0"/>
              </a:rPr>
            </a:br>
            <a:r>
              <a:rPr lang="cs-CZ" sz="2800" dirty="0" smtClean="0">
                <a:solidFill>
                  <a:prstClr val="black"/>
                </a:solidFill>
                <a:cs typeface="Times New Roman" pitchFamily="18" charset="0"/>
              </a:rPr>
              <a:t>charakterizuje RS </a:t>
            </a:r>
            <a:br>
              <a:rPr lang="cs-CZ" sz="2800" dirty="0" smtClean="0">
                <a:solidFill>
                  <a:prstClr val="black"/>
                </a:solidFill>
                <a:cs typeface="Times New Roman" pitchFamily="18" charset="0"/>
              </a:rPr>
            </a:br>
            <a:r>
              <a:rPr lang="cs-CZ" sz="2800" dirty="0" smtClean="0">
                <a:solidFill>
                  <a:prstClr val="black"/>
                </a:solidFill>
                <a:cs typeface="Times New Roman" pitchFamily="18" charset="0"/>
              </a:rPr>
              <a:t>pevné látky </a:t>
            </a:r>
            <a:br>
              <a:rPr lang="cs-CZ" sz="2800" dirty="0" smtClean="0">
                <a:solidFill>
                  <a:prstClr val="black"/>
                </a:solidFill>
                <a:cs typeface="Times New Roman" pitchFamily="18" charset="0"/>
              </a:rPr>
            </a:br>
            <a:r>
              <a:rPr lang="cs-CZ" sz="2800" dirty="0" smtClean="0">
                <a:solidFill>
                  <a:prstClr val="black"/>
                </a:solidFill>
                <a:cs typeface="Times New Roman" pitchFamily="18" charset="0"/>
              </a:rPr>
              <a:t>a syté páry</a:t>
            </a:r>
            <a:br>
              <a:rPr lang="cs-CZ" sz="2800" dirty="0" smtClean="0">
                <a:solidFill>
                  <a:prstClr val="black"/>
                </a:solidFill>
                <a:cs typeface="Times New Roman" pitchFamily="18" charset="0"/>
              </a:rPr>
            </a:br>
            <a:r>
              <a:rPr lang="cs-CZ" sz="2800" dirty="0" smtClean="0">
                <a:solidFill>
                  <a:prstClr val="black"/>
                </a:solidFill>
                <a:cs typeface="Times New Roman" pitchFamily="18" charset="0"/>
              </a:rPr>
              <a:t/>
            </a:r>
            <a:br>
              <a:rPr lang="cs-CZ" sz="2800" dirty="0" smtClean="0">
                <a:solidFill>
                  <a:prstClr val="black"/>
                </a:solidFill>
                <a:cs typeface="Times New Roman" pitchFamily="18" charset="0"/>
              </a:rPr>
            </a:br>
            <a:endParaRPr lang="cs-CZ" sz="2800" dirty="0" smtClean="0">
              <a:solidFill>
                <a:prstClr val="black"/>
              </a:solidFill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2800" baseline="-25000" dirty="0" smtClean="0">
              <a:solidFill>
                <a:prstClr val="black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1036"/>
          <p:cNvSpPr>
            <a:spLocks noChangeArrowheads="1"/>
          </p:cNvSpPr>
          <p:nvPr/>
        </p:nvSpPr>
        <p:spPr bwMode="auto">
          <a:xfrm>
            <a:off x="285750" y="758150"/>
            <a:ext cx="8858250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cs-CZ" sz="2800" b="1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PŘEHŘÁTÁ PÁRA</a:t>
            </a:r>
            <a:br>
              <a:rPr lang="cs-CZ" sz="2800" b="1" dirty="0">
                <a:solidFill>
                  <a:prstClr val="black"/>
                </a:solidFill>
                <a:latin typeface="+mj-lt"/>
                <a:cs typeface="Times New Roman" pitchFamily="18" charset="0"/>
              </a:rPr>
            </a:br>
            <a:r>
              <a:rPr lang="cs-CZ" sz="28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má nižší tlak a hustotu než sytá pára téže teploty</a:t>
            </a:r>
            <a:r>
              <a:rPr lang="cs-CZ" sz="2800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.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cs-CZ" sz="2800" b="1" dirty="0" smtClean="0">
                <a:solidFill>
                  <a:prstClr val="black"/>
                </a:solidFill>
                <a:cs typeface="Times New Roman" pitchFamily="18" charset="0"/>
              </a:rPr>
              <a:t>Vznik přehřáté páry: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cs-CZ" sz="2800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endParaRPr lang="cs-CZ" sz="2800" dirty="0">
              <a:solidFill>
                <a:prstClr val="black"/>
              </a:solidFill>
              <a:latin typeface="+mj-lt"/>
              <a:cs typeface="Times New Roman" pitchFamily="18" charset="0"/>
            </a:endParaRP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cs-CZ" sz="28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 </a:t>
            </a:r>
          </a:p>
        </p:txBody>
      </p:sp>
      <p:sp>
        <p:nvSpPr>
          <p:cNvPr id="30726" name="Obdélník 12"/>
          <p:cNvSpPr>
            <a:spLocks noChangeArrowheads="1"/>
          </p:cNvSpPr>
          <p:nvPr/>
        </p:nvSpPr>
        <p:spPr bwMode="auto">
          <a:xfrm>
            <a:off x="4705350" y="2006600"/>
            <a:ext cx="43053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58775" indent="-358775" eaLnBrk="0" fontAlgn="base" hangingPunct="0"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cs-CZ" sz="2800" dirty="0" smtClean="0">
                <a:solidFill>
                  <a:prstClr val="black"/>
                </a:solidFill>
                <a:cs typeface="Times New Roman" pitchFamily="18" charset="0"/>
              </a:rPr>
              <a:t>zvětšením objemu (↓p)</a:t>
            </a:r>
            <a:br>
              <a:rPr lang="cs-CZ" sz="2800" dirty="0" smtClean="0">
                <a:solidFill>
                  <a:prstClr val="black"/>
                </a:solidFill>
                <a:cs typeface="Times New Roman" pitchFamily="18" charset="0"/>
              </a:rPr>
            </a:br>
            <a:r>
              <a:rPr lang="cs-CZ" sz="2800" dirty="0" smtClean="0">
                <a:solidFill>
                  <a:prstClr val="black"/>
                </a:solidFill>
                <a:cs typeface="Times New Roman" pitchFamily="18" charset="0"/>
              </a:rPr>
              <a:t>bez přítomnosti kapaliny</a:t>
            </a:r>
            <a:br>
              <a:rPr lang="cs-CZ" sz="2800" dirty="0" smtClean="0">
                <a:solidFill>
                  <a:prstClr val="black"/>
                </a:solidFill>
                <a:cs typeface="Times New Roman" pitchFamily="18" charset="0"/>
              </a:rPr>
            </a:br>
            <a:r>
              <a:rPr lang="cs-CZ" sz="2800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br>
              <a:rPr lang="cs-CZ" sz="2800" dirty="0" smtClean="0">
                <a:solidFill>
                  <a:prstClr val="black"/>
                </a:solidFill>
                <a:cs typeface="Times New Roman" pitchFamily="18" charset="0"/>
              </a:rPr>
            </a:br>
            <a:r>
              <a:rPr lang="cs-CZ" sz="2800" dirty="0" smtClean="0">
                <a:solidFill>
                  <a:prstClr val="black"/>
                </a:solidFill>
                <a:cs typeface="Times New Roman" pitchFamily="18" charset="0"/>
              </a:rPr>
              <a:t>(při T = </a:t>
            </a:r>
            <a:r>
              <a:rPr lang="cs-CZ" sz="2800" dirty="0" err="1" smtClean="0">
                <a:solidFill>
                  <a:prstClr val="black"/>
                </a:solidFill>
                <a:cs typeface="Times New Roman" pitchFamily="18" charset="0"/>
              </a:rPr>
              <a:t>konst</a:t>
            </a:r>
            <a:r>
              <a:rPr lang="cs-CZ" sz="2800" dirty="0" smtClean="0">
                <a:solidFill>
                  <a:prstClr val="black"/>
                </a:solidFill>
                <a:cs typeface="Times New Roman" pitchFamily="18" charset="0"/>
              </a:rPr>
              <a:t>.)</a:t>
            </a:r>
            <a:br>
              <a:rPr lang="cs-CZ" sz="2800" dirty="0" smtClean="0">
                <a:solidFill>
                  <a:prstClr val="black"/>
                </a:solidFill>
                <a:cs typeface="Times New Roman" pitchFamily="18" charset="0"/>
              </a:rPr>
            </a:br>
            <a:endParaRPr lang="cs-CZ" sz="2800" dirty="0" smtClean="0">
              <a:solidFill>
                <a:prstClr val="black"/>
              </a:solidFill>
              <a:cs typeface="Times New Roman" pitchFamily="18" charset="0"/>
            </a:endParaRPr>
          </a:p>
          <a:p>
            <a:pPr marL="358775" indent="-358775" eaLnBrk="0" fontAlgn="base" hangingPunct="0"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cs-CZ" sz="2800" dirty="0" smtClean="0">
                <a:solidFill>
                  <a:prstClr val="black"/>
                </a:solidFill>
                <a:cs typeface="Times New Roman" pitchFamily="18" charset="0"/>
              </a:rPr>
              <a:t>zahříváním syté páry </a:t>
            </a:r>
            <a:br>
              <a:rPr lang="cs-CZ" sz="2800" dirty="0" smtClean="0">
                <a:solidFill>
                  <a:prstClr val="black"/>
                </a:solidFill>
                <a:cs typeface="Times New Roman" pitchFamily="18" charset="0"/>
              </a:rPr>
            </a:br>
            <a:r>
              <a:rPr lang="cs-CZ" sz="2800" dirty="0" smtClean="0">
                <a:solidFill>
                  <a:prstClr val="black"/>
                </a:solidFill>
                <a:cs typeface="Times New Roman" pitchFamily="18" charset="0"/>
              </a:rPr>
              <a:t>bez přítomnosti kapaliny</a:t>
            </a:r>
            <a:br>
              <a:rPr lang="cs-CZ" sz="2800" dirty="0" smtClean="0">
                <a:solidFill>
                  <a:prstClr val="black"/>
                </a:solidFill>
                <a:cs typeface="Times New Roman" pitchFamily="18" charset="0"/>
              </a:rPr>
            </a:br>
            <a:r>
              <a:rPr lang="cs-CZ" sz="2800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br>
              <a:rPr lang="cs-CZ" sz="2800" dirty="0" smtClean="0">
                <a:solidFill>
                  <a:prstClr val="black"/>
                </a:solidFill>
                <a:cs typeface="Times New Roman" pitchFamily="18" charset="0"/>
              </a:rPr>
            </a:br>
            <a:r>
              <a:rPr lang="cs-CZ" sz="2800" dirty="0" smtClean="0">
                <a:solidFill>
                  <a:prstClr val="black"/>
                </a:solidFill>
                <a:cs typeface="Times New Roman" pitchFamily="18" charset="0"/>
              </a:rPr>
              <a:t>(při p = </a:t>
            </a:r>
            <a:r>
              <a:rPr lang="cs-CZ" sz="2800" dirty="0" err="1" smtClean="0">
                <a:solidFill>
                  <a:prstClr val="black"/>
                </a:solidFill>
                <a:cs typeface="Times New Roman" pitchFamily="18" charset="0"/>
              </a:rPr>
              <a:t>konst</a:t>
            </a:r>
            <a:r>
              <a:rPr lang="cs-CZ" sz="2800" dirty="0" smtClean="0">
                <a:solidFill>
                  <a:prstClr val="black"/>
                </a:solidFill>
                <a:cs typeface="Times New Roman" pitchFamily="18" charset="0"/>
              </a:rPr>
              <a:t>.)</a:t>
            </a: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0" y="-38100"/>
            <a:ext cx="9144000" cy="615553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96838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 smtClean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7. 7. FÁZOVÝ DIAGRAM</a:t>
            </a: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215900" y="2594630"/>
            <a:ext cx="3850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8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p</a:t>
            </a:r>
          </a:p>
        </p:txBody>
      </p:sp>
      <p:sp>
        <p:nvSpPr>
          <p:cNvPr id="12" name="Line 7"/>
          <p:cNvSpPr>
            <a:spLocks noChangeShapeType="1"/>
          </p:cNvSpPr>
          <p:nvPr/>
        </p:nvSpPr>
        <p:spPr bwMode="auto">
          <a:xfrm flipV="1">
            <a:off x="705716" y="2661759"/>
            <a:ext cx="947" cy="363240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Line 8"/>
          <p:cNvSpPr>
            <a:spLocks noChangeShapeType="1"/>
          </p:cNvSpPr>
          <p:nvPr/>
        </p:nvSpPr>
        <p:spPr bwMode="auto">
          <a:xfrm flipV="1">
            <a:off x="662742" y="6239530"/>
            <a:ext cx="4309308" cy="1811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423142" y="6192560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4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0</a:t>
            </a: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4527550" y="6328430"/>
            <a:ext cx="40427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8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T</a:t>
            </a:r>
          </a:p>
        </p:txBody>
      </p:sp>
      <p:graphicFrame>
        <p:nvGraphicFramePr>
          <p:cNvPr id="16" name="Object 2"/>
          <p:cNvGraphicFramePr>
            <a:graphicFrameLocks noChangeAspect="1"/>
          </p:cNvGraphicFramePr>
          <p:nvPr/>
        </p:nvGraphicFramePr>
        <p:xfrm>
          <a:off x="1813792" y="3285847"/>
          <a:ext cx="176212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8180" name="Rovnice" r:id="rId4" imgW="114120" imgH="215640" progId="Equation.3">
                  <p:embed/>
                </p:oleObj>
              </mc:Choice>
              <mc:Fallback>
                <p:oleObj name="Rovnice" r:id="rId4" imgW="114120" imgH="2156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3792" y="3285847"/>
                        <a:ext cx="176212" cy="517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Line 16"/>
          <p:cNvSpPr>
            <a:spLocks noChangeShapeType="1"/>
          </p:cNvSpPr>
          <p:nvPr/>
        </p:nvSpPr>
        <p:spPr bwMode="auto">
          <a:xfrm flipH="1">
            <a:off x="4083049" y="2879474"/>
            <a:ext cx="5443" cy="3423556"/>
          </a:xfrm>
          <a:prstGeom prst="line">
            <a:avLst/>
          </a:prstGeom>
          <a:noFill/>
          <a:ln w="19050">
            <a:solidFill>
              <a:srgbClr val="009592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8" name="Volný tvar 17"/>
          <p:cNvSpPr/>
          <p:nvPr/>
        </p:nvSpPr>
        <p:spPr>
          <a:xfrm>
            <a:off x="2438400" y="3483630"/>
            <a:ext cx="1644650" cy="1422400"/>
          </a:xfrm>
          <a:custGeom>
            <a:avLst/>
            <a:gdLst>
              <a:gd name="connsiteX0" fmla="*/ 0 w 1866900"/>
              <a:gd name="connsiteY0" fmla="*/ 1971675 h 1971675"/>
              <a:gd name="connsiteX1" fmla="*/ 1200150 w 1866900"/>
              <a:gd name="connsiteY1" fmla="*/ 1304925 h 1971675"/>
              <a:gd name="connsiteX2" fmla="*/ 1866900 w 1866900"/>
              <a:gd name="connsiteY2" fmla="*/ 0 h 1971675"/>
              <a:gd name="connsiteX0" fmla="*/ 0 w 1866900"/>
              <a:gd name="connsiteY0" fmla="*/ 1971675 h 1971675"/>
              <a:gd name="connsiteX1" fmla="*/ 1200150 w 1866900"/>
              <a:gd name="connsiteY1" fmla="*/ 1304925 h 1971675"/>
              <a:gd name="connsiteX2" fmla="*/ 1866900 w 1866900"/>
              <a:gd name="connsiteY2" fmla="*/ 0 h 1971675"/>
              <a:gd name="connsiteX0" fmla="*/ 0 w 1866900"/>
              <a:gd name="connsiteY0" fmla="*/ 1971675 h 1971675"/>
              <a:gd name="connsiteX1" fmla="*/ 1200150 w 1866900"/>
              <a:gd name="connsiteY1" fmla="*/ 1304925 h 1971675"/>
              <a:gd name="connsiteX2" fmla="*/ 1866900 w 1866900"/>
              <a:gd name="connsiteY2" fmla="*/ 0 h 1971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66900" h="1971675">
                <a:moveTo>
                  <a:pt x="0" y="1971675"/>
                </a:moveTo>
                <a:cubicBezTo>
                  <a:pt x="444500" y="1802606"/>
                  <a:pt x="838200" y="1709738"/>
                  <a:pt x="1200150" y="1304925"/>
                </a:cubicBezTo>
                <a:cubicBezTo>
                  <a:pt x="1625600" y="830263"/>
                  <a:pt x="1689100" y="488156"/>
                  <a:pt x="1866900" y="0"/>
                </a:cubicBezTo>
              </a:path>
            </a:pathLst>
          </a:cu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4083050" y="3227110"/>
            <a:ext cx="38183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800" b="1" dirty="0" smtClean="0">
                <a:solidFill>
                  <a:srgbClr val="0000FF"/>
                </a:solidFill>
                <a:cs typeface="Arial" charset="0"/>
              </a:rPr>
              <a:t>K</a:t>
            </a:r>
          </a:p>
        </p:txBody>
      </p:sp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2393950" y="4772680"/>
            <a:ext cx="40267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800" b="1" dirty="0" smtClean="0">
                <a:solidFill>
                  <a:srgbClr val="0000FF"/>
                </a:solidFill>
                <a:cs typeface="Arial" charset="0"/>
              </a:rPr>
              <a:t>A</a:t>
            </a:r>
          </a:p>
        </p:txBody>
      </p:sp>
      <p:sp>
        <p:nvSpPr>
          <p:cNvPr id="21" name="Volný tvar 20"/>
          <p:cNvSpPr/>
          <p:nvPr/>
        </p:nvSpPr>
        <p:spPr>
          <a:xfrm rot="4301895" flipH="1">
            <a:off x="2108564" y="3350280"/>
            <a:ext cx="1511300" cy="1333500"/>
          </a:xfrm>
          <a:custGeom>
            <a:avLst/>
            <a:gdLst>
              <a:gd name="connsiteX0" fmla="*/ 0 w 1866900"/>
              <a:gd name="connsiteY0" fmla="*/ 1971675 h 1971675"/>
              <a:gd name="connsiteX1" fmla="*/ 1200150 w 1866900"/>
              <a:gd name="connsiteY1" fmla="*/ 1304925 h 1971675"/>
              <a:gd name="connsiteX2" fmla="*/ 1866900 w 1866900"/>
              <a:gd name="connsiteY2" fmla="*/ 0 h 1971675"/>
              <a:gd name="connsiteX0" fmla="*/ 0 w 1866900"/>
              <a:gd name="connsiteY0" fmla="*/ 1971675 h 1971675"/>
              <a:gd name="connsiteX1" fmla="*/ 1200150 w 1866900"/>
              <a:gd name="connsiteY1" fmla="*/ 1304925 h 1971675"/>
              <a:gd name="connsiteX2" fmla="*/ 1866900 w 1866900"/>
              <a:gd name="connsiteY2" fmla="*/ 0 h 1971675"/>
              <a:gd name="connsiteX0" fmla="*/ 0 w 1866900"/>
              <a:gd name="connsiteY0" fmla="*/ 1971675 h 1971675"/>
              <a:gd name="connsiteX1" fmla="*/ 1200150 w 1866900"/>
              <a:gd name="connsiteY1" fmla="*/ 1304925 h 1971675"/>
              <a:gd name="connsiteX2" fmla="*/ 1866900 w 1866900"/>
              <a:gd name="connsiteY2" fmla="*/ 0 h 1971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66900" h="1971675">
                <a:moveTo>
                  <a:pt x="0" y="1971675"/>
                </a:moveTo>
                <a:cubicBezTo>
                  <a:pt x="444500" y="1802606"/>
                  <a:pt x="838200" y="1709738"/>
                  <a:pt x="1200150" y="1304925"/>
                </a:cubicBezTo>
                <a:cubicBezTo>
                  <a:pt x="1625600" y="830263"/>
                  <a:pt x="1689100" y="488156"/>
                  <a:pt x="1866900" y="0"/>
                </a:cubicBezTo>
              </a:path>
            </a:pathLst>
          </a:cu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Volný tvar 21"/>
          <p:cNvSpPr/>
          <p:nvPr/>
        </p:nvSpPr>
        <p:spPr>
          <a:xfrm>
            <a:off x="1282700" y="4861580"/>
            <a:ext cx="1200150" cy="1111250"/>
          </a:xfrm>
          <a:custGeom>
            <a:avLst/>
            <a:gdLst>
              <a:gd name="connsiteX0" fmla="*/ 0 w 1866900"/>
              <a:gd name="connsiteY0" fmla="*/ 1971675 h 1971675"/>
              <a:gd name="connsiteX1" fmla="*/ 1200150 w 1866900"/>
              <a:gd name="connsiteY1" fmla="*/ 1304925 h 1971675"/>
              <a:gd name="connsiteX2" fmla="*/ 1866900 w 1866900"/>
              <a:gd name="connsiteY2" fmla="*/ 0 h 1971675"/>
              <a:gd name="connsiteX0" fmla="*/ 0 w 1866900"/>
              <a:gd name="connsiteY0" fmla="*/ 1971675 h 1971675"/>
              <a:gd name="connsiteX1" fmla="*/ 1200150 w 1866900"/>
              <a:gd name="connsiteY1" fmla="*/ 1304925 h 1971675"/>
              <a:gd name="connsiteX2" fmla="*/ 1866900 w 1866900"/>
              <a:gd name="connsiteY2" fmla="*/ 0 h 1971675"/>
              <a:gd name="connsiteX0" fmla="*/ 0 w 1866900"/>
              <a:gd name="connsiteY0" fmla="*/ 1971675 h 1971675"/>
              <a:gd name="connsiteX1" fmla="*/ 1200150 w 1866900"/>
              <a:gd name="connsiteY1" fmla="*/ 1304925 h 1971675"/>
              <a:gd name="connsiteX2" fmla="*/ 1866900 w 1866900"/>
              <a:gd name="connsiteY2" fmla="*/ 0 h 1971675"/>
              <a:gd name="connsiteX0" fmla="*/ 0 w 1866900"/>
              <a:gd name="connsiteY0" fmla="*/ 1971675 h 1971675"/>
              <a:gd name="connsiteX1" fmla="*/ 1106311 w 1866900"/>
              <a:gd name="connsiteY1" fmla="*/ 1183005 h 1971675"/>
              <a:gd name="connsiteX2" fmla="*/ 1866900 w 1866900"/>
              <a:gd name="connsiteY2" fmla="*/ 0 h 1971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66900" h="1971675">
                <a:moveTo>
                  <a:pt x="0" y="1971675"/>
                </a:moveTo>
                <a:cubicBezTo>
                  <a:pt x="444500" y="1802606"/>
                  <a:pt x="744361" y="1587818"/>
                  <a:pt x="1106311" y="1183005"/>
                </a:cubicBezTo>
                <a:cubicBezTo>
                  <a:pt x="1531761" y="708343"/>
                  <a:pt x="1689100" y="488156"/>
                  <a:pt x="1866900" y="0"/>
                </a:cubicBezTo>
              </a:path>
            </a:pathLst>
          </a:cu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Elipsa 22"/>
          <p:cNvSpPr/>
          <p:nvPr/>
        </p:nvSpPr>
        <p:spPr>
          <a:xfrm>
            <a:off x="2438400" y="4817130"/>
            <a:ext cx="88900" cy="889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Elipsa 23"/>
          <p:cNvSpPr/>
          <p:nvPr/>
        </p:nvSpPr>
        <p:spPr>
          <a:xfrm>
            <a:off x="4038600" y="3439180"/>
            <a:ext cx="88900" cy="889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Text Box 6"/>
          <p:cNvSpPr txBox="1">
            <a:spLocks noChangeArrowheads="1"/>
          </p:cNvSpPr>
          <p:nvPr/>
        </p:nvSpPr>
        <p:spPr bwMode="auto">
          <a:xfrm>
            <a:off x="1771650" y="5607050"/>
            <a:ext cx="235585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2600" dirty="0" smtClean="0">
                <a:solidFill>
                  <a:prstClr val="black"/>
                </a:solidFill>
                <a:cs typeface="Arial" charset="0"/>
              </a:rPr>
              <a:t>přehřátá pára</a:t>
            </a:r>
          </a:p>
        </p:txBody>
      </p:sp>
      <p:cxnSp>
        <p:nvCxnSpPr>
          <p:cNvPr id="8" name="Přímá spojovací šipka 7"/>
          <p:cNvCxnSpPr/>
          <p:nvPr/>
        </p:nvCxnSpPr>
        <p:spPr>
          <a:xfrm flipV="1">
            <a:off x="2867025" y="4760913"/>
            <a:ext cx="1038225" cy="317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ovací šipka 9"/>
          <p:cNvCxnSpPr/>
          <p:nvPr/>
        </p:nvCxnSpPr>
        <p:spPr>
          <a:xfrm rot="5400000">
            <a:off x="2506663" y="5124450"/>
            <a:ext cx="785812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Box 6"/>
          <p:cNvSpPr txBox="1">
            <a:spLocks noChangeArrowheads="1"/>
          </p:cNvSpPr>
          <p:nvPr/>
        </p:nvSpPr>
        <p:spPr bwMode="auto">
          <a:xfrm>
            <a:off x="2527300" y="3784600"/>
            <a:ext cx="1315488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600" dirty="0" smtClean="0">
                <a:solidFill>
                  <a:prstClr val="black"/>
                </a:solidFill>
                <a:cs typeface="Arial" charset="0"/>
              </a:rPr>
              <a:t>kapalina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0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07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6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1036"/>
          <p:cNvSpPr>
            <a:spLocks noChangeArrowheads="1"/>
          </p:cNvSpPr>
          <p:nvPr/>
        </p:nvSpPr>
        <p:spPr bwMode="auto">
          <a:xfrm>
            <a:off x="285750" y="761762"/>
            <a:ext cx="8858250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cs-CZ" sz="2800" b="1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PŘEHŘÁTÁ PÁRA</a:t>
            </a:r>
            <a:br>
              <a:rPr lang="cs-CZ" sz="2800" b="1" dirty="0">
                <a:solidFill>
                  <a:prstClr val="black"/>
                </a:solidFill>
                <a:latin typeface="+mj-lt"/>
                <a:cs typeface="Times New Roman" pitchFamily="18" charset="0"/>
              </a:rPr>
            </a:br>
            <a:r>
              <a:rPr lang="cs-CZ" sz="28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má nižší tlak a hustotu než sytá pára téže teploty</a:t>
            </a:r>
            <a:r>
              <a:rPr lang="cs-CZ" sz="2800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.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cs-CZ" sz="2800" dirty="0">
              <a:solidFill>
                <a:prstClr val="black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30726" name="Obdélník 12"/>
          <p:cNvSpPr>
            <a:spLocks noChangeArrowheads="1"/>
          </p:cNvSpPr>
          <p:nvPr/>
        </p:nvSpPr>
        <p:spPr bwMode="auto">
          <a:xfrm>
            <a:off x="4705350" y="2628900"/>
            <a:ext cx="4071938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Aft>
                <a:spcPct val="0"/>
              </a:spcAft>
              <a:defRPr/>
            </a:pPr>
            <a:r>
              <a:rPr lang="cs-CZ" sz="2800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Pro přehřátou páru přibližně platí </a:t>
            </a:r>
            <a:br>
              <a:rPr lang="cs-CZ" sz="2800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</a:br>
            <a:r>
              <a:rPr lang="cs-CZ" sz="2800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stavová rovnice. </a:t>
            </a:r>
            <a:br>
              <a:rPr lang="cs-CZ" sz="2800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</a:br>
            <a:r>
              <a:rPr lang="cs-CZ" sz="2800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/>
            </a:r>
            <a:br>
              <a:rPr lang="cs-CZ" sz="2800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</a:br>
            <a:r>
              <a:rPr lang="cs-CZ" sz="2800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(Tím víc, čím víc se liší </a:t>
            </a:r>
            <a:br>
              <a:rPr lang="cs-CZ" sz="2800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</a:br>
            <a:r>
              <a:rPr lang="cs-CZ" sz="2800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od syté páry).</a:t>
            </a: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0" y="-38100"/>
            <a:ext cx="9144000" cy="615553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96838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 smtClean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7. 7. FÁZOVÝ DIAGRAM</a:t>
            </a: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4527550" y="6328430"/>
            <a:ext cx="40427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8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T</a:t>
            </a:r>
          </a:p>
        </p:txBody>
      </p:sp>
      <p:grpSp>
        <p:nvGrpSpPr>
          <p:cNvPr id="2" name="Skupina 24"/>
          <p:cNvGrpSpPr/>
          <p:nvPr/>
        </p:nvGrpSpPr>
        <p:grpSpPr>
          <a:xfrm>
            <a:off x="215900" y="2594630"/>
            <a:ext cx="4756150" cy="4055130"/>
            <a:chOff x="215900" y="2594630"/>
            <a:chExt cx="4756150" cy="4055130"/>
          </a:xfrm>
        </p:grpSpPr>
        <p:sp>
          <p:nvSpPr>
            <p:cNvPr id="11" name="Text Box 6"/>
            <p:cNvSpPr txBox="1">
              <a:spLocks noChangeArrowheads="1"/>
            </p:cNvSpPr>
            <p:nvPr/>
          </p:nvSpPr>
          <p:spPr bwMode="auto">
            <a:xfrm>
              <a:off x="215900" y="2594630"/>
              <a:ext cx="38504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cs-CZ" sz="2800" dirty="0" smtClean="0">
                  <a:solidFill>
                    <a:prstClr val="black"/>
                  </a:solidFill>
                  <a:latin typeface="Arial" charset="0"/>
                  <a:cs typeface="Arial" charset="0"/>
                </a:rPr>
                <a:t>p</a:t>
              </a:r>
            </a:p>
          </p:txBody>
        </p:sp>
        <p:sp>
          <p:nvSpPr>
            <p:cNvPr id="12" name="Line 7"/>
            <p:cNvSpPr>
              <a:spLocks noChangeShapeType="1"/>
            </p:cNvSpPr>
            <p:nvPr/>
          </p:nvSpPr>
          <p:spPr bwMode="auto">
            <a:xfrm flipV="1">
              <a:off x="705716" y="2661759"/>
              <a:ext cx="947" cy="363240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Line 8"/>
            <p:cNvSpPr>
              <a:spLocks noChangeShapeType="1"/>
            </p:cNvSpPr>
            <p:nvPr/>
          </p:nvSpPr>
          <p:spPr bwMode="auto">
            <a:xfrm flipV="1">
              <a:off x="662742" y="6239530"/>
              <a:ext cx="4309308" cy="181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" name="Text Box 9"/>
            <p:cNvSpPr txBox="1">
              <a:spLocks noChangeArrowheads="1"/>
            </p:cNvSpPr>
            <p:nvPr/>
          </p:nvSpPr>
          <p:spPr bwMode="auto">
            <a:xfrm>
              <a:off x="423142" y="6192560"/>
              <a:ext cx="354012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cs-CZ" sz="2400" dirty="0" smtClean="0">
                  <a:solidFill>
                    <a:prstClr val="black"/>
                  </a:solidFill>
                  <a:latin typeface="Arial" charset="0"/>
                  <a:cs typeface="Arial" charset="0"/>
                </a:rPr>
                <a:t>0</a:t>
              </a:r>
            </a:p>
          </p:txBody>
        </p:sp>
        <p:graphicFrame>
          <p:nvGraphicFramePr>
            <p:cNvPr id="16" name="Object 2"/>
            <p:cNvGraphicFramePr>
              <a:graphicFrameLocks noChangeAspect="1"/>
            </p:cNvGraphicFramePr>
            <p:nvPr/>
          </p:nvGraphicFramePr>
          <p:xfrm>
            <a:off x="1813792" y="3285847"/>
            <a:ext cx="176212" cy="5175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99204" name="Rovnice" r:id="rId4" imgW="114120" imgH="215640" progId="Equation.3">
                    <p:embed/>
                  </p:oleObj>
                </mc:Choice>
                <mc:Fallback>
                  <p:oleObj name="Rovnice" r:id="rId4" imgW="114120" imgH="215640" progId="Equation.3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13792" y="3285847"/>
                          <a:ext cx="176212" cy="5175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tx1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" name="Line 16"/>
            <p:cNvSpPr>
              <a:spLocks noChangeShapeType="1"/>
            </p:cNvSpPr>
            <p:nvPr/>
          </p:nvSpPr>
          <p:spPr bwMode="auto">
            <a:xfrm flipH="1">
              <a:off x="4083049" y="2879474"/>
              <a:ext cx="5443" cy="3423556"/>
            </a:xfrm>
            <a:prstGeom prst="line">
              <a:avLst/>
            </a:prstGeom>
            <a:noFill/>
            <a:ln w="19050">
              <a:solidFill>
                <a:srgbClr val="009592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Volný tvar 17"/>
            <p:cNvSpPr/>
            <p:nvPr/>
          </p:nvSpPr>
          <p:spPr>
            <a:xfrm>
              <a:off x="2438400" y="3483630"/>
              <a:ext cx="1644650" cy="1422400"/>
            </a:xfrm>
            <a:custGeom>
              <a:avLst/>
              <a:gdLst>
                <a:gd name="connsiteX0" fmla="*/ 0 w 1866900"/>
                <a:gd name="connsiteY0" fmla="*/ 1971675 h 1971675"/>
                <a:gd name="connsiteX1" fmla="*/ 1200150 w 1866900"/>
                <a:gd name="connsiteY1" fmla="*/ 1304925 h 1971675"/>
                <a:gd name="connsiteX2" fmla="*/ 1866900 w 1866900"/>
                <a:gd name="connsiteY2" fmla="*/ 0 h 1971675"/>
                <a:gd name="connsiteX0" fmla="*/ 0 w 1866900"/>
                <a:gd name="connsiteY0" fmla="*/ 1971675 h 1971675"/>
                <a:gd name="connsiteX1" fmla="*/ 1200150 w 1866900"/>
                <a:gd name="connsiteY1" fmla="*/ 1304925 h 1971675"/>
                <a:gd name="connsiteX2" fmla="*/ 1866900 w 1866900"/>
                <a:gd name="connsiteY2" fmla="*/ 0 h 1971675"/>
                <a:gd name="connsiteX0" fmla="*/ 0 w 1866900"/>
                <a:gd name="connsiteY0" fmla="*/ 1971675 h 1971675"/>
                <a:gd name="connsiteX1" fmla="*/ 1200150 w 1866900"/>
                <a:gd name="connsiteY1" fmla="*/ 1304925 h 1971675"/>
                <a:gd name="connsiteX2" fmla="*/ 1866900 w 1866900"/>
                <a:gd name="connsiteY2" fmla="*/ 0 h 1971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66900" h="1971675">
                  <a:moveTo>
                    <a:pt x="0" y="1971675"/>
                  </a:moveTo>
                  <a:cubicBezTo>
                    <a:pt x="444500" y="1802606"/>
                    <a:pt x="838200" y="1709738"/>
                    <a:pt x="1200150" y="1304925"/>
                  </a:cubicBezTo>
                  <a:cubicBezTo>
                    <a:pt x="1625600" y="830263"/>
                    <a:pt x="1689100" y="488156"/>
                    <a:pt x="1866900" y="0"/>
                  </a:cubicBezTo>
                </a:path>
              </a:pathLst>
            </a:cu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9" name="Text Box 10"/>
            <p:cNvSpPr txBox="1">
              <a:spLocks noChangeArrowheads="1"/>
            </p:cNvSpPr>
            <p:nvPr/>
          </p:nvSpPr>
          <p:spPr bwMode="auto">
            <a:xfrm>
              <a:off x="4083050" y="3227110"/>
              <a:ext cx="381836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cs-CZ" sz="2800" b="1" dirty="0" smtClean="0">
                  <a:solidFill>
                    <a:srgbClr val="0000FF"/>
                  </a:solidFill>
                  <a:cs typeface="Arial" charset="0"/>
                </a:rPr>
                <a:t>K</a:t>
              </a:r>
            </a:p>
          </p:txBody>
        </p:sp>
        <p:sp>
          <p:nvSpPr>
            <p:cNvPr id="20" name="Text Box 10"/>
            <p:cNvSpPr txBox="1">
              <a:spLocks noChangeArrowheads="1"/>
            </p:cNvSpPr>
            <p:nvPr/>
          </p:nvSpPr>
          <p:spPr bwMode="auto">
            <a:xfrm>
              <a:off x="2393950" y="4772680"/>
              <a:ext cx="402674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cs-CZ" sz="2800" b="1" dirty="0" smtClean="0">
                  <a:solidFill>
                    <a:srgbClr val="0000FF"/>
                  </a:solidFill>
                  <a:cs typeface="Arial" charset="0"/>
                </a:rPr>
                <a:t>A</a:t>
              </a:r>
            </a:p>
          </p:txBody>
        </p:sp>
        <p:sp>
          <p:nvSpPr>
            <p:cNvPr id="21" name="Volný tvar 20"/>
            <p:cNvSpPr/>
            <p:nvPr/>
          </p:nvSpPr>
          <p:spPr>
            <a:xfrm rot="4301895" flipH="1">
              <a:off x="2108564" y="3350280"/>
              <a:ext cx="1511300" cy="1333500"/>
            </a:xfrm>
            <a:custGeom>
              <a:avLst/>
              <a:gdLst>
                <a:gd name="connsiteX0" fmla="*/ 0 w 1866900"/>
                <a:gd name="connsiteY0" fmla="*/ 1971675 h 1971675"/>
                <a:gd name="connsiteX1" fmla="*/ 1200150 w 1866900"/>
                <a:gd name="connsiteY1" fmla="*/ 1304925 h 1971675"/>
                <a:gd name="connsiteX2" fmla="*/ 1866900 w 1866900"/>
                <a:gd name="connsiteY2" fmla="*/ 0 h 1971675"/>
                <a:gd name="connsiteX0" fmla="*/ 0 w 1866900"/>
                <a:gd name="connsiteY0" fmla="*/ 1971675 h 1971675"/>
                <a:gd name="connsiteX1" fmla="*/ 1200150 w 1866900"/>
                <a:gd name="connsiteY1" fmla="*/ 1304925 h 1971675"/>
                <a:gd name="connsiteX2" fmla="*/ 1866900 w 1866900"/>
                <a:gd name="connsiteY2" fmla="*/ 0 h 1971675"/>
                <a:gd name="connsiteX0" fmla="*/ 0 w 1866900"/>
                <a:gd name="connsiteY0" fmla="*/ 1971675 h 1971675"/>
                <a:gd name="connsiteX1" fmla="*/ 1200150 w 1866900"/>
                <a:gd name="connsiteY1" fmla="*/ 1304925 h 1971675"/>
                <a:gd name="connsiteX2" fmla="*/ 1866900 w 1866900"/>
                <a:gd name="connsiteY2" fmla="*/ 0 h 1971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66900" h="1971675">
                  <a:moveTo>
                    <a:pt x="0" y="1971675"/>
                  </a:moveTo>
                  <a:cubicBezTo>
                    <a:pt x="444500" y="1802606"/>
                    <a:pt x="838200" y="1709738"/>
                    <a:pt x="1200150" y="1304925"/>
                  </a:cubicBezTo>
                  <a:cubicBezTo>
                    <a:pt x="1625600" y="830263"/>
                    <a:pt x="1689100" y="488156"/>
                    <a:pt x="1866900" y="0"/>
                  </a:cubicBezTo>
                </a:path>
              </a:pathLst>
            </a:cu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" name="Volný tvar 21"/>
            <p:cNvSpPr/>
            <p:nvPr/>
          </p:nvSpPr>
          <p:spPr>
            <a:xfrm>
              <a:off x="1282700" y="4861580"/>
              <a:ext cx="1200150" cy="1111250"/>
            </a:xfrm>
            <a:custGeom>
              <a:avLst/>
              <a:gdLst>
                <a:gd name="connsiteX0" fmla="*/ 0 w 1866900"/>
                <a:gd name="connsiteY0" fmla="*/ 1971675 h 1971675"/>
                <a:gd name="connsiteX1" fmla="*/ 1200150 w 1866900"/>
                <a:gd name="connsiteY1" fmla="*/ 1304925 h 1971675"/>
                <a:gd name="connsiteX2" fmla="*/ 1866900 w 1866900"/>
                <a:gd name="connsiteY2" fmla="*/ 0 h 1971675"/>
                <a:gd name="connsiteX0" fmla="*/ 0 w 1866900"/>
                <a:gd name="connsiteY0" fmla="*/ 1971675 h 1971675"/>
                <a:gd name="connsiteX1" fmla="*/ 1200150 w 1866900"/>
                <a:gd name="connsiteY1" fmla="*/ 1304925 h 1971675"/>
                <a:gd name="connsiteX2" fmla="*/ 1866900 w 1866900"/>
                <a:gd name="connsiteY2" fmla="*/ 0 h 1971675"/>
                <a:gd name="connsiteX0" fmla="*/ 0 w 1866900"/>
                <a:gd name="connsiteY0" fmla="*/ 1971675 h 1971675"/>
                <a:gd name="connsiteX1" fmla="*/ 1200150 w 1866900"/>
                <a:gd name="connsiteY1" fmla="*/ 1304925 h 1971675"/>
                <a:gd name="connsiteX2" fmla="*/ 1866900 w 1866900"/>
                <a:gd name="connsiteY2" fmla="*/ 0 h 1971675"/>
                <a:gd name="connsiteX0" fmla="*/ 0 w 1866900"/>
                <a:gd name="connsiteY0" fmla="*/ 1971675 h 1971675"/>
                <a:gd name="connsiteX1" fmla="*/ 1106311 w 1866900"/>
                <a:gd name="connsiteY1" fmla="*/ 1183005 h 1971675"/>
                <a:gd name="connsiteX2" fmla="*/ 1866900 w 1866900"/>
                <a:gd name="connsiteY2" fmla="*/ 0 h 1971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66900" h="1971675">
                  <a:moveTo>
                    <a:pt x="0" y="1971675"/>
                  </a:moveTo>
                  <a:cubicBezTo>
                    <a:pt x="444500" y="1802606"/>
                    <a:pt x="744361" y="1587818"/>
                    <a:pt x="1106311" y="1183005"/>
                  </a:cubicBezTo>
                  <a:cubicBezTo>
                    <a:pt x="1531761" y="708343"/>
                    <a:pt x="1689100" y="488156"/>
                    <a:pt x="1866900" y="0"/>
                  </a:cubicBezTo>
                </a:path>
              </a:pathLst>
            </a:cu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3" name="Elipsa 22"/>
            <p:cNvSpPr/>
            <p:nvPr/>
          </p:nvSpPr>
          <p:spPr>
            <a:xfrm>
              <a:off x="2438400" y="4817130"/>
              <a:ext cx="88900" cy="88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4" name="Elipsa 23"/>
            <p:cNvSpPr/>
            <p:nvPr/>
          </p:nvSpPr>
          <p:spPr>
            <a:xfrm>
              <a:off x="4038600" y="3439180"/>
              <a:ext cx="88900" cy="88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7" name="Text Box 6"/>
            <p:cNvSpPr txBox="1">
              <a:spLocks noChangeArrowheads="1"/>
            </p:cNvSpPr>
            <p:nvPr/>
          </p:nvSpPr>
          <p:spPr bwMode="auto">
            <a:xfrm>
              <a:off x="1771650" y="5607050"/>
              <a:ext cx="2355850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cs-CZ" sz="2600" dirty="0" smtClean="0">
                  <a:solidFill>
                    <a:prstClr val="black"/>
                  </a:solidFill>
                  <a:cs typeface="Arial" charset="0"/>
                </a:rPr>
                <a:t>přehřátá pára</a:t>
              </a:r>
            </a:p>
          </p:txBody>
        </p:sp>
        <p:sp>
          <p:nvSpPr>
            <p:cNvPr id="29" name="Text Box 6"/>
            <p:cNvSpPr txBox="1">
              <a:spLocks noChangeArrowheads="1"/>
            </p:cNvSpPr>
            <p:nvPr/>
          </p:nvSpPr>
          <p:spPr bwMode="auto">
            <a:xfrm>
              <a:off x="2527300" y="3784600"/>
              <a:ext cx="1315488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cs-CZ" sz="2600" dirty="0" smtClean="0">
                  <a:solidFill>
                    <a:prstClr val="black"/>
                  </a:solidFill>
                  <a:cs typeface="Arial" charset="0"/>
                </a:rPr>
                <a:t>kapalina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Elipsa 38"/>
          <p:cNvSpPr/>
          <p:nvPr/>
        </p:nvSpPr>
        <p:spPr>
          <a:xfrm>
            <a:off x="7135495" y="2719090"/>
            <a:ext cx="153650" cy="153650"/>
          </a:xfrm>
          <a:prstGeom prst="ellipse">
            <a:avLst/>
          </a:prstGeom>
          <a:solidFill>
            <a:srgbClr val="FFFF0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00"/>
          </a:p>
        </p:txBody>
      </p:sp>
      <p:sp>
        <p:nvSpPr>
          <p:cNvPr id="31748" name="Rectangle 1036"/>
          <p:cNvSpPr>
            <a:spLocks noChangeArrowheads="1"/>
          </p:cNvSpPr>
          <p:nvPr/>
        </p:nvSpPr>
        <p:spPr bwMode="auto">
          <a:xfrm>
            <a:off x="285750" y="709612"/>
            <a:ext cx="8858250" cy="5570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800" b="1" u="sng" dirty="0" smtClean="0">
                <a:solidFill>
                  <a:prstClr val="black"/>
                </a:solidFill>
                <a:latin typeface="+mj-lt"/>
                <a:cs typeface="Arial" charset="0"/>
              </a:rPr>
              <a:t>Přechody ve fázovém diagramu</a:t>
            </a:r>
            <a:br>
              <a:rPr lang="cs-CZ" sz="2800" b="1" u="sng" dirty="0" smtClean="0">
                <a:solidFill>
                  <a:prstClr val="black"/>
                </a:solidFill>
                <a:latin typeface="+mj-lt"/>
                <a:cs typeface="Arial" charset="0"/>
              </a:rPr>
            </a:br>
            <a:endParaRPr lang="cs-CZ" sz="2800" dirty="0" smtClean="0">
              <a:solidFill>
                <a:prstClr val="black"/>
              </a:solidFill>
              <a:latin typeface="+mj-lt"/>
              <a:cs typeface="Arial" charset="0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cs-CZ" sz="2800" b="1" u="sng" dirty="0" smtClean="0">
                <a:solidFill>
                  <a:prstClr val="black"/>
                </a:solidFill>
                <a:latin typeface="+mj-lt"/>
                <a:cs typeface="Arial" charset="0"/>
              </a:rPr>
              <a:t>1-2-3  </a:t>
            </a:r>
            <a:endParaRPr lang="cs-CZ" sz="2800" dirty="0" smtClean="0">
              <a:solidFill>
                <a:prstClr val="black"/>
              </a:solidFill>
              <a:latin typeface="+mj-lt"/>
              <a:cs typeface="Arial" charset="0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cs-CZ" sz="2800" dirty="0" smtClean="0">
                <a:solidFill>
                  <a:prstClr val="black"/>
                </a:solidFill>
                <a:latin typeface="+mj-lt"/>
                <a:cs typeface="Arial" charset="0"/>
              </a:rPr>
              <a:t>↑p </a:t>
            </a:r>
            <a:r>
              <a:rPr lang="cs-CZ" sz="3200" dirty="0" smtClean="0">
                <a:solidFill>
                  <a:prstClr val="black"/>
                </a:solidFill>
                <a:latin typeface="+mj-lt"/>
                <a:cs typeface="Arial" charset="0"/>
              </a:rPr>
              <a:t>(</a:t>
            </a:r>
            <a:r>
              <a:rPr lang="cs-CZ" sz="2800" dirty="0" smtClean="0">
                <a:solidFill>
                  <a:prstClr val="black"/>
                </a:solidFill>
                <a:latin typeface="+mj-lt"/>
                <a:cs typeface="Arial" charset="0"/>
              </a:rPr>
              <a:t>komprese)</a:t>
            </a:r>
          </a:p>
          <a:p>
            <a:pPr marL="788987" indent="-5143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cs-CZ" sz="2800" dirty="0" smtClean="0">
                <a:solidFill>
                  <a:prstClr val="black"/>
                </a:solidFill>
                <a:latin typeface="+mj-lt"/>
                <a:cs typeface="Arial" charset="0"/>
              </a:rPr>
              <a:t>přehřátá pára</a:t>
            </a:r>
          </a:p>
          <a:p>
            <a:pPr marL="788987" indent="-5143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cs-CZ" sz="2800" dirty="0" smtClean="0">
                <a:solidFill>
                  <a:prstClr val="black"/>
                </a:solidFill>
                <a:latin typeface="+mj-lt"/>
                <a:cs typeface="Arial" charset="0"/>
              </a:rPr>
              <a:t>sytá pára</a:t>
            </a:r>
          </a:p>
          <a:p>
            <a:pPr marL="788987" indent="-5143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cs-CZ" sz="2800" dirty="0" smtClean="0">
                <a:solidFill>
                  <a:prstClr val="black"/>
                </a:solidFill>
                <a:latin typeface="+mj-lt"/>
                <a:cs typeface="Arial" charset="0"/>
              </a:rPr>
              <a:t>kapalina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cs-CZ" sz="2800" b="1" dirty="0" smtClean="0">
                <a:solidFill>
                  <a:prstClr val="black"/>
                </a:solidFill>
                <a:latin typeface="+mj-lt"/>
                <a:cs typeface="Arial" charset="0"/>
              </a:rPr>
              <a:t>izotermický děj 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cs-CZ" sz="2800" dirty="0" smtClean="0">
                <a:solidFill>
                  <a:prstClr val="black"/>
                </a:solidFill>
                <a:latin typeface="+mj-lt"/>
                <a:cs typeface="Arial" charset="0"/>
              </a:rPr>
              <a:t>(T = </a:t>
            </a:r>
            <a:r>
              <a:rPr lang="cs-CZ" sz="2800" dirty="0" err="1" smtClean="0">
                <a:solidFill>
                  <a:prstClr val="black"/>
                </a:solidFill>
                <a:latin typeface="+mj-lt"/>
                <a:cs typeface="Arial" charset="0"/>
              </a:rPr>
              <a:t>konst</a:t>
            </a:r>
            <a:r>
              <a:rPr lang="cs-CZ" sz="2800" dirty="0" smtClean="0">
                <a:solidFill>
                  <a:prstClr val="black"/>
                </a:solidFill>
                <a:latin typeface="+mj-lt"/>
                <a:cs typeface="Arial" charset="0"/>
              </a:rPr>
              <a:t>.) </a:t>
            </a:r>
          </a:p>
        </p:txBody>
      </p:sp>
      <p:cxnSp>
        <p:nvCxnSpPr>
          <p:cNvPr id="8" name="Přímá spojovací šipka 7"/>
          <p:cNvCxnSpPr/>
          <p:nvPr/>
        </p:nvCxnSpPr>
        <p:spPr bwMode="auto">
          <a:xfrm rot="5400000" flipH="1" flipV="1">
            <a:off x="6533664" y="3509027"/>
            <a:ext cx="1357312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51" name="TextovéPole 11"/>
          <p:cNvSpPr txBox="1">
            <a:spLocks noChangeArrowheads="1"/>
          </p:cNvSpPr>
          <p:nvPr/>
        </p:nvSpPr>
        <p:spPr bwMode="auto">
          <a:xfrm>
            <a:off x="6748460" y="3261380"/>
            <a:ext cx="35719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800" b="1" dirty="0" smtClean="0">
                <a:solidFill>
                  <a:srgbClr val="FF0000"/>
                </a:solidFill>
                <a:latin typeface="+mj-lt"/>
                <a:cs typeface="Arial" charset="0"/>
              </a:rPr>
              <a:t>2</a:t>
            </a:r>
          </a:p>
        </p:txBody>
      </p:sp>
      <p:sp>
        <p:nvSpPr>
          <p:cNvPr id="31752" name="TextovéPole 12"/>
          <p:cNvSpPr txBox="1">
            <a:spLocks noChangeArrowheads="1"/>
          </p:cNvSpPr>
          <p:nvPr/>
        </p:nvSpPr>
        <p:spPr bwMode="auto">
          <a:xfrm>
            <a:off x="7286644" y="3901157"/>
            <a:ext cx="2857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800" b="1" smtClean="0">
                <a:solidFill>
                  <a:srgbClr val="FF0000"/>
                </a:solidFill>
                <a:latin typeface="+mj-lt"/>
                <a:cs typeface="Arial" charset="0"/>
              </a:rPr>
              <a:t>1</a:t>
            </a:r>
          </a:p>
        </p:txBody>
      </p:sp>
      <p:sp>
        <p:nvSpPr>
          <p:cNvPr id="31753" name="TextovéPole 13"/>
          <p:cNvSpPr txBox="1">
            <a:spLocks noChangeArrowheads="1"/>
          </p:cNvSpPr>
          <p:nvPr/>
        </p:nvSpPr>
        <p:spPr bwMode="auto">
          <a:xfrm>
            <a:off x="7286644" y="2472396"/>
            <a:ext cx="35719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800" b="1" smtClean="0">
                <a:solidFill>
                  <a:srgbClr val="FF0000"/>
                </a:solidFill>
                <a:latin typeface="+mj-lt"/>
                <a:cs typeface="Arial" charset="0"/>
              </a:rPr>
              <a:t>3</a:t>
            </a: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0" y="-38100"/>
            <a:ext cx="9144000" cy="615553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96838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 smtClean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7. 7. FÁZOVÝ DIAGRAM</a:t>
            </a:r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3994150" y="1705630"/>
            <a:ext cx="3561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4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p</a:t>
            </a:r>
          </a:p>
        </p:txBody>
      </p:sp>
      <p:sp>
        <p:nvSpPr>
          <p:cNvPr id="20" name="Line 7"/>
          <p:cNvSpPr>
            <a:spLocks noChangeShapeType="1"/>
          </p:cNvSpPr>
          <p:nvPr/>
        </p:nvSpPr>
        <p:spPr bwMode="auto">
          <a:xfrm flipV="1">
            <a:off x="4483966" y="1772759"/>
            <a:ext cx="947" cy="363240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240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1" name="Line 8"/>
          <p:cNvSpPr>
            <a:spLocks noChangeShapeType="1"/>
          </p:cNvSpPr>
          <p:nvPr/>
        </p:nvSpPr>
        <p:spPr bwMode="auto">
          <a:xfrm flipV="1">
            <a:off x="4440992" y="5350530"/>
            <a:ext cx="4309308" cy="1811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240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4201392" y="5303560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4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0</a:t>
            </a:r>
          </a:p>
        </p:txBody>
      </p:sp>
      <p:sp>
        <p:nvSpPr>
          <p:cNvPr id="25" name="Volný tvar 24"/>
          <p:cNvSpPr/>
          <p:nvPr/>
        </p:nvSpPr>
        <p:spPr>
          <a:xfrm>
            <a:off x="6216650" y="2594630"/>
            <a:ext cx="1644650" cy="1422400"/>
          </a:xfrm>
          <a:custGeom>
            <a:avLst/>
            <a:gdLst>
              <a:gd name="connsiteX0" fmla="*/ 0 w 1866900"/>
              <a:gd name="connsiteY0" fmla="*/ 1971675 h 1971675"/>
              <a:gd name="connsiteX1" fmla="*/ 1200150 w 1866900"/>
              <a:gd name="connsiteY1" fmla="*/ 1304925 h 1971675"/>
              <a:gd name="connsiteX2" fmla="*/ 1866900 w 1866900"/>
              <a:gd name="connsiteY2" fmla="*/ 0 h 1971675"/>
              <a:gd name="connsiteX0" fmla="*/ 0 w 1866900"/>
              <a:gd name="connsiteY0" fmla="*/ 1971675 h 1971675"/>
              <a:gd name="connsiteX1" fmla="*/ 1200150 w 1866900"/>
              <a:gd name="connsiteY1" fmla="*/ 1304925 h 1971675"/>
              <a:gd name="connsiteX2" fmla="*/ 1866900 w 1866900"/>
              <a:gd name="connsiteY2" fmla="*/ 0 h 1971675"/>
              <a:gd name="connsiteX0" fmla="*/ 0 w 1866900"/>
              <a:gd name="connsiteY0" fmla="*/ 1971675 h 1971675"/>
              <a:gd name="connsiteX1" fmla="*/ 1200150 w 1866900"/>
              <a:gd name="connsiteY1" fmla="*/ 1304925 h 1971675"/>
              <a:gd name="connsiteX2" fmla="*/ 1866900 w 1866900"/>
              <a:gd name="connsiteY2" fmla="*/ 0 h 1971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66900" h="1971675">
                <a:moveTo>
                  <a:pt x="0" y="1971675"/>
                </a:moveTo>
                <a:cubicBezTo>
                  <a:pt x="444500" y="1802606"/>
                  <a:pt x="838200" y="1709738"/>
                  <a:pt x="1200150" y="1304925"/>
                </a:cubicBezTo>
                <a:cubicBezTo>
                  <a:pt x="1625600" y="830263"/>
                  <a:pt x="1689100" y="488156"/>
                  <a:pt x="1866900" y="0"/>
                </a:cubicBezTo>
              </a:path>
            </a:pathLst>
          </a:cu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sz="2400"/>
          </a:p>
        </p:txBody>
      </p:sp>
      <p:sp>
        <p:nvSpPr>
          <p:cNvPr id="28" name="Volný tvar 27"/>
          <p:cNvSpPr/>
          <p:nvPr/>
        </p:nvSpPr>
        <p:spPr>
          <a:xfrm rot="4301895" flipH="1">
            <a:off x="5731649" y="2522290"/>
            <a:ext cx="1622383" cy="1160379"/>
          </a:xfrm>
          <a:custGeom>
            <a:avLst/>
            <a:gdLst>
              <a:gd name="connsiteX0" fmla="*/ 0 w 1866900"/>
              <a:gd name="connsiteY0" fmla="*/ 1971675 h 1971675"/>
              <a:gd name="connsiteX1" fmla="*/ 1200150 w 1866900"/>
              <a:gd name="connsiteY1" fmla="*/ 1304925 h 1971675"/>
              <a:gd name="connsiteX2" fmla="*/ 1866900 w 1866900"/>
              <a:gd name="connsiteY2" fmla="*/ 0 h 1971675"/>
              <a:gd name="connsiteX0" fmla="*/ 0 w 1866900"/>
              <a:gd name="connsiteY0" fmla="*/ 1971675 h 1971675"/>
              <a:gd name="connsiteX1" fmla="*/ 1200150 w 1866900"/>
              <a:gd name="connsiteY1" fmla="*/ 1304925 h 1971675"/>
              <a:gd name="connsiteX2" fmla="*/ 1866900 w 1866900"/>
              <a:gd name="connsiteY2" fmla="*/ 0 h 1971675"/>
              <a:gd name="connsiteX0" fmla="*/ 0 w 1866900"/>
              <a:gd name="connsiteY0" fmla="*/ 1971675 h 1971675"/>
              <a:gd name="connsiteX1" fmla="*/ 1200150 w 1866900"/>
              <a:gd name="connsiteY1" fmla="*/ 1304925 h 1971675"/>
              <a:gd name="connsiteX2" fmla="*/ 1866900 w 1866900"/>
              <a:gd name="connsiteY2" fmla="*/ 0 h 1971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66900" h="1971675">
                <a:moveTo>
                  <a:pt x="0" y="1971675"/>
                </a:moveTo>
                <a:cubicBezTo>
                  <a:pt x="444500" y="1802606"/>
                  <a:pt x="838200" y="1709738"/>
                  <a:pt x="1200150" y="1304925"/>
                </a:cubicBezTo>
                <a:cubicBezTo>
                  <a:pt x="1625600" y="830263"/>
                  <a:pt x="1689100" y="488156"/>
                  <a:pt x="1866900" y="0"/>
                </a:cubicBezTo>
              </a:path>
            </a:pathLst>
          </a:cu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sz="2400"/>
          </a:p>
        </p:txBody>
      </p:sp>
      <p:sp>
        <p:nvSpPr>
          <p:cNvPr id="29" name="Volný tvar 28"/>
          <p:cNvSpPr/>
          <p:nvPr/>
        </p:nvSpPr>
        <p:spPr>
          <a:xfrm>
            <a:off x="5060950" y="3972580"/>
            <a:ext cx="1200150" cy="1111250"/>
          </a:xfrm>
          <a:custGeom>
            <a:avLst/>
            <a:gdLst>
              <a:gd name="connsiteX0" fmla="*/ 0 w 1866900"/>
              <a:gd name="connsiteY0" fmla="*/ 1971675 h 1971675"/>
              <a:gd name="connsiteX1" fmla="*/ 1200150 w 1866900"/>
              <a:gd name="connsiteY1" fmla="*/ 1304925 h 1971675"/>
              <a:gd name="connsiteX2" fmla="*/ 1866900 w 1866900"/>
              <a:gd name="connsiteY2" fmla="*/ 0 h 1971675"/>
              <a:gd name="connsiteX0" fmla="*/ 0 w 1866900"/>
              <a:gd name="connsiteY0" fmla="*/ 1971675 h 1971675"/>
              <a:gd name="connsiteX1" fmla="*/ 1200150 w 1866900"/>
              <a:gd name="connsiteY1" fmla="*/ 1304925 h 1971675"/>
              <a:gd name="connsiteX2" fmla="*/ 1866900 w 1866900"/>
              <a:gd name="connsiteY2" fmla="*/ 0 h 1971675"/>
              <a:gd name="connsiteX0" fmla="*/ 0 w 1866900"/>
              <a:gd name="connsiteY0" fmla="*/ 1971675 h 1971675"/>
              <a:gd name="connsiteX1" fmla="*/ 1200150 w 1866900"/>
              <a:gd name="connsiteY1" fmla="*/ 1304925 h 1971675"/>
              <a:gd name="connsiteX2" fmla="*/ 1866900 w 1866900"/>
              <a:gd name="connsiteY2" fmla="*/ 0 h 1971675"/>
              <a:gd name="connsiteX0" fmla="*/ 0 w 1866900"/>
              <a:gd name="connsiteY0" fmla="*/ 1971675 h 1971675"/>
              <a:gd name="connsiteX1" fmla="*/ 1106311 w 1866900"/>
              <a:gd name="connsiteY1" fmla="*/ 1183005 h 1971675"/>
              <a:gd name="connsiteX2" fmla="*/ 1866900 w 1866900"/>
              <a:gd name="connsiteY2" fmla="*/ 0 h 1971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66900" h="1971675">
                <a:moveTo>
                  <a:pt x="0" y="1971675"/>
                </a:moveTo>
                <a:cubicBezTo>
                  <a:pt x="444500" y="1802606"/>
                  <a:pt x="744361" y="1587818"/>
                  <a:pt x="1106311" y="1183005"/>
                </a:cubicBezTo>
                <a:cubicBezTo>
                  <a:pt x="1531761" y="708343"/>
                  <a:pt x="1689100" y="488156"/>
                  <a:pt x="1866900" y="0"/>
                </a:cubicBezTo>
              </a:path>
            </a:pathLst>
          </a:cu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sz="2400"/>
          </a:p>
        </p:txBody>
      </p:sp>
      <p:sp>
        <p:nvSpPr>
          <p:cNvPr id="36" name="Text Box 10"/>
          <p:cNvSpPr txBox="1">
            <a:spLocks noChangeArrowheads="1"/>
          </p:cNvSpPr>
          <p:nvPr/>
        </p:nvSpPr>
        <p:spPr bwMode="auto">
          <a:xfrm>
            <a:off x="8305800" y="5439430"/>
            <a:ext cx="40427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8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T</a:t>
            </a:r>
          </a:p>
        </p:txBody>
      </p:sp>
      <p:sp>
        <p:nvSpPr>
          <p:cNvPr id="37" name="Elipsa 36"/>
          <p:cNvSpPr/>
          <p:nvPr/>
        </p:nvSpPr>
        <p:spPr>
          <a:xfrm>
            <a:off x="7135495" y="4179590"/>
            <a:ext cx="153650" cy="153650"/>
          </a:xfrm>
          <a:prstGeom prst="ellipse">
            <a:avLst/>
          </a:prstGeom>
          <a:solidFill>
            <a:srgbClr val="FFFF0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00"/>
          </a:p>
        </p:txBody>
      </p:sp>
      <p:sp>
        <p:nvSpPr>
          <p:cNvPr id="38" name="Elipsa 37"/>
          <p:cNvSpPr/>
          <p:nvPr/>
        </p:nvSpPr>
        <p:spPr>
          <a:xfrm>
            <a:off x="7135495" y="3517900"/>
            <a:ext cx="153650" cy="153650"/>
          </a:xfrm>
          <a:prstGeom prst="ellipse">
            <a:avLst/>
          </a:prstGeom>
          <a:solidFill>
            <a:srgbClr val="FFFF0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1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17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17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17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17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17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Elipsa 38"/>
          <p:cNvSpPr/>
          <p:nvPr/>
        </p:nvSpPr>
        <p:spPr>
          <a:xfrm>
            <a:off x="6972300" y="2740025"/>
            <a:ext cx="153650" cy="153650"/>
          </a:xfrm>
          <a:prstGeom prst="ellipse">
            <a:avLst/>
          </a:prstGeom>
          <a:solidFill>
            <a:srgbClr val="FFFF0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00"/>
          </a:p>
        </p:txBody>
      </p:sp>
      <p:cxnSp>
        <p:nvCxnSpPr>
          <p:cNvPr id="23" name="Přímá spojovací šipka 22"/>
          <p:cNvCxnSpPr/>
          <p:nvPr/>
        </p:nvCxnSpPr>
        <p:spPr bwMode="auto">
          <a:xfrm>
            <a:off x="5702281" y="2816057"/>
            <a:ext cx="1357313" cy="1587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48" name="Rectangle 1036"/>
          <p:cNvSpPr>
            <a:spLocks noChangeArrowheads="1"/>
          </p:cNvSpPr>
          <p:nvPr/>
        </p:nvSpPr>
        <p:spPr bwMode="auto">
          <a:xfrm>
            <a:off x="285750" y="709612"/>
            <a:ext cx="8858250" cy="5478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800" b="1" u="sng" dirty="0" smtClean="0">
                <a:solidFill>
                  <a:prstClr val="black"/>
                </a:solidFill>
                <a:latin typeface="+mj-lt"/>
                <a:cs typeface="Arial" charset="0"/>
              </a:rPr>
              <a:t>Přechody ve fázovém diagramu</a:t>
            </a:r>
            <a:br>
              <a:rPr lang="cs-CZ" sz="2800" b="1" u="sng" dirty="0" smtClean="0">
                <a:solidFill>
                  <a:prstClr val="black"/>
                </a:solidFill>
                <a:latin typeface="+mj-lt"/>
                <a:cs typeface="Arial" charset="0"/>
              </a:rPr>
            </a:br>
            <a:endParaRPr lang="cs-CZ" sz="2800" dirty="0" smtClean="0">
              <a:solidFill>
                <a:prstClr val="black"/>
              </a:solidFill>
              <a:latin typeface="+mj-lt"/>
              <a:cs typeface="Arial" charset="0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cs-CZ" sz="2800" b="1" u="sng" dirty="0" smtClean="0">
                <a:solidFill>
                  <a:prstClr val="black"/>
                </a:solidFill>
                <a:cs typeface="Arial" charset="0"/>
              </a:rPr>
              <a:t>4-5-6</a:t>
            </a:r>
            <a:endParaRPr lang="cs-CZ" sz="2800" dirty="0" smtClean="0">
              <a:solidFill>
                <a:prstClr val="black"/>
              </a:solidFill>
              <a:cs typeface="Arial" charset="0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cs-CZ" sz="2800" dirty="0" smtClean="0">
                <a:solidFill>
                  <a:prstClr val="black"/>
                </a:solidFill>
                <a:latin typeface="+mj-lt"/>
                <a:cs typeface="Arial" charset="0"/>
              </a:rPr>
              <a:t>↑T </a:t>
            </a:r>
          </a:p>
          <a:p>
            <a:pPr marL="788987" indent="-5143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 startAt="4"/>
            </a:pPr>
            <a:r>
              <a:rPr lang="cs-CZ" sz="2800" dirty="0" smtClean="0">
                <a:solidFill>
                  <a:prstClr val="black"/>
                </a:solidFill>
                <a:latin typeface="+mj-lt"/>
                <a:cs typeface="Arial" charset="0"/>
              </a:rPr>
              <a:t>pevná látka</a:t>
            </a:r>
          </a:p>
          <a:p>
            <a:pPr marL="788987" indent="-5143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 startAt="4"/>
            </a:pPr>
            <a:r>
              <a:rPr lang="cs-CZ" sz="2800" dirty="0" smtClean="0">
                <a:solidFill>
                  <a:prstClr val="black"/>
                </a:solidFill>
                <a:latin typeface="+mj-lt"/>
                <a:cs typeface="Arial" charset="0"/>
              </a:rPr>
              <a:t>RS </a:t>
            </a:r>
          </a:p>
          <a:p>
            <a:pPr marL="788987" indent="-5143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 startAt="4"/>
            </a:pPr>
            <a:r>
              <a:rPr lang="cs-CZ" sz="2800" dirty="0" smtClean="0">
                <a:solidFill>
                  <a:prstClr val="black"/>
                </a:solidFill>
                <a:latin typeface="+mj-lt"/>
                <a:cs typeface="Arial" charset="0"/>
              </a:rPr>
              <a:t>kapalina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cs-CZ" sz="2800" b="1" dirty="0" smtClean="0">
                <a:solidFill>
                  <a:prstClr val="black"/>
                </a:solidFill>
                <a:latin typeface="+mj-lt"/>
                <a:cs typeface="Arial" charset="0"/>
              </a:rPr>
              <a:t>izobarický děj 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cs-CZ" sz="2800" dirty="0" smtClean="0">
                <a:solidFill>
                  <a:prstClr val="black"/>
                </a:solidFill>
                <a:latin typeface="+mj-lt"/>
                <a:cs typeface="Arial" charset="0"/>
              </a:rPr>
              <a:t>(p = </a:t>
            </a:r>
            <a:r>
              <a:rPr lang="cs-CZ" sz="2800" dirty="0" err="1" smtClean="0">
                <a:solidFill>
                  <a:prstClr val="black"/>
                </a:solidFill>
                <a:latin typeface="+mj-lt"/>
                <a:cs typeface="Arial" charset="0"/>
              </a:rPr>
              <a:t>konst</a:t>
            </a:r>
            <a:r>
              <a:rPr lang="cs-CZ" sz="2800" dirty="0" smtClean="0">
                <a:solidFill>
                  <a:prstClr val="black"/>
                </a:solidFill>
                <a:latin typeface="+mj-lt"/>
                <a:cs typeface="Arial" charset="0"/>
              </a:rPr>
              <a:t>.) </a:t>
            </a: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0" y="-38100"/>
            <a:ext cx="9144000" cy="615553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96838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 smtClean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7. 7. FÁZOVÝ DIAGRAM</a:t>
            </a:r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3994150" y="1705630"/>
            <a:ext cx="3561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4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p</a:t>
            </a:r>
          </a:p>
        </p:txBody>
      </p:sp>
      <p:sp>
        <p:nvSpPr>
          <p:cNvPr id="20" name="Line 7"/>
          <p:cNvSpPr>
            <a:spLocks noChangeShapeType="1"/>
          </p:cNvSpPr>
          <p:nvPr/>
        </p:nvSpPr>
        <p:spPr bwMode="auto">
          <a:xfrm flipV="1">
            <a:off x="4483966" y="1772759"/>
            <a:ext cx="947" cy="363240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240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1" name="Line 8"/>
          <p:cNvSpPr>
            <a:spLocks noChangeShapeType="1"/>
          </p:cNvSpPr>
          <p:nvPr/>
        </p:nvSpPr>
        <p:spPr bwMode="auto">
          <a:xfrm flipV="1">
            <a:off x="4440992" y="5350530"/>
            <a:ext cx="4309308" cy="1811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240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4201392" y="5303560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4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0</a:t>
            </a:r>
          </a:p>
        </p:txBody>
      </p:sp>
      <p:sp>
        <p:nvSpPr>
          <p:cNvPr id="25" name="Volný tvar 24"/>
          <p:cNvSpPr/>
          <p:nvPr/>
        </p:nvSpPr>
        <p:spPr>
          <a:xfrm>
            <a:off x="6216650" y="2594630"/>
            <a:ext cx="1644650" cy="1422400"/>
          </a:xfrm>
          <a:custGeom>
            <a:avLst/>
            <a:gdLst>
              <a:gd name="connsiteX0" fmla="*/ 0 w 1866900"/>
              <a:gd name="connsiteY0" fmla="*/ 1971675 h 1971675"/>
              <a:gd name="connsiteX1" fmla="*/ 1200150 w 1866900"/>
              <a:gd name="connsiteY1" fmla="*/ 1304925 h 1971675"/>
              <a:gd name="connsiteX2" fmla="*/ 1866900 w 1866900"/>
              <a:gd name="connsiteY2" fmla="*/ 0 h 1971675"/>
              <a:gd name="connsiteX0" fmla="*/ 0 w 1866900"/>
              <a:gd name="connsiteY0" fmla="*/ 1971675 h 1971675"/>
              <a:gd name="connsiteX1" fmla="*/ 1200150 w 1866900"/>
              <a:gd name="connsiteY1" fmla="*/ 1304925 h 1971675"/>
              <a:gd name="connsiteX2" fmla="*/ 1866900 w 1866900"/>
              <a:gd name="connsiteY2" fmla="*/ 0 h 1971675"/>
              <a:gd name="connsiteX0" fmla="*/ 0 w 1866900"/>
              <a:gd name="connsiteY0" fmla="*/ 1971675 h 1971675"/>
              <a:gd name="connsiteX1" fmla="*/ 1200150 w 1866900"/>
              <a:gd name="connsiteY1" fmla="*/ 1304925 h 1971675"/>
              <a:gd name="connsiteX2" fmla="*/ 1866900 w 1866900"/>
              <a:gd name="connsiteY2" fmla="*/ 0 h 1971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66900" h="1971675">
                <a:moveTo>
                  <a:pt x="0" y="1971675"/>
                </a:moveTo>
                <a:cubicBezTo>
                  <a:pt x="444500" y="1802606"/>
                  <a:pt x="838200" y="1709738"/>
                  <a:pt x="1200150" y="1304925"/>
                </a:cubicBezTo>
                <a:cubicBezTo>
                  <a:pt x="1625600" y="830263"/>
                  <a:pt x="1689100" y="488156"/>
                  <a:pt x="1866900" y="0"/>
                </a:cubicBezTo>
              </a:path>
            </a:pathLst>
          </a:cu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sz="2400"/>
          </a:p>
        </p:txBody>
      </p:sp>
      <p:sp>
        <p:nvSpPr>
          <p:cNvPr id="28" name="Volný tvar 27"/>
          <p:cNvSpPr/>
          <p:nvPr/>
        </p:nvSpPr>
        <p:spPr>
          <a:xfrm rot="4301895" flipH="1">
            <a:off x="5731649" y="2522290"/>
            <a:ext cx="1622383" cy="1160379"/>
          </a:xfrm>
          <a:custGeom>
            <a:avLst/>
            <a:gdLst>
              <a:gd name="connsiteX0" fmla="*/ 0 w 1866900"/>
              <a:gd name="connsiteY0" fmla="*/ 1971675 h 1971675"/>
              <a:gd name="connsiteX1" fmla="*/ 1200150 w 1866900"/>
              <a:gd name="connsiteY1" fmla="*/ 1304925 h 1971675"/>
              <a:gd name="connsiteX2" fmla="*/ 1866900 w 1866900"/>
              <a:gd name="connsiteY2" fmla="*/ 0 h 1971675"/>
              <a:gd name="connsiteX0" fmla="*/ 0 w 1866900"/>
              <a:gd name="connsiteY0" fmla="*/ 1971675 h 1971675"/>
              <a:gd name="connsiteX1" fmla="*/ 1200150 w 1866900"/>
              <a:gd name="connsiteY1" fmla="*/ 1304925 h 1971675"/>
              <a:gd name="connsiteX2" fmla="*/ 1866900 w 1866900"/>
              <a:gd name="connsiteY2" fmla="*/ 0 h 1971675"/>
              <a:gd name="connsiteX0" fmla="*/ 0 w 1866900"/>
              <a:gd name="connsiteY0" fmla="*/ 1971675 h 1971675"/>
              <a:gd name="connsiteX1" fmla="*/ 1200150 w 1866900"/>
              <a:gd name="connsiteY1" fmla="*/ 1304925 h 1971675"/>
              <a:gd name="connsiteX2" fmla="*/ 1866900 w 1866900"/>
              <a:gd name="connsiteY2" fmla="*/ 0 h 1971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66900" h="1971675">
                <a:moveTo>
                  <a:pt x="0" y="1971675"/>
                </a:moveTo>
                <a:cubicBezTo>
                  <a:pt x="444500" y="1802606"/>
                  <a:pt x="838200" y="1709738"/>
                  <a:pt x="1200150" y="1304925"/>
                </a:cubicBezTo>
                <a:cubicBezTo>
                  <a:pt x="1625600" y="830263"/>
                  <a:pt x="1689100" y="488156"/>
                  <a:pt x="1866900" y="0"/>
                </a:cubicBezTo>
              </a:path>
            </a:pathLst>
          </a:cu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sz="2400"/>
          </a:p>
        </p:txBody>
      </p:sp>
      <p:sp>
        <p:nvSpPr>
          <p:cNvPr id="29" name="Volný tvar 28"/>
          <p:cNvSpPr/>
          <p:nvPr/>
        </p:nvSpPr>
        <p:spPr>
          <a:xfrm>
            <a:off x="5060950" y="3972580"/>
            <a:ext cx="1200150" cy="1111250"/>
          </a:xfrm>
          <a:custGeom>
            <a:avLst/>
            <a:gdLst>
              <a:gd name="connsiteX0" fmla="*/ 0 w 1866900"/>
              <a:gd name="connsiteY0" fmla="*/ 1971675 h 1971675"/>
              <a:gd name="connsiteX1" fmla="*/ 1200150 w 1866900"/>
              <a:gd name="connsiteY1" fmla="*/ 1304925 h 1971675"/>
              <a:gd name="connsiteX2" fmla="*/ 1866900 w 1866900"/>
              <a:gd name="connsiteY2" fmla="*/ 0 h 1971675"/>
              <a:gd name="connsiteX0" fmla="*/ 0 w 1866900"/>
              <a:gd name="connsiteY0" fmla="*/ 1971675 h 1971675"/>
              <a:gd name="connsiteX1" fmla="*/ 1200150 w 1866900"/>
              <a:gd name="connsiteY1" fmla="*/ 1304925 h 1971675"/>
              <a:gd name="connsiteX2" fmla="*/ 1866900 w 1866900"/>
              <a:gd name="connsiteY2" fmla="*/ 0 h 1971675"/>
              <a:gd name="connsiteX0" fmla="*/ 0 w 1866900"/>
              <a:gd name="connsiteY0" fmla="*/ 1971675 h 1971675"/>
              <a:gd name="connsiteX1" fmla="*/ 1200150 w 1866900"/>
              <a:gd name="connsiteY1" fmla="*/ 1304925 h 1971675"/>
              <a:gd name="connsiteX2" fmla="*/ 1866900 w 1866900"/>
              <a:gd name="connsiteY2" fmla="*/ 0 h 1971675"/>
              <a:gd name="connsiteX0" fmla="*/ 0 w 1866900"/>
              <a:gd name="connsiteY0" fmla="*/ 1971675 h 1971675"/>
              <a:gd name="connsiteX1" fmla="*/ 1106311 w 1866900"/>
              <a:gd name="connsiteY1" fmla="*/ 1183005 h 1971675"/>
              <a:gd name="connsiteX2" fmla="*/ 1866900 w 1866900"/>
              <a:gd name="connsiteY2" fmla="*/ 0 h 1971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66900" h="1971675">
                <a:moveTo>
                  <a:pt x="0" y="1971675"/>
                </a:moveTo>
                <a:cubicBezTo>
                  <a:pt x="444500" y="1802606"/>
                  <a:pt x="744361" y="1587818"/>
                  <a:pt x="1106311" y="1183005"/>
                </a:cubicBezTo>
                <a:cubicBezTo>
                  <a:pt x="1531761" y="708343"/>
                  <a:pt x="1689100" y="488156"/>
                  <a:pt x="1866900" y="0"/>
                </a:cubicBezTo>
              </a:path>
            </a:pathLst>
          </a:cu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sz="2400"/>
          </a:p>
        </p:txBody>
      </p:sp>
      <p:sp>
        <p:nvSpPr>
          <p:cNvPr id="36" name="Text Box 10"/>
          <p:cNvSpPr txBox="1">
            <a:spLocks noChangeArrowheads="1"/>
          </p:cNvSpPr>
          <p:nvPr/>
        </p:nvSpPr>
        <p:spPr bwMode="auto">
          <a:xfrm>
            <a:off x="8305800" y="5439430"/>
            <a:ext cx="40427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8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T</a:t>
            </a:r>
          </a:p>
        </p:txBody>
      </p:sp>
      <p:sp>
        <p:nvSpPr>
          <p:cNvPr id="37" name="Elipsa 36"/>
          <p:cNvSpPr/>
          <p:nvPr/>
        </p:nvSpPr>
        <p:spPr>
          <a:xfrm>
            <a:off x="5594350" y="2740025"/>
            <a:ext cx="153650" cy="153650"/>
          </a:xfrm>
          <a:prstGeom prst="ellipse">
            <a:avLst/>
          </a:prstGeom>
          <a:solidFill>
            <a:srgbClr val="FFFF0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00"/>
          </a:p>
        </p:txBody>
      </p:sp>
      <p:sp>
        <p:nvSpPr>
          <p:cNvPr id="38" name="Elipsa 37"/>
          <p:cNvSpPr/>
          <p:nvPr/>
        </p:nvSpPr>
        <p:spPr>
          <a:xfrm>
            <a:off x="6261100" y="2740025"/>
            <a:ext cx="153650" cy="153650"/>
          </a:xfrm>
          <a:prstGeom prst="ellipse">
            <a:avLst/>
          </a:prstGeom>
          <a:solidFill>
            <a:srgbClr val="FFFF0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00"/>
          </a:p>
        </p:txBody>
      </p:sp>
      <p:sp>
        <p:nvSpPr>
          <p:cNvPr id="24" name="TextovéPole 15"/>
          <p:cNvSpPr txBox="1">
            <a:spLocks noChangeArrowheads="1"/>
          </p:cNvSpPr>
          <p:nvPr/>
        </p:nvSpPr>
        <p:spPr bwMode="auto">
          <a:xfrm>
            <a:off x="7105650" y="2451100"/>
            <a:ext cx="35719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800" b="1" dirty="0" smtClean="0">
                <a:solidFill>
                  <a:srgbClr val="FF0000"/>
                </a:solidFill>
                <a:latin typeface="+mj-lt"/>
                <a:cs typeface="Arial" charset="0"/>
              </a:rPr>
              <a:t>6</a:t>
            </a:r>
          </a:p>
        </p:txBody>
      </p:sp>
      <p:sp>
        <p:nvSpPr>
          <p:cNvPr id="26" name="TextovéPole 16"/>
          <p:cNvSpPr txBox="1">
            <a:spLocks noChangeArrowheads="1"/>
          </p:cNvSpPr>
          <p:nvPr/>
        </p:nvSpPr>
        <p:spPr bwMode="auto">
          <a:xfrm>
            <a:off x="6202354" y="2899434"/>
            <a:ext cx="35719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800" b="1" smtClean="0">
                <a:solidFill>
                  <a:srgbClr val="FF0000"/>
                </a:solidFill>
                <a:latin typeface="+mj-lt"/>
                <a:cs typeface="Arial" charset="0"/>
              </a:rPr>
              <a:t>5</a:t>
            </a:r>
          </a:p>
        </p:txBody>
      </p:sp>
      <p:sp>
        <p:nvSpPr>
          <p:cNvPr id="30" name="TextovéPole 17"/>
          <p:cNvSpPr txBox="1">
            <a:spLocks noChangeArrowheads="1"/>
          </p:cNvSpPr>
          <p:nvPr/>
        </p:nvSpPr>
        <p:spPr bwMode="auto">
          <a:xfrm>
            <a:off x="5487974" y="2327930"/>
            <a:ext cx="35719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800" b="1" dirty="0" smtClean="0">
                <a:solidFill>
                  <a:srgbClr val="FF0000"/>
                </a:solidFill>
                <a:latin typeface="+mj-lt"/>
                <a:cs typeface="Arial" charset="0"/>
              </a:rPr>
              <a:t>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1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17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17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17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17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17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1036"/>
          <p:cNvSpPr>
            <a:spLocks noChangeArrowheads="1"/>
          </p:cNvSpPr>
          <p:nvPr/>
        </p:nvSpPr>
        <p:spPr bwMode="auto">
          <a:xfrm>
            <a:off x="285750" y="709612"/>
            <a:ext cx="885825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800" b="1" u="sng" dirty="0" smtClean="0">
                <a:solidFill>
                  <a:prstClr val="black"/>
                </a:solidFill>
                <a:latin typeface="+mj-lt"/>
                <a:cs typeface="Arial" charset="0"/>
              </a:rPr>
              <a:t>Přechody ve fázovém diagramu</a:t>
            </a:r>
            <a:endParaRPr lang="cs-CZ" sz="2800" dirty="0" smtClean="0">
              <a:solidFill>
                <a:prstClr val="black"/>
              </a:solidFill>
              <a:latin typeface="+mj-lt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800" b="1" dirty="0" smtClean="0">
                <a:solidFill>
                  <a:prstClr val="black"/>
                </a:solidFill>
                <a:latin typeface="+mj-lt"/>
                <a:cs typeface="Arial" charset="0"/>
              </a:rPr>
              <a:t>	</a:t>
            </a:r>
            <a:endParaRPr lang="cs-CZ" sz="2800" dirty="0" smtClean="0">
              <a:solidFill>
                <a:prstClr val="black"/>
              </a:solidFill>
              <a:latin typeface="+mj-lt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2800" dirty="0" smtClean="0">
              <a:solidFill>
                <a:prstClr val="black"/>
              </a:solidFill>
              <a:latin typeface="+mj-lt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800" b="1" dirty="0" smtClean="0">
                <a:solidFill>
                  <a:prstClr val="black"/>
                </a:solidFill>
                <a:latin typeface="+mj-lt"/>
                <a:cs typeface="Arial" charset="0"/>
              </a:rPr>
              <a:t>P</a:t>
            </a:r>
            <a:r>
              <a:rPr lang="cs-CZ" sz="2800" dirty="0" smtClean="0">
                <a:solidFill>
                  <a:prstClr val="black"/>
                </a:solidFill>
                <a:latin typeface="+mj-lt"/>
                <a:cs typeface="Arial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800" dirty="0" smtClean="0">
                <a:solidFill>
                  <a:prstClr val="black"/>
                </a:solidFill>
                <a:latin typeface="+mj-lt"/>
                <a:cs typeface="Arial" charset="0"/>
              </a:rPr>
              <a:t>rovnovážný stav </a:t>
            </a:r>
            <a:br>
              <a:rPr lang="cs-CZ" sz="2800" dirty="0" smtClean="0">
                <a:solidFill>
                  <a:prstClr val="black"/>
                </a:solidFill>
                <a:latin typeface="+mj-lt"/>
                <a:cs typeface="Arial" charset="0"/>
              </a:rPr>
            </a:br>
            <a:r>
              <a:rPr lang="cs-CZ" sz="2800" dirty="0" smtClean="0">
                <a:solidFill>
                  <a:prstClr val="black"/>
                </a:solidFill>
                <a:latin typeface="+mj-lt"/>
                <a:cs typeface="Arial" charset="0"/>
              </a:rPr>
              <a:t>plynného skupenství </a:t>
            </a:r>
            <a:br>
              <a:rPr lang="cs-CZ" sz="2800" dirty="0" smtClean="0">
                <a:solidFill>
                  <a:prstClr val="black"/>
                </a:solidFill>
                <a:latin typeface="+mj-lt"/>
                <a:cs typeface="Arial" charset="0"/>
              </a:rPr>
            </a:br>
            <a:r>
              <a:rPr lang="cs-CZ" sz="2800" dirty="0" smtClean="0">
                <a:solidFill>
                  <a:prstClr val="black"/>
                </a:solidFill>
                <a:latin typeface="+mj-lt"/>
                <a:cs typeface="Arial" charset="0"/>
              </a:rPr>
              <a:t>při T &gt; T</a:t>
            </a:r>
            <a:r>
              <a:rPr lang="cs-CZ" sz="2800" baseline="-25000" dirty="0" smtClean="0">
                <a:solidFill>
                  <a:prstClr val="black"/>
                </a:solidFill>
                <a:latin typeface="+mj-lt"/>
                <a:cs typeface="Arial" charset="0"/>
              </a:rPr>
              <a:t>K</a:t>
            </a:r>
            <a:r>
              <a:rPr lang="cs-CZ" sz="2800" dirty="0" smtClean="0">
                <a:solidFill>
                  <a:prstClr val="black"/>
                </a:solidFill>
                <a:latin typeface="+mj-lt"/>
                <a:cs typeface="Arial" charset="0"/>
              </a:rPr>
              <a:t> ,</a:t>
            </a:r>
            <a:br>
              <a:rPr lang="cs-CZ" sz="2800" dirty="0" smtClean="0">
                <a:solidFill>
                  <a:prstClr val="black"/>
                </a:solidFill>
                <a:latin typeface="+mj-lt"/>
                <a:cs typeface="Arial" charset="0"/>
              </a:rPr>
            </a:br>
            <a:r>
              <a:rPr lang="cs-CZ" sz="2800" dirty="0" smtClean="0">
                <a:solidFill>
                  <a:prstClr val="black"/>
                </a:solidFill>
                <a:latin typeface="+mj-lt"/>
                <a:cs typeface="Arial" charset="0"/>
              </a:rPr>
              <a:t> </a:t>
            </a:r>
            <a:br>
              <a:rPr lang="cs-CZ" sz="2800" dirty="0" smtClean="0">
                <a:solidFill>
                  <a:prstClr val="black"/>
                </a:solidFill>
                <a:latin typeface="+mj-lt"/>
                <a:cs typeface="Arial" charset="0"/>
              </a:rPr>
            </a:br>
            <a:r>
              <a:rPr lang="cs-CZ" sz="2800" dirty="0" smtClean="0">
                <a:solidFill>
                  <a:prstClr val="black"/>
                </a:solidFill>
                <a:latin typeface="+mj-lt"/>
                <a:cs typeface="Arial" charset="0"/>
              </a:rPr>
              <a:t>chceme-li látku zkapalnit, </a:t>
            </a:r>
            <a:br>
              <a:rPr lang="cs-CZ" sz="2800" dirty="0" smtClean="0">
                <a:solidFill>
                  <a:prstClr val="black"/>
                </a:solidFill>
                <a:latin typeface="+mj-lt"/>
                <a:cs typeface="Arial" charset="0"/>
              </a:rPr>
            </a:br>
            <a:r>
              <a:rPr lang="cs-CZ" sz="2800" dirty="0" smtClean="0">
                <a:solidFill>
                  <a:prstClr val="black"/>
                </a:solidFill>
                <a:latin typeface="+mj-lt"/>
                <a:cs typeface="Arial" charset="0"/>
              </a:rPr>
              <a:t>je třeba ji ochladit pod T</a:t>
            </a:r>
            <a:r>
              <a:rPr lang="cs-CZ" sz="2800" baseline="-25000" dirty="0" smtClean="0">
                <a:solidFill>
                  <a:prstClr val="black"/>
                </a:solidFill>
                <a:latin typeface="+mj-lt"/>
                <a:cs typeface="Arial" charset="0"/>
              </a:rPr>
              <a:t>K.</a:t>
            </a:r>
            <a:endParaRPr lang="cs-CZ" sz="2800" dirty="0" smtClean="0">
              <a:solidFill>
                <a:prstClr val="black"/>
              </a:solidFill>
              <a:latin typeface="+mj-lt"/>
              <a:cs typeface="Arial" charset="0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0" y="-38100"/>
            <a:ext cx="9144000" cy="615553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96838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 smtClean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7. 7. FÁZOVÝ DIAGRAM</a:t>
            </a:r>
          </a:p>
        </p:txBody>
      </p:sp>
      <p:sp>
        <p:nvSpPr>
          <p:cNvPr id="44" name="Text Box 6"/>
          <p:cNvSpPr txBox="1">
            <a:spLocks noChangeArrowheads="1"/>
          </p:cNvSpPr>
          <p:nvPr/>
        </p:nvSpPr>
        <p:spPr bwMode="auto">
          <a:xfrm>
            <a:off x="3994150" y="1705630"/>
            <a:ext cx="3561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4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p</a:t>
            </a:r>
          </a:p>
        </p:txBody>
      </p:sp>
      <p:sp>
        <p:nvSpPr>
          <p:cNvPr id="45" name="Line 7"/>
          <p:cNvSpPr>
            <a:spLocks noChangeShapeType="1"/>
          </p:cNvSpPr>
          <p:nvPr/>
        </p:nvSpPr>
        <p:spPr bwMode="auto">
          <a:xfrm flipV="1">
            <a:off x="4483966" y="1772759"/>
            <a:ext cx="947" cy="363240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240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6" name="Line 8"/>
          <p:cNvSpPr>
            <a:spLocks noChangeShapeType="1"/>
          </p:cNvSpPr>
          <p:nvPr/>
        </p:nvSpPr>
        <p:spPr bwMode="auto">
          <a:xfrm flipV="1">
            <a:off x="4440992" y="5350530"/>
            <a:ext cx="4309308" cy="1811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240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7" name="Text Box 9"/>
          <p:cNvSpPr txBox="1">
            <a:spLocks noChangeArrowheads="1"/>
          </p:cNvSpPr>
          <p:nvPr/>
        </p:nvSpPr>
        <p:spPr bwMode="auto">
          <a:xfrm>
            <a:off x="4201392" y="5303560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4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0</a:t>
            </a:r>
          </a:p>
        </p:txBody>
      </p:sp>
      <p:sp>
        <p:nvSpPr>
          <p:cNvPr id="50" name="Volný tvar 49"/>
          <p:cNvSpPr/>
          <p:nvPr/>
        </p:nvSpPr>
        <p:spPr>
          <a:xfrm>
            <a:off x="6216650" y="2594630"/>
            <a:ext cx="1644650" cy="1422400"/>
          </a:xfrm>
          <a:custGeom>
            <a:avLst/>
            <a:gdLst>
              <a:gd name="connsiteX0" fmla="*/ 0 w 1866900"/>
              <a:gd name="connsiteY0" fmla="*/ 1971675 h 1971675"/>
              <a:gd name="connsiteX1" fmla="*/ 1200150 w 1866900"/>
              <a:gd name="connsiteY1" fmla="*/ 1304925 h 1971675"/>
              <a:gd name="connsiteX2" fmla="*/ 1866900 w 1866900"/>
              <a:gd name="connsiteY2" fmla="*/ 0 h 1971675"/>
              <a:gd name="connsiteX0" fmla="*/ 0 w 1866900"/>
              <a:gd name="connsiteY0" fmla="*/ 1971675 h 1971675"/>
              <a:gd name="connsiteX1" fmla="*/ 1200150 w 1866900"/>
              <a:gd name="connsiteY1" fmla="*/ 1304925 h 1971675"/>
              <a:gd name="connsiteX2" fmla="*/ 1866900 w 1866900"/>
              <a:gd name="connsiteY2" fmla="*/ 0 h 1971675"/>
              <a:gd name="connsiteX0" fmla="*/ 0 w 1866900"/>
              <a:gd name="connsiteY0" fmla="*/ 1971675 h 1971675"/>
              <a:gd name="connsiteX1" fmla="*/ 1200150 w 1866900"/>
              <a:gd name="connsiteY1" fmla="*/ 1304925 h 1971675"/>
              <a:gd name="connsiteX2" fmla="*/ 1866900 w 1866900"/>
              <a:gd name="connsiteY2" fmla="*/ 0 h 1971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66900" h="1971675">
                <a:moveTo>
                  <a:pt x="0" y="1971675"/>
                </a:moveTo>
                <a:cubicBezTo>
                  <a:pt x="444500" y="1802606"/>
                  <a:pt x="838200" y="1709738"/>
                  <a:pt x="1200150" y="1304925"/>
                </a:cubicBezTo>
                <a:cubicBezTo>
                  <a:pt x="1625600" y="830263"/>
                  <a:pt x="1689100" y="488156"/>
                  <a:pt x="1866900" y="0"/>
                </a:cubicBezTo>
              </a:path>
            </a:pathLst>
          </a:cu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sz="2400"/>
          </a:p>
        </p:txBody>
      </p:sp>
      <p:sp>
        <p:nvSpPr>
          <p:cNvPr id="53" name="Volný tvar 52"/>
          <p:cNvSpPr/>
          <p:nvPr/>
        </p:nvSpPr>
        <p:spPr>
          <a:xfrm rot="4301895" flipH="1">
            <a:off x="5731649" y="2522290"/>
            <a:ext cx="1622383" cy="1160379"/>
          </a:xfrm>
          <a:custGeom>
            <a:avLst/>
            <a:gdLst>
              <a:gd name="connsiteX0" fmla="*/ 0 w 1866900"/>
              <a:gd name="connsiteY0" fmla="*/ 1971675 h 1971675"/>
              <a:gd name="connsiteX1" fmla="*/ 1200150 w 1866900"/>
              <a:gd name="connsiteY1" fmla="*/ 1304925 h 1971675"/>
              <a:gd name="connsiteX2" fmla="*/ 1866900 w 1866900"/>
              <a:gd name="connsiteY2" fmla="*/ 0 h 1971675"/>
              <a:gd name="connsiteX0" fmla="*/ 0 w 1866900"/>
              <a:gd name="connsiteY0" fmla="*/ 1971675 h 1971675"/>
              <a:gd name="connsiteX1" fmla="*/ 1200150 w 1866900"/>
              <a:gd name="connsiteY1" fmla="*/ 1304925 h 1971675"/>
              <a:gd name="connsiteX2" fmla="*/ 1866900 w 1866900"/>
              <a:gd name="connsiteY2" fmla="*/ 0 h 1971675"/>
              <a:gd name="connsiteX0" fmla="*/ 0 w 1866900"/>
              <a:gd name="connsiteY0" fmla="*/ 1971675 h 1971675"/>
              <a:gd name="connsiteX1" fmla="*/ 1200150 w 1866900"/>
              <a:gd name="connsiteY1" fmla="*/ 1304925 h 1971675"/>
              <a:gd name="connsiteX2" fmla="*/ 1866900 w 1866900"/>
              <a:gd name="connsiteY2" fmla="*/ 0 h 1971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66900" h="1971675">
                <a:moveTo>
                  <a:pt x="0" y="1971675"/>
                </a:moveTo>
                <a:cubicBezTo>
                  <a:pt x="444500" y="1802606"/>
                  <a:pt x="838200" y="1709738"/>
                  <a:pt x="1200150" y="1304925"/>
                </a:cubicBezTo>
                <a:cubicBezTo>
                  <a:pt x="1625600" y="830263"/>
                  <a:pt x="1689100" y="488156"/>
                  <a:pt x="1866900" y="0"/>
                </a:cubicBezTo>
              </a:path>
            </a:pathLst>
          </a:cu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sz="2400"/>
          </a:p>
        </p:txBody>
      </p:sp>
      <p:sp>
        <p:nvSpPr>
          <p:cNvPr id="54" name="Volný tvar 53"/>
          <p:cNvSpPr/>
          <p:nvPr/>
        </p:nvSpPr>
        <p:spPr>
          <a:xfrm>
            <a:off x="5060950" y="3972580"/>
            <a:ext cx="1200150" cy="1111250"/>
          </a:xfrm>
          <a:custGeom>
            <a:avLst/>
            <a:gdLst>
              <a:gd name="connsiteX0" fmla="*/ 0 w 1866900"/>
              <a:gd name="connsiteY0" fmla="*/ 1971675 h 1971675"/>
              <a:gd name="connsiteX1" fmla="*/ 1200150 w 1866900"/>
              <a:gd name="connsiteY1" fmla="*/ 1304925 h 1971675"/>
              <a:gd name="connsiteX2" fmla="*/ 1866900 w 1866900"/>
              <a:gd name="connsiteY2" fmla="*/ 0 h 1971675"/>
              <a:gd name="connsiteX0" fmla="*/ 0 w 1866900"/>
              <a:gd name="connsiteY0" fmla="*/ 1971675 h 1971675"/>
              <a:gd name="connsiteX1" fmla="*/ 1200150 w 1866900"/>
              <a:gd name="connsiteY1" fmla="*/ 1304925 h 1971675"/>
              <a:gd name="connsiteX2" fmla="*/ 1866900 w 1866900"/>
              <a:gd name="connsiteY2" fmla="*/ 0 h 1971675"/>
              <a:gd name="connsiteX0" fmla="*/ 0 w 1866900"/>
              <a:gd name="connsiteY0" fmla="*/ 1971675 h 1971675"/>
              <a:gd name="connsiteX1" fmla="*/ 1200150 w 1866900"/>
              <a:gd name="connsiteY1" fmla="*/ 1304925 h 1971675"/>
              <a:gd name="connsiteX2" fmla="*/ 1866900 w 1866900"/>
              <a:gd name="connsiteY2" fmla="*/ 0 h 1971675"/>
              <a:gd name="connsiteX0" fmla="*/ 0 w 1866900"/>
              <a:gd name="connsiteY0" fmla="*/ 1971675 h 1971675"/>
              <a:gd name="connsiteX1" fmla="*/ 1106311 w 1866900"/>
              <a:gd name="connsiteY1" fmla="*/ 1183005 h 1971675"/>
              <a:gd name="connsiteX2" fmla="*/ 1866900 w 1866900"/>
              <a:gd name="connsiteY2" fmla="*/ 0 h 1971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66900" h="1971675">
                <a:moveTo>
                  <a:pt x="0" y="1971675"/>
                </a:moveTo>
                <a:cubicBezTo>
                  <a:pt x="444500" y="1802606"/>
                  <a:pt x="744361" y="1587818"/>
                  <a:pt x="1106311" y="1183005"/>
                </a:cubicBezTo>
                <a:cubicBezTo>
                  <a:pt x="1531761" y="708343"/>
                  <a:pt x="1689100" y="488156"/>
                  <a:pt x="1866900" y="0"/>
                </a:cubicBezTo>
              </a:path>
            </a:pathLst>
          </a:cu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sz="2400"/>
          </a:p>
        </p:txBody>
      </p:sp>
      <p:sp>
        <p:nvSpPr>
          <p:cNvPr id="61" name="Text Box 10"/>
          <p:cNvSpPr txBox="1">
            <a:spLocks noChangeArrowheads="1"/>
          </p:cNvSpPr>
          <p:nvPr/>
        </p:nvSpPr>
        <p:spPr bwMode="auto">
          <a:xfrm>
            <a:off x="8305800" y="5439430"/>
            <a:ext cx="40427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8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T</a:t>
            </a:r>
          </a:p>
        </p:txBody>
      </p:sp>
      <p:sp>
        <p:nvSpPr>
          <p:cNvPr id="62" name="Elipsa 61"/>
          <p:cNvSpPr/>
          <p:nvPr/>
        </p:nvSpPr>
        <p:spPr>
          <a:xfrm>
            <a:off x="8196600" y="3517900"/>
            <a:ext cx="153650" cy="153650"/>
          </a:xfrm>
          <a:prstGeom prst="ellipse">
            <a:avLst/>
          </a:prstGeom>
          <a:solidFill>
            <a:srgbClr val="FFFF0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00" dirty="0"/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8394700" y="3295650"/>
            <a:ext cx="42351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8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P</a:t>
            </a:r>
          </a:p>
        </p:txBody>
      </p:sp>
      <p:sp>
        <p:nvSpPr>
          <p:cNvPr id="65" name="Text Box 10"/>
          <p:cNvSpPr txBox="1">
            <a:spLocks noChangeArrowheads="1"/>
          </p:cNvSpPr>
          <p:nvPr/>
        </p:nvSpPr>
        <p:spPr bwMode="auto">
          <a:xfrm>
            <a:off x="7835064" y="2362200"/>
            <a:ext cx="38183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800" b="1" dirty="0" smtClean="0">
                <a:solidFill>
                  <a:srgbClr val="0000FF"/>
                </a:solidFill>
                <a:cs typeface="Arial" charset="0"/>
              </a:rPr>
              <a:t>K</a:t>
            </a:r>
          </a:p>
        </p:txBody>
      </p:sp>
      <p:sp>
        <p:nvSpPr>
          <p:cNvPr id="66" name="Line 16"/>
          <p:cNvSpPr>
            <a:spLocks noChangeShapeType="1"/>
          </p:cNvSpPr>
          <p:nvPr/>
        </p:nvSpPr>
        <p:spPr bwMode="auto">
          <a:xfrm flipH="1">
            <a:off x="7854845" y="2406650"/>
            <a:ext cx="11897" cy="3064760"/>
          </a:xfrm>
          <a:prstGeom prst="line">
            <a:avLst/>
          </a:prstGeom>
          <a:noFill/>
          <a:ln w="28575">
            <a:solidFill>
              <a:srgbClr val="196419"/>
            </a:solidFill>
            <a:prstDash val="sysDash"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7" name="Text Box 10"/>
          <p:cNvSpPr txBox="1">
            <a:spLocks noChangeArrowheads="1"/>
          </p:cNvSpPr>
          <p:nvPr/>
        </p:nvSpPr>
        <p:spPr bwMode="auto">
          <a:xfrm>
            <a:off x="7550150" y="5340350"/>
            <a:ext cx="4844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800" dirty="0" smtClean="0">
                <a:solidFill>
                  <a:prstClr val="black"/>
                </a:solidFill>
                <a:cs typeface="Arial" charset="0"/>
              </a:rPr>
              <a:t>T</a:t>
            </a:r>
            <a:r>
              <a:rPr lang="cs-CZ" sz="2800" baseline="-25000" dirty="0" smtClean="0">
                <a:solidFill>
                  <a:prstClr val="black"/>
                </a:solidFill>
                <a:cs typeface="Arial" charset="0"/>
              </a:rPr>
              <a:t>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1036"/>
          <p:cNvSpPr>
            <a:spLocks noChangeArrowheads="1"/>
          </p:cNvSpPr>
          <p:nvPr/>
        </p:nvSpPr>
        <p:spPr bwMode="auto">
          <a:xfrm>
            <a:off x="285750" y="709612"/>
            <a:ext cx="885825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800" b="1" u="sng" dirty="0" smtClean="0">
                <a:solidFill>
                  <a:prstClr val="black"/>
                </a:solidFill>
                <a:latin typeface="+mj-lt"/>
                <a:cs typeface="Arial" charset="0"/>
              </a:rPr>
              <a:t>Přechody ve fázovém diagramu</a:t>
            </a:r>
            <a:endParaRPr lang="cs-CZ" sz="2800" dirty="0" smtClean="0">
              <a:solidFill>
                <a:prstClr val="black"/>
              </a:solidFill>
              <a:latin typeface="+mj-lt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800" b="1" dirty="0" smtClean="0">
                <a:solidFill>
                  <a:prstClr val="black"/>
                </a:solidFill>
                <a:latin typeface="+mj-lt"/>
                <a:cs typeface="Arial" charset="0"/>
              </a:rPr>
              <a:t>	</a:t>
            </a:r>
            <a:endParaRPr lang="cs-CZ" sz="2800" dirty="0" smtClean="0">
              <a:solidFill>
                <a:prstClr val="black"/>
              </a:solidFill>
              <a:latin typeface="+mj-lt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2800" dirty="0" smtClean="0">
              <a:solidFill>
                <a:prstClr val="black"/>
              </a:solidFill>
              <a:latin typeface="+mj-lt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800" b="1" dirty="0" smtClean="0">
                <a:solidFill>
                  <a:prstClr val="black"/>
                </a:solidFill>
                <a:latin typeface="+mj-lt"/>
                <a:cs typeface="Arial" charset="0"/>
              </a:rPr>
              <a:t>P</a:t>
            </a:r>
            <a:r>
              <a:rPr lang="cs-CZ" sz="2800" dirty="0" smtClean="0">
                <a:solidFill>
                  <a:prstClr val="black"/>
                </a:solidFill>
                <a:latin typeface="+mj-lt"/>
                <a:cs typeface="Arial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800" dirty="0" smtClean="0">
                <a:solidFill>
                  <a:prstClr val="black"/>
                </a:solidFill>
                <a:latin typeface="+mj-lt"/>
                <a:cs typeface="Arial" charset="0"/>
              </a:rPr>
              <a:t>plynulý přechod  </a:t>
            </a:r>
            <a:br>
              <a:rPr lang="cs-CZ" sz="2800" dirty="0" smtClean="0">
                <a:solidFill>
                  <a:prstClr val="black"/>
                </a:solidFill>
                <a:latin typeface="+mj-lt"/>
                <a:cs typeface="Arial" charset="0"/>
              </a:rPr>
            </a:br>
            <a:r>
              <a:rPr lang="cs-CZ" sz="2800" dirty="0" smtClean="0">
                <a:solidFill>
                  <a:prstClr val="black"/>
                </a:solidFill>
                <a:latin typeface="+mj-lt"/>
                <a:cs typeface="Arial" charset="0"/>
              </a:rPr>
              <a:t>bez pozorovatelné </a:t>
            </a:r>
            <a:br>
              <a:rPr lang="cs-CZ" sz="2800" dirty="0" smtClean="0">
                <a:solidFill>
                  <a:prstClr val="black"/>
                </a:solidFill>
                <a:latin typeface="+mj-lt"/>
                <a:cs typeface="Arial" charset="0"/>
              </a:rPr>
            </a:br>
            <a:r>
              <a:rPr lang="cs-CZ" sz="2800" dirty="0" smtClean="0">
                <a:solidFill>
                  <a:prstClr val="black"/>
                </a:solidFill>
                <a:latin typeface="+mj-lt"/>
                <a:cs typeface="Arial" charset="0"/>
              </a:rPr>
              <a:t>změny skupenství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2800" dirty="0" smtClean="0">
              <a:solidFill>
                <a:prstClr val="black"/>
              </a:solidFill>
              <a:latin typeface="+mj-lt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800" dirty="0" smtClean="0">
                <a:solidFill>
                  <a:prstClr val="black"/>
                </a:solidFill>
                <a:latin typeface="+mj-lt"/>
                <a:cs typeface="Arial" charset="0"/>
              </a:rPr>
              <a:t>látka je stejnorodá</a:t>
            </a: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0" y="-38100"/>
            <a:ext cx="9144000" cy="615553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96838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 smtClean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7. 7. FÁZOVÝ DIAGRAM</a:t>
            </a:r>
          </a:p>
        </p:txBody>
      </p:sp>
      <p:sp>
        <p:nvSpPr>
          <p:cNvPr id="44" name="Text Box 6"/>
          <p:cNvSpPr txBox="1">
            <a:spLocks noChangeArrowheads="1"/>
          </p:cNvSpPr>
          <p:nvPr/>
        </p:nvSpPr>
        <p:spPr bwMode="auto">
          <a:xfrm>
            <a:off x="3994150" y="1705630"/>
            <a:ext cx="3561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4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p</a:t>
            </a:r>
          </a:p>
        </p:txBody>
      </p:sp>
      <p:sp>
        <p:nvSpPr>
          <p:cNvPr id="45" name="Line 7"/>
          <p:cNvSpPr>
            <a:spLocks noChangeShapeType="1"/>
          </p:cNvSpPr>
          <p:nvPr/>
        </p:nvSpPr>
        <p:spPr bwMode="auto">
          <a:xfrm flipV="1">
            <a:off x="4483966" y="1772759"/>
            <a:ext cx="947" cy="363240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240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6" name="Line 8"/>
          <p:cNvSpPr>
            <a:spLocks noChangeShapeType="1"/>
          </p:cNvSpPr>
          <p:nvPr/>
        </p:nvSpPr>
        <p:spPr bwMode="auto">
          <a:xfrm flipV="1">
            <a:off x="4440992" y="5350530"/>
            <a:ext cx="4309308" cy="1811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240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7" name="Text Box 9"/>
          <p:cNvSpPr txBox="1">
            <a:spLocks noChangeArrowheads="1"/>
          </p:cNvSpPr>
          <p:nvPr/>
        </p:nvSpPr>
        <p:spPr bwMode="auto">
          <a:xfrm>
            <a:off x="4201392" y="5303560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4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0</a:t>
            </a:r>
          </a:p>
        </p:txBody>
      </p:sp>
      <p:sp>
        <p:nvSpPr>
          <p:cNvPr id="50" name="Volný tvar 49"/>
          <p:cNvSpPr/>
          <p:nvPr/>
        </p:nvSpPr>
        <p:spPr>
          <a:xfrm>
            <a:off x="6216650" y="2594630"/>
            <a:ext cx="1644650" cy="1422400"/>
          </a:xfrm>
          <a:custGeom>
            <a:avLst/>
            <a:gdLst>
              <a:gd name="connsiteX0" fmla="*/ 0 w 1866900"/>
              <a:gd name="connsiteY0" fmla="*/ 1971675 h 1971675"/>
              <a:gd name="connsiteX1" fmla="*/ 1200150 w 1866900"/>
              <a:gd name="connsiteY1" fmla="*/ 1304925 h 1971675"/>
              <a:gd name="connsiteX2" fmla="*/ 1866900 w 1866900"/>
              <a:gd name="connsiteY2" fmla="*/ 0 h 1971675"/>
              <a:gd name="connsiteX0" fmla="*/ 0 w 1866900"/>
              <a:gd name="connsiteY0" fmla="*/ 1971675 h 1971675"/>
              <a:gd name="connsiteX1" fmla="*/ 1200150 w 1866900"/>
              <a:gd name="connsiteY1" fmla="*/ 1304925 h 1971675"/>
              <a:gd name="connsiteX2" fmla="*/ 1866900 w 1866900"/>
              <a:gd name="connsiteY2" fmla="*/ 0 h 1971675"/>
              <a:gd name="connsiteX0" fmla="*/ 0 w 1866900"/>
              <a:gd name="connsiteY0" fmla="*/ 1971675 h 1971675"/>
              <a:gd name="connsiteX1" fmla="*/ 1200150 w 1866900"/>
              <a:gd name="connsiteY1" fmla="*/ 1304925 h 1971675"/>
              <a:gd name="connsiteX2" fmla="*/ 1866900 w 1866900"/>
              <a:gd name="connsiteY2" fmla="*/ 0 h 1971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66900" h="1971675">
                <a:moveTo>
                  <a:pt x="0" y="1971675"/>
                </a:moveTo>
                <a:cubicBezTo>
                  <a:pt x="444500" y="1802606"/>
                  <a:pt x="838200" y="1709738"/>
                  <a:pt x="1200150" y="1304925"/>
                </a:cubicBezTo>
                <a:cubicBezTo>
                  <a:pt x="1625600" y="830263"/>
                  <a:pt x="1689100" y="488156"/>
                  <a:pt x="1866900" y="0"/>
                </a:cubicBezTo>
              </a:path>
            </a:pathLst>
          </a:cu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sz="2400"/>
          </a:p>
        </p:txBody>
      </p:sp>
      <p:sp>
        <p:nvSpPr>
          <p:cNvPr id="53" name="Volný tvar 52"/>
          <p:cNvSpPr/>
          <p:nvPr/>
        </p:nvSpPr>
        <p:spPr>
          <a:xfrm rot="4301895" flipH="1">
            <a:off x="5731649" y="2522290"/>
            <a:ext cx="1622383" cy="1160379"/>
          </a:xfrm>
          <a:custGeom>
            <a:avLst/>
            <a:gdLst>
              <a:gd name="connsiteX0" fmla="*/ 0 w 1866900"/>
              <a:gd name="connsiteY0" fmla="*/ 1971675 h 1971675"/>
              <a:gd name="connsiteX1" fmla="*/ 1200150 w 1866900"/>
              <a:gd name="connsiteY1" fmla="*/ 1304925 h 1971675"/>
              <a:gd name="connsiteX2" fmla="*/ 1866900 w 1866900"/>
              <a:gd name="connsiteY2" fmla="*/ 0 h 1971675"/>
              <a:gd name="connsiteX0" fmla="*/ 0 w 1866900"/>
              <a:gd name="connsiteY0" fmla="*/ 1971675 h 1971675"/>
              <a:gd name="connsiteX1" fmla="*/ 1200150 w 1866900"/>
              <a:gd name="connsiteY1" fmla="*/ 1304925 h 1971675"/>
              <a:gd name="connsiteX2" fmla="*/ 1866900 w 1866900"/>
              <a:gd name="connsiteY2" fmla="*/ 0 h 1971675"/>
              <a:gd name="connsiteX0" fmla="*/ 0 w 1866900"/>
              <a:gd name="connsiteY0" fmla="*/ 1971675 h 1971675"/>
              <a:gd name="connsiteX1" fmla="*/ 1200150 w 1866900"/>
              <a:gd name="connsiteY1" fmla="*/ 1304925 h 1971675"/>
              <a:gd name="connsiteX2" fmla="*/ 1866900 w 1866900"/>
              <a:gd name="connsiteY2" fmla="*/ 0 h 1971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66900" h="1971675">
                <a:moveTo>
                  <a:pt x="0" y="1971675"/>
                </a:moveTo>
                <a:cubicBezTo>
                  <a:pt x="444500" y="1802606"/>
                  <a:pt x="838200" y="1709738"/>
                  <a:pt x="1200150" y="1304925"/>
                </a:cubicBezTo>
                <a:cubicBezTo>
                  <a:pt x="1625600" y="830263"/>
                  <a:pt x="1689100" y="488156"/>
                  <a:pt x="1866900" y="0"/>
                </a:cubicBezTo>
              </a:path>
            </a:pathLst>
          </a:cu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sz="2400"/>
          </a:p>
        </p:txBody>
      </p:sp>
      <p:sp>
        <p:nvSpPr>
          <p:cNvPr id="54" name="Volný tvar 53"/>
          <p:cNvSpPr/>
          <p:nvPr/>
        </p:nvSpPr>
        <p:spPr>
          <a:xfrm>
            <a:off x="5060950" y="3972580"/>
            <a:ext cx="1200150" cy="1111250"/>
          </a:xfrm>
          <a:custGeom>
            <a:avLst/>
            <a:gdLst>
              <a:gd name="connsiteX0" fmla="*/ 0 w 1866900"/>
              <a:gd name="connsiteY0" fmla="*/ 1971675 h 1971675"/>
              <a:gd name="connsiteX1" fmla="*/ 1200150 w 1866900"/>
              <a:gd name="connsiteY1" fmla="*/ 1304925 h 1971675"/>
              <a:gd name="connsiteX2" fmla="*/ 1866900 w 1866900"/>
              <a:gd name="connsiteY2" fmla="*/ 0 h 1971675"/>
              <a:gd name="connsiteX0" fmla="*/ 0 w 1866900"/>
              <a:gd name="connsiteY0" fmla="*/ 1971675 h 1971675"/>
              <a:gd name="connsiteX1" fmla="*/ 1200150 w 1866900"/>
              <a:gd name="connsiteY1" fmla="*/ 1304925 h 1971675"/>
              <a:gd name="connsiteX2" fmla="*/ 1866900 w 1866900"/>
              <a:gd name="connsiteY2" fmla="*/ 0 h 1971675"/>
              <a:gd name="connsiteX0" fmla="*/ 0 w 1866900"/>
              <a:gd name="connsiteY0" fmla="*/ 1971675 h 1971675"/>
              <a:gd name="connsiteX1" fmla="*/ 1200150 w 1866900"/>
              <a:gd name="connsiteY1" fmla="*/ 1304925 h 1971675"/>
              <a:gd name="connsiteX2" fmla="*/ 1866900 w 1866900"/>
              <a:gd name="connsiteY2" fmla="*/ 0 h 1971675"/>
              <a:gd name="connsiteX0" fmla="*/ 0 w 1866900"/>
              <a:gd name="connsiteY0" fmla="*/ 1971675 h 1971675"/>
              <a:gd name="connsiteX1" fmla="*/ 1106311 w 1866900"/>
              <a:gd name="connsiteY1" fmla="*/ 1183005 h 1971675"/>
              <a:gd name="connsiteX2" fmla="*/ 1866900 w 1866900"/>
              <a:gd name="connsiteY2" fmla="*/ 0 h 1971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66900" h="1971675">
                <a:moveTo>
                  <a:pt x="0" y="1971675"/>
                </a:moveTo>
                <a:cubicBezTo>
                  <a:pt x="444500" y="1802606"/>
                  <a:pt x="744361" y="1587818"/>
                  <a:pt x="1106311" y="1183005"/>
                </a:cubicBezTo>
                <a:cubicBezTo>
                  <a:pt x="1531761" y="708343"/>
                  <a:pt x="1689100" y="488156"/>
                  <a:pt x="1866900" y="0"/>
                </a:cubicBezTo>
              </a:path>
            </a:pathLst>
          </a:cu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sz="2400"/>
          </a:p>
        </p:txBody>
      </p:sp>
      <p:sp>
        <p:nvSpPr>
          <p:cNvPr id="61" name="Text Box 10"/>
          <p:cNvSpPr txBox="1">
            <a:spLocks noChangeArrowheads="1"/>
          </p:cNvSpPr>
          <p:nvPr/>
        </p:nvSpPr>
        <p:spPr bwMode="auto">
          <a:xfrm>
            <a:off x="8305800" y="5439430"/>
            <a:ext cx="40427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8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T</a:t>
            </a:r>
          </a:p>
        </p:txBody>
      </p:sp>
      <p:sp>
        <p:nvSpPr>
          <p:cNvPr id="62" name="Elipsa 61"/>
          <p:cNvSpPr/>
          <p:nvPr/>
        </p:nvSpPr>
        <p:spPr>
          <a:xfrm>
            <a:off x="8196600" y="3517900"/>
            <a:ext cx="153650" cy="153650"/>
          </a:xfrm>
          <a:prstGeom prst="ellipse">
            <a:avLst/>
          </a:prstGeom>
          <a:solidFill>
            <a:srgbClr val="FFFF0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00" dirty="0"/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8394700" y="3295650"/>
            <a:ext cx="42351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8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P</a:t>
            </a:r>
          </a:p>
        </p:txBody>
      </p:sp>
      <p:sp>
        <p:nvSpPr>
          <p:cNvPr id="65" name="Text Box 10"/>
          <p:cNvSpPr txBox="1">
            <a:spLocks noChangeArrowheads="1"/>
          </p:cNvSpPr>
          <p:nvPr/>
        </p:nvSpPr>
        <p:spPr bwMode="auto">
          <a:xfrm>
            <a:off x="7835064" y="2362200"/>
            <a:ext cx="38183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800" b="1" dirty="0" smtClean="0">
                <a:solidFill>
                  <a:srgbClr val="0000FF"/>
                </a:solidFill>
                <a:cs typeface="Arial" charset="0"/>
              </a:rPr>
              <a:t>K</a:t>
            </a:r>
          </a:p>
        </p:txBody>
      </p:sp>
      <p:sp>
        <p:nvSpPr>
          <p:cNvPr id="66" name="Line 16"/>
          <p:cNvSpPr>
            <a:spLocks noChangeShapeType="1"/>
          </p:cNvSpPr>
          <p:nvPr/>
        </p:nvSpPr>
        <p:spPr bwMode="auto">
          <a:xfrm flipH="1">
            <a:off x="7854845" y="2406650"/>
            <a:ext cx="11897" cy="3064760"/>
          </a:xfrm>
          <a:prstGeom prst="line">
            <a:avLst/>
          </a:prstGeom>
          <a:noFill/>
          <a:ln w="28575">
            <a:solidFill>
              <a:srgbClr val="196419"/>
            </a:solidFill>
            <a:prstDash val="sysDash"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7" name="Text Box 10"/>
          <p:cNvSpPr txBox="1">
            <a:spLocks noChangeArrowheads="1"/>
          </p:cNvSpPr>
          <p:nvPr/>
        </p:nvSpPr>
        <p:spPr bwMode="auto">
          <a:xfrm>
            <a:off x="7550150" y="5340350"/>
            <a:ext cx="4844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800" dirty="0" smtClean="0">
                <a:solidFill>
                  <a:prstClr val="black"/>
                </a:solidFill>
                <a:cs typeface="Arial" charset="0"/>
              </a:rPr>
              <a:t>T</a:t>
            </a:r>
            <a:r>
              <a:rPr lang="cs-CZ" sz="2800" baseline="-25000" dirty="0" smtClean="0">
                <a:solidFill>
                  <a:prstClr val="black"/>
                </a:solidFill>
                <a:cs typeface="Arial" charset="0"/>
              </a:rPr>
              <a:t>K</a:t>
            </a:r>
          </a:p>
        </p:txBody>
      </p:sp>
      <p:sp>
        <p:nvSpPr>
          <p:cNvPr id="68" name="Line 16"/>
          <p:cNvSpPr>
            <a:spLocks noChangeShapeType="1"/>
          </p:cNvSpPr>
          <p:nvPr/>
        </p:nvSpPr>
        <p:spPr bwMode="auto">
          <a:xfrm flipH="1">
            <a:off x="4438649" y="2628900"/>
            <a:ext cx="3422647" cy="0"/>
          </a:xfrm>
          <a:prstGeom prst="line">
            <a:avLst/>
          </a:prstGeom>
          <a:noFill/>
          <a:ln w="28575">
            <a:solidFill>
              <a:srgbClr val="196419"/>
            </a:solidFill>
            <a:prstDash val="sysDash"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9" name="Text Box 10"/>
          <p:cNvSpPr txBox="1">
            <a:spLocks noChangeArrowheads="1"/>
          </p:cNvSpPr>
          <p:nvPr/>
        </p:nvSpPr>
        <p:spPr bwMode="auto">
          <a:xfrm>
            <a:off x="4028695" y="2362200"/>
            <a:ext cx="49885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800" dirty="0" err="1" smtClean="0">
                <a:solidFill>
                  <a:prstClr val="black"/>
                </a:solidFill>
                <a:cs typeface="Arial" charset="0"/>
              </a:rPr>
              <a:t>p</a:t>
            </a:r>
            <a:r>
              <a:rPr lang="cs-CZ" sz="2800" baseline="-25000" dirty="0" err="1" smtClean="0">
                <a:solidFill>
                  <a:prstClr val="black"/>
                </a:solidFill>
                <a:cs typeface="Arial" charset="0"/>
              </a:rPr>
              <a:t>K</a:t>
            </a:r>
            <a:endParaRPr lang="cs-CZ" sz="2800" baseline="-25000" dirty="0" smtClean="0">
              <a:solidFill>
                <a:prstClr val="black"/>
              </a:solidFill>
              <a:cs typeface="Arial" charset="0"/>
            </a:endParaRPr>
          </a:p>
        </p:txBody>
      </p:sp>
      <p:cxnSp>
        <p:nvCxnSpPr>
          <p:cNvPr id="20" name="Přímá spojovací šipka 19"/>
          <p:cNvCxnSpPr>
            <a:stCxn id="62" idx="0"/>
          </p:cNvCxnSpPr>
          <p:nvPr/>
        </p:nvCxnSpPr>
        <p:spPr>
          <a:xfrm rot="16200000" flipV="1">
            <a:off x="7600638" y="2845112"/>
            <a:ext cx="1333500" cy="12075"/>
          </a:xfrm>
          <a:prstGeom prst="straightConnector1">
            <a:avLst/>
          </a:prstGeom>
          <a:ln w="19050">
            <a:solidFill>
              <a:srgbClr val="FF000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ovací šipka 20"/>
          <p:cNvCxnSpPr/>
          <p:nvPr/>
        </p:nvCxnSpPr>
        <p:spPr>
          <a:xfrm rot="10800000">
            <a:off x="7327900" y="2184400"/>
            <a:ext cx="933450" cy="1588"/>
          </a:xfrm>
          <a:prstGeom prst="straightConnector1">
            <a:avLst/>
          </a:prstGeom>
          <a:ln w="19050">
            <a:solidFill>
              <a:srgbClr val="FF000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ovací šipka 23"/>
          <p:cNvCxnSpPr/>
          <p:nvPr/>
        </p:nvCxnSpPr>
        <p:spPr>
          <a:xfrm rot="16200000" flipH="1">
            <a:off x="6950076" y="2562225"/>
            <a:ext cx="755649" cy="1"/>
          </a:xfrm>
          <a:prstGeom prst="straightConnector1">
            <a:avLst/>
          </a:prstGeom>
          <a:ln w="19050">
            <a:solidFill>
              <a:srgbClr val="FF000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17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1"/>
          <p:cNvSpPr>
            <a:spLocks noChangeArrowheads="1"/>
          </p:cNvSpPr>
          <p:nvPr/>
        </p:nvSpPr>
        <p:spPr bwMode="auto">
          <a:xfrm>
            <a:off x="0" y="6350"/>
            <a:ext cx="9144000" cy="1138773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96838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 smtClean="0">
                <a:solidFill>
                  <a:schemeClr val="accent3">
                    <a:lumMod val="50000"/>
                  </a:schemeClr>
                </a:solidFill>
                <a:ea typeface="Times New Roman" pitchFamily="18" charset="0"/>
                <a:cs typeface="Arial" pitchFamily="34" charset="0"/>
              </a:rPr>
              <a:t>7. 8. CHLADICÍ STROJ </a:t>
            </a:r>
            <a:br>
              <a:rPr lang="cs-CZ" sz="3400" b="1" dirty="0" smtClean="0">
                <a:solidFill>
                  <a:schemeClr val="accent3">
                    <a:lumMod val="50000"/>
                  </a:schemeClr>
                </a:solidFill>
                <a:ea typeface="Times New Roman" pitchFamily="18" charset="0"/>
                <a:cs typeface="Arial" pitchFamily="34" charset="0"/>
              </a:rPr>
            </a:br>
            <a:r>
              <a:rPr lang="cs-CZ" sz="3400" b="1" dirty="0" smtClean="0">
                <a:solidFill>
                  <a:schemeClr val="accent3">
                    <a:lumMod val="50000"/>
                  </a:schemeClr>
                </a:solidFill>
                <a:ea typeface="Times New Roman" pitchFamily="18" charset="0"/>
                <a:cs typeface="Arial" pitchFamily="34" charset="0"/>
              </a:rPr>
              <a:t>        A TEPELNÉ ČERPADLO</a:t>
            </a:r>
          </a:p>
        </p:txBody>
      </p:sp>
      <p:sp>
        <p:nvSpPr>
          <p:cNvPr id="20" name="Rectangle 1036"/>
          <p:cNvSpPr>
            <a:spLocks noChangeArrowheads="1"/>
          </p:cNvSpPr>
          <p:nvPr/>
        </p:nvSpPr>
        <p:spPr bwMode="auto">
          <a:xfrm>
            <a:off x="114300" y="1384300"/>
            <a:ext cx="90297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3200" dirty="0">
                <a:solidFill>
                  <a:prstClr val="black"/>
                </a:solidFill>
                <a:cs typeface="Times New Roman" pitchFamily="18" charset="0"/>
              </a:rPr>
              <a:t>Chladnička, mraznička využívá snížení teploty kapaliny vypařováním za sníženého tlaku</a:t>
            </a:r>
            <a:r>
              <a:rPr lang="cs-CZ" sz="3200" dirty="0" smtClean="0">
                <a:solidFill>
                  <a:prstClr val="black"/>
                </a:solidFill>
                <a:cs typeface="Times New Roman" pitchFamily="18" charset="0"/>
              </a:rPr>
              <a:t>.</a:t>
            </a:r>
            <a:br>
              <a:rPr lang="cs-CZ" sz="3200" dirty="0" smtClean="0">
                <a:solidFill>
                  <a:prstClr val="black"/>
                </a:solidFill>
                <a:cs typeface="Times New Roman" pitchFamily="18" charset="0"/>
              </a:rPr>
            </a:br>
            <a:endParaRPr lang="cs-CZ" sz="3200" dirty="0">
              <a:solidFill>
                <a:prstClr val="black"/>
              </a:solidFill>
              <a:cs typeface="Times New Roman" pitchFamily="18" charset="0"/>
            </a:endParaRPr>
          </a:p>
          <a:p>
            <a:pPr marL="261938" indent="-261938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cs-CZ" sz="3200" b="1" dirty="0">
                <a:solidFill>
                  <a:prstClr val="black"/>
                </a:solidFill>
                <a:cs typeface="Times New Roman" pitchFamily="18" charset="0"/>
              </a:rPr>
              <a:t>chladicí látka </a:t>
            </a:r>
            <a:r>
              <a:rPr lang="cs-CZ" sz="3200" dirty="0">
                <a:solidFill>
                  <a:prstClr val="black"/>
                </a:solidFill>
                <a:cs typeface="Times New Roman" pitchFamily="18" charset="0"/>
              </a:rPr>
              <a:t>(dřív freon dnes izobutan) se za </a:t>
            </a:r>
            <a:r>
              <a:rPr lang="cs-CZ" sz="3200" dirty="0" smtClean="0">
                <a:solidFill>
                  <a:prstClr val="black"/>
                </a:solidFill>
                <a:cs typeface="Times New Roman" pitchFamily="18" charset="0"/>
              </a:rPr>
              <a:t>sníženého tlaku </a:t>
            </a:r>
            <a:r>
              <a:rPr lang="cs-CZ" sz="3200" dirty="0">
                <a:solidFill>
                  <a:prstClr val="black"/>
                </a:solidFill>
                <a:cs typeface="Times New Roman" pitchFamily="18" charset="0"/>
              </a:rPr>
              <a:t>vypařuje ve výparníku a při tom odebírá </a:t>
            </a:r>
            <a:r>
              <a:rPr lang="cs-CZ" sz="3200" dirty="0" smtClean="0">
                <a:solidFill>
                  <a:prstClr val="black"/>
                </a:solidFill>
                <a:cs typeface="Times New Roman" pitchFamily="18" charset="0"/>
              </a:rPr>
              <a:t>teplo Q</a:t>
            </a:r>
            <a:r>
              <a:rPr lang="cs-CZ" sz="3200" baseline="-25000" dirty="0" smtClean="0">
                <a:solidFill>
                  <a:prstClr val="black"/>
                </a:solidFill>
                <a:cs typeface="Times New Roman" pitchFamily="18" charset="0"/>
              </a:rPr>
              <a:t>2</a:t>
            </a:r>
            <a:r>
              <a:rPr lang="cs-CZ" sz="3200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cs-CZ" sz="3200" dirty="0">
                <a:solidFill>
                  <a:prstClr val="black"/>
                </a:solidFill>
                <a:cs typeface="Times New Roman" pitchFamily="18" charset="0"/>
              </a:rPr>
              <a:t>z chladicího prostoru </a:t>
            </a:r>
            <a:r>
              <a:rPr lang="cs-CZ" sz="3200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br>
              <a:rPr lang="cs-CZ" sz="3200" dirty="0" smtClean="0">
                <a:solidFill>
                  <a:prstClr val="black"/>
                </a:solidFill>
                <a:cs typeface="Times New Roman" pitchFamily="18" charset="0"/>
              </a:rPr>
            </a:br>
            <a:endParaRPr lang="cs-CZ" sz="3200" dirty="0">
              <a:solidFill>
                <a:prstClr val="black"/>
              </a:solidFill>
              <a:cs typeface="Times New Roman" pitchFamily="18" charset="0"/>
            </a:endParaRPr>
          </a:p>
          <a:p>
            <a:pPr marL="261938" indent="-261938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cs-CZ" sz="3200" dirty="0">
                <a:solidFill>
                  <a:prstClr val="black"/>
                </a:solidFill>
                <a:cs typeface="Times New Roman" pitchFamily="18" charset="0"/>
              </a:rPr>
              <a:t>na jiném místě chladicí látka kondenzuje </a:t>
            </a:r>
            <a:r>
              <a:rPr lang="cs-CZ" sz="3200" dirty="0" smtClean="0">
                <a:solidFill>
                  <a:prstClr val="black"/>
                </a:solidFill>
                <a:cs typeface="Times New Roman" pitchFamily="18" charset="0"/>
              </a:rPr>
              <a:t>při vyšším tlaku </a:t>
            </a:r>
            <a:r>
              <a:rPr lang="cs-CZ" sz="3200" dirty="0">
                <a:solidFill>
                  <a:prstClr val="black"/>
                </a:solidFill>
                <a:cs typeface="Times New Roman" pitchFamily="18" charset="0"/>
              </a:rPr>
              <a:t>a odevzdává okolí teplo </a:t>
            </a:r>
            <a:r>
              <a:rPr lang="cs-CZ" sz="3200" dirty="0" err="1" smtClean="0">
                <a:solidFill>
                  <a:prstClr val="black"/>
                </a:solidFill>
                <a:cs typeface="Times New Roman" pitchFamily="18" charset="0"/>
              </a:rPr>
              <a:t>L</a:t>
            </a:r>
            <a:r>
              <a:rPr lang="cs-CZ" sz="3200" baseline="-25000" dirty="0" err="1" smtClean="0">
                <a:solidFill>
                  <a:prstClr val="black"/>
                </a:solidFill>
                <a:cs typeface="Times New Roman" pitchFamily="18" charset="0"/>
              </a:rPr>
              <a:t>kondenzace</a:t>
            </a:r>
            <a:endParaRPr lang="cs-CZ" sz="3200" baseline="-25000" dirty="0">
              <a:solidFill>
                <a:prstClr val="black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50" y="857250"/>
            <a:ext cx="8643938" cy="5816600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cs-CZ" sz="2800" dirty="0" smtClean="0">
                <a:latin typeface="+mj-lt"/>
                <a:cs typeface="Times New Roman" pitchFamily="18" charset="0"/>
              </a:rPr>
              <a:t>je přechod pevného tělesa ze skupenství pevného v kapalné po dosažení teploty tání </a:t>
            </a:r>
            <a:r>
              <a:rPr lang="cs-CZ" sz="2800" dirty="0" err="1" smtClean="0">
                <a:latin typeface="+mj-lt"/>
                <a:cs typeface="Times New Roman" pitchFamily="18" charset="0"/>
              </a:rPr>
              <a:t>t</a:t>
            </a:r>
            <a:r>
              <a:rPr lang="cs-CZ" sz="2800" baseline="-25000" dirty="0" err="1" smtClean="0">
                <a:latin typeface="+mj-lt"/>
                <a:cs typeface="Times New Roman" pitchFamily="18" charset="0"/>
              </a:rPr>
              <a:t>t</a:t>
            </a:r>
            <a:r>
              <a:rPr lang="cs-CZ" sz="2800" baseline="-25000" dirty="0" smtClean="0">
                <a:latin typeface="+mj-lt"/>
                <a:cs typeface="Times New Roman" pitchFamily="18" charset="0"/>
              </a:rPr>
              <a:t>.</a:t>
            </a:r>
            <a:endParaRPr lang="cs-CZ" sz="2800" dirty="0" smtClean="0">
              <a:latin typeface="+mj-lt"/>
              <a:cs typeface="Times New Roman" pitchFamily="18" charset="0"/>
            </a:endParaRPr>
          </a:p>
          <a:p>
            <a:pPr marL="0" indent="0">
              <a:buFont typeface="Arial" charset="0"/>
              <a:buNone/>
              <a:defRPr/>
            </a:pPr>
            <a:endParaRPr lang="cs-CZ" sz="800" b="1" dirty="0" smtClean="0">
              <a:latin typeface="+mj-lt"/>
              <a:cs typeface="Times New Roman" pitchFamily="18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cs-CZ" sz="2800" b="1" dirty="0" smtClean="0">
                <a:latin typeface="+mj-lt"/>
                <a:cs typeface="Times New Roman" pitchFamily="18" charset="0"/>
              </a:rPr>
              <a:t>Graf závislosti </a:t>
            </a:r>
            <a:br>
              <a:rPr lang="cs-CZ" sz="2800" b="1" dirty="0" smtClean="0">
                <a:latin typeface="+mj-lt"/>
                <a:cs typeface="Times New Roman" pitchFamily="18" charset="0"/>
              </a:rPr>
            </a:br>
            <a:r>
              <a:rPr lang="cs-CZ" sz="2800" b="1" dirty="0" smtClean="0">
                <a:latin typeface="+mj-lt"/>
                <a:cs typeface="Times New Roman" pitchFamily="18" charset="0"/>
              </a:rPr>
              <a:t>teploty </a:t>
            </a:r>
            <a:r>
              <a:rPr lang="cs-CZ" sz="28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krystalické</a:t>
            </a:r>
            <a:r>
              <a:rPr lang="cs-CZ" sz="2800" b="1" dirty="0" smtClean="0">
                <a:latin typeface="+mj-lt"/>
                <a:cs typeface="Times New Roman" pitchFamily="18" charset="0"/>
              </a:rPr>
              <a:t> látky </a:t>
            </a:r>
            <a:br>
              <a:rPr lang="cs-CZ" sz="2800" b="1" dirty="0" smtClean="0">
                <a:latin typeface="+mj-lt"/>
                <a:cs typeface="Times New Roman" pitchFamily="18" charset="0"/>
              </a:rPr>
            </a:br>
            <a:r>
              <a:rPr lang="cs-CZ" sz="2800" b="1" dirty="0" smtClean="0">
                <a:latin typeface="+mj-lt"/>
                <a:cs typeface="Times New Roman" pitchFamily="18" charset="0"/>
              </a:rPr>
              <a:t>na dodávaném teple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cs-CZ" sz="2800" dirty="0" smtClean="0">
                <a:latin typeface="+mj-lt"/>
                <a:cs typeface="Times New Roman" pitchFamily="18" charset="0"/>
              </a:rPr>
              <a:t>zahříváme těleso, </a:t>
            </a:r>
            <a:br>
              <a:rPr lang="cs-CZ" sz="2800" dirty="0" smtClean="0">
                <a:latin typeface="+mj-lt"/>
                <a:cs typeface="Times New Roman" pitchFamily="18" charset="0"/>
              </a:rPr>
            </a:br>
            <a:r>
              <a:rPr lang="cs-CZ" sz="2800" dirty="0" smtClean="0">
                <a:latin typeface="+mj-lt"/>
                <a:cs typeface="Times New Roman" pitchFamily="18" charset="0"/>
              </a:rPr>
              <a:t>jeho teplota se zvětšuje </a:t>
            </a:r>
            <a:br>
              <a:rPr lang="cs-CZ" sz="2800" dirty="0" smtClean="0">
                <a:latin typeface="+mj-lt"/>
                <a:cs typeface="Times New Roman" pitchFamily="18" charset="0"/>
              </a:rPr>
            </a:br>
            <a:r>
              <a:rPr lang="cs-CZ" sz="2800" dirty="0" smtClean="0">
                <a:latin typeface="+mj-lt"/>
                <a:cs typeface="Times New Roman" pitchFamily="18" charset="0"/>
              </a:rPr>
              <a:t>až do teploty tání 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cs-CZ" sz="2800" dirty="0" smtClean="0">
                <a:latin typeface="+mj-lt"/>
                <a:cs typeface="Times New Roman" pitchFamily="18" charset="0"/>
              </a:rPr>
              <a:t>teplota se nemění, </a:t>
            </a:r>
            <a:br>
              <a:rPr lang="cs-CZ" sz="2800" dirty="0" smtClean="0">
                <a:latin typeface="+mj-lt"/>
                <a:cs typeface="Times New Roman" pitchFamily="18" charset="0"/>
              </a:rPr>
            </a:br>
            <a:r>
              <a:rPr lang="cs-CZ" sz="2800" dirty="0" smtClean="0">
                <a:latin typeface="+mj-lt"/>
                <a:cs typeface="Times New Roman" pitchFamily="18" charset="0"/>
              </a:rPr>
              <a:t>dokud všechna </a:t>
            </a:r>
            <a:br>
              <a:rPr lang="cs-CZ" sz="2800" dirty="0" smtClean="0">
                <a:latin typeface="+mj-lt"/>
                <a:cs typeface="Times New Roman" pitchFamily="18" charset="0"/>
              </a:rPr>
            </a:br>
            <a:r>
              <a:rPr lang="cs-CZ" sz="2800" dirty="0" smtClean="0">
                <a:latin typeface="+mj-lt"/>
                <a:cs typeface="Times New Roman" pitchFamily="18" charset="0"/>
              </a:rPr>
              <a:t>látka neroztaje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cs-CZ" sz="2800" dirty="0" smtClean="0">
                <a:latin typeface="+mj-lt"/>
                <a:cs typeface="Times New Roman" pitchFamily="18" charset="0"/>
              </a:rPr>
              <a:t>teplota kapaliny vzrůstá</a:t>
            </a:r>
            <a:endParaRPr lang="cs-CZ" sz="2800" dirty="0">
              <a:latin typeface="+mj-lt"/>
              <a:cs typeface="Times New Roman" pitchFamily="18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-38100"/>
            <a:ext cx="9144000" cy="615553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96838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>
                <a:solidFill>
                  <a:srgbClr val="196419"/>
                </a:solidFill>
                <a:ea typeface="Times New Roman" pitchFamily="18" charset="0"/>
                <a:cs typeface="Arial" pitchFamily="34" charset="0"/>
              </a:rPr>
              <a:t>7. 1. TÁNÍ</a:t>
            </a:r>
            <a:endParaRPr lang="cs-CZ" sz="3400" dirty="0">
              <a:solidFill>
                <a:srgbClr val="196419"/>
              </a:solidFill>
              <a:cs typeface="Arial" pitchFamily="34" charset="0"/>
            </a:endParaRPr>
          </a:p>
        </p:txBody>
      </p:sp>
      <p:cxnSp>
        <p:nvCxnSpPr>
          <p:cNvPr id="6" name="Přímá spojovací šipka 5"/>
          <p:cNvCxnSpPr/>
          <p:nvPr/>
        </p:nvCxnSpPr>
        <p:spPr>
          <a:xfrm flipV="1">
            <a:off x="4616450" y="5518150"/>
            <a:ext cx="4356100" cy="174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ovací šipka 6"/>
          <p:cNvCxnSpPr/>
          <p:nvPr/>
        </p:nvCxnSpPr>
        <p:spPr>
          <a:xfrm rot="5400000" flipH="1" flipV="1">
            <a:off x="3069114" y="4046696"/>
            <a:ext cx="3386296" cy="1730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ovéPole 7"/>
          <p:cNvSpPr txBox="1"/>
          <p:nvPr/>
        </p:nvSpPr>
        <p:spPr>
          <a:xfrm>
            <a:off x="4236720" y="5561806"/>
            <a:ext cx="400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0</a:t>
            </a:r>
            <a:endParaRPr lang="cs-CZ" sz="2800" dirty="0"/>
          </a:p>
        </p:txBody>
      </p:sp>
      <p:graphicFrame>
        <p:nvGraphicFramePr>
          <p:cNvPr id="9" name="Object 15"/>
          <p:cNvGraphicFramePr>
            <a:graphicFrameLocks noChangeAspect="1"/>
          </p:cNvGraphicFramePr>
          <p:nvPr/>
        </p:nvGraphicFramePr>
        <p:xfrm>
          <a:off x="8512175" y="5518150"/>
          <a:ext cx="415925" cy="9159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2601" name="Rovnice" r:id="rId3" imgW="177480" imgH="393480" progId="Equation.3">
                  <p:embed/>
                </p:oleObj>
              </mc:Choice>
              <mc:Fallback>
                <p:oleObj name="Rovnice" r:id="rId3" imgW="177480" imgH="393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12175" y="5518150"/>
                        <a:ext cx="415925" cy="91597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9B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5"/>
          <p:cNvGraphicFramePr>
            <a:graphicFrameLocks noChangeAspect="1"/>
          </p:cNvGraphicFramePr>
          <p:nvPr/>
        </p:nvGraphicFramePr>
        <p:xfrm>
          <a:off x="4185917" y="2228850"/>
          <a:ext cx="565471" cy="9159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2602" name="Rovnice" r:id="rId5" imgW="241200" imgH="393480" progId="Equation.3">
                  <p:embed/>
                </p:oleObj>
              </mc:Choice>
              <mc:Fallback>
                <p:oleObj name="Rovnice" r:id="rId5" imgW="241200" imgH="3934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5917" y="2228850"/>
                        <a:ext cx="565471" cy="91597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9B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Přímá spojovací čára 18"/>
          <p:cNvCxnSpPr/>
          <p:nvPr/>
        </p:nvCxnSpPr>
        <p:spPr>
          <a:xfrm flipV="1">
            <a:off x="4756150" y="4162426"/>
            <a:ext cx="663575" cy="3174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02597" name="Object 5"/>
          <p:cNvGraphicFramePr>
            <a:graphicFrameLocks noChangeAspect="1"/>
          </p:cNvGraphicFramePr>
          <p:nvPr/>
        </p:nvGraphicFramePr>
        <p:xfrm>
          <a:off x="4364038" y="3887788"/>
          <a:ext cx="296862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2603" name="Rovnice" r:id="rId7" imgW="126720" imgH="228600" progId="Equation.3">
                  <p:embed/>
                </p:oleObj>
              </mc:Choice>
              <mc:Fallback>
                <p:oleObj name="Rovnice" r:id="rId7" imgW="126720" imgH="2286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4038" y="3887788"/>
                        <a:ext cx="296862" cy="531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9B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9" name="Přímá spojovací čára 28"/>
          <p:cNvCxnSpPr/>
          <p:nvPr/>
        </p:nvCxnSpPr>
        <p:spPr>
          <a:xfrm rot="5400000" flipH="1" flipV="1">
            <a:off x="4406900" y="4505326"/>
            <a:ext cx="1355724" cy="6699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ovací čára 30"/>
          <p:cNvCxnSpPr>
            <a:endCxn id="17" idx="2"/>
          </p:cNvCxnSpPr>
          <p:nvPr/>
        </p:nvCxnSpPr>
        <p:spPr>
          <a:xfrm>
            <a:off x="5419725" y="4162426"/>
            <a:ext cx="204787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ovací čára 32"/>
          <p:cNvCxnSpPr/>
          <p:nvPr/>
        </p:nvCxnSpPr>
        <p:spPr>
          <a:xfrm rot="5400000" flipH="1" flipV="1">
            <a:off x="7239000" y="3206750"/>
            <a:ext cx="1200150" cy="7556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2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902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1"/>
          <p:cNvSpPr>
            <a:spLocks noChangeArrowheads="1"/>
          </p:cNvSpPr>
          <p:nvPr/>
        </p:nvSpPr>
        <p:spPr bwMode="auto">
          <a:xfrm>
            <a:off x="0" y="6350"/>
            <a:ext cx="9144000" cy="1138773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96838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 smtClean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7. 8. CHLADICÍ STROJ </a:t>
            </a:r>
            <a:br>
              <a:rPr lang="cs-CZ" sz="3400" b="1" dirty="0" smtClean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</a:br>
            <a:r>
              <a:rPr lang="cs-CZ" sz="3400" b="1" dirty="0" smtClean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        A TEPELNÉ ČERPADLO</a:t>
            </a:r>
          </a:p>
        </p:txBody>
      </p:sp>
      <p:sp>
        <p:nvSpPr>
          <p:cNvPr id="20" name="Rectangle 1036"/>
          <p:cNvSpPr>
            <a:spLocks noChangeArrowheads="1"/>
          </p:cNvSpPr>
          <p:nvPr/>
        </p:nvSpPr>
        <p:spPr bwMode="auto">
          <a:xfrm>
            <a:off x="114300" y="1250950"/>
            <a:ext cx="9029700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1938" indent="-26193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3200" b="1" dirty="0" smtClean="0">
                <a:solidFill>
                  <a:prstClr val="black"/>
                </a:solidFill>
                <a:cs typeface="Times New Roman" pitchFamily="18" charset="0"/>
              </a:rPr>
              <a:t>účinnost </a:t>
            </a:r>
            <a:r>
              <a:rPr lang="cs-CZ" sz="3200" b="1" dirty="0">
                <a:solidFill>
                  <a:prstClr val="black"/>
                </a:solidFill>
                <a:cs typeface="Times New Roman" pitchFamily="18" charset="0"/>
              </a:rPr>
              <a:t>cyklu = chladicí </a:t>
            </a:r>
            <a:r>
              <a:rPr lang="cs-CZ" sz="3200" b="1" dirty="0" smtClean="0">
                <a:solidFill>
                  <a:prstClr val="black"/>
                </a:solidFill>
                <a:cs typeface="Times New Roman" pitchFamily="18" charset="0"/>
              </a:rPr>
              <a:t>faktor </a:t>
            </a:r>
            <a:r>
              <a:rPr lang="cs-CZ" sz="3200" dirty="0" smtClean="0">
                <a:solidFill>
                  <a:prstClr val="black"/>
                </a:solidFill>
                <a:cs typeface="Times New Roman" pitchFamily="18" charset="0"/>
              </a:rPr>
              <a:t>(topný faktor) </a:t>
            </a:r>
            <a:r>
              <a:rPr lang="cs-CZ" sz="3200" b="1" dirty="0" smtClean="0">
                <a:solidFill>
                  <a:prstClr val="black"/>
                </a:solidFill>
                <a:cs typeface="Times New Roman" pitchFamily="18" charset="0"/>
              </a:rPr>
              <a:t/>
            </a:r>
            <a:br>
              <a:rPr lang="cs-CZ" sz="3200" b="1" dirty="0" smtClean="0">
                <a:solidFill>
                  <a:prstClr val="black"/>
                </a:solidFill>
                <a:cs typeface="Times New Roman" pitchFamily="18" charset="0"/>
              </a:rPr>
            </a:br>
            <a:r>
              <a:rPr lang="cs-CZ" sz="3200" b="1" dirty="0" smtClean="0">
                <a:solidFill>
                  <a:prstClr val="black"/>
                </a:solidFill>
                <a:cs typeface="Times New Roman" pitchFamily="18" charset="0"/>
              </a:rPr>
              <a:t/>
            </a:r>
            <a:br>
              <a:rPr lang="cs-CZ" sz="3200" b="1" dirty="0" smtClean="0">
                <a:solidFill>
                  <a:prstClr val="black"/>
                </a:solidFill>
                <a:cs typeface="Times New Roman" pitchFamily="18" charset="0"/>
              </a:rPr>
            </a:br>
            <a:endParaRPr lang="cs-CZ" sz="3200" b="1" dirty="0" smtClean="0">
              <a:solidFill>
                <a:prstClr val="black"/>
              </a:solidFill>
              <a:cs typeface="Times New Roman" pitchFamily="18" charset="0"/>
            </a:endParaRPr>
          </a:p>
          <a:p>
            <a:pPr marL="261938" indent="-261938" fontAlgn="base">
              <a:spcBef>
                <a:spcPct val="0"/>
              </a:spcBef>
              <a:spcAft>
                <a:spcPct val="0"/>
              </a:spcAft>
              <a:defRPr/>
            </a:pPr>
            <a:endParaRPr lang="cs-CZ" sz="3200" b="1" dirty="0">
              <a:solidFill>
                <a:prstClr val="black"/>
              </a:solidFill>
              <a:cs typeface="Times New Roman" pitchFamily="18" charset="0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3200" dirty="0">
                <a:solidFill>
                  <a:prstClr val="black"/>
                </a:solidFill>
                <a:cs typeface="Times New Roman" pitchFamily="18" charset="0"/>
              </a:rPr>
              <a:t>W – práce vykonaná kompresorem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3200" dirty="0">
                <a:solidFill>
                  <a:prstClr val="black"/>
                </a:solidFill>
                <a:cs typeface="Times New Roman" pitchFamily="18" charset="0"/>
              </a:rPr>
              <a:t>Q</a:t>
            </a:r>
            <a:r>
              <a:rPr lang="cs-CZ" sz="3200" baseline="-25000" dirty="0">
                <a:solidFill>
                  <a:prstClr val="black"/>
                </a:solidFill>
                <a:cs typeface="Times New Roman" pitchFamily="18" charset="0"/>
              </a:rPr>
              <a:t>2(1)</a:t>
            </a:r>
            <a:r>
              <a:rPr lang="cs-CZ" sz="3200" dirty="0">
                <a:solidFill>
                  <a:prstClr val="black"/>
                </a:solidFill>
                <a:cs typeface="Times New Roman" pitchFamily="18" charset="0"/>
              </a:rPr>
              <a:t> – teplo </a:t>
            </a:r>
            <a:r>
              <a:rPr lang="cs-CZ" sz="3200" dirty="0" smtClean="0">
                <a:solidFill>
                  <a:prstClr val="black"/>
                </a:solidFill>
                <a:cs typeface="Times New Roman" pitchFamily="18" charset="0"/>
              </a:rPr>
              <a:t>	přijaté </a:t>
            </a:r>
            <a:r>
              <a:rPr lang="cs-CZ" sz="3200" dirty="0">
                <a:solidFill>
                  <a:prstClr val="black"/>
                </a:solidFill>
                <a:cs typeface="Times New Roman" pitchFamily="18" charset="0"/>
              </a:rPr>
              <a:t>z chladničky </a:t>
            </a:r>
            <a:r>
              <a:rPr lang="cs-CZ" sz="3200" dirty="0" smtClean="0">
                <a:solidFill>
                  <a:prstClr val="black"/>
                </a:solidFill>
                <a:cs typeface="Times New Roman" pitchFamily="18" charset="0"/>
              </a:rPr>
              <a:t/>
            </a:r>
            <a:br>
              <a:rPr lang="cs-CZ" sz="3200" dirty="0" smtClean="0">
                <a:solidFill>
                  <a:prstClr val="black"/>
                </a:solidFill>
                <a:cs typeface="Times New Roman" pitchFamily="18" charset="0"/>
              </a:rPr>
            </a:br>
            <a:r>
              <a:rPr lang="cs-CZ" sz="3200" dirty="0" smtClean="0">
                <a:solidFill>
                  <a:prstClr val="black"/>
                </a:solidFill>
                <a:cs typeface="Times New Roman" pitchFamily="18" charset="0"/>
              </a:rPr>
              <a:t>			odevzdané </a:t>
            </a:r>
            <a:r>
              <a:rPr lang="cs-CZ" sz="3200" dirty="0">
                <a:solidFill>
                  <a:prstClr val="black"/>
                </a:solidFill>
                <a:cs typeface="Times New Roman" pitchFamily="18" charset="0"/>
              </a:rPr>
              <a:t>v </a:t>
            </a:r>
            <a:r>
              <a:rPr lang="cs-CZ" sz="3200" dirty="0" smtClean="0">
                <a:solidFill>
                  <a:prstClr val="black"/>
                </a:solidFill>
                <a:cs typeface="Times New Roman" pitchFamily="18" charset="0"/>
              </a:rPr>
              <a:t>budově</a:t>
            </a:r>
            <a:endParaRPr lang="cs-CZ" sz="3200" dirty="0">
              <a:solidFill>
                <a:prstClr val="black"/>
              </a:solidFill>
              <a:cs typeface="Times New Roman" pitchFamily="18" charset="0"/>
            </a:endParaRPr>
          </a:p>
          <a:p>
            <a:pPr lvl="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3200" dirty="0">
                <a:solidFill>
                  <a:prstClr val="black"/>
                </a:solidFill>
                <a:cs typeface="Times New Roman" pitchFamily="18" charset="0"/>
              </a:rPr>
              <a:t>T</a:t>
            </a:r>
            <a:r>
              <a:rPr lang="cs-CZ" sz="3200" baseline="-25000" dirty="0">
                <a:solidFill>
                  <a:prstClr val="black"/>
                </a:solidFill>
                <a:cs typeface="Times New Roman" pitchFamily="18" charset="0"/>
              </a:rPr>
              <a:t>1</a:t>
            </a:r>
            <a:r>
              <a:rPr lang="cs-CZ" sz="3200" dirty="0">
                <a:solidFill>
                  <a:prstClr val="black"/>
                </a:solidFill>
                <a:cs typeface="Times New Roman" pitchFamily="18" charset="0"/>
              </a:rPr>
              <a:t> – </a:t>
            </a:r>
            <a:r>
              <a:rPr lang="cs-CZ" sz="3200" dirty="0" smtClean="0">
                <a:solidFill>
                  <a:prstClr val="black"/>
                </a:solidFill>
                <a:cs typeface="Times New Roman" pitchFamily="18" charset="0"/>
              </a:rPr>
              <a:t>teplota okolí </a:t>
            </a:r>
            <a:r>
              <a:rPr lang="cs-CZ" sz="3200" dirty="0">
                <a:solidFill>
                  <a:prstClr val="black"/>
                </a:solidFill>
                <a:cs typeface="Times New Roman" pitchFamily="18" charset="0"/>
              </a:rPr>
              <a:t>(vytápěný prostor)</a:t>
            </a:r>
          </a:p>
          <a:p>
            <a:pPr lvl="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3200" dirty="0">
                <a:solidFill>
                  <a:prstClr val="black"/>
                </a:solidFill>
                <a:cs typeface="Times New Roman" pitchFamily="18" charset="0"/>
              </a:rPr>
              <a:t>T</a:t>
            </a:r>
            <a:r>
              <a:rPr lang="cs-CZ" sz="3200" baseline="-25000" dirty="0">
                <a:solidFill>
                  <a:prstClr val="black"/>
                </a:solidFill>
                <a:cs typeface="Times New Roman" pitchFamily="18" charset="0"/>
              </a:rPr>
              <a:t>2</a:t>
            </a:r>
            <a:r>
              <a:rPr lang="cs-CZ" sz="3200" dirty="0">
                <a:solidFill>
                  <a:prstClr val="black"/>
                </a:solidFill>
                <a:cs typeface="Times New Roman" pitchFamily="18" charset="0"/>
              </a:rPr>
              <a:t> – </a:t>
            </a:r>
            <a:r>
              <a:rPr lang="cs-CZ" sz="3200" dirty="0" smtClean="0">
                <a:solidFill>
                  <a:prstClr val="black"/>
                </a:solidFill>
                <a:cs typeface="Times New Roman" pitchFamily="18" charset="0"/>
              </a:rPr>
              <a:t>teplota v chladničce </a:t>
            </a:r>
            <a:r>
              <a:rPr lang="cs-CZ" sz="3200" dirty="0">
                <a:solidFill>
                  <a:prstClr val="black"/>
                </a:solidFill>
                <a:cs typeface="Times New Roman" pitchFamily="18" charset="0"/>
              </a:rPr>
              <a:t>(výparník) </a:t>
            </a:r>
            <a:r>
              <a:rPr lang="cs-CZ" sz="3200" dirty="0" smtClean="0">
                <a:solidFill>
                  <a:prstClr val="black"/>
                </a:solidFill>
                <a:cs typeface="Times New Roman" pitchFamily="18" charset="0"/>
              </a:rPr>
              <a:t/>
            </a:r>
            <a:br>
              <a:rPr lang="cs-CZ" sz="3200" dirty="0" smtClean="0">
                <a:solidFill>
                  <a:prstClr val="black"/>
                </a:solidFill>
                <a:cs typeface="Times New Roman" pitchFamily="18" charset="0"/>
              </a:rPr>
            </a:br>
            <a:endParaRPr lang="cs-CZ" sz="2000" dirty="0">
              <a:solidFill>
                <a:prstClr val="black"/>
              </a:solidFill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3200" dirty="0">
                <a:solidFill>
                  <a:prstClr val="black"/>
                </a:solidFill>
                <a:cs typeface="Times New Roman" pitchFamily="18" charset="0"/>
              </a:rPr>
              <a:t>Tepelné čerpadlo pracuje na stejném principu</a:t>
            </a:r>
            <a:r>
              <a:rPr lang="cs-CZ" sz="3200" dirty="0" smtClean="0">
                <a:solidFill>
                  <a:prstClr val="black"/>
                </a:solidFill>
                <a:cs typeface="Times New Roman" pitchFamily="18" charset="0"/>
              </a:rPr>
              <a:t>.</a:t>
            </a:r>
            <a:endParaRPr lang="cs-CZ" sz="3200" dirty="0">
              <a:solidFill>
                <a:prstClr val="black"/>
              </a:solidFill>
              <a:cs typeface="Times New Roman" pitchFamily="18" charset="0"/>
            </a:endParaRPr>
          </a:p>
        </p:txBody>
      </p:sp>
      <p:graphicFrame>
        <p:nvGraphicFramePr>
          <p:cNvPr id="5122" name="Object 12"/>
          <p:cNvGraphicFramePr>
            <a:graphicFrameLocks noChangeAspect="1"/>
          </p:cNvGraphicFramePr>
          <p:nvPr/>
        </p:nvGraphicFramePr>
        <p:xfrm>
          <a:off x="838200" y="1934369"/>
          <a:ext cx="1467888" cy="9982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1256" name="Rovnice" r:id="rId4" imgW="558720" imgH="393480" progId="Equation.3">
                  <p:embed/>
                </p:oleObj>
              </mc:Choice>
              <mc:Fallback>
                <p:oleObj name="Rovnice" r:id="rId4" imgW="558720" imgH="39348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934369"/>
                        <a:ext cx="1467888" cy="998244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13"/>
          <p:cNvGraphicFramePr>
            <a:graphicFrameLocks noChangeAspect="1"/>
          </p:cNvGraphicFramePr>
          <p:nvPr/>
        </p:nvGraphicFramePr>
        <p:xfrm>
          <a:off x="2660650" y="1895474"/>
          <a:ext cx="1957862" cy="10978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1257" name="Rovnice" r:id="rId6" imgW="774360" imgH="431640" progId="Equation.3">
                  <p:embed/>
                </p:oleObj>
              </mc:Choice>
              <mc:Fallback>
                <p:oleObj name="Rovnice" r:id="rId6" imgW="774360" imgH="43164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0650" y="1895474"/>
                        <a:ext cx="1957862" cy="1097866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" name="Object 14"/>
          <p:cNvGraphicFramePr>
            <a:graphicFrameLocks noChangeAspect="1"/>
          </p:cNvGraphicFramePr>
          <p:nvPr/>
        </p:nvGraphicFramePr>
        <p:xfrm>
          <a:off x="5149850" y="1929606"/>
          <a:ext cx="1282878" cy="10104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1258" name="Rovnice" r:id="rId8" imgW="495000" imgH="393480" progId="Equation.3">
                  <p:embed/>
                </p:oleObj>
              </mc:Choice>
              <mc:Fallback>
                <p:oleObj name="Rovnice" r:id="rId8" imgW="495000" imgH="39348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9850" y="1929606"/>
                        <a:ext cx="1282878" cy="1010444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uiExpand="1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ovéPole 4"/>
          <p:cNvSpPr txBox="1">
            <a:spLocks noChangeArrowheads="1"/>
          </p:cNvSpPr>
          <p:nvPr/>
        </p:nvSpPr>
        <p:spPr bwMode="auto">
          <a:xfrm>
            <a:off x="428625" y="428625"/>
            <a:ext cx="1000125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4000" b="1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CH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4000" b="1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L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4000" b="1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A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4000" b="1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D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4000" b="1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4000" b="1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I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4000" b="1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Č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4000" b="1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K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4000" b="1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A</a:t>
            </a:r>
          </a:p>
        </p:txBody>
      </p:sp>
      <p:pic>
        <p:nvPicPr>
          <p:cNvPr id="1980417" name="Picture 1"/>
          <p:cNvPicPr>
            <a:picLocks noChangeAspect="1" noChangeArrowheads="1"/>
          </p:cNvPicPr>
          <p:nvPr/>
        </p:nvPicPr>
        <p:blipFill>
          <a:blip r:embed="rId2" cstate="print"/>
          <a:srcRect l="2342" t="12847" r="54954" b="30642"/>
          <a:stretch>
            <a:fillRect/>
          </a:stretch>
        </p:blipFill>
        <p:spPr bwMode="auto">
          <a:xfrm>
            <a:off x="1682750" y="717550"/>
            <a:ext cx="7049866" cy="52451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Obdélník 3"/>
          <p:cNvSpPr/>
          <p:nvPr/>
        </p:nvSpPr>
        <p:spPr>
          <a:xfrm>
            <a:off x="7861300" y="5593318"/>
            <a:ext cx="8635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Obr.: 7.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ovéPole 4"/>
          <p:cNvSpPr txBox="1">
            <a:spLocks noChangeArrowheads="1"/>
          </p:cNvSpPr>
          <p:nvPr/>
        </p:nvSpPr>
        <p:spPr bwMode="auto">
          <a:xfrm>
            <a:off x="428625" y="428625"/>
            <a:ext cx="1000125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4000" b="1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CH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4000" b="1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L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4000" b="1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A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4000" b="1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D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4000" b="1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4000" b="1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I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4000" b="1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Č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4000" b="1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K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4000" b="1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A</a:t>
            </a:r>
          </a:p>
        </p:txBody>
      </p:sp>
      <p:pic>
        <p:nvPicPr>
          <p:cNvPr id="3277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1075" y="0"/>
            <a:ext cx="68929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Přímá spojovací šipka 6"/>
          <p:cNvCxnSpPr/>
          <p:nvPr/>
        </p:nvCxnSpPr>
        <p:spPr>
          <a:xfrm rot="5400000">
            <a:off x="6215857" y="5572919"/>
            <a:ext cx="571500" cy="1587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ovací šipka 8"/>
          <p:cNvCxnSpPr/>
          <p:nvPr/>
        </p:nvCxnSpPr>
        <p:spPr>
          <a:xfrm flipV="1">
            <a:off x="7143750" y="4572000"/>
            <a:ext cx="428625" cy="357188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ovací šipka 9"/>
          <p:cNvCxnSpPr/>
          <p:nvPr/>
        </p:nvCxnSpPr>
        <p:spPr>
          <a:xfrm rot="10800000">
            <a:off x="5429250" y="2000250"/>
            <a:ext cx="541338" cy="530225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lipsa 12"/>
          <p:cNvSpPr/>
          <p:nvPr/>
        </p:nvSpPr>
        <p:spPr>
          <a:xfrm>
            <a:off x="5929313" y="2500313"/>
            <a:ext cx="285750" cy="28575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3648529" y="6330950"/>
            <a:ext cx="8635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Obr.: 5.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ovéPole 4"/>
          <p:cNvSpPr txBox="1">
            <a:spLocks noChangeArrowheads="1"/>
          </p:cNvSpPr>
          <p:nvPr/>
        </p:nvSpPr>
        <p:spPr bwMode="auto">
          <a:xfrm>
            <a:off x="38100" y="374650"/>
            <a:ext cx="784225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4000" b="1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CH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4000" b="1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L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4000" b="1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A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4000" b="1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D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4000" b="1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4000" b="1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I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4000" b="1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Č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4000" b="1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K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4000" b="1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A</a:t>
            </a:r>
          </a:p>
        </p:txBody>
      </p:sp>
      <p:sp>
        <p:nvSpPr>
          <p:cNvPr id="33795" name="TextovéPole 3"/>
          <p:cNvSpPr txBox="1">
            <a:spLocks noChangeArrowheads="1"/>
          </p:cNvSpPr>
          <p:nvPr/>
        </p:nvSpPr>
        <p:spPr bwMode="auto">
          <a:xfrm>
            <a:off x="749300" y="337205"/>
            <a:ext cx="8394700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9388" indent="-179388" fontAlgn="base">
              <a:spcAft>
                <a:spcPts val="1200"/>
              </a:spcAft>
              <a:buFont typeface="Arial" charset="0"/>
              <a:buChar char="•"/>
            </a:pPr>
            <a:r>
              <a:rPr lang="cs-CZ" sz="2800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Chladící tekutina je hnána kompresorem trubkou ve tvaru smyčky vedené po zadní stěně chladničky.                                           </a:t>
            </a:r>
          </a:p>
          <a:p>
            <a:pPr marL="179388" indent="-179388" fontAlgn="base">
              <a:spcAft>
                <a:spcPts val="1200"/>
              </a:spcAft>
              <a:buFont typeface="Arial" charset="0"/>
              <a:buChar char="•"/>
            </a:pPr>
            <a:r>
              <a:rPr lang="cs-CZ" sz="2800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Cyklus začíná s chladící tekutinou ve formě nízkotlaké páry. </a:t>
            </a:r>
          </a:p>
          <a:p>
            <a:pPr marL="179388" indent="-179388" fontAlgn="base">
              <a:spcAft>
                <a:spcPts val="1200"/>
              </a:spcAft>
              <a:buFont typeface="Arial" charset="0"/>
              <a:buChar char="•"/>
            </a:pPr>
            <a:r>
              <a:rPr lang="cs-CZ" sz="2800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Ta vstupuje do kompresoru a v něm se adiabaticky stlačuje na teplotu vyšší, než je teplota okolí chladničky. </a:t>
            </a:r>
          </a:p>
          <a:p>
            <a:pPr marL="179388" indent="-179388" fontAlgn="base">
              <a:spcAft>
                <a:spcPts val="1200"/>
              </a:spcAft>
              <a:buFont typeface="Arial" charset="0"/>
              <a:buChar char="•"/>
            </a:pPr>
            <a:r>
              <a:rPr lang="cs-CZ" sz="2800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Ohřátá pára vycházející z kompresoru se ochlazuje </a:t>
            </a:r>
            <a:br>
              <a:rPr lang="cs-CZ" sz="2800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</a:br>
            <a:r>
              <a:rPr lang="cs-CZ" sz="2800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v chladících závitech na zadní stěně chladničky. </a:t>
            </a:r>
          </a:p>
          <a:p>
            <a:pPr marL="179388" indent="-179388" fontAlgn="base">
              <a:spcAft>
                <a:spcPts val="1200"/>
              </a:spcAft>
              <a:buFont typeface="Arial" charset="0"/>
              <a:buChar char="•"/>
            </a:pPr>
            <a:r>
              <a:rPr lang="cs-CZ" sz="2800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Tady odevzdá pára teplo do okolního vzduchu </a:t>
            </a:r>
            <a:br>
              <a:rPr lang="cs-CZ" sz="2800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</a:br>
            <a:r>
              <a:rPr lang="cs-CZ" sz="2800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a kondenzuje na kapalinu díky vysokému tlaku, pod kterým tekutina v trubkách proudí.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ovéPole 4"/>
          <p:cNvSpPr txBox="1">
            <a:spLocks noChangeArrowheads="1"/>
          </p:cNvSpPr>
          <p:nvPr/>
        </p:nvSpPr>
        <p:spPr bwMode="auto">
          <a:xfrm>
            <a:off x="0" y="357188"/>
            <a:ext cx="1000125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4000" b="1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CH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4000" b="1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L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4000" b="1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A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4000" b="1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D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4000" b="1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4000" b="1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I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4000" b="1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Č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4000" b="1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K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4000" b="1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A</a:t>
            </a:r>
          </a:p>
        </p:txBody>
      </p:sp>
      <p:sp>
        <p:nvSpPr>
          <p:cNvPr id="33795" name="TextovéPole 3"/>
          <p:cNvSpPr txBox="1">
            <a:spLocks noChangeArrowheads="1"/>
          </p:cNvSpPr>
          <p:nvPr/>
        </p:nvSpPr>
        <p:spPr bwMode="auto">
          <a:xfrm>
            <a:off x="749300" y="214313"/>
            <a:ext cx="8394700" cy="6478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9388" indent="-179388" fontAlgn="base"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cs-CZ" sz="2500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Zkondenzovaná kapalina pod tlakem prochází expanzním ventilem do výparníku, který je v chlazeném prostoru chladničky. </a:t>
            </a:r>
          </a:p>
          <a:p>
            <a:pPr marL="179388" indent="-179388" fontAlgn="base"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cs-CZ" sz="2500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Z výparníku kompresor odsává páry, které nad kapalinou vznikají. </a:t>
            </a:r>
          </a:p>
          <a:p>
            <a:pPr marL="179388" indent="-179388" fontAlgn="base"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cs-CZ" sz="2500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To vede k intenzivnějšímu vypařování kapaliny a k odebírání tepla (skupenského tepla kondenzačního) z prostoru výparníku. </a:t>
            </a:r>
          </a:p>
          <a:p>
            <a:pPr marL="179388" indent="-179388" fontAlgn="base"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cs-CZ" sz="2500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Teplota kapaliny v trubkách v prostrou výparníku proto klesá. </a:t>
            </a:r>
          </a:p>
          <a:p>
            <a:pPr marL="179388" indent="-179388" fontAlgn="base"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cs-CZ" sz="2500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Pára, která se v trubkách ve výparníku vypařila, má nižší teplotu, než je teplota okolního prostoru (výparníku). </a:t>
            </a:r>
            <a:r>
              <a:rPr lang="cs-CZ" sz="2500" b="1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Proto pára absorbuje teplo z prostoru výparníku a ohřívá se</a:t>
            </a:r>
            <a:r>
              <a:rPr lang="cs-CZ" sz="2500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. Z prostoru výparníku tak odebírá teplo a ochlazuje vnitřní prostory chladničky až na teplotu -20 </a:t>
            </a:r>
            <a:r>
              <a:rPr lang="cs-CZ" sz="2500" baseline="30000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O </a:t>
            </a:r>
            <a:r>
              <a:rPr lang="cs-CZ" sz="2500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C. </a:t>
            </a:r>
            <a:br>
              <a:rPr lang="cs-CZ" sz="2500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</a:br>
            <a:r>
              <a:rPr lang="cs-CZ" sz="2500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Ohřátá pára se vrací do kompresoru a celý cyklus se opakuje.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1725" y="0"/>
            <a:ext cx="55022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TextovéPole 4"/>
          <p:cNvSpPr txBox="1">
            <a:spLocks noChangeArrowheads="1"/>
          </p:cNvSpPr>
          <p:nvPr/>
        </p:nvSpPr>
        <p:spPr bwMode="auto">
          <a:xfrm>
            <a:off x="285750" y="928688"/>
            <a:ext cx="30003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3600" b="1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TEPELNÉ ČERPADLO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3"/>
          <p:cNvSpPr>
            <a:spLocks noChangeArrowheads="1"/>
          </p:cNvSpPr>
          <p:nvPr/>
        </p:nvSpPr>
        <p:spPr bwMode="auto">
          <a:xfrm>
            <a:off x="0" y="689491"/>
            <a:ext cx="8858250" cy="4739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60363" indent="-360363" eaLnBrk="0" fontAlgn="base" hangingPunct="0">
              <a:spcBef>
                <a:spcPct val="0"/>
              </a:spcBef>
              <a:spcAft>
                <a:spcPts val="1200"/>
              </a:spcAft>
              <a:defRPr/>
            </a:pPr>
            <a:r>
              <a:rPr lang="cs-CZ" sz="3000" b="1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Tepelné čerpadlo </a:t>
            </a:r>
            <a:r>
              <a:rPr lang="cs-CZ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funguje jako „obrácená“ chladnička. </a:t>
            </a:r>
          </a:p>
          <a:p>
            <a:pPr marL="360363" indent="-360363" eaLnBrk="0" fontAlgn="base" hangingPunct="0">
              <a:spcBef>
                <a:spcPct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cs-CZ" sz="28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nemrznoucí směs odebírá energii z </a:t>
            </a:r>
            <a:r>
              <a:rPr lang="cs-CZ" sz="28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nízkopotenciálního</a:t>
            </a:r>
            <a:r>
              <a:rPr lang="cs-CZ" sz="28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zdroje </a:t>
            </a:r>
            <a:r>
              <a:rPr lang="cs-CZ" sz="2800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(</a:t>
            </a:r>
            <a:r>
              <a:rPr lang="cs-CZ" sz="28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ze země, z vody nebo ze vzduchu)</a:t>
            </a:r>
          </a:p>
          <a:p>
            <a:pPr marL="360363" indent="-360363" eaLnBrk="0" fontAlgn="base" hangingPunct="0">
              <a:spcBef>
                <a:spcPct val="0"/>
              </a:spcBef>
              <a:spcAft>
                <a:spcPts val="1200"/>
              </a:spcAft>
              <a:buFontTx/>
              <a:buChar char="•"/>
              <a:defRPr/>
            </a:pPr>
            <a:r>
              <a:rPr lang="cs-CZ" sz="28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následně je směs stlačena kompresorem, a tím se zahřeje</a:t>
            </a:r>
          </a:p>
          <a:p>
            <a:pPr marL="360363" indent="-360363" eaLnBrk="0" fontAlgn="base" hangingPunct="0">
              <a:spcBef>
                <a:spcPct val="0"/>
              </a:spcBef>
              <a:spcAft>
                <a:spcPts val="1200"/>
              </a:spcAft>
              <a:buFontTx/>
              <a:buChar char="•"/>
              <a:defRPr/>
            </a:pPr>
            <a:r>
              <a:rPr lang="cs-CZ" sz="28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předá teplo do topného systému domu, ohřevu teplé vody, …</a:t>
            </a:r>
          </a:p>
          <a:p>
            <a:pPr marL="360363" indent="-360363" eaLnBrk="0" fontAlgn="base" hangingPunct="0">
              <a:spcBef>
                <a:spcPct val="0"/>
              </a:spcBef>
              <a:spcAft>
                <a:spcPts val="1200"/>
              </a:spcAft>
              <a:buFontTx/>
              <a:buChar char="•"/>
              <a:defRPr/>
            </a:pPr>
            <a:r>
              <a:rPr lang="cs-CZ" sz="2800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směs </a:t>
            </a:r>
            <a:r>
              <a:rPr lang="cs-CZ" sz="28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expanduje a vrací se zpět na začátek</a:t>
            </a:r>
          </a:p>
          <a:p>
            <a:pPr algn="ctr" eaLnBrk="0" fontAlgn="base" hangingPunct="0">
              <a:spcBef>
                <a:spcPct val="0"/>
              </a:spcBef>
              <a:spcAft>
                <a:spcPts val="1200"/>
              </a:spcAft>
              <a:defRPr/>
            </a:pPr>
            <a:r>
              <a:rPr lang="cs-CZ" sz="2800" b="1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Čerpadlo odebírá teplo ze zdánlivě chladného okolí </a:t>
            </a:r>
            <a:br>
              <a:rPr lang="cs-CZ" sz="2800" b="1" dirty="0">
                <a:solidFill>
                  <a:prstClr val="black"/>
                </a:solidFill>
                <a:latin typeface="+mj-lt"/>
                <a:cs typeface="Times New Roman" pitchFamily="18" charset="0"/>
              </a:rPr>
            </a:br>
            <a:r>
              <a:rPr lang="cs-CZ" sz="2800" b="1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a zásobuje jím obydlí.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 l="18121" t="6198" r="18715" b="4691"/>
          <a:stretch>
            <a:fillRect/>
          </a:stretch>
        </p:blipFill>
        <p:spPr bwMode="auto">
          <a:xfrm>
            <a:off x="85955" y="895350"/>
            <a:ext cx="8975495" cy="469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ChangeArrowheads="1"/>
          </p:cNvSpPr>
          <p:nvPr/>
        </p:nvSpPr>
        <p:spPr bwMode="auto">
          <a:xfrm>
            <a:off x="0" y="854075"/>
            <a:ext cx="9144000" cy="5232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32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H</a:t>
            </a:r>
            <a:r>
              <a:rPr lang="cs-CZ" sz="3200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motnost </a:t>
            </a:r>
            <a:r>
              <a:rPr lang="cs-CZ" sz="32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vodní </a:t>
            </a:r>
            <a:r>
              <a:rPr lang="cs-CZ" sz="3200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páry </a:t>
            </a:r>
            <a:r>
              <a:rPr lang="cs-CZ" sz="32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se mění </a:t>
            </a:r>
            <a:r>
              <a:rPr lang="cs-CZ" sz="3200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/>
            </a:r>
            <a:br>
              <a:rPr lang="cs-CZ" sz="3200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</a:br>
            <a:r>
              <a:rPr lang="cs-CZ" sz="3200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během </a:t>
            </a:r>
            <a:r>
              <a:rPr lang="cs-CZ" sz="32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dne, roku a podle místa</a:t>
            </a:r>
            <a:r>
              <a:rPr lang="cs-CZ" sz="3200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.</a:t>
            </a:r>
            <a:r>
              <a:rPr lang="cs-CZ" sz="3000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/>
            </a:r>
            <a:br>
              <a:rPr lang="cs-CZ" sz="3000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</a:br>
            <a:endParaRPr lang="cs-CZ" sz="3000" dirty="0" smtClean="0">
              <a:solidFill>
                <a:prstClr val="black"/>
              </a:solidFill>
              <a:latin typeface="+mj-lt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cs-CZ" sz="3000" dirty="0">
              <a:solidFill>
                <a:prstClr val="black"/>
              </a:solidFill>
              <a:latin typeface="+mj-lt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3000" b="1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absolutní vlhkost</a:t>
            </a:r>
            <a:r>
              <a:rPr lang="cs-CZ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cs-CZ" sz="3000" b="1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vzduchu</a:t>
            </a:r>
            <a:r>
              <a:rPr lang="cs-CZ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vodní pára o hmotnosti m ve vzduchu o objemu V   </a:t>
            </a:r>
            <a:br>
              <a:rPr lang="cs-CZ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</a:br>
            <a:r>
              <a:rPr lang="cs-CZ" sz="3000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					   </a:t>
            </a:r>
            <a:r>
              <a:rPr lang="en-US" sz="3000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[</a:t>
            </a:r>
            <a:r>
              <a:rPr lang="cs-CZ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Φ] = kg.m</a:t>
            </a:r>
            <a:r>
              <a:rPr lang="cs-CZ" sz="3000" baseline="30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-3</a:t>
            </a:r>
            <a:endParaRPr lang="cs-CZ" sz="3000" dirty="0">
              <a:solidFill>
                <a:prstClr val="black"/>
              </a:solidFill>
              <a:latin typeface="+mj-lt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3000" b="1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určení vlhkosti </a:t>
            </a:r>
            <a:endParaRPr lang="cs-CZ" sz="3000" b="1" dirty="0">
              <a:solidFill>
                <a:prstClr val="black"/>
              </a:solidFill>
              <a:latin typeface="+mj-lt"/>
              <a:cs typeface="Times New Roman" pitchFamily="18" charset="0"/>
            </a:endParaRPr>
          </a:p>
          <a:p>
            <a:pPr marL="449263" lvl="1" indent="-173038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cs-CZ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vzduch necháme projít hygroskopickou látkou o </a:t>
            </a:r>
            <a:r>
              <a:rPr lang="cs-CZ" sz="3000" b="1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m</a:t>
            </a:r>
            <a:r>
              <a:rPr lang="cs-CZ" sz="3000" b="1" baseline="-25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1</a:t>
            </a:r>
          </a:p>
          <a:p>
            <a:pPr marL="449263" lvl="1" indent="-173038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cs-CZ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látka pohltí vodní páru a zvětší svou hmotnost na </a:t>
            </a:r>
            <a:r>
              <a:rPr lang="cs-CZ" sz="3000" b="1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m</a:t>
            </a:r>
            <a:r>
              <a:rPr lang="cs-CZ" sz="3000" b="1" baseline="-25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2</a:t>
            </a:r>
            <a:endParaRPr lang="cs-CZ" sz="3000" b="1" dirty="0">
              <a:solidFill>
                <a:prstClr val="black"/>
              </a:solidFill>
              <a:latin typeface="+mj-lt"/>
              <a:cs typeface="Times New Roman" pitchFamily="18" charset="0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3000" b="1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m = </a:t>
            </a:r>
            <a:r>
              <a:rPr lang="cs-CZ" sz="3000" b="1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m</a:t>
            </a:r>
            <a:r>
              <a:rPr lang="cs-CZ" sz="3000" b="1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cs-CZ" sz="3000" b="1" baseline="-25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2</a:t>
            </a:r>
            <a:r>
              <a:rPr lang="cs-CZ" sz="3000" b="1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– m</a:t>
            </a:r>
            <a:r>
              <a:rPr lang="cs-CZ" sz="3000" b="1" baseline="-25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1</a:t>
            </a:r>
            <a:r>
              <a:rPr lang="cs-CZ" sz="3000" b="1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</a:p>
        </p:txBody>
      </p:sp>
      <p:sp>
        <p:nvSpPr>
          <p:cNvPr id="6148" name="Rectangle 1"/>
          <p:cNvSpPr>
            <a:spLocks noChangeArrowheads="1"/>
          </p:cNvSpPr>
          <p:nvPr/>
        </p:nvSpPr>
        <p:spPr bwMode="auto">
          <a:xfrm>
            <a:off x="0" y="-38100"/>
            <a:ext cx="9144000" cy="615553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96838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 smtClean="0">
                <a:solidFill>
                  <a:srgbClr val="196419"/>
                </a:solidFill>
                <a:ea typeface="Times New Roman" pitchFamily="18" charset="0"/>
                <a:cs typeface="Arial" pitchFamily="34" charset="0"/>
              </a:rPr>
              <a:t>7. 9. VODNÍ PÁRA V ATMOSFÉŘE</a:t>
            </a:r>
          </a:p>
        </p:txBody>
      </p:sp>
      <p:graphicFrame>
        <p:nvGraphicFramePr>
          <p:cNvPr id="6146" name="Object 9"/>
          <p:cNvGraphicFramePr>
            <a:graphicFrameLocks noChangeAspect="1"/>
          </p:cNvGraphicFramePr>
          <p:nvPr/>
        </p:nvGraphicFramePr>
        <p:xfrm>
          <a:off x="5105400" y="2006600"/>
          <a:ext cx="1255712" cy="1071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0548" name="Rovnice" r:id="rId4" imgW="457200" imgH="393480" progId="Equation.3">
                  <p:embed/>
                </p:oleObj>
              </mc:Choice>
              <mc:Fallback>
                <p:oleObj name="Rovnice" r:id="rId4" imgW="457200" imgH="39348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2006600"/>
                        <a:ext cx="1255712" cy="107156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17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17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17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uiExpand="1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ChangeArrowheads="1"/>
          </p:cNvSpPr>
          <p:nvPr/>
        </p:nvSpPr>
        <p:spPr bwMode="auto">
          <a:xfrm>
            <a:off x="141288" y="1073150"/>
            <a:ext cx="9002712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3200" b="1" dirty="0">
                <a:solidFill>
                  <a:prstClr val="black"/>
                </a:solidFill>
                <a:cs typeface="Times New Roman" pitchFamily="18" charset="0"/>
              </a:rPr>
              <a:t>relativní</a:t>
            </a:r>
            <a:r>
              <a:rPr lang="cs-CZ" sz="32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cs-CZ" sz="3200" b="1" dirty="0">
                <a:solidFill>
                  <a:prstClr val="black"/>
                </a:solidFill>
                <a:cs typeface="Times New Roman" pitchFamily="18" charset="0"/>
              </a:rPr>
              <a:t>vlhkost</a:t>
            </a:r>
            <a:r>
              <a:rPr lang="cs-CZ" sz="32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cs-CZ" sz="3200" b="1" dirty="0">
                <a:solidFill>
                  <a:prstClr val="black"/>
                </a:solidFill>
                <a:cs typeface="Times New Roman" pitchFamily="18" charset="0"/>
              </a:rPr>
              <a:t>vzduchu</a:t>
            </a:r>
            <a:r>
              <a:rPr lang="cs-CZ" sz="32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cs-CZ" sz="3200" dirty="0" smtClean="0">
                <a:solidFill>
                  <a:prstClr val="black"/>
                </a:solidFill>
                <a:cs typeface="Times New Roman" pitchFamily="18" charset="0"/>
              </a:rPr>
              <a:t>udává</a:t>
            </a:r>
            <a:r>
              <a:rPr lang="cs-CZ" sz="3200" dirty="0">
                <a:solidFill>
                  <a:prstClr val="black"/>
                </a:solidFill>
                <a:cs typeface="Times New Roman" pitchFamily="18" charset="0"/>
              </a:rPr>
              <a:t>, jak se stav vodní páry liší od stavu syté vodní </a:t>
            </a:r>
            <a:r>
              <a:rPr lang="cs-CZ" sz="3200" dirty="0" smtClean="0">
                <a:solidFill>
                  <a:prstClr val="black"/>
                </a:solidFill>
                <a:cs typeface="Times New Roman" pitchFamily="18" charset="0"/>
              </a:rPr>
              <a:t>páry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3200" dirty="0" smtClean="0">
                <a:solidFill>
                  <a:prstClr val="black"/>
                </a:solidFill>
                <a:cs typeface="Times New Roman" pitchFamily="18" charset="0"/>
              </a:rPr>
              <a:t/>
            </a:r>
            <a:br>
              <a:rPr lang="cs-CZ" sz="3200" dirty="0" smtClean="0">
                <a:solidFill>
                  <a:prstClr val="black"/>
                </a:solidFill>
                <a:cs typeface="Times New Roman" pitchFamily="18" charset="0"/>
              </a:rPr>
            </a:br>
            <a:endParaRPr lang="cs-CZ" sz="3200" dirty="0">
              <a:solidFill>
                <a:prstClr val="black"/>
              </a:solidFill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3200" dirty="0">
                <a:solidFill>
                  <a:prstClr val="black"/>
                </a:solidFill>
                <a:cs typeface="Times New Roman" pitchFamily="18" charset="0"/>
              </a:rPr>
              <a:t>p  – tlak </a:t>
            </a:r>
            <a:r>
              <a:rPr lang="cs-CZ" sz="3200" dirty="0" smtClean="0">
                <a:solidFill>
                  <a:prstClr val="black"/>
                </a:solidFill>
                <a:cs typeface="Times New Roman" pitchFamily="18" charset="0"/>
              </a:rPr>
              <a:t>vodní páry</a:t>
            </a:r>
            <a:endParaRPr lang="cs-CZ" sz="3200" dirty="0">
              <a:solidFill>
                <a:prstClr val="black"/>
              </a:solidFill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3200" dirty="0" err="1">
                <a:solidFill>
                  <a:prstClr val="black"/>
                </a:solidFill>
                <a:cs typeface="Times New Roman" pitchFamily="18" charset="0"/>
              </a:rPr>
              <a:t>p</a:t>
            </a:r>
            <a:r>
              <a:rPr lang="cs-CZ" sz="3200" baseline="-25000" dirty="0" err="1">
                <a:solidFill>
                  <a:prstClr val="black"/>
                </a:solidFill>
                <a:cs typeface="Times New Roman" pitchFamily="18" charset="0"/>
              </a:rPr>
              <a:t>s</a:t>
            </a:r>
            <a:r>
              <a:rPr lang="cs-CZ" sz="3200" dirty="0">
                <a:solidFill>
                  <a:prstClr val="black"/>
                </a:solidFill>
                <a:cs typeface="Times New Roman" pitchFamily="18" charset="0"/>
              </a:rPr>
              <a:t> – tlak </a:t>
            </a:r>
            <a:r>
              <a:rPr lang="cs-CZ" sz="3200" dirty="0" smtClean="0">
                <a:solidFill>
                  <a:prstClr val="black"/>
                </a:solidFill>
                <a:cs typeface="Times New Roman" pitchFamily="18" charset="0"/>
              </a:rPr>
              <a:t>syté vodní páry </a:t>
            </a:r>
            <a:r>
              <a:rPr lang="cs-CZ" sz="3200" dirty="0">
                <a:solidFill>
                  <a:prstClr val="black"/>
                </a:solidFill>
                <a:cs typeface="Times New Roman" pitchFamily="18" charset="0"/>
              </a:rPr>
              <a:t>téže teploty</a:t>
            </a:r>
          </a:p>
          <a:p>
            <a:pPr marL="900113" indent="-900113" fontAlgn="base">
              <a:spcBef>
                <a:spcPct val="0"/>
              </a:spcBef>
              <a:spcAft>
                <a:spcPct val="0"/>
              </a:spcAft>
              <a:defRPr/>
            </a:pPr>
            <a:endParaRPr lang="cs-CZ" sz="3200" dirty="0">
              <a:solidFill>
                <a:prstClr val="black"/>
              </a:solidFill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3200" dirty="0">
                <a:solidFill>
                  <a:prstClr val="black"/>
                </a:solidFill>
                <a:cs typeface="Times New Roman" pitchFamily="18" charset="0"/>
              </a:rPr>
              <a:t>	φ = 0 %        	</a:t>
            </a:r>
            <a:r>
              <a:rPr lang="cs-CZ" sz="3200" dirty="0" smtClean="0">
                <a:solidFill>
                  <a:prstClr val="black"/>
                </a:solidFill>
                <a:cs typeface="Times New Roman" pitchFamily="18" charset="0"/>
              </a:rPr>
              <a:t>	suchý </a:t>
            </a:r>
            <a:r>
              <a:rPr lang="cs-CZ" sz="3200" dirty="0">
                <a:solidFill>
                  <a:prstClr val="black"/>
                </a:solidFill>
                <a:cs typeface="Times New Roman" pitchFamily="18" charset="0"/>
              </a:rPr>
              <a:t>vzduch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3200" dirty="0">
                <a:solidFill>
                  <a:prstClr val="black"/>
                </a:solidFill>
                <a:cs typeface="Times New Roman" pitchFamily="18" charset="0"/>
              </a:rPr>
              <a:t>	</a:t>
            </a:r>
            <a:r>
              <a:rPr lang="cs-CZ" sz="3200" dirty="0" err="1" smtClean="0">
                <a:solidFill>
                  <a:prstClr val="black"/>
                </a:solidFill>
                <a:cs typeface="Times New Roman" pitchFamily="18" charset="0"/>
              </a:rPr>
              <a:t>φ</a:t>
            </a:r>
            <a:r>
              <a:rPr lang="cs-CZ" sz="3200" baseline="-25000" dirty="0" err="1" smtClean="0">
                <a:solidFill>
                  <a:prstClr val="black"/>
                </a:solidFill>
                <a:cs typeface="Times New Roman" pitchFamily="18" charset="0"/>
              </a:rPr>
              <a:t>m</a:t>
            </a:r>
            <a:r>
              <a:rPr lang="cs-CZ" sz="3200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cs-CZ" sz="3200" dirty="0">
                <a:solidFill>
                  <a:prstClr val="black"/>
                </a:solidFill>
                <a:cs typeface="Times New Roman" pitchFamily="18" charset="0"/>
              </a:rPr>
              <a:t>= 100 %    		zcela nasycený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3200" dirty="0">
                <a:solidFill>
                  <a:prstClr val="black"/>
                </a:solidFill>
                <a:cs typeface="Times New Roman" pitchFamily="18" charset="0"/>
              </a:rPr>
              <a:t>	φ = 50 % – 70 %         </a:t>
            </a:r>
            <a:r>
              <a:rPr lang="cs-CZ" sz="3200" dirty="0" smtClean="0">
                <a:solidFill>
                  <a:prstClr val="black"/>
                </a:solidFill>
                <a:cs typeface="Times New Roman" pitchFamily="18" charset="0"/>
              </a:rPr>
              <a:t>	nejvhodnější </a:t>
            </a:r>
            <a:r>
              <a:rPr lang="cs-CZ" sz="3200" dirty="0">
                <a:solidFill>
                  <a:prstClr val="black"/>
                </a:solidFill>
                <a:cs typeface="Times New Roman" pitchFamily="18" charset="0"/>
              </a:rPr>
              <a:t>pro člověka</a:t>
            </a:r>
            <a:br>
              <a:rPr lang="cs-CZ" sz="3200" dirty="0">
                <a:solidFill>
                  <a:prstClr val="black"/>
                </a:solidFill>
                <a:cs typeface="Times New Roman" pitchFamily="18" charset="0"/>
              </a:rPr>
            </a:br>
            <a:endParaRPr lang="cs-CZ" sz="3200" dirty="0">
              <a:solidFill>
                <a:prstClr val="black"/>
              </a:solidFill>
              <a:cs typeface="Times New Roman" pitchFamily="18" charset="0"/>
            </a:endParaRPr>
          </a:p>
        </p:txBody>
      </p:sp>
      <p:graphicFrame>
        <p:nvGraphicFramePr>
          <p:cNvPr id="7170" name="Object 3"/>
          <p:cNvGraphicFramePr>
            <a:graphicFrameLocks noChangeAspect="1"/>
          </p:cNvGraphicFramePr>
          <p:nvPr/>
        </p:nvGraphicFramePr>
        <p:xfrm>
          <a:off x="3938588" y="2230438"/>
          <a:ext cx="2411412" cy="1065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1574" name="Rovnice" r:id="rId4" imgW="977760" imgH="431640" progId="Equation.3">
                  <p:embed/>
                </p:oleObj>
              </mc:Choice>
              <mc:Fallback>
                <p:oleObj name="Rovnice" r:id="rId4" imgW="977760" imgH="4316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8588" y="2230438"/>
                        <a:ext cx="2411412" cy="10652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1" name="Object 4"/>
          <p:cNvGraphicFramePr>
            <a:graphicFrameLocks noChangeAspect="1"/>
          </p:cNvGraphicFramePr>
          <p:nvPr/>
        </p:nvGraphicFramePr>
        <p:xfrm>
          <a:off x="6572250" y="2230438"/>
          <a:ext cx="2060575" cy="1065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1575" name="Rovnice" r:id="rId6" imgW="825480" imgH="431640" progId="Equation.3">
                  <p:embed/>
                </p:oleObj>
              </mc:Choice>
              <mc:Fallback>
                <p:oleObj name="Rovnice" r:id="rId6" imgW="825480" imgH="4316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2250" y="2230438"/>
                        <a:ext cx="2060575" cy="10652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-38100"/>
            <a:ext cx="9144000" cy="615553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96838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 smtClean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7. 9. VODNÍ PÁRA V ATMOSFÉŘE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1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1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17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17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17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155"/>
          <p:cNvSpPr>
            <a:spLocks noChangeArrowheads="1"/>
          </p:cNvSpPr>
          <p:nvPr/>
        </p:nvSpPr>
        <p:spPr bwMode="auto">
          <a:xfrm>
            <a:off x="214313" y="641350"/>
            <a:ext cx="8715375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800" b="1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skupenské teplo tání </a:t>
            </a:r>
            <a:r>
              <a:rPr lang="cs-CZ" sz="2800" b="1" dirty="0" err="1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L</a:t>
            </a:r>
            <a:r>
              <a:rPr lang="cs-CZ" sz="2800" b="1" baseline="-25000" dirty="0" err="1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t</a:t>
            </a:r>
            <a:endParaRPr lang="cs-CZ" sz="2800" b="1" baseline="-25000" dirty="0" smtClean="0">
              <a:solidFill>
                <a:prstClr val="black"/>
              </a:solidFill>
              <a:latin typeface="+mj-lt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800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teplo, které přijme pevné těleso již zahřáté na teplotu tání, </a:t>
            </a:r>
            <a:br>
              <a:rPr lang="cs-CZ" sz="2800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</a:br>
            <a:r>
              <a:rPr lang="cs-CZ" sz="2800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aby se změnilo na kapalinu téže teploty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174625" algn="l"/>
              </a:tabLst>
            </a:pPr>
            <a:r>
              <a:rPr lang="cs-CZ" sz="2800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	[</a:t>
            </a:r>
            <a:r>
              <a:rPr lang="cs-CZ" sz="2800" dirty="0" err="1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L</a:t>
            </a:r>
            <a:r>
              <a:rPr lang="cs-CZ" sz="2800" baseline="-25000" dirty="0" err="1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t</a:t>
            </a:r>
            <a:r>
              <a:rPr lang="cs-CZ" sz="2800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] = J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174625" algn="l"/>
              </a:tabLst>
            </a:pPr>
            <a:r>
              <a:rPr lang="cs-CZ" sz="2800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	(různé látky – různé </a:t>
            </a:r>
            <a:r>
              <a:rPr lang="cs-CZ" sz="2800" dirty="0" err="1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L</a:t>
            </a:r>
            <a:r>
              <a:rPr lang="cs-CZ" sz="2800" baseline="-25000" dirty="0" err="1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t</a:t>
            </a:r>
            <a:r>
              <a:rPr lang="cs-CZ" sz="2800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800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 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800" b="1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měrné skupenské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800" b="1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teplo tání </a:t>
            </a:r>
            <a:r>
              <a:rPr lang="cs-CZ" sz="2800" b="1" dirty="0" err="1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l</a:t>
            </a:r>
            <a:r>
              <a:rPr lang="cs-CZ" sz="2800" b="1" baseline="-25000" dirty="0" err="1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t</a:t>
            </a:r>
            <a:endParaRPr lang="cs-CZ" sz="2800" b="1" baseline="-25000" dirty="0" smtClean="0">
              <a:solidFill>
                <a:prstClr val="black"/>
              </a:solidFill>
              <a:latin typeface="+mj-lt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800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udává množství tepla, </a:t>
            </a:r>
            <a:br>
              <a:rPr lang="cs-CZ" sz="2800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</a:br>
            <a:r>
              <a:rPr lang="cs-CZ" sz="2800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které přijme 1 kg pevné </a:t>
            </a:r>
            <a:br>
              <a:rPr lang="cs-CZ" sz="2800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</a:br>
            <a:r>
              <a:rPr lang="cs-CZ" sz="2800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látky při teplotě tání, </a:t>
            </a:r>
            <a:br>
              <a:rPr lang="cs-CZ" sz="2800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</a:br>
            <a:r>
              <a:rPr lang="cs-CZ" sz="2800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aby se změnil na kapalinu </a:t>
            </a:r>
            <a:br>
              <a:rPr lang="cs-CZ" sz="2800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</a:br>
            <a:r>
              <a:rPr lang="cs-CZ" sz="2800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téže teploty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800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 		 [</a:t>
            </a:r>
            <a:r>
              <a:rPr lang="cs-CZ" sz="2800" dirty="0" err="1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l</a:t>
            </a:r>
            <a:r>
              <a:rPr lang="cs-CZ" sz="2800" baseline="-25000" dirty="0" err="1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t</a:t>
            </a:r>
            <a:r>
              <a:rPr lang="cs-CZ" sz="2800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] = </a:t>
            </a:r>
            <a:r>
              <a:rPr lang="cs-CZ" sz="2800" dirty="0" err="1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J.kg</a:t>
            </a:r>
            <a:r>
              <a:rPr lang="cs-CZ" sz="2800" baseline="30000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-1  </a:t>
            </a:r>
            <a:r>
              <a:rPr lang="cs-CZ" sz="2800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endParaRPr lang="cs-CZ" sz="2800" b="1" dirty="0" smtClean="0">
              <a:solidFill>
                <a:prstClr val="black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-38100"/>
            <a:ext cx="9144000" cy="615553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96838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>
                <a:solidFill>
                  <a:prstClr val="white"/>
                </a:solidFill>
                <a:ea typeface="Times New Roman" pitchFamily="18" charset="0"/>
                <a:cs typeface="Arial" pitchFamily="34" charset="0"/>
              </a:rPr>
              <a:t>7. 1. TÁNÍ</a:t>
            </a:r>
          </a:p>
        </p:txBody>
      </p:sp>
      <p:cxnSp>
        <p:nvCxnSpPr>
          <p:cNvPr id="6" name="Přímá spojovací šipka 5"/>
          <p:cNvCxnSpPr/>
          <p:nvPr/>
        </p:nvCxnSpPr>
        <p:spPr>
          <a:xfrm flipV="1">
            <a:off x="4616450" y="5518150"/>
            <a:ext cx="4356100" cy="174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ovací šipka 6"/>
          <p:cNvCxnSpPr/>
          <p:nvPr/>
        </p:nvCxnSpPr>
        <p:spPr>
          <a:xfrm rot="5400000" flipH="1" flipV="1">
            <a:off x="3069114" y="4046696"/>
            <a:ext cx="3386296" cy="1730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ovéPole 7"/>
          <p:cNvSpPr txBox="1"/>
          <p:nvPr/>
        </p:nvSpPr>
        <p:spPr>
          <a:xfrm>
            <a:off x="4236720" y="5561806"/>
            <a:ext cx="400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0</a:t>
            </a:r>
            <a:endParaRPr lang="cs-CZ" sz="2800" dirty="0"/>
          </a:p>
        </p:txBody>
      </p:sp>
      <p:graphicFrame>
        <p:nvGraphicFramePr>
          <p:cNvPr id="9" name="Object 15"/>
          <p:cNvGraphicFramePr>
            <a:graphicFrameLocks noChangeAspect="1"/>
          </p:cNvGraphicFramePr>
          <p:nvPr/>
        </p:nvGraphicFramePr>
        <p:xfrm>
          <a:off x="8512175" y="5518150"/>
          <a:ext cx="415925" cy="9159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3628" name="Rovnice" r:id="rId3" imgW="177480" imgH="393480" progId="Equation.3">
                  <p:embed/>
                </p:oleObj>
              </mc:Choice>
              <mc:Fallback>
                <p:oleObj name="Rovnice" r:id="rId3" imgW="177480" imgH="39348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12175" y="5518150"/>
                        <a:ext cx="415925" cy="91597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9B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5"/>
          <p:cNvGraphicFramePr>
            <a:graphicFrameLocks noChangeAspect="1"/>
          </p:cNvGraphicFramePr>
          <p:nvPr/>
        </p:nvGraphicFramePr>
        <p:xfrm>
          <a:off x="4185917" y="2228850"/>
          <a:ext cx="565471" cy="9159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3629" name="Rovnice" r:id="rId5" imgW="241200" imgH="393480" progId="Equation.3">
                  <p:embed/>
                </p:oleObj>
              </mc:Choice>
              <mc:Fallback>
                <p:oleObj name="Rovnice" r:id="rId5" imgW="241200" imgH="3934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5917" y="2228850"/>
                        <a:ext cx="565471" cy="91597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9B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Přímá spojovací čára 12"/>
          <p:cNvCxnSpPr/>
          <p:nvPr/>
        </p:nvCxnSpPr>
        <p:spPr>
          <a:xfrm>
            <a:off x="5416550" y="5740400"/>
            <a:ext cx="2089150" cy="0"/>
          </a:xfrm>
          <a:prstGeom prst="line">
            <a:avLst/>
          </a:prstGeom>
          <a:ln w="38100">
            <a:solidFill>
              <a:srgbClr val="FF0000"/>
            </a:solidFill>
            <a:prstDash val="solid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Volný tvar 16"/>
          <p:cNvSpPr/>
          <p:nvPr/>
        </p:nvSpPr>
        <p:spPr>
          <a:xfrm>
            <a:off x="4772025" y="2952750"/>
            <a:ext cx="3448050" cy="2562225"/>
          </a:xfrm>
          <a:custGeom>
            <a:avLst/>
            <a:gdLst>
              <a:gd name="connsiteX0" fmla="*/ 0 w 3448050"/>
              <a:gd name="connsiteY0" fmla="*/ 2562225 h 2562225"/>
              <a:gd name="connsiteX1" fmla="*/ 647700 w 3448050"/>
              <a:gd name="connsiteY1" fmla="*/ 1209675 h 2562225"/>
              <a:gd name="connsiteX2" fmla="*/ 2695575 w 3448050"/>
              <a:gd name="connsiteY2" fmla="*/ 1209675 h 2562225"/>
              <a:gd name="connsiteX3" fmla="*/ 3448050 w 3448050"/>
              <a:gd name="connsiteY3" fmla="*/ 0 h 2562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48050" h="2562225">
                <a:moveTo>
                  <a:pt x="0" y="2562225"/>
                </a:moveTo>
                <a:lnTo>
                  <a:pt x="647700" y="1209675"/>
                </a:lnTo>
                <a:lnTo>
                  <a:pt x="2695575" y="1209675"/>
                </a:lnTo>
                <a:lnTo>
                  <a:pt x="3448050" y="0"/>
                </a:lnTo>
              </a:path>
            </a:pathLst>
          </a:custGeom>
          <a:ln w="38100">
            <a:solidFill>
              <a:srgbClr val="1964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9" name="Přímá spojovací čára 18"/>
          <p:cNvCxnSpPr>
            <a:endCxn id="17" idx="1"/>
          </p:cNvCxnSpPr>
          <p:nvPr/>
        </p:nvCxnSpPr>
        <p:spPr>
          <a:xfrm flipV="1">
            <a:off x="4756150" y="4162426"/>
            <a:ext cx="663575" cy="3174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ovací čára 20"/>
          <p:cNvCxnSpPr/>
          <p:nvPr/>
        </p:nvCxnSpPr>
        <p:spPr>
          <a:xfrm rot="16200000" flipH="1">
            <a:off x="6769100" y="4835525"/>
            <a:ext cx="1403350" cy="1269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02596" name="Object 4"/>
          <p:cNvGraphicFramePr>
            <a:graphicFrameLocks noChangeAspect="1"/>
          </p:cNvGraphicFramePr>
          <p:nvPr/>
        </p:nvGraphicFramePr>
        <p:xfrm>
          <a:off x="5875338" y="5932488"/>
          <a:ext cx="1011237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3630" name="Rovnice" r:id="rId7" imgW="431640" imgH="228600" progId="Equation.3">
                  <p:embed/>
                </p:oleObj>
              </mc:Choice>
              <mc:Fallback>
                <p:oleObj name="Rovnice" r:id="rId7" imgW="431640" imgH="228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5338" y="5932488"/>
                        <a:ext cx="1011237" cy="531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9B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02597" name="Object 5"/>
          <p:cNvGraphicFramePr>
            <a:graphicFrameLocks noChangeAspect="1"/>
          </p:cNvGraphicFramePr>
          <p:nvPr/>
        </p:nvGraphicFramePr>
        <p:xfrm>
          <a:off x="4364038" y="3887788"/>
          <a:ext cx="296862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3631" name="Rovnice" r:id="rId9" imgW="126720" imgH="228600" progId="Equation.3">
                  <p:embed/>
                </p:oleObj>
              </mc:Choice>
              <mc:Fallback>
                <p:oleObj name="Rovnice" r:id="rId9" imgW="126720" imgH="228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4038" y="3887788"/>
                        <a:ext cx="296862" cy="531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9B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7" name="Přímá spojovací čára 26"/>
          <p:cNvCxnSpPr/>
          <p:nvPr/>
        </p:nvCxnSpPr>
        <p:spPr>
          <a:xfrm rot="16200000" flipH="1">
            <a:off x="4721225" y="4854575"/>
            <a:ext cx="1403350" cy="1269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ovací čára 28"/>
          <p:cNvCxnSpPr>
            <a:endCxn id="17" idx="1"/>
          </p:cNvCxnSpPr>
          <p:nvPr/>
        </p:nvCxnSpPr>
        <p:spPr>
          <a:xfrm rot="5400000" flipH="1" flipV="1">
            <a:off x="4406900" y="4505326"/>
            <a:ext cx="1355724" cy="6699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ovací čára 30"/>
          <p:cNvCxnSpPr>
            <a:stCxn id="17" idx="1"/>
            <a:endCxn id="17" idx="2"/>
          </p:cNvCxnSpPr>
          <p:nvPr/>
        </p:nvCxnSpPr>
        <p:spPr>
          <a:xfrm>
            <a:off x="5419725" y="4162426"/>
            <a:ext cx="204787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ovací čára 32"/>
          <p:cNvCxnSpPr/>
          <p:nvPr/>
        </p:nvCxnSpPr>
        <p:spPr>
          <a:xfrm rot="5400000" flipH="1" flipV="1">
            <a:off x="7239000" y="3206750"/>
            <a:ext cx="1200150" cy="7556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8546" name="Object 2"/>
          <p:cNvGraphicFramePr>
            <a:graphicFrameLocks noChangeAspect="1"/>
          </p:cNvGraphicFramePr>
          <p:nvPr/>
        </p:nvGraphicFramePr>
        <p:xfrm>
          <a:off x="5772150" y="2406650"/>
          <a:ext cx="1265238" cy="1247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3632" name="Rovnice" r:id="rId11" imgW="406080" imgH="393480" progId="Equation.3">
                  <p:embed/>
                </p:oleObj>
              </mc:Choice>
              <mc:Fallback>
                <p:oleObj name="Rovnice" r:id="rId11" imgW="406080" imgH="39348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2150" y="2406650"/>
                        <a:ext cx="1265238" cy="12477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2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902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08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uiExpand="1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ChangeArrowheads="1"/>
          </p:cNvSpPr>
          <p:nvPr/>
        </p:nvSpPr>
        <p:spPr bwMode="auto">
          <a:xfrm>
            <a:off x="141288" y="700028"/>
            <a:ext cx="9002712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3000" b="1" dirty="0" smtClean="0">
                <a:solidFill>
                  <a:prstClr val="black"/>
                </a:solidFill>
                <a:cs typeface="Times New Roman" pitchFamily="18" charset="0"/>
              </a:rPr>
              <a:t>rosný </a:t>
            </a:r>
            <a:r>
              <a:rPr lang="cs-CZ" sz="3000" b="1" dirty="0">
                <a:solidFill>
                  <a:prstClr val="black"/>
                </a:solidFill>
                <a:cs typeface="Times New Roman" pitchFamily="18" charset="0"/>
              </a:rPr>
              <a:t>bod – </a:t>
            </a:r>
            <a:r>
              <a:rPr lang="cs-CZ" sz="3000" dirty="0">
                <a:solidFill>
                  <a:prstClr val="black"/>
                </a:solidFill>
                <a:cs typeface="Times New Roman" pitchFamily="18" charset="0"/>
              </a:rPr>
              <a:t>stav popsaný </a:t>
            </a:r>
            <a:r>
              <a:rPr lang="cs-CZ" sz="3000" b="1" dirty="0">
                <a:solidFill>
                  <a:prstClr val="black"/>
                </a:solidFill>
                <a:cs typeface="Times New Roman" pitchFamily="18" charset="0"/>
              </a:rPr>
              <a:t>teplotou rosného bodu </a:t>
            </a:r>
            <a:r>
              <a:rPr lang="cs-CZ" sz="3000" b="1" dirty="0" err="1" smtClean="0">
                <a:solidFill>
                  <a:prstClr val="black"/>
                </a:solidFill>
                <a:cs typeface="Times New Roman" pitchFamily="18" charset="0"/>
              </a:rPr>
              <a:t>t</a:t>
            </a:r>
            <a:r>
              <a:rPr lang="cs-CZ" sz="3000" b="1" baseline="-25000" dirty="0" err="1" smtClean="0">
                <a:solidFill>
                  <a:prstClr val="black"/>
                </a:solidFill>
                <a:cs typeface="Times New Roman" pitchFamily="18" charset="0"/>
              </a:rPr>
              <a:t>r</a:t>
            </a:r>
            <a:r>
              <a:rPr lang="cs-CZ" sz="3000" b="1" baseline="-25000" dirty="0" smtClean="0">
                <a:solidFill>
                  <a:prstClr val="black"/>
                </a:solidFill>
                <a:cs typeface="Times New Roman" pitchFamily="18" charset="0"/>
              </a:rPr>
              <a:t/>
            </a:r>
            <a:br>
              <a:rPr lang="cs-CZ" sz="3000" b="1" baseline="-25000" dirty="0" smtClean="0">
                <a:solidFill>
                  <a:prstClr val="black"/>
                </a:solidFill>
                <a:cs typeface="Times New Roman" pitchFamily="18" charset="0"/>
              </a:rPr>
            </a:br>
            <a:endParaRPr lang="cs-CZ" sz="3000" dirty="0">
              <a:solidFill>
                <a:prstClr val="black"/>
              </a:solidFill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3000" b="1" dirty="0" err="1">
                <a:solidFill>
                  <a:prstClr val="black"/>
                </a:solidFill>
                <a:cs typeface="Times New Roman" pitchFamily="18" charset="0"/>
              </a:rPr>
              <a:t>t</a:t>
            </a:r>
            <a:r>
              <a:rPr lang="cs-CZ" sz="3000" b="1" baseline="-25000" dirty="0" err="1">
                <a:solidFill>
                  <a:prstClr val="black"/>
                </a:solidFill>
                <a:cs typeface="Times New Roman" pitchFamily="18" charset="0"/>
              </a:rPr>
              <a:t>r</a:t>
            </a:r>
            <a:r>
              <a:rPr lang="cs-CZ" sz="3000" b="1" dirty="0">
                <a:solidFill>
                  <a:prstClr val="black"/>
                </a:solidFill>
                <a:cs typeface="Times New Roman" pitchFamily="18" charset="0"/>
              </a:rPr>
              <a:t>  –  </a:t>
            </a:r>
            <a:r>
              <a:rPr lang="cs-CZ" sz="3000" dirty="0" smtClean="0">
                <a:solidFill>
                  <a:prstClr val="black"/>
                </a:solidFill>
                <a:cs typeface="Times New Roman" pitchFamily="18" charset="0"/>
              </a:rPr>
              <a:t>teplota, na </a:t>
            </a:r>
            <a:r>
              <a:rPr lang="cs-CZ" sz="3000" dirty="0">
                <a:solidFill>
                  <a:prstClr val="black"/>
                </a:solidFill>
                <a:cs typeface="Times New Roman" pitchFamily="18" charset="0"/>
              </a:rPr>
              <a:t>kterou by bylo třeba izobaricky ochladit vzduch, aby se </a:t>
            </a:r>
            <a:r>
              <a:rPr lang="cs-CZ" sz="3000" dirty="0" smtClean="0">
                <a:solidFill>
                  <a:prstClr val="black"/>
                </a:solidFill>
                <a:cs typeface="Times New Roman" pitchFamily="18" charset="0"/>
              </a:rPr>
              <a:t/>
            </a:r>
            <a:br>
              <a:rPr lang="cs-CZ" sz="3000" dirty="0" smtClean="0">
                <a:solidFill>
                  <a:prstClr val="black"/>
                </a:solidFill>
                <a:cs typeface="Times New Roman" pitchFamily="18" charset="0"/>
              </a:rPr>
            </a:br>
            <a:r>
              <a:rPr lang="cs-CZ" sz="3000" dirty="0" smtClean="0">
                <a:solidFill>
                  <a:prstClr val="black"/>
                </a:solidFill>
                <a:cs typeface="Times New Roman" pitchFamily="18" charset="0"/>
              </a:rPr>
              <a:t>vodní pára </a:t>
            </a:r>
            <a:r>
              <a:rPr lang="cs-CZ" sz="3000" dirty="0">
                <a:solidFill>
                  <a:prstClr val="black"/>
                </a:solidFill>
                <a:cs typeface="Times New Roman" pitchFamily="18" charset="0"/>
              </a:rPr>
              <a:t>stala </a:t>
            </a:r>
            <a:r>
              <a:rPr lang="cs-CZ" sz="3000" dirty="0" smtClean="0">
                <a:solidFill>
                  <a:prstClr val="black"/>
                </a:solidFill>
                <a:cs typeface="Times New Roman" pitchFamily="18" charset="0"/>
              </a:rPr>
              <a:t/>
            </a:r>
            <a:br>
              <a:rPr lang="cs-CZ" sz="3000" dirty="0" smtClean="0">
                <a:solidFill>
                  <a:prstClr val="black"/>
                </a:solidFill>
                <a:cs typeface="Times New Roman" pitchFamily="18" charset="0"/>
              </a:rPr>
            </a:br>
            <a:r>
              <a:rPr lang="cs-CZ" sz="3000" dirty="0" smtClean="0">
                <a:solidFill>
                  <a:prstClr val="black"/>
                </a:solidFill>
                <a:cs typeface="Times New Roman" pitchFamily="18" charset="0"/>
              </a:rPr>
              <a:t>sytou </a:t>
            </a:r>
            <a:r>
              <a:rPr lang="cs-CZ" sz="3000" dirty="0">
                <a:solidFill>
                  <a:prstClr val="black"/>
                </a:solidFill>
                <a:cs typeface="Times New Roman" pitchFamily="18" charset="0"/>
              </a:rPr>
              <a:t>vodní </a:t>
            </a:r>
            <a:r>
              <a:rPr lang="cs-CZ" sz="3000" dirty="0" smtClean="0">
                <a:solidFill>
                  <a:prstClr val="black"/>
                </a:solidFill>
                <a:cs typeface="Times New Roman" pitchFamily="18" charset="0"/>
              </a:rPr>
              <a:t>parou</a:t>
            </a:r>
            <a:br>
              <a:rPr lang="cs-CZ" sz="3000" dirty="0" smtClean="0">
                <a:solidFill>
                  <a:prstClr val="black"/>
                </a:solidFill>
                <a:cs typeface="Times New Roman" pitchFamily="18" charset="0"/>
              </a:rPr>
            </a:br>
            <a:r>
              <a:rPr lang="cs-CZ" sz="3000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cs-CZ" sz="3000" dirty="0">
                <a:solidFill>
                  <a:prstClr val="black"/>
                </a:solidFill>
                <a:cs typeface="Times New Roman" pitchFamily="18" charset="0"/>
              </a:rPr>
              <a:t/>
            </a:r>
            <a:br>
              <a:rPr lang="cs-CZ" sz="3000" dirty="0">
                <a:solidFill>
                  <a:prstClr val="black"/>
                </a:solidFill>
                <a:cs typeface="Times New Roman" pitchFamily="18" charset="0"/>
              </a:rPr>
            </a:br>
            <a:r>
              <a:rPr lang="cs-CZ" sz="3000" dirty="0" smtClean="0">
                <a:solidFill>
                  <a:prstClr val="black"/>
                </a:solidFill>
                <a:cs typeface="Times New Roman" pitchFamily="18" charset="0"/>
              </a:rPr>
              <a:t>Při </a:t>
            </a:r>
            <a:r>
              <a:rPr lang="cs-CZ" sz="3000" dirty="0">
                <a:solidFill>
                  <a:prstClr val="black"/>
                </a:solidFill>
                <a:cs typeface="Times New Roman" pitchFamily="18" charset="0"/>
              </a:rPr>
              <a:t>dalším snižování </a:t>
            </a:r>
            <a:r>
              <a:rPr lang="cs-CZ" sz="3000" dirty="0" smtClean="0">
                <a:solidFill>
                  <a:prstClr val="black"/>
                </a:solidFill>
                <a:cs typeface="Times New Roman" pitchFamily="18" charset="0"/>
              </a:rPr>
              <a:t/>
            </a:r>
            <a:br>
              <a:rPr lang="cs-CZ" sz="3000" dirty="0" smtClean="0">
                <a:solidFill>
                  <a:prstClr val="black"/>
                </a:solidFill>
                <a:cs typeface="Times New Roman" pitchFamily="18" charset="0"/>
              </a:rPr>
            </a:br>
            <a:r>
              <a:rPr lang="cs-CZ" sz="3000" dirty="0" smtClean="0">
                <a:solidFill>
                  <a:prstClr val="black"/>
                </a:solidFill>
                <a:cs typeface="Times New Roman" pitchFamily="18" charset="0"/>
              </a:rPr>
              <a:t>teploty </a:t>
            </a:r>
            <a:r>
              <a:rPr lang="cs-CZ" sz="3000" dirty="0">
                <a:solidFill>
                  <a:prstClr val="black"/>
                </a:solidFill>
                <a:cs typeface="Times New Roman" pitchFamily="18" charset="0"/>
              </a:rPr>
              <a:t>už </a:t>
            </a:r>
            <a:r>
              <a:rPr lang="cs-CZ" sz="3000" dirty="0" smtClean="0">
                <a:solidFill>
                  <a:prstClr val="black"/>
                </a:solidFill>
                <a:cs typeface="Times New Roman" pitchFamily="18" charset="0"/>
              </a:rPr>
              <a:t>pára kapalní, </a:t>
            </a:r>
            <a:br>
              <a:rPr lang="cs-CZ" sz="3000" dirty="0" smtClean="0">
                <a:solidFill>
                  <a:prstClr val="black"/>
                </a:solidFill>
                <a:cs typeface="Times New Roman" pitchFamily="18" charset="0"/>
              </a:rPr>
            </a:br>
            <a:r>
              <a:rPr lang="cs-CZ" sz="3000" dirty="0" smtClean="0">
                <a:solidFill>
                  <a:prstClr val="black"/>
                </a:solidFill>
                <a:cs typeface="Times New Roman" pitchFamily="18" charset="0"/>
              </a:rPr>
              <a:t>vzniká rosa, mlha, </a:t>
            </a:r>
            <a:br>
              <a:rPr lang="cs-CZ" sz="3000" dirty="0" smtClean="0">
                <a:solidFill>
                  <a:prstClr val="black"/>
                </a:solidFill>
                <a:cs typeface="Times New Roman" pitchFamily="18" charset="0"/>
              </a:rPr>
            </a:br>
            <a:r>
              <a:rPr lang="cs-CZ" sz="3000" dirty="0" smtClean="0">
                <a:solidFill>
                  <a:prstClr val="black"/>
                </a:solidFill>
                <a:cs typeface="Times New Roman" pitchFamily="18" charset="0"/>
              </a:rPr>
              <a:t>při </a:t>
            </a:r>
            <a:r>
              <a:rPr lang="cs-CZ" sz="3000" dirty="0">
                <a:solidFill>
                  <a:prstClr val="black"/>
                </a:solidFill>
                <a:cs typeface="Times New Roman" pitchFamily="18" charset="0"/>
              </a:rPr>
              <a:t>teplotách pod 0 °C </a:t>
            </a:r>
            <a:r>
              <a:rPr lang="cs-CZ" sz="3000" dirty="0" smtClean="0">
                <a:solidFill>
                  <a:prstClr val="black"/>
                </a:solidFill>
                <a:cs typeface="Times New Roman" pitchFamily="18" charset="0"/>
              </a:rPr>
              <a:t/>
            </a:r>
            <a:br>
              <a:rPr lang="cs-CZ" sz="3000" dirty="0" smtClean="0">
                <a:solidFill>
                  <a:prstClr val="black"/>
                </a:solidFill>
                <a:cs typeface="Times New Roman" pitchFamily="18" charset="0"/>
              </a:rPr>
            </a:br>
            <a:r>
              <a:rPr lang="cs-CZ" sz="3000" dirty="0" smtClean="0">
                <a:solidFill>
                  <a:prstClr val="black"/>
                </a:solidFill>
                <a:cs typeface="Times New Roman" pitchFamily="18" charset="0"/>
              </a:rPr>
              <a:t>jinovatka, sníh. </a:t>
            </a:r>
            <a:endParaRPr lang="cs-CZ" sz="3000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-38100"/>
            <a:ext cx="9144000" cy="615553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96838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 smtClean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7. 9. VODNÍ PÁRA V ATMOSFÉŘE</a:t>
            </a: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3994150" y="2416830"/>
            <a:ext cx="3561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4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p</a:t>
            </a:r>
          </a:p>
        </p:txBody>
      </p:sp>
      <p:sp>
        <p:nvSpPr>
          <p:cNvPr id="12" name="Line 7"/>
          <p:cNvSpPr>
            <a:spLocks noChangeShapeType="1"/>
          </p:cNvSpPr>
          <p:nvPr/>
        </p:nvSpPr>
        <p:spPr bwMode="auto">
          <a:xfrm flipV="1">
            <a:off x="4483966" y="2483959"/>
            <a:ext cx="947" cy="363240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240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Line 8"/>
          <p:cNvSpPr>
            <a:spLocks noChangeShapeType="1"/>
          </p:cNvSpPr>
          <p:nvPr/>
        </p:nvSpPr>
        <p:spPr bwMode="auto">
          <a:xfrm flipV="1">
            <a:off x="4440992" y="6061730"/>
            <a:ext cx="4309308" cy="1811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240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4201392" y="6014760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4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0</a:t>
            </a:r>
          </a:p>
        </p:txBody>
      </p:sp>
      <p:sp>
        <p:nvSpPr>
          <p:cNvPr id="15" name="Volný tvar 14"/>
          <p:cNvSpPr/>
          <p:nvPr/>
        </p:nvSpPr>
        <p:spPr>
          <a:xfrm>
            <a:off x="6216650" y="3305830"/>
            <a:ext cx="1644650" cy="1422400"/>
          </a:xfrm>
          <a:custGeom>
            <a:avLst/>
            <a:gdLst>
              <a:gd name="connsiteX0" fmla="*/ 0 w 1866900"/>
              <a:gd name="connsiteY0" fmla="*/ 1971675 h 1971675"/>
              <a:gd name="connsiteX1" fmla="*/ 1200150 w 1866900"/>
              <a:gd name="connsiteY1" fmla="*/ 1304925 h 1971675"/>
              <a:gd name="connsiteX2" fmla="*/ 1866900 w 1866900"/>
              <a:gd name="connsiteY2" fmla="*/ 0 h 1971675"/>
              <a:gd name="connsiteX0" fmla="*/ 0 w 1866900"/>
              <a:gd name="connsiteY0" fmla="*/ 1971675 h 1971675"/>
              <a:gd name="connsiteX1" fmla="*/ 1200150 w 1866900"/>
              <a:gd name="connsiteY1" fmla="*/ 1304925 h 1971675"/>
              <a:gd name="connsiteX2" fmla="*/ 1866900 w 1866900"/>
              <a:gd name="connsiteY2" fmla="*/ 0 h 1971675"/>
              <a:gd name="connsiteX0" fmla="*/ 0 w 1866900"/>
              <a:gd name="connsiteY0" fmla="*/ 1971675 h 1971675"/>
              <a:gd name="connsiteX1" fmla="*/ 1200150 w 1866900"/>
              <a:gd name="connsiteY1" fmla="*/ 1304925 h 1971675"/>
              <a:gd name="connsiteX2" fmla="*/ 1866900 w 1866900"/>
              <a:gd name="connsiteY2" fmla="*/ 0 h 1971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66900" h="1971675">
                <a:moveTo>
                  <a:pt x="0" y="1971675"/>
                </a:moveTo>
                <a:cubicBezTo>
                  <a:pt x="444500" y="1802606"/>
                  <a:pt x="838200" y="1709738"/>
                  <a:pt x="1200150" y="1304925"/>
                </a:cubicBezTo>
                <a:cubicBezTo>
                  <a:pt x="1625600" y="830263"/>
                  <a:pt x="1689100" y="488156"/>
                  <a:pt x="1866900" y="0"/>
                </a:cubicBezTo>
              </a:path>
            </a:pathLst>
          </a:cu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sz="2400"/>
          </a:p>
        </p:txBody>
      </p:sp>
      <p:sp>
        <p:nvSpPr>
          <p:cNvPr id="16" name="Volný tvar 15"/>
          <p:cNvSpPr/>
          <p:nvPr/>
        </p:nvSpPr>
        <p:spPr>
          <a:xfrm rot="4301895" flipH="1">
            <a:off x="5731649" y="3233490"/>
            <a:ext cx="1622383" cy="1160379"/>
          </a:xfrm>
          <a:custGeom>
            <a:avLst/>
            <a:gdLst>
              <a:gd name="connsiteX0" fmla="*/ 0 w 1866900"/>
              <a:gd name="connsiteY0" fmla="*/ 1971675 h 1971675"/>
              <a:gd name="connsiteX1" fmla="*/ 1200150 w 1866900"/>
              <a:gd name="connsiteY1" fmla="*/ 1304925 h 1971675"/>
              <a:gd name="connsiteX2" fmla="*/ 1866900 w 1866900"/>
              <a:gd name="connsiteY2" fmla="*/ 0 h 1971675"/>
              <a:gd name="connsiteX0" fmla="*/ 0 w 1866900"/>
              <a:gd name="connsiteY0" fmla="*/ 1971675 h 1971675"/>
              <a:gd name="connsiteX1" fmla="*/ 1200150 w 1866900"/>
              <a:gd name="connsiteY1" fmla="*/ 1304925 h 1971675"/>
              <a:gd name="connsiteX2" fmla="*/ 1866900 w 1866900"/>
              <a:gd name="connsiteY2" fmla="*/ 0 h 1971675"/>
              <a:gd name="connsiteX0" fmla="*/ 0 w 1866900"/>
              <a:gd name="connsiteY0" fmla="*/ 1971675 h 1971675"/>
              <a:gd name="connsiteX1" fmla="*/ 1200150 w 1866900"/>
              <a:gd name="connsiteY1" fmla="*/ 1304925 h 1971675"/>
              <a:gd name="connsiteX2" fmla="*/ 1866900 w 1866900"/>
              <a:gd name="connsiteY2" fmla="*/ 0 h 1971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66900" h="1971675">
                <a:moveTo>
                  <a:pt x="0" y="1971675"/>
                </a:moveTo>
                <a:cubicBezTo>
                  <a:pt x="444500" y="1802606"/>
                  <a:pt x="838200" y="1709738"/>
                  <a:pt x="1200150" y="1304925"/>
                </a:cubicBezTo>
                <a:cubicBezTo>
                  <a:pt x="1625600" y="830263"/>
                  <a:pt x="1689100" y="488156"/>
                  <a:pt x="1866900" y="0"/>
                </a:cubicBezTo>
              </a:path>
            </a:pathLst>
          </a:cu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sz="2400"/>
          </a:p>
        </p:txBody>
      </p:sp>
      <p:sp>
        <p:nvSpPr>
          <p:cNvPr id="17" name="Volný tvar 16"/>
          <p:cNvSpPr/>
          <p:nvPr/>
        </p:nvSpPr>
        <p:spPr>
          <a:xfrm>
            <a:off x="5060950" y="4683780"/>
            <a:ext cx="1200150" cy="1111250"/>
          </a:xfrm>
          <a:custGeom>
            <a:avLst/>
            <a:gdLst>
              <a:gd name="connsiteX0" fmla="*/ 0 w 1866900"/>
              <a:gd name="connsiteY0" fmla="*/ 1971675 h 1971675"/>
              <a:gd name="connsiteX1" fmla="*/ 1200150 w 1866900"/>
              <a:gd name="connsiteY1" fmla="*/ 1304925 h 1971675"/>
              <a:gd name="connsiteX2" fmla="*/ 1866900 w 1866900"/>
              <a:gd name="connsiteY2" fmla="*/ 0 h 1971675"/>
              <a:gd name="connsiteX0" fmla="*/ 0 w 1866900"/>
              <a:gd name="connsiteY0" fmla="*/ 1971675 h 1971675"/>
              <a:gd name="connsiteX1" fmla="*/ 1200150 w 1866900"/>
              <a:gd name="connsiteY1" fmla="*/ 1304925 h 1971675"/>
              <a:gd name="connsiteX2" fmla="*/ 1866900 w 1866900"/>
              <a:gd name="connsiteY2" fmla="*/ 0 h 1971675"/>
              <a:gd name="connsiteX0" fmla="*/ 0 w 1866900"/>
              <a:gd name="connsiteY0" fmla="*/ 1971675 h 1971675"/>
              <a:gd name="connsiteX1" fmla="*/ 1200150 w 1866900"/>
              <a:gd name="connsiteY1" fmla="*/ 1304925 h 1971675"/>
              <a:gd name="connsiteX2" fmla="*/ 1866900 w 1866900"/>
              <a:gd name="connsiteY2" fmla="*/ 0 h 1971675"/>
              <a:gd name="connsiteX0" fmla="*/ 0 w 1866900"/>
              <a:gd name="connsiteY0" fmla="*/ 1971675 h 1971675"/>
              <a:gd name="connsiteX1" fmla="*/ 1106311 w 1866900"/>
              <a:gd name="connsiteY1" fmla="*/ 1183005 h 1971675"/>
              <a:gd name="connsiteX2" fmla="*/ 1866900 w 1866900"/>
              <a:gd name="connsiteY2" fmla="*/ 0 h 1971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66900" h="1971675">
                <a:moveTo>
                  <a:pt x="0" y="1971675"/>
                </a:moveTo>
                <a:cubicBezTo>
                  <a:pt x="444500" y="1802606"/>
                  <a:pt x="744361" y="1587818"/>
                  <a:pt x="1106311" y="1183005"/>
                </a:cubicBezTo>
                <a:cubicBezTo>
                  <a:pt x="1531761" y="708343"/>
                  <a:pt x="1689100" y="488156"/>
                  <a:pt x="1866900" y="0"/>
                </a:cubicBezTo>
              </a:path>
            </a:pathLst>
          </a:cu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sz="2400"/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8305800" y="6150630"/>
            <a:ext cx="40427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8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T</a:t>
            </a:r>
          </a:p>
        </p:txBody>
      </p:sp>
      <p:sp>
        <p:nvSpPr>
          <p:cNvPr id="21" name="Text Box 10"/>
          <p:cNvSpPr txBox="1">
            <a:spLocks noChangeArrowheads="1"/>
          </p:cNvSpPr>
          <p:nvPr/>
        </p:nvSpPr>
        <p:spPr bwMode="auto">
          <a:xfrm>
            <a:off x="6527800" y="5962650"/>
            <a:ext cx="4205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800" dirty="0" err="1" smtClean="0">
                <a:solidFill>
                  <a:prstClr val="black"/>
                </a:solidFill>
                <a:cs typeface="Arial" charset="0"/>
              </a:rPr>
              <a:t>T</a:t>
            </a:r>
            <a:r>
              <a:rPr lang="cs-CZ" sz="2800" baseline="-25000" dirty="0" err="1" smtClean="0">
                <a:solidFill>
                  <a:prstClr val="black"/>
                </a:solidFill>
                <a:cs typeface="Arial" charset="0"/>
              </a:rPr>
              <a:t>r</a:t>
            </a:r>
            <a:endParaRPr lang="cs-CZ" sz="2800" baseline="-25000" dirty="0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2" name="Line 16"/>
          <p:cNvSpPr>
            <a:spLocks noChangeShapeType="1"/>
          </p:cNvSpPr>
          <p:nvPr/>
        </p:nvSpPr>
        <p:spPr bwMode="auto">
          <a:xfrm>
            <a:off x="6838950" y="4540250"/>
            <a:ext cx="0" cy="1600200"/>
          </a:xfrm>
          <a:prstGeom prst="line">
            <a:avLst/>
          </a:prstGeom>
          <a:noFill/>
          <a:ln w="28575">
            <a:solidFill>
              <a:srgbClr val="196419"/>
            </a:solidFill>
            <a:prstDash val="sysDash"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cxnSp>
        <p:nvCxnSpPr>
          <p:cNvPr id="24" name="Přímá spojovací šipka 23"/>
          <p:cNvCxnSpPr/>
          <p:nvPr/>
        </p:nvCxnSpPr>
        <p:spPr bwMode="auto">
          <a:xfrm rot="10800000" flipV="1">
            <a:off x="6838952" y="4540249"/>
            <a:ext cx="755649" cy="158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Elipsa 22"/>
          <p:cNvSpPr/>
          <p:nvPr/>
        </p:nvSpPr>
        <p:spPr>
          <a:xfrm>
            <a:off x="7550150" y="4431050"/>
            <a:ext cx="153650" cy="153650"/>
          </a:xfrm>
          <a:prstGeom prst="ellipse">
            <a:avLst/>
          </a:prstGeom>
          <a:solidFill>
            <a:srgbClr val="FFFF0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  <p:bldP spid="23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ChangeArrowheads="1"/>
          </p:cNvSpPr>
          <p:nvPr/>
        </p:nvSpPr>
        <p:spPr bwMode="auto">
          <a:xfrm>
            <a:off x="171450" y="854075"/>
            <a:ext cx="8756650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6350" lv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3000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Vodní </a:t>
            </a:r>
            <a:r>
              <a:rPr lang="cs-CZ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pára je zpravidla přehřátá pára, stane-li se sytou parou, dosáhne nejvyšší možné vlhkosti vzduchu </a:t>
            </a:r>
            <a:r>
              <a:rPr lang="cs-CZ" sz="3000" b="1" dirty="0">
                <a:solidFill>
                  <a:prstClr val="black"/>
                </a:solidFill>
                <a:latin typeface="+mj-lt"/>
                <a:cs typeface="Times New Roman" pitchFamily="18" charset="0"/>
                <a:sym typeface="Symbol" pitchFamily="18" charset="2"/>
              </a:rPr>
              <a:t></a:t>
            </a:r>
            <a:r>
              <a:rPr lang="cs-CZ" sz="3000" b="1" baseline="-25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m</a:t>
            </a:r>
            <a:r>
              <a:rPr lang="cs-CZ" sz="3000" dirty="0">
                <a:solidFill>
                  <a:prstClr val="black"/>
                </a:solidFill>
                <a:latin typeface="+mj-lt"/>
                <a:cs typeface="Times New Roman" pitchFamily="18" charset="0"/>
                <a:sym typeface="Symbol" pitchFamily="18" charset="2"/>
              </a:rPr>
              <a:t> </a:t>
            </a:r>
            <a:r>
              <a:rPr lang="cs-CZ" sz="3000" dirty="0" smtClean="0">
                <a:solidFill>
                  <a:prstClr val="black"/>
                </a:solidFill>
                <a:latin typeface="+mj-lt"/>
                <a:cs typeface="Times New Roman" pitchFamily="18" charset="0"/>
                <a:sym typeface="Symbol" pitchFamily="18" charset="2"/>
              </a:rPr>
              <a:t/>
            </a:r>
            <a:br>
              <a:rPr lang="cs-CZ" sz="3000" dirty="0" smtClean="0">
                <a:solidFill>
                  <a:prstClr val="black"/>
                </a:solidFill>
                <a:latin typeface="+mj-lt"/>
                <a:cs typeface="Times New Roman" pitchFamily="18" charset="0"/>
                <a:sym typeface="Symbol" pitchFamily="18" charset="2"/>
              </a:rPr>
            </a:br>
            <a:r>
              <a:rPr lang="cs-CZ" sz="3000" dirty="0" smtClean="0">
                <a:solidFill>
                  <a:prstClr val="black"/>
                </a:solidFill>
                <a:latin typeface="+mj-lt"/>
                <a:cs typeface="Times New Roman" pitchFamily="18" charset="0"/>
                <a:sym typeface="Symbol" pitchFamily="18" charset="2"/>
              </a:rPr>
              <a:t>při </a:t>
            </a:r>
            <a:r>
              <a:rPr lang="cs-CZ" sz="3000" dirty="0">
                <a:solidFill>
                  <a:prstClr val="black"/>
                </a:solidFill>
                <a:latin typeface="+mj-lt"/>
                <a:cs typeface="Times New Roman" pitchFamily="18" charset="0"/>
                <a:sym typeface="Symbol" pitchFamily="18" charset="2"/>
              </a:rPr>
              <a:t>dané teplotě. </a:t>
            </a:r>
            <a:r>
              <a:rPr lang="cs-CZ" sz="3000" dirty="0" smtClean="0">
                <a:solidFill>
                  <a:prstClr val="black"/>
                </a:solidFill>
                <a:latin typeface="+mj-lt"/>
                <a:cs typeface="Times New Roman" pitchFamily="18" charset="0"/>
                <a:sym typeface="Symbol" pitchFamily="18" charset="2"/>
              </a:rPr>
              <a:t/>
            </a:r>
            <a:br>
              <a:rPr lang="cs-CZ" sz="3000" dirty="0" smtClean="0">
                <a:solidFill>
                  <a:prstClr val="black"/>
                </a:solidFill>
                <a:latin typeface="+mj-lt"/>
                <a:cs typeface="Times New Roman" pitchFamily="18" charset="0"/>
                <a:sym typeface="Symbol" pitchFamily="18" charset="2"/>
              </a:rPr>
            </a:br>
            <a:endParaRPr lang="cs-CZ" sz="3000" dirty="0">
              <a:solidFill>
                <a:prstClr val="black"/>
              </a:solidFill>
              <a:latin typeface="+mj-lt"/>
              <a:cs typeface="Times New Roman" pitchFamily="18" charset="0"/>
              <a:sym typeface="Symbol" pitchFamily="18" charset="2"/>
            </a:endParaRPr>
          </a:p>
          <a:p>
            <a:pPr marL="6350" lv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3000" dirty="0">
                <a:solidFill>
                  <a:prstClr val="black"/>
                </a:solidFill>
                <a:latin typeface="+mj-lt"/>
                <a:cs typeface="Times New Roman" pitchFamily="18" charset="0"/>
                <a:sym typeface="Symbol" pitchFamily="18" charset="2"/>
              </a:rPr>
              <a:t>Při dalším ochlazování </a:t>
            </a:r>
            <a:r>
              <a:rPr lang="cs-CZ" sz="3000" dirty="0" smtClean="0">
                <a:solidFill>
                  <a:prstClr val="black"/>
                </a:solidFill>
                <a:latin typeface="+mj-lt"/>
                <a:cs typeface="Times New Roman" pitchFamily="18" charset="0"/>
                <a:sym typeface="Symbol" pitchFamily="18" charset="2"/>
              </a:rPr>
              <a:t/>
            </a:r>
            <a:br>
              <a:rPr lang="cs-CZ" sz="3000" dirty="0" smtClean="0">
                <a:solidFill>
                  <a:prstClr val="black"/>
                </a:solidFill>
                <a:latin typeface="+mj-lt"/>
                <a:cs typeface="Times New Roman" pitchFamily="18" charset="0"/>
                <a:sym typeface="Symbol" pitchFamily="18" charset="2"/>
              </a:rPr>
            </a:br>
            <a:r>
              <a:rPr lang="cs-CZ" sz="3000" dirty="0" smtClean="0">
                <a:solidFill>
                  <a:prstClr val="black"/>
                </a:solidFill>
                <a:latin typeface="+mj-lt"/>
                <a:cs typeface="Times New Roman" pitchFamily="18" charset="0"/>
                <a:sym typeface="Symbol" pitchFamily="18" charset="2"/>
              </a:rPr>
              <a:t>začne </a:t>
            </a:r>
            <a:r>
              <a:rPr lang="cs-CZ" sz="3000" dirty="0">
                <a:solidFill>
                  <a:prstClr val="black"/>
                </a:solidFill>
                <a:latin typeface="+mj-lt"/>
                <a:cs typeface="Times New Roman" pitchFamily="18" charset="0"/>
                <a:sym typeface="Symbol" pitchFamily="18" charset="2"/>
              </a:rPr>
              <a:t>pára kapalnět </a:t>
            </a:r>
            <a:r>
              <a:rPr lang="cs-CZ" sz="3000" dirty="0" smtClean="0">
                <a:solidFill>
                  <a:prstClr val="black"/>
                </a:solidFill>
                <a:latin typeface="+mj-lt"/>
                <a:cs typeface="Times New Roman" pitchFamily="18" charset="0"/>
                <a:sym typeface="Symbol" pitchFamily="18" charset="2"/>
              </a:rPr>
              <a:t/>
            </a:r>
            <a:br>
              <a:rPr lang="cs-CZ" sz="3000" dirty="0" smtClean="0">
                <a:solidFill>
                  <a:prstClr val="black"/>
                </a:solidFill>
                <a:latin typeface="+mj-lt"/>
                <a:cs typeface="Times New Roman" pitchFamily="18" charset="0"/>
                <a:sym typeface="Symbol" pitchFamily="18" charset="2"/>
              </a:rPr>
            </a:br>
            <a:r>
              <a:rPr lang="cs-CZ" sz="3000" dirty="0" smtClean="0">
                <a:solidFill>
                  <a:prstClr val="black"/>
                </a:solidFill>
                <a:latin typeface="+mj-lt"/>
                <a:cs typeface="Times New Roman" pitchFamily="18" charset="0"/>
                <a:sym typeface="Symbol" pitchFamily="18" charset="2"/>
              </a:rPr>
              <a:t>→ </a:t>
            </a:r>
            <a:r>
              <a:rPr lang="cs-CZ" sz="3000" dirty="0">
                <a:solidFill>
                  <a:prstClr val="black"/>
                </a:solidFill>
                <a:latin typeface="+mj-lt"/>
                <a:cs typeface="Times New Roman" pitchFamily="18" charset="0"/>
                <a:sym typeface="Symbol" pitchFamily="18" charset="2"/>
              </a:rPr>
              <a:t>mlha, srážky. </a:t>
            </a:r>
            <a:r>
              <a:rPr lang="cs-CZ" sz="3000" dirty="0" smtClean="0">
                <a:solidFill>
                  <a:prstClr val="black"/>
                </a:solidFill>
                <a:latin typeface="+mj-lt"/>
                <a:cs typeface="Times New Roman" pitchFamily="18" charset="0"/>
                <a:sym typeface="Symbol" pitchFamily="18" charset="2"/>
              </a:rPr>
              <a:t/>
            </a:r>
            <a:br>
              <a:rPr lang="cs-CZ" sz="3000" dirty="0" smtClean="0">
                <a:solidFill>
                  <a:prstClr val="black"/>
                </a:solidFill>
                <a:latin typeface="+mj-lt"/>
                <a:cs typeface="Times New Roman" pitchFamily="18" charset="0"/>
                <a:sym typeface="Symbol" pitchFamily="18" charset="2"/>
              </a:rPr>
            </a:br>
            <a:r>
              <a:rPr lang="cs-CZ" sz="3000" dirty="0" smtClean="0">
                <a:solidFill>
                  <a:prstClr val="black"/>
                </a:solidFill>
                <a:latin typeface="+mj-lt"/>
                <a:cs typeface="Times New Roman" pitchFamily="18" charset="0"/>
                <a:sym typeface="Symbol" pitchFamily="18" charset="2"/>
              </a:rPr>
              <a:t/>
            </a:r>
            <a:br>
              <a:rPr lang="cs-CZ" sz="3000" dirty="0" smtClean="0">
                <a:solidFill>
                  <a:prstClr val="black"/>
                </a:solidFill>
                <a:latin typeface="+mj-lt"/>
                <a:cs typeface="Times New Roman" pitchFamily="18" charset="0"/>
                <a:sym typeface="Symbol" pitchFamily="18" charset="2"/>
              </a:rPr>
            </a:br>
            <a:r>
              <a:rPr lang="cs-CZ" sz="3000" dirty="0" err="1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Φ</a:t>
            </a:r>
            <a:r>
              <a:rPr lang="cs-CZ" sz="3000" baseline="-25000" dirty="0" err="1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max</a:t>
            </a:r>
            <a:r>
              <a:rPr lang="cs-CZ" sz="3000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cs-CZ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= hustota syté páry </a:t>
            </a:r>
            <a:r>
              <a:rPr lang="cs-CZ" sz="3000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/>
            </a:r>
            <a:br>
              <a:rPr lang="cs-CZ" sz="3000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</a:br>
            <a:r>
              <a:rPr lang="cs-CZ" sz="3000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za </a:t>
            </a:r>
            <a:r>
              <a:rPr lang="cs-CZ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téže teploty </a:t>
            </a:r>
            <a:r>
              <a:rPr lang="cs-CZ" sz="3000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. </a:t>
            </a:r>
            <a:br>
              <a:rPr lang="cs-CZ" sz="3000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</a:br>
            <a:r>
              <a:rPr lang="cs-CZ" sz="3000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(– </a:t>
            </a:r>
            <a:r>
              <a:rPr lang="cs-CZ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50</a:t>
            </a:r>
            <a:r>
              <a:rPr lang="cs-CZ" sz="3000" baseline="30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0</a:t>
            </a:r>
            <a:r>
              <a:rPr lang="cs-CZ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až 30</a:t>
            </a:r>
            <a:r>
              <a:rPr lang="cs-CZ" sz="3000" baseline="30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0</a:t>
            </a:r>
            <a:r>
              <a:rPr lang="cs-CZ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v MFCHT)</a:t>
            </a:r>
          </a:p>
        </p:txBody>
      </p:sp>
      <p:sp>
        <p:nvSpPr>
          <p:cNvPr id="6148" name="Rectangle 1"/>
          <p:cNvSpPr>
            <a:spLocks noChangeArrowheads="1"/>
          </p:cNvSpPr>
          <p:nvPr/>
        </p:nvSpPr>
        <p:spPr bwMode="auto">
          <a:xfrm>
            <a:off x="0" y="-31353"/>
            <a:ext cx="9144000" cy="615553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96838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 smtClean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7. 9. VODNÍ PÁRA V ATMOSFÉŘE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994150" y="2416830"/>
            <a:ext cx="3561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4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p</a:t>
            </a:r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 flipV="1">
            <a:off x="4483966" y="2483959"/>
            <a:ext cx="947" cy="363240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240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 flipV="1">
            <a:off x="4440992" y="6061730"/>
            <a:ext cx="4309308" cy="1811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240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4201392" y="6014760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4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0</a:t>
            </a:r>
          </a:p>
        </p:txBody>
      </p:sp>
      <p:sp>
        <p:nvSpPr>
          <p:cNvPr id="9" name="Volný tvar 8"/>
          <p:cNvSpPr/>
          <p:nvPr/>
        </p:nvSpPr>
        <p:spPr>
          <a:xfrm>
            <a:off x="6216650" y="3305830"/>
            <a:ext cx="1644650" cy="1422400"/>
          </a:xfrm>
          <a:custGeom>
            <a:avLst/>
            <a:gdLst>
              <a:gd name="connsiteX0" fmla="*/ 0 w 1866900"/>
              <a:gd name="connsiteY0" fmla="*/ 1971675 h 1971675"/>
              <a:gd name="connsiteX1" fmla="*/ 1200150 w 1866900"/>
              <a:gd name="connsiteY1" fmla="*/ 1304925 h 1971675"/>
              <a:gd name="connsiteX2" fmla="*/ 1866900 w 1866900"/>
              <a:gd name="connsiteY2" fmla="*/ 0 h 1971675"/>
              <a:gd name="connsiteX0" fmla="*/ 0 w 1866900"/>
              <a:gd name="connsiteY0" fmla="*/ 1971675 h 1971675"/>
              <a:gd name="connsiteX1" fmla="*/ 1200150 w 1866900"/>
              <a:gd name="connsiteY1" fmla="*/ 1304925 h 1971675"/>
              <a:gd name="connsiteX2" fmla="*/ 1866900 w 1866900"/>
              <a:gd name="connsiteY2" fmla="*/ 0 h 1971675"/>
              <a:gd name="connsiteX0" fmla="*/ 0 w 1866900"/>
              <a:gd name="connsiteY0" fmla="*/ 1971675 h 1971675"/>
              <a:gd name="connsiteX1" fmla="*/ 1200150 w 1866900"/>
              <a:gd name="connsiteY1" fmla="*/ 1304925 h 1971675"/>
              <a:gd name="connsiteX2" fmla="*/ 1866900 w 1866900"/>
              <a:gd name="connsiteY2" fmla="*/ 0 h 1971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66900" h="1971675">
                <a:moveTo>
                  <a:pt x="0" y="1971675"/>
                </a:moveTo>
                <a:cubicBezTo>
                  <a:pt x="444500" y="1802606"/>
                  <a:pt x="838200" y="1709738"/>
                  <a:pt x="1200150" y="1304925"/>
                </a:cubicBezTo>
                <a:cubicBezTo>
                  <a:pt x="1625600" y="830263"/>
                  <a:pt x="1689100" y="488156"/>
                  <a:pt x="1866900" y="0"/>
                </a:cubicBezTo>
              </a:path>
            </a:pathLst>
          </a:cu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sz="2400"/>
          </a:p>
        </p:txBody>
      </p:sp>
      <p:sp>
        <p:nvSpPr>
          <p:cNvPr id="10" name="Volný tvar 9"/>
          <p:cNvSpPr/>
          <p:nvPr/>
        </p:nvSpPr>
        <p:spPr>
          <a:xfrm rot="4301895" flipH="1">
            <a:off x="5731649" y="3233490"/>
            <a:ext cx="1622383" cy="1160379"/>
          </a:xfrm>
          <a:custGeom>
            <a:avLst/>
            <a:gdLst>
              <a:gd name="connsiteX0" fmla="*/ 0 w 1866900"/>
              <a:gd name="connsiteY0" fmla="*/ 1971675 h 1971675"/>
              <a:gd name="connsiteX1" fmla="*/ 1200150 w 1866900"/>
              <a:gd name="connsiteY1" fmla="*/ 1304925 h 1971675"/>
              <a:gd name="connsiteX2" fmla="*/ 1866900 w 1866900"/>
              <a:gd name="connsiteY2" fmla="*/ 0 h 1971675"/>
              <a:gd name="connsiteX0" fmla="*/ 0 w 1866900"/>
              <a:gd name="connsiteY0" fmla="*/ 1971675 h 1971675"/>
              <a:gd name="connsiteX1" fmla="*/ 1200150 w 1866900"/>
              <a:gd name="connsiteY1" fmla="*/ 1304925 h 1971675"/>
              <a:gd name="connsiteX2" fmla="*/ 1866900 w 1866900"/>
              <a:gd name="connsiteY2" fmla="*/ 0 h 1971675"/>
              <a:gd name="connsiteX0" fmla="*/ 0 w 1866900"/>
              <a:gd name="connsiteY0" fmla="*/ 1971675 h 1971675"/>
              <a:gd name="connsiteX1" fmla="*/ 1200150 w 1866900"/>
              <a:gd name="connsiteY1" fmla="*/ 1304925 h 1971675"/>
              <a:gd name="connsiteX2" fmla="*/ 1866900 w 1866900"/>
              <a:gd name="connsiteY2" fmla="*/ 0 h 1971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66900" h="1971675">
                <a:moveTo>
                  <a:pt x="0" y="1971675"/>
                </a:moveTo>
                <a:cubicBezTo>
                  <a:pt x="444500" y="1802606"/>
                  <a:pt x="838200" y="1709738"/>
                  <a:pt x="1200150" y="1304925"/>
                </a:cubicBezTo>
                <a:cubicBezTo>
                  <a:pt x="1625600" y="830263"/>
                  <a:pt x="1689100" y="488156"/>
                  <a:pt x="1866900" y="0"/>
                </a:cubicBezTo>
              </a:path>
            </a:pathLst>
          </a:cu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sz="2400"/>
          </a:p>
        </p:txBody>
      </p:sp>
      <p:sp>
        <p:nvSpPr>
          <p:cNvPr id="11" name="Volný tvar 10"/>
          <p:cNvSpPr/>
          <p:nvPr/>
        </p:nvSpPr>
        <p:spPr>
          <a:xfrm>
            <a:off x="5060950" y="4683780"/>
            <a:ext cx="1200150" cy="1111250"/>
          </a:xfrm>
          <a:custGeom>
            <a:avLst/>
            <a:gdLst>
              <a:gd name="connsiteX0" fmla="*/ 0 w 1866900"/>
              <a:gd name="connsiteY0" fmla="*/ 1971675 h 1971675"/>
              <a:gd name="connsiteX1" fmla="*/ 1200150 w 1866900"/>
              <a:gd name="connsiteY1" fmla="*/ 1304925 h 1971675"/>
              <a:gd name="connsiteX2" fmla="*/ 1866900 w 1866900"/>
              <a:gd name="connsiteY2" fmla="*/ 0 h 1971675"/>
              <a:gd name="connsiteX0" fmla="*/ 0 w 1866900"/>
              <a:gd name="connsiteY0" fmla="*/ 1971675 h 1971675"/>
              <a:gd name="connsiteX1" fmla="*/ 1200150 w 1866900"/>
              <a:gd name="connsiteY1" fmla="*/ 1304925 h 1971675"/>
              <a:gd name="connsiteX2" fmla="*/ 1866900 w 1866900"/>
              <a:gd name="connsiteY2" fmla="*/ 0 h 1971675"/>
              <a:gd name="connsiteX0" fmla="*/ 0 w 1866900"/>
              <a:gd name="connsiteY0" fmla="*/ 1971675 h 1971675"/>
              <a:gd name="connsiteX1" fmla="*/ 1200150 w 1866900"/>
              <a:gd name="connsiteY1" fmla="*/ 1304925 h 1971675"/>
              <a:gd name="connsiteX2" fmla="*/ 1866900 w 1866900"/>
              <a:gd name="connsiteY2" fmla="*/ 0 h 1971675"/>
              <a:gd name="connsiteX0" fmla="*/ 0 w 1866900"/>
              <a:gd name="connsiteY0" fmla="*/ 1971675 h 1971675"/>
              <a:gd name="connsiteX1" fmla="*/ 1106311 w 1866900"/>
              <a:gd name="connsiteY1" fmla="*/ 1183005 h 1971675"/>
              <a:gd name="connsiteX2" fmla="*/ 1866900 w 1866900"/>
              <a:gd name="connsiteY2" fmla="*/ 0 h 1971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66900" h="1971675">
                <a:moveTo>
                  <a:pt x="0" y="1971675"/>
                </a:moveTo>
                <a:cubicBezTo>
                  <a:pt x="444500" y="1802606"/>
                  <a:pt x="744361" y="1587818"/>
                  <a:pt x="1106311" y="1183005"/>
                </a:cubicBezTo>
                <a:cubicBezTo>
                  <a:pt x="1531761" y="708343"/>
                  <a:pt x="1689100" y="488156"/>
                  <a:pt x="1866900" y="0"/>
                </a:cubicBezTo>
              </a:path>
            </a:pathLst>
          </a:cu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sz="2400"/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8305800" y="6150630"/>
            <a:ext cx="40427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8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T</a:t>
            </a:r>
          </a:p>
        </p:txBody>
      </p:sp>
      <p:sp>
        <p:nvSpPr>
          <p:cNvPr id="14" name="Line 16"/>
          <p:cNvSpPr>
            <a:spLocks noChangeShapeType="1"/>
          </p:cNvSpPr>
          <p:nvPr/>
        </p:nvSpPr>
        <p:spPr bwMode="auto">
          <a:xfrm>
            <a:off x="6838950" y="4540250"/>
            <a:ext cx="0" cy="1600200"/>
          </a:xfrm>
          <a:prstGeom prst="line">
            <a:avLst/>
          </a:prstGeom>
          <a:noFill/>
          <a:ln w="28575">
            <a:solidFill>
              <a:srgbClr val="196419"/>
            </a:solidFill>
            <a:prstDash val="sysDash"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cxnSp>
        <p:nvCxnSpPr>
          <p:cNvPr id="15" name="Přímá spojovací šipka 14"/>
          <p:cNvCxnSpPr/>
          <p:nvPr/>
        </p:nvCxnSpPr>
        <p:spPr bwMode="auto">
          <a:xfrm rot="5400000" flipH="1" flipV="1">
            <a:off x="6537339" y="4840014"/>
            <a:ext cx="599789" cy="343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lipsa 15"/>
          <p:cNvSpPr/>
          <p:nvPr/>
        </p:nvSpPr>
        <p:spPr>
          <a:xfrm>
            <a:off x="6750050" y="5118100"/>
            <a:ext cx="153650" cy="153650"/>
          </a:xfrm>
          <a:prstGeom prst="ellipse">
            <a:avLst/>
          </a:prstGeom>
          <a:solidFill>
            <a:srgbClr val="FFFF0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215900" y="922278"/>
            <a:ext cx="892810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30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Relativní vlhkost měříme vlhkoměrem.</a:t>
            </a:r>
            <a:br>
              <a:rPr lang="cs-CZ" sz="30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</a:br>
            <a:endParaRPr lang="cs-CZ" sz="3000" dirty="0" smtClean="0">
              <a:solidFill>
                <a:srgbClr val="000000"/>
              </a:solidFill>
              <a:latin typeface="+mj-lt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3000" dirty="0" smtClean="0">
              <a:solidFill>
                <a:srgbClr val="000000"/>
              </a:solidFill>
              <a:latin typeface="+mj-lt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3000" dirty="0" smtClean="0">
              <a:solidFill>
                <a:srgbClr val="000000"/>
              </a:solidFill>
              <a:latin typeface="+mj-lt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30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/>
            </a:r>
            <a:br>
              <a:rPr lang="cs-CZ" sz="30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</a:br>
            <a:r>
              <a:rPr lang="cs-CZ" sz="3000" b="1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Vlasový  vlhkoměr </a:t>
            </a:r>
            <a:br>
              <a:rPr lang="cs-CZ" sz="3000" b="1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</a:br>
            <a:r>
              <a:rPr lang="cs-CZ" sz="30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lidský vlas zbavený tuku </a:t>
            </a:r>
            <a:br>
              <a:rPr lang="cs-CZ" sz="30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</a:br>
            <a:r>
              <a:rPr lang="cs-CZ" sz="30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mění při změně vlhkosti </a:t>
            </a:r>
            <a:br>
              <a:rPr lang="cs-CZ" sz="30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</a:br>
            <a:r>
              <a:rPr lang="cs-CZ" sz="30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délku…</a:t>
            </a:r>
            <a:endParaRPr lang="cs-CZ" sz="3000" dirty="0" smtClean="0">
              <a:solidFill>
                <a:prstClr val="black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-38100"/>
            <a:ext cx="9144000" cy="615553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96838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 smtClean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7. 9. VODNÍ PÁRA V ATMOSFÉŘE</a:t>
            </a:r>
          </a:p>
        </p:txBody>
      </p:sp>
      <p:pic>
        <p:nvPicPr>
          <p:cNvPr id="2136066" name="Picture 2" descr="http://upload.wikimedia.org/wikipedia/commons/e/e9/Haar-Hygrome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006600"/>
            <a:ext cx="4210050" cy="4210050"/>
          </a:xfrm>
          <a:prstGeom prst="rect">
            <a:avLst/>
          </a:prstGeom>
          <a:noFill/>
        </p:spPr>
      </p:pic>
      <p:sp>
        <p:nvSpPr>
          <p:cNvPr id="10" name="Obdélník 9"/>
          <p:cNvSpPr/>
          <p:nvPr/>
        </p:nvSpPr>
        <p:spPr>
          <a:xfrm>
            <a:off x="7861300" y="5593318"/>
            <a:ext cx="8635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Obr.: 8.</a:t>
            </a:r>
            <a:endParaRPr lang="cs-CZ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95250" y="666750"/>
            <a:ext cx="904875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3000" b="1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Psychrometr</a:t>
            </a:r>
            <a:r>
              <a:rPr lang="cs-CZ" sz="30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 - dva teploměry, jeden vlhčen kapalinou. </a:t>
            </a:r>
            <a:br>
              <a:rPr lang="cs-CZ" sz="30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</a:br>
            <a:r>
              <a:rPr lang="cs-CZ" sz="30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Vlhký teploměr ukazuje jinou teplotu než suchý, rozdíl teplot se nazývá psychrometrická diference a je nepřímo úměrná relativní vlhkosti.</a:t>
            </a:r>
            <a:endParaRPr lang="cs-CZ" sz="3000" dirty="0" smtClean="0">
              <a:solidFill>
                <a:prstClr val="black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-38100"/>
            <a:ext cx="9144000" cy="615553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96838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 smtClean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7. 9. VODNÍ PÁRA V ATMOSFÉŘE</a:t>
            </a:r>
          </a:p>
        </p:txBody>
      </p:sp>
      <p:pic>
        <p:nvPicPr>
          <p:cNvPr id="2136068" name="Picture 4" descr="http://upload.wikimedia.org/wikipedia/commons/0/09/Sling_psychrometer.JPG"/>
          <p:cNvPicPr>
            <a:picLocks noChangeAspect="1" noChangeArrowheads="1"/>
          </p:cNvPicPr>
          <p:nvPr/>
        </p:nvPicPr>
        <p:blipFill>
          <a:blip r:embed="rId3" cstate="screen"/>
          <a:srcRect t="29138" b="12768"/>
          <a:stretch>
            <a:fillRect/>
          </a:stretch>
        </p:blipFill>
        <p:spPr bwMode="auto">
          <a:xfrm>
            <a:off x="482600" y="2851150"/>
            <a:ext cx="7905750" cy="3467100"/>
          </a:xfrm>
          <a:prstGeom prst="rect">
            <a:avLst/>
          </a:prstGeom>
          <a:noFill/>
        </p:spPr>
      </p:pic>
      <p:sp>
        <p:nvSpPr>
          <p:cNvPr id="6" name="Obdélník 5"/>
          <p:cNvSpPr/>
          <p:nvPr/>
        </p:nvSpPr>
        <p:spPr>
          <a:xfrm>
            <a:off x="7505700" y="6273800"/>
            <a:ext cx="8635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Obr.: 9.</a:t>
            </a:r>
            <a:endParaRPr lang="cs-CZ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6350"/>
            <a:ext cx="9144000" cy="615553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96838" lvl="1" algn="ctr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 smtClean="0">
                <a:solidFill>
                  <a:srgbClr val="196419"/>
                </a:solidFill>
                <a:ea typeface="Times New Roman" pitchFamily="18" charset="0"/>
                <a:cs typeface="Arial" pitchFamily="34" charset="0"/>
              </a:rPr>
              <a:t>Problémové úlohy: </a:t>
            </a:r>
            <a:endParaRPr lang="cs-CZ" sz="3400" b="1" dirty="0">
              <a:solidFill>
                <a:srgbClr val="196419"/>
              </a:solidFill>
              <a:ea typeface="Times New Roman" pitchFamily="18" charset="0"/>
              <a:cs typeface="Arial" pitchFamily="34" charset="0"/>
            </a:endParaRPr>
          </a:p>
        </p:txBody>
      </p:sp>
      <p:graphicFrame>
        <p:nvGraphicFramePr>
          <p:cNvPr id="8" name="Tabulka 7"/>
          <p:cNvGraphicFramePr>
            <a:graphicFrameLocks noGrp="1"/>
          </p:cNvGraphicFramePr>
          <p:nvPr/>
        </p:nvGraphicFramePr>
        <p:xfrm>
          <a:off x="234950" y="800550"/>
          <a:ext cx="8782050" cy="5792385"/>
        </p:xfrm>
        <a:graphic>
          <a:graphicData uri="http://schemas.openxmlformats.org/drawingml/2006/table">
            <a:tbl>
              <a:tblPr/>
              <a:tblGrid>
                <a:gridCol w="4046691"/>
                <a:gridCol w="4735359"/>
              </a:tblGrid>
              <a:tr h="1260000">
                <a:tc>
                  <a:txBody>
                    <a:bodyPr/>
                    <a:lstStyle/>
                    <a:p>
                      <a:pPr marL="363538" indent="-363538"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cs-CZ" sz="3000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Proč taje ledovec odspodu?</a:t>
                      </a:r>
                      <a:endParaRPr lang="cs-CZ" sz="3000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elaxedInset"/>
                      <a:lightRig rig="flood" dir="t"/>
                    </a:cell3D>
                    <a:solidFill>
                      <a:srgbClr val="32C83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3000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elaxedInset"/>
                      <a:lightRig rig="flood" dir="t"/>
                    </a:cell3D>
                    <a:solidFill>
                      <a:srgbClr val="32C832"/>
                    </a:solidFill>
                  </a:tcPr>
                </a:tc>
              </a:tr>
              <a:tr h="2156385">
                <a:tc>
                  <a:txBody>
                    <a:bodyPr/>
                    <a:lstStyle/>
                    <a:p>
                      <a:pPr marL="363538" indent="-363538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cs-CZ" sz="3000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2) Je nebezpečnější opaření</a:t>
                      </a:r>
                      <a:r>
                        <a:rPr lang="cs-CZ" sz="3000" baseline="0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 párou nebo stejně</a:t>
                      </a:r>
                      <a:r>
                        <a:rPr lang="cs-CZ" sz="3000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 teplou vodou? Proč?</a:t>
                      </a:r>
                      <a:endParaRPr lang="cs-CZ" sz="3000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elaxedInset"/>
                      <a:lightRig rig="flood" dir="t"/>
                    </a:cell3D>
                    <a:solidFill>
                      <a:srgbClr val="32C832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>
                        <a:spcAft>
                          <a:spcPts val="0"/>
                        </a:spcAft>
                      </a:pPr>
                      <a:endParaRPr lang="cs-CZ" sz="3000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elaxedInset"/>
                      <a:lightRig rig="flood" dir="t"/>
                    </a:cell3D>
                    <a:solidFill>
                      <a:srgbClr val="32C832"/>
                    </a:solidFill>
                  </a:tcPr>
                </a:tc>
              </a:tr>
              <a:tr h="2376000">
                <a:tc>
                  <a:txBody>
                    <a:bodyPr/>
                    <a:lstStyle/>
                    <a:p>
                      <a:pPr marL="363538" indent="-363538">
                        <a:spcAft>
                          <a:spcPts val="0"/>
                        </a:spcAft>
                      </a:pPr>
                      <a:r>
                        <a:rPr lang="cs-CZ" sz="3000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3)Jak zjistíte odkud vane vítr? </a:t>
                      </a:r>
                      <a:endParaRPr lang="cs-CZ" sz="3000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elaxedInset"/>
                      <a:lightRig rig="flood" dir="t"/>
                    </a:cell3D>
                    <a:solidFill>
                      <a:srgbClr val="32C832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>
                        <a:spcAft>
                          <a:spcPts val="0"/>
                        </a:spcAft>
                      </a:pPr>
                      <a:endParaRPr lang="cs-CZ" sz="3000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elaxedInset"/>
                      <a:lightRig rig="flood" dir="t"/>
                    </a:cell3D>
                    <a:solidFill>
                      <a:srgbClr val="32C832"/>
                    </a:solidFill>
                  </a:tcPr>
                </a:tc>
              </a:tr>
            </a:tbl>
          </a:graphicData>
        </a:graphic>
      </p:graphicFrame>
      <p:sp>
        <p:nvSpPr>
          <p:cNvPr id="9" name="TextovéPole 8"/>
          <p:cNvSpPr txBox="1"/>
          <p:nvPr/>
        </p:nvSpPr>
        <p:spPr>
          <a:xfrm>
            <a:off x="4260850" y="895350"/>
            <a:ext cx="45339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313" lvl="0"/>
            <a:r>
              <a:rPr lang="cs-CZ" sz="3000" dirty="0" smtClean="0">
                <a:solidFill>
                  <a:prstClr val="black"/>
                </a:solidFill>
                <a:ea typeface="Calibri"/>
                <a:cs typeface="Times New Roman"/>
              </a:rPr>
              <a:t>Vlivem tlaku se snižuje teplota tání.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4267200" y="2139950"/>
            <a:ext cx="4749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313"/>
            <a:r>
              <a:rPr lang="cs-CZ" sz="3000" dirty="0" smtClean="0">
                <a:ea typeface="Calibri"/>
                <a:cs typeface="Times New Roman"/>
              </a:rPr>
              <a:t>Párou. </a:t>
            </a:r>
            <a:br>
              <a:rPr lang="cs-CZ" sz="3000" dirty="0" smtClean="0">
                <a:ea typeface="Calibri"/>
                <a:cs typeface="Times New Roman"/>
              </a:rPr>
            </a:br>
            <a:r>
              <a:rPr lang="cs-CZ" sz="3000" dirty="0" smtClean="0">
                <a:ea typeface="Calibri"/>
                <a:cs typeface="Times New Roman"/>
              </a:rPr>
              <a:t>Ta navíc předává tělu skupenské teplo kondenzační. </a:t>
            </a:r>
            <a:endParaRPr lang="cs-CZ" sz="3000" dirty="0">
              <a:ea typeface="Calibri"/>
              <a:cs typeface="Times New Roman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4267200" y="4318000"/>
            <a:ext cx="47942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313" indent="0">
              <a:spcAft>
                <a:spcPts val="0"/>
              </a:spcAft>
            </a:pPr>
            <a:r>
              <a:rPr lang="cs-CZ" sz="3000" dirty="0" smtClean="0">
                <a:ea typeface="Calibri"/>
                <a:cs typeface="Times New Roman"/>
              </a:rPr>
              <a:t>Nasliníme si prst… ,  prouděním vzduchu se odpařuje slina na jedné straně rychleji a cítíme chlad.</a:t>
            </a:r>
            <a:endParaRPr lang="cs-CZ" sz="3000" dirty="0">
              <a:ea typeface="Calibri"/>
              <a:cs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6350"/>
            <a:ext cx="9144000" cy="615553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96838" lvl="1" algn="ctr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 smtClean="0">
                <a:solidFill>
                  <a:srgbClr val="196419"/>
                </a:solidFill>
                <a:ea typeface="Times New Roman" pitchFamily="18" charset="0"/>
                <a:cs typeface="Arial" pitchFamily="34" charset="0"/>
              </a:rPr>
              <a:t>Problémové úlohy: </a:t>
            </a:r>
            <a:endParaRPr lang="cs-CZ" sz="3400" b="1" dirty="0">
              <a:solidFill>
                <a:srgbClr val="196419"/>
              </a:solidFill>
              <a:ea typeface="Times New Roman" pitchFamily="18" charset="0"/>
              <a:cs typeface="Arial" pitchFamily="34" charset="0"/>
            </a:endParaRPr>
          </a:p>
        </p:txBody>
      </p:sp>
      <p:graphicFrame>
        <p:nvGraphicFramePr>
          <p:cNvPr id="8" name="Tabulka 7"/>
          <p:cNvGraphicFramePr>
            <a:graphicFrameLocks noGrp="1"/>
          </p:cNvGraphicFramePr>
          <p:nvPr/>
        </p:nvGraphicFramePr>
        <p:xfrm>
          <a:off x="127000" y="820115"/>
          <a:ext cx="8875359" cy="5720385"/>
        </p:xfrm>
        <a:graphic>
          <a:graphicData uri="http://schemas.openxmlformats.org/drawingml/2006/table">
            <a:tbl>
              <a:tblPr/>
              <a:tblGrid>
                <a:gridCol w="4140000"/>
                <a:gridCol w="4735359"/>
              </a:tblGrid>
              <a:tr h="2016000">
                <a:tc>
                  <a:txBody>
                    <a:bodyPr/>
                    <a:lstStyle/>
                    <a:p>
                      <a:pPr marL="360363" indent="-360363"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cs-CZ" sz="3000" dirty="0" smtClean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360363" indent="-360363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cs-CZ" sz="3000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4) Proč se schnoucí sádra zahřívá?</a:t>
                      </a:r>
                      <a:endParaRPr lang="cs-CZ" sz="3000" baseline="0" dirty="0" smtClean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363538" indent="-363538">
                        <a:spcAft>
                          <a:spcPts val="0"/>
                        </a:spcAft>
                        <a:buFont typeface="+mj-lt"/>
                        <a:buAutoNum type="arabicParenR" startAt="4"/>
                      </a:pPr>
                      <a:endParaRPr lang="cs-CZ" sz="3000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elaxedInset"/>
                      <a:lightRig rig="flood" dir="t"/>
                    </a:cell3D>
                    <a:solidFill>
                      <a:srgbClr val="32C83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3000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elaxedInset"/>
                      <a:lightRig rig="flood" dir="t"/>
                    </a:cell3D>
                    <a:solidFill>
                      <a:srgbClr val="32C832"/>
                    </a:solidFill>
                  </a:tcPr>
                </a:tc>
              </a:tr>
              <a:tr h="2156385">
                <a:tc>
                  <a:txBody>
                    <a:bodyPr/>
                    <a:lstStyle/>
                    <a:p>
                      <a:pPr marL="363538" indent="-363538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cs-CZ" sz="3000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5) Sifonové bombičky jsou po upotřebení studené a</a:t>
                      </a:r>
                      <a:r>
                        <a:rPr lang="cs-CZ" sz="3000" baseline="0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 mokré</a:t>
                      </a:r>
                      <a:r>
                        <a:rPr lang="cs-CZ" sz="3000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? Proč?</a:t>
                      </a:r>
                      <a:endParaRPr lang="cs-CZ" sz="3000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elaxedInset"/>
                      <a:lightRig rig="flood" dir="t"/>
                    </a:cell3D>
                    <a:solidFill>
                      <a:srgbClr val="32C832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>
                        <a:spcAft>
                          <a:spcPts val="0"/>
                        </a:spcAft>
                      </a:pPr>
                      <a:endParaRPr lang="cs-CZ" sz="3000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elaxedInset"/>
                      <a:lightRig rig="flood" dir="t"/>
                    </a:cell3D>
                    <a:solidFill>
                      <a:srgbClr val="32C832"/>
                    </a:solidFill>
                  </a:tcPr>
                </a:tc>
              </a:tr>
              <a:tr h="1548000">
                <a:tc>
                  <a:txBody>
                    <a:bodyPr/>
                    <a:lstStyle/>
                    <a:p>
                      <a:pPr marL="363538" indent="-363538">
                        <a:spcAft>
                          <a:spcPts val="0"/>
                        </a:spcAft>
                      </a:pPr>
                      <a:r>
                        <a:rPr lang="cs-CZ" sz="3000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6) Proč se vrány</a:t>
                      </a:r>
                      <a:r>
                        <a:rPr lang="cs-CZ" sz="3000" baseline="0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 v zimě houfují na zamrzlých rybnících?</a:t>
                      </a:r>
                      <a:endParaRPr lang="cs-CZ" sz="3000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elaxedInset"/>
                      <a:lightRig rig="flood" dir="t"/>
                    </a:cell3D>
                    <a:solidFill>
                      <a:srgbClr val="32C832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>
                        <a:spcAft>
                          <a:spcPts val="0"/>
                        </a:spcAft>
                      </a:pPr>
                      <a:endParaRPr lang="cs-CZ" sz="3000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elaxedInset"/>
                      <a:lightRig rig="flood" dir="t"/>
                    </a:cell3D>
                    <a:solidFill>
                      <a:srgbClr val="32C832"/>
                    </a:solidFill>
                  </a:tcPr>
                </a:tc>
              </a:tr>
            </a:tbl>
          </a:graphicData>
        </a:graphic>
      </p:graphicFrame>
      <p:sp>
        <p:nvSpPr>
          <p:cNvPr id="9" name="TextovéPole 8"/>
          <p:cNvSpPr txBox="1"/>
          <p:nvPr/>
        </p:nvSpPr>
        <p:spPr>
          <a:xfrm>
            <a:off x="4260850" y="813137"/>
            <a:ext cx="45339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313" lvl="0"/>
            <a:r>
              <a:rPr lang="cs-CZ" sz="3000" dirty="0" smtClean="0">
                <a:solidFill>
                  <a:prstClr val="black"/>
                </a:solidFill>
                <a:ea typeface="Calibri"/>
                <a:cs typeface="Times New Roman"/>
              </a:rPr>
              <a:t>…chemická reakce, kterou sádra přechází do nižšího energetického stavu </a:t>
            </a:r>
            <a:br>
              <a:rPr lang="cs-CZ" sz="3000" dirty="0" smtClean="0">
                <a:solidFill>
                  <a:prstClr val="black"/>
                </a:solidFill>
                <a:ea typeface="Calibri"/>
                <a:cs typeface="Times New Roman"/>
              </a:rPr>
            </a:br>
            <a:r>
              <a:rPr lang="cs-CZ" sz="3000" dirty="0" smtClean="0">
                <a:solidFill>
                  <a:prstClr val="black"/>
                </a:solidFill>
                <a:ea typeface="Calibri"/>
                <a:cs typeface="Times New Roman"/>
              </a:rPr>
              <a:t>a uvolňuje teplo do okolí.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4260850" y="2991187"/>
            <a:ext cx="4749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313"/>
            <a:r>
              <a:rPr lang="cs-CZ" sz="3000" dirty="0" smtClean="0">
                <a:ea typeface="Calibri"/>
                <a:cs typeface="Times New Roman"/>
              </a:rPr>
              <a:t>Oxid uhličitý adiabatickou expanzí ochladí bombičku </a:t>
            </a:r>
            <a:br>
              <a:rPr lang="cs-CZ" sz="3000" dirty="0" smtClean="0">
                <a:ea typeface="Calibri"/>
                <a:cs typeface="Times New Roman"/>
              </a:rPr>
            </a:br>
            <a:r>
              <a:rPr lang="cs-CZ" sz="3000" dirty="0" smtClean="0">
                <a:ea typeface="Calibri"/>
                <a:cs typeface="Times New Roman"/>
              </a:rPr>
              <a:t>a na jejím povrchu kondenzuje vodní pára.</a:t>
            </a:r>
            <a:endParaRPr lang="cs-CZ" sz="3000" dirty="0">
              <a:ea typeface="Calibri"/>
              <a:cs typeface="Times New Roman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4216400" y="5213687"/>
            <a:ext cx="47942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313" indent="0">
              <a:spcAft>
                <a:spcPts val="0"/>
              </a:spcAft>
            </a:pPr>
            <a:r>
              <a:rPr lang="cs-CZ" sz="3000" dirty="0" smtClean="0">
                <a:ea typeface="Calibri"/>
                <a:cs typeface="Times New Roman"/>
              </a:rPr>
              <a:t>Aby se ohřály. Led při tuhnutí uvolňuje skupenské teplo.</a:t>
            </a:r>
            <a:endParaRPr lang="cs-CZ" sz="3000" dirty="0">
              <a:ea typeface="Calibri"/>
              <a:cs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6350"/>
            <a:ext cx="9144000" cy="615553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96838" lvl="1" algn="ctr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 smtClean="0">
                <a:solidFill>
                  <a:srgbClr val="196419"/>
                </a:solidFill>
                <a:ea typeface="Times New Roman" pitchFamily="18" charset="0"/>
                <a:cs typeface="Arial" pitchFamily="34" charset="0"/>
              </a:rPr>
              <a:t>Problémové úlohy: </a:t>
            </a:r>
            <a:endParaRPr lang="cs-CZ" sz="3400" b="1" dirty="0">
              <a:solidFill>
                <a:srgbClr val="196419"/>
              </a:solidFill>
              <a:ea typeface="Times New Roman" pitchFamily="18" charset="0"/>
              <a:cs typeface="Arial" pitchFamily="34" charset="0"/>
            </a:endParaRPr>
          </a:p>
        </p:txBody>
      </p:sp>
      <p:graphicFrame>
        <p:nvGraphicFramePr>
          <p:cNvPr id="8" name="Tabulka 7"/>
          <p:cNvGraphicFramePr>
            <a:graphicFrameLocks noGrp="1"/>
          </p:cNvGraphicFramePr>
          <p:nvPr/>
        </p:nvGraphicFramePr>
        <p:xfrm>
          <a:off x="171450" y="673100"/>
          <a:ext cx="8782050" cy="5976000"/>
        </p:xfrm>
        <a:graphic>
          <a:graphicData uri="http://schemas.openxmlformats.org/drawingml/2006/table">
            <a:tbl>
              <a:tblPr/>
              <a:tblGrid>
                <a:gridCol w="4046691"/>
                <a:gridCol w="4735359"/>
              </a:tblGrid>
              <a:tr h="1548000">
                <a:tc>
                  <a:txBody>
                    <a:bodyPr/>
                    <a:lstStyle/>
                    <a:p>
                      <a:pPr marL="360363" indent="-360363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cs-CZ" sz="3000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7) Proč jsou větší města častěji zahalena mlžným oparem?</a:t>
                      </a:r>
                      <a:endParaRPr lang="cs-CZ" sz="3000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elaxedInset"/>
                      <a:lightRig rig="flood" dir="t"/>
                    </a:cell3D>
                    <a:solidFill>
                      <a:srgbClr val="32C83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3000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elaxedInset"/>
                      <a:lightRig rig="flood" dir="t"/>
                    </a:cell3D>
                    <a:solidFill>
                      <a:srgbClr val="32C832"/>
                    </a:solidFill>
                  </a:tcPr>
                </a:tc>
              </a:tr>
              <a:tr h="2160000">
                <a:tc>
                  <a:txBody>
                    <a:bodyPr/>
                    <a:lstStyle/>
                    <a:p>
                      <a:pPr marL="363538" indent="-363538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cs-CZ" sz="3000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8) Proč</a:t>
                      </a:r>
                      <a:r>
                        <a:rPr lang="cs-CZ" sz="3000" baseline="0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 voda hasí oheň?</a:t>
                      </a:r>
                      <a:endParaRPr lang="cs-CZ" sz="3000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elaxedInset"/>
                      <a:lightRig rig="flood" dir="t"/>
                    </a:cell3D>
                    <a:solidFill>
                      <a:srgbClr val="32C832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>
                        <a:spcAft>
                          <a:spcPts val="0"/>
                        </a:spcAft>
                      </a:pPr>
                      <a:endParaRPr lang="cs-CZ" sz="3000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elaxedInset"/>
                      <a:lightRig rig="flood" dir="t"/>
                    </a:cell3D>
                    <a:solidFill>
                      <a:srgbClr val="32C832"/>
                    </a:solidFill>
                  </a:tcPr>
                </a:tc>
              </a:tr>
              <a:tr h="2268000">
                <a:tc>
                  <a:txBody>
                    <a:bodyPr/>
                    <a:lstStyle/>
                    <a:p>
                      <a:pPr marL="363538" indent="-363538">
                        <a:spcAft>
                          <a:spcPts val="0"/>
                        </a:spcAft>
                      </a:pPr>
                      <a:r>
                        <a:rPr lang="cs-CZ" sz="3000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9) V oblasti vysokého tlaku je teplo a obloha bez mraků. Proč?</a:t>
                      </a:r>
                      <a:endParaRPr lang="cs-CZ" sz="3000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elaxedInset"/>
                      <a:lightRig rig="flood" dir="t"/>
                    </a:cell3D>
                    <a:solidFill>
                      <a:srgbClr val="32C832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>
                        <a:spcAft>
                          <a:spcPts val="0"/>
                        </a:spcAft>
                      </a:pPr>
                      <a:endParaRPr lang="cs-CZ" sz="3000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elaxedInset"/>
                      <a:lightRig rig="flood" dir="t"/>
                    </a:cell3D>
                    <a:solidFill>
                      <a:srgbClr val="32C832"/>
                    </a:solidFill>
                  </a:tcPr>
                </a:tc>
              </a:tr>
            </a:tbl>
          </a:graphicData>
        </a:graphic>
      </p:graphicFrame>
      <p:sp>
        <p:nvSpPr>
          <p:cNvPr id="9" name="TextovéPole 8"/>
          <p:cNvSpPr txBox="1"/>
          <p:nvPr/>
        </p:nvSpPr>
        <p:spPr>
          <a:xfrm>
            <a:off x="4178300" y="673100"/>
            <a:ext cx="49720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313" lvl="0"/>
            <a:r>
              <a:rPr lang="cs-CZ" sz="2800" dirty="0" smtClean="0">
                <a:solidFill>
                  <a:prstClr val="black"/>
                </a:solidFill>
                <a:ea typeface="Calibri"/>
                <a:cs typeface="Times New Roman"/>
              </a:rPr>
              <a:t>V ovzduší je více prachových částic, kouře, saze, na kterých kondenzuje vodní pára.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4171950" y="2184400"/>
            <a:ext cx="483235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313"/>
            <a:r>
              <a:rPr lang="cs-CZ" sz="2800" dirty="0" smtClean="0">
                <a:ea typeface="Calibri"/>
                <a:cs typeface="Times New Roman"/>
              </a:rPr>
              <a:t>1) Vypařováním vody se látce odebere teplo. </a:t>
            </a:r>
            <a:br>
              <a:rPr lang="cs-CZ" sz="2800" dirty="0" smtClean="0">
                <a:ea typeface="Calibri"/>
                <a:cs typeface="Times New Roman"/>
              </a:rPr>
            </a:br>
            <a:r>
              <a:rPr lang="cs-CZ" sz="2800" dirty="0" smtClean="0">
                <a:ea typeface="Calibri"/>
                <a:cs typeface="Times New Roman"/>
              </a:rPr>
              <a:t>2) Vodní pára má větší objem (1000 x) oproti vodě a vytlačí  </a:t>
            </a:r>
            <a:br>
              <a:rPr lang="cs-CZ" sz="2800" dirty="0" smtClean="0">
                <a:ea typeface="Calibri"/>
                <a:cs typeface="Times New Roman"/>
              </a:rPr>
            </a:br>
            <a:r>
              <a:rPr lang="cs-CZ" sz="2800" dirty="0" smtClean="0">
                <a:ea typeface="Calibri"/>
                <a:cs typeface="Times New Roman"/>
              </a:rPr>
              <a:t>z prostoru ohně vzduch.</a:t>
            </a:r>
            <a:endParaRPr lang="cs-CZ" sz="2800" dirty="0">
              <a:ea typeface="Calibri"/>
              <a:cs typeface="Times New Roman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4178300" y="4451350"/>
            <a:ext cx="479425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313" indent="0">
              <a:spcAft>
                <a:spcPts val="0"/>
              </a:spcAft>
            </a:pPr>
            <a:r>
              <a:rPr lang="cs-CZ" sz="2800" dirty="0" smtClean="0">
                <a:ea typeface="Calibri"/>
                <a:cs typeface="Times New Roman"/>
              </a:rPr>
              <a:t>Vzduch se rozpíná do oblasti nízkého tlaku a na jeho místo proudí shora z atmosféry suchý vzduch, který se adiabatickou expanzí ohřívá.</a:t>
            </a:r>
            <a:endParaRPr lang="cs-CZ" sz="2800" dirty="0">
              <a:ea typeface="Calibri"/>
              <a:cs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F2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ovéPole 4"/>
          <p:cNvSpPr txBox="1">
            <a:spLocks noChangeArrowheads="1"/>
          </p:cNvSpPr>
          <p:nvPr/>
        </p:nvSpPr>
        <p:spPr bwMode="auto">
          <a:xfrm>
            <a:off x="0" y="0"/>
            <a:ext cx="9144000" cy="615553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96838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 smtClean="0">
                <a:solidFill>
                  <a:srgbClr val="196419"/>
                </a:solidFill>
                <a:ea typeface="Times New Roman" pitchFamily="18" charset="0"/>
                <a:cs typeface="Arial" pitchFamily="34" charset="0"/>
              </a:rPr>
              <a:t>Použitá </a:t>
            </a:r>
            <a:r>
              <a:rPr lang="cs-CZ" sz="3400" b="1" dirty="0">
                <a:solidFill>
                  <a:srgbClr val="196419"/>
                </a:solidFill>
                <a:ea typeface="Times New Roman" pitchFamily="18" charset="0"/>
                <a:cs typeface="Arial" pitchFamily="34" charset="0"/>
              </a:rPr>
              <a:t>literatura</a:t>
            </a: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 bwMode="auto">
          <a:xfrm>
            <a:off x="0" y="584200"/>
            <a:ext cx="9144000" cy="582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Literatura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BARTUŠKA, </a:t>
            </a:r>
            <a:r>
              <a:rPr lang="cs-CZ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K., SVOBODA,E. </a:t>
            </a:r>
            <a:r>
              <a:rPr lang="cs-CZ" sz="14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Molekulová fyzika a termika</a:t>
            </a:r>
            <a:r>
              <a:rPr kumimoji="0" lang="cs-CZ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Fyzika pro gymnázia.</a:t>
            </a:r>
            <a:r>
              <a:rPr kumimoji="0" lang="cs-CZ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Praha: Prometheus, 2006. </a:t>
            </a:r>
            <a:br>
              <a:rPr kumimoji="0" lang="cs-CZ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cs-CZ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ISBN 80-7196-200-7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kumimoji="0" lang="cs-CZ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LEPIL, O. Sbírka úloh pro střední školy</a:t>
            </a:r>
            <a:r>
              <a:rPr kumimoji="0" lang="cs-CZ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lang="cs-CZ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Fyzika</a:t>
            </a:r>
            <a:r>
              <a:rPr kumimoji="0" lang="cs-CZ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cs-CZ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Praha: </a:t>
            </a:r>
            <a:r>
              <a:rPr lang="cs-CZ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Prometheus, </a:t>
            </a:r>
            <a:r>
              <a:rPr kumimoji="0" lang="cs-CZ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2010. </a:t>
            </a:r>
            <a:br>
              <a:rPr kumimoji="0" lang="cs-CZ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cs-CZ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ISBN 978-80-7196-266-3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cs-CZ" sz="1400" dirty="0" smtClean="0"/>
              <a:t>NAHODIL, J. Fyzika v běžném životě. Praha: Prometheus, 2010. </a:t>
            </a:r>
            <a:br>
              <a:rPr lang="cs-CZ" sz="1400" dirty="0" smtClean="0"/>
            </a:br>
            <a:r>
              <a:rPr lang="cs-CZ" sz="1400" dirty="0" smtClean="0"/>
              <a:t>ISBN 80-7196-005-5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endParaRPr kumimoji="0" lang="cs-CZ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kumimoji="0" lang="cs-CZ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Obrázky:</a:t>
            </a:r>
            <a:r>
              <a:rPr lang="cs-CZ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endParaRPr kumimoji="0" lang="cs-CZ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cs-CZ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[1] - [2] - Vlastní fotografie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cs-CZ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[3] - [6] - Bouchalová Hana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cs-CZ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[7] - </a:t>
            </a:r>
            <a:r>
              <a:rPr lang="en-US" sz="1400" i="1" dirty="0" smtClean="0"/>
              <a:t>Wikipedia: the free encyclopedia</a:t>
            </a:r>
            <a:r>
              <a:rPr lang="en-US" sz="1400" dirty="0" smtClean="0"/>
              <a:t> [online]. San Francisco (CA): Wikimedia Foundation, 2001- [cit. 2012-10-25]. </a:t>
            </a:r>
            <a:r>
              <a:rPr lang="en-US" sz="1400" dirty="0" err="1" smtClean="0"/>
              <a:t>Dostupné</a:t>
            </a:r>
            <a:r>
              <a:rPr lang="en-US" sz="1400" dirty="0" smtClean="0"/>
              <a:t> z: http://upload.wikimedia.org/wikipedia/commons/archive/6/6b/20101017200339%21Refrigerator-cycle.svg</a:t>
            </a:r>
            <a:endParaRPr lang="cs-CZ" sz="1400" dirty="0" smtClean="0"/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cs-CZ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[8] - </a:t>
            </a:r>
            <a:r>
              <a:rPr lang="en-US" sz="1400" i="1" dirty="0" smtClean="0"/>
              <a:t>Wikipedia: the free encyclopedia</a:t>
            </a:r>
            <a:r>
              <a:rPr lang="en-US" sz="1400" dirty="0" smtClean="0"/>
              <a:t> [online]. San Francisco (CA): Wikimedia Foundation, 2001- [cit. 2012-10-25]. </a:t>
            </a:r>
            <a:r>
              <a:rPr lang="en-US" sz="1400" dirty="0" err="1" smtClean="0"/>
              <a:t>Dostupné</a:t>
            </a:r>
            <a:r>
              <a:rPr lang="en-US" sz="1400" dirty="0" smtClean="0"/>
              <a:t> z: http://upload.wikimedia.org/wikipedia/commons/e/e9/Haar-Hygrometer.jpg </a:t>
            </a:r>
            <a:endParaRPr lang="cs-CZ" sz="1400" dirty="0" smtClean="0"/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cs-CZ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[9] - </a:t>
            </a:r>
            <a:r>
              <a:rPr lang="en-US" sz="1400" i="1" dirty="0" smtClean="0"/>
              <a:t>Wikipedia: the free encyclopedia</a:t>
            </a:r>
            <a:r>
              <a:rPr lang="en-US" sz="1400" dirty="0" smtClean="0"/>
              <a:t> [online]. San Francisco (CA): Wikimedia Foundation, 2001- [cit. 2012-10-25]. </a:t>
            </a:r>
            <a:r>
              <a:rPr lang="en-US" sz="1400" dirty="0" err="1" smtClean="0"/>
              <a:t>Dostupné</a:t>
            </a:r>
            <a:r>
              <a:rPr lang="en-US" sz="1400" dirty="0" smtClean="0"/>
              <a:t> z: http://upload.wikimedia.org/wikipedia/commons/0/09/Sling_psychrometer.JPG </a:t>
            </a:r>
            <a:endParaRPr lang="cs-CZ" sz="1400" dirty="0" smtClean="0"/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endParaRPr lang="cs-CZ" sz="1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endParaRPr lang="cs-CZ" sz="1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endParaRPr lang="cs-CZ" sz="1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endParaRPr lang="cs-CZ" sz="1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endParaRPr lang="cs-CZ" sz="1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endParaRPr lang="cs-CZ" sz="1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endParaRPr lang="cs-CZ" sz="1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F2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2234086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7" name="Podnadpis 2"/>
          <p:cNvSpPr txBox="1">
            <a:spLocks/>
          </p:cNvSpPr>
          <p:nvPr/>
        </p:nvSpPr>
        <p:spPr bwMode="auto">
          <a:xfrm>
            <a:off x="0" y="5691200"/>
            <a:ext cx="9144000" cy="566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cs-CZ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ea typeface="+mn-ea"/>
                <a:cs typeface="Arial" pitchFamily="34" charset="0"/>
              </a:rPr>
              <a:t>Tento projekt je spolufinancován Evropským sociálním fondem a státním rozpočtem České republiky.</a:t>
            </a: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srgbClr val="5E5E5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0" y="4152904"/>
            <a:ext cx="9143999" cy="1227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cs-CZ" sz="1700" dirty="0">
                <a:solidFill>
                  <a:srgbClr val="5E5E5E"/>
                </a:solidFill>
                <a:cs typeface="Arial" pitchFamily="34" charset="0"/>
              </a:rPr>
              <a:t>Tato </a:t>
            </a:r>
            <a:r>
              <a:rPr lang="cs-CZ" sz="1700" dirty="0" smtClean="0">
                <a:solidFill>
                  <a:srgbClr val="5E5E5E"/>
                </a:solidFill>
                <a:cs typeface="Arial" pitchFamily="34" charset="0"/>
              </a:rPr>
              <a:t>prezentace </a:t>
            </a:r>
            <a:r>
              <a:rPr lang="cs-CZ" sz="1700" dirty="0">
                <a:solidFill>
                  <a:srgbClr val="5E5E5E"/>
                </a:solidFill>
                <a:cs typeface="Arial" pitchFamily="34" charset="0"/>
              </a:rPr>
              <a:t>vznikla na základě řešení projektu </a:t>
            </a:r>
            <a:r>
              <a:rPr lang="cs-CZ" sz="1700" dirty="0" smtClean="0">
                <a:solidFill>
                  <a:srgbClr val="5E5E5E"/>
                </a:solidFill>
                <a:cs typeface="Arial" pitchFamily="34" charset="0"/>
              </a:rPr>
              <a:t>OPVK, </a:t>
            </a:r>
            <a:r>
              <a:rPr lang="cs-CZ" sz="1700" dirty="0">
                <a:solidFill>
                  <a:srgbClr val="5E5E5E"/>
                </a:solidFill>
                <a:cs typeface="Arial" pitchFamily="34" charset="0"/>
              </a:rPr>
              <a:t>registrační číslo: CZ.1.07/1.1.24/01.0114 s názvem </a:t>
            </a:r>
            <a:r>
              <a:rPr lang="cs-CZ" sz="1700" dirty="0" smtClean="0">
                <a:solidFill>
                  <a:srgbClr val="5E5E5E"/>
                </a:solidFill>
                <a:cs typeface="Arial" pitchFamily="34" charset="0"/>
              </a:rPr>
              <a:t/>
            </a:r>
            <a:br>
              <a:rPr lang="cs-CZ" sz="1700" dirty="0" smtClean="0">
                <a:solidFill>
                  <a:srgbClr val="5E5E5E"/>
                </a:solidFill>
                <a:cs typeface="Arial" pitchFamily="34" charset="0"/>
              </a:rPr>
            </a:br>
            <a:r>
              <a:rPr lang="cs-CZ" sz="1700" dirty="0" smtClean="0">
                <a:solidFill>
                  <a:srgbClr val="5E5E5E"/>
                </a:solidFill>
                <a:cs typeface="Arial" pitchFamily="34" charset="0"/>
              </a:rPr>
              <a:t>„</a:t>
            </a:r>
            <a:r>
              <a:rPr lang="cs-CZ" sz="1700" cap="all" dirty="0">
                <a:solidFill>
                  <a:srgbClr val="5E5E5E"/>
                </a:solidFill>
                <a:cs typeface="Arial" pitchFamily="34" charset="0"/>
              </a:rPr>
              <a:t>Podpora chemického a fyzikálního vzdělávání na gymnáziu </a:t>
            </a:r>
            <a:r>
              <a:rPr lang="cs-CZ" sz="1700" cap="all" dirty="0" smtClean="0">
                <a:solidFill>
                  <a:srgbClr val="5E5E5E"/>
                </a:solidFill>
                <a:cs typeface="Arial" pitchFamily="34" charset="0"/>
              </a:rPr>
              <a:t>Komenského v</a:t>
            </a:r>
            <a:r>
              <a:rPr lang="cs-CZ" sz="1700" cap="all" dirty="0">
                <a:solidFill>
                  <a:srgbClr val="5E5E5E"/>
                </a:solidFill>
                <a:cs typeface="Arial" pitchFamily="34" charset="0"/>
              </a:rPr>
              <a:t> Havířově</a:t>
            </a:r>
            <a:r>
              <a:rPr lang="cs-CZ" sz="1700" cap="all" dirty="0" smtClean="0">
                <a:solidFill>
                  <a:srgbClr val="5E5E5E"/>
                </a:solidFill>
                <a:cs typeface="Arial" pitchFamily="34" charset="0"/>
              </a:rPr>
              <a:t>“</a:t>
            </a:r>
            <a:endParaRPr kumimoji="0" lang="cs-CZ" sz="2800" b="1" i="0" u="none" strike="noStrike" kern="1200" cap="none" spc="0" normalizeH="0" baseline="0" noProof="0" dirty="0" smtClean="0">
              <a:ln>
                <a:noFill/>
              </a:ln>
              <a:solidFill>
                <a:srgbClr val="5E5E5E"/>
              </a:solidFill>
              <a:effectLst/>
              <a:uLnTx/>
              <a:uFillTx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38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-38100"/>
            <a:ext cx="9144000" cy="615553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96838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>
                <a:solidFill>
                  <a:prstClr val="white"/>
                </a:solidFill>
                <a:ea typeface="Times New Roman" pitchFamily="18" charset="0"/>
                <a:cs typeface="Arial" pitchFamily="34" charset="0"/>
              </a:rPr>
              <a:t>7. 1. TÁNÍ</a:t>
            </a:r>
          </a:p>
        </p:txBody>
      </p:sp>
      <p:cxnSp>
        <p:nvCxnSpPr>
          <p:cNvPr id="6" name="Přímá spojovací šipka 5"/>
          <p:cNvCxnSpPr/>
          <p:nvPr/>
        </p:nvCxnSpPr>
        <p:spPr>
          <a:xfrm>
            <a:off x="793750" y="5918200"/>
            <a:ext cx="804545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ovací šipka 6"/>
          <p:cNvCxnSpPr/>
          <p:nvPr/>
        </p:nvCxnSpPr>
        <p:spPr>
          <a:xfrm rot="5400000" flipH="1" flipV="1">
            <a:off x="-1210548" y="3833098"/>
            <a:ext cx="4541996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ovéPole 7"/>
          <p:cNvSpPr txBox="1"/>
          <p:nvPr/>
        </p:nvSpPr>
        <p:spPr>
          <a:xfrm>
            <a:off x="1104900" y="4940300"/>
            <a:ext cx="15354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 smtClean="0"/>
              <a:t>pevná </a:t>
            </a:r>
            <a:br>
              <a:rPr lang="cs-CZ" sz="2800" dirty="0" smtClean="0"/>
            </a:br>
            <a:r>
              <a:rPr lang="cs-CZ" sz="2800" dirty="0" smtClean="0"/>
              <a:t>látka</a:t>
            </a:r>
            <a:endParaRPr lang="cs-CZ" sz="2800" dirty="0"/>
          </a:p>
        </p:txBody>
      </p:sp>
      <p:graphicFrame>
        <p:nvGraphicFramePr>
          <p:cNvPr id="9" name="Object 15"/>
          <p:cNvGraphicFramePr>
            <a:graphicFrameLocks noChangeAspect="1"/>
          </p:cNvGraphicFramePr>
          <p:nvPr/>
        </p:nvGraphicFramePr>
        <p:xfrm>
          <a:off x="8378825" y="5918200"/>
          <a:ext cx="415925" cy="9159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6745" name="Rovnice" r:id="rId3" imgW="177480" imgH="393480" progId="Equation.3">
                  <p:embed/>
                </p:oleObj>
              </mc:Choice>
              <mc:Fallback>
                <p:oleObj name="Rovnice" r:id="rId3" imgW="177480" imgH="39348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78825" y="5918200"/>
                        <a:ext cx="415925" cy="91597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9B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5"/>
          <p:cNvGraphicFramePr>
            <a:graphicFrameLocks noChangeAspect="1"/>
          </p:cNvGraphicFramePr>
          <p:nvPr/>
        </p:nvGraphicFramePr>
        <p:xfrm>
          <a:off x="349250" y="1473200"/>
          <a:ext cx="565471" cy="9159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6746" name="Rovnice" r:id="rId5" imgW="241200" imgH="393480" progId="Equation.3">
                  <p:embed/>
                </p:oleObj>
              </mc:Choice>
              <mc:Fallback>
                <p:oleObj name="Rovnice" r:id="rId5" imgW="241200" imgH="3934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0" y="1473200"/>
                        <a:ext cx="565471" cy="91597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9B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Přímá spojovací čára 12"/>
          <p:cNvCxnSpPr/>
          <p:nvPr/>
        </p:nvCxnSpPr>
        <p:spPr>
          <a:xfrm>
            <a:off x="2527300" y="6229350"/>
            <a:ext cx="3155950" cy="0"/>
          </a:xfrm>
          <a:prstGeom prst="line">
            <a:avLst/>
          </a:prstGeom>
          <a:ln w="38100">
            <a:solidFill>
              <a:srgbClr val="FF0000"/>
            </a:solidFill>
            <a:prstDash val="solid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ovací čára 18"/>
          <p:cNvCxnSpPr/>
          <p:nvPr/>
        </p:nvCxnSpPr>
        <p:spPr>
          <a:xfrm>
            <a:off x="1060450" y="4006850"/>
            <a:ext cx="1463675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ovací čára 20"/>
          <p:cNvCxnSpPr/>
          <p:nvPr/>
        </p:nvCxnSpPr>
        <p:spPr>
          <a:xfrm rot="16200000" flipH="1">
            <a:off x="4689475" y="4956174"/>
            <a:ext cx="1924053" cy="25403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02597" name="Object 5"/>
          <p:cNvGraphicFramePr>
            <a:graphicFrameLocks noChangeAspect="1"/>
          </p:cNvGraphicFramePr>
          <p:nvPr/>
        </p:nvGraphicFramePr>
        <p:xfrm>
          <a:off x="615950" y="3695700"/>
          <a:ext cx="296862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6747" name="Rovnice" r:id="rId7" imgW="126720" imgH="228600" progId="Equation.3">
                  <p:embed/>
                </p:oleObj>
              </mc:Choice>
              <mc:Fallback>
                <p:oleObj name="Rovnice" r:id="rId7" imgW="126720" imgH="228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950" y="3695700"/>
                        <a:ext cx="296862" cy="531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9B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7" name="Přímá spojovací čára 26"/>
          <p:cNvCxnSpPr/>
          <p:nvPr/>
        </p:nvCxnSpPr>
        <p:spPr>
          <a:xfrm rot="16200000" flipH="1">
            <a:off x="1593850" y="4940300"/>
            <a:ext cx="1866902" cy="2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ovací čára 28"/>
          <p:cNvCxnSpPr/>
          <p:nvPr/>
        </p:nvCxnSpPr>
        <p:spPr>
          <a:xfrm flipV="1">
            <a:off x="1060452" y="4006850"/>
            <a:ext cx="1470023" cy="1244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ovací čára 30"/>
          <p:cNvCxnSpPr/>
          <p:nvPr/>
        </p:nvCxnSpPr>
        <p:spPr>
          <a:xfrm>
            <a:off x="2527300" y="4006850"/>
            <a:ext cx="31115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ovací čára 32"/>
          <p:cNvCxnSpPr/>
          <p:nvPr/>
        </p:nvCxnSpPr>
        <p:spPr>
          <a:xfrm rot="5400000" flipH="1" flipV="1">
            <a:off x="5283200" y="2495550"/>
            <a:ext cx="1866900" cy="11557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ovéPole 44"/>
          <p:cNvSpPr txBox="1"/>
          <p:nvPr/>
        </p:nvSpPr>
        <p:spPr>
          <a:xfrm>
            <a:off x="5994400" y="3695700"/>
            <a:ext cx="15354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 smtClean="0"/>
              <a:t>kapalná </a:t>
            </a:r>
            <a:br>
              <a:rPr lang="cs-CZ" sz="2800" dirty="0" smtClean="0"/>
            </a:br>
            <a:r>
              <a:rPr lang="cs-CZ" sz="2800" dirty="0" smtClean="0"/>
              <a:t>látka</a:t>
            </a:r>
            <a:endParaRPr lang="cs-CZ" sz="2800" dirty="0"/>
          </a:p>
        </p:txBody>
      </p:sp>
      <p:sp>
        <p:nvSpPr>
          <p:cNvPr id="49" name="TextovéPole 48"/>
          <p:cNvSpPr txBox="1"/>
          <p:nvPr/>
        </p:nvSpPr>
        <p:spPr>
          <a:xfrm>
            <a:off x="3282950" y="4451350"/>
            <a:ext cx="15354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 smtClean="0"/>
              <a:t>tání</a:t>
            </a:r>
            <a:endParaRPr lang="cs-CZ" sz="2800" dirty="0"/>
          </a:p>
        </p:txBody>
      </p:sp>
      <p:sp>
        <p:nvSpPr>
          <p:cNvPr id="18" name="Zástupný symbol pro obsah 2"/>
          <p:cNvSpPr>
            <a:spLocks noGrp="1"/>
          </p:cNvSpPr>
          <p:nvPr>
            <p:ph idx="1"/>
          </p:nvPr>
        </p:nvSpPr>
        <p:spPr>
          <a:xfrm>
            <a:off x="1262063" y="628650"/>
            <a:ext cx="8643937" cy="6000750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cs-CZ" sz="2800" b="1" u="sng" dirty="0" smtClean="0">
                <a:latin typeface="+mj-lt"/>
                <a:cs typeface="Times New Roman" pitchFamily="18" charset="0"/>
              </a:rPr>
              <a:t>Z pohledu molekulové fyziky </a:t>
            </a:r>
          </a:p>
          <a:p>
            <a:pPr>
              <a:spcBef>
                <a:spcPts val="0"/>
              </a:spcBef>
              <a:defRPr/>
            </a:pPr>
            <a:r>
              <a:rPr lang="cs-CZ" sz="2800" dirty="0" smtClean="0">
                <a:latin typeface="+mj-lt"/>
                <a:cs typeface="Times New Roman" pitchFamily="18" charset="0"/>
              </a:rPr>
              <a:t>látka přijímá teplo, zvyšuje se </a:t>
            </a:r>
            <a:r>
              <a:rPr lang="cs-CZ" sz="2800" dirty="0" err="1" smtClean="0">
                <a:latin typeface="+mj-lt"/>
                <a:cs typeface="Times New Roman" pitchFamily="18" charset="0"/>
              </a:rPr>
              <a:t>E</a:t>
            </a:r>
            <a:r>
              <a:rPr lang="cs-CZ" sz="2800" baseline="-25000" dirty="0" err="1" smtClean="0">
                <a:latin typeface="+mj-lt"/>
                <a:cs typeface="Times New Roman" pitchFamily="18" charset="0"/>
              </a:rPr>
              <a:t>k</a:t>
            </a:r>
            <a:r>
              <a:rPr lang="cs-CZ" sz="2800" dirty="0" smtClean="0">
                <a:latin typeface="+mj-lt"/>
                <a:cs typeface="Times New Roman" pitchFamily="18" charset="0"/>
              </a:rPr>
              <a:t/>
            </a:r>
            <a:br>
              <a:rPr lang="cs-CZ" sz="2800" dirty="0" smtClean="0">
                <a:latin typeface="+mj-lt"/>
                <a:cs typeface="Times New Roman" pitchFamily="18" charset="0"/>
              </a:rPr>
            </a:br>
            <a:r>
              <a:rPr lang="cs-CZ" sz="2800" dirty="0" smtClean="0">
                <a:latin typeface="+mj-lt"/>
                <a:cs typeface="Times New Roman" pitchFamily="18" charset="0"/>
              </a:rPr>
              <a:t>zvětšuje se střední vzdálenost mezi částicemi</a:t>
            </a:r>
          </a:p>
          <a:p>
            <a:pPr>
              <a:spcBef>
                <a:spcPts val="0"/>
              </a:spcBef>
              <a:defRPr/>
            </a:pPr>
            <a:r>
              <a:rPr lang="cs-CZ" sz="2800" dirty="0" smtClean="0">
                <a:latin typeface="+mj-lt"/>
                <a:cs typeface="Times New Roman" pitchFamily="18" charset="0"/>
              </a:rPr>
              <a:t>porušuje se vazba a částice </a:t>
            </a:r>
            <a:br>
              <a:rPr lang="cs-CZ" sz="2800" dirty="0" smtClean="0">
                <a:latin typeface="+mj-lt"/>
                <a:cs typeface="Times New Roman" pitchFamily="18" charset="0"/>
              </a:rPr>
            </a:br>
            <a:r>
              <a:rPr lang="cs-CZ" sz="2800" dirty="0" smtClean="0">
                <a:latin typeface="+mj-lt"/>
                <a:cs typeface="Times New Roman" pitchFamily="18" charset="0"/>
              </a:rPr>
              <a:t>se uvolňují ze svých RP</a:t>
            </a:r>
          </a:p>
          <a:p>
            <a:pPr>
              <a:spcBef>
                <a:spcPts val="0"/>
              </a:spcBef>
              <a:defRPr/>
            </a:pPr>
            <a:r>
              <a:rPr lang="cs-CZ" sz="2800" dirty="0" smtClean="0">
                <a:latin typeface="+mj-lt"/>
                <a:cs typeface="Times New Roman" pitchFamily="18" charset="0"/>
              </a:rPr>
              <a:t>mřížka se rozpadne, látka taje</a:t>
            </a:r>
            <a:br>
              <a:rPr lang="cs-CZ" sz="2800" dirty="0" smtClean="0">
                <a:latin typeface="+mj-lt"/>
                <a:cs typeface="Times New Roman" pitchFamily="18" charset="0"/>
              </a:rPr>
            </a:br>
            <a:endParaRPr lang="cs-CZ" sz="2800" dirty="0"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4313" y="850900"/>
            <a:ext cx="8643937" cy="4978400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cs-CZ" b="1" dirty="0" smtClean="0">
                <a:latin typeface="+mj-lt"/>
                <a:cs typeface="Times New Roman" pitchFamily="18" charset="0"/>
              </a:rPr>
              <a:t>Graf závislosti  teploty </a:t>
            </a:r>
            <a:r>
              <a:rPr lang="cs-CZ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amorfní</a:t>
            </a:r>
            <a:r>
              <a:rPr lang="cs-CZ" b="1" dirty="0" smtClean="0">
                <a:latin typeface="+mj-lt"/>
                <a:cs typeface="Times New Roman" pitchFamily="18" charset="0"/>
              </a:rPr>
              <a:t> látky </a:t>
            </a:r>
            <a:br>
              <a:rPr lang="cs-CZ" b="1" dirty="0" smtClean="0">
                <a:latin typeface="+mj-lt"/>
                <a:cs typeface="Times New Roman" pitchFamily="18" charset="0"/>
              </a:rPr>
            </a:br>
            <a:r>
              <a:rPr lang="cs-CZ" b="1" dirty="0" smtClean="0">
                <a:latin typeface="+mj-lt"/>
                <a:cs typeface="Times New Roman" pitchFamily="18" charset="0"/>
              </a:rPr>
              <a:t>na dodávaném teple</a:t>
            </a:r>
          </a:p>
          <a:p>
            <a:pPr marL="0" indent="0">
              <a:buFont typeface="Arial" charset="0"/>
              <a:buNone/>
              <a:defRPr/>
            </a:pPr>
            <a:endParaRPr lang="cs-CZ" b="1" dirty="0" smtClean="0">
              <a:latin typeface="+mj-lt"/>
              <a:cs typeface="Times New Roman" pitchFamily="18" charset="0"/>
            </a:endParaRPr>
          </a:p>
          <a:p>
            <a:pPr>
              <a:defRPr/>
            </a:pPr>
            <a:r>
              <a:rPr lang="cs-CZ" dirty="0" smtClean="0">
                <a:latin typeface="+mj-lt"/>
                <a:cs typeface="Times New Roman" pitchFamily="18" charset="0"/>
              </a:rPr>
              <a:t>nemají určitou </a:t>
            </a:r>
            <a:br>
              <a:rPr lang="cs-CZ" dirty="0" smtClean="0">
                <a:latin typeface="+mj-lt"/>
                <a:cs typeface="Times New Roman" pitchFamily="18" charset="0"/>
              </a:rPr>
            </a:br>
            <a:r>
              <a:rPr lang="cs-CZ" dirty="0" err="1" smtClean="0">
                <a:latin typeface="+mj-lt"/>
                <a:cs typeface="Times New Roman" pitchFamily="18" charset="0"/>
              </a:rPr>
              <a:t>t</a:t>
            </a:r>
            <a:r>
              <a:rPr lang="cs-CZ" baseline="-25000" dirty="0" err="1" smtClean="0">
                <a:latin typeface="+mj-lt"/>
                <a:cs typeface="Times New Roman" pitchFamily="18" charset="0"/>
              </a:rPr>
              <a:t>t</a:t>
            </a:r>
            <a:r>
              <a:rPr lang="cs-CZ" dirty="0" smtClean="0">
                <a:latin typeface="+mj-lt"/>
                <a:cs typeface="Times New Roman" pitchFamily="18" charset="0"/>
              </a:rPr>
              <a:t> – teplotu tání, </a:t>
            </a:r>
            <a:br>
              <a:rPr lang="cs-CZ" dirty="0" smtClean="0">
                <a:latin typeface="+mj-lt"/>
                <a:cs typeface="Times New Roman" pitchFamily="18" charset="0"/>
              </a:rPr>
            </a:br>
            <a:r>
              <a:rPr lang="cs-CZ" dirty="0" smtClean="0">
                <a:latin typeface="+mj-lt"/>
                <a:cs typeface="Times New Roman" pitchFamily="18" charset="0"/>
              </a:rPr>
              <a:t>postupně měknou</a:t>
            </a:r>
            <a:br>
              <a:rPr lang="cs-CZ" dirty="0" smtClean="0">
                <a:latin typeface="+mj-lt"/>
                <a:cs typeface="Times New Roman" pitchFamily="18" charset="0"/>
              </a:rPr>
            </a:br>
            <a:r>
              <a:rPr lang="cs-CZ" dirty="0" smtClean="0">
                <a:latin typeface="+mj-lt"/>
                <a:cs typeface="Times New Roman" pitchFamily="18" charset="0"/>
              </a:rPr>
              <a:t> </a:t>
            </a:r>
          </a:p>
          <a:p>
            <a:pPr>
              <a:defRPr/>
            </a:pPr>
            <a:r>
              <a:rPr lang="cs-CZ" dirty="0" smtClean="0">
                <a:latin typeface="+mj-lt"/>
                <a:cs typeface="Times New Roman" pitchFamily="18" charset="0"/>
              </a:rPr>
              <a:t>vosk, sádlo, plasty </a:t>
            </a:r>
            <a:endParaRPr lang="cs-CZ" dirty="0">
              <a:latin typeface="+mj-lt"/>
              <a:cs typeface="Times New Roman" pitchFamily="18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-38100"/>
            <a:ext cx="9144000" cy="615553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96838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>
                <a:solidFill>
                  <a:prstClr val="white"/>
                </a:solidFill>
                <a:ea typeface="Times New Roman" pitchFamily="18" charset="0"/>
                <a:cs typeface="Arial" pitchFamily="34" charset="0"/>
              </a:rPr>
              <a:t>7. 1. TÁNÍ</a:t>
            </a:r>
            <a:endParaRPr lang="cs-CZ" sz="3400" dirty="0">
              <a:solidFill>
                <a:prstClr val="white"/>
              </a:solidFill>
              <a:cs typeface="Arial" pitchFamily="34" charset="0"/>
            </a:endParaRPr>
          </a:p>
        </p:txBody>
      </p:sp>
      <p:cxnSp>
        <p:nvCxnSpPr>
          <p:cNvPr id="7" name="Přímá spojovací šipka 6"/>
          <p:cNvCxnSpPr/>
          <p:nvPr/>
        </p:nvCxnSpPr>
        <p:spPr>
          <a:xfrm flipV="1">
            <a:off x="4402455" y="5005904"/>
            <a:ext cx="3780000" cy="174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ovací šipka 7"/>
          <p:cNvCxnSpPr/>
          <p:nvPr/>
        </p:nvCxnSpPr>
        <p:spPr>
          <a:xfrm rot="5400000" flipH="1" flipV="1">
            <a:off x="3072267" y="3732528"/>
            <a:ext cx="2952000" cy="1730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/>
          <p:cNvSpPr txBox="1"/>
          <p:nvPr/>
        </p:nvSpPr>
        <p:spPr>
          <a:xfrm>
            <a:off x="4022725" y="4906030"/>
            <a:ext cx="400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0</a:t>
            </a:r>
            <a:endParaRPr lang="cs-CZ" sz="2800" dirty="0"/>
          </a:p>
        </p:txBody>
      </p:sp>
      <p:graphicFrame>
        <p:nvGraphicFramePr>
          <p:cNvPr id="10" name="Object 15"/>
          <p:cNvGraphicFramePr>
            <a:graphicFrameLocks noChangeAspect="1"/>
          </p:cNvGraphicFramePr>
          <p:nvPr/>
        </p:nvGraphicFramePr>
        <p:xfrm>
          <a:off x="8423275" y="4417080"/>
          <a:ext cx="415925" cy="9159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8437" name="Rovnice" r:id="rId3" imgW="177480" imgH="393480" progId="Equation.3">
                  <p:embed/>
                </p:oleObj>
              </mc:Choice>
              <mc:Fallback>
                <p:oleObj name="Rovnice" r:id="rId3" imgW="177480" imgH="39348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23275" y="4417080"/>
                        <a:ext cx="415925" cy="91597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9B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5"/>
          <p:cNvGraphicFramePr>
            <a:graphicFrameLocks noChangeAspect="1"/>
          </p:cNvGraphicFramePr>
          <p:nvPr/>
        </p:nvGraphicFramePr>
        <p:xfrm>
          <a:off x="3844925" y="2212060"/>
          <a:ext cx="565471" cy="9159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8438" name="Rovnice" r:id="rId5" imgW="241200" imgH="393480" progId="Equation.3">
                  <p:embed/>
                </p:oleObj>
              </mc:Choice>
              <mc:Fallback>
                <p:oleObj name="Rovnice" r:id="rId5" imgW="241200" imgH="3934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4925" y="2212060"/>
                        <a:ext cx="565471" cy="91597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9B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Volný tvar 11"/>
          <p:cNvSpPr/>
          <p:nvPr/>
        </p:nvSpPr>
        <p:spPr>
          <a:xfrm>
            <a:off x="4548868" y="2376916"/>
            <a:ext cx="3309257" cy="2641600"/>
          </a:xfrm>
          <a:custGeom>
            <a:avLst/>
            <a:gdLst>
              <a:gd name="connsiteX0" fmla="*/ 0 w 3309257"/>
              <a:gd name="connsiteY0" fmla="*/ 2641600 h 2641600"/>
              <a:gd name="connsiteX1" fmla="*/ 769257 w 3309257"/>
              <a:gd name="connsiteY1" fmla="*/ 1567543 h 2641600"/>
              <a:gd name="connsiteX2" fmla="*/ 2409371 w 3309257"/>
              <a:gd name="connsiteY2" fmla="*/ 1117600 h 2641600"/>
              <a:gd name="connsiteX3" fmla="*/ 3309257 w 3309257"/>
              <a:gd name="connsiteY3" fmla="*/ 0 h 264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09257" h="2641600">
                <a:moveTo>
                  <a:pt x="0" y="2641600"/>
                </a:moveTo>
                <a:cubicBezTo>
                  <a:pt x="183847" y="2231571"/>
                  <a:pt x="367695" y="1821543"/>
                  <a:pt x="769257" y="1567543"/>
                </a:cubicBezTo>
                <a:cubicBezTo>
                  <a:pt x="1170819" y="1313543"/>
                  <a:pt x="1986038" y="1378857"/>
                  <a:pt x="2409371" y="1117600"/>
                </a:cubicBezTo>
                <a:cubicBezTo>
                  <a:pt x="2832704" y="856343"/>
                  <a:pt x="3309257" y="0"/>
                  <a:pt x="3309257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3" name="Rectangle 155"/>
          <p:cNvSpPr>
            <a:spLocks noChangeArrowheads="1"/>
          </p:cNvSpPr>
          <p:nvPr/>
        </p:nvSpPr>
        <p:spPr bwMode="auto">
          <a:xfrm>
            <a:off x="214313" y="857250"/>
            <a:ext cx="8715375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0363" indent="-360363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cs-CZ" sz="2800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přechod kapalného tělesa ze skupenství kapalného </a:t>
            </a:r>
            <a:br>
              <a:rPr lang="cs-CZ" sz="2800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</a:br>
            <a:r>
              <a:rPr lang="cs-CZ" sz="2800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ve skupenství pevné </a:t>
            </a:r>
            <a:r>
              <a:rPr lang="cs-CZ" sz="2800" b="1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(téže teploty)</a:t>
            </a:r>
            <a:r>
              <a:rPr lang="cs-CZ" sz="2800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 </a:t>
            </a:r>
            <a:br>
              <a:rPr lang="cs-CZ" sz="2800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</a:br>
            <a:endParaRPr lang="cs-CZ" sz="2800" dirty="0" smtClean="0">
              <a:solidFill>
                <a:prstClr val="black"/>
              </a:solidFill>
              <a:latin typeface="+mj-lt"/>
              <a:cs typeface="Times New Roman" pitchFamily="18" charset="0"/>
            </a:endParaRPr>
          </a:p>
          <a:p>
            <a:pPr marL="360363" indent="-360363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cs-CZ" sz="2800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teplota tuhnutí = teplotě tání </a:t>
            </a:r>
            <a:br>
              <a:rPr lang="cs-CZ" sz="2800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</a:br>
            <a:endParaRPr lang="cs-CZ" sz="2800" dirty="0" smtClean="0">
              <a:solidFill>
                <a:prstClr val="black"/>
              </a:solidFill>
              <a:latin typeface="+mj-lt"/>
              <a:cs typeface="Times New Roman" pitchFamily="18" charset="0"/>
            </a:endParaRPr>
          </a:p>
          <a:p>
            <a:pPr marL="360363" indent="-360363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cs-CZ" sz="2800" b="1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skupenské teplo tuhnutí</a:t>
            </a:r>
            <a:r>
              <a:rPr lang="cs-CZ" sz="2800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/>
            </a:r>
            <a:br>
              <a:rPr lang="cs-CZ" sz="2800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</a:br>
            <a:r>
              <a:rPr lang="cs-CZ" sz="2800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	teplo, které kapalina odevzdává okolí </a:t>
            </a:r>
            <a:br>
              <a:rPr lang="cs-CZ" sz="2800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</a:br>
            <a:endParaRPr lang="cs-CZ" sz="2800" dirty="0" smtClean="0">
              <a:solidFill>
                <a:prstClr val="black"/>
              </a:solidFill>
              <a:latin typeface="+mj-lt"/>
              <a:cs typeface="Times New Roman" pitchFamily="18" charset="0"/>
            </a:endParaRPr>
          </a:p>
          <a:p>
            <a:pPr marL="360363" indent="-360363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cs-CZ" sz="2800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během tuhnutí zůstává teplota konstantní, </a:t>
            </a:r>
            <a:br>
              <a:rPr lang="cs-CZ" sz="2800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</a:br>
            <a:r>
              <a:rPr lang="cs-CZ" sz="2800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i když teplo kapalině odebíráme</a:t>
            </a:r>
            <a:br>
              <a:rPr lang="cs-CZ" sz="2800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</a:br>
            <a:endParaRPr lang="cs-CZ" sz="2800" dirty="0" smtClean="0">
              <a:solidFill>
                <a:prstClr val="black"/>
              </a:solidFill>
              <a:latin typeface="+mj-lt"/>
              <a:cs typeface="Times New Roman" pitchFamily="18" charset="0"/>
            </a:endParaRPr>
          </a:p>
          <a:p>
            <a:pPr marL="360363" indent="-360363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cs-CZ" sz="2800" b="1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měrné skupenské teplo tuhnutí</a:t>
            </a:r>
            <a:r>
              <a:rPr lang="cs-CZ" sz="2800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 = </a:t>
            </a:r>
            <a:br>
              <a:rPr lang="cs-CZ" sz="2800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</a:br>
            <a:r>
              <a:rPr lang="cs-CZ" sz="2800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			</a:t>
            </a:r>
            <a:r>
              <a:rPr lang="cs-CZ" sz="2800" b="1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měrnému skupenskému teplu tání </a:t>
            </a:r>
          </a:p>
        </p:txBody>
      </p:sp>
      <p:sp>
        <p:nvSpPr>
          <p:cNvPr id="93185" name="Rectangle 1"/>
          <p:cNvSpPr>
            <a:spLocks noChangeArrowheads="1"/>
          </p:cNvSpPr>
          <p:nvPr/>
        </p:nvSpPr>
        <p:spPr bwMode="auto">
          <a:xfrm>
            <a:off x="0" y="-38100"/>
            <a:ext cx="9144000" cy="615553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96838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>
                <a:solidFill>
                  <a:srgbClr val="196419"/>
                </a:solidFill>
                <a:ea typeface="Times New Roman" pitchFamily="18" charset="0"/>
                <a:cs typeface="Arial" pitchFamily="34" charset="0"/>
              </a:rPr>
              <a:t>7. 2. TUHNUTÍ</a:t>
            </a:r>
            <a:endParaRPr lang="cs-CZ" sz="3400" dirty="0">
              <a:solidFill>
                <a:srgbClr val="196419"/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3" name="Rectangle 155"/>
          <p:cNvSpPr>
            <a:spLocks noChangeArrowheads="1"/>
          </p:cNvSpPr>
          <p:nvPr/>
        </p:nvSpPr>
        <p:spPr bwMode="auto">
          <a:xfrm>
            <a:off x="214313" y="1011178"/>
            <a:ext cx="8715375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0363" indent="-360363" fontAlgn="base">
              <a:spcBef>
                <a:spcPct val="0"/>
              </a:spcBef>
              <a:spcAft>
                <a:spcPct val="0"/>
              </a:spcAft>
            </a:pPr>
            <a:r>
              <a:rPr lang="cs-CZ" sz="3000" b="1" u="sng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Ochlazování kapaliny </a:t>
            </a:r>
            <a:r>
              <a:rPr lang="cs-CZ" sz="3000" b="1" u="sng" dirty="0" smtClean="0">
                <a:cs typeface="Times New Roman" pitchFamily="18" charset="0"/>
              </a:rPr>
              <a:t>z pohledu molekulové fyziky:</a:t>
            </a:r>
            <a:br>
              <a:rPr lang="cs-CZ" sz="3000" b="1" u="sng" dirty="0" smtClean="0">
                <a:cs typeface="Times New Roman" pitchFamily="18" charset="0"/>
              </a:rPr>
            </a:br>
            <a:r>
              <a:rPr lang="cs-CZ" sz="3000" b="1" u="sng" dirty="0" smtClean="0">
                <a:cs typeface="Times New Roman" pitchFamily="18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3000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po dosažení </a:t>
            </a:r>
            <a:r>
              <a:rPr lang="cs-CZ" sz="3000" dirty="0" err="1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t</a:t>
            </a:r>
            <a:r>
              <a:rPr lang="cs-CZ" sz="3000" baseline="-25000" dirty="0" err="1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t</a:t>
            </a:r>
            <a:r>
              <a:rPr lang="cs-CZ" sz="3000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 začnou vznikat zárodky (jádra) a na ně </a:t>
            </a:r>
            <a:br>
              <a:rPr lang="cs-CZ" sz="3000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</a:br>
            <a:r>
              <a:rPr lang="cs-CZ" sz="3000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se nalepují další pravidelně uspořádané částice. </a:t>
            </a:r>
            <a:br>
              <a:rPr lang="cs-CZ" sz="3000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</a:br>
            <a:r>
              <a:rPr lang="cs-CZ" sz="3000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/>
            </a:r>
            <a:br>
              <a:rPr lang="cs-CZ" sz="3000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</a:br>
            <a:r>
              <a:rPr lang="cs-CZ" sz="3000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(Z jednoho zárodku vznikne monokrystal).</a:t>
            </a:r>
            <a:endParaRPr lang="cs-CZ" sz="3000" b="1" dirty="0" smtClean="0">
              <a:solidFill>
                <a:prstClr val="black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93185" name="Rectangle 1"/>
          <p:cNvSpPr>
            <a:spLocks noChangeArrowheads="1"/>
          </p:cNvSpPr>
          <p:nvPr/>
        </p:nvSpPr>
        <p:spPr bwMode="auto">
          <a:xfrm>
            <a:off x="0" y="-82550"/>
            <a:ext cx="9144000" cy="615553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96838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>
                <a:solidFill>
                  <a:prstClr val="white"/>
                </a:solidFill>
                <a:ea typeface="Times New Roman" pitchFamily="18" charset="0"/>
                <a:cs typeface="Arial" pitchFamily="34" charset="0"/>
              </a:rPr>
              <a:t>7. 2. TUHNUTÍ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3" grpId="0" uiExpand="1" build="p"/>
    </p:bldLst>
  </p:timing>
</p:sld>
</file>

<file path=ppt/theme/theme1.xml><?xml version="1.0" encoding="utf-8"?>
<a:theme xmlns:a="http://schemas.openxmlformats.org/drawingml/2006/main" name="2ročník prezentace">
  <a:themeElements>
    <a:clrScheme name="Vlastní 1">
      <a:dk1>
        <a:sysClr val="windowText" lastClr="000000"/>
      </a:dk1>
      <a:lt1>
        <a:sysClr val="window" lastClr="FFFFFF"/>
      </a:lt1>
      <a:dk2>
        <a:srgbClr val="1F497D"/>
      </a:dk2>
      <a:lt2>
        <a:srgbClr val="66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Motiv sady Office">
  <a:themeElements>
    <a:clrScheme name="Vlastní 1">
      <a:dk1>
        <a:sysClr val="windowText" lastClr="000000"/>
      </a:dk1>
      <a:lt1>
        <a:sysClr val="window" lastClr="FFFFFF"/>
      </a:lt1>
      <a:dk2>
        <a:srgbClr val="1F497D"/>
      </a:dk2>
      <a:lt2>
        <a:srgbClr val="66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2ročník prezentace</Template>
  <TotalTime>9684</TotalTime>
  <Words>1556</Words>
  <Application>Microsoft Office PowerPoint</Application>
  <PresentationFormat>Předvádění na obrazovce (4:3)</PresentationFormat>
  <Paragraphs>580</Paragraphs>
  <Slides>58</Slides>
  <Notes>46</Notes>
  <HiddenSlides>0</HiddenSlides>
  <MMClips>0</MMClips>
  <ScaleCrop>false</ScaleCrop>
  <HeadingPairs>
    <vt:vector size="6" baseType="variant">
      <vt:variant>
        <vt:lpstr>Motiv</vt:lpstr>
      </vt:variant>
      <vt:variant>
        <vt:i4>2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58</vt:i4>
      </vt:variant>
    </vt:vector>
  </HeadingPairs>
  <TitlesOfParts>
    <vt:vector size="61" baseType="lpstr">
      <vt:lpstr>2ročník prezentace</vt:lpstr>
      <vt:lpstr>2_Motiv sady Office</vt:lpstr>
      <vt:lpstr>Rovnice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Orel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Číslo a NÁZEV PREZENTACE  Autor Gymnázium, Havířov-Město, Komenského 2, p.o.</dc:title>
  <dc:creator>Monika Bouchalová</dc:creator>
  <cp:lastModifiedBy>monika</cp:lastModifiedBy>
  <cp:revision>329</cp:revision>
  <dcterms:created xsi:type="dcterms:W3CDTF">2012-04-18T20:19:22Z</dcterms:created>
  <dcterms:modified xsi:type="dcterms:W3CDTF">2013-04-02T09:51:42Z</dcterms:modified>
</cp:coreProperties>
</file>