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21" r:id="rId2"/>
  </p:sldMasterIdLst>
  <p:notesMasterIdLst>
    <p:notesMasterId r:id="rId59"/>
  </p:notesMasterIdLst>
  <p:handoutMasterIdLst>
    <p:handoutMasterId r:id="rId60"/>
  </p:handoutMasterIdLst>
  <p:sldIdLst>
    <p:sldId id="560" r:id="rId3"/>
    <p:sldId id="563" r:id="rId4"/>
    <p:sldId id="562" r:id="rId5"/>
    <p:sldId id="564" r:id="rId6"/>
    <p:sldId id="584" r:id="rId7"/>
    <p:sldId id="594" r:id="rId8"/>
    <p:sldId id="565" r:id="rId9"/>
    <p:sldId id="595" r:id="rId10"/>
    <p:sldId id="596" r:id="rId11"/>
    <p:sldId id="601" r:id="rId12"/>
    <p:sldId id="602" r:id="rId13"/>
    <p:sldId id="603" r:id="rId14"/>
    <p:sldId id="566" r:id="rId15"/>
    <p:sldId id="598" r:id="rId16"/>
    <p:sldId id="599" r:id="rId17"/>
    <p:sldId id="600" r:id="rId18"/>
    <p:sldId id="588" r:id="rId19"/>
    <p:sldId id="608" r:id="rId20"/>
    <p:sldId id="586" r:id="rId21"/>
    <p:sldId id="585" r:id="rId22"/>
    <p:sldId id="613" r:id="rId23"/>
    <p:sldId id="614" r:id="rId24"/>
    <p:sldId id="615" r:id="rId25"/>
    <p:sldId id="568" r:id="rId26"/>
    <p:sldId id="606" r:id="rId27"/>
    <p:sldId id="607" r:id="rId28"/>
    <p:sldId id="605" r:id="rId29"/>
    <p:sldId id="569" r:id="rId30"/>
    <p:sldId id="589" r:id="rId31"/>
    <p:sldId id="570" r:id="rId32"/>
    <p:sldId id="571" r:id="rId33"/>
    <p:sldId id="611" r:id="rId34"/>
    <p:sldId id="609" r:id="rId35"/>
    <p:sldId id="590" r:id="rId36"/>
    <p:sldId id="612" r:id="rId37"/>
    <p:sldId id="610" r:id="rId38"/>
    <p:sldId id="572" r:id="rId39"/>
    <p:sldId id="591" r:id="rId40"/>
    <p:sldId id="573" r:id="rId41"/>
    <p:sldId id="616" r:id="rId42"/>
    <p:sldId id="574" r:id="rId43"/>
    <p:sldId id="617" r:id="rId44"/>
    <p:sldId id="618" r:id="rId45"/>
    <p:sldId id="575" r:id="rId46"/>
    <p:sldId id="620" r:id="rId47"/>
    <p:sldId id="592" r:id="rId48"/>
    <p:sldId id="619" r:id="rId49"/>
    <p:sldId id="576" r:id="rId50"/>
    <p:sldId id="621" r:id="rId51"/>
    <p:sldId id="577" r:id="rId52"/>
    <p:sldId id="579" r:id="rId53"/>
    <p:sldId id="622" r:id="rId54"/>
    <p:sldId id="623" r:id="rId55"/>
    <p:sldId id="580" r:id="rId56"/>
    <p:sldId id="262" r:id="rId57"/>
    <p:sldId id="325" r:id="rId58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FFF"/>
    <a:srgbClr val="00DCDC"/>
    <a:srgbClr val="0000FF"/>
    <a:srgbClr val="33CC33"/>
    <a:srgbClr val="009592"/>
    <a:srgbClr val="C8FFFF"/>
    <a:srgbClr val="00F0C8"/>
    <a:srgbClr val="00C8C8"/>
    <a:srgbClr val="00B4B4"/>
    <a:srgbClr val="FF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83" d="100"/>
          <a:sy n="83" d="100"/>
        </p:scale>
        <p:origin x="-1380" y="-90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1135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183AA6-762C-4AA0-92FB-6F2C03A3C173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C0C053-5AA0-4DEB-8629-C38089037EE5}" type="slidenum">
              <a:rPr lang="cs-CZ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2E160A-EE66-4D5A-9ECD-21B527ECB896}" type="slidenum">
              <a:rPr lang="cs-CZ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2E160A-EE66-4D5A-9ECD-21B527ECB896}" type="slidenum">
              <a:rPr lang="cs-CZ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2E160A-EE66-4D5A-9ECD-21B527ECB896}" type="slidenum">
              <a:rPr lang="cs-CZ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D0586-85AD-42C7-8A1A-844B1F667CA4}" type="slidenum">
              <a:rPr lang="cs-CZ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D0586-85AD-42C7-8A1A-844B1F667CA4}" type="slidenum">
              <a:rPr lang="cs-CZ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D0586-85AD-42C7-8A1A-844B1F667CA4}" type="slidenum">
              <a:rPr lang="cs-CZ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1D0586-85AD-42C7-8A1A-844B1F667CA4}" type="slidenum">
              <a:rPr lang="cs-CZ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DEED31-E83E-4365-933F-E60A3C6BD542}" type="slidenum">
              <a:rPr lang="cs-CZ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DEED31-E83E-4365-933F-E60A3C6BD542}" type="slidenum">
              <a:rPr lang="cs-CZ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E61637-BDBC-4E56-BEF0-D4EA54730AC9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ECD1F6F-3967-415C-879E-D76F2B4157C4}" type="slidenum">
              <a:rPr lang="cs-CZ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6809E1-F123-4CC5-BBE1-9F6021FFFC23}" type="slidenum">
              <a:rPr lang="cs-CZ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6809E1-F123-4CC5-BBE1-9F6021FFFC23}" type="slidenum">
              <a:rPr lang="cs-CZ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6809E1-F123-4CC5-BBE1-9F6021FFFC23}" type="slidenum">
              <a:rPr lang="cs-CZ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6809E1-F123-4CC5-BBE1-9F6021FFFC23}" type="slidenum">
              <a:rPr lang="cs-CZ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6809E1-F123-4CC5-BBE1-9F6021FFFC23}" type="slidenum">
              <a:rPr lang="cs-CZ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6809E1-F123-4CC5-BBE1-9F6021FFFC23}" type="slidenum">
              <a:rPr lang="cs-CZ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70021C-AEE9-4AFD-984A-D957A1BD72CD}" type="slidenum">
              <a:rPr lang="cs-CZ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70021C-AEE9-4AFD-984A-D957A1BD72CD}" type="slidenum">
              <a:rPr lang="cs-CZ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4EDEF7-4F15-490E-9309-CD9B8A47DBD8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DD9BB7-A9DA-4630-83DA-957B4AB15B57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4EDEF7-4F15-490E-9309-CD9B8A47DBD8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04FC61-409E-4E5A-B629-618D09048295}" type="slidenum">
              <a:rPr lang="cs-CZ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04FC61-409E-4E5A-B629-618D09048295}" type="slidenum">
              <a:rPr lang="cs-CZ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04FC61-409E-4E5A-B629-618D09048295}" type="slidenum">
              <a:rPr lang="cs-CZ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41DC7F-B8B1-40CA-81F6-E50A4636A023}" type="slidenum">
              <a:rPr lang="cs-CZ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BC3277-E5EA-4944-A902-118C49D2ABB9}" type="slidenum">
              <a:rPr lang="cs-CZ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DD9BB7-A9DA-4630-83DA-957B4AB15B57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941A2F-B787-4E81-81A2-8199E3D413E3}" type="slidenum">
              <a:rPr lang="cs-CZ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4B7EB8-F6D6-4BC2-95AC-241D1100F313}" type="slidenum">
              <a:rPr lang="cs-CZ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4B7EB8-F6D6-4BC2-95AC-241D1100F313}" type="slidenum">
              <a:rPr lang="cs-CZ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52A13D-57E2-4ECB-9556-6B4875F6BC34}" type="slidenum">
              <a:rPr lang="cs-CZ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52A13D-57E2-4ECB-9556-6B4875F6BC34}" type="slidenum">
              <a:rPr lang="cs-CZ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8B36A5-1E97-4DC7-841C-AA26C44CBD9D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EA4E-0E15-42D5-86CB-D542422E4C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A42E-FCAA-43C0-8869-5549C1E727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3077-F4F0-490F-8184-B4956893AE7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6782-C22E-4347-A81E-9C16E242EE6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66E4-8DB1-46CB-BBED-4DB11817B6F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FA44-FEEC-4761-900E-D2F616734F4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FD45-0774-40D2-BEA4-45722C6549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E202-D3B4-48E0-A736-7B9011EC4E9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4B5A-ABFF-409B-9B8D-B11453C8ABE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FD54-905C-4955-B553-2CAC57198F7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1033-FA2A-49C6-8F99-C05EA3017D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8ADF-1845-466F-9161-93BDA83BAA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6FA4-0670-48B6-9D15-549A4466324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74C-CA25-44B0-B704-D088D15C4B8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28C0A-12AE-455A-8621-7D621B63CBB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C5FF-C135-40ED-96A6-6B1FB85223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B7748-A191-498F-B0C5-D9EB418C77D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9611-63A4-4798-B32D-3ECA4C63DF5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093B-4683-4E7C-A9DF-99BCA00CDA3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686-5DDB-4DB1-93F7-9EA02C468A6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5734-749B-4AF9-8569-DB78FE0D42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4E59-CC6F-4AB4-9CF3-151105E9B83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5DEACA-EEBB-493A-B9AF-85CA7198A16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B613E-29FB-47F6-8067-47FC4490104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2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fyzika.jreichl.com/data/Termo_4_kapaliny_skupenstvi_soubory/image056.pn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http://fyzika.jreichl.com/data/Termo_4_kapaliny_skupenstvi_soubory/image056.png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00A6A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66FFFF">
                    <a:lumMod val="20000"/>
                    <a:lumOff val="80000"/>
                  </a:srgbClr>
                </a:solidFill>
                <a:cs typeface="Arial" charset="0"/>
              </a:rPr>
              <a:t>6. STRUKTURA A VLASTNOSTI KAPALIN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 smtClean="0">
                <a:solidFill>
                  <a:srgbClr val="00AAAA"/>
                </a:solidFill>
                <a:cs typeface="Arial" pitchFamily="34" charset="0"/>
              </a:rPr>
              <a:t>Gymnázium, Havířov-Město, Komenského 2, p.o.</a:t>
            </a:r>
            <a:endParaRPr lang="cs-CZ" sz="2000" dirty="0">
              <a:solidFill>
                <a:srgbClr val="00AAAA"/>
              </a:solidFill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“</a:t>
            </a:r>
            <a:endParaRPr lang="cs-CZ" sz="2800" b="1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srgbClr val="00AAAA"/>
                </a:solidFill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srgbClr val="00AAAA"/>
                </a:solidFill>
                <a:cs typeface="Arial" pitchFamily="34" charset="0"/>
              </a:rPr>
              <a:t>. ROČNÍK GYMNÁZIA</a:t>
            </a:r>
            <a:endParaRPr lang="cs-CZ" sz="800" b="1" dirty="0" smtClean="0">
              <a:solidFill>
                <a:srgbClr val="00AAAA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délník 79"/>
          <p:cNvSpPr/>
          <p:nvPr/>
        </p:nvSpPr>
        <p:spPr>
          <a:xfrm>
            <a:off x="0" y="4184650"/>
            <a:ext cx="9144000" cy="2673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607755"/>
            <a:ext cx="8715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A) B)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    síly působící na molekulu se ruší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C) D)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 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páry 	(vzduchu) nad volným povrchem kapaliny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9" name="Elipsa 8"/>
          <p:cNvSpPr/>
          <p:nvPr/>
        </p:nvSpPr>
        <p:spPr>
          <a:xfrm>
            <a:off x="971550" y="49847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99625" y="55128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>
            <a:stCxn id="10" idx="6"/>
          </p:cNvCxnSpPr>
          <p:nvPr/>
        </p:nvCxnSpPr>
        <p:spPr>
          <a:xfrm>
            <a:off x="1643625" y="55848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6200000">
            <a:off x="1384423" y="53192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0800000">
            <a:off x="1109785" y="55926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1389185" y="58561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162699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122694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5"/>
          </p:cNvCxnSpPr>
          <p:nvPr/>
        </p:nvCxnSpPr>
        <p:spPr>
          <a:xfrm rot="16200000" flipH="1">
            <a:off x="1622537" y="56357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0" idx="3"/>
          </p:cNvCxnSpPr>
          <p:nvPr/>
        </p:nvCxnSpPr>
        <p:spPr>
          <a:xfrm rot="5400000">
            <a:off x="1260476" y="56579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1938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</a:t>
            </a:r>
            <a:endParaRPr lang="cs-CZ" sz="4000" dirty="0"/>
          </a:p>
        </p:txBody>
      </p:sp>
      <p:sp>
        <p:nvSpPr>
          <p:cNvPr id="33" name="Elipsa 32"/>
          <p:cNvSpPr/>
          <p:nvPr/>
        </p:nvSpPr>
        <p:spPr>
          <a:xfrm>
            <a:off x="2838450" y="41846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366525" y="4712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>
            <a:stCxn id="34" idx="6"/>
          </p:cNvCxnSpPr>
          <p:nvPr/>
        </p:nvCxnSpPr>
        <p:spPr>
          <a:xfrm>
            <a:off x="3510525" y="47847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6200000">
            <a:off x="3251323" y="45191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0800000">
            <a:off x="2976685" y="47925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3256085" y="50560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5400000" flipH="1" flipV="1">
            <a:off x="349389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16200000" flipV="1">
            <a:off x="309384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34" idx="5"/>
          </p:cNvCxnSpPr>
          <p:nvPr/>
        </p:nvCxnSpPr>
        <p:spPr>
          <a:xfrm rot="16200000" flipH="1">
            <a:off x="3489437" y="48356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34" idx="3"/>
          </p:cNvCxnSpPr>
          <p:nvPr/>
        </p:nvCxnSpPr>
        <p:spPr>
          <a:xfrm rot="5400000">
            <a:off x="3127376" y="48578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0607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B)</a:t>
            </a:r>
            <a:endParaRPr lang="cs-CZ" sz="4000" dirty="0"/>
          </a:p>
        </p:txBody>
      </p:sp>
      <p:sp>
        <p:nvSpPr>
          <p:cNvPr id="44" name="Elipsa 43"/>
          <p:cNvSpPr/>
          <p:nvPr/>
        </p:nvSpPr>
        <p:spPr>
          <a:xfrm>
            <a:off x="4794250" y="38290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5322325" y="43571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ovéPole 53"/>
          <p:cNvSpPr txBox="1"/>
          <p:nvPr/>
        </p:nvSpPr>
        <p:spPr>
          <a:xfrm>
            <a:off x="514985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C)</a:t>
            </a:r>
            <a:endParaRPr lang="cs-CZ" sz="4000" dirty="0"/>
          </a:p>
        </p:txBody>
      </p:sp>
      <p:cxnSp>
        <p:nvCxnSpPr>
          <p:cNvPr id="61" name="Přímá spojovací šipka 60"/>
          <p:cNvCxnSpPr/>
          <p:nvPr/>
        </p:nvCxnSpPr>
        <p:spPr>
          <a:xfrm rot="5400000">
            <a:off x="4918871" y="4987927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6972300" y="360680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7500375" y="413487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732790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D)</a:t>
            </a:r>
            <a:endParaRPr lang="cs-CZ" sz="4000" dirty="0"/>
          </a:p>
        </p:txBody>
      </p:sp>
      <p:cxnSp>
        <p:nvCxnSpPr>
          <p:cNvPr id="69" name="Přímá spojovací šipka 68"/>
          <p:cNvCxnSpPr/>
          <p:nvPr/>
        </p:nvCxnSpPr>
        <p:spPr>
          <a:xfrm rot="5400000">
            <a:off x="7100096" y="4765677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ovéPole 76"/>
          <p:cNvSpPr txBox="1"/>
          <p:nvPr/>
        </p:nvSpPr>
        <p:spPr>
          <a:xfrm>
            <a:off x="5549900" y="311785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P</a:t>
            </a:r>
            <a:endParaRPr lang="cs-CZ" sz="4000" b="1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7639050" y="302895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P</a:t>
            </a:r>
            <a:endParaRPr lang="cs-CZ" sz="4000" b="1" dirty="0"/>
          </a:p>
        </p:txBody>
      </p:sp>
      <p:cxnSp>
        <p:nvCxnSpPr>
          <p:cNvPr id="59" name="Přímá spojovací šipka 58"/>
          <p:cNvCxnSpPr/>
          <p:nvPr/>
        </p:nvCxnSpPr>
        <p:spPr>
          <a:xfrm rot="5400000" flipH="1" flipV="1">
            <a:off x="5164534" y="4119962"/>
            <a:ext cx="464347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/>
          <p:nvPr/>
        </p:nvCxnSpPr>
        <p:spPr>
          <a:xfrm rot="16200000" flipV="1">
            <a:off x="7415607" y="3976294"/>
            <a:ext cx="306392" cy="23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/>
          <p:cNvSpPr txBox="1"/>
          <p:nvPr/>
        </p:nvSpPr>
        <p:spPr>
          <a:xfrm>
            <a:off x="5727700" y="476250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K</a:t>
            </a:r>
            <a:endParaRPr lang="cs-CZ" sz="4000" b="1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816850" y="4673600"/>
            <a:ext cx="62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K</a:t>
            </a:r>
            <a:endParaRPr lang="cs-CZ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34 0.1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0053 0.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délník 79"/>
          <p:cNvSpPr/>
          <p:nvPr/>
        </p:nvSpPr>
        <p:spPr>
          <a:xfrm>
            <a:off x="0" y="4184650"/>
            <a:ext cx="9144000" cy="2673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607755"/>
            <a:ext cx="8715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A) B)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    síly působící na molekulu se ruší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C) D)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 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páry 	(vzduchu) nad volným povrchem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9" name="Elipsa 8"/>
          <p:cNvSpPr/>
          <p:nvPr/>
        </p:nvSpPr>
        <p:spPr>
          <a:xfrm>
            <a:off x="971550" y="49847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99625" y="55128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11938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</a:t>
            </a:r>
            <a:endParaRPr lang="cs-CZ" sz="4000" dirty="0"/>
          </a:p>
        </p:txBody>
      </p:sp>
      <p:sp>
        <p:nvSpPr>
          <p:cNvPr id="33" name="Elipsa 32"/>
          <p:cNvSpPr/>
          <p:nvPr/>
        </p:nvSpPr>
        <p:spPr>
          <a:xfrm>
            <a:off x="2838450" y="41846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366525" y="4712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30607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B)</a:t>
            </a:r>
            <a:endParaRPr lang="cs-CZ" sz="4000" dirty="0"/>
          </a:p>
        </p:txBody>
      </p:sp>
      <p:sp>
        <p:nvSpPr>
          <p:cNvPr id="44" name="Elipsa 43"/>
          <p:cNvSpPr/>
          <p:nvPr/>
        </p:nvSpPr>
        <p:spPr>
          <a:xfrm>
            <a:off x="4794250" y="38290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5322325" y="43571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ovéPole 53"/>
          <p:cNvSpPr txBox="1"/>
          <p:nvPr/>
        </p:nvSpPr>
        <p:spPr>
          <a:xfrm>
            <a:off x="514985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C)</a:t>
            </a:r>
            <a:endParaRPr lang="cs-CZ" sz="4000" dirty="0"/>
          </a:p>
        </p:txBody>
      </p:sp>
      <p:cxnSp>
        <p:nvCxnSpPr>
          <p:cNvPr id="61" name="Přímá spojovací šipka 60"/>
          <p:cNvCxnSpPr/>
          <p:nvPr/>
        </p:nvCxnSpPr>
        <p:spPr>
          <a:xfrm rot="5400000">
            <a:off x="4918871" y="4987927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6972300" y="360680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7500375" y="413487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732790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D)</a:t>
            </a:r>
            <a:endParaRPr lang="cs-CZ" sz="4000" dirty="0"/>
          </a:p>
        </p:txBody>
      </p:sp>
      <p:cxnSp>
        <p:nvCxnSpPr>
          <p:cNvPr id="69" name="Přímá spojovací šipka 68"/>
          <p:cNvCxnSpPr/>
          <p:nvPr/>
        </p:nvCxnSpPr>
        <p:spPr>
          <a:xfrm rot="5400000">
            <a:off x="7100096" y="4765677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5400000" flipH="1" flipV="1">
            <a:off x="5164534" y="5196282"/>
            <a:ext cx="464347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/>
          <p:nvPr/>
        </p:nvCxnSpPr>
        <p:spPr>
          <a:xfrm rot="16200000" flipV="1">
            <a:off x="7429895" y="5060551"/>
            <a:ext cx="306392" cy="23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rot="16200000" flipH="1">
            <a:off x="5124451" y="4695826"/>
            <a:ext cx="542922" cy="47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16200000" flipH="1">
            <a:off x="7225508" y="4558507"/>
            <a:ext cx="697705" cy="1031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délník 79"/>
          <p:cNvSpPr/>
          <p:nvPr/>
        </p:nvSpPr>
        <p:spPr>
          <a:xfrm>
            <a:off x="0" y="4184650"/>
            <a:ext cx="9144000" cy="2673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607755"/>
            <a:ext cx="8715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A) B)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    síly působící na molekulu se ruší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C) D)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 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páry 	(vzduchu) nad volným povrchem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sil působících na molekulu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9" name="Elipsa 8"/>
          <p:cNvSpPr/>
          <p:nvPr/>
        </p:nvSpPr>
        <p:spPr>
          <a:xfrm>
            <a:off x="971550" y="49847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99625" y="55128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11938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</a:t>
            </a:r>
            <a:endParaRPr lang="cs-CZ" sz="4000" dirty="0"/>
          </a:p>
        </p:txBody>
      </p:sp>
      <p:sp>
        <p:nvSpPr>
          <p:cNvPr id="33" name="Elipsa 32"/>
          <p:cNvSpPr/>
          <p:nvPr/>
        </p:nvSpPr>
        <p:spPr>
          <a:xfrm>
            <a:off x="2838450" y="41846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366525" y="4712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TextovéPole 42"/>
          <p:cNvSpPr txBox="1"/>
          <p:nvPr/>
        </p:nvSpPr>
        <p:spPr>
          <a:xfrm>
            <a:off x="30607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B)</a:t>
            </a:r>
            <a:endParaRPr lang="cs-CZ" sz="4000" dirty="0"/>
          </a:p>
        </p:txBody>
      </p:sp>
      <p:sp>
        <p:nvSpPr>
          <p:cNvPr id="44" name="Elipsa 43"/>
          <p:cNvSpPr/>
          <p:nvPr/>
        </p:nvSpPr>
        <p:spPr>
          <a:xfrm>
            <a:off x="4794250" y="38290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5322325" y="43571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extovéPole 53"/>
          <p:cNvSpPr txBox="1"/>
          <p:nvPr/>
        </p:nvSpPr>
        <p:spPr>
          <a:xfrm>
            <a:off x="514985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C)</a:t>
            </a:r>
            <a:endParaRPr lang="cs-CZ" sz="4000" dirty="0"/>
          </a:p>
        </p:txBody>
      </p:sp>
      <p:sp>
        <p:nvSpPr>
          <p:cNvPr id="55" name="Elipsa 54"/>
          <p:cNvSpPr/>
          <p:nvPr/>
        </p:nvSpPr>
        <p:spPr>
          <a:xfrm>
            <a:off x="6972300" y="360680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7500375" y="413487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ovéPole 66"/>
          <p:cNvSpPr txBox="1"/>
          <p:nvPr/>
        </p:nvSpPr>
        <p:spPr>
          <a:xfrm>
            <a:off x="732790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D)</a:t>
            </a:r>
            <a:endParaRPr lang="cs-CZ" sz="4000" dirty="0"/>
          </a:p>
        </p:txBody>
      </p:sp>
      <p:sp>
        <p:nvSpPr>
          <p:cNvPr id="76" name="TextovéPole 75"/>
          <p:cNvSpPr txBox="1"/>
          <p:nvPr/>
        </p:nvSpPr>
        <p:spPr>
          <a:xfrm>
            <a:off x="5416550" y="4318000"/>
            <a:ext cx="84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endParaRPr lang="cs-CZ" sz="4000" b="1" baseline="-25000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7550150" y="405130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endParaRPr lang="cs-CZ" sz="4000" b="1" baseline="-25000" dirty="0"/>
          </a:p>
        </p:txBody>
      </p:sp>
      <p:cxnSp>
        <p:nvCxnSpPr>
          <p:cNvPr id="46" name="Přímá spojovací šipka 45"/>
          <p:cNvCxnSpPr/>
          <p:nvPr/>
        </p:nvCxnSpPr>
        <p:spPr>
          <a:xfrm rot="16200000" flipH="1">
            <a:off x="5124451" y="4695826"/>
            <a:ext cx="542922" cy="476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16200000" flipH="1">
            <a:off x="7225508" y="4558507"/>
            <a:ext cx="697705" cy="1031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Elipsa 48"/>
          <p:cNvSpPr/>
          <p:nvPr/>
        </p:nvSpPr>
        <p:spPr>
          <a:xfrm>
            <a:off x="5594350" y="4495800"/>
            <a:ext cx="2000250" cy="2000250"/>
          </a:xfrm>
          <a:prstGeom prst="ellipse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76200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povrchová vrstva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je vrstva molekul, jejichž vzdálenost od volného povrchu je menší než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m</a:t>
            </a: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13" name="Elipsa 12"/>
          <p:cNvSpPr/>
          <p:nvPr/>
        </p:nvSpPr>
        <p:spPr>
          <a:xfrm>
            <a:off x="1327150" y="3562350"/>
            <a:ext cx="2000250" cy="2000250"/>
          </a:xfrm>
          <a:prstGeom prst="ellipse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2207275" y="4442475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417635" y="45226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6200000" flipH="1">
            <a:off x="1852454" y="5127784"/>
            <a:ext cx="911066" cy="428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393950" y="458470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r</a:t>
            </a:r>
            <a:r>
              <a:rPr lang="cs-CZ" sz="4000" b="1" baseline="-25000" dirty="0" err="1" smtClean="0"/>
              <a:t>m</a:t>
            </a:r>
            <a:endParaRPr lang="cs-CZ" sz="4000" b="1" dirty="0"/>
          </a:p>
        </p:txBody>
      </p:sp>
      <p:cxnSp>
        <p:nvCxnSpPr>
          <p:cNvPr id="27" name="Přímá spojovací čára 26"/>
          <p:cNvCxnSpPr/>
          <p:nvPr/>
        </p:nvCxnSpPr>
        <p:spPr>
          <a:xfrm rot="10800000" flipH="1">
            <a:off x="0" y="560704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3048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9271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1905000" y="48069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5319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ovací šipka 33"/>
          <p:cNvCxnSpPr/>
          <p:nvPr/>
        </p:nvCxnSpPr>
        <p:spPr>
          <a:xfrm rot="5400000">
            <a:off x="6551735" y="45671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439420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750570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8350250" y="51181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86169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/>
          <p:nvPr/>
        </p:nvCxnSpPr>
        <p:spPr>
          <a:xfrm rot="5400000">
            <a:off x="2195635" y="49227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a 39"/>
          <p:cNvSpPr/>
          <p:nvPr/>
        </p:nvSpPr>
        <p:spPr>
          <a:xfrm>
            <a:off x="114935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2305050" y="52514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32385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3497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5400000">
            <a:off x="5707185" y="48782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5594350" y="50292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58610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9720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7727950" y="476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6474475" y="53403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" name="Přímá spojovací šipka 50"/>
          <p:cNvCxnSpPr/>
          <p:nvPr/>
        </p:nvCxnSpPr>
        <p:spPr>
          <a:xfrm rot="5400000" flipH="1" flipV="1">
            <a:off x="6113343" y="4951480"/>
            <a:ext cx="911066" cy="4286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6616700" y="467360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/>
              <a:t>r</a:t>
            </a:r>
            <a:r>
              <a:rPr lang="cs-CZ" sz="4000" b="1" baseline="-25000" dirty="0" err="1" smtClean="0"/>
              <a:t>m</a:t>
            </a:r>
            <a:endParaRPr lang="cs-CZ" sz="4000" b="1" dirty="0"/>
          </a:p>
        </p:txBody>
      </p:sp>
      <p:cxnSp>
        <p:nvCxnSpPr>
          <p:cNvPr id="73" name="Přímá spojovací šipka 72"/>
          <p:cNvCxnSpPr/>
          <p:nvPr/>
        </p:nvCxnSpPr>
        <p:spPr>
          <a:xfrm rot="5400000">
            <a:off x="506535" y="56783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/>
          <p:cNvSpPr/>
          <p:nvPr/>
        </p:nvSpPr>
        <p:spPr>
          <a:xfrm>
            <a:off x="3937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110490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26162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36208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Přímá spojovací šipka 77"/>
          <p:cNvCxnSpPr/>
          <p:nvPr/>
        </p:nvCxnSpPr>
        <p:spPr>
          <a:xfrm rot="5400000">
            <a:off x="6640635" y="57228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ipsa 78"/>
          <p:cNvSpPr/>
          <p:nvPr/>
        </p:nvSpPr>
        <p:spPr>
          <a:xfrm>
            <a:off x="448310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Elipsa 79"/>
          <p:cNvSpPr/>
          <p:nvPr/>
        </p:nvSpPr>
        <p:spPr>
          <a:xfrm>
            <a:off x="648335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168275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8661400" y="56070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ovací šipka 82"/>
          <p:cNvCxnSpPr/>
          <p:nvPr/>
        </p:nvCxnSpPr>
        <p:spPr>
          <a:xfrm rot="5400000">
            <a:off x="2284535" y="60784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a 83"/>
          <p:cNvSpPr/>
          <p:nvPr/>
        </p:nvSpPr>
        <p:spPr>
          <a:xfrm>
            <a:off x="7150100" y="62738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39395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3327400" y="63182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483870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8" name="Přímá spojovací šipka 87"/>
          <p:cNvCxnSpPr/>
          <p:nvPr/>
        </p:nvCxnSpPr>
        <p:spPr>
          <a:xfrm rot="5400000">
            <a:off x="5796085" y="60339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88"/>
          <p:cNvSpPr/>
          <p:nvPr/>
        </p:nvSpPr>
        <p:spPr>
          <a:xfrm>
            <a:off x="56832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5949950" y="57848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82613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7816850" y="56515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203" grpId="0" build="p"/>
      <p:bldP spid="13" grpId="0" animBg="1"/>
      <p:bldP spid="14" grpId="0" animBg="1"/>
      <p:bldP spid="25" grpId="0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2" grpId="0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762000"/>
            <a:ext cx="87153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povrchová vrstva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je vrstva molekul, jejichž vzdálenost od volného povrchu je menší než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m</a:t>
            </a:r>
            <a:endParaRPr lang="cs-CZ" sz="3200" baseline="-25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Na každou molekulu ležící v povrchové vrstvě kapaliny působí sousední molekuly výslednou přitažlivou silou směřující do kapaliny.</a:t>
            </a: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14" name="Elipsa 13"/>
          <p:cNvSpPr/>
          <p:nvPr/>
        </p:nvSpPr>
        <p:spPr>
          <a:xfrm>
            <a:off x="2207275" y="452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417635" y="45226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0800000" flipH="1">
            <a:off x="0" y="560704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3048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9271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1905000" y="48069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5319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ovací šipka 33"/>
          <p:cNvCxnSpPr/>
          <p:nvPr/>
        </p:nvCxnSpPr>
        <p:spPr>
          <a:xfrm rot="5400000">
            <a:off x="6551735" y="45671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439420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750570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8350250" y="51181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/>
          <p:nvPr/>
        </p:nvCxnSpPr>
        <p:spPr>
          <a:xfrm rot="5400000">
            <a:off x="2195635" y="49227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a 39"/>
          <p:cNvSpPr/>
          <p:nvPr/>
        </p:nvSpPr>
        <p:spPr>
          <a:xfrm>
            <a:off x="114935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2305050" y="52514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32385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3497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5400000">
            <a:off x="5707185" y="48782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5594350" y="50292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58610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9720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6474475" y="53403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3" name="Přímá spojovací šipka 72"/>
          <p:cNvCxnSpPr/>
          <p:nvPr/>
        </p:nvCxnSpPr>
        <p:spPr>
          <a:xfrm rot="5400000">
            <a:off x="506535" y="56783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/>
          <p:cNvSpPr/>
          <p:nvPr/>
        </p:nvSpPr>
        <p:spPr>
          <a:xfrm>
            <a:off x="3937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110490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26162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36208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Přímá spojovací šipka 77"/>
          <p:cNvCxnSpPr/>
          <p:nvPr/>
        </p:nvCxnSpPr>
        <p:spPr>
          <a:xfrm rot="5400000">
            <a:off x="6640635" y="57228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ipsa 78"/>
          <p:cNvSpPr/>
          <p:nvPr/>
        </p:nvSpPr>
        <p:spPr>
          <a:xfrm>
            <a:off x="448310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Elipsa 79"/>
          <p:cNvSpPr/>
          <p:nvPr/>
        </p:nvSpPr>
        <p:spPr>
          <a:xfrm>
            <a:off x="648335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168275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8661400" y="56070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ovací šipka 82"/>
          <p:cNvCxnSpPr/>
          <p:nvPr/>
        </p:nvCxnSpPr>
        <p:spPr>
          <a:xfrm rot="5400000">
            <a:off x="2284535" y="60784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a 83"/>
          <p:cNvSpPr/>
          <p:nvPr/>
        </p:nvSpPr>
        <p:spPr>
          <a:xfrm>
            <a:off x="7150100" y="62738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39395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3327400" y="63182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483870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8" name="Přímá spojovací šipka 87"/>
          <p:cNvCxnSpPr/>
          <p:nvPr/>
        </p:nvCxnSpPr>
        <p:spPr>
          <a:xfrm rot="5400000">
            <a:off x="5796085" y="60339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88"/>
          <p:cNvSpPr/>
          <p:nvPr/>
        </p:nvSpPr>
        <p:spPr>
          <a:xfrm>
            <a:off x="56832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5949950" y="57848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82613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7816850" y="56515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5" name="Přímá spojovací šipka 54"/>
          <p:cNvCxnSpPr/>
          <p:nvPr/>
        </p:nvCxnSpPr>
        <p:spPr>
          <a:xfrm rot="5400000">
            <a:off x="5764213" y="5095081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rot="5400000">
            <a:off x="5555457" y="5415756"/>
            <a:ext cx="31115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rot="5400000">
            <a:off x="4290219" y="5171281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5400000">
            <a:off x="3417094" y="5117306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rot="5400000">
            <a:off x="3251994" y="5503069"/>
            <a:ext cx="22225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rot="5400000">
            <a:off x="4372769" y="5539581"/>
            <a:ext cx="22225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 rot="5400000">
            <a:off x="5007769" y="5530056"/>
            <a:ext cx="177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/>
          <p:nvPr/>
        </p:nvCxnSpPr>
        <p:spPr>
          <a:xfrm rot="5400000">
            <a:off x="6527801" y="5683250"/>
            <a:ext cx="138112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šipka 67"/>
          <p:cNvCxnSpPr/>
          <p:nvPr/>
        </p:nvCxnSpPr>
        <p:spPr>
          <a:xfrm rot="16200000" flipH="1">
            <a:off x="7706518" y="5141118"/>
            <a:ext cx="306388" cy="31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/>
          <p:cNvCxnSpPr/>
          <p:nvPr/>
        </p:nvCxnSpPr>
        <p:spPr>
          <a:xfrm rot="5400000">
            <a:off x="8512969" y="5088731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ovací šipka 69"/>
          <p:cNvCxnSpPr/>
          <p:nvPr/>
        </p:nvCxnSpPr>
        <p:spPr>
          <a:xfrm rot="5400000">
            <a:off x="8354219" y="5466557"/>
            <a:ext cx="22225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šipka 70"/>
          <p:cNvCxnSpPr/>
          <p:nvPr/>
        </p:nvCxnSpPr>
        <p:spPr>
          <a:xfrm rot="16200000" flipH="1">
            <a:off x="7489031" y="5590381"/>
            <a:ext cx="292100" cy="79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>
            <a:endCxn id="41" idx="3"/>
          </p:cNvCxnSpPr>
          <p:nvPr/>
        </p:nvCxnSpPr>
        <p:spPr>
          <a:xfrm rot="16200000" flipH="1">
            <a:off x="1986042" y="5102147"/>
            <a:ext cx="698565" cy="97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ovací šipka 95"/>
          <p:cNvCxnSpPr/>
          <p:nvPr/>
        </p:nvCxnSpPr>
        <p:spPr>
          <a:xfrm rot="5400000">
            <a:off x="1807369" y="5261769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ovací šipka 96"/>
          <p:cNvCxnSpPr/>
          <p:nvPr/>
        </p:nvCxnSpPr>
        <p:spPr>
          <a:xfrm rot="5400000">
            <a:off x="1040607" y="5172869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ovací šipka 97"/>
          <p:cNvCxnSpPr/>
          <p:nvPr/>
        </p:nvCxnSpPr>
        <p:spPr>
          <a:xfrm rot="5400000">
            <a:off x="923132" y="5496719"/>
            <a:ext cx="222250" cy="1111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ovací šipka 98"/>
          <p:cNvCxnSpPr/>
          <p:nvPr/>
        </p:nvCxnSpPr>
        <p:spPr>
          <a:xfrm rot="5400000">
            <a:off x="192882" y="5130006"/>
            <a:ext cx="4445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šipka 99"/>
          <p:cNvCxnSpPr/>
          <p:nvPr/>
        </p:nvCxnSpPr>
        <p:spPr>
          <a:xfrm rot="5400000">
            <a:off x="2332039" y="5564193"/>
            <a:ext cx="174626" cy="63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a 47"/>
          <p:cNvSpPr/>
          <p:nvPr/>
        </p:nvSpPr>
        <p:spPr>
          <a:xfrm>
            <a:off x="7727950" y="476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86169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14" name="Elipsa 13"/>
          <p:cNvSpPr/>
          <p:nvPr/>
        </p:nvSpPr>
        <p:spPr>
          <a:xfrm>
            <a:off x="2207275" y="452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417635" y="45226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0800000" flipH="1">
            <a:off x="0" y="560704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3048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9271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1905000" y="48069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5319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ovací šipka 33"/>
          <p:cNvCxnSpPr/>
          <p:nvPr/>
        </p:nvCxnSpPr>
        <p:spPr>
          <a:xfrm rot="5400000">
            <a:off x="6551735" y="45671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439420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750570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8350250" y="51181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/>
          <p:nvPr/>
        </p:nvCxnSpPr>
        <p:spPr>
          <a:xfrm rot="5400000">
            <a:off x="2195635" y="49227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a 39"/>
          <p:cNvSpPr/>
          <p:nvPr/>
        </p:nvSpPr>
        <p:spPr>
          <a:xfrm>
            <a:off x="114935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2305050" y="52514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32385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3497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5400000">
            <a:off x="5707185" y="48782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5594350" y="50292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58610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9720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6474475" y="53403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3" name="Přímá spojovací šipka 72"/>
          <p:cNvCxnSpPr/>
          <p:nvPr/>
        </p:nvCxnSpPr>
        <p:spPr>
          <a:xfrm rot="5400000">
            <a:off x="506535" y="56783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/>
          <p:cNvSpPr/>
          <p:nvPr/>
        </p:nvSpPr>
        <p:spPr>
          <a:xfrm>
            <a:off x="3937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110490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26162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36208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Přímá spojovací šipka 77"/>
          <p:cNvCxnSpPr/>
          <p:nvPr/>
        </p:nvCxnSpPr>
        <p:spPr>
          <a:xfrm rot="5400000">
            <a:off x="6640635" y="57228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ipsa 78"/>
          <p:cNvSpPr/>
          <p:nvPr/>
        </p:nvSpPr>
        <p:spPr>
          <a:xfrm>
            <a:off x="448310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Elipsa 79"/>
          <p:cNvSpPr/>
          <p:nvPr/>
        </p:nvSpPr>
        <p:spPr>
          <a:xfrm>
            <a:off x="648335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168275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8661400" y="56070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ovací šipka 82"/>
          <p:cNvCxnSpPr/>
          <p:nvPr/>
        </p:nvCxnSpPr>
        <p:spPr>
          <a:xfrm rot="5400000">
            <a:off x="2284535" y="60784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a 83"/>
          <p:cNvSpPr/>
          <p:nvPr/>
        </p:nvSpPr>
        <p:spPr>
          <a:xfrm>
            <a:off x="7150100" y="62738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39395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3327400" y="63182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483870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8" name="Přímá spojovací šipka 87"/>
          <p:cNvCxnSpPr/>
          <p:nvPr/>
        </p:nvCxnSpPr>
        <p:spPr>
          <a:xfrm rot="5400000">
            <a:off x="5796085" y="60339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88"/>
          <p:cNvSpPr/>
          <p:nvPr/>
        </p:nvSpPr>
        <p:spPr>
          <a:xfrm>
            <a:off x="56832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5949950" y="57848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82613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7816850" y="56515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7727950" y="476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86169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bdélník 107"/>
          <p:cNvSpPr/>
          <p:nvPr/>
        </p:nvSpPr>
        <p:spPr>
          <a:xfrm>
            <a:off x="0" y="4451350"/>
            <a:ext cx="9144000" cy="1111250"/>
          </a:xfrm>
          <a:prstGeom prst="rect">
            <a:avLst/>
          </a:prstGeom>
          <a:gradFill flip="none" rotWithShape="1">
            <a:gsLst>
              <a:gs pos="32000">
                <a:srgbClr val="00DCDC"/>
              </a:gs>
              <a:gs pos="100000">
                <a:srgbClr val="005CB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762000"/>
            <a:ext cx="871537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povrchová vrstva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je vrstva molekul, jejichž vzdálenost od volného povrchu je menší než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m</a:t>
            </a:r>
            <a:endParaRPr lang="cs-CZ" sz="3200" baseline="-25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Na každou molekulu ležící v povrchové vrstvě kapaliny působí sousední molekuly výslednou přitažlivou silou směřující do kapaliny.</a:t>
            </a: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20231E-7 L 0.00104 0.546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14" name="Elipsa 13"/>
          <p:cNvSpPr/>
          <p:nvPr/>
        </p:nvSpPr>
        <p:spPr>
          <a:xfrm>
            <a:off x="2207275" y="452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417635" y="45226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0800000" flipH="1">
            <a:off x="0" y="560704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3048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>
            <a:off x="9271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1905000" y="48069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Elipsa 32"/>
          <p:cNvSpPr/>
          <p:nvPr/>
        </p:nvSpPr>
        <p:spPr>
          <a:xfrm>
            <a:off x="3531900" y="46736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4" name="Přímá spojovací šipka 33"/>
          <p:cNvCxnSpPr/>
          <p:nvPr/>
        </p:nvCxnSpPr>
        <p:spPr>
          <a:xfrm rot="5400000">
            <a:off x="6551735" y="45671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439420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Elipsa 35"/>
          <p:cNvSpPr/>
          <p:nvPr/>
        </p:nvSpPr>
        <p:spPr>
          <a:xfrm>
            <a:off x="750570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Elipsa 36"/>
          <p:cNvSpPr/>
          <p:nvPr/>
        </p:nvSpPr>
        <p:spPr>
          <a:xfrm>
            <a:off x="8350250" y="51181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9" name="Přímá spojovací šipka 38"/>
          <p:cNvCxnSpPr/>
          <p:nvPr/>
        </p:nvCxnSpPr>
        <p:spPr>
          <a:xfrm rot="5400000">
            <a:off x="2195635" y="49227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a 39"/>
          <p:cNvSpPr/>
          <p:nvPr/>
        </p:nvSpPr>
        <p:spPr>
          <a:xfrm>
            <a:off x="1149350" y="47180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Elipsa 40"/>
          <p:cNvSpPr/>
          <p:nvPr/>
        </p:nvSpPr>
        <p:spPr>
          <a:xfrm>
            <a:off x="2305050" y="52514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Elipsa 41"/>
          <p:cNvSpPr/>
          <p:nvPr/>
        </p:nvSpPr>
        <p:spPr>
          <a:xfrm>
            <a:off x="3238500" y="51625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Elipsa 42"/>
          <p:cNvSpPr/>
          <p:nvPr/>
        </p:nvSpPr>
        <p:spPr>
          <a:xfrm>
            <a:off x="43497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ovací šipka 43"/>
          <p:cNvCxnSpPr/>
          <p:nvPr/>
        </p:nvCxnSpPr>
        <p:spPr>
          <a:xfrm rot="5400000">
            <a:off x="5707185" y="48782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5594350" y="50292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Elipsa 45"/>
          <p:cNvSpPr/>
          <p:nvPr/>
        </p:nvSpPr>
        <p:spPr>
          <a:xfrm>
            <a:off x="58610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Elipsa 46"/>
          <p:cNvSpPr/>
          <p:nvPr/>
        </p:nvSpPr>
        <p:spPr>
          <a:xfrm>
            <a:off x="4972050" y="52070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Elipsa 49"/>
          <p:cNvSpPr/>
          <p:nvPr/>
        </p:nvSpPr>
        <p:spPr>
          <a:xfrm>
            <a:off x="6474475" y="53403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3" name="Přímá spojovací šipka 72"/>
          <p:cNvCxnSpPr/>
          <p:nvPr/>
        </p:nvCxnSpPr>
        <p:spPr>
          <a:xfrm rot="5400000">
            <a:off x="506535" y="56783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ipsa 73"/>
          <p:cNvSpPr/>
          <p:nvPr/>
        </p:nvSpPr>
        <p:spPr>
          <a:xfrm>
            <a:off x="3937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110490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26162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Elipsa 76"/>
          <p:cNvSpPr/>
          <p:nvPr/>
        </p:nvSpPr>
        <p:spPr>
          <a:xfrm>
            <a:off x="3620800" y="58293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Přímá spojovací šipka 77"/>
          <p:cNvCxnSpPr/>
          <p:nvPr/>
        </p:nvCxnSpPr>
        <p:spPr>
          <a:xfrm rot="5400000">
            <a:off x="6640635" y="57228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Elipsa 78"/>
          <p:cNvSpPr/>
          <p:nvPr/>
        </p:nvSpPr>
        <p:spPr>
          <a:xfrm>
            <a:off x="448310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Elipsa 79"/>
          <p:cNvSpPr/>
          <p:nvPr/>
        </p:nvSpPr>
        <p:spPr>
          <a:xfrm>
            <a:off x="648335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Elipsa 80"/>
          <p:cNvSpPr/>
          <p:nvPr/>
        </p:nvSpPr>
        <p:spPr>
          <a:xfrm>
            <a:off x="1682750" y="58737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Elipsa 81"/>
          <p:cNvSpPr/>
          <p:nvPr/>
        </p:nvSpPr>
        <p:spPr>
          <a:xfrm>
            <a:off x="8661400" y="56070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3" name="Přímá spojovací šipka 82"/>
          <p:cNvCxnSpPr/>
          <p:nvPr/>
        </p:nvCxnSpPr>
        <p:spPr>
          <a:xfrm rot="5400000">
            <a:off x="2284535" y="607841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ipsa 83"/>
          <p:cNvSpPr/>
          <p:nvPr/>
        </p:nvSpPr>
        <p:spPr>
          <a:xfrm>
            <a:off x="7150100" y="62738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Elipsa 84"/>
          <p:cNvSpPr/>
          <p:nvPr/>
        </p:nvSpPr>
        <p:spPr>
          <a:xfrm>
            <a:off x="2393950" y="64071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Elipsa 85"/>
          <p:cNvSpPr/>
          <p:nvPr/>
        </p:nvSpPr>
        <p:spPr>
          <a:xfrm>
            <a:off x="3327400" y="63182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Elipsa 86"/>
          <p:cNvSpPr/>
          <p:nvPr/>
        </p:nvSpPr>
        <p:spPr>
          <a:xfrm>
            <a:off x="4838700" y="63627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8" name="Přímá spojovací šipka 87"/>
          <p:cNvCxnSpPr/>
          <p:nvPr/>
        </p:nvCxnSpPr>
        <p:spPr>
          <a:xfrm rot="5400000">
            <a:off x="5796085" y="6033965"/>
            <a:ext cx="378215" cy="635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88"/>
          <p:cNvSpPr/>
          <p:nvPr/>
        </p:nvSpPr>
        <p:spPr>
          <a:xfrm>
            <a:off x="56832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Elipsa 89"/>
          <p:cNvSpPr/>
          <p:nvPr/>
        </p:nvSpPr>
        <p:spPr>
          <a:xfrm>
            <a:off x="5949950" y="578485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Elipsa 90"/>
          <p:cNvSpPr/>
          <p:nvPr/>
        </p:nvSpPr>
        <p:spPr>
          <a:xfrm>
            <a:off x="8261350" y="61849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" name="Elipsa 91"/>
          <p:cNvSpPr/>
          <p:nvPr/>
        </p:nvSpPr>
        <p:spPr>
          <a:xfrm>
            <a:off x="7816850" y="5651500"/>
            <a:ext cx="240000" cy="240000"/>
          </a:xfrm>
          <a:prstGeom prst="ellipse">
            <a:avLst/>
          </a:prstGeom>
          <a:solidFill>
            <a:srgbClr val="FFFF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Elipsa 47"/>
          <p:cNvSpPr/>
          <p:nvPr/>
        </p:nvSpPr>
        <p:spPr>
          <a:xfrm>
            <a:off x="7727950" y="476250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Elipsa 37"/>
          <p:cNvSpPr/>
          <p:nvPr/>
        </p:nvSpPr>
        <p:spPr>
          <a:xfrm>
            <a:off x="8616950" y="4629150"/>
            <a:ext cx="240000" cy="24000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8" name="Obdélník 107"/>
          <p:cNvSpPr/>
          <p:nvPr/>
        </p:nvSpPr>
        <p:spPr>
          <a:xfrm>
            <a:off x="0" y="4451350"/>
            <a:ext cx="9144000" cy="1111250"/>
          </a:xfrm>
          <a:prstGeom prst="rect">
            <a:avLst/>
          </a:prstGeom>
          <a:gradFill flip="none" rotWithShape="1">
            <a:gsLst>
              <a:gs pos="32000">
                <a:srgbClr val="00DCDC"/>
              </a:gs>
              <a:gs pos="100000">
                <a:srgbClr val="005CBF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4420394"/>
            <a:ext cx="8715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povrchová vrstva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je vrstva molekul, jejichž vzdálenost od volného povrchu je menší než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m</a:t>
            </a:r>
            <a:endParaRPr lang="cs-CZ" sz="3200" baseline="-250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2" name="Rectangle 155"/>
          <p:cNvSpPr>
            <a:spLocks noChangeArrowheads="1"/>
          </p:cNvSpPr>
          <p:nvPr/>
        </p:nvSpPr>
        <p:spPr bwMode="auto">
          <a:xfrm>
            <a:off x="260350" y="1295400"/>
            <a:ext cx="8715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povrchová energie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je rozdíl potenciální energie molekul v povrchové vrstvě a uvnitř kapaliny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0" y="15786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Tvar kapaliny je takový, aby povrch byl co nejmenší 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(pak je i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E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nejmenší.)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(Koule – nejmenší obsah povrchu)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(Kapky jsou deformované tíhovou silou a podložkou.)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61938" indent="-26193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Sléváním kapek do jedné se zmenšuje povrchová energie a roste teplota.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6" name="Slza 5"/>
          <p:cNvSpPr/>
          <p:nvPr/>
        </p:nvSpPr>
        <p:spPr>
          <a:xfrm rot="18892089">
            <a:off x="7133536" y="4923735"/>
            <a:ext cx="1422400" cy="1422400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sof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3728" y="628650"/>
            <a:ext cx="8156667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505700" y="748268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pic>
        <p:nvPicPr>
          <p:cNvPr id="161382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0350" y="780500"/>
            <a:ext cx="8635771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7639050" y="60071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3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28625"/>
            <a:ext cx="8429625" cy="600075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povrchová vrstva kapaliny</a:t>
            </a: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b="1" dirty="0" smtClean="0"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povrchová síla</a:t>
            </a: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b="1" dirty="0" smtClean="0"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povrchové napětí</a:t>
            </a: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b="1" dirty="0" smtClean="0"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jevy na rozhraní pevného tělesa a kapaliny</a:t>
            </a: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b="1" dirty="0" smtClean="0"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kapilární jevy</a:t>
            </a: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cs-CZ" b="1" dirty="0" smtClean="0"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cs-CZ" b="1" dirty="0" smtClean="0">
                <a:cs typeface="Times New Roman" pitchFamily="18" charset="0"/>
              </a:rPr>
              <a:t>teplotní objemová roztažnosti kapalin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pic>
        <p:nvPicPr>
          <p:cNvPr id="161177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0350" y="762000"/>
            <a:ext cx="8635783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7639050" y="60071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4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Př.: Mýdlová blána v rámečku.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(má dvě strany → 2 povrchy → 2F)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F – povrchová síla kolmá na příčku 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má směr tečny k povrchu kapaliny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 daném bodě.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73218" y="1250950"/>
            <a:ext cx="2404881" cy="1054626"/>
          </a:xfrm>
          <a:prstGeom prst="roundRect">
            <a:avLst>
              <a:gd name="adj" fmla="val 9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6177799" y="1257300"/>
            <a:ext cx="2400300" cy="2838450"/>
          </a:xfrm>
          <a:custGeom>
            <a:avLst/>
            <a:gdLst>
              <a:gd name="connsiteX0" fmla="*/ 0 w 2034540"/>
              <a:gd name="connsiteY0" fmla="*/ 2392680 h 2392680"/>
              <a:gd name="connsiteX1" fmla="*/ 0 w 2034540"/>
              <a:gd name="connsiteY1" fmla="*/ 15240 h 2392680"/>
              <a:gd name="connsiteX2" fmla="*/ 1973580 w 2034540"/>
              <a:gd name="connsiteY2" fmla="*/ 0 h 2392680"/>
              <a:gd name="connsiteX3" fmla="*/ 2034540 w 2034540"/>
              <a:gd name="connsiteY3" fmla="*/ 2354580 h 2392680"/>
              <a:gd name="connsiteX0" fmla="*/ 0 w 1996440"/>
              <a:gd name="connsiteY0" fmla="*/ 2392680 h 2392680"/>
              <a:gd name="connsiteX1" fmla="*/ 0 w 1996440"/>
              <a:gd name="connsiteY1" fmla="*/ 15240 h 2392680"/>
              <a:gd name="connsiteX2" fmla="*/ 1973580 w 1996440"/>
              <a:gd name="connsiteY2" fmla="*/ 0 h 2392680"/>
              <a:gd name="connsiteX3" fmla="*/ 1996440 w 1996440"/>
              <a:gd name="connsiteY3" fmla="*/ 234950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440" h="2392680">
                <a:moveTo>
                  <a:pt x="0" y="2392680"/>
                </a:moveTo>
                <a:lnTo>
                  <a:pt x="0" y="15240"/>
                </a:lnTo>
                <a:lnTo>
                  <a:pt x="1973580" y="0"/>
                </a:lnTo>
                <a:lnTo>
                  <a:pt x="1996440" y="23495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5861050" y="2317750"/>
            <a:ext cx="29392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 flipH="1" flipV="1">
            <a:off x="6184480" y="208322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5400000" flipH="1" flipV="1">
            <a:off x="6548588" y="208322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 flipH="1" flipV="1">
            <a:off x="7782770" y="208322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5400000" flipH="1" flipV="1">
            <a:off x="8138370" y="208322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 flipH="1" flipV="1">
            <a:off x="6912696" y="208322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7427170" y="208322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6173218" y="1250950"/>
            <a:ext cx="2404881" cy="1054626"/>
          </a:xfrm>
          <a:prstGeom prst="roundRect">
            <a:avLst>
              <a:gd name="adj" fmla="val 9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6172200" y="2273300"/>
            <a:ext cx="2400300" cy="1333500"/>
          </a:xfrm>
          <a:prstGeom prst="roundRect">
            <a:avLst>
              <a:gd name="adj" fmla="val 9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Př.: Mýdlová blána v rámečku.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(má dvě strany → 2 povrchy → 2F)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F – povrchová síla kolmá na příčku 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má směr tečny k povrchu kapaliny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 daném bodě.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velikost určíme experimentálně: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sp>
        <p:nvSpPr>
          <p:cNvPr id="11" name="Volný tvar 10"/>
          <p:cNvSpPr/>
          <p:nvPr/>
        </p:nvSpPr>
        <p:spPr>
          <a:xfrm>
            <a:off x="6177799" y="1257300"/>
            <a:ext cx="2400300" cy="2838450"/>
          </a:xfrm>
          <a:custGeom>
            <a:avLst/>
            <a:gdLst>
              <a:gd name="connsiteX0" fmla="*/ 0 w 2034540"/>
              <a:gd name="connsiteY0" fmla="*/ 2392680 h 2392680"/>
              <a:gd name="connsiteX1" fmla="*/ 0 w 2034540"/>
              <a:gd name="connsiteY1" fmla="*/ 15240 h 2392680"/>
              <a:gd name="connsiteX2" fmla="*/ 1973580 w 2034540"/>
              <a:gd name="connsiteY2" fmla="*/ 0 h 2392680"/>
              <a:gd name="connsiteX3" fmla="*/ 2034540 w 2034540"/>
              <a:gd name="connsiteY3" fmla="*/ 2354580 h 2392680"/>
              <a:gd name="connsiteX0" fmla="*/ 0 w 1996440"/>
              <a:gd name="connsiteY0" fmla="*/ 2392680 h 2392680"/>
              <a:gd name="connsiteX1" fmla="*/ 0 w 1996440"/>
              <a:gd name="connsiteY1" fmla="*/ 15240 h 2392680"/>
              <a:gd name="connsiteX2" fmla="*/ 1973580 w 1996440"/>
              <a:gd name="connsiteY2" fmla="*/ 0 h 2392680"/>
              <a:gd name="connsiteX3" fmla="*/ 1996440 w 1996440"/>
              <a:gd name="connsiteY3" fmla="*/ 234950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440" h="2392680">
                <a:moveTo>
                  <a:pt x="0" y="2392680"/>
                </a:moveTo>
                <a:lnTo>
                  <a:pt x="0" y="15240"/>
                </a:lnTo>
                <a:lnTo>
                  <a:pt x="1973580" y="0"/>
                </a:lnTo>
                <a:lnTo>
                  <a:pt x="1996440" y="23495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5861050" y="1873250"/>
            <a:ext cx="2939299" cy="1778000"/>
            <a:chOff x="5861050" y="1873250"/>
            <a:chExt cx="2939299" cy="1778000"/>
          </a:xfrm>
        </p:grpSpPr>
        <p:cxnSp>
          <p:nvCxnSpPr>
            <p:cNvPr id="17" name="Přímá spojovací šipka 16"/>
            <p:cNvCxnSpPr/>
            <p:nvPr/>
          </p:nvCxnSpPr>
          <p:spPr>
            <a:xfrm rot="5400000" flipH="1" flipV="1">
              <a:off x="6184480" y="2083220"/>
              <a:ext cx="421850" cy="1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šipka 17"/>
            <p:cNvCxnSpPr/>
            <p:nvPr/>
          </p:nvCxnSpPr>
          <p:spPr>
            <a:xfrm rot="5400000" flipH="1" flipV="1">
              <a:off x="6548588" y="2083220"/>
              <a:ext cx="421850" cy="1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ovací šipka 18"/>
            <p:cNvCxnSpPr/>
            <p:nvPr/>
          </p:nvCxnSpPr>
          <p:spPr>
            <a:xfrm rot="5400000" flipH="1" flipV="1">
              <a:off x="7782770" y="2083220"/>
              <a:ext cx="421850" cy="1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šipka 19"/>
            <p:cNvCxnSpPr/>
            <p:nvPr/>
          </p:nvCxnSpPr>
          <p:spPr>
            <a:xfrm rot="5400000" flipH="1" flipV="1">
              <a:off x="8138370" y="2083220"/>
              <a:ext cx="421850" cy="1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šipka 20"/>
            <p:cNvCxnSpPr/>
            <p:nvPr/>
          </p:nvCxnSpPr>
          <p:spPr>
            <a:xfrm rot="5400000" flipH="1" flipV="1">
              <a:off x="6912696" y="2083220"/>
              <a:ext cx="421850" cy="1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ovací šipka 21"/>
            <p:cNvCxnSpPr/>
            <p:nvPr/>
          </p:nvCxnSpPr>
          <p:spPr>
            <a:xfrm rot="5400000" flipH="1" flipV="1">
              <a:off x="7427170" y="2083220"/>
              <a:ext cx="421850" cy="19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Skupina 26"/>
            <p:cNvGrpSpPr/>
            <p:nvPr/>
          </p:nvGrpSpPr>
          <p:grpSpPr>
            <a:xfrm>
              <a:off x="5861050" y="2305577"/>
              <a:ext cx="2939299" cy="1345673"/>
              <a:chOff x="5861050" y="2305577"/>
              <a:chExt cx="2939299" cy="1345673"/>
            </a:xfrm>
          </p:grpSpPr>
          <p:cxnSp>
            <p:nvCxnSpPr>
              <p:cNvPr id="14" name="Přímá spojovací čára 13"/>
              <p:cNvCxnSpPr/>
              <p:nvPr/>
            </p:nvCxnSpPr>
            <p:spPr>
              <a:xfrm>
                <a:off x="5861050" y="2317750"/>
                <a:ext cx="293929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Plechovka 15"/>
              <p:cNvSpPr/>
              <p:nvPr/>
            </p:nvSpPr>
            <p:spPr>
              <a:xfrm>
                <a:off x="6927850" y="2984500"/>
                <a:ext cx="844550" cy="66675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4" name="Přímá spojovací čára 23"/>
              <p:cNvCxnSpPr>
                <a:stCxn id="10" idx="2"/>
              </p:cNvCxnSpPr>
              <p:nvPr/>
            </p:nvCxnSpPr>
            <p:spPr>
              <a:xfrm rot="5400000">
                <a:off x="7002793" y="2675134"/>
                <a:ext cx="742424" cy="33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086 0.182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EFF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EEFF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6173218" y="1250950"/>
            <a:ext cx="2404881" cy="1054626"/>
          </a:xfrm>
          <a:prstGeom prst="roundRect">
            <a:avLst>
              <a:gd name="adj" fmla="val 95"/>
            </a:avLst>
          </a:prstGeom>
          <a:solidFill>
            <a:srgbClr val="00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6172200" y="2273300"/>
            <a:ext cx="2400300" cy="1333500"/>
          </a:xfrm>
          <a:prstGeom prst="roundRect">
            <a:avLst>
              <a:gd name="adj" fmla="val 95"/>
            </a:avLst>
          </a:prstGeom>
          <a:solidFill>
            <a:srgbClr val="00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Př.: Mýdlová blána v rámečku.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(má dvě strany → 2 povrchy → 2F)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F – povrchová síla kolmá na příčku 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má směr tečny k povrchu kapaliny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 daném bodě.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velikost určíme experimentálně: 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je-li příčka v klidu, pak</a:t>
            </a:r>
            <a:br>
              <a:rPr lang="cs-CZ" sz="2800" dirty="0" smtClean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G – tíha závaží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povrchová síla působí všude.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sp>
        <p:nvSpPr>
          <p:cNvPr id="11" name="Volný tvar 10"/>
          <p:cNvSpPr/>
          <p:nvPr/>
        </p:nvSpPr>
        <p:spPr>
          <a:xfrm>
            <a:off x="6177799" y="1257300"/>
            <a:ext cx="2400300" cy="2838450"/>
          </a:xfrm>
          <a:custGeom>
            <a:avLst/>
            <a:gdLst>
              <a:gd name="connsiteX0" fmla="*/ 0 w 2034540"/>
              <a:gd name="connsiteY0" fmla="*/ 2392680 h 2392680"/>
              <a:gd name="connsiteX1" fmla="*/ 0 w 2034540"/>
              <a:gd name="connsiteY1" fmla="*/ 15240 h 2392680"/>
              <a:gd name="connsiteX2" fmla="*/ 1973580 w 2034540"/>
              <a:gd name="connsiteY2" fmla="*/ 0 h 2392680"/>
              <a:gd name="connsiteX3" fmla="*/ 2034540 w 2034540"/>
              <a:gd name="connsiteY3" fmla="*/ 2354580 h 2392680"/>
              <a:gd name="connsiteX0" fmla="*/ 0 w 1996440"/>
              <a:gd name="connsiteY0" fmla="*/ 2392680 h 2392680"/>
              <a:gd name="connsiteX1" fmla="*/ 0 w 1996440"/>
              <a:gd name="connsiteY1" fmla="*/ 15240 h 2392680"/>
              <a:gd name="connsiteX2" fmla="*/ 1973580 w 1996440"/>
              <a:gd name="connsiteY2" fmla="*/ 0 h 2392680"/>
              <a:gd name="connsiteX3" fmla="*/ 1996440 w 1996440"/>
              <a:gd name="connsiteY3" fmla="*/ 234950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440" h="2392680">
                <a:moveTo>
                  <a:pt x="0" y="2392680"/>
                </a:moveTo>
                <a:lnTo>
                  <a:pt x="0" y="15240"/>
                </a:lnTo>
                <a:lnTo>
                  <a:pt x="1973580" y="0"/>
                </a:lnTo>
                <a:lnTo>
                  <a:pt x="1996440" y="23495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15950" y="4406900"/>
          <a:ext cx="2921000" cy="101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779" name="Rovnice" r:id="rId4" imgW="1117440" imgH="393480" progId="Equation.3">
                  <p:embed/>
                </p:oleObj>
              </mc:Choice>
              <mc:Fallback>
                <p:oleObj name="Rovnice" r:id="rId4" imgW="11174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406900"/>
                        <a:ext cx="2921000" cy="1010298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Přímá spojovací šipka 16"/>
          <p:cNvCxnSpPr/>
          <p:nvPr/>
        </p:nvCxnSpPr>
        <p:spPr>
          <a:xfrm rot="5400000" flipH="1" flipV="1">
            <a:off x="6184480" y="337227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5400000" flipH="1" flipV="1">
            <a:off x="6548588" y="337227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 flipH="1" flipV="1">
            <a:off x="7782770" y="337227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5400000" flipH="1" flipV="1">
            <a:off x="8138370" y="337227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 flipH="1" flipV="1">
            <a:off x="6912696" y="337227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7427170" y="3372270"/>
            <a:ext cx="421850" cy="19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861050" y="3606800"/>
            <a:ext cx="29392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echovka 15"/>
          <p:cNvSpPr/>
          <p:nvPr/>
        </p:nvSpPr>
        <p:spPr>
          <a:xfrm>
            <a:off x="6927850" y="4273550"/>
            <a:ext cx="844550" cy="66675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čára 23"/>
          <p:cNvCxnSpPr>
            <a:stCxn id="10" idx="2"/>
          </p:cNvCxnSpPr>
          <p:nvPr/>
        </p:nvCxnSpPr>
        <p:spPr>
          <a:xfrm rot="5400000">
            <a:off x="7002793" y="3964184"/>
            <a:ext cx="742424" cy="3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6200000" flipH="1">
            <a:off x="6654733" y="4351267"/>
            <a:ext cx="1440000" cy="4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7461250" y="3695700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G</a:t>
            </a:r>
            <a:endParaRPr lang="cs-CZ" sz="3200" b="1" dirty="0"/>
          </a:p>
        </p:txBody>
      </p:sp>
      <p:cxnSp>
        <p:nvCxnSpPr>
          <p:cNvPr id="30" name="Přímá spojovací šipka 29"/>
          <p:cNvCxnSpPr/>
          <p:nvPr/>
        </p:nvCxnSpPr>
        <p:spPr>
          <a:xfrm rot="5400000" flipH="1" flipV="1">
            <a:off x="6655526" y="2856774"/>
            <a:ext cx="1440000" cy="63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7461250" y="2362200"/>
            <a:ext cx="57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2F</a:t>
            </a:r>
            <a:endParaRPr lang="cs-CZ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za 15"/>
          <p:cNvSpPr/>
          <p:nvPr/>
        </p:nvSpPr>
        <p:spPr>
          <a:xfrm rot="18734458">
            <a:off x="1246785" y="1802823"/>
            <a:ext cx="371312" cy="367566"/>
          </a:xfrm>
          <a:prstGeom prst="teardrop">
            <a:avLst>
              <a:gd name="adj" fmla="val 1094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lza 13"/>
          <p:cNvSpPr/>
          <p:nvPr/>
        </p:nvSpPr>
        <p:spPr>
          <a:xfrm rot="18734458">
            <a:off x="1269011" y="2661661"/>
            <a:ext cx="371312" cy="367566"/>
          </a:xfrm>
          <a:prstGeom prst="teardrop">
            <a:avLst>
              <a:gd name="adj" fmla="val 1094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50825" y="7937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Povrchové síly lze experimentálně určit </a:t>
            </a:r>
            <a:b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b="1" dirty="0" smtClean="0">
                <a:solidFill>
                  <a:prstClr val="black"/>
                </a:solidFill>
                <a:cs typeface="Times New Roman" pitchFamily="18" charset="0"/>
              </a:rPr>
              <a:t>kapkovou metodou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5594350"/>
            <a:ext cx="8675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Kapka odpadne tehdy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,</a:t>
            </a: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jestliže se tíhová síla rovná povrchové                               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429375" y="5827713"/>
            <a:ext cx="165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4000" b="1" dirty="0" smtClean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cs-CZ" sz="4000" b="1" baseline="-25000" dirty="0" smtClean="0">
                <a:solidFill>
                  <a:prstClr val="black"/>
                </a:solidFill>
                <a:cs typeface="Times New Roman" pitchFamily="18" charset="0"/>
              </a:rPr>
              <a:t>G   </a:t>
            </a:r>
            <a:r>
              <a:rPr lang="cs-CZ" sz="4000" b="1" dirty="0" smtClean="0">
                <a:solidFill>
                  <a:prstClr val="black"/>
                </a:solidFill>
                <a:cs typeface="Times New Roman" pitchFamily="18" charset="0"/>
              </a:rPr>
              <a:t>= F</a:t>
            </a:r>
            <a:r>
              <a:rPr lang="cs-CZ" sz="4000" b="1" baseline="-25000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endParaRPr lang="cs-CZ" sz="40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7998" y="1784350"/>
            <a:ext cx="568942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lechovka 9"/>
          <p:cNvSpPr/>
          <p:nvPr/>
        </p:nvSpPr>
        <p:spPr>
          <a:xfrm>
            <a:off x="1238250" y="850900"/>
            <a:ext cx="409575" cy="2133600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683500" y="507365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5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1294 L 3.33333E-6 0.615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42" presetClass="path" presetSubtype="0" repeatCount="indefinite" ac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82 0.13803 L 0.00382 0.7095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889" y="642750"/>
            <a:ext cx="8158344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sp>
        <p:nvSpPr>
          <p:cNvPr id="4" name="Obdélník 3"/>
          <p:cNvSpPr/>
          <p:nvPr/>
        </p:nvSpPr>
        <p:spPr>
          <a:xfrm>
            <a:off x="7727950" y="622935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6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13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3001" y="642750"/>
            <a:ext cx="815812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sp>
        <p:nvSpPr>
          <p:cNvPr id="4" name="Obdélník 3"/>
          <p:cNvSpPr/>
          <p:nvPr/>
        </p:nvSpPr>
        <p:spPr>
          <a:xfrm>
            <a:off x="7727950" y="622935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7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213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557" y="642750"/>
            <a:ext cx="8159008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2. POVRCHOVÁ SÍLA</a:t>
            </a:r>
          </a:p>
        </p:txBody>
      </p:sp>
      <p:sp>
        <p:nvSpPr>
          <p:cNvPr id="4" name="Obdélník 3"/>
          <p:cNvSpPr/>
          <p:nvPr/>
        </p:nvSpPr>
        <p:spPr>
          <a:xfrm>
            <a:off x="7727950" y="622935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Obr.: 8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σ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se rovná podílu velikosti povrchové síly 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F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a délky 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l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okraje povrchové blány, na který povrchová síla působí kolmo v povrchu kapaliny.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u="sng" dirty="0" smtClean="0">
                <a:solidFill>
                  <a:prstClr val="black"/>
                </a:solidFill>
                <a:cs typeface="Arial" charset="0"/>
              </a:rPr>
              <a:t>Závisí na</a:t>
            </a:r>
            <a:r>
              <a:rPr lang="cs-CZ" sz="3200" u="sng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druhu kapaliny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prostředí nad povrchem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teplotě - s rostoucí teplotou klesá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3. POVRCHOVÉ NAPĚTÍ   </a:t>
            </a:r>
            <a:r>
              <a:rPr lang="el-GR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σ</a:t>
            </a:r>
            <a:endParaRPr lang="cs-CZ" sz="3600" b="1" dirty="0" smtClean="0">
              <a:solidFill>
                <a:schemeClr val="bg2">
                  <a:lumMod val="20000"/>
                  <a:lumOff val="8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883150" y="2628900"/>
          <a:ext cx="156051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635" name="Rovnice" r:id="rId4" imgW="444240" imgH="393480" progId="Equation.3">
                  <p:embed/>
                </p:oleObj>
              </mc:Choice>
              <mc:Fallback>
                <p:oleObj name="Rovnice" r:id="rId4" imgW="444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628900"/>
                        <a:ext cx="1560513" cy="1357312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428625" y="895350"/>
            <a:ext cx="87153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			</a:t>
            </a:r>
            <a:r>
              <a:rPr lang="cs-CZ" sz="4400" dirty="0" smtClean="0">
                <a:solidFill>
                  <a:prstClr val="black"/>
                </a:solidFill>
                <a:cs typeface="Arial" charset="0"/>
              </a:rPr>
              <a:t>[σ] = </a:t>
            </a:r>
            <a:r>
              <a:rPr lang="cs-CZ" sz="4400" dirty="0" err="1" smtClean="0">
                <a:solidFill>
                  <a:prstClr val="black"/>
                </a:solidFill>
                <a:cs typeface="Arial" charset="0"/>
              </a:rPr>
              <a:t>N.m</a:t>
            </a:r>
            <a:r>
              <a:rPr lang="cs-CZ" sz="4400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aseline="300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   </a:t>
            </a:r>
            <a:r>
              <a:rPr lang="cs-CZ" sz="3200" u="sng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u="sng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u="sng" dirty="0" smtClean="0">
                <a:solidFill>
                  <a:prstClr val="black"/>
                </a:solidFill>
                <a:cs typeface="Arial" charset="0"/>
              </a:rPr>
              <a:t>MFCHT při 20</a:t>
            </a:r>
            <a:r>
              <a:rPr lang="cs-CZ" sz="3200" u="sng" baseline="30000" dirty="0" smtClean="0">
                <a:solidFill>
                  <a:prstClr val="black"/>
                </a:solidFill>
                <a:cs typeface="Arial" charset="0"/>
              </a:rPr>
              <a:t>o</a:t>
            </a:r>
            <a:r>
              <a:rPr lang="cs-CZ" sz="3200" u="sng" dirty="0" smtClean="0">
                <a:solidFill>
                  <a:prstClr val="black"/>
                </a:solidFill>
                <a:cs typeface="Arial" charset="0"/>
              </a:rPr>
              <a:t> C na rozhraní dvou prostředí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u="sng" dirty="0" smtClean="0">
                <a:solidFill>
                  <a:prstClr val="black"/>
                </a:solidFill>
                <a:cs typeface="Arial" charset="0"/>
              </a:rPr>
              <a:t>          </a:t>
            </a:r>
          </a:p>
          <a:p>
            <a:pPr marL="98901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σ </a:t>
            </a:r>
            <a:r>
              <a:rPr lang="cs-CZ" sz="3200" baseline="-25000" dirty="0" smtClean="0">
                <a:solidFill>
                  <a:prstClr val="black"/>
                </a:solidFill>
                <a:cs typeface="Arial" charset="0"/>
              </a:rPr>
              <a:t>VODA-VZDUCH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    	= 73 </a:t>
            </a: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mN.m</a:t>
            </a:r>
            <a:r>
              <a:rPr lang="cs-CZ" sz="3200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98901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σ </a:t>
            </a:r>
            <a:r>
              <a:rPr lang="cs-CZ" sz="3200" baseline="-25000" dirty="0" smtClean="0">
                <a:solidFill>
                  <a:prstClr val="black"/>
                </a:solidFill>
                <a:cs typeface="Arial" charset="0"/>
              </a:rPr>
              <a:t>VODA-OLEJ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         	= 38 </a:t>
            </a: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mN.m</a:t>
            </a:r>
            <a:r>
              <a:rPr lang="cs-CZ" sz="3200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98901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σ </a:t>
            </a:r>
            <a:r>
              <a:rPr lang="cs-CZ" sz="3200" baseline="-25000" dirty="0" smtClean="0">
                <a:solidFill>
                  <a:prstClr val="black"/>
                </a:solidFill>
                <a:cs typeface="Arial" charset="0"/>
              </a:rPr>
              <a:t>VZDUCH-ETHANOL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	= 22 </a:t>
            </a:r>
            <a:r>
              <a:rPr lang="cs-CZ" sz="3200" dirty="0" err="1" smtClean="0">
                <a:solidFill>
                  <a:prstClr val="black"/>
                </a:solidFill>
                <a:cs typeface="Arial" charset="0"/>
              </a:rPr>
              <a:t>mN.m</a:t>
            </a:r>
            <a:r>
              <a:rPr lang="cs-CZ" sz="3200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marL="989013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σ </a:t>
            </a:r>
            <a:r>
              <a:rPr lang="cs-CZ" sz="3200" baseline="-25000" dirty="0" smtClean="0">
                <a:solidFill>
                  <a:prstClr val="black"/>
                </a:solidFill>
                <a:cs typeface="Arial" charset="0"/>
              </a:rPr>
              <a:t>SAPONÁTU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&lt;  σ </a:t>
            </a:r>
            <a:r>
              <a:rPr lang="cs-CZ" sz="3200" baseline="-25000" dirty="0" smtClean="0">
                <a:solidFill>
                  <a:prstClr val="black"/>
                </a:solidFill>
                <a:cs typeface="Arial" charset="0"/>
              </a:rPr>
              <a:t>VODA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 → praní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22711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6. 3. POVRCHOVÉ NAPĚTÍ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93700" y="939800"/>
          <a:ext cx="1560513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31" name="Rovnice" r:id="rId4" imgW="444240" imgH="393480" progId="Equation.3">
                  <p:embed/>
                </p:oleObj>
              </mc:Choice>
              <mc:Fallback>
                <p:oleObj name="Rovnice" r:id="rId4" imgW="444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939800"/>
                        <a:ext cx="1560513" cy="1357312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428625"/>
            <a:ext cx="8750300" cy="60007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cs-CZ" b="1" dirty="0" smtClean="0">
                <a:latin typeface="+mj-lt"/>
                <a:cs typeface="Times New Roman" pitchFamily="18" charset="0"/>
              </a:rPr>
              <a:t>Vlastnosti kapalin:</a:t>
            </a:r>
          </a:p>
          <a:p>
            <a:pPr marL="363538" indent="-3635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dirty="0" smtClean="0">
                <a:cs typeface="Times New Roman" pitchFamily="18" charset="0"/>
              </a:rPr>
              <a:t>nemají stálý tvar</a:t>
            </a:r>
          </a:p>
          <a:p>
            <a:pPr marL="363538" indent="-3635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dirty="0" smtClean="0">
                <a:cs typeface="Times New Roman" pitchFamily="18" charset="0"/>
              </a:rPr>
              <a:t>jsou tekuté</a:t>
            </a:r>
          </a:p>
          <a:p>
            <a:pPr marL="363538" indent="-3635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dirty="0" smtClean="0">
                <a:cs typeface="Times New Roman" pitchFamily="18" charset="0"/>
              </a:rPr>
              <a:t>molekuly kmitají kolem rovnovážných </a:t>
            </a:r>
            <a:br>
              <a:rPr lang="cs-CZ" dirty="0" smtClean="0">
                <a:cs typeface="Times New Roman" pitchFamily="18" charset="0"/>
              </a:rPr>
            </a:br>
            <a:r>
              <a:rPr lang="cs-CZ" dirty="0" smtClean="0">
                <a:cs typeface="Times New Roman" pitchFamily="18" charset="0"/>
              </a:rPr>
              <a:t>poloh, které se mění</a:t>
            </a:r>
          </a:p>
          <a:p>
            <a:pPr marL="363538" indent="-3635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dirty="0" smtClean="0">
                <a:cs typeface="Times New Roman" pitchFamily="18" charset="0"/>
              </a:rPr>
              <a:t>přitažlivé síly jsou velké</a:t>
            </a:r>
          </a:p>
          <a:p>
            <a:pPr marL="363538" indent="-363538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cs-CZ" dirty="0" smtClean="0">
                <a:cs typeface="Times New Roman" pitchFamily="18" charset="0"/>
              </a:rPr>
              <a:t>uspořádání molekul je </a:t>
            </a:r>
            <a:r>
              <a:rPr lang="cs-CZ" dirty="0" err="1" smtClean="0">
                <a:cs typeface="Times New Roman" pitchFamily="18" charset="0"/>
              </a:rPr>
              <a:t>krátkodosahové</a:t>
            </a:r>
            <a:endParaRPr lang="cs-CZ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120650" y="1250950"/>
            <a:ext cx="89296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srgbClr val="FF0000"/>
                </a:solidFill>
                <a:cs typeface="Arial" charset="0"/>
              </a:rPr>
              <a:t>kapilární tlak 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vzniká jako přídavný tlak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pod zakřiveným povrchem kapaliny při stěnách nádoby,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v kapilárách 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u kapek a bublin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cs-CZ" sz="2800" dirty="0">
              <a:solidFill>
                <a:prstClr val="black"/>
              </a:solidFill>
              <a:cs typeface="Arial" charset="0"/>
            </a:endParaRPr>
          </a:p>
          <a:p>
            <a:pPr marL="261938" lvl="1" indent="-2619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Je způsoben pružností povrchové vrstvy.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113877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</a:t>
            </a:r>
            <a:b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		PEVNÉHO TĚLESA  A KAPALINY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643688" y="4286250"/>
          <a:ext cx="1544637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660" name="Rovnice" r:id="rId4" imgW="571320" imgH="393480" progId="Equation.3">
                  <p:embed/>
                </p:oleObj>
              </mc:Choice>
              <mc:Fallback>
                <p:oleObj name="Rovnice" r:id="rId4" imgW="5713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286250"/>
                        <a:ext cx="1544637" cy="106521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3125" y="4572000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smtClean="0">
                <a:solidFill>
                  <a:prstClr val="black"/>
                </a:solidFill>
                <a:cs typeface="Arial" charset="0"/>
              </a:rPr>
              <a:t>U kapek: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71688" y="5643563"/>
            <a:ext cx="149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prstClr val="black"/>
                </a:solidFill>
                <a:cs typeface="Arial" charset="0"/>
              </a:rPr>
              <a:t>U bublin: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643688" y="5500688"/>
          <a:ext cx="16589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661" name="Rovnice" r:id="rId6" imgW="571320" imgH="393480" progId="Equation.3">
                  <p:embed/>
                </p:oleObj>
              </mc:Choice>
              <mc:Fallback>
                <p:oleObj name="Rovnice" r:id="rId6" imgW="5713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5500688"/>
                        <a:ext cx="1658937" cy="1143000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373189" y="4214813"/>
            <a:ext cx="1271962" cy="1125537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4438650" y="5473700"/>
            <a:ext cx="1144588" cy="11191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  <p:bldP spid="7" grpId="0"/>
      <p:bldP spid="8" grpId="0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0900"/>
            <a:ext cx="89296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molekul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částic stěny nádoby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(přitažlivá síla molekul vzduchu a tíhová síla jsou zanedbatelné)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6" name="Vývojový diagram: postup 5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 rot="10800000">
            <a:off x="4171950" y="4095750"/>
            <a:ext cx="16891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8" idx="5"/>
          </p:cNvCxnSpPr>
          <p:nvPr/>
        </p:nvCxnSpPr>
        <p:spPr>
          <a:xfrm rot="16200000" flipH="1">
            <a:off x="6146162" y="4025262"/>
            <a:ext cx="514988" cy="781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5861050" y="400685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194300" y="3340100"/>
            <a:ext cx="1511300" cy="1511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283450" y="4229100"/>
          <a:ext cx="584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67" name="Rovnice" r:id="rId4" imgW="215640" imgH="241200" progId="Equation.3">
                  <p:embed/>
                </p:oleObj>
              </mc:Choice>
              <mc:Fallback>
                <p:oleObj name="Rovnice" r:id="rId4" imgW="2156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9100"/>
                        <a:ext cx="584200" cy="65246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838700" y="3278188"/>
          <a:ext cx="584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868" name="Rovnice" r:id="rId6" imgW="215640" imgH="253800" progId="Equation.3">
                  <p:embed/>
                </p:oleObj>
              </mc:Choice>
              <mc:Fallback>
                <p:oleObj name="Rovnice" r:id="rId6" imgW="2156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78188"/>
                        <a:ext cx="584200" cy="687387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ovéPole 23"/>
          <p:cNvSpPr txBox="1"/>
          <p:nvPr/>
        </p:nvSpPr>
        <p:spPr>
          <a:xfrm>
            <a:off x="6661150" y="60071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KAPALINA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838700" y="5740400"/>
            <a:ext cx="124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STĚNA</a:t>
            </a:r>
          </a:p>
          <a:p>
            <a:pPr algn="ctr"/>
            <a:r>
              <a:rPr lang="cs-CZ" sz="1400" dirty="0" smtClean="0"/>
              <a:t>NÁDOBY</a:t>
            </a:r>
            <a:endParaRPr lang="cs-CZ" sz="1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750050" y="338455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VZDUCH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  <p:bldP spid="8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0900"/>
            <a:ext cx="89296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molekul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částic stěny nádoby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(přitažlivá síla molekul vzduchu a tíhová síla jsou zanedbatelné)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6" name="Vývojový diagram: postup 5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 rot="10800000">
            <a:off x="4171950" y="4095750"/>
            <a:ext cx="16891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8" idx="5"/>
          </p:cNvCxnSpPr>
          <p:nvPr/>
        </p:nvCxnSpPr>
        <p:spPr>
          <a:xfrm rot="16200000" flipH="1">
            <a:off x="6146162" y="4025262"/>
            <a:ext cx="514988" cy="781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5861050" y="400685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194300" y="3340100"/>
            <a:ext cx="1511300" cy="1511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283450" y="4229100"/>
          <a:ext cx="584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04" name="Rovnice" r:id="rId4" imgW="215640" imgH="241200" progId="Equation.3">
                  <p:embed/>
                </p:oleObj>
              </mc:Choice>
              <mc:Fallback>
                <p:oleObj name="Rovnice" r:id="rId4" imgW="2156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9100"/>
                        <a:ext cx="584200" cy="65246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838700" y="3278188"/>
          <a:ext cx="584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205" name="Rovnice" r:id="rId6" imgW="215640" imgH="253800" progId="Equation.3">
                  <p:embed/>
                </p:oleObj>
              </mc:Choice>
              <mc:Fallback>
                <p:oleObj name="Rovnice" r:id="rId6" imgW="2156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78188"/>
                        <a:ext cx="584200" cy="687387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Přímá spojovací šipka 21"/>
          <p:cNvCxnSpPr/>
          <p:nvPr/>
        </p:nvCxnSpPr>
        <p:spPr>
          <a:xfrm rot="16200000" flipH="1">
            <a:off x="6146162" y="4025262"/>
            <a:ext cx="514988" cy="781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0800000">
            <a:off x="4171951" y="4090988"/>
            <a:ext cx="1689103" cy="6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1888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934 0.0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0900"/>
            <a:ext cx="89296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molekul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částic stěny nádoby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(přitažlivá síla molekul vzduchu a tíhová síla jsou zanedbatelné)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Výslednice sil směřuje </a:t>
            </a:r>
            <a:br>
              <a:rPr lang="cs-CZ" sz="3200" dirty="0">
                <a:solidFill>
                  <a:prstClr val="black"/>
                </a:solidFill>
                <a:cs typeface="Arial" charset="0"/>
              </a:rPr>
            </a:br>
            <a:r>
              <a:rPr lang="cs-CZ" sz="3200" dirty="0">
                <a:solidFill>
                  <a:prstClr val="black"/>
                </a:solidFill>
                <a:cs typeface="Arial" charset="0"/>
              </a:rPr>
              <a:t>ven z kapaliny. 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>
                <a:solidFill>
                  <a:prstClr val="black"/>
                </a:solidFill>
                <a:cs typeface="Arial" charset="0"/>
              </a:rPr>
            </a:b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Kapalina </a:t>
            </a:r>
            <a:r>
              <a:rPr lang="cs-CZ" sz="3200" b="1" dirty="0">
                <a:solidFill>
                  <a:srgbClr val="FF0000"/>
                </a:solidFill>
                <a:cs typeface="Arial" charset="0"/>
              </a:rPr>
              <a:t>smáčí</a:t>
            </a: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 </a:t>
            </a:r>
            <a:br>
              <a:rPr lang="cs-CZ" sz="3200" b="1" dirty="0">
                <a:solidFill>
                  <a:prstClr val="black"/>
                </a:solidFill>
                <a:cs typeface="Arial" charset="0"/>
              </a:rPr>
            </a:b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stěny nádoby.</a:t>
            </a:r>
            <a:br>
              <a:rPr lang="cs-CZ" sz="3200" b="1" dirty="0">
                <a:solidFill>
                  <a:prstClr val="black"/>
                </a:solidFill>
                <a:cs typeface="Arial" charset="0"/>
              </a:rPr>
            </a:br>
            <a:endParaRPr lang="cs-CZ" sz="32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6" name="Vývojový diagram: postup 5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 rot="10800000">
            <a:off x="4171950" y="4095750"/>
            <a:ext cx="16891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8" idx="5"/>
          </p:cNvCxnSpPr>
          <p:nvPr/>
        </p:nvCxnSpPr>
        <p:spPr>
          <a:xfrm rot="16200000" flipH="1">
            <a:off x="6146162" y="4025262"/>
            <a:ext cx="514988" cy="781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5861050" y="400685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194300" y="3340100"/>
            <a:ext cx="1511300" cy="1511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283450" y="4229100"/>
          <a:ext cx="584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157" name="Rovnice" r:id="rId4" imgW="215640" imgH="241200" progId="Equation.3">
                  <p:embed/>
                </p:oleObj>
              </mc:Choice>
              <mc:Fallback>
                <p:oleObj name="Rovnice" r:id="rId4" imgW="2156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9100"/>
                        <a:ext cx="584200" cy="65246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838700" y="3278188"/>
          <a:ext cx="584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158" name="Rovnice" r:id="rId6" imgW="215640" imgH="253800" progId="Equation.3">
                  <p:embed/>
                </p:oleObj>
              </mc:Choice>
              <mc:Fallback>
                <p:oleObj name="Rovnice" r:id="rId6" imgW="2156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78188"/>
                        <a:ext cx="584200" cy="687387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483100" y="4895850"/>
          <a:ext cx="4460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159" name="Rovnice" r:id="rId8" imgW="164880" imgH="203040" progId="Equation.3">
                  <p:embed/>
                </p:oleObj>
              </mc:Choice>
              <mc:Fallback>
                <p:oleObj name="Rovnice" r:id="rId8" imgW="164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895850"/>
                        <a:ext cx="446087" cy="549275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Přímá spojovací šipka 21"/>
          <p:cNvCxnSpPr/>
          <p:nvPr/>
        </p:nvCxnSpPr>
        <p:spPr>
          <a:xfrm rot="16200000" flipH="1">
            <a:off x="4374512" y="3997326"/>
            <a:ext cx="514988" cy="781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0800000">
            <a:off x="4989514" y="4672011"/>
            <a:ext cx="16891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3"/>
          </p:cNvCxnSpPr>
          <p:nvPr/>
        </p:nvCxnSpPr>
        <p:spPr>
          <a:xfrm rot="5400000">
            <a:off x="5216525" y="3958587"/>
            <a:ext cx="470538" cy="870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0900"/>
            <a:ext cx="89296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molekul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částic stěny nádoby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(přitažlivá síla molekul vzduchu a tíhová síla jsou zanedbatelné)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5" name="Vývojový diagram: postup 4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rot="10800000">
            <a:off x="4749800" y="4095750"/>
            <a:ext cx="11112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stCxn id="10" idx="5"/>
          </p:cNvCxnSpPr>
          <p:nvPr/>
        </p:nvCxnSpPr>
        <p:spPr>
          <a:xfrm rot="16200000" flipH="1">
            <a:off x="6346187" y="3825237"/>
            <a:ext cx="1315088" cy="1981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861050" y="400685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94300" y="3340100"/>
            <a:ext cx="1511300" cy="1511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283450" y="4229100"/>
          <a:ext cx="584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19" name="Rovnice" r:id="rId4" imgW="215640" imgH="241200" progId="Equation.3">
                  <p:embed/>
                </p:oleObj>
              </mc:Choice>
              <mc:Fallback>
                <p:oleObj name="Rovnice" r:id="rId4" imgW="2156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9100"/>
                        <a:ext cx="584200" cy="65246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838700" y="3278188"/>
          <a:ext cx="584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20" name="Rovnice" r:id="rId6" imgW="215640" imgH="253800" progId="Equation.3">
                  <p:embed/>
                </p:oleObj>
              </mc:Choice>
              <mc:Fallback>
                <p:oleObj name="Rovnice" r:id="rId6" imgW="2156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78188"/>
                        <a:ext cx="584200" cy="687387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0900"/>
            <a:ext cx="89296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molekul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částic stěny nádoby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(přitažlivá síla molekul vzduchu a tíhová síla jsou zanedbatelné)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5" name="Vývojový diagram: postup 4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rot="10800000">
            <a:off x="4749800" y="4095750"/>
            <a:ext cx="11112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stCxn id="10" idx="5"/>
          </p:cNvCxnSpPr>
          <p:nvPr/>
        </p:nvCxnSpPr>
        <p:spPr>
          <a:xfrm rot="16200000" flipH="1">
            <a:off x="6346187" y="3825237"/>
            <a:ext cx="1315088" cy="1981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861050" y="400685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94300" y="3340100"/>
            <a:ext cx="1511300" cy="1511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283450" y="4229100"/>
          <a:ext cx="584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228" name="Rovnice" r:id="rId4" imgW="215640" imgH="241200" progId="Equation.3">
                  <p:embed/>
                </p:oleObj>
              </mc:Choice>
              <mc:Fallback>
                <p:oleObj name="Rovnice" r:id="rId4" imgW="2156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9100"/>
                        <a:ext cx="584200" cy="65246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838700" y="3278188"/>
          <a:ext cx="584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229" name="Rovnice" r:id="rId6" imgW="215640" imgH="253800" progId="Equation.3">
                  <p:embed/>
                </p:oleObj>
              </mc:Choice>
              <mc:Fallback>
                <p:oleObj name="Rovnice" r:id="rId6" imgW="2156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78188"/>
                        <a:ext cx="584200" cy="687387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šipka 14"/>
          <p:cNvCxnSpPr/>
          <p:nvPr/>
        </p:nvCxnSpPr>
        <p:spPr>
          <a:xfrm rot="16200000" flipH="1">
            <a:off x="6327775" y="3806826"/>
            <a:ext cx="1315088" cy="1981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>
            <a:off x="4749801" y="4095750"/>
            <a:ext cx="11112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-0.1300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996 0.198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0900"/>
            <a:ext cx="892968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molekul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 dirty="0">
                <a:solidFill>
                  <a:prstClr val="black"/>
                </a:solidFill>
                <a:cs typeface="Arial" charset="0"/>
              </a:rPr>
              <a:t>F</a:t>
            </a:r>
            <a:r>
              <a:rPr lang="cs-CZ" sz="3200" baseline="-25000" dirty="0">
                <a:solidFill>
                  <a:prstClr val="black"/>
                </a:solidFill>
                <a:cs typeface="Arial" charset="0"/>
              </a:rPr>
              <a:t>N</a:t>
            </a:r>
            <a:r>
              <a:rPr lang="cs-CZ" sz="3200" dirty="0">
                <a:solidFill>
                  <a:prstClr val="black"/>
                </a:solidFill>
                <a:cs typeface="Arial" charset="0"/>
              </a:rPr>
              <a:t> – přitažlivá síla částic stěny nádoby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dirty="0">
                <a:solidFill>
                  <a:prstClr val="black"/>
                </a:solidFill>
                <a:cs typeface="Arial" charset="0"/>
              </a:rPr>
              <a:t>(přitažlivá síla molekul vzduchu a tíhová síla jsou zanedbatelné)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3200" dirty="0">
              <a:solidFill>
                <a:prstClr val="black"/>
              </a:solidFill>
              <a:cs typeface="Arial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2"/>
              <a:defRPr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Výslednice sil směřuje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do kapaliny.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Kapalina </a:t>
            </a:r>
            <a:r>
              <a:rPr lang="cs-CZ" sz="3200" b="1" dirty="0" smtClean="0">
                <a:solidFill>
                  <a:srgbClr val="FF0000"/>
                </a:solidFill>
                <a:cs typeface="Arial" charset="0"/>
              </a:rPr>
              <a:t>nesmáčí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 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stěny nádoby.</a:t>
            </a:r>
            <a:endParaRPr lang="cs-CZ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5" name="Vývojový diagram: postup 4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postup 6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 rot="10800000">
            <a:off x="4749800" y="4095750"/>
            <a:ext cx="11112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>
            <a:stCxn id="10" idx="5"/>
          </p:cNvCxnSpPr>
          <p:nvPr/>
        </p:nvCxnSpPr>
        <p:spPr>
          <a:xfrm rot="16200000" flipH="1">
            <a:off x="6346187" y="3825237"/>
            <a:ext cx="1315088" cy="1981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5861050" y="4006850"/>
            <a:ext cx="177800" cy="17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94300" y="3340100"/>
            <a:ext cx="1511300" cy="1511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283450" y="4229100"/>
          <a:ext cx="5842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81" name="Rovnice" r:id="rId4" imgW="215640" imgH="241200" progId="Equation.3">
                  <p:embed/>
                </p:oleObj>
              </mc:Choice>
              <mc:Fallback>
                <p:oleObj name="Rovnice" r:id="rId4" imgW="21564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229100"/>
                        <a:ext cx="584200" cy="65246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838700" y="3278188"/>
          <a:ext cx="5842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82" name="Rovnice" r:id="rId6" imgW="215640" imgH="253800" progId="Equation.3">
                  <p:embed/>
                </p:oleObj>
              </mc:Choice>
              <mc:Fallback>
                <p:oleObj name="Rovnice" r:id="rId6" imgW="2156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78188"/>
                        <a:ext cx="584200" cy="687387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661150" y="5562600"/>
          <a:ext cx="4460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183" name="Rovnice" r:id="rId8" imgW="164880" imgH="203040" progId="Equation.3">
                  <p:embed/>
                </p:oleObj>
              </mc:Choice>
              <mc:Fallback>
                <p:oleObj name="Rovnice" r:id="rId8" imgW="164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5562600"/>
                        <a:ext cx="446087" cy="549275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Přímá spojovací šipka 14"/>
          <p:cNvCxnSpPr/>
          <p:nvPr/>
        </p:nvCxnSpPr>
        <p:spPr>
          <a:xfrm rot="10800000">
            <a:off x="6826250" y="5454650"/>
            <a:ext cx="11112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6200000" flipH="1">
            <a:off x="5172075" y="3825875"/>
            <a:ext cx="1315088" cy="1981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10" idx="4"/>
          </p:cNvCxnSpPr>
          <p:nvPr/>
        </p:nvCxnSpPr>
        <p:spPr>
          <a:xfrm rot="16200000" flipH="1">
            <a:off x="5772150" y="4362450"/>
            <a:ext cx="1289050" cy="933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5"/>
          <p:cNvSpPr>
            <a:spLocks noChangeArrowheads="1"/>
          </p:cNvSpPr>
          <p:nvPr/>
        </p:nvSpPr>
        <p:spPr bwMode="auto">
          <a:xfrm>
            <a:off x="195263" y="551358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Arial" charset="0"/>
              </a:rPr>
              <a:t>stykový úhel </a:t>
            </a:r>
            <a:r>
              <a:rPr lang="el-GR" sz="3200" b="1" dirty="0" smtClean="0">
                <a:solidFill>
                  <a:prstClr val="black"/>
                </a:solidFill>
                <a:cs typeface="Times New Roman" pitchFamily="18" charset="0"/>
              </a:rPr>
              <a:t>ϑ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mezi stěnou nádoby a povrchovou vrstvou</a:t>
            </a:r>
          </a:p>
        </p:txBody>
      </p:sp>
      <p:sp>
        <p:nvSpPr>
          <p:cNvPr id="14341" name="Rectangle 155"/>
          <p:cNvSpPr>
            <a:spLocks noChangeArrowheads="1"/>
          </p:cNvSpPr>
          <p:nvPr/>
        </p:nvSpPr>
        <p:spPr bwMode="auto">
          <a:xfrm>
            <a:off x="201613" y="1664077"/>
            <a:ext cx="87153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/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kapalina smáčí stěny nádoby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/>
            </a:pP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dutý povrch 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0</a:t>
            </a:r>
            <a:r>
              <a:rPr lang="cs-CZ" sz="3000" baseline="30000" dirty="0" smtClean="0">
                <a:solidFill>
                  <a:prstClr val="black"/>
                </a:solidFill>
                <a:cs typeface="Arial" charset="0"/>
              </a:rPr>
              <a:t>o 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&lt;=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ϑ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&lt; 90</a:t>
            </a:r>
            <a:r>
              <a:rPr lang="cs-CZ" sz="3000" baseline="30000" dirty="0" smtClean="0">
                <a:solidFill>
                  <a:prstClr val="black"/>
                </a:solidFill>
                <a:cs typeface="Arial" charset="0"/>
              </a:rPr>
              <a:t>o</a:t>
            </a: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sz="3000" b="1" dirty="0" smtClean="0">
                <a:solidFill>
                  <a:srgbClr val="000000"/>
                </a:solidFill>
                <a:cs typeface="Arial" charset="0"/>
              </a:rPr>
              <a:t>ϑ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= 0° dokonale smáčí stěny 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vnitřní tlak je menší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o kapilární tlak ve srovnání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s vodorovnou hladinou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voda ve skle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ϑ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= 8</a:t>
            </a:r>
            <a:r>
              <a:rPr lang="cs-CZ" sz="3000" baseline="30000" dirty="0" smtClean="0">
                <a:solidFill>
                  <a:prstClr val="black"/>
                </a:solidFill>
                <a:cs typeface="Arial" charset="0"/>
              </a:rPr>
              <a:t>0</a:t>
            </a:r>
            <a:endParaRPr lang="cs-CZ" sz="3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7" name="Vývojový diagram: postup 6"/>
          <p:cNvSpPr/>
          <p:nvPr/>
        </p:nvSpPr>
        <p:spPr>
          <a:xfrm>
            <a:off x="5854700" y="4102100"/>
            <a:ext cx="3289300" cy="2755900"/>
          </a:xfrm>
          <a:prstGeom prst="flowChartProcess">
            <a:avLst/>
          </a:prstGeom>
          <a:solidFill>
            <a:srgbClr val="0DFFFF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816601" y="2806700"/>
            <a:ext cx="2667000" cy="1771650"/>
          </a:xfrm>
          <a:custGeom>
            <a:avLst/>
            <a:gdLst>
              <a:gd name="connsiteX0" fmla="*/ 34925 w 1416050"/>
              <a:gd name="connsiteY0" fmla="*/ 1938337 h 1938337"/>
              <a:gd name="connsiteX1" fmla="*/ 34925 w 1416050"/>
              <a:gd name="connsiteY1" fmla="*/ 176212 h 1938337"/>
              <a:gd name="connsiteX2" fmla="*/ 244475 w 1416050"/>
              <a:gd name="connsiteY2" fmla="*/ 881062 h 1938337"/>
              <a:gd name="connsiteX3" fmla="*/ 625475 w 1416050"/>
              <a:gd name="connsiteY3" fmla="*/ 1290637 h 1938337"/>
              <a:gd name="connsiteX4" fmla="*/ 1416050 w 1416050"/>
              <a:gd name="connsiteY4" fmla="*/ 1357312 h 1938337"/>
              <a:gd name="connsiteX0" fmla="*/ 17463 w 1398588"/>
              <a:gd name="connsiteY0" fmla="*/ 1947862 h 1947862"/>
              <a:gd name="connsiteX1" fmla="*/ 49213 w 1398588"/>
              <a:gd name="connsiteY1" fmla="*/ 176212 h 1947862"/>
              <a:gd name="connsiteX2" fmla="*/ 227013 w 1398588"/>
              <a:gd name="connsiteY2" fmla="*/ 890587 h 1947862"/>
              <a:gd name="connsiteX3" fmla="*/ 608013 w 1398588"/>
              <a:gd name="connsiteY3" fmla="*/ 1300162 h 1947862"/>
              <a:gd name="connsiteX4" fmla="*/ 1398588 w 1398588"/>
              <a:gd name="connsiteY4" fmla="*/ 1366837 h 1947862"/>
              <a:gd name="connsiteX0" fmla="*/ 17463 w 1398588"/>
              <a:gd name="connsiteY0" fmla="*/ 1947862 h 1947862"/>
              <a:gd name="connsiteX1" fmla="*/ 49213 w 1398588"/>
              <a:gd name="connsiteY1" fmla="*/ 176212 h 1947862"/>
              <a:gd name="connsiteX2" fmla="*/ 227013 w 1398588"/>
              <a:gd name="connsiteY2" fmla="*/ 890587 h 1947862"/>
              <a:gd name="connsiteX3" fmla="*/ 608013 w 1398588"/>
              <a:gd name="connsiteY3" fmla="*/ 1300162 h 1947862"/>
              <a:gd name="connsiteX4" fmla="*/ 1398588 w 1398588"/>
              <a:gd name="connsiteY4" fmla="*/ 1366837 h 1947862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4375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4375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1200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1200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1200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1200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1200 h 1771650"/>
              <a:gd name="connsiteX3" fmla="*/ 608013 w 1398588"/>
              <a:gd name="connsiteY3" fmla="*/ 1123950 h 1771650"/>
              <a:gd name="connsiteX4" fmla="*/ 1398588 w 1398588"/>
              <a:gd name="connsiteY4" fmla="*/ 1190625 h 1771650"/>
              <a:gd name="connsiteX0" fmla="*/ 17463 w 1398588"/>
              <a:gd name="connsiteY0" fmla="*/ 1771650 h 1771650"/>
              <a:gd name="connsiteX1" fmla="*/ 49213 w 1398588"/>
              <a:gd name="connsiteY1" fmla="*/ 0 h 1771650"/>
              <a:gd name="connsiteX2" fmla="*/ 227013 w 1398588"/>
              <a:gd name="connsiteY2" fmla="*/ 711200 h 1771650"/>
              <a:gd name="connsiteX3" fmla="*/ 760413 w 1398588"/>
              <a:gd name="connsiteY3" fmla="*/ 1200150 h 1771650"/>
              <a:gd name="connsiteX4" fmla="*/ 1398588 w 1398588"/>
              <a:gd name="connsiteY4" fmla="*/ 1190625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23283 w 2633133"/>
              <a:gd name="connsiteY0" fmla="*/ 1771650 h 1771650"/>
              <a:gd name="connsiteX1" fmla="*/ 55033 w 2633133"/>
              <a:gd name="connsiteY1" fmla="*/ 0 h 1771650"/>
              <a:gd name="connsiteX2" fmla="*/ 232833 w 2633133"/>
              <a:gd name="connsiteY2" fmla="*/ 711200 h 1771650"/>
              <a:gd name="connsiteX3" fmla="*/ 766233 w 2633133"/>
              <a:gd name="connsiteY3" fmla="*/ 1200150 h 1771650"/>
              <a:gd name="connsiteX4" fmla="*/ 2633133 w 2633133"/>
              <a:gd name="connsiteY4" fmla="*/ 1333500 h 1771650"/>
              <a:gd name="connsiteX0" fmla="*/ 23283 w 2633133"/>
              <a:gd name="connsiteY0" fmla="*/ 1771650 h 1771650"/>
              <a:gd name="connsiteX1" fmla="*/ 55033 w 2633133"/>
              <a:gd name="connsiteY1" fmla="*/ 0 h 1771650"/>
              <a:gd name="connsiteX2" fmla="*/ 232833 w 2633133"/>
              <a:gd name="connsiteY2" fmla="*/ 711200 h 1771650"/>
              <a:gd name="connsiteX3" fmla="*/ 766233 w 2633133"/>
              <a:gd name="connsiteY3" fmla="*/ 1200150 h 1771650"/>
              <a:gd name="connsiteX4" fmla="*/ 2633133 w 263313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7013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27313"/>
              <a:gd name="connsiteY0" fmla="*/ 1771650 h 1771650"/>
              <a:gd name="connsiteX1" fmla="*/ 49213 w 2627313"/>
              <a:gd name="connsiteY1" fmla="*/ 0 h 1771650"/>
              <a:gd name="connsiteX2" fmla="*/ 222250 w 2627313"/>
              <a:gd name="connsiteY2" fmla="*/ 711200 h 1771650"/>
              <a:gd name="connsiteX3" fmla="*/ 760413 w 2627313"/>
              <a:gd name="connsiteY3" fmla="*/ 1200150 h 1771650"/>
              <a:gd name="connsiteX4" fmla="*/ 2627313 w 2627313"/>
              <a:gd name="connsiteY4" fmla="*/ 1333500 h 1771650"/>
              <a:gd name="connsiteX0" fmla="*/ 17463 w 2667000"/>
              <a:gd name="connsiteY0" fmla="*/ 1771650 h 1771650"/>
              <a:gd name="connsiteX1" fmla="*/ 49213 w 2667000"/>
              <a:gd name="connsiteY1" fmla="*/ 0 h 1771650"/>
              <a:gd name="connsiteX2" fmla="*/ 222250 w 2667000"/>
              <a:gd name="connsiteY2" fmla="*/ 711200 h 1771650"/>
              <a:gd name="connsiteX3" fmla="*/ 760413 w 2667000"/>
              <a:gd name="connsiteY3" fmla="*/ 1200150 h 1771650"/>
              <a:gd name="connsiteX4" fmla="*/ 2667000 w 2667000"/>
              <a:gd name="connsiteY4" fmla="*/ 12890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000" h="1771650">
                <a:moveTo>
                  <a:pt x="17463" y="1771650"/>
                </a:moveTo>
                <a:cubicBezTo>
                  <a:pt x="0" y="978694"/>
                  <a:pt x="17463" y="7938"/>
                  <a:pt x="49213" y="0"/>
                </a:cubicBezTo>
                <a:cubicBezTo>
                  <a:pt x="7938" y="1588"/>
                  <a:pt x="173567" y="542925"/>
                  <a:pt x="222250" y="711200"/>
                </a:cubicBezTo>
                <a:cubicBezTo>
                  <a:pt x="318558" y="879475"/>
                  <a:pt x="352955" y="1103842"/>
                  <a:pt x="760413" y="1200150"/>
                </a:cubicBezTo>
                <a:cubicBezTo>
                  <a:pt x="1167871" y="1296458"/>
                  <a:pt x="2369343" y="1295400"/>
                  <a:pt x="2667000" y="1289050"/>
                </a:cubicBezTo>
              </a:path>
            </a:pathLst>
          </a:cu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6200000" flipH="1">
            <a:off x="4972050" y="3740150"/>
            <a:ext cx="2489200" cy="71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ouk 12"/>
          <p:cNvSpPr/>
          <p:nvPr/>
        </p:nvSpPr>
        <p:spPr>
          <a:xfrm rot="6190114">
            <a:off x="5163542" y="3328240"/>
            <a:ext cx="1714774" cy="1844505"/>
          </a:xfrm>
          <a:prstGeom prst="arc">
            <a:avLst>
              <a:gd name="adj1" fmla="val 18994665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postup 7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905500" y="4495800"/>
          <a:ext cx="377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466" name="Rovnice" r:id="rId4" imgW="139680" imgH="177480" progId="Equation.3">
                  <p:embed/>
                </p:oleObj>
              </mc:Choice>
              <mc:Fallback>
                <p:oleObj name="Rovnice" r:id="rId4" imgW="13968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495800"/>
                        <a:ext cx="377825" cy="481012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5816600" y="3740150"/>
            <a:ext cx="4756150" cy="3422650"/>
          </a:xfrm>
          <a:prstGeom prst="roundRect">
            <a:avLst>
              <a:gd name="adj" fmla="val 20171"/>
            </a:avLst>
          </a:prstGeom>
          <a:solidFill>
            <a:srgbClr val="0D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362" name="Rectangle 155"/>
          <p:cNvSpPr>
            <a:spLocks noChangeArrowheads="1"/>
          </p:cNvSpPr>
          <p:nvPr/>
        </p:nvSpPr>
        <p:spPr bwMode="auto">
          <a:xfrm>
            <a:off x="195263" y="53975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Arial" charset="0"/>
              </a:rPr>
              <a:t>stykový úhel </a:t>
            </a:r>
            <a:r>
              <a:rPr lang="el-GR" sz="3200" b="1" dirty="0" smtClean="0">
                <a:solidFill>
                  <a:prstClr val="black"/>
                </a:solidFill>
                <a:cs typeface="Times New Roman" pitchFamily="18" charset="0"/>
              </a:rPr>
              <a:t>ϑ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mezi stěnou nádoby a povrchovou vrstvou</a:t>
            </a:r>
          </a:p>
        </p:txBody>
      </p:sp>
      <p:sp>
        <p:nvSpPr>
          <p:cNvPr id="14341" name="Rectangle 155"/>
          <p:cNvSpPr>
            <a:spLocks noChangeArrowheads="1"/>
          </p:cNvSpPr>
          <p:nvPr/>
        </p:nvSpPr>
        <p:spPr bwMode="auto">
          <a:xfrm>
            <a:off x="201613" y="1626612"/>
            <a:ext cx="87153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2"/>
            </a:pP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kapalina nesmáčí stěny nádoby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2"/>
            </a:pP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vypouklý povrch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90</a:t>
            </a:r>
            <a:r>
              <a:rPr lang="cs-CZ" sz="3000" baseline="30000" dirty="0" smtClean="0">
                <a:solidFill>
                  <a:prstClr val="black"/>
                </a:solidFill>
                <a:cs typeface="Arial" charset="0"/>
              </a:rPr>
              <a:t>o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&lt;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ϑ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&lt;= 180</a:t>
            </a:r>
            <a:r>
              <a:rPr lang="cs-CZ" sz="3000" baseline="30000" dirty="0" smtClean="0">
                <a:solidFill>
                  <a:prstClr val="black"/>
                </a:solidFill>
                <a:cs typeface="Arial" charset="0"/>
              </a:rPr>
              <a:t>o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ϑ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=180° dokonale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nesmáčí stěny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vnitřní tlak je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větší o kapilární tlak</a:t>
            </a: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př.: rtuť ve skle 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ϑ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= 128</a:t>
            </a:r>
            <a:r>
              <a:rPr lang="cs-CZ" sz="3000" baseline="30000" dirty="0" smtClean="0">
                <a:solidFill>
                  <a:prstClr val="black"/>
                </a:solidFill>
                <a:cs typeface="Arial" charset="0"/>
              </a:rPr>
              <a:t>0</a:t>
            </a:r>
            <a:endParaRPr lang="cs-CZ" sz="30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8" name="Oblouk 7"/>
          <p:cNvSpPr/>
          <p:nvPr/>
        </p:nvSpPr>
        <p:spPr>
          <a:xfrm rot="6190114">
            <a:off x="5163542" y="3328240"/>
            <a:ext cx="1714774" cy="1844505"/>
          </a:xfrm>
          <a:prstGeom prst="arc">
            <a:avLst>
              <a:gd name="adj1" fmla="val 1123162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6127750" y="4229100"/>
          <a:ext cx="377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18" name="Rovnice" r:id="rId4" imgW="139680" imgH="177480" progId="Equation.3">
                  <p:embed/>
                </p:oleObj>
              </mc:Choice>
              <mc:Fallback>
                <p:oleObj name="Rovnice" r:id="rId4" imgW="139680" imgH="177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229100"/>
                        <a:ext cx="377825" cy="481012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Vývojový diagram: postup 8"/>
          <p:cNvSpPr/>
          <p:nvPr/>
        </p:nvSpPr>
        <p:spPr>
          <a:xfrm>
            <a:off x="5105400" y="2762250"/>
            <a:ext cx="755650" cy="4095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 rot="5400000" flipH="1" flipV="1">
            <a:off x="5638800" y="3117850"/>
            <a:ext cx="1244600" cy="800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uiExpand="1" build="p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30263"/>
            <a:ext cx="8429625" cy="264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u="sng" dirty="0" smtClean="0"/>
              <a:t>Pokus s balónky</a:t>
            </a:r>
            <a:r>
              <a:rPr lang="cs-CZ" dirty="0" smtClean="0"/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01888" y="4794250"/>
            <a:ext cx="3527425" cy="1428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465263" y="443388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929313" y="3786188"/>
            <a:ext cx="2160587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49700" y="4629150"/>
            <a:ext cx="488950" cy="666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Povrch kapaliny se chová jako </a:t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tenká pružná blána.</a:t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endParaRPr lang="cs-CZ" sz="3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719138" lvl="2" indent="-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střední vzdálenost mezi částicemi kapaliny  </a:t>
            </a:r>
            <a:b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0,2 – 0,3 nm</a:t>
            </a:r>
          </a:p>
          <a:p>
            <a:pPr marL="719138" lvl="2" indent="-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přitažlivé síly působí do 1 nm</a:t>
            </a:r>
          </a:p>
          <a:p>
            <a:pPr marL="719138" lvl="2" indent="-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800" dirty="0" smtClean="0">
                <a:solidFill>
                  <a:prstClr val="black"/>
                </a:solidFill>
                <a:cs typeface="Times New Roman" pitchFamily="18" charset="0"/>
              </a:rPr>
              <a:t>každá molekula je přitahována jen nejbližšími částicemi ve svém okolí</a:t>
            </a:r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  <a:endParaRPr lang="cs-CZ" sz="3400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929313" y="3786188"/>
            <a:ext cx="2160587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731963" y="4673600"/>
            <a:ext cx="706437" cy="341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30263"/>
            <a:ext cx="8429625" cy="264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b="1" u="sng" dirty="0" smtClean="0"/>
              <a:t>Pokus s balónky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 spojení balónků trubičkou se menší bublina zmenšuje, až zanikne</a:t>
            </a:r>
          </a:p>
          <a:p>
            <a:r>
              <a:rPr lang="cs-CZ" dirty="0" smtClean="0"/>
              <a:t>kapilární tlak s klesajícím poloměrem roste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01888" y="4794250"/>
            <a:ext cx="3527425" cy="1428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929313" y="3595017"/>
            <a:ext cx="2420937" cy="250098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2538" name="Object 3"/>
          <p:cNvGraphicFramePr>
            <a:graphicFrameLocks noChangeAspect="1"/>
          </p:cNvGraphicFramePr>
          <p:nvPr/>
        </p:nvGraphicFramePr>
        <p:xfrm>
          <a:off x="3638550" y="3384550"/>
          <a:ext cx="14525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03" name="Rovnice" r:id="rId4" imgW="571320" imgH="393480" progId="Equation.3">
                  <p:embed/>
                </p:oleObj>
              </mc:Choice>
              <mc:Fallback>
                <p:oleObj name="Rovnice" r:id="rId4" imgW="5713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384550"/>
                        <a:ext cx="1452563" cy="1000125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099"/>
            <a:ext cx="914400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4. JEVY NA ROZHRANÍ PEVNÉHO TĚLESA  A KAPALINY 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465263" y="4433888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římá spojovací čára 19"/>
          <p:cNvCxnSpPr/>
          <p:nvPr/>
        </p:nvCxnSpPr>
        <p:spPr>
          <a:xfrm rot="5400000" flipH="1" flipV="1">
            <a:off x="2527300" y="2495550"/>
            <a:ext cx="444500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V="1">
            <a:off x="3571875" y="2428875"/>
            <a:ext cx="4178300" cy="1911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155"/>
          <p:cNvSpPr>
            <a:spLocks noChangeArrowheads="1"/>
          </p:cNvSpPr>
          <p:nvPr/>
        </p:nvSpPr>
        <p:spPr bwMode="auto">
          <a:xfrm>
            <a:off x="214313" y="1143000"/>
            <a:ext cx="8929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úzká trubice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 kapiláře vytvoří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povrch kapaliny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prohnutou plochu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(meniskus).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6" name="Volný tvar 5"/>
          <p:cNvSpPr/>
          <p:nvPr/>
        </p:nvSpPr>
        <p:spPr>
          <a:xfrm>
            <a:off x="7124700" y="3562350"/>
            <a:ext cx="1047750" cy="2933700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2933700">
                <a:moveTo>
                  <a:pt x="0" y="0"/>
                </a:moveTo>
                <a:cubicBezTo>
                  <a:pt x="171311" y="476840"/>
                  <a:pt x="400050" y="533400"/>
                  <a:pt x="577850" y="533400"/>
                </a:cubicBezTo>
                <a:cubicBezTo>
                  <a:pt x="755650" y="533400"/>
                  <a:pt x="903487" y="405533"/>
                  <a:pt x="1066800" y="0"/>
                </a:cubicBezTo>
                <a:lnTo>
                  <a:pt x="1066800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4705350" y="1428750"/>
            <a:ext cx="1066801" cy="5080001"/>
            <a:chOff x="1238250" y="1517650"/>
            <a:chExt cx="1066801" cy="5080001"/>
          </a:xfrm>
        </p:grpSpPr>
        <p:sp>
          <p:nvSpPr>
            <p:cNvPr id="5" name="Volný tvar 4"/>
            <p:cNvSpPr/>
            <p:nvPr/>
          </p:nvSpPr>
          <p:spPr>
            <a:xfrm>
              <a:off x="1238250" y="3162300"/>
              <a:ext cx="1066800" cy="3422650"/>
            </a:xfrm>
            <a:custGeom>
              <a:avLst/>
              <a:gdLst>
                <a:gd name="connsiteX0" fmla="*/ 0 w 1066800"/>
                <a:gd name="connsiteY0" fmla="*/ 0 h 2933700"/>
                <a:gd name="connsiteX1" fmla="*/ 1066800 w 1066800"/>
                <a:gd name="connsiteY1" fmla="*/ 0 h 2933700"/>
                <a:gd name="connsiteX2" fmla="*/ 1066800 w 1066800"/>
                <a:gd name="connsiteY2" fmla="*/ 2933700 h 2933700"/>
                <a:gd name="connsiteX3" fmla="*/ 0 w 1066800"/>
                <a:gd name="connsiteY3" fmla="*/ 2933700 h 2933700"/>
                <a:gd name="connsiteX4" fmla="*/ 0 w 1066800"/>
                <a:gd name="connsiteY4" fmla="*/ 0 h 2933700"/>
                <a:gd name="connsiteX0" fmla="*/ 0 w 1066800"/>
                <a:gd name="connsiteY0" fmla="*/ 488950 h 3422650"/>
                <a:gd name="connsiteX1" fmla="*/ 1066800 w 1066800"/>
                <a:gd name="connsiteY1" fmla="*/ 488950 h 3422650"/>
                <a:gd name="connsiteX2" fmla="*/ 1066800 w 1066800"/>
                <a:gd name="connsiteY2" fmla="*/ 3422650 h 3422650"/>
                <a:gd name="connsiteX3" fmla="*/ 0 w 1066800"/>
                <a:gd name="connsiteY3" fmla="*/ 3422650 h 3422650"/>
                <a:gd name="connsiteX4" fmla="*/ 0 w 1066800"/>
                <a:gd name="connsiteY4" fmla="*/ 488950 h 3422650"/>
                <a:gd name="connsiteX0" fmla="*/ 0 w 1066800"/>
                <a:gd name="connsiteY0" fmla="*/ 488950 h 3422650"/>
                <a:gd name="connsiteX1" fmla="*/ 1066800 w 1066800"/>
                <a:gd name="connsiteY1" fmla="*/ 488950 h 3422650"/>
                <a:gd name="connsiteX2" fmla="*/ 1066800 w 1066800"/>
                <a:gd name="connsiteY2" fmla="*/ 3422650 h 3422650"/>
                <a:gd name="connsiteX3" fmla="*/ 1066800 w 1066800"/>
                <a:gd name="connsiteY3" fmla="*/ 3422650 h 3422650"/>
                <a:gd name="connsiteX4" fmla="*/ 0 w 1066800"/>
                <a:gd name="connsiteY4" fmla="*/ 3422650 h 3422650"/>
                <a:gd name="connsiteX5" fmla="*/ 0 w 1066800"/>
                <a:gd name="connsiteY5" fmla="*/ 488950 h 34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3422650">
                  <a:moveTo>
                    <a:pt x="0" y="488950"/>
                  </a:moveTo>
                  <a:cubicBezTo>
                    <a:pt x="177800" y="0"/>
                    <a:pt x="889000" y="0"/>
                    <a:pt x="1066800" y="488950"/>
                  </a:cubicBezTo>
                  <a:lnTo>
                    <a:pt x="1066800" y="3422650"/>
                  </a:lnTo>
                  <a:lnTo>
                    <a:pt x="1066800" y="3422650"/>
                  </a:lnTo>
                  <a:lnTo>
                    <a:pt x="0" y="3422650"/>
                  </a:lnTo>
                  <a:lnTo>
                    <a:pt x="0" y="4889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 rot="10800000">
              <a:off x="1238250" y="1517650"/>
              <a:ext cx="1066801" cy="5080001"/>
            </a:xfrm>
            <a:custGeom>
              <a:avLst/>
              <a:gdLst>
                <a:gd name="connsiteX0" fmla="*/ 0 w 2034540"/>
                <a:gd name="connsiteY0" fmla="*/ 2392680 h 2392680"/>
                <a:gd name="connsiteX1" fmla="*/ 0 w 2034540"/>
                <a:gd name="connsiteY1" fmla="*/ 15240 h 2392680"/>
                <a:gd name="connsiteX2" fmla="*/ 1973580 w 2034540"/>
                <a:gd name="connsiteY2" fmla="*/ 0 h 2392680"/>
                <a:gd name="connsiteX3" fmla="*/ 2034540 w 2034540"/>
                <a:gd name="connsiteY3" fmla="*/ 2354580 h 2392680"/>
                <a:gd name="connsiteX0" fmla="*/ 0 w 1996440"/>
                <a:gd name="connsiteY0" fmla="*/ 2392680 h 2392680"/>
                <a:gd name="connsiteX1" fmla="*/ 0 w 1996440"/>
                <a:gd name="connsiteY1" fmla="*/ 15240 h 2392680"/>
                <a:gd name="connsiteX2" fmla="*/ 1973580 w 1996440"/>
                <a:gd name="connsiteY2" fmla="*/ 0 h 2392680"/>
                <a:gd name="connsiteX3" fmla="*/ 1996440 w 1996440"/>
                <a:gd name="connsiteY3" fmla="*/ 2349500 h 2392680"/>
                <a:gd name="connsiteX0" fmla="*/ 0 w 1996440"/>
                <a:gd name="connsiteY0" fmla="*/ 2377819 h 2377819"/>
                <a:gd name="connsiteX1" fmla="*/ 0 w 1996440"/>
                <a:gd name="connsiteY1" fmla="*/ 379 h 2377819"/>
                <a:gd name="connsiteX2" fmla="*/ 1949813 w 1996440"/>
                <a:gd name="connsiteY2" fmla="*/ 0 h 2377819"/>
                <a:gd name="connsiteX3" fmla="*/ 1996440 w 1996440"/>
                <a:gd name="connsiteY3" fmla="*/ 2334639 h 237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440" h="2377819">
                  <a:moveTo>
                    <a:pt x="0" y="2377819"/>
                  </a:moveTo>
                  <a:lnTo>
                    <a:pt x="0" y="379"/>
                  </a:lnTo>
                  <a:lnTo>
                    <a:pt x="1949813" y="0"/>
                  </a:lnTo>
                  <a:lnTo>
                    <a:pt x="1996440" y="233463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Volný tvar 12"/>
          <p:cNvSpPr/>
          <p:nvPr/>
        </p:nvSpPr>
        <p:spPr>
          <a:xfrm rot="10800000">
            <a:off x="7105650" y="1428750"/>
            <a:ext cx="1066801" cy="5080001"/>
          </a:xfrm>
          <a:custGeom>
            <a:avLst/>
            <a:gdLst>
              <a:gd name="connsiteX0" fmla="*/ 0 w 2034540"/>
              <a:gd name="connsiteY0" fmla="*/ 2392680 h 2392680"/>
              <a:gd name="connsiteX1" fmla="*/ 0 w 2034540"/>
              <a:gd name="connsiteY1" fmla="*/ 15240 h 2392680"/>
              <a:gd name="connsiteX2" fmla="*/ 1973580 w 2034540"/>
              <a:gd name="connsiteY2" fmla="*/ 0 h 2392680"/>
              <a:gd name="connsiteX3" fmla="*/ 2034540 w 2034540"/>
              <a:gd name="connsiteY3" fmla="*/ 2354580 h 2392680"/>
              <a:gd name="connsiteX0" fmla="*/ 0 w 1996440"/>
              <a:gd name="connsiteY0" fmla="*/ 2392680 h 2392680"/>
              <a:gd name="connsiteX1" fmla="*/ 0 w 1996440"/>
              <a:gd name="connsiteY1" fmla="*/ 15240 h 2392680"/>
              <a:gd name="connsiteX2" fmla="*/ 1973580 w 1996440"/>
              <a:gd name="connsiteY2" fmla="*/ 0 h 2392680"/>
              <a:gd name="connsiteX3" fmla="*/ 1996440 w 1996440"/>
              <a:gd name="connsiteY3" fmla="*/ 2349500 h 2392680"/>
              <a:gd name="connsiteX0" fmla="*/ 0 w 1996440"/>
              <a:gd name="connsiteY0" fmla="*/ 2377819 h 2377819"/>
              <a:gd name="connsiteX1" fmla="*/ 0 w 1996440"/>
              <a:gd name="connsiteY1" fmla="*/ 379 h 2377819"/>
              <a:gd name="connsiteX2" fmla="*/ 1949813 w 1996440"/>
              <a:gd name="connsiteY2" fmla="*/ 0 h 2377819"/>
              <a:gd name="connsiteX3" fmla="*/ 1996440 w 1996440"/>
              <a:gd name="connsiteY3" fmla="*/ 2334639 h 237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440" h="2377819">
                <a:moveTo>
                  <a:pt x="0" y="2377819"/>
                </a:moveTo>
                <a:lnTo>
                  <a:pt x="0" y="379"/>
                </a:lnTo>
                <a:lnTo>
                  <a:pt x="1949813" y="0"/>
                </a:lnTo>
                <a:lnTo>
                  <a:pt x="1996440" y="23346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>
            <a:stCxn id="5" idx="0"/>
          </p:cNvCxnSpPr>
          <p:nvPr/>
        </p:nvCxnSpPr>
        <p:spPr>
          <a:xfrm flipH="1">
            <a:off x="4171950" y="3562350"/>
            <a:ext cx="533400" cy="124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54610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5400000">
            <a:off x="4371975" y="2740025"/>
            <a:ext cx="1155700" cy="488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6200000" flipH="1">
            <a:off x="4905375" y="2695575"/>
            <a:ext cx="115570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16200000" flipH="1">
            <a:off x="5060950" y="2984500"/>
            <a:ext cx="444500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>
            <a:off x="6016625" y="2740025"/>
            <a:ext cx="4178300" cy="1911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flipH="1" flipV="1">
            <a:off x="6616700" y="2362200"/>
            <a:ext cx="533400" cy="124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6" idx="2"/>
          </p:cNvCxnSpPr>
          <p:nvPr/>
        </p:nvCxnSpPr>
        <p:spPr>
          <a:xfrm flipV="1">
            <a:off x="8172450" y="2406650"/>
            <a:ext cx="533400" cy="115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6200000" flipV="1">
            <a:off x="6816725" y="3895725"/>
            <a:ext cx="1155700" cy="488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5400000" flipH="1" flipV="1">
            <a:off x="73279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16338" y="3715112"/>
          <a:ext cx="427037" cy="59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65" name="Rovnice" r:id="rId4" imgW="190440" imgH="266400" progId="Equation.3">
                  <p:embed/>
                </p:oleObj>
              </mc:Choice>
              <mc:Fallback>
                <p:oleObj name="Rovnice" r:id="rId4" imgW="190440" imgH="266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3715112"/>
                        <a:ext cx="427037" cy="596538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"/>
          <p:cNvGraphicFramePr>
            <a:graphicFrameLocks noChangeAspect="1"/>
          </p:cNvGraphicFramePr>
          <p:nvPr/>
        </p:nvGraphicFramePr>
        <p:xfrm>
          <a:off x="6189663" y="3677012"/>
          <a:ext cx="427037" cy="59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66" name="Rovnice" r:id="rId6" imgW="190440" imgH="266400" progId="Equation.3">
                  <p:embed/>
                </p:oleObj>
              </mc:Choice>
              <mc:Fallback>
                <p:oleObj name="Rovnice" r:id="rId6" imgW="19044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3677012"/>
                        <a:ext cx="427037" cy="596538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"/>
          <p:cNvGraphicFramePr>
            <a:graphicFrameLocks noChangeAspect="1"/>
          </p:cNvGraphicFramePr>
          <p:nvPr/>
        </p:nvGraphicFramePr>
        <p:xfrm>
          <a:off x="6278563" y="2876912"/>
          <a:ext cx="427037" cy="59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67" name="Rovnice" r:id="rId7" imgW="190440" imgH="266400" progId="Equation.3">
                  <p:embed/>
                </p:oleObj>
              </mc:Choice>
              <mc:Fallback>
                <p:oleObj name="Rovnice" r:id="rId7" imgW="19044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2876912"/>
                        <a:ext cx="427037" cy="596538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"/>
          <p:cNvGraphicFramePr>
            <a:graphicFrameLocks noChangeAspect="1"/>
          </p:cNvGraphicFramePr>
          <p:nvPr/>
        </p:nvGraphicFramePr>
        <p:xfrm>
          <a:off x="8572500" y="2838812"/>
          <a:ext cx="427037" cy="59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68" name="Rovnice" r:id="rId8" imgW="190440" imgH="266400" progId="Equation.3">
                  <p:embed/>
                </p:oleObj>
              </mc:Choice>
              <mc:Fallback>
                <p:oleObj name="Rovnice" r:id="rId8" imgW="19044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2838812"/>
                        <a:ext cx="427037" cy="596538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římá spojovací čára 19"/>
          <p:cNvCxnSpPr/>
          <p:nvPr/>
        </p:nvCxnSpPr>
        <p:spPr>
          <a:xfrm rot="5400000" flipH="1" flipV="1">
            <a:off x="2527300" y="2495550"/>
            <a:ext cx="444500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V="1">
            <a:off x="3571875" y="2428875"/>
            <a:ext cx="4178300" cy="1911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155"/>
          <p:cNvSpPr>
            <a:spLocks noChangeArrowheads="1"/>
          </p:cNvSpPr>
          <p:nvPr/>
        </p:nvSpPr>
        <p:spPr bwMode="auto">
          <a:xfrm>
            <a:off x="214313" y="1143000"/>
            <a:ext cx="8929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úzká trubice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 kapiláře vytvoří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povrch kapaliny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prohnutou plochu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(meniskus).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6" name="Volný tvar 5"/>
          <p:cNvSpPr/>
          <p:nvPr/>
        </p:nvSpPr>
        <p:spPr>
          <a:xfrm>
            <a:off x="7124700" y="3559175"/>
            <a:ext cx="1047750" cy="293687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2933700">
                <a:moveTo>
                  <a:pt x="0" y="0"/>
                </a:moveTo>
                <a:cubicBezTo>
                  <a:pt x="171311" y="476840"/>
                  <a:pt x="400050" y="533400"/>
                  <a:pt x="577850" y="533400"/>
                </a:cubicBezTo>
                <a:cubicBezTo>
                  <a:pt x="755650" y="533400"/>
                  <a:pt x="903487" y="405533"/>
                  <a:pt x="1066800" y="0"/>
                </a:cubicBezTo>
                <a:lnTo>
                  <a:pt x="1066800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3"/>
          <p:cNvGrpSpPr/>
          <p:nvPr/>
        </p:nvGrpSpPr>
        <p:grpSpPr>
          <a:xfrm>
            <a:off x="4705350" y="1428750"/>
            <a:ext cx="1066801" cy="5080001"/>
            <a:chOff x="1238250" y="1517650"/>
            <a:chExt cx="1066801" cy="5080001"/>
          </a:xfrm>
        </p:grpSpPr>
        <p:sp>
          <p:nvSpPr>
            <p:cNvPr id="5" name="Volný tvar 4"/>
            <p:cNvSpPr/>
            <p:nvPr/>
          </p:nvSpPr>
          <p:spPr>
            <a:xfrm>
              <a:off x="1238250" y="3162300"/>
              <a:ext cx="1066800" cy="3422650"/>
            </a:xfrm>
            <a:custGeom>
              <a:avLst/>
              <a:gdLst>
                <a:gd name="connsiteX0" fmla="*/ 0 w 1066800"/>
                <a:gd name="connsiteY0" fmla="*/ 0 h 2933700"/>
                <a:gd name="connsiteX1" fmla="*/ 1066800 w 1066800"/>
                <a:gd name="connsiteY1" fmla="*/ 0 h 2933700"/>
                <a:gd name="connsiteX2" fmla="*/ 1066800 w 1066800"/>
                <a:gd name="connsiteY2" fmla="*/ 2933700 h 2933700"/>
                <a:gd name="connsiteX3" fmla="*/ 0 w 1066800"/>
                <a:gd name="connsiteY3" fmla="*/ 2933700 h 2933700"/>
                <a:gd name="connsiteX4" fmla="*/ 0 w 1066800"/>
                <a:gd name="connsiteY4" fmla="*/ 0 h 2933700"/>
                <a:gd name="connsiteX0" fmla="*/ 0 w 1066800"/>
                <a:gd name="connsiteY0" fmla="*/ 488950 h 3422650"/>
                <a:gd name="connsiteX1" fmla="*/ 1066800 w 1066800"/>
                <a:gd name="connsiteY1" fmla="*/ 488950 h 3422650"/>
                <a:gd name="connsiteX2" fmla="*/ 1066800 w 1066800"/>
                <a:gd name="connsiteY2" fmla="*/ 3422650 h 3422650"/>
                <a:gd name="connsiteX3" fmla="*/ 0 w 1066800"/>
                <a:gd name="connsiteY3" fmla="*/ 3422650 h 3422650"/>
                <a:gd name="connsiteX4" fmla="*/ 0 w 1066800"/>
                <a:gd name="connsiteY4" fmla="*/ 488950 h 3422650"/>
                <a:gd name="connsiteX0" fmla="*/ 0 w 1066800"/>
                <a:gd name="connsiteY0" fmla="*/ 488950 h 3422650"/>
                <a:gd name="connsiteX1" fmla="*/ 1066800 w 1066800"/>
                <a:gd name="connsiteY1" fmla="*/ 488950 h 3422650"/>
                <a:gd name="connsiteX2" fmla="*/ 1066800 w 1066800"/>
                <a:gd name="connsiteY2" fmla="*/ 3422650 h 3422650"/>
                <a:gd name="connsiteX3" fmla="*/ 1066800 w 1066800"/>
                <a:gd name="connsiteY3" fmla="*/ 3422650 h 3422650"/>
                <a:gd name="connsiteX4" fmla="*/ 0 w 1066800"/>
                <a:gd name="connsiteY4" fmla="*/ 3422650 h 3422650"/>
                <a:gd name="connsiteX5" fmla="*/ 0 w 1066800"/>
                <a:gd name="connsiteY5" fmla="*/ 488950 h 34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3422650">
                  <a:moveTo>
                    <a:pt x="0" y="488950"/>
                  </a:moveTo>
                  <a:cubicBezTo>
                    <a:pt x="177800" y="0"/>
                    <a:pt x="889000" y="0"/>
                    <a:pt x="1066800" y="488950"/>
                  </a:cubicBezTo>
                  <a:lnTo>
                    <a:pt x="1066800" y="3422650"/>
                  </a:lnTo>
                  <a:lnTo>
                    <a:pt x="1066800" y="3422650"/>
                  </a:lnTo>
                  <a:lnTo>
                    <a:pt x="0" y="3422650"/>
                  </a:lnTo>
                  <a:lnTo>
                    <a:pt x="0" y="4889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 rot="10800000">
              <a:off x="1238250" y="1517650"/>
              <a:ext cx="1066801" cy="5080001"/>
            </a:xfrm>
            <a:custGeom>
              <a:avLst/>
              <a:gdLst>
                <a:gd name="connsiteX0" fmla="*/ 0 w 2034540"/>
                <a:gd name="connsiteY0" fmla="*/ 2392680 h 2392680"/>
                <a:gd name="connsiteX1" fmla="*/ 0 w 2034540"/>
                <a:gd name="connsiteY1" fmla="*/ 15240 h 2392680"/>
                <a:gd name="connsiteX2" fmla="*/ 1973580 w 2034540"/>
                <a:gd name="connsiteY2" fmla="*/ 0 h 2392680"/>
                <a:gd name="connsiteX3" fmla="*/ 2034540 w 2034540"/>
                <a:gd name="connsiteY3" fmla="*/ 2354580 h 2392680"/>
                <a:gd name="connsiteX0" fmla="*/ 0 w 1996440"/>
                <a:gd name="connsiteY0" fmla="*/ 2392680 h 2392680"/>
                <a:gd name="connsiteX1" fmla="*/ 0 w 1996440"/>
                <a:gd name="connsiteY1" fmla="*/ 15240 h 2392680"/>
                <a:gd name="connsiteX2" fmla="*/ 1973580 w 1996440"/>
                <a:gd name="connsiteY2" fmla="*/ 0 h 2392680"/>
                <a:gd name="connsiteX3" fmla="*/ 1996440 w 1996440"/>
                <a:gd name="connsiteY3" fmla="*/ 2349500 h 2392680"/>
                <a:gd name="connsiteX0" fmla="*/ 0 w 1996440"/>
                <a:gd name="connsiteY0" fmla="*/ 2377819 h 2377819"/>
                <a:gd name="connsiteX1" fmla="*/ 0 w 1996440"/>
                <a:gd name="connsiteY1" fmla="*/ 379 h 2377819"/>
                <a:gd name="connsiteX2" fmla="*/ 1949813 w 1996440"/>
                <a:gd name="connsiteY2" fmla="*/ 0 h 2377819"/>
                <a:gd name="connsiteX3" fmla="*/ 1996440 w 1996440"/>
                <a:gd name="connsiteY3" fmla="*/ 2334639 h 237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440" h="2377819">
                  <a:moveTo>
                    <a:pt x="0" y="2377819"/>
                  </a:moveTo>
                  <a:lnTo>
                    <a:pt x="0" y="379"/>
                  </a:lnTo>
                  <a:lnTo>
                    <a:pt x="1949813" y="0"/>
                  </a:lnTo>
                  <a:lnTo>
                    <a:pt x="1996440" y="233463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Volný tvar 12"/>
          <p:cNvSpPr/>
          <p:nvPr/>
        </p:nvSpPr>
        <p:spPr>
          <a:xfrm rot="10800000">
            <a:off x="7105650" y="1428750"/>
            <a:ext cx="1066801" cy="5080001"/>
          </a:xfrm>
          <a:custGeom>
            <a:avLst/>
            <a:gdLst>
              <a:gd name="connsiteX0" fmla="*/ 0 w 2034540"/>
              <a:gd name="connsiteY0" fmla="*/ 2392680 h 2392680"/>
              <a:gd name="connsiteX1" fmla="*/ 0 w 2034540"/>
              <a:gd name="connsiteY1" fmla="*/ 15240 h 2392680"/>
              <a:gd name="connsiteX2" fmla="*/ 1973580 w 2034540"/>
              <a:gd name="connsiteY2" fmla="*/ 0 h 2392680"/>
              <a:gd name="connsiteX3" fmla="*/ 2034540 w 2034540"/>
              <a:gd name="connsiteY3" fmla="*/ 2354580 h 2392680"/>
              <a:gd name="connsiteX0" fmla="*/ 0 w 1996440"/>
              <a:gd name="connsiteY0" fmla="*/ 2392680 h 2392680"/>
              <a:gd name="connsiteX1" fmla="*/ 0 w 1996440"/>
              <a:gd name="connsiteY1" fmla="*/ 15240 h 2392680"/>
              <a:gd name="connsiteX2" fmla="*/ 1973580 w 1996440"/>
              <a:gd name="connsiteY2" fmla="*/ 0 h 2392680"/>
              <a:gd name="connsiteX3" fmla="*/ 1996440 w 1996440"/>
              <a:gd name="connsiteY3" fmla="*/ 2349500 h 2392680"/>
              <a:gd name="connsiteX0" fmla="*/ 0 w 1996440"/>
              <a:gd name="connsiteY0" fmla="*/ 2377819 h 2377819"/>
              <a:gd name="connsiteX1" fmla="*/ 0 w 1996440"/>
              <a:gd name="connsiteY1" fmla="*/ 379 h 2377819"/>
              <a:gd name="connsiteX2" fmla="*/ 1949813 w 1996440"/>
              <a:gd name="connsiteY2" fmla="*/ 0 h 2377819"/>
              <a:gd name="connsiteX3" fmla="*/ 1996440 w 1996440"/>
              <a:gd name="connsiteY3" fmla="*/ 2334639 h 237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440" h="2377819">
                <a:moveTo>
                  <a:pt x="0" y="2377819"/>
                </a:moveTo>
                <a:lnTo>
                  <a:pt x="0" y="379"/>
                </a:lnTo>
                <a:lnTo>
                  <a:pt x="1949813" y="0"/>
                </a:lnTo>
                <a:lnTo>
                  <a:pt x="1996440" y="23346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rot="5400000">
            <a:off x="49276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43942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endCxn id="5" idx="0"/>
          </p:cNvCxnSpPr>
          <p:nvPr/>
        </p:nvCxnSpPr>
        <p:spPr>
          <a:xfrm rot="5400000">
            <a:off x="4371975" y="2740025"/>
            <a:ext cx="1155700" cy="488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5" idx="1"/>
          </p:cNvCxnSpPr>
          <p:nvPr/>
        </p:nvCxnSpPr>
        <p:spPr>
          <a:xfrm rot="16200000" flipH="1">
            <a:off x="4905375" y="2695575"/>
            <a:ext cx="115570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6200000" flipH="1">
            <a:off x="4105275" y="3540125"/>
            <a:ext cx="2222500" cy="44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H="1" flipV="1">
            <a:off x="7639050" y="2362200"/>
            <a:ext cx="533400" cy="124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V="1">
            <a:off x="7150100" y="2406650"/>
            <a:ext cx="533400" cy="115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16200000" flipV="1">
            <a:off x="6816725" y="3895725"/>
            <a:ext cx="1155700" cy="488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 flipH="1" flipV="1">
            <a:off x="73279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 flipH="1" flipV="1">
            <a:off x="6511925" y="3527425"/>
            <a:ext cx="2273300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16200000" flipH="1">
            <a:off x="5060950" y="2984500"/>
            <a:ext cx="444500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rot="5400000">
            <a:off x="6016625" y="2740025"/>
            <a:ext cx="4178300" cy="1911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římá spojovací čára 19"/>
          <p:cNvCxnSpPr/>
          <p:nvPr/>
        </p:nvCxnSpPr>
        <p:spPr>
          <a:xfrm rot="5400000" flipH="1" flipV="1">
            <a:off x="2527300" y="2495550"/>
            <a:ext cx="444500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rot="16200000" flipV="1">
            <a:off x="3571875" y="2428875"/>
            <a:ext cx="4178300" cy="1911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155"/>
          <p:cNvSpPr>
            <a:spLocks noChangeArrowheads="1"/>
          </p:cNvSpPr>
          <p:nvPr/>
        </p:nvSpPr>
        <p:spPr bwMode="auto">
          <a:xfrm>
            <a:off x="214313" y="1143000"/>
            <a:ext cx="8929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kapilára</a:t>
            </a: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– úzká trubice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 kapiláře vytvoří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povrch kapaliny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prohnutou plochu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(meniskus).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6" name="Volný tvar 5"/>
          <p:cNvSpPr/>
          <p:nvPr/>
        </p:nvSpPr>
        <p:spPr>
          <a:xfrm>
            <a:off x="7124700" y="3565524"/>
            <a:ext cx="1047750" cy="29305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6800" h="2933700">
                <a:moveTo>
                  <a:pt x="0" y="0"/>
                </a:moveTo>
                <a:cubicBezTo>
                  <a:pt x="171311" y="476840"/>
                  <a:pt x="400050" y="533400"/>
                  <a:pt x="577850" y="533400"/>
                </a:cubicBezTo>
                <a:cubicBezTo>
                  <a:pt x="755650" y="533400"/>
                  <a:pt x="903487" y="405533"/>
                  <a:pt x="1066800" y="0"/>
                </a:cubicBezTo>
                <a:lnTo>
                  <a:pt x="1066800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3"/>
          <p:cNvGrpSpPr/>
          <p:nvPr/>
        </p:nvGrpSpPr>
        <p:grpSpPr>
          <a:xfrm>
            <a:off x="4705350" y="1428750"/>
            <a:ext cx="1066801" cy="5080001"/>
            <a:chOff x="1238250" y="1517650"/>
            <a:chExt cx="1066801" cy="5080001"/>
          </a:xfrm>
        </p:grpSpPr>
        <p:sp>
          <p:nvSpPr>
            <p:cNvPr id="5" name="Volný tvar 4"/>
            <p:cNvSpPr/>
            <p:nvPr/>
          </p:nvSpPr>
          <p:spPr>
            <a:xfrm>
              <a:off x="1238250" y="3162300"/>
              <a:ext cx="1066800" cy="3422650"/>
            </a:xfrm>
            <a:custGeom>
              <a:avLst/>
              <a:gdLst>
                <a:gd name="connsiteX0" fmla="*/ 0 w 1066800"/>
                <a:gd name="connsiteY0" fmla="*/ 0 h 2933700"/>
                <a:gd name="connsiteX1" fmla="*/ 1066800 w 1066800"/>
                <a:gd name="connsiteY1" fmla="*/ 0 h 2933700"/>
                <a:gd name="connsiteX2" fmla="*/ 1066800 w 1066800"/>
                <a:gd name="connsiteY2" fmla="*/ 2933700 h 2933700"/>
                <a:gd name="connsiteX3" fmla="*/ 0 w 1066800"/>
                <a:gd name="connsiteY3" fmla="*/ 2933700 h 2933700"/>
                <a:gd name="connsiteX4" fmla="*/ 0 w 1066800"/>
                <a:gd name="connsiteY4" fmla="*/ 0 h 2933700"/>
                <a:gd name="connsiteX0" fmla="*/ 0 w 1066800"/>
                <a:gd name="connsiteY0" fmla="*/ 488950 h 3422650"/>
                <a:gd name="connsiteX1" fmla="*/ 1066800 w 1066800"/>
                <a:gd name="connsiteY1" fmla="*/ 488950 h 3422650"/>
                <a:gd name="connsiteX2" fmla="*/ 1066800 w 1066800"/>
                <a:gd name="connsiteY2" fmla="*/ 3422650 h 3422650"/>
                <a:gd name="connsiteX3" fmla="*/ 0 w 1066800"/>
                <a:gd name="connsiteY3" fmla="*/ 3422650 h 3422650"/>
                <a:gd name="connsiteX4" fmla="*/ 0 w 1066800"/>
                <a:gd name="connsiteY4" fmla="*/ 488950 h 3422650"/>
                <a:gd name="connsiteX0" fmla="*/ 0 w 1066800"/>
                <a:gd name="connsiteY0" fmla="*/ 488950 h 3422650"/>
                <a:gd name="connsiteX1" fmla="*/ 1066800 w 1066800"/>
                <a:gd name="connsiteY1" fmla="*/ 488950 h 3422650"/>
                <a:gd name="connsiteX2" fmla="*/ 1066800 w 1066800"/>
                <a:gd name="connsiteY2" fmla="*/ 3422650 h 3422650"/>
                <a:gd name="connsiteX3" fmla="*/ 1066800 w 1066800"/>
                <a:gd name="connsiteY3" fmla="*/ 3422650 h 3422650"/>
                <a:gd name="connsiteX4" fmla="*/ 0 w 1066800"/>
                <a:gd name="connsiteY4" fmla="*/ 3422650 h 3422650"/>
                <a:gd name="connsiteX5" fmla="*/ 0 w 1066800"/>
                <a:gd name="connsiteY5" fmla="*/ 488950 h 342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3422650">
                  <a:moveTo>
                    <a:pt x="0" y="488950"/>
                  </a:moveTo>
                  <a:cubicBezTo>
                    <a:pt x="177800" y="0"/>
                    <a:pt x="889000" y="0"/>
                    <a:pt x="1066800" y="488950"/>
                  </a:cubicBezTo>
                  <a:lnTo>
                    <a:pt x="1066800" y="3422650"/>
                  </a:lnTo>
                  <a:lnTo>
                    <a:pt x="1066800" y="3422650"/>
                  </a:lnTo>
                  <a:lnTo>
                    <a:pt x="0" y="3422650"/>
                  </a:lnTo>
                  <a:lnTo>
                    <a:pt x="0" y="48895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 rot="10800000">
              <a:off x="1238250" y="1517650"/>
              <a:ext cx="1066801" cy="5080001"/>
            </a:xfrm>
            <a:custGeom>
              <a:avLst/>
              <a:gdLst>
                <a:gd name="connsiteX0" fmla="*/ 0 w 2034540"/>
                <a:gd name="connsiteY0" fmla="*/ 2392680 h 2392680"/>
                <a:gd name="connsiteX1" fmla="*/ 0 w 2034540"/>
                <a:gd name="connsiteY1" fmla="*/ 15240 h 2392680"/>
                <a:gd name="connsiteX2" fmla="*/ 1973580 w 2034540"/>
                <a:gd name="connsiteY2" fmla="*/ 0 h 2392680"/>
                <a:gd name="connsiteX3" fmla="*/ 2034540 w 2034540"/>
                <a:gd name="connsiteY3" fmla="*/ 2354580 h 2392680"/>
                <a:gd name="connsiteX0" fmla="*/ 0 w 1996440"/>
                <a:gd name="connsiteY0" fmla="*/ 2392680 h 2392680"/>
                <a:gd name="connsiteX1" fmla="*/ 0 w 1996440"/>
                <a:gd name="connsiteY1" fmla="*/ 15240 h 2392680"/>
                <a:gd name="connsiteX2" fmla="*/ 1973580 w 1996440"/>
                <a:gd name="connsiteY2" fmla="*/ 0 h 2392680"/>
                <a:gd name="connsiteX3" fmla="*/ 1996440 w 1996440"/>
                <a:gd name="connsiteY3" fmla="*/ 2349500 h 2392680"/>
                <a:gd name="connsiteX0" fmla="*/ 0 w 1996440"/>
                <a:gd name="connsiteY0" fmla="*/ 2377819 h 2377819"/>
                <a:gd name="connsiteX1" fmla="*/ 0 w 1996440"/>
                <a:gd name="connsiteY1" fmla="*/ 379 h 2377819"/>
                <a:gd name="connsiteX2" fmla="*/ 1949813 w 1996440"/>
                <a:gd name="connsiteY2" fmla="*/ 0 h 2377819"/>
                <a:gd name="connsiteX3" fmla="*/ 1996440 w 1996440"/>
                <a:gd name="connsiteY3" fmla="*/ 2334639 h 237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6440" h="2377819">
                  <a:moveTo>
                    <a:pt x="0" y="2377819"/>
                  </a:moveTo>
                  <a:lnTo>
                    <a:pt x="0" y="379"/>
                  </a:lnTo>
                  <a:lnTo>
                    <a:pt x="1949813" y="0"/>
                  </a:lnTo>
                  <a:lnTo>
                    <a:pt x="1996440" y="2334639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Volný tvar 12"/>
          <p:cNvSpPr/>
          <p:nvPr/>
        </p:nvSpPr>
        <p:spPr>
          <a:xfrm rot="10800000">
            <a:off x="7105650" y="1428750"/>
            <a:ext cx="1066801" cy="5080001"/>
          </a:xfrm>
          <a:custGeom>
            <a:avLst/>
            <a:gdLst>
              <a:gd name="connsiteX0" fmla="*/ 0 w 2034540"/>
              <a:gd name="connsiteY0" fmla="*/ 2392680 h 2392680"/>
              <a:gd name="connsiteX1" fmla="*/ 0 w 2034540"/>
              <a:gd name="connsiteY1" fmla="*/ 15240 h 2392680"/>
              <a:gd name="connsiteX2" fmla="*/ 1973580 w 2034540"/>
              <a:gd name="connsiteY2" fmla="*/ 0 h 2392680"/>
              <a:gd name="connsiteX3" fmla="*/ 2034540 w 2034540"/>
              <a:gd name="connsiteY3" fmla="*/ 2354580 h 2392680"/>
              <a:gd name="connsiteX0" fmla="*/ 0 w 1996440"/>
              <a:gd name="connsiteY0" fmla="*/ 2392680 h 2392680"/>
              <a:gd name="connsiteX1" fmla="*/ 0 w 1996440"/>
              <a:gd name="connsiteY1" fmla="*/ 15240 h 2392680"/>
              <a:gd name="connsiteX2" fmla="*/ 1973580 w 1996440"/>
              <a:gd name="connsiteY2" fmla="*/ 0 h 2392680"/>
              <a:gd name="connsiteX3" fmla="*/ 1996440 w 1996440"/>
              <a:gd name="connsiteY3" fmla="*/ 2349500 h 2392680"/>
              <a:gd name="connsiteX0" fmla="*/ 0 w 1996440"/>
              <a:gd name="connsiteY0" fmla="*/ 2377819 h 2377819"/>
              <a:gd name="connsiteX1" fmla="*/ 0 w 1996440"/>
              <a:gd name="connsiteY1" fmla="*/ 379 h 2377819"/>
              <a:gd name="connsiteX2" fmla="*/ 1949813 w 1996440"/>
              <a:gd name="connsiteY2" fmla="*/ 0 h 2377819"/>
              <a:gd name="connsiteX3" fmla="*/ 1996440 w 1996440"/>
              <a:gd name="connsiteY3" fmla="*/ 2334639 h 237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6440" h="2377819">
                <a:moveTo>
                  <a:pt x="0" y="2377819"/>
                </a:moveTo>
                <a:lnTo>
                  <a:pt x="0" y="379"/>
                </a:lnTo>
                <a:lnTo>
                  <a:pt x="1949813" y="0"/>
                </a:lnTo>
                <a:lnTo>
                  <a:pt x="1996440" y="2334639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rot="5400000">
            <a:off x="49276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43942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endCxn id="5" idx="0"/>
          </p:cNvCxnSpPr>
          <p:nvPr/>
        </p:nvCxnSpPr>
        <p:spPr>
          <a:xfrm rot="5400000">
            <a:off x="4371975" y="2740025"/>
            <a:ext cx="1155700" cy="488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5" idx="1"/>
          </p:cNvCxnSpPr>
          <p:nvPr/>
        </p:nvCxnSpPr>
        <p:spPr>
          <a:xfrm rot="16200000" flipH="1">
            <a:off x="4905375" y="2695575"/>
            <a:ext cx="115570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16200000" flipH="1">
            <a:off x="4105278" y="3540125"/>
            <a:ext cx="2222497" cy="444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flipH="1" flipV="1">
            <a:off x="7639050" y="2362200"/>
            <a:ext cx="533400" cy="124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7150100" y="2406650"/>
            <a:ext cx="533400" cy="115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6810376" y="3889375"/>
            <a:ext cx="1158875" cy="498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 flipH="1" flipV="1">
            <a:off x="7327900" y="3873500"/>
            <a:ext cx="11557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5400000" flipH="1" flipV="1">
            <a:off x="6521450" y="3527426"/>
            <a:ext cx="2263775" cy="28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16200000" flipH="1">
            <a:off x="5060950" y="2984500"/>
            <a:ext cx="4445000" cy="18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5400000">
            <a:off x="6016625" y="2740025"/>
            <a:ext cx="4178300" cy="1911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7461250" y="928687"/>
          <a:ext cx="3698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67" name="Rovnice" r:id="rId4" imgW="164880" imgH="203040" progId="Equation.3">
                  <p:embed/>
                </p:oleObj>
              </mc:Choice>
              <mc:Fallback>
                <p:oleObj name="Rovnice" r:id="rId4" imgW="16488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928687"/>
                        <a:ext cx="369888" cy="45561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5105400" y="5640387"/>
          <a:ext cx="3698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68" name="Rovnice" r:id="rId6" imgW="164880" imgH="203040" progId="Equation.3">
                  <p:embed/>
                </p:oleObj>
              </mc:Choice>
              <mc:Fallback>
                <p:oleObj name="Rovnice" r:id="rId6" imgW="1648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640387"/>
                        <a:ext cx="369888" cy="455613"/>
                      </a:xfrm>
                      <a:prstGeom prst="rect">
                        <a:avLst/>
                      </a:prstGeom>
                      <a:solidFill>
                        <a:srgbClr val="00C8C8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417 L -0.0007 0.1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00034 -0.0814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22250" y="984250"/>
            <a:ext cx="559435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kapilární elevace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kapalina smáčí stěny nádoby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 kapiláře nastane vzestup hladiny vzhledem k okolní hladině díky nižšímu tlaku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vznikne </a:t>
            </a: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dutý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vrchlík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13" name="Volný tvar 12"/>
          <p:cNvSpPr/>
          <p:nvPr/>
        </p:nvSpPr>
        <p:spPr>
          <a:xfrm>
            <a:off x="5076100" y="3590925"/>
            <a:ext cx="3852000" cy="29432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1066800 w 1066800"/>
              <a:gd name="connsiteY3" fmla="*/ 401108 h 3334808"/>
              <a:gd name="connsiteX4" fmla="*/ 1066800 w 1066800"/>
              <a:gd name="connsiteY4" fmla="*/ 3334808 h 3334808"/>
              <a:gd name="connsiteX5" fmla="*/ 0 w 1066800"/>
              <a:gd name="connsiteY5" fmla="*/ 3334808 h 3334808"/>
              <a:gd name="connsiteX6" fmla="*/ 0 w 1066800"/>
              <a:gd name="connsiteY6" fmla="*/ 401108 h 3334808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682557 w 1066800"/>
              <a:gd name="connsiteY3" fmla="*/ 854075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953311 w 1066800"/>
              <a:gd name="connsiteY3" fmla="*/ 771526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953311 w 1066800"/>
              <a:gd name="connsiteY3" fmla="*/ 756709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53957 w 1066800"/>
              <a:gd name="connsiteY1" fmla="*/ 9789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612843 w 1066800"/>
              <a:gd name="connsiteY2" fmla="*/ 622300 h 2933700"/>
              <a:gd name="connsiteX3" fmla="*/ 885217 w 1066800"/>
              <a:gd name="connsiteY3" fmla="*/ 488950 h 2933700"/>
              <a:gd name="connsiteX4" fmla="*/ 1066800 w 1066800"/>
              <a:gd name="connsiteY4" fmla="*/ 0 h 2933700"/>
              <a:gd name="connsiteX5" fmla="*/ 1066800 w 1066800"/>
              <a:gd name="connsiteY5" fmla="*/ 2933700 h 2933700"/>
              <a:gd name="connsiteX6" fmla="*/ 0 w 1066800"/>
              <a:gd name="connsiteY6" fmla="*/ 2933700 h 2933700"/>
              <a:gd name="connsiteX7" fmla="*/ 0 w 1066800"/>
              <a:gd name="connsiteY7" fmla="*/ 0 h 2933700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158885 w 1080852"/>
              <a:gd name="connsiteY1" fmla="*/ 587376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103550"/>
              <a:gd name="connsiteY0" fmla="*/ 9525 h 2943225"/>
              <a:gd name="connsiteX1" fmla="*/ 158885 w 1103550"/>
              <a:gd name="connsiteY1" fmla="*/ 587376 h 2943225"/>
              <a:gd name="connsiteX2" fmla="*/ 976009 w 1103550"/>
              <a:gd name="connsiteY2" fmla="*/ 542926 h 2943225"/>
              <a:gd name="connsiteX3" fmla="*/ 1066800 w 1103550"/>
              <a:gd name="connsiteY3" fmla="*/ 9525 h 2943225"/>
              <a:gd name="connsiteX4" fmla="*/ 1066800 w 1103550"/>
              <a:gd name="connsiteY4" fmla="*/ 2943225 h 2943225"/>
              <a:gd name="connsiteX5" fmla="*/ 0 w 1103550"/>
              <a:gd name="connsiteY5" fmla="*/ 2943225 h 2943225"/>
              <a:gd name="connsiteX6" fmla="*/ 0 w 1103550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079231"/>
              <a:gd name="connsiteY0" fmla="*/ 9525 h 2943225"/>
              <a:gd name="connsiteX1" fmla="*/ 158885 w 1079231"/>
              <a:gd name="connsiteY1" fmla="*/ 587376 h 2943225"/>
              <a:gd name="connsiteX2" fmla="*/ 976009 w 1079231"/>
              <a:gd name="connsiteY2" fmla="*/ 542926 h 2943225"/>
              <a:gd name="connsiteX3" fmla="*/ 1066800 w 1079231"/>
              <a:gd name="connsiteY3" fmla="*/ 9525 h 2943225"/>
              <a:gd name="connsiteX4" fmla="*/ 1066800 w 1079231"/>
              <a:gd name="connsiteY4" fmla="*/ 2943225 h 2943225"/>
              <a:gd name="connsiteX5" fmla="*/ 0 w 1079231"/>
              <a:gd name="connsiteY5" fmla="*/ 2943225 h 2943225"/>
              <a:gd name="connsiteX6" fmla="*/ 0 w 1079231"/>
              <a:gd name="connsiteY6" fmla="*/ 952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31" h="2943225">
                <a:moveTo>
                  <a:pt x="0" y="9525"/>
                </a:moveTo>
                <a:cubicBezTo>
                  <a:pt x="4593" y="21167"/>
                  <a:pt x="11349" y="505884"/>
                  <a:pt x="158885" y="587376"/>
                </a:cubicBezTo>
                <a:cubicBezTo>
                  <a:pt x="321013" y="605368"/>
                  <a:pt x="816042" y="678393"/>
                  <a:pt x="976009" y="542926"/>
                </a:cubicBezTo>
                <a:cubicBezTo>
                  <a:pt x="1079231" y="337609"/>
                  <a:pt x="1064369" y="0"/>
                  <a:pt x="1066800" y="9525"/>
                </a:cubicBezTo>
                <a:lnTo>
                  <a:pt x="1066800" y="2943225"/>
                </a:lnTo>
                <a:lnTo>
                  <a:pt x="0" y="29432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5086688" y="3590925"/>
            <a:ext cx="1728000" cy="29432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1066800 w 1066800"/>
              <a:gd name="connsiteY3" fmla="*/ 401108 h 3334808"/>
              <a:gd name="connsiteX4" fmla="*/ 1066800 w 1066800"/>
              <a:gd name="connsiteY4" fmla="*/ 3334808 h 3334808"/>
              <a:gd name="connsiteX5" fmla="*/ 0 w 1066800"/>
              <a:gd name="connsiteY5" fmla="*/ 3334808 h 3334808"/>
              <a:gd name="connsiteX6" fmla="*/ 0 w 1066800"/>
              <a:gd name="connsiteY6" fmla="*/ 401108 h 3334808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682557 w 1066800"/>
              <a:gd name="connsiteY3" fmla="*/ 854075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953311 w 1066800"/>
              <a:gd name="connsiteY3" fmla="*/ 771526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953311 w 1066800"/>
              <a:gd name="connsiteY3" fmla="*/ 756709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53957 w 1066800"/>
              <a:gd name="connsiteY1" fmla="*/ 9789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612843 w 1066800"/>
              <a:gd name="connsiteY2" fmla="*/ 622300 h 2933700"/>
              <a:gd name="connsiteX3" fmla="*/ 885217 w 1066800"/>
              <a:gd name="connsiteY3" fmla="*/ 488950 h 2933700"/>
              <a:gd name="connsiteX4" fmla="*/ 1066800 w 1066800"/>
              <a:gd name="connsiteY4" fmla="*/ 0 h 2933700"/>
              <a:gd name="connsiteX5" fmla="*/ 1066800 w 1066800"/>
              <a:gd name="connsiteY5" fmla="*/ 2933700 h 2933700"/>
              <a:gd name="connsiteX6" fmla="*/ 0 w 1066800"/>
              <a:gd name="connsiteY6" fmla="*/ 2933700 h 2933700"/>
              <a:gd name="connsiteX7" fmla="*/ 0 w 1066800"/>
              <a:gd name="connsiteY7" fmla="*/ 0 h 2933700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158885 w 1080852"/>
              <a:gd name="connsiteY1" fmla="*/ 587376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103550"/>
              <a:gd name="connsiteY0" fmla="*/ 9525 h 2943225"/>
              <a:gd name="connsiteX1" fmla="*/ 158885 w 1103550"/>
              <a:gd name="connsiteY1" fmla="*/ 587376 h 2943225"/>
              <a:gd name="connsiteX2" fmla="*/ 976009 w 1103550"/>
              <a:gd name="connsiteY2" fmla="*/ 542926 h 2943225"/>
              <a:gd name="connsiteX3" fmla="*/ 1066800 w 1103550"/>
              <a:gd name="connsiteY3" fmla="*/ 9525 h 2943225"/>
              <a:gd name="connsiteX4" fmla="*/ 1066800 w 1103550"/>
              <a:gd name="connsiteY4" fmla="*/ 2943225 h 2943225"/>
              <a:gd name="connsiteX5" fmla="*/ 0 w 1103550"/>
              <a:gd name="connsiteY5" fmla="*/ 2943225 h 2943225"/>
              <a:gd name="connsiteX6" fmla="*/ 0 w 1103550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079231"/>
              <a:gd name="connsiteY0" fmla="*/ 9525 h 2943225"/>
              <a:gd name="connsiteX1" fmla="*/ 158885 w 1079231"/>
              <a:gd name="connsiteY1" fmla="*/ 587376 h 2943225"/>
              <a:gd name="connsiteX2" fmla="*/ 976009 w 1079231"/>
              <a:gd name="connsiteY2" fmla="*/ 542926 h 2943225"/>
              <a:gd name="connsiteX3" fmla="*/ 1066800 w 1079231"/>
              <a:gd name="connsiteY3" fmla="*/ 9525 h 2943225"/>
              <a:gd name="connsiteX4" fmla="*/ 1066800 w 1079231"/>
              <a:gd name="connsiteY4" fmla="*/ 2943225 h 2943225"/>
              <a:gd name="connsiteX5" fmla="*/ 0 w 1079231"/>
              <a:gd name="connsiteY5" fmla="*/ 2943225 h 2943225"/>
              <a:gd name="connsiteX6" fmla="*/ 0 w 1079231"/>
              <a:gd name="connsiteY6" fmla="*/ 952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31" h="2943225">
                <a:moveTo>
                  <a:pt x="0" y="9525"/>
                </a:moveTo>
                <a:cubicBezTo>
                  <a:pt x="4593" y="21167"/>
                  <a:pt x="11349" y="505884"/>
                  <a:pt x="158885" y="587376"/>
                </a:cubicBezTo>
                <a:cubicBezTo>
                  <a:pt x="321013" y="605368"/>
                  <a:pt x="816042" y="678393"/>
                  <a:pt x="976009" y="542926"/>
                </a:cubicBezTo>
                <a:cubicBezTo>
                  <a:pt x="1079231" y="337609"/>
                  <a:pt x="1064369" y="0"/>
                  <a:pt x="1066800" y="9525"/>
                </a:cubicBezTo>
                <a:lnTo>
                  <a:pt x="1066800" y="2943225"/>
                </a:lnTo>
                <a:lnTo>
                  <a:pt x="0" y="29432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7175838" y="3581400"/>
            <a:ext cx="1733550" cy="29432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1066800 w 1066800"/>
              <a:gd name="connsiteY3" fmla="*/ 401108 h 3334808"/>
              <a:gd name="connsiteX4" fmla="*/ 1066800 w 1066800"/>
              <a:gd name="connsiteY4" fmla="*/ 3334808 h 3334808"/>
              <a:gd name="connsiteX5" fmla="*/ 0 w 1066800"/>
              <a:gd name="connsiteY5" fmla="*/ 3334808 h 3334808"/>
              <a:gd name="connsiteX6" fmla="*/ 0 w 1066800"/>
              <a:gd name="connsiteY6" fmla="*/ 401108 h 3334808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682557 w 1066800"/>
              <a:gd name="connsiteY3" fmla="*/ 854075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953311 w 1066800"/>
              <a:gd name="connsiteY3" fmla="*/ 771526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953311 w 1066800"/>
              <a:gd name="connsiteY3" fmla="*/ 756709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53957 w 1066800"/>
              <a:gd name="connsiteY1" fmla="*/ 9789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612843 w 1066800"/>
              <a:gd name="connsiteY2" fmla="*/ 622300 h 2933700"/>
              <a:gd name="connsiteX3" fmla="*/ 885217 w 1066800"/>
              <a:gd name="connsiteY3" fmla="*/ 488950 h 2933700"/>
              <a:gd name="connsiteX4" fmla="*/ 1066800 w 1066800"/>
              <a:gd name="connsiteY4" fmla="*/ 0 h 2933700"/>
              <a:gd name="connsiteX5" fmla="*/ 1066800 w 1066800"/>
              <a:gd name="connsiteY5" fmla="*/ 2933700 h 2933700"/>
              <a:gd name="connsiteX6" fmla="*/ 0 w 1066800"/>
              <a:gd name="connsiteY6" fmla="*/ 2933700 h 2933700"/>
              <a:gd name="connsiteX7" fmla="*/ 0 w 1066800"/>
              <a:gd name="connsiteY7" fmla="*/ 0 h 2933700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158885 w 1080852"/>
              <a:gd name="connsiteY1" fmla="*/ 587376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103550"/>
              <a:gd name="connsiteY0" fmla="*/ 9525 h 2943225"/>
              <a:gd name="connsiteX1" fmla="*/ 158885 w 1103550"/>
              <a:gd name="connsiteY1" fmla="*/ 587376 h 2943225"/>
              <a:gd name="connsiteX2" fmla="*/ 976009 w 1103550"/>
              <a:gd name="connsiteY2" fmla="*/ 542926 h 2943225"/>
              <a:gd name="connsiteX3" fmla="*/ 1066800 w 1103550"/>
              <a:gd name="connsiteY3" fmla="*/ 9525 h 2943225"/>
              <a:gd name="connsiteX4" fmla="*/ 1066800 w 1103550"/>
              <a:gd name="connsiteY4" fmla="*/ 2943225 h 2943225"/>
              <a:gd name="connsiteX5" fmla="*/ 0 w 1103550"/>
              <a:gd name="connsiteY5" fmla="*/ 2943225 h 2943225"/>
              <a:gd name="connsiteX6" fmla="*/ 0 w 1103550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079231"/>
              <a:gd name="connsiteY0" fmla="*/ 9525 h 2943225"/>
              <a:gd name="connsiteX1" fmla="*/ 158885 w 1079231"/>
              <a:gd name="connsiteY1" fmla="*/ 587376 h 2943225"/>
              <a:gd name="connsiteX2" fmla="*/ 976009 w 1079231"/>
              <a:gd name="connsiteY2" fmla="*/ 542926 h 2943225"/>
              <a:gd name="connsiteX3" fmla="*/ 1066800 w 1079231"/>
              <a:gd name="connsiteY3" fmla="*/ 9525 h 2943225"/>
              <a:gd name="connsiteX4" fmla="*/ 1066800 w 1079231"/>
              <a:gd name="connsiteY4" fmla="*/ 2943225 h 2943225"/>
              <a:gd name="connsiteX5" fmla="*/ 0 w 1079231"/>
              <a:gd name="connsiteY5" fmla="*/ 2943225 h 2943225"/>
              <a:gd name="connsiteX6" fmla="*/ 0 w 1079231"/>
              <a:gd name="connsiteY6" fmla="*/ 952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31" h="2943225">
                <a:moveTo>
                  <a:pt x="0" y="9525"/>
                </a:moveTo>
                <a:cubicBezTo>
                  <a:pt x="4593" y="21167"/>
                  <a:pt x="11349" y="505884"/>
                  <a:pt x="158885" y="587376"/>
                </a:cubicBezTo>
                <a:cubicBezTo>
                  <a:pt x="321013" y="605368"/>
                  <a:pt x="816042" y="678393"/>
                  <a:pt x="976009" y="542926"/>
                </a:cubicBezTo>
                <a:cubicBezTo>
                  <a:pt x="1079231" y="337609"/>
                  <a:pt x="1064369" y="0"/>
                  <a:pt x="1066800" y="9525"/>
                </a:cubicBezTo>
                <a:lnTo>
                  <a:pt x="1066800" y="2943225"/>
                </a:lnTo>
                <a:lnTo>
                  <a:pt x="0" y="29432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lechovka 10"/>
          <p:cNvSpPr/>
          <p:nvPr/>
        </p:nvSpPr>
        <p:spPr>
          <a:xfrm>
            <a:off x="6799694" y="1457325"/>
            <a:ext cx="404813" cy="440055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5060950" y="2628900"/>
            <a:ext cx="3854450" cy="3911600"/>
          </a:xfrm>
          <a:custGeom>
            <a:avLst/>
            <a:gdLst>
              <a:gd name="connsiteX0" fmla="*/ 0 w 3949700"/>
              <a:gd name="connsiteY0" fmla="*/ 241300 h 3911600"/>
              <a:gd name="connsiteX1" fmla="*/ 101600 w 3949700"/>
              <a:gd name="connsiteY1" fmla="*/ 3911600 h 3911600"/>
              <a:gd name="connsiteX2" fmla="*/ 3949700 w 3949700"/>
              <a:gd name="connsiteY2" fmla="*/ 3911600 h 3911600"/>
              <a:gd name="connsiteX3" fmla="*/ 3937000 w 3949700"/>
              <a:gd name="connsiteY3" fmla="*/ 0 h 3911600"/>
              <a:gd name="connsiteX4" fmla="*/ 3937000 w 3949700"/>
              <a:gd name="connsiteY4" fmla="*/ 0 h 3911600"/>
              <a:gd name="connsiteX0" fmla="*/ 0 w 3949700"/>
              <a:gd name="connsiteY0" fmla="*/ 241300 h 3911600"/>
              <a:gd name="connsiteX1" fmla="*/ 95250 w 3949700"/>
              <a:gd name="connsiteY1" fmla="*/ 82550 h 3911600"/>
              <a:gd name="connsiteX2" fmla="*/ 101600 w 3949700"/>
              <a:gd name="connsiteY2" fmla="*/ 3911600 h 3911600"/>
              <a:gd name="connsiteX3" fmla="*/ 3949700 w 3949700"/>
              <a:gd name="connsiteY3" fmla="*/ 3911600 h 3911600"/>
              <a:gd name="connsiteX4" fmla="*/ 3937000 w 3949700"/>
              <a:gd name="connsiteY4" fmla="*/ 0 h 3911600"/>
              <a:gd name="connsiteX5" fmla="*/ 3937000 w 3949700"/>
              <a:gd name="connsiteY5" fmla="*/ 0 h 3911600"/>
              <a:gd name="connsiteX0" fmla="*/ 0 w 3854450"/>
              <a:gd name="connsiteY0" fmla="*/ 82550 h 3911600"/>
              <a:gd name="connsiteX1" fmla="*/ 6350 w 3854450"/>
              <a:gd name="connsiteY1" fmla="*/ 3911600 h 3911600"/>
              <a:gd name="connsiteX2" fmla="*/ 3854450 w 3854450"/>
              <a:gd name="connsiteY2" fmla="*/ 3911600 h 3911600"/>
              <a:gd name="connsiteX3" fmla="*/ 3841750 w 3854450"/>
              <a:gd name="connsiteY3" fmla="*/ 0 h 3911600"/>
              <a:gd name="connsiteX4" fmla="*/ 3841750 w 3854450"/>
              <a:gd name="connsiteY4" fmla="*/ 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450" h="3911600">
                <a:moveTo>
                  <a:pt x="0" y="82550"/>
                </a:moveTo>
                <a:cubicBezTo>
                  <a:pt x="2117" y="1358900"/>
                  <a:pt x="4233" y="2635250"/>
                  <a:pt x="6350" y="3911600"/>
                </a:cubicBezTo>
                <a:lnTo>
                  <a:pt x="3854450" y="3911600"/>
                </a:lnTo>
                <a:cubicBezTo>
                  <a:pt x="3850217" y="2607733"/>
                  <a:pt x="3845983" y="1303867"/>
                  <a:pt x="3841750" y="0"/>
                </a:cubicBezTo>
                <a:lnTo>
                  <a:pt x="384175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822100" y="2673350"/>
            <a:ext cx="360000" cy="3289300"/>
          </a:xfrm>
          <a:prstGeom prst="rect">
            <a:avLst/>
          </a:prstGeom>
          <a:solidFill>
            <a:srgbClr val="0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817519" y="2495550"/>
            <a:ext cx="369094" cy="354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4" grpId="0" animBg="1"/>
      <p:bldP spid="15" grpId="0" animBg="1"/>
      <p:bldP spid="1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22250" y="984250"/>
            <a:ext cx="559435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lphaUcPeriod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kapilární elevace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kapalina smáčí stěny nádoby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 kapiláře nastane vzestup hladiny vzhledem k okolní hladině díky nižšímu tlaku 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vznikne </a:t>
            </a: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dutý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vrchlík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13" name="Volný tvar 12"/>
          <p:cNvSpPr/>
          <p:nvPr/>
        </p:nvSpPr>
        <p:spPr>
          <a:xfrm>
            <a:off x="5076100" y="3590925"/>
            <a:ext cx="3852000" cy="29432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1066800 w 1066800"/>
              <a:gd name="connsiteY3" fmla="*/ 401108 h 3334808"/>
              <a:gd name="connsiteX4" fmla="*/ 1066800 w 1066800"/>
              <a:gd name="connsiteY4" fmla="*/ 3334808 h 3334808"/>
              <a:gd name="connsiteX5" fmla="*/ 0 w 1066800"/>
              <a:gd name="connsiteY5" fmla="*/ 3334808 h 3334808"/>
              <a:gd name="connsiteX6" fmla="*/ 0 w 1066800"/>
              <a:gd name="connsiteY6" fmla="*/ 401108 h 3334808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682557 w 1066800"/>
              <a:gd name="connsiteY3" fmla="*/ 854075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953311 w 1066800"/>
              <a:gd name="connsiteY3" fmla="*/ 771526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953311 w 1066800"/>
              <a:gd name="connsiteY3" fmla="*/ 756709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53957 w 1066800"/>
              <a:gd name="connsiteY1" fmla="*/ 9789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612843 w 1066800"/>
              <a:gd name="connsiteY2" fmla="*/ 622300 h 2933700"/>
              <a:gd name="connsiteX3" fmla="*/ 885217 w 1066800"/>
              <a:gd name="connsiteY3" fmla="*/ 488950 h 2933700"/>
              <a:gd name="connsiteX4" fmla="*/ 1066800 w 1066800"/>
              <a:gd name="connsiteY4" fmla="*/ 0 h 2933700"/>
              <a:gd name="connsiteX5" fmla="*/ 1066800 w 1066800"/>
              <a:gd name="connsiteY5" fmla="*/ 2933700 h 2933700"/>
              <a:gd name="connsiteX6" fmla="*/ 0 w 1066800"/>
              <a:gd name="connsiteY6" fmla="*/ 2933700 h 2933700"/>
              <a:gd name="connsiteX7" fmla="*/ 0 w 1066800"/>
              <a:gd name="connsiteY7" fmla="*/ 0 h 2933700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158885 w 1080852"/>
              <a:gd name="connsiteY1" fmla="*/ 587376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103550"/>
              <a:gd name="connsiteY0" fmla="*/ 9525 h 2943225"/>
              <a:gd name="connsiteX1" fmla="*/ 158885 w 1103550"/>
              <a:gd name="connsiteY1" fmla="*/ 587376 h 2943225"/>
              <a:gd name="connsiteX2" fmla="*/ 976009 w 1103550"/>
              <a:gd name="connsiteY2" fmla="*/ 542926 h 2943225"/>
              <a:gd name="connsiteX3" fmla="*/ 1066800 w 1103550"/>
              <a:gd name="connsiteY3" fmla="*/ 9525 h 2943225"/>
              <a:gd name="connsiteX4" fmla="*/ 1066800 w 1103550"/>
              <a:gd name="connsiteY4" fmla="*/ 2943225 h 2943225"/>
              <a:gd name="connsiteX5" fmla="*/ 0 w 1103550"/>
              <a:gd name="connsiteY5" fmla="*/ 2943225 h 2943225"/>
              <a:gd name="connsiteX6" fmla="*/ 0 w 1103550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079231"/>
              <a:gd name="connsiteY0" fmla="*/ 9525 h 2943225"/>
              <a:gd name="connsiteX1" fmla="*/ 158885 w 1079231"/>
              <a:gd name="connsiteY1" fmla="*/ 587376 h 2943225"/>
              <a:gd name="connsiteX2" fmla="*/ 976009 w 1079231"/>
              <a:gd name="connsiteY2" fmla="*/ 542926 h 2943225"/>
              <a:gd name="connsiteX3" fmla="*/ 1066800 w 1079231"/>
              <a:gd name="connsiteY3" fmla="*/ 9525 h 2943225"/>
              <a:gd name="connsiteX4" fmla="*/ 1066800 w 1079231"/>
              <a:gd name="connsiteY4" fmla="*/ 2943225 h 2943225"/>
              <a:gd name="connsiteX5" fmla="*/ 0 w 1079231"/>
              <a:gd name="connsiteY5" fmla="*/ 2943225 h 2943225"/>
              <a:gd name="connsiteX6" fmla="*/ 0 w 1079231"/>
              <a:gd name="connsiteY6" fmla="*/ 952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31" h="2943225">
                <a:moveTo>
                  <a:pt x="0" y="9525"/>
                </a:moveTo>
                <a:cubicBezTo>
                  <a:pt x="4593" y="21167"/>
                  <a:pt x="11349" y="505884"/>
                  <a:pt x="158885" y="587376"/>
                </a:cubicBezTo>
                <a:cubicBezTo>
                  <a:pt x="321013" y="605368"/>
                  <a:pt x="816042" y="678393"/>
                  <a:pt x="976009" y="542926"/>
                </a:cubicBezTo>
                <a:cubicBezTo>
                  <a:pt x="1079231" y="337609"/>
                  <a:pt x="1064369" y="0"/>
                  <a:pt x="1066800" y="9525"/>
                </a:cubicBezTo>
                <a:lnTo>
                  <a:pt x="1066800" y="2943225"/>
                </a:lnTo>
                <a:lnTo>
                  <a:pt x="0" y="29432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5086688" y="3590925"/>
            <a:ext cx="1728000" cy="29432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1066800 w 1066800"/>
              <a:gd name="connsiteY3" fmla="*/ 401108 h 3334808"/>
              <a:gd name="connsiteX4" fmla="*/ 1066800 w 1066800"/>
              <a:gd name="connsiteY4" fmla="*/ 3334808 h 3334808"/>
              <a:gd name="connsiteX5" fmla="*/ 0 w 1066800"/>
              <a:gd name="connsiteY5" fmla="*/ 3334808 h 3334808"/>
              <a:gd name="connsiteX6" fmla="*/ 0 w 1066800"/>
              <a:gd name="connsiteY6" fmla="*/ 401108 h 3334808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682557 w 1066800"/>
              <a:gd name="connsiteY3" fmla="*/ 854075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953311 w 1066800"/>
              <a:gd name="connsiteY3" fmla="*/ 771526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953311 w 1066800"/>
              <a:gd name="connsiteY3" fmla="*/ 756709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53957 w 1066800"/>
              <a:gd name="connsiteY1" fmla="*/ 9789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612843 w 1066800"/>
              <a:gd name="connsiteY2" fmla="*/ 622300 h 2933700"/>
              <a:gd name="connsiteX3" fmla="*/ 885217 w 1066800"/>
              <a:gd name="connsiteY3" fmla="*/ 488950 h 2933700"/>
              <a:gd name="connsiteX4" fmla="*/ 1066800 w 1066800"/>
              <a:gd name="connsiteY4" fmla="*/ 0 h 2933700"/>
              <a:gd name="connsiteX5" fmla="*/ 1066800 w 1066800"/>
              <a:gd name="connsiteY5" fmla="*/ 2933700 h 2933700"/>
              <a:gd name="connsiteX6" fmla="*/ 0 w 1066800"/>
              <a:gd name="connsiteY6" fmla="*/ 2933700 h 2933700"/>
              <a:gd name="connsiteX7" fmla="*/ 0 w 1066800"/>
              <a:gd name="connsiteY7" fmla="*/ 0 h 2933700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158885 w 1080852"/>
              <a:gd name="connsiteY1" fmla="*/ 587376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103550"/>
              <a:gd name="connsiteY0" fmla="*/ 9525 h 2943225"/>
              <a:gd name="connsiteX1" fmla="*/ 158885 w 1103550"/>
              <a:gd name="connsiteY1" fmla="*/ 587376 h 2943225"/>
              <a:gd name="connsiteX2" fmla="*/ 976009 w 1103550"/>
              <a:gd name="connsiteY2" fmla="*/ 542926 h 2943225"/>
              <a:gd name="connsiteX3" fmla="*/ 1066800 w 1103550"/>
              <a:gd name="connsiteY3" fmla="*/ 9525 h 2943225"/>
              <a:gd name="connsiteX4" fmla="*/ 1066800 w 1103550"/>
              <a:gd name="connsiteY4" fmla="*/ 2943225 h 2943225"/>
              <a:gd name="connsiteX5" fmla="*/ 0 w 1103550"/>
              <a:gd name="connsiteY5" fmla="*/ 2943225 h 2943225"/>
              <a:gd name="connsiteX6" fmla="*/ 0 w 1103550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079231"/>
              <a:gd name="connsiteY0" fmla="*/ 9525 h 2943225"/>
              <a:gd name="connsiteX1" fmla="*/ 158885 w 1079231"/>
              <a:gd name="connsiteY1" fmla="*/ 587376 h 2943225"/>
              <a:gd name="connsiteX2" fmla="*/ 976009 w 1079231"/>
              <a:gd name="connsiteY2" fmla="*/ 542926 h 2943225"/>
              <a:gd name="connsiteX3" fmla="*/ 1066800 w 1079231"/>
              <a:gd name="connsiteY3" fmla="*/ 9525 h 2943225"/>
              <a:gd name="connsiteX4" fmla="*/ 1066800 w 1079231"/>
              <a:gd name="connsiteY4" fmla="*/ 2943225 h 2943225"/>
              <a:gd name="connsiteX5" fmla="*/ 0 w 1079231"/>
              <a:gd name="connsiteY5" fmla="*/ 2943225 h 2943225"/>
              <a:gd name="connsiteX6" fmla="*/ 0 w 1079231"/>
              <a:gd name="connsiteY6" fmla="*/ 952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31" h="2943225">
                <a:moveTo>
                  <a:pt x="0" y="9525"/>
                </a:moveTo>
                <a:cubicBezTo>
                  <a:pt x="4593" y="21167"/>
                  <a:pt x="11349" y="505884"/>
                  <a:pt x="158885" y="587376"/>
                </a:cubicBezTo>
                <a:cubicBezTo>
                  <a:pt x="321013" y="605368"/>
                  <a:pt x="816042" y="678393"/>
                  <a:pt x="976009" y="542926"/>
                </a:cubicBezTo>
                <a:cubicBezTo>
                  <a:pt x="1079231" y="337609"/>
                  <a:pt x="1064369" y="0"/>
                  <a:pt x="1066800" y="9525"/>
                </a:cubicBezTo>
                <a:lnTo>
                  <a:pt x="1066800" y="2943225"/>
                </a:lnTo>
                <a:lnTo>
                  <a:pt x="0" y="29432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7175838" y="3581400"/>
            <a:ext cx="1733550" cy="2943225"/>
          </a:xfrm>
          <a:custGeom>
            <a:avLst/>
            <a:gdLst>
              <a:gd name="connsiteX0" fmla="*/ 0 w 1066800"/>
              <a:gd name="connsiteY0" fmla="*/ 0 h 2933700"/>
              <a:gd name="connsiteX1" fmla="*/ 1066800 w 1066800"/>
              <a:gd name="connsiteY1" fmla="*/ 0 h 2933700"/>
              <a:gd name="connsiteX2" fmla="*/ 1066800 w 1066800"/>
              <a:gd name="connsiteY2" fmla="*/ 2933700 h 2933700"/>
              <a:gd name="connsiteX3" fmla="*/ 0 w 1066800"/>
              <a:gd name="connsiteY3" fmla="*/ 2933700 h 2933700"/>
              <a:gd name="connsiteX4" fmla="*/ 0 w 1066800"/>
              <a:gd name="connsiteY4" fmla="*/ 0 h 293370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488950 h 3422650"/>
              <a:gd name="connsiteX1" fmla="*/ 1066800 w 1066800"/>
              <a:gd name="connsiteY1" fmla="*/ 488950 h 3422650"/>
              <a:gd name="connsiteX2" fmla="*/ 1066800 w 1066800"/>
              <a:gd name="connsiteY2" fmla="*/ 3422650 h 3422650"/>
              <a:gd name="connsiteX3" fmla="*/ 0 w 1066800"/>
              <a:gd name="connsiteY3" fmla="*/ 3422650 h 3422650"/>
              <a:gd name="connsiteX4" fmla="*/ 0 w 1066800"/>
              <a:gd name="connsiteY4" fmla="*/ 488950 h 3422650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547852 h 3481552"/>
              <a:gd name="connsiteX1" fmla="*/ 577850 w 1066800"/>
              <a:gd name="connsiteY1" fmla="*/ 1303502 h 3481552"/>
              <a:gd name="connsiteX2" fmla="*/ 1066800 w 1066800"/>
              <a:gd name="connsiteY2" fmla="*/ 547852 h 3481552"/>
              <a:gd name="connsiteX3" fmla="*/ 1066800 w 1066800"/>
              <a:gd name="connsiteY3" fmla="*/ 3481552 h 3481552"/>
              <a:gd name="connsiteX4" fmla="*/ 0 w 1066800"/>
              <a:gd name="connsiteY4" fmla="*/ 3481552 h 3481552"/>
              <a:gd name="connsiteX5" fmla="*/ 0 w 1066800"/>
              <a:gd name="connsiteY5" fmla="*/ 547852 h 3481552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75565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4042 h 2937742"/>
              <a:gd name="connsiteX1" fmla="*/ 577850 w 1066800"/>
              <a:gd name="connsiteY1" fmla="*/ 537442 h 2937742"/>
              <a:gd name="connsiteX2" fmla="*/ 1066800 w 1066800"/>
              <a:gd name="connsiteY2" fmla="*/ 4042 h 2937742"/>
              <a:gd name="connsiteX3" fmla="*/ 1066800 w 1066800"/>
              <a:gd name="connsiteY3" fmla="*/ 2937742 h 2937742"/>
              <a:gd name="connsiteX4" fmla="*/ 0 w 1066800"/>
              <a:gd name="connsiteY4" fmla="*/ 2937742 h 2937742"/>
              <a:gd name="connsiteX5" fmla="*/ 0 w 1066800"/>
              <a:gd name="connsiteY5" fmla="*/ 4042 h 2937742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4445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0 h 2933700"/>
              <a:gd name="connsiteX1" fmla="*/ 577850 w 1066800"/>
              <a:gd name="connsiteY1" fmla="*/ 533400 h 2933700"/>
              <a:gd name="connsiteX2" fmla="*/ 1066800 w 1066800"/>
              <a:gd name="connsiteY2" fmla="*/ 0 h 2933700"/>
              <a:gd name="connsiteX3" fmla="*/ 1066800 w 1066800"/>
              <a:gd name="connsiteY3" fmla="*/ 2933700 h 2933700"/>
              <a:gd name="connsiteX4" fmla="*/ 0 w 1066800"/>
              <a:gd name="connsiteY4" fmla="*/ 2933700 h 2933700"/>
              <a:gd name="connsiteX5" fmla="*/ 0 w 1066800"/>
              <a:gd name="connsiteY5" fmla="*/ 0 h 2933700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1066800 w 1066800"/>
              <a:gd name="connsiteY3" fmla="*/ 401108 h 3334808"/>
              <a:gd name="connsiteX4" fmla="*/ 1066800 w 1066800"/>
              <a:gd name="connsiteY4" fmla="*/ 3334808 h 3334808"/>
              <a:gd name="connsiteX5" fmla="*/ 0 w 1066800"/>
              <a:gd name="connsiteY5" fmla="*/ 3334808 h 3334808"/>
              <a:gd name="connsiteX6" fmla="*/ 0 w 1066800"/>
              <a:gd name="connsiteY6" fmla="*/ 401108 h 3334808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682557 w 1066800"/>
              <a:gd name="connsiteY3" fmla="*/ 854075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15925 h 3349625"/>
              <a:gd name="connsiteX1" fmla="*/ 475034 w 1066800"/>
              <a:gd name="connsiteY1" fmla="*/ 942975 h 3349625"/>
              <a:gd name="connsiteX2" fmla="*/ 577850 w 1066800"/>
              <a:gd name="connsiteY2" fmla="*/ 949325 h 3349625"/>
              <a:gd name="connsiteX3" fmla="*/ 953311 w 1066800"/>
              <a:gd name="connsiteY3" fmla="*/ 771526 h 3349625"/>
              <a:gd name="connsiteX4" fmla="*/ 1066800 w 1066800"/>
              <a:gd name="connsiteY4" fmla="*/ 415925 h 3349625"/>
              <a:gd name="connsiteX5" fmla="*/ 1066800 w 1066800"/>
              <a:gd name="connsiteY5" fmla="*/ 3349625 h 3349625"/>
              <a:gd name="connsiteX6" fmla="*/ 0 w 1066800"/>
              <a:gd name="connsiteY6" fmla="*/ 3349625 h 3349625"/>
              <a:gd name="connsiteX7" fmla="*/ 0 w 1066800"/>
              <a:gd name="connsiteY7" fmla="*/ 415925 h 3349625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953311 w 1066800"/>
              <a:gd name="connsiteY3" fmla="*/ 756709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577850 w 1066800"/>
              <a:gd name="connsiteY2" fmla="*/ 9345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75034 w 1066800"/>
              <a:gd name="connsiteY1" fmla="*/ 9281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401108 h 3334808"/>
              <a:gd name="connsiteX1" fmla="*/ 453957 w 1066800"/>
              <a:gd name="connsiteY1" fmla="*/ 978958 h 3334808"/>
              <a:gd name="connsiteX2" fmla="*/ 612843 w 1066800"/>
              <a:gd name="connsiteY2" fmla="*/ 1023408 h 3334808"/>
              <a:gd name="connsiteX3" fmla="*/ 885217 w 1066800"/>
              <a:gd name="connsiteY3" fmla="*/ 890058 h 3334808"/>
              <a:gd name="connsiteX4" fmla="*/ 1066800 w 1066800"/>
              <a:gd name="connsiteY4" fmla="*/ 401108 h 3334808"/>
              <a:gd name="connsiteX5" fmla="*/ 1066800 w 1066800"/>
              <a:gd name="connsiteY5" fmla="*/ 3334808 h 3334808"/>
              <a:gd name="connsiteX6" fmla="*/ 0 w 1066800"/>
              <a:gd name="connsiteY6" fmla="*/ 3334808 h 3334808"/>
              <a:gd name="connsiteX7" fmla="*/ 0 w 1066800"/>
              <a:gd name="connsiteY7" fmla="*/ 401108 h 3334808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612843 w 1066800"/>
              <a:gd name="connsiteY2" fmla="*/ 622300 h 2933700"/>
              <a:gd name="connsiteX3" fmla="*/ 885217 w 1066800"/>
              <a:gd name="connsiteY3" fmla="*/ 488950 h 2933700"/>
              <a:gd name="connsiteX4" fmla="*/ 1066800 w 1066800"/>
              <a:gd name="connsiteY4" fmla="*/ 0 h 2933700"/>
              <a:gd name="connsiteX5" fmla="*/ 1066800 w 1066800"/>
              <a:gd name="connsiteY5" fmla="*/ 2933700 h 2933700"/>
              <a:gd name="connsiteX6" fmla="*/ 0 w 1066800"/>
              <a:gd name="connsiteY6" fmla="*/ 2933700 h 2933700"/>
              <a:gd name="connsiteX7" fmla="*/ 0 w 1066800"/>
              <a:gd name="connsiteY7" fmla="*/ 0 h 2933700"/>
              <a:gd name="connsiteX0" fmla="*/ 0 w 1066800"/>
              <a:gd name="connsiteY0" fmla="*/ 0 h 2933700"/>
              <a:gd name="connsiteX1" fmla="*/ 453957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885217 w 1066800"/>
              <a:gd name="connsiteY2" fmla="*/ 48895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66800"/>
              <a:gd name="connsiteY0" fmla="*/ 0 h 2933700"/>
              <a:gd name="connsiteX1" fmla="*/ 238328 w 1066800"/>
              <a:gd name="connsiteY1" fmla="*/ 577850 h 2933700"/>
              <a:gd name="connsiteX2" fmla="*/ 953311 w 1066800"/>
              <a:gd name="connsiteY2" fmla="*/ 533400 h 2933700"/>
              <a:gd name="connsiteX3" fmla="*/ 1066800 w 1066800"/>
              <a:gd name="connsiteY3" fmla="*/ 0 h 2933700"/>
              <a:gd name="connsiteX4" fmla="*/ 1066800 w 1066800"/>
              <a:gd name="connsiteY4" fmla="*/ 2933700 h 2933700"/>
              <a:gd name="connsiteX5" fmla="*/ 0 w 1066800"/>
              <a:gd name="connsiteY5" fmla="*/ 2933700 h 2933700"/>
              <a:gd name="connsiteX6" fmla="*/ 0 w 1066800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0 h 2933700"/>
              <a:gd name="connsiteX1" fmla="*/ 238328 w 1080852"/>
              <a:gd name="connsiteY1" fmla="*/ 577850 h 2933700"/>
              <a:gd name="connsiteX2" fmla="*/ 953311 w 1080852"/>
              <a:gd name="connsiteY2" fmla="*/ 533400 h 2933700"/>
              <a:gd name="connsiteX3" fmla="*/ 1066800 w 1080852"/>
              <a:gd name="connsiteY3" fmla="*/ 0 h 2933700"/>
              <a:gd name="connsiteX4" fmla="*/ 1066800 w 1080852"/>
              <a:gd name="connsiteY4" fmla="*/ 2933700 h 2933700"/>
              <a:gd name="connsiteX5" fmla="*/ 0 w 1080852"/>
              <a:gd name="connsiteY5" fmla="*/ 2933700 h 2933700"/>
              <a:gd name="connsiteX6" fmla="*/ 0 w 1080852"/>
              <a:gd name="connsiteY6" fmla="*/ 0 h 2933700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238328 w 1080852"/>
              <a:gd name="connsiteY1" fmla="*/ 587375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080852"/>
              <a:gd name="connsiteY0" fmla="*/ 9525 h 2943225"/>
              <a:gd name="connsiteX1" fmla="*/ 158885 w 1080852"/>
              <a:gd name="connsiteY1" fmla="*/ 587376 h 2943225"/>
              <a:gd name="connsiteX2" fmla="*/ 953311 w 1080852"/>
              <a:gd name="connsiteY2" fmla="*/ 542925 h 2943225"/>
              <a:gd name="connsiteX3" fmla="*/ 1066800 w 1080852"/>
              <a:gd name="connsiteY3" fmla="*/ 9525 h 2943225"/>
              <a:gd name="connsiteX4" fmla="*/ 1066800 w 1080852"/>
              <a:gd name="connsiteY4" fmla="*/ 2943225 h 2943225"/>
              <a:gd name="connsiteX5" fmla="*/ 0 w 1080852"/>
              <a:gd name="connsiteY5" fmla="*/ 2943225 h 2943225"/>
              <a:gd name="connsiteX6" fmla="*/ 0 w 1080852"/>
              <a:gd name="connsiteY6" fmla="*/ 9525 h 2943225"/>
              <a:gd name="connsiteX0" fmla="*/ 0 w 1103550"/>
              <a:gd name="connsiteY0" fmla="*/ 9525 h 2943225"/>
              <a:gd name="connsiteX1" fmla="*/ 158885 w 1103550"/>
              <a:gd name="connsiteY1" fmla="*/ 587376 h 2943225"/>
              <a:gd name="connsiteX2" fmla="*/ 976009 w 1103550"/>
              <a:gd name="connsiteY2" fmla="*/ 542926 h 2943225"/>
              <a:gd name="connsiteX3" fmla="*/ 1066800 w 1103550"/>
              <a:gd name="connsiteY3" fmla="*/ 9525 h 2943225"/>
              <a:gd name="connsiteX4" fmla="*/ 1066800 w 1103550"/>
              <a:gd name="connsiteY4" fmla="*/ 2943225 h 2943225"/>
              <a:gd name="connsiteX5" fmla="*/ 0 w 1103550"/>
              <a:gd name="connsiteY5" fmla="*/ 2943225 h 2943225"/>
              <a:gd name="connsiteX6" fmla="*/ 0 w 1103550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144082"/>
              <a:gd name="connsiteY0" fmla="*/ 9525 h 2943225"/>
              <a:gd name="connsiteX1" fmla="*/ 158885 w 1144082"/>
              <a:gd name="connsiteY1" fmla="*/ 587376 h 2943225"/>
              <a:gd name="connsiteX2" fmla="*/ 976009 w 1144082"/>
              <a:gd name="connsiteY2" fmla="*/ 542926 h 2943225"/>
              <a:gd name="connsiteX3" fmla="*/ 1066800 w 1144082"/>
              <a:gd name="connsiteY3" fmla="*/ 9525 h 2943225"/>
              <a:gd name="connsiteX4" fmla="*/ 1066800 w 1144082"/>
              <a:gd name="connsiteY4" fmla="*/ 2943225 h 2943225"/>
              <a:gd name="connsiteX5" fmla="*/ 0 w 1144082"/>
              <a:gd name="connsiteY5" fmla="*/ 2943225 h 2943225"/>
              <a:gd name="connsiteX6" fmla="*/ 0 w 1144082"/>
              <a:gd name="connsiteY6" fmla="*/ 9525 h 2943225"/>
              <a:gd name="connsiteX0" fmla="*/ 0 w 1079231"/>
              <a:gd name="connsiteY0" fmla="*/ 9525 h 2943225"/>
              <a:gd name="connsiteX1" fmla="*/ 158885 w 1079231"/>
              <a:gd name="connsiteY1" fmla="*/ 587376 h 2943225"/>
              <a:gd name="connsiteX2" fmla="*/ 976009 w 1079231"/>
              <a:gd name="connsiteY2" fmla="*/ 542926 h 2943225"/>
              <a:gd name="connsiteX3" fmla="*/ 1066800 w 1079231"/>
              <a:gd name="connsiteY3" fmla="*/ 9525 h 2943225"/>
              <a:gd name="connsiteX4" fmla="*/ 1066800 w 1079231"/>
              <a:gd name="connsiteY4" fmla="*/ 2943225 h 2943225"/>
              <a:gd name="connsiteX5" fmla="*/ 0 w 1079231"/>
              <a:gd name="connsiteY5" fmla="*/ 2943225 h 2943225"/>
              <a:gd name="connsiteX6" fmla="*/ 0 w 1079231"/>
              <a:gd name="connsiteY6" fmla="*/ 9525 h 294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231" h="2943225">
                <a:moveTo>
                  <a:pt x="0" y="9525"/>
                </a:moveTo>
                <a:cubicBezTo>
                  <a:pt x="4593" y="21167"/>
                  <a:pt x="11349" y="505884"/>
                  <a:pt x="158885" y="587376"/>
                </a:cubicBezTo>
                <a:cubicBezTo>
                  <a:pt x="321013" y="605368"/>
                  <a:pt x="816042" y="678393"/>
                  <a:pt x="976009" y="542926"/>
                </a:cubicBezTo>
                <a:cubicBezTo>
                  <a:pt x="1079231" y="337609"/>
                  <a:pt x="1064369" y="0"/>
                  <a:pt x="1066800" y="9525"/>
                </a:cubicBezTo>
                <a:lnTo>
                  <a:pt x="1066800" y="2943225"/>
                </a:lnTo>
                <a:lnTo>
                  <a:pt x="0" y="29432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Plechovka 10"/>
          <p:cNvSpPr/>
          <p:nvPr/>
        </p:nvSpPr>
        <p:spPr>
          <a:xfrm>
            <a:off x="6799694" y="1457325"/>
            <a:ext cx="404813" cy="440055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5060950" y="2628900"/>
            <a:ext cx="3854450" cy="3911600"/>
          </a:xfrm>
          <a:custGeom>
            <a:avLst/>
            <a:gdLst>
              <a:gd name="connsiteX0" fmla="*/ 0 w 3949700"/>
              <a:gd name="connsiteY0" fmla="*/ 241300 h 3911600"/>
              <a:gd name="connsiteX1" fmla="*/ 101600 w 3949700"/>
              <a:gd name="connsiteY1" fmla="*/ 3911600 h 3911600"/>
              <a:gd name="connsiteX2" fmla="*/ 3949700 w 3949700"/>
              <a:gd name="connsiteY2" fmla="*/ 3911600 h 3911600"/>
              <a:gd name="connsiteX3" fmla="*/ 3937000 w 3949700"/>
              <a:gd name="connsiteY3" fmla="*/ 0 h 3911600"/>
              <a:gd name="connsiteX4" fmla="*/ 3937000 w 3949700"/>
              <a:gd name="connsiteY4" fmla="*/ 0 h 3911600"/>
              <a:gd name="connsiteX0" fmla="*/ 0 w 3949700"/>
              <a:gd name="connsiteY0" fmla="*/ 241300 h 3911600"/>
              <a:gd name="connsiteX1" fmla="*/ 95250 w 3949700"/>
              <a:gd name="connsiteY1" fmla="*/ 82550 h 3911600"/>
              <a:gd name="connsiteX2" fmla="*/ 101600 w 3949700"/>
              <a:gd name="connsiteY2" fmla="*/ 3911600 h 3911600"/>
              <a:gd name="connsiteX3" fmla="*/ 3949700 w 3949700"/>
              <a:gd name="connsiteY3" fmla="*/ 3911600 h 3911600"/>
              <a:gd name="connsiteX4" fmla="*/ 3937000 w 3949700"/>
              <a:gd name="connsiteY4" fmla="*/ 0 h 3911600"/>
              <a:gd name="connsiteX5" fmla="*/ 3937000 w 3949700"/>
              <a:gd name="connsiteY5" fmla="*/ 0 h 3911600"/>
              <a:gd name="connsiteX0" fmla="*/ 0 w 3854450"/>
              <a:gd name="connsiteY0" fmla="*/ 82550 h 3911600"/>
              <a:gd name="connsiteX1" fmla="*/ 6350 w 3854450"/>
              <a:gd name="connsiteY1" fmla="*/ 3911600 h 3911600"/>
              <a:gd name="connsiteX2" fmla="*/ 3854450 w 3854450"/>
              <a:gd name="connsiteY2" fmla="*/ 3911600 h 3911600"/>
              <a:gd name="connsiteX3" fmla="*/ 3841750 w 3854450"/>
              <a:gd name="connsiteY3" fmla="*/ 0 h 3911600"/>
              <a:gd name="connsiteX4" fmla="*/ 3841750 w 3854450"/>
              <a:gd name="connsiteY4" fmla="*/ 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450" h="3911600">
                <a:moveTo>
                  <a:pt x="0" y="82550"/>
                </a:moveTo>
                <a:cubicBezTo>
                  <a:pt x="2117" y="1358900"/>
                  <a:pt x="4233" y="2635250"/>
                  <a:pt x="6350" y="3911600"/>
                </a:cubicBezTo>
                <a:lnTo>
                  <a:pt x="3854450" y="3911600"/>
                </a:lnTo>
                <a:cubicBezTo>
                  <a:pt x="3850217" y="2607733"/>
                  <a:pt x="3845983" y="1303867"/>
                  <a:pt x="3841750" y="0"/>
                </a:cubicBezTo>
                <a:lnTo>
                  <a:pt x="384175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062908" y="326138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∆h</a:t>
            </a:r>
            <a:endParaRPr lang="cs-CZ" sz="2800" b="1" dirty="0"/>
          </a:p>
        </p:txBody>
      </p:sp>
      <p:cxnSp>
        <p:nvCxnSpPr>
          <p:cNvPr id="17" name="Přímá spojovací šipka 16"/>
          <p:cNvCxnSpPr/>
          <p:nvPr/>
        </p:nvCxnSpPr>
        <p:spPr>
          <a:xfrm rot="5400000">
            <a:off x="7947025" y="3521075"/>
            <a:ext cx="133985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6822100" y="2673350"/>
            <a:ext cx="360000" cy="3289300"/>
          </a:xfrm>
          <a:prstGeom prst="rect">
            <a:avLst/>
          </a:prstGeom>
          <a:solidFill>
            <a:srgbClr val="0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817519" y="2495550"/>
            <a:ext cx="369094" cy="3540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6878466" y="4184650"/>
            <a:ext cx="17384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6946900" y="2851150"/>
            <a:ext cx="17589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délník 20"/>
          <p:cNvSpPr/>
          <p:nvPr/>
        </p:nvSpPr>
        <p:spPr>
          <a:xfrm>
            <a:off x="5003800" y="4184650"/>
            <a:ext cx="3835400" cy="2355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15900" y="984250"/>
            <a:ext cx="56007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2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kapilární deprese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kapalina nesmáčí stěny nádoby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 kapiláře nastane snížení hladiny vzhledem k okolní hladině díky vyššímu tlaku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vznikne </a:t>
            </a: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vypuklý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vrchlík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016500" y="3517900"/>
            <a:ext cx="3822700" cy="2889250"/>
          </a:xfrm>
          <a:prstGeom prst="roundRect">
            <a:avLst>
              <a:gd name="adj" fmla="val 1313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016500" y="3606800"/>
            <a:ext cx="1701800" cy="2889250"/>
          </a:xfrm>
          <a:prstGeom prst="roundRect">
            <a:avLst>
              <a:gd name="adj" fmla="val 210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137400" y="3606800"/>
            <a:ext cx="1701800" cy="2889250"/>
          </a:xfrm>
          <a:prstGeom prst="roundRect">
            <a:avLst>
              <a:gd name="adj" fmla="val 210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lechovka 14"/>
          <p:cNvSpPr/>
          <p:nvPr/>
        </p:nvSpPr>
        <p:spPr>
          <a:xfrm>
            <a:off x="6705600" y="1162050"/>
            <a:ext cx="404813" cy="440055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 rot="5400000">
            <a:off x="5907881" y="5137150"/>
            <a:ext cx="2000250" cy="31115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5016500" y="2628900"/>
            <a:ext cx="3854450" cy="3911600"/>
          </a:xfrm>
          <a:custGeom>
            <a:avLst/>
            <a:gdLst>
              <a:gd name="connsiteX0" fmla="*/ 0 w 3949700"/>
              <a:gd name="connsiteY0" fmla="*/ 241300 h 3911600"/>
              <a:gd name="connsiteX1" fmla="*/ 101600 w 3949700"/>
              <a:gd name="connsiteY1" fmla="*/ 3911600 h 3911600"/>
              <a:gd name="connsiteX2" fmla="*/ 3949700 w 3949700"/>
              <a:gd name="connsiteY2" fmla="*/ 3911600 h 3911600"/>
              <a:gd name="connsiteX3" fmla="*/ 3937000 w 3949700"/>
              <a:gd name="connsiteY3" fmla="*/ 0 h 3911600"/>
              <a:gd name="connsiteX4" fmla="*/ 3937000 w 3949700"/>
              <a:gd name="connsiteY4" fmla="*/ 0 h 3911600"/>
              <a:gd name="connsiteX0" fmla="*/ 0 w 3949700"/>
              <a:gd name="connsiteY0" fmla="*/ 241300 h 3911600"/>
              <a:gd name="connsiteX1" fmla="*/ 95250 w 3949700"/>
              <a:gd name="connsiteY1" fmla="*/ 82550 h 3911600"/>
              <a:gd name="connsiteX2" fmla="*/ 101600 w 3949700"/>
              <a:gd name="connsiteY2" fmla="*/ 3911600 h 3911600"/>
              <a:gd name="connsiteX3" fmla="*/ 3949700 w 3949700"/>
              <a:gd name="connsiteY3" fmla="*/ 3911600 h 3911600"/>
              <a:gd name="connsiteX4" fmla="*/ 3937000 w 3949700"/>
              <a:gd name="connsiteY4" fmla="*/ 0 h 3911600"/>
              <a:gd name="connsiteX5" fmla="*/ 3937000 w 3949700"/>
              <a:gd name="connsiteY5" fmla="*/ 0 h 3911600"/>
              <a:gd name="connsiteX0" fmla="*/ 0 w 3854450"/>
              <a:gd name="connsiteY0" fmla="*/ 82550 h 3911600"/>
              <a:gd name="connsiteX1" fmla="*/ 6350 w 3854450"/>
              <a:gd name="connsiteY1" fmla="*/ 3911600 h 3911600"/>
              <a:gd name="connsiteX2" fmla="*/ 3854450 w 3854450"/>
              <a:gd name="connsiteY2" fmla="*/ 3911600 h 3911600"/>
              <a:gd name="connsiteX3" fmla="*/ 3841750 w 3854450"/>
              <a:gd name="connsiteY3" fmla="*/ 0 h 3911600"/>
              <a:gd name="connsiteX4" fmla="*/ 3841750 w 3854450"/>
              <a:gd name="connsiteY4" fmla="*/ 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450" h="3911600">
                <a:moveTo>
                  <a:pt x="0" y="82550"/>
                </a:moveTo>
                <a:cubicBezTo>
                  <a:pt x="2117" y="1358900"/>
                  <a:pt x="4233" y="2635250"/>
                  <a:pt x="6350" y="3911600"/>
                </a:cubicBezTo>
                <a:lnTo>
                  <a:pt x="3854450" y="3911600"/>
                </a:lnTo>
                <a:cubicBezTo>
                  <a:pt x="3850217" y="2607733"/>
                  <a:pt x="3845983" y="1303867"/>
                  <a:pt x="3841750" y="0"/>
                </a:cubicBezTo>
                <a:lnTo>
                  <a:pt x="384175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6" grpId="1" animBg="1"/>
      <p:bldP spid="10" grpId="0" animBg="1"/>
      <p:bldP spid="11" grpId="0" animBg="1"/>
      <p:bldP spid="15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5060950" y="4184650"/>
            <a:ext cx="3778250" cy="23558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5016500" y="4140200"/>
            <a:ext cx="3822700" cy="2355850"/>
          </a:xfrm>
          <a:prstGeom prst="roundRect">
            <a:avLst>
              <a:gd name="adj" fmla="val 3130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410" name="Rectangle 155"/>
          <p:cNvSpPr>
            <a:spLocks noChangeArrowheads="1"/>
          </p:cNvSpPr>
          <p:nvPr/>
        </p:nvSpPr>
        <p:spPr bwMode="auto">
          <a:xfrm>
            <a:off x="215900" y="984250"/>
            <a:ext cx="56007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 startAt="2"/>
            </a:pP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kapilární deprese</a:t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kapalina nesmáčí stěny nádoby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 kapiláře nastane snížení hladiny vzhledem k okolní hladině díky vyššímu tlak</a:t>
            </a:r>
            <a:br>
              <a:rPr lang="cs-CZ" sz="3000" dirty="0" smtClean="0">
                <a:solidFill>
                  <a:prstClr val="black"/>
                </a:solidFill>
                <a:cs typeface="Arial" charset="0"/>
              </a:rPr>
            </a:br>
            <a:endParaRPr lang="cs-CZ" sz="3000" dirty="0" smtClean="0">
              <a:solidFill>
                <a:prstClr val="black"/>
              </a:solidFill>
              <a:cs typeface="Arial" charset="0"/>
            </a:endParaRPr>
          </a:p>
          <a:p>
            <a:pPr lvl="1" indent="-27781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vznikne </a:t>
            </a:r>
            <a:r>
              <a:rPr lang="cs-CZ" sz="3000" b="1" dirty="0" smtClean="0">
                <a:solidFill>
                  <a:prstClr val="black"/>
                </a:solidFill>
                <a:cs typeface="Arial" charset="0"/>
              </a:rPr>
              <a:t>vypuklý</a:t>
            </a:r>
            <a:r>
              <a:rPr lang="cs-CZ" sz="3000" dirty="0" smtClean="0">
                <a:solidFill>
                  <a:prstClr val="black"/>
                </a:solidFill>
                <a:cs typeface="Arial" charset="0"/>
              </a:rPr>
              <a:t> vrchlík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016500" y="3606800"/>
            <a:ext cx="1701800" cy="2889250"/>
          </a:xfrm>
          <a:prstGeom prst="roundRect">
            <a:avLst>
              <a:gd name="adj" fmla="val 210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137400" y="3606800"/>
            <a:ext cx="1701800" cy="2889250"/>
          </a:xfrm>
          <a:prstGeom prst="roundRect">
            <a:avLst>
              <a:gd name="adj" fmla="val 2102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Plechovka 14"/>
          <p:cNvSpPr/>
          <p:nvPr/>
        </p:nvSpPr>
        <p:spPr>
          <a:xfrm>
            <a:off x="6705600" y="1162050"/>
            <a:ext cx="404813" cy="4400550"/>
          </a:xfrm>
          <a:prstGeom prst="ca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 rot="5400000">
            <a:off x="5907881" y="5137150"/>
            <a:ext cx="2000250" cy="31115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čára 12"/>
          <p:cNvCxnSpPr/>
          <p:nvPr/>
        </p:nvCxnSpPr>
        <p:spPr>
          <a:xfrm>
            <a:off x="6745116" y="4273550"/>
            <a:ext cx="187183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7150100" y="3606800"/>
            <a:ext cx="14668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929558" y="369570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∆h</a:t>
            </a:r>
            <a:endParaRPr lang="cs-CZ" sz="2800" b="1" dirty="0"/>
          </a:p>
        </p:txBody>
      </p:sp>
      <p:cxnSp>
        <p:nvCxnSpPr>
          <p:cNvPr id="17" name="Přímá spojovací šipka 16"/>
          <p:cNvCxnSpPr/>
          <p:nvPr/>
        </p:nvCxnSpPr>
        <p:spPr>
          <a:xfrm rot="16200000" flipH="1">
            <a:off x="8283576" y="3940175"/>
            <a:ext cx="666749" cy="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Volný tvar 25"/>
          <p:cNvSpPr/>
          <p:nvPr/>
        </p:nvSpPr>
        <p:spPr>
          <a:xfrm>
            <a:off x="5016500" y="2628900"/>
            <a:ext cx="3854450" cy="3911600"/>
          </a:xfrm>
          <a:custGeom>
            <a:avLst/>
            <a:gdLst>
              <a:gd name="connsiteX0" fmla="*/ 0 w 3949700"/>
              <a:gd name="connsiteY0" fmla="*/ 241300 h 3911600"/>
              <a:gd name="connsiteX1" fmla="*/ 101600 w 3949700"/>
              <a:gd name="connsiteY1" fmla="*/ 3911600 h 3911600"/>
              <a:gd name="connsiteX2" fmla="*/ 3949700 w 3949700"/>
              <a:gd name="connsiteY2" fmla="*/ 3911600 h 3911600"/>
              <a:gd name="connsiteX3" fmla="*/ 3937000 w 3949700"/>
              <a:gd name="connsiteY3" fmla="*/ 0 h 3911600"/>
              <a:gd name="connsiteX4" fmla="*/ 3937000 w 3949700"/>
              <a:gd name="connsiteY4" fmla="*/ 0 h 3911600"/>
              <a:gd name="connsiteX0" fmla="*/ 0 w 3949700"/>
              <a:gd name="connsiteY0" fmla="*/ 241300 h 3911600"/>
              <a:gd name="connsiteX1" fmla="*/ 95250 w 3949700"/>
              <a:gd name="connsiteY1" fmla="*/ 82550 h 3911600"/>
              <a:gd name="connsiteX2" fmla="*/ 101600 w 3949700"/>
              <a:gd name="connsiteY2" fmla="*/ 3911600 h 3911600"/>
              <a:gd name="connsiteX3" fmla="*/ 3949700 w 3949700"/>
              <a:gd name="connsiteY3" fmla="*/ 3911600 h 3911600"/>
              <a:gd name="connsiteX4" fmla="*/ 3937000 w 3949700"/>
              <a:gd name="connsiteY4" fmla="*/ 0 h 3911600"/>
              <a:gd name="connsiteX5" fmla="*/ 3937000 w 3949700"/>
              <a:gd name="connsiteY5" fmla="*/ 0 h 3911600"/>
              <a:gd name="connsiteX0" fmla="*/ 0 w 3854450"/>
              <a:gd name="connsiteY0" fmla="*/ 82550 h 3911600"/>
              <a:gd name="connsiteX1" fmla="*/ 6350 w 3854450"/>
              <a:gd name="connsiteY1" fmla="*/ 3911600 h 3911600"/>
              <a:gd name="connsiteX2" fmla="*/ 3854450 w 3854450"/>
              <a:gd name="connsiteY2" fmla="*/ 3911600 h 3911600"/>
              <a:gd name="connsiteX3" fmla="*/ 3841750 w 3854450"/>
              <a:gd name="connsiteY3" fmla="*/ 0 h 3911600"/>
              <a:gd name="connsiteX4" fmla="*/ 3841750 w 3854450"/>
              <a:gd name="connsiteY4" fmla="*/ 0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450" h="3911600">
                <a:moveTo>
                  <a:pt x="0" y="82550"/>
                </a:moveTo>
                <a:cubicBezTo>
                  <a:pt x="2117" y="1358900"/>
                  <a:pt x="4233" y="2635250"/>
                  <a:pt x="6350" y="3911600"/>
                </a:cubicBezTo>
                <a:lnTo>
                  <a:pt x="3854450" y="3911600"/>
                </a:lnTo>
                <a:cubicBezTo>
                  <a:pt x="3850217" y="2607733"/>
                  <a:pt x="3845983" y="1303867"/>
                  <a:pt x="3841750" y="0"/>
                </a:cubicBezTo>
                <a:lnTo>
                  <a:pt x="384175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155"/>
          <p:cNvSpPr>
            <a:spLocks noChangeArrowheads="1"/>
          </p:cNvSpPr>
          <p:nvPr/>
        </p:nvSpPr>
        <p:spPr bwMode="auto">
          <a:xfrm>
            <a:off x="304800" y="850900"/>
            <a:ext cx="497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R – poloměr kapiláry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ρ – hustota kapaliny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h – výška hladiny v kapiláře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3460750" y="5562600"/>
          <a:ext cx="1348207" cy="100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5" name="Rovnice" r:id="rId4" imgW="571320" imgH="419040" progId="Equation.3">
                  <p:embed/>
                </p:oleObj>
              </mc:Choice>
              <mc:Fallback>
                <p:oleObj name="Rovnice" r:id="rId4" imgW="5713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5562600"/>
                        <a:ext cx="1348207" cy="1005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438150" y="2806700"/>
          <a:ext cx="1666874" cy="18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6" name="Rovnice" r:id="rId6" imgW="672840" imgH="825480" progId="Equation.3">
                  <p:embed/>
                </p:oleObj>
              </mc:Choice>
              <mc:Fallback>
                <p:oleObj name="Rovnice" r:id="rId6" imgW="672840" imgH="825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806700"/>
                        <a:ext cx="1666874" cy="186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660650" y="2806700"/>
          <a:ext cx="2150323" cy="202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7" name="Rovnice" r:id="rId8" imgW="888840" imgH="939600" progId="Equation.3">
                  <p:embed/>
                </p:oleObj>
              </mc:Choice>
              <mc:Fallback>
                <p:oleObj name="Rovnice" r:id="rId8" imgW="888840" imgH="93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2806700"/>
                        <a:ext cx="2150323" cy="20209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393700" y="5029200"/>
          <a:ext cx="2919754" cy="152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8" name="Rovnice" r:id="rId10" imgW="1206360" imgH="685800" progId="Equation.3">
                  <p:embed/>
                </p:oleObj>
              </mc:Choice>
              <mc:Fallback>
                <p:oleObj name="Rovnice" r:id="rId10" imgW="120636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029200"/>
                        <a:ext cx="2919754" cy="15252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5060950" y="1517650"/>
            <a:ext cx="3867150" cy="5022850"/>
            <a:chOff x="5060950" y="1517650"/>
            <a:chExt cx="3867150" cy="5022850"/>
          </a:xfrm>
        </p:grpSpPr>
        <p:grpSp>
          <p:nvGrpSpPr>
            <p:cNvPr id="25" name="Skupina 24"/>
            <p:cNvGrpSpPr/>
            <p:nvPr/>
          </p:nvGrpSpPr>
          <p:grpSpPr>
            <a:xfrm>
              <a:off x="5060950" y="1517650"/>
              <a:ext cx="3867150" cy="5022850"/>
              <a:chOff x="5060950" y="1517650"/>
              <a:chExt cx="3867150" cy="5022850"/>
            </a:xfrm>
          </p:grpSpPr>
          <p:sp>
            <p:nvSpPr>
              <p:cNvPr id="14" name="Volný tvar 13"/>
              <p:cNvSpPr/>
              <p:nvPr/>
            </p:nvSpPr>
            <p:spPr>
              <a:xfrm>
                <a:off x="5076100" y="3590925"/>
                <a:ext cx="3852000" cy="2943225"/>
              </a:xfrm>
              <a:custGeom>
                <a:avLst/>
                <a:gdLst>
                  <a:gd name="connsiteX0" fmla="*/ 0 w 1066800"/>
                  <a:gd name="connsiteY0" fmla="*/ 0 h 2933700"/>
                  <a:gd name="connsiteX1" fmla="*/ 1066800 w 1066800"/>
                  <a:gd name="connsiteY1" fmla="*/ 0 h 2933700"/>
                  <a:gd name="connsiteX2" fmla="*/ 1066800 w 1066800"/>
                  <a:gd name="connsiteY2" fmla="*/ 2933700 h 2933700"/>
                  <a:gd name="connsiteX3" fmla="*/ 0 w 1066800"/>
                  <a:gd name="connsiteY3" fmla="*/ 2933700 h 2933700"/>
                  <a:gd name="connsiteX4" fmla="*/ 0 w 1066800"/>
                  <a:gd name="connsiteY4" fmla="*/ 0 h 293370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547852 h 3481552"/>
                  <a:gd name="connsiteX1" fmla="*/ 577850 w 1066800"/>
                  <a:gd name="connsiteY1" fmla="*/ 1303502 h 3481552"/>
                  <a:gd name="connsiteX2" fmla="*/ 1066800 w 1066800"/>
                  <a:gd name="connsiteY2" fmla="*/ 547852 h 3481552"/>
                  <a:gd name="connsiteX3" fmla="*/ 1066800 w 1066800"/>
                  <a:gd name="connsiteY3" fmla="*/ 3481552 h 3481552"/>
                  <a:gd name="connsiteX4" fmla="*/ 0 w 1066800"/>
                  <a:gd name="connsiteY4" fmla="*/ 3481552 h 3481552"/>
                  <a:gd name="connsiteX5" fmla="*/ 0 w 1066800"/>
                  <a:gd name="connsiteY5" fmla="*/ 547852 h 3481552"/>
                  <a:gd name="connsiteX0" fmla="*/ 0 w 1066800"/>
                  <a:gd name="connsiteY0" fmla="*/ 547852 h 3481552"/>
                  <a:gd name="connsiteX1" fmla="*/ 577850 w 1066800"/>
                  <a:gd name="connsiteY1" fmla="*/ 1303502 h 3481552"/>
                  <a:gd name="connsiteX2" fmla="*/ 1066800 w 1066800"/>
                  <a:gd name="connsiteY2" fmla="*/ 547852 h 3481552"/>
                  <a:gd name="connsiteX3" fmla="*/ 1066800 w 1066800"/>
                  <a:gd name="connsiteY3" fmla="*/ 3481552 h 3481552"/>
                  <a:gd name="connsiteX4" fmla="*/ 0 w 1066800"/>
                  <a:gd name="connsiteY4" fmla="*/ 3481552 h 3481552"/>
                  <a:gd name="connsiteX5" fmla="*/ 0 w 1066800"/>
                  <a:gd name="connsiteY5" fmla="*/ 547852 h 3481552"/>
                  <a:gd name="connsiteX0" fmla="*/ 0 w 1066800"/>
                  <a:gd name="connsiteY0" fmla="*/ 0 h 2933700"/>
                  <a:gd name="connsiteX1" fmla="*/ 577850 w 1066800"/>
                  <a:gd name="connsiteY1" fmla="*/ 75565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75565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1066800 w 1066800"/>
                  <a:gd name="connsiteY3" fmla="*/ 401108 h 3334808"/>
                  <a:gd name="connsiteX4" fmla="*/ 1066800 w 1066800"/>
                  <a:gd name="connsiteY4" fmla="*/ 3334808 h 3334808"/>
                  <a:gd name="connsiteX5" fmla="*/ 0 w 1066800"/>
                  <a:gd name="connsiteY5" fmla="*/ 3334808 h 3334808"/>
                  <a:gd name="connsiteX6" fmla="*/ 0 w 1066800"/>
                  <a:gd name="connsiteY6" fmla="*/ 401108 h 3334808"/>
                  <a:gd name="connsiteX0" fmla="*/ 0 w 1066800"/>
                  <a:gd name="connsiteY0" fmla="*/ 415925 h 3349625"/>
                  <a:gd name="connsiteX1" fmla="*/ 475034 w 1066800"/>
                  <a:gd name="connsiteY1" fmla="*/ 942975 h 3349625"/>
                  <a:gd name="connsiteX2" fmla="*/ 577850 w 1066800"/>
                  <a:gd name="connsiteY2" fmla="*/ 949325 h 3349625"/>
                  <a:gd name="connsiteX3" fmla="*/ 682557 w 1066800"/>
                  <a:gd name="connsiteY3" fmla="*/ 854075 h 3349625"/>
                  <a:gd name="connsiteX4" fmla="*/ 1066800 w 1066800"/>
                  <a:gd name="connsiteY4" fmla="*/ 415925 h 3349625"/>
                  <a:gd name="connsiteX5" fmla="*/ 1066800 w 1066800"/>
                  <a:gd name="connsiteY5" fmla="*/ 3349625 h 3349625"/>
                  <a:gd name="connsiteX6" fmla="*/ 0 w 1066800"/>
                  <a:gd name="connsiteY6" fmla="*/ 3349625 h 3349625"/>
                  <a:gd name="connsiteX7" fmla="*/ 0 w 1066800"/>
                  <a:gd name="connsiteY7" fmla="*/ 415925 h 3349625"/>
                  <a:gd name="connsiteX0" fmla="*/ 0 w 1066800"/>
                  <a:gd name="connsiteY0" fmla="*/ 415925 h 3349625"/>
                  <a:gd name="connsiteX1" fmla="*/ 475034 w 1066800"/>
                  <a:gd name="connsiteY1" fmla="*/ 942975 h 3349625"/>
                  <a:gd name="connsiteX2" fmla="*/ 577850 w 1066800"/>
                  <a:gd name="connsiteY2" fmla="*/ 949325 h 3349625"/>
                  <a:gd name="connsiteX3" fmla="*/ 953311 w 1066800"/>
                  <a:gd name="connsiteY3" fmla="*/ 771526 h 3349625"/>
                  <a:gd name="connsiteX4" fmla="*/ 1066800 w 1066800"/>
                  <a:gd name="connsiteY4" fmla="*/ 415925 h 3349625"/>
                  <a:gd name="connsiteX5" fmla="*/ 1066800 w 1066800"/>
                  <a:gd name="connsiteY5" fmla="*/ 3349625 h 3349625"/>
                  <a:gd name="connsiteX6" fmla="*/ 0 w 1066800"/>
                  <a:gd name="connsiteY6" fmla="*/ 3349625 h 3349625"/>
                  <a:gd name="connsiteX7" fmla="*/ 0 w 1066800"/>
                  <a:gd name="connsiteY7" fmla="*/ 415925 h 3349625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953311 w 1066800"/>
                  <a:gd name="connsiteY3" fmla="*/ 756709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612843 w 1066800"/>
                  <a:gd name="connsiteY2" fmla="*/ 10234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53957 w 1066800"/>
                  <a:gd name="connsiteY1" fmla="*/ 978958 h 3334808"/>
                  <a:gd name="connsiteX2" fmla="*/ 612843 w 1066800"/>
                  <a:gd name="connsiteY2" fmla="*/ 10234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0 h 2933700"/>
                  <a:gd name="connsiteX1" fmla="*/ 453957 w 1066800"/>
                  <a:gd name="connsiteY1" fmla="*/ 577850 h 2933700"/>
                  <a:gd name="connsiteX2" fmla="*/ 612843 w 1066800"/>
                  <a:gd name="connsiteY2" fmla="*/ 622300 h 2933700"/>
                  <a:gd name="connsiteX3" fmla="*/ 885217 w 1066800"/>
                  <a:gd name="connsiteY3" fmla="*/ 488950 h 2933700"/>
                  <a:gd name="connsiteX4" fmla="*/ 1066800 w 1066800"/>
                  <a:gd name="connsiteY4" fmla="*/ 0 h 2933700"/>
                  <a:gd name="connsiteX5" fmla="*/ 1066800 w 1066800"/>
                  <a:gd name="connsiteY5" fmla="*/ 2933700 h 2933700"/>
                  <a:gd name="connsiteX6" fmla="*/ 0 w 1066800"/>
                  <a:gd name="connsiteY6" fmla="*/ 2933700 h 2933700"/>
                  <a:gd name="connsiteX7" fmla="*/ 0 w 1066800"/>
                  <a:gd name="connsiteY7" fmla="*/ 0 h 2933700"/>
                  <a:gd name="connsiteX0" fmla="*/ 0 w 1066800"/>
                  <a:gd name="connsiteY0" fmla="*/ 0 h 2933700"/>
                  <a:gd name="connsiteX1" fmla="*/ 453957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9525 h 2943225"/>
                  <a:gd name="connsiteX1" fmla="*/ 238328 w 1080852"/>
                  <a:gd name="connsiteY1" fmla="*/ 587375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080852"/>
                  <a:gd name="connsiteY0" fmla="*/ 9525 h 2943225"/>
                  <a:gd name="connsiteX1" fmla="*/ 238328 w 1080852"/>
                  <a:gd name="connsiteY1" fmla="*/ 587375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080852"/>
                  <a:gd name="connsiteY0" fmla="*/ 9525 h 2943225"/>
                  <a:gd name="connsiteX1" fmla="*/ 158885 w 1080852"/>
                  <a:gd name="connsiteY1" fmla="*/ 587376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103550"/>
                  <a:gd name="connsiteY0" fmla="*/ 9525 h 2943225"/>
                  <a:gd name="connsiteX1" fmla="*/ 158885 w 1103550"/>
                  <a:gd name="connsiteY1" fmla="*/ 587376 h 2943225"/>
                  <a:gd name="connsiteX2" fmla="*/ 976009 w 1103550"/>
                  <a:gd name="connsiteY2" fmla="*/ 542926 h 2943225"/>
                  <a:gd name="connsiteX3" fmla="*/ 1066800 w 1103550"/>
                  <a:gd name="connsiteY3" fmla="*/ 9525 h 2943225"/>
                  <a:gd name="connsiteX4" fmla="*/ 1066800 w 1103550"/>
                  <a:gd name="connsiteY4" fmla="*/ 2943225 h 2943225"/>
                  <a:gd name="connsiteX5" fmla="*/ 0 w 1103550"/>
                  <a:gd name="connsiteY5" fmla="*/ 2943225 h 2943225"/>
                  <a:gd name="connsiteX6" fmla="*/ 0 w 1103550"/>
                  <a:gd name="connsiteY6" fmla="*/ 9525 h 2943225"/>
                  <a:gd name="connsiteX0" fmla="*/ 0 w 1144082"/>
                  <a:gd name="connsiteY0" fmla="*/ 9525 h 2943225"/>
                  <a:gd name="connsiteX1" fmla="*/ 158885 w 1144082"/>
                  <a:gd name="connsiteY1" fmla="*/ 587376 h 2943225"/>
                  <a:gd name="connsiteX2" fmla="*/ 976009 w 1144082"/>
                  <a:gd name="connsiteY2" fmla="*/ 542926 h 2943225"/>
                  <a:gd name="connsiteX3" fmla="*/ 1066800 w 1144082"/>
                  <a:gd name="connsiteY3" fmla="*/ 9525 h 2943225"/>
                  <a:gd name="connsiteX4" fmla="*/ 1066800 w 1144082"/>
                  <a:gd name="connsiteY4" fmla="*/ 2943225 h 2943225"/>
                  <a:gd name="connsiteX5" fmla="*/ 0 w 1144082"/>
                  <a:gd name="connsiteY5" fmla="*/ 2943225 h 2943225"/>
                  <a:gd name="connsiteX6" fmla="*/ 0 w 1144082"/>
                  <a:gd name="connsiteY6" fmla="*/ 9525 h 2943225"/>
                  <a:gd name="connsiteX0" fmla="*/ 0 w 1144082"/>
                  <a:gd name="connsiteY0" fmla="*/ 9525 h 2943225"/>
                  <a:gd name="connsiteX1" fmla="*/ 158885 w 1144082"/>
                  <a:gd name="connsiteY1" fmla="*/ 587376 h 2943225"/>
                  <a:gd name="connsiteX2" fmla="*/ 976009 w 1144082"/>
                  <a:gd name="connsiteY2" fmla="*/ 542926 h 2943225"/>
                  <a:gd name="connsiteX3" fmla="*/ 1066800 w 1144082"/>
                  <a:gd name="connsiteY3" fmla="*/ 9525 h 2943225"/>
                  <a:gd name="connsiteX4" fmla="*/ 1066800 w 1144082"/>
                  <a:gd name="connsiteY4" fmla="*/ 2943225 h 2943225"/>
                  <a:gd name="connsiteX5" fmla="*/ 0 w 1144082"/>
                  <a:gd name="connsiteY5" fmla="*/ 2943225 h 2943225"/>
                  <a:gd name="connsiteX6" fmla="*/ 0 w 1144082"/>
                  <a:gd name="connsiteY6" fmla="*/ 9525 h 2943225"/>
                  <a:gd name="connsiteX0" fmla="*/ 0 w 1079231"/>
                  <a:gd name="connsiteY0" fmla="*/ 9525 h 2943225"/>
                  <a:gd name="connsiteX1" fmla="*/ 158885 w 1079231"/>
                  <a:gd name="connsiteY1" fmla="*/ 587376 h 2943225"/>
                  <a:gd name="connsiteX2" fmla="*/ 976009 w 1079231"/>
                  <a:gd name="connsiteY2" fmla="*/ 542926 h 2943225"/>
                  <a:gd name="connsiteX3" fmla="*/ 1066800 w 1079231"/>
                  <a:gd name="connsiteY3" fmla="*/ 9525 h 2943225"/>
                  <a:gd name="connsiteX4" fmla="*/ 1066800 w 1079231"/>
                  <a:gd name="connsiteY4" fmla="*/ 2943225 h 2943225"/>
                  <a:gd name="connsiteX5" fmla="*/ 0 w 1079231"/>
                  <a:gd name="connsiteY5" fmla="*/ 2943225 h 2943225"/>
                  <a:gd name="connsiteX6" fmla="*/ 0 w 1079231"/>
                  <a:gd name="connsiteY6" fmla="*/ 9525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9231" h="2943225">
                    <a:moveTo>
                      <a:pt x="0" y="9525"/>
                    </a:moveTo>
                    <a:cubicBezTo>
                      <a:pt x="4593" y="21167"/>
                      <a:pt x="11349" y="505884"/>
                      <a:pt x="158885" y="587376"/>
                    </a:cubicBezTo>
                    <a:cubicBezTo>
                      <a:pt x="321013" y="605368"/>
                      <a:pt x="816042" y="678393"/>
                      <a:pt x="976009" y="542926"/>
                    </a:cubicBezTo>
                    <a:cubicBezTo>
                      <a:pt x="1079231" y="337609"/>
                      <a:pt x="1064369" y="0"/>
                      <a:pt x="1066800" y="9525"/>
                    </a:cubicBezTo>
                    <a:lnTo>
                      <a:pt x="1066800" y="2943225"/>
                    </a:lnTo>
                    <a:lnTo>
                      <a:pt x="0" y="29432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14"/>
              <p:cNvSpPr/>
              <p:nvPr/>
            </p:nvSpPr>
            <p:spPr>
              <a:xfrm>
                <a:off x="5086688" y="3590925"/>
                <a:ext cx="1728000" cy="2943225"/>
              </a:xfrm>
              <a:custGeom>
                <a:avLst/>
                <a:gdLst>
                  <a:gd name="connsiteX0" fmla="*/ 0 w 1066800"/>
                  <a:gd name="connsiteY0" fmla="*/ 0 h 2933700"/>
                  <a:gd name="connsiteX1" fmla="*/ 1066800 w 1066800"/>
                  <a:gd name="connsiteY1" fmla="*/ 0 h 2933700"/>
                  <a:gd name="connsiteX2" fmla="*/ 1066800 w 1066800"/>
                  <a:gd name="connsiteY2" fmla="*/ 2933700 h 2933700"/>
                  <a:gd name="connsiteX3" fmla="*/ 0 w 1066800"/>
                  <a:gd name="connsiteY3" fmla="*/ 2933700 h 2933700"/>
                  <a:gd name="connsiteX4" fmla="*/ 0 w 1066800"/>
                  <a:gd name="connsiteY4" fmla="*/ 0 h 293370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547852 h 3481552"/>
                  <a:gd name="connsiteX1" fmla="*/ 577850 w 1066800"/>
                  <a:gd name="connsiteY1" fmla="*/ 1303502 h 3481552"/>
                  <a:gd name="connsiteX2" fmla="*/ 1066800 w 1066800"/>
                  <a:gd name="connsiteY2" fmla="*/ 547852 h 3481552"/>
                  <a:gd name="connsiteX3" fmla="*/ 1066800 w 1066800"/>
                  <a:gd name="connsiteY3" fmla="*/ 3481552 h 3481552"/>
                  <a:gd name="connsiteX4" fmla="*/ 0 w 1066800"/>
                  <a:gd name="connsiteY4" fmla="*/ 3481552 h 3481552"/>
                  <a:gd name="connsiteX5" fmla="*/ 0 w 1066800"/>
                  <a:gd name="connsiteY5" fmla="*/ 547852 h 3481552"/>
                  <a:gd name="connsiteX0" fmla="*/ 0 w 1066800"/>
                  <a:gd name="connsiteY0" fmla="*/ 547852 h 3481552"/>
                  <a:gd name="connsiteX1" fmla="*/ 577850 w 1066800"/>
                  <a:gd name="connsiteY1" fmla="*/ 1303502 h 3481552"/>
                  <a:gd name="connsiteX2" fmla="*/ 1066800 w 1066800"/>
                  <a:gd name="connsiteY2" fmla="*/ 547852 h 3481552"/>
                  <a:gd name="connsiteX3" fmla="*/ 1066800 w 1066800"/>
                  <a:gd name="connsiteY3" fmla="*/ 3481552 h 3481552"/>
                  <a:gd name="connsiteX4" fmla="*/ 0 w 1066800"/>
                  <a:gd name="connsiteY4" fmla="*/ 3481552 h 3481552"/>
                  <a:gd name="connsiteX5" fmla="*/ 0 w 1066800"/>
                  <a:gd name="connsiteY5" fmla="*/ 547852 h 3481552"/>
                  <a:gd name="connsiteX0" fmla="*/ 0 w 1066800"/>
                  <a:gd name="connsiteY0" fmla="*/ 0 h 2933700"/>
                  <a:gd name="connsiteX1" fmla="*/ 577850 w 1066800"/>
                  <a:gd name="connsiteY1" fmla="*/ 75565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75565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1066800 w 1066800"/>
                  <a:gd name="connsiteY3" fmla="*/ 401108 h 3334808"/>
                  <a:gd name="connsiteX4" fmla="*/ 1066800 w 1066800"/>
                  <a:gd name="connsiteY4" fmla="*/ 3334808 h 3334808"/>
                  <a:gd name="connsiteX5" fmla="*/ 0 w 1066800"/>
                  <a:gd name="connsiteY5" fmla="*/ 3334808 h 3334808"/>
                  <a:gd name="connsiteX6" fmla="*/ 0 w 1066800"/>
                  <a:gd name="connsiteY6" fmla="*/ 401108 h 3334808"/>
                  <a:gd name="connsiteX0" fmla="*/ 0 w 1066800"/>
                  <a:gd name="connsiteY0" fmla="*/ 415925 h 3349625"/>
                  <a:gd name="connsiteX1" fmla="*/ 475034 w 1066800"/>
                  <a:gd name="connsiteY1" fmla="*/ 942975 h 3349625"/>
                  <a:gd name="connsiteX2" fmla="*/ 577850 w 1066800"/>
                  <a:gd name="connsiteY2" fmla="*/ 949325 h 3349625"/>
                  <a:gd name="connsiteX3" fmla="*/ 682557 w 1066800"/>
                  <a:gd name="connsiteY3" fmla="*/ 854075 h 3349625"/>
                  <a:gd name="connsiteX4" fmla="*/ 1066800 w 1066800"/>
                  <a:gd name="connsiteY4" fmla="*/ 415925 h 3349625"/>
                  <a:gd name="connsiteX5" fmla="*/ 1066800 w 1066800"/>
                  <a:gd name="connsiteY5" fmla="*/ 3349625 h 3349625"/>
                  <a:gd name="connsiteX6" fmla="*/ 0 w 1066800"/>
                  <a:gd name="connsiteY6" fmla="*/ 3349625 h 3349625"/>
                  <a:gd name="connsiteX7" fmla="*/ 0 w 1066800"/>
                  <a:gd name="connsiteY7" fmla="*/ 415925 h 3349625"/>
                  <a:gd name="connsiteX0" fmla="*/ 0 w 1066800"/>
                  <a:gd name="connsiteY0" fmla="*/ 415925 h 3349625"/>
                  <a:gd name="connsiteX1" fmla="*/ 475034 w 1066800"/>
                  <a:gd name="connsiteY1" fmla="*/ 942975 h 3349625"/>
                  <a:gd name="connsiteX2" fmla="*/ 577850 w 1066800"/>
                  <a:gd name="connsiteY2" fmla="*/ 949325 h 3349625"/>
                  <a:gd name="connsiteX3" fmla="*/ 953311 w 1066800"/>
                  <a:gd name="connsiteY3" fmla="*/ 771526 h 3349625"/>
                  <a:gd name="connsiteX4" fmla="*/ 1066800 w 1066800"/>
                  <a:gd name="connsiteY4" fmla="*/ 415925 h 3349625"/>
                  <a:gd name="connsiteX5" fmla="*/ 1066800 w 1066800"/>
                  <a:gd name="connsiteY5" fmla="*/ 3349625 h 3349625"/>
                  <a:gd name="connsiteX6" fmla="*/ 0 w 1066800"/>
                  <a:gd name="connsiteY6" fmla="*/ 3349625 h 3349625"/>
                  <a:gd name="connsiteX7" fmla="*/ 0 w 1066800"/>
                  <a:gd name="connsiteY7" fmla="*/ 415925 h 3349625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953311 w 1066800"/>
                  <a:gd name="connsiteY3" fmla="*/ 756709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612843 w 1066800"/>
                  <a:gd name="connsiteY2" fmla="*/ 10234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53957 w 1066800"/>
                  <a:gd name="connsiteY1" fmla="*/ 978958 h 3334808"/>
                  <a:gd name="connsiteX2" fmla="*/ 612843 w 1066800"/>
                  <a:gd name="connsiteY2" fmla="*/ 10234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0 h 2933700"/>
                  <a:gd name="connsiteX1" fmla="*/ 453957 w 1066800"/>
                  <a:gd name="connsiteY1" fmla="*/ 577850 h 2933700"/>
                  <a:gd name="connsiteX2" fmla="*/ 612843 w 1066800"/>
                  <a:gd name="connsiteY2" fmla="*/ 622300 h 2933700"/>
                  <a:gd name="connsiteX3" fmla="*/ 885217 w 1066800"/>
                  <a:gd name="connsiteY3" fmla="*/ 488950 h 2933700"/>
                  <a:gd name="connsiteX4" fmla="*/ 1066800 w 1066800"/>
                  <a:gd name="connsiteY4" fmla="*/ 0 h 2933700"/>
                  <a:gd name="connsiteX5" fmla="*/ 1066800 w 1066800"/>
                  <a:gd name="connsiteY5" fmla="*/ 2933700 h 2933700"/>
                  <a:gd name="connsiteX6" fmla="*/ 0 w 1066800"/>
                  <a:gd name="connsiteY6" fmla="*/ 2933700 h 2933700"/>
                  <a:gd name="connsiteX7" fmla="*/ 0 w 1066800"/>
                  <a:gd name="connsiteY7" fmla="*/ 0 h 2933700"/>
                  <a:gd name="connsiteX0" fmla="*/ 0 w 1066800"/>
                  <a:gd name="connsiteY0" fmla="*/ 0 h 2933700"/>
                  <a:gd name="connsiteX1" fmla="*/ 453957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9525 h 2943225"/>
                  <a:gd name="connsiteX1" fmla="*/ 238328 w 1080852"/>
                  <a:gd name="connsiteY1" fmla="*/ 587375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080852"/>
                  <a:gd name="connsiteY0" fmla="*/ 9525 h 2943225"/>
                  <a:gd name="connsiteX1" fmla="*/ 238328 w 1080852"/>
                  <a:gd name="connsiteY1" fmla="*/ 587375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080852"/>
                  <a:gd name="connsiteY0" fmla="*/ 9525 h 2943225"/>
                  <a:gd name="connsiteX1" fmla="*/ 158885 w 1080852"/>
                  <a:gd name="connsiteY1" fmla="*/ 587376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103550"/>
                  <a:gd name="connsiteY0" fmla="*/ 9525 h 2943225"/>
                  <a:gd name="connsiteX1" fmla="*/ 158885 w 1103550"/>
                  <a:gd name="connsiteY1" fmla="*/ 587376 h 2943225"/>
                  <a:gd name="connsiteX2" fmla="*/ 976009 w 1103550"/>
                  <a:gd name="connsiteY2" fmla="*/ 542926 h 2943225"/>
                  <a:gd name="connsiteX3" fmla="*/ 1066800 w 1103550"/>
                  <a:gd name="connsiteY3" fmla="*/ 9525 h 2943225"/>
                  <a:gd name="connsiteX4" fmla="*/ 1066800 w 1103550"/>
                  <a:gd name="connsiteY4" fmla="*/ 2943225 h 2943225"/>
                  <a:gd name="connsiteX5" fmla="*/ 0 w 1103550"/>
                  <a:gd name="connsiteY5" fmla="*/ 2943225 h 2943225"/>
                  <a:gd name="connsiteX6" fmla="*/ 0 w 1103550"/>
                  <a:gd name="connsiteY6" fmla="*/ 9525 h 2943225"/>
                  <a:gd name="connsiteX0" fmla="*/ 0 w 1144082"/>
                  <a:gd name="connsiteY0" fmla="*/ 9525 h 2943225"/>
                  <a:gd name="connsiteX1" fmla="*/ 158885 w 1144082"/>
                  <a:gd name="connsiteY1" fmla="*/ 587376 h 2943225"/>
                  <a:gd name="connsiteX2" fmla="*/ 976009 w 1144082"/>
                  <a:gd name="connsiteY2" fmla="*/ 542926 h 2943225"/>
                  <a:gd name="connsiteX3" fmla="*/ 1066800 w 1144082"/>
                  <a:gd name="connsiteY3" fmla="*/ 9525 h 2943225"/>
                  <a:gd name="connsiteX4" fmla="*/ 1066800 w 1144082"/>
                  <a:gd name="connsiteY4" fmla="*/ 2943225 h 2943225"/>
                  <a:gd name="connsiteX5" fmla="*/ 0 w 1144082"/>
                  <a:gd name="connsiteY5" fmla="*/ 2943225 h 2943225"/>
                  <a:gd name="connsiteX6" fmla="*/ 0 w 1144082"/>
                  <a:gd name="connsiteY6" fmla="*/ 9525 h 2943225"/>
                  <a:gd name="connsiteX0" fmla="*/ 0 w 1144082"/>
                  <a:gd name="connsiteY0" fmla="*/ 9525 h 2943225"/>
                  <a:gd name="connsiteX1" fmla="*/ 158885 w 1144082"/>
                  <a:gd name="connsiteY1" fmla="*/ 587376 h 2943225"/>
                  <a:gd name="connsiteX2" fmla="*/ 976009 w 1144082"/>
                  <a:gd name="connsiteY2" fmla="*/ 542926 h 2943225"/>
                  <a:gd name="connsiteX3" fmla="*/ 1066800 w 1144082"/>
                  <a:gd name="connsiteY3" fmla="*/ 9525 h 2943225"/>
                  <a:gd name="connsiteX4" fmla="*/ 1066800 w 1144082"/>
                  <a:gd name="connsiteY4" fmla="*/ 2943225 h 2943225"/>
                  <a:gd name="connsiteX5" fmla="*/ 0 w 1144082"/>
                  <a:gd name="connsiteY5" fmla="*/ 2943225 h 2943225"/>
                  <a:gd name="connsiteX6" fmla="*/ 0 w 1144082"/>
                  <a:gd name="connsiteY6" fmla="*/ 9525 h 2943225"/>
                  <a:gd name="connsiteX0" fmla="*/ 0 w 1079231"/>
                  <a:gd name="connsiteY0" fmla="*/ 9525 h 2943225"/>
                  <a:gd name="connsiteX1" fmla="*/ 158885 w 1079231"/>
                  <a:gd name="connsiteY1" fmla="*/ 587376 h 2943225"/>
                  <a:gd name="connsiteX2" fmla="*/ 976009 w 1079231"/>
                  <a:gd name="connsiteY2" fmla="*/ 542926 h 2943225"/>
                  <a:gd name="connsiteX3" fmla="*/ 1066800 w 1079231"/>
                  <a:gd name="connsiteY3" fmla="*/ 9525 h 2943225"/>
                  <a:gd name="connsiteX4" fmla="*/ 1066800 w 1079231"/>
                  <a:gd name="connsiteY4" fmla="*/ 2943225 h 2943225"/>
                  <a:gd name="connsiteX5" fmla="*/ 0 w 1079231"/>
                  <a:gd name="connsiteY5" fmla="*/ 2943225 h 2943225"/>
                  <a:gd name="connsiteX6" fmla="*/ 0 w 1079231"/>
                  <a:gd name="connsiteY6" fmla="*/ 9525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9231" h="2943225">
                    <a:moveTo>
                      <a:pt x="0" y="9525"/>
                    </a:moveTo>
                    <a:cubicBezTo>
                      <a:pt x="4593" y="21167"/>
                      <a:pt x="11349" y="505884"/>
                      <a:pt x="158885" y="587376"/>
                    </a:cubicBezTo>
                    <a:cubicBezTo>
                      <a:pt x="321013" y="605368"/>
                      <a:pt x="816042" y="678393"/>
                      <a:pt x="976009" y="542926"/>
                    </a:cubicBezTo>
                    <a:cubicBezTo>
                      <a:pt x="1079231" y="337609"/>
                      <a:pt x="1064369" y="0"/>
                      <a:pt x="1066800" y="9525"/>
                    </a:cubicBezTo>
                    <a:lnTo>
                      <a:pt x="1066800" y="2943225"/>
                    </a:lnTo>
                    <a:lnTo>
                      <a:pt x="0" y="29432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15"/>
              <p:cNvSpPr/>
              <p:nvPr/>
            </p:nvSpPr>
            <p:spPr>
              <a:xfrm>
                <a:off x="7175838" y="3581400"/>
                <a:ext cx="1733550" cy="2943225"/>
              </a:xfrm>
              <a:custGeom>
                <a:avLst/>
                <a:gdLst>
                  <a:gd name="connsiteX0" fmla="*/ 0 w 1066800"/>
                  <a:gd name="connsiteY0" fmla="*/ 0 h 2933700"/>
                  <a:gd name="connsiteX1" fmla="*/ 1066800 w 1066800"/>
                  <a:gd name="connsiteY1" fmla="*/ 0 h 2933700"/>
                  <a:gd name="connsiteX2" fmla="*/ 1066800 w 1066800"/>
                  <a:gd name="connsiteY2" fmla="*/ 2933700 h 2933700"/>
                  <a:gd name="connsiteX3" fmla="*/ 0 w 1066800"/>
                  <a:gd name="connsiteY3" fmla="*/ 2933700 h 2933700"/>
                  <a:gd name="connsiteX4" fmla="*/ 0 w 1066800"/>
                  <a:gd name="connsiteY4" fmla="*/ 0 h 293370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488950 h 3422650"/>
                  <a:gd name="connsiteX1" fmla="*/ 1066800 w 1066800"/>
                  <a:gd name="connsiteY1" fmla="*/ 488950 h 3422650"/>
                  <a:gd name="connsiteX2" fmla="*/ 1066800 w 1066800"/>
                  <a:gd name="connsiteY2" fmla="*/ 3422650 h 3422650"/>
                  <a:gd name="connsiteX3" fmla="*/ 0 w 1066800"/>
                  <a:gd name="connsiteY3" fmla="*/ 3422650 h 3422650"/>
                  <a:gd name="connsiteX4" fmla="*/ 0 w 1066800"/>
                  <a:gd name="connsiteY4" fmla="*/ 488950 h 3422650"/>
                  <a:gd name="connsiteX0" fmla="*/ 0 w 1066800"/>
                  <a:gd name="connsiteY0" fmla="*/ 547852 h 3481552"/>
                  <a:gd name="connsiteX1" fmla="*/ 577850 w 1066800"/>
                  <a:gd name="connsiteY1" fmla="*/ 1303502 h 3481552"/>
                  <a:gd name="connsiteX2" fmla="*/ 1066800 w 1066800"/>
                  <a:gd name="connsiteY2" fmla="*/ 547852 h 3481552"/>
                  <a:gd name="connsiteX3" fmla="*/ 1066800 w 1066800"/>
                  <a:gd name="connsiteY3" fmla="*/ 3481552 h 3481552"/>
                  <a:gd name="connsiteX4" fmla="*/ 0 w 1066800"/>
                  <a:gd name="connsiteY4" fmla="*/ 3481552 h 3481552"/>
                  <a:gd name="connsiteX5" fmla="*/ 0 w 1066800"/>
                  <a:gd name="connsiteY5" fmla="*/ 547852 h 3481552"/>
                  <a:gd name="connsiteX0" fmla="*/ 0 w 1066800"/>
                  <a:gd name="connsiteY0" fmla="*/ 547852 h 3481552"/>
                  <a:gd name="connsiteX1" fmla="*/ 577850 w 1066800"/>
                  <a:gd name="connsiteY1" fmla="*/ 1303502 h 3481552"/>
                  <a:gd name="connsiteX2" fmla="*/ 1066800 w 1066800"/>
                  <a:gd name="connsiteY2" fmla="*/ 547852 h 3481552"/>
                  <a:gd name="connsiteX3" fmla="*/ 1066800 w 1066800"/>
                  <a:gd name="connsiteY3" fmla="*/ 3481552 h 3481552"/>
                  <a:gd name="connsiteX4" fmla="*/ 0 w 1066800"/>
                  <a:gd name="connsiteY4" fmla="*/ 3481552 h 3481552"/>
                  <a:gd name="connsiteX5" fmla="*/ 0 w 1066800"/>
                  <a:gd name="connsiteY5" fmla="*/ 547852 h 3481552"/>
                  <a:gd name="connsiteX0" fmla="*/ 0 w 1066800"/>
                  <a:gd name="connsiteY0" fmla="*/ 0 h 2933700"/>
                  <a:gd name="connsiteX1" fmla="*/ 577850 w 1066800"/>
                  <a:gd name="connsiteY1" fmla="*/ 75565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75565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4042 h 2937742"/>
                  <a:gd name="connsiteX1" fmla="*/ 577850 w 1066800"/>
                  <a:gd name="connsiteY1" fmla="*/ 537442 h 2937742"/>
                  <a:gd name="connsiteX2" fmla="*/ 1066800 w 1066800"/>
                  <a:gd name="connsiteY2" fmla="*/ 4042 h 2937742"/>
                  <a:gd name="connsiteX3" fmla="*/ 1066800 w 1066800"/>
                  <a:gd name="connsiteY3" fmla="*/ 2937742 h 2937742"/>
                  <a:gd name="connsiteX4" fmla="*/ 0 w 1066800"/>
                  <a:gd name="connsiteY4" fmla="*/ 2937742 h 2937742"/>
                  <a:gd name="connsiteX5" fmla="*/ 0 w 1066800"/>
                  <a:gd name="connsiteY5" fmla="*/ 4042 h 2937742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4445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0 h 2933700"/>
                  <a:gd name="connsiteX1" fmla="*/ 577850 w 1066800"/>
                  <a:gd name="connsiteY1" fmla="*/ 533400 h 2933700"/>
                  <a:gd name="connsiteX2" fmla="*/ 1066800 w 1066800"/>
                  <a:gd name="connsiteY2" fmla="*/ 0 h 2933700"/>
                  <a:gd name="connsiteX3" fmla="*/ 1066800 w 1066800"/>
                  <a:gd name="connsiteY3" fmla="*/ 2933700 h 2933700"/>
                  <a:gd name="connsiteX4" fmla="*/ 0 w 1066800"/>
                  <a:gd name="connsiteY4" fmla="*/ 2933700 h 2933700"/>
                  <a:gd name="connsiteX5" fmla="*/ 0 w 1066800"/>
                  <a:gd name="connsiteY5" fmla="*/ 0 h 2933700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1066800 w 1066800"/>
                  <a:gd name="connsiteY3" fmla="*/ 401108 h 3334808"/>
                  <a:gd name="connsiteX4" fmla="*/ 1066800 w 1066800"/>
                  <a:gd name="connsiteY4" fmla="*/ 3334808 h 3334808"/>
                  <a:gd name="connsiteX5" fmla="*/ 0 w 1066800"/>
                  <a:gd name="connsiteY5" fmla="*/ 3334808 h 3334808"/>
                  <a:gd name="connsiteX6" fmla="*/ 0 w 1066800"/>
                  <a:gd name="connsiteY6" fmla="*/ 401108 h 3334808"/>
                  <a:gd name="connsiteX0" fmla="*/ 0 w 1066800"/>
                  <a:gd name="connsiteY0" fmla="*/ 415925 h 3349625"/>
                  <a:gd name="connsiteX1" fmla="*/ 475034 w 1066800"/>
                  <a:gd name="connsiteY1" fmla="*/ 942975 h 3349625"/>
                  <a:gd name="connsiteX2" fmla="*/ 577850 w 1066800"/>
                  <a:gd name="connsiteY2" fmla="*/ 949325 h 3349625"/>
                  <a:gd name="connsiteX3" fmla="*/ 682557 w 1066800"/>
                  <a:gd name="connsiteY3" fmla="*/ 854075 h 3349625"/>
                  <a:gd name="connsiteX4" fmla="*/ 1066800 w 1066800"/>
                  <a:gd name="connsiteY4" fmla="*/ 415925 h 3349625"/>
                  <a:gd name="connsiteX5" fmla="*/ 1066800 w 1066800"/>
                  <a:gd name="connsiteY5" fmla="*/ 3349625 h 3349625"/>
                  <a:gd name="connsiteX6" fmla="*/ 0 w 1066800"/>
                  <a:gd name="connsiteY6" fmla="*/ 3349625 h 3349625"/>
                  <a:gd name="connsiteX7" fmla="*/ 0 w 1066800"/>
                  <a:gd name="connsiteY7" fmla="*/ 415925 h 3349625"/>
                  <a:gd name="connsiteX0" fmla="*/ 0 w 1066800"/>
                  <a:gd name="connsiteY0" fmla="*/ 415925 h 3349625"/>
                  <a:gd name="connsiteX1" fmla="*/ 475034 w 1066800"/>
                  <a:gd name="connsiteY1" fmla="*/ 942975 h 3349625"/>
                  <a:gd name="connsiteX2" fmla="*/ 577850 w 1066800"/>
                  <a:gd name="connsiteY2" fmla="*/ 949325 h 3349625"/>
                  <a:gd name="connsiteX3" fmla="*/ 953311 w 1066800"/>
                  <a:gd name="connsiteY3" fmla="*/ 771526 h 3349625"/>
                  <a:gd name="connsiteX4" fmla="*/ 1066800 w 1066800"/>
                  <a:gd name="connsiteY4" fmla="*/ 415925 h 3349625"/>
                  <a:gd name="connsiteX5" fmla="*/ 1066800 w 1066800"/>
                  <a:gd name="connsiteY5" fmla="*/ 3349625 h 3349625"/>
                  <a:gd name="connsiteX6" fmla="*/ 0 w 1066800"/>
                  <a:gd name="connsiteY6" fmla="*/ 3349625 h 3349625"/>
                  <a:gd name="connsiteX7" fmla="*/ 0 w 1066800"/>
                  <a:gd name="connsiteY7" fmla="*/ 415925 h 3349625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953311 w 1066800"/>
                  <a:gd name="connsiteY3" fmla="*/ 756709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577850 w 1066800"/>
                  <a:gd name="connsiteY2" fmla="*/ 9345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75034 w 1066800"/>
                  <a:gd name="connsiteY1" fmla="*/ 928158 h 3334808"/>
                  <a:gd name="connsiteX2" fmla="*/ 612843 w 1066800"/>
                  <a:gd name="connsiteY2" fmla="*/ 10234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401108 h 3334808"/>
                  <a:gd name="connsiteX1" fmla="*/ 453957 w 1066800"/>
                  <a:gd name="connsiteY1" fmla="*/ 978958 h 3334808"/>
                  <a:gd name="connsiteX2" fmla="*/ 612843 w 1066800"/>
                  <a:gd name="connsiteY2" fmla="*/ 1023408 h 3334808"/>
                  <a:gd name="connsiteX3" fmla="*/ 885217 w 1066800"/>
                  <a:gd name="connsiteY3" fmla="*/ 890058 h 3334808"/>
                  <a:gd name="connsiteX4" fmla="*/ 1066800 w 1066800"/>
                  <a:gd name="connsiteY4" fmla="*/ 401108 h 3334808"/>
                  <a:gd name="connsiteX5" fmla="*/ 1066800 w 1066800"/>
                  <a:gd name="connsiteY5" fmla="*/ 3334808 h 3334808"/>
                  <a:gd name="connsiteX6" fmla="*/ 0 w 1066800"/>
                  <a:gd name="connsiteY6" fmla="*/ 3334808 h 3334808"/>
                  <a:gd name="connsiteX7" fmla="*/ 0 w 1066800"/>
                  <a:gd name="connsiteY7" fmla="*/ 401108 h 3334808"/>
                  <a:gd name="connsiteX0" fmla="*/ 0 w 1066800"/>
                  <a:gd name="connsiteY0" fmla="*/ 0 h 2933700"/>
                  <a:gd name="connsiteX1" fmla="*/ 453957 w 1066800"/>
                  <a:gd name="connsiteY1" fmla="*/ 577850 h 2933700"/>
                  <a:gd name="connsiteX2" fmla="*/ 612843 w 1066800"/>
                  <a:gd name="connsiteY2" fmla="*/ 622300 h 2933700"/>
                  <a:gd name="connsiteX3" fmla="*/ 885217 w 1066800"/>
                  <a:gd name="connsiteY3" fmla="*/ 488950 h 2933700"/>
                  <a:gd name="connsiteX4" fmla="*/ 1066800 w 1066800"/>
                  <a:gd name="connsiteY4" fmla="*/ 0 h 2933700"/>
                  <a:gd name="connsiteX5" fmla="*/ 1066800 w 1066800"/>
                  <a:gd name="connsiteY5" fmla="*/ 2933700 h 2933700"/>
                  <a:gd name="connsiteX6" fmla="*/ 0 w 1066800"/>
                  <a:gd name="connsiteY6" fmla="*/ 2933700 h 2933700"/>
                  <a:gd name="connsiteX7" fmla="*/ 0 w 1066800"/>
                  <a:gd name="connsiteY7" fmla="*/ 0 h 2933700"/>
                  <a:gd name="connsiteX0" fmla="*/ 0 w 1066800"/>
                  <a:gd name="connsiteY0" fmla="*/ 0 h 2933700"/>
                  <a:gd name="connsiteX1" fmla="*/ 453957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885217 w 1066800"/>
                  <a:gd name="connsiteY2" fmla="*/ 48895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66800"/>
                  <a:gd name="connsiteY0" fmla="*/ 0 h 2933700"/>
                  <a:gd name="connsiteX1" fmla="*/ 238328 w 1066800"/>
                  <a:gd name="connsiteY1" fmla="*/ 577850 h 2933700"/>
                  <a:gd name="connsiteX2" fmla="*/ 953311 w 1066800"/>
                  <a:gd name="connsiteY2" fmla="*/ 533400 h 2933700"/>
                  <a:gd name="connsiteX3" fmla="*/ 1066800 w 1066800"/>
                  <a:gd name="connsiteY3" fmla="*/ 0 h 2933700"/>
                  <a:gd name="connsiteX4" fmla="*/ 1066800 w 1066800"/>
                  <a:gd name="connsiteY4" fmla="*/ 2933700 h 2933700"/>
                  <a:gd name="connsiteX5" fmla="*/ 0 w 1066800"/>
                  <a:gd name="connsiteY5" fmla="*/ 2933700 h 2933700"/>
                  <a:gd name="connsiteX6" fmla="*/ 0 w 1066800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0 h 2933700"/>
                  <a:gd name="connsiteX1" fmla="*/ 238328 w 1080852"/>
                  <a:gd name="connsiteY1" fmla="*/ 577850 h 2933700"/>
                  <a:gd name="connsiteX2" fmla="*/ 953311 w 1080852"/>
                  <a:gd name="connsiteY2" fmla="*/ 533400 h 2933700"/>
                  <a:gd name="connsiteX3" fmla="*/ 1066800 w 1080852"/>
                  <a:gd name="connsiteY3" fmla="*/ 0 h 2933700"/>
                  <a:gd name="connsiteX4" fmla="*/ 1066800 w 1080852"/>
                  <a:gd name="connsiteY4" fmla="*/ 2933700 h 2933700"/>
                  <a:gd name="connsiteX5" fmla="*/ 0 w 1080852"/>
                  <a:gd name="connsiteY5" fmla="*/ 2933700 h 2933700"/>
                  <a:gd name="connsiteX6" fmla="*/ 0 w 1080852"/>
                  <a:gd name="connsiteY6" fmla="*/ 0 h 2933700"/>
                  <a:gd name="connsiteX0" fmla="*/ 0 w 1080852"/>
                  <a:gd name="connsiteY0" fmla="*/ 9525 h 2943225"/>
                  <a:gd name="connsiteX1" fmla="*/ 238328 w 1080852"/>
                  <a:gd name="connsiteY1" fmla="*/ 587375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080852"/>
                  <a:gd name="connsiteY0" fmla="*/ 9525 h 2943225"/>
                  <a:gd name="connsiteX1" fmla="*/ 238328 w 1080852"/>
                  <a:gd name="connsiteY1" fmla="*/ 587375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080852"/>
                  <a:gd name="connsiteY0" fmla="*/ 9525 h 2943225"/>
                  <a:gd name="connsiteX1" fmla="*/ 158885 w 1080852"/>
                  <a:gd name="connsiteY1" fmla="*/ 587376 h 2943225"/>
                  <a:gd name="connsiteX2" fmla="*/ 953311 w 1080852"/>
                  <a:gd name="connsiteY2" fmla="*/ 542925 h 2943225"/>
                  <a:gd name="connsiteX3" fmla="*/ 1066800 w 1080852"/>
                  <a:gd name="connsiteY3" fmla="*/ 9525 h 2943225"/>
                  <a:gd name="connsiteX4" fmla="*/ 1066800 w 1080852"/>
                  <a:gd name="connsiteY4" fmla="*/ 2943225 h 2943225"/>
                  <a:gd name="connsiteX5" fmla="*/ 0 w 1080852"/>
                  <a:gd name="connsiteY5" fmla="*/ 2943225 h 2943225"/>
                  <a:gd name="connsiteX6" fmla="*/ 0 w 1080852"/>
                  <a:gd name="connsiteY6" fmla="*/ 9525 h 2943225"/>
                  <a:gd name="connsiteX0" fmla="*/ 0 w 1103550"/>
                  <a:gd name="connsiteY0" fmla="*/ 9525 h 2943225"/>
                  <a:gd name="connsiteX1" fmla="*/ 158885 w 1103550"/>
                  <a:gd name="connsiteY1" fmla="*/ 587376 h 2943225"/>
                  <a:gd name="connsiteX2" fmla="*/ 976009 w 1103550"/>
                  <a:gd name="connsiteY2" fmla="*/ 542926 h 2943225"/>
                  <a:gd name="connsiteX3" fmla="*/ 1066800 w 1103550"/>
                  <a:gd name="connsiteY3" fmla="*/ 9525 h 2943225"/>
                  <a:gd name="connsiteX4" fmla="*/ 1066800 w 1103550"/>
                  <a:gd name="connsiteY4" fmla="*/ 2943225 h 2943225"/>
                  <a:gd name="connsiteX5" fmla="*/ 0 w 1103550"/>
                  <a:gd name="connsiteY5" fmla="*/ 2943225 h 2943225"/>
                  <a:gd name="connsiteX6" fmla="*/ 0 w 1103550"/>
                  <a:gd name="connsiteY6" fmla="*/ 9525 h 2943225"/>
                  <a:gd name="connsiteX0" fmla="*/ 0 w 1144082"/>
                  <a:gd name="connsiteY0" fmla="*/ 9525 h 2943225"/>
                  <a:gd name="connsiteX1" fmla="*/ 158885 w 1144082"/>
                  <a:gd name="connsiteY1" fmla="*/ 587376 h 2943225"/>
                  <a:gd name="connsiteX2" fmla="*/ 976009 w 1144082"/>
                  <a:gd name="connsiteY2" fmla="*/ 542926 h 2943225"/>
                  <a:gd name="connsiteX3" fmla="*/ 1066800 w 1144082"/>
                  <a:gd name="connsiteY3" fmla="*/ 9525 h 2943225"/>
                  <a:gd name="connsiteX4" fmla="*/ 1066800 w 1144082"/>
                  <a:gd name="connsiteY4" fmla="*/ 2943225 h 2943225"/>
                  <a:gd name="connsiteX5" fmla="*/ 0 w 1144082"/>
                  <a:gd name="connsiteY5" fmla="*/ 2943225 h 2943225"/>
                  <a:gd name="connsiteX6" fmla="*/ 0 w 1144082"/>
                  <a:gd name="connsiteY6" fmla="*/ 9525 h 2943225"/>
                  <a:gd name="connsiteX0" fmla="*/ 0 w 1144082"/>
                  <a:gd name="connsiteY0" fmla="*/ 9525 h 2943225"/>
                  <a:gd name="connsiteX1" fmla="*/ 158885 w 1144082"/>
                  <a:gd name="connsiteY1" fmla="*/ 587376 h 2943225"/>
                  <a:gd name="connsiteX2" fmla="*/ 976009 w 1144082"/>
                  <a:gd name="connsiteY2" fmla="*/ 542926 h 2943225"/>
                  <a:gd name="connsiteX3" fmla="*/ 1066800 w 1144082"/>
                  <a:gd name="connsiteY3" fmla="*/ 9525 h 2943225"/>
                  <a:gd name="connsiteX4" fmla="*/ 1066800 w 1144082"/>
                  <a:gd name="connsiteY4" fmla="*/ 2943225 h 2943225"/>
                  <a:gd name="connsiteX5" fmla="*/ 0 w 1144082"/>
                  <a:gd name="connsiteY5" fmla="*/ 2943225 h 2943225"/>
                  <a:gd name="connsiteX6" fmla="*/ 0 w 1144082"/>
                  <a:gd name="connsiteY6" fmla="*/ 9525 h 2943225"/>
                  <a:gd name="connsiteX0" fmla="*/ 0 w 1079231"/>
                  <a:gd name="connsiteY0" fmla="*/ 9525 h 2943225"/>
                  <a:gd name="connsiteX1" fmla="*/ 158885 w 1079231"/>
                  <a:gd name="connsiteY1" fmla="*/ 587376 h 2943225"/>
                  <a:gd name="connsiteX2" fmla="*/ 976009 w 1079231"/>
                  <a:gd name="connsiteY2" fmla="*/ 542926 h 2943225"/>
                  <a:gd name="connsiteX3" fmla="*/ 1066800 w 1079231"/>
                  <a:gd name="connsiteY3" fmla="*/ 9525 h 2943225"/>
                  <a:gd name="connsiteX4" fmla="*/ 1066800 w 1079231"/>
                  <a:gd name="connsiteY4" fmla="*/ 2943225 h 2943225"/>
                  <a:gd name="connsiteX5" fmla="*/ 0 w 1079231"/>
                  <a:gd name="connsiteY5" fmla="*/ 2943225 h 2943225"/>
                  <a:gd name="connsiteX6" fmla="*/ 0 w 1079231"/>
                  <a:gd name="connsiteY6" fmla="*/ 9525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9231" h="2943225">
                    <a:moveTo>
                      <a:pt x="0" y="9525"/>
                    </a:moveTo>
                    <a:cubicBezTo>
                      <a:pt x="4593" y="21167"/>
                      <a:pt x="11349" y="505884"/>
                      <a:pt x="158885" y="587376"/>
                    </a:cubicBezTo>
                    <a:cubicBezTo>
                      <a:pt x="321013" y="605368"/>
                      <a:pt x="816042" y="678393"/>
                      <a:pt x="976009" y="542926"/>
                    </a:cubicBezTo>
                    <a:cubicBezTo>
                      <a:pt x="1079231" y="337609"/>
                      <a:pt x="1064369" y="0"/>
                      <a:pt x="1066800" y="9525"/>
                    </a:cubicBezTo>
                    <a:lnTo>
                      <a:pt x="1066800" y="2943225"/>
                    </a:lnTo>
                    <a:lnTo>
                      <a:pt x="0" y="29432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Plechovka 16"/>
              <p:cNvSpPr/>
              <p:nvPr/>
            </p:nvSpPr>
            <p:spPr>
              <a:xfrm>
                <a:off x="6799694" y="1517650"/>
                <a:ext cx="404813" cy="4400550"/>
              </a:xfrm>
              <a:prstGeom prst="can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Volný tvar 17"/>
              <p:cNvSpPr/>
              <p:nvPr/>
            </p:nvSpPr>
            <p:spPr>
              <a:xfrm>
                <a:off x="5060950" y="2628900"/>
                <a:ext cx="3854450" cy="3911600"/>
              </a:xfrm>
              <a:custGeom>
                <a:avLst/>
                <a:gdLst>
                  <a:gd name="connsiteX0" fmla="*/ 0 w 3949700"/>
                  <a:gd name="connsiteY0" fmla="*/ 241300 h 3911600"/>
                  <a:gd name="connsiteX1" fmla="*/ 101600 w 3949700"/>
                  <a:gd name="connsiteY1" fmla="*/ 3911600 h 3911600"/>
                  <a:gd name="connsiteX2" fmla="*/ 3949700 w 3949700"/>
                  <a:gd name="connsiteY2" fmla="*/ 3911600 h 3911600"/>
                  <a:gd name="connsiteX3" fmla="*/ 3937000 w 3949700"/>
                  <a:gd name="connsiteY3" fmla="*/ 0 h 3911600"/>
                  <a:gd name="connsiteX4" fmla="*/ 3937000 w 3949700"/>
                  <a:gd name="connsiteY4" fmla="*/ 0 h 3911600"/>
                  <a:gd name="connsiteX0" fmla="*/ 0 w 3949700"/>
                  <a:gd name="connsiteY0" fmla="*/ 241300 h 3911600"/>
                  <a:gd name="connsiteX1" fmla="*/ 95250 w 3949700"/>
                  <a:gd name="connsiteY1" fmla="*/ 82550 h 3911600"/>
                  <a:gd name="connsiteX2" fmla="*/ 101600 w 3949700"/>
                  <a:gd name="connsiteY2" fmla="*/ 3911600 h 3911600"/>
                  <a:gd name="connsiteX3" fmla="*/ 3949700 w 3949700"/>
                  <a:gd name="connsiteY3" fmla="*/ 3911600 h 3911600"/>
                  <a:gd name="connsiteX4" fmla="*/ 3937000 w 3949700"/>
                  <a:gd name="connsiteY4" fmla="*/ 0 h 3911600"/>
                  <a:gd name="connsiteX5" fmla="*/ 3937000 w 3949700"/>
                  <a:gd name="connsiteY5" fmla="*/ 0 h 3911600"/>
                  <a:gd name="connsiteX0" fmla="*/ 0 w 3854450"/>
                  <a:gd name="connsiteY0" fmla="*/ 82550 h 3911600"/>
                  <a:gd name="connsiteX1" fmla="*/ 6350 w 3854450"/>
                  <a:gd name="connsiteY1" fmla="*/ 3911600 h 3911600"/>
                  <a:gd name="connsiteX2" fmla="*/ 3854450 w 3854450"/>
                  <a:gd name="connsiteY2" fmla="*/ 3911600 h 3911600"/>
                  <a:gd name="connsiteX3" fmla="*/ 3841750 w 3854450"/>
                  <a:gd name="connsiteY3" fmla="*/ 0 h 3911600"/>
                  <a:gd name="connsiteX4" fmla="*/ 3841750 w 3854450"/>
                  <a:gd name="connsiteY4" fmla="*/ 0 h 391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54450" h="3911600">
                    <a:moveTo>
                      <a:pt x="0" y="82550"/>
                    </a:moveTo>
                    <a:cubicBezTo>
                      <a:pt x="2117" y="1358900"/>
                      <a:pt x="4233" y="2635250"/>
                      <a:pt x="6350" y="3911600"/>
                    </a:cubicBezTo>
                    <a:lnTo>
                      <a:pt x="3854450" y="3911600"/>
                    </a:lnTo>
                    <a:cubicBezTo>
                      <a:pt x="3850217" y="2607733"/>
                      <a:pt x="3845983" y="1303867"/>
                      <a:pt x="3841750" y="0"/>
                    </a:cubicBezTo>
                    <a:lnTo>
                      <a:pt x="3841750" y="0"/>
                    </a:ln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" name="Přímá spojovací šipka 19"/>
              <p:cNvCxnSpPr/>
              <p:nvPr/>
            </p:nvCxnSpPr>
            <p:spPr>
              <a:xfrm rot="5400000">
                <a:off x="7947025" y="3521075"/>
                <a:ext cx="133985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bdélník 20"/>
              <p:cNvSpPr/>
              <p:nvPr/>
            </p:nvSpPr>
            <p:spPr>
              <a:xfrm>
                <a:off x="6822100" y="2673350"/>
                <a:ext cx="360000" cy="3289300"/>
              </a:xfrm>
              <a:prstGeom prst="rect">
                <a:avLst/>
              </a:prstGeom>
              <a:solidFill>
                <a:srgbClr val="0D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3" name="Přímá spojovací čára 22"/>
              <p:cNvCxnSpPr/>
              <p:nvPr/>
            </p:nvCxnSpPr>
            <p:spPr>
              <a:xfrm>
                <a:off x="6878466" y="4184650"/>
                <a:ext cx="17384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čára 23"/>
              <p:cNvCxnSpPr/>
              <p:nvPr/>
            </p:nvCxnSpPr>
            <p:spPr>
              <a:xfrm>
                <a:off x="6946900" y="2851150"/>
                <a:ext cx="175895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Elipsa 21"/>
            <p:cNvSpPr/>
            <p:nvPr/>
          </p:nvSpPr>
          <p:spPr>
            <a:xfrm>
              <a:off x="6817519" y="2495550"/>
              <a:ext cx="369094" cy="3540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8" name="Přímá spojovací šipka 27"/>
          <p:cNvCxnSpPr>
            <a:stCxn id="22" idx="4"/>
          </p:cNvCxnSpPr>
          <p:nvPr/>
        </p:nvCxnSpPr>
        <p:spPr>
          <a:xfrm rot="5400000" flipH="1">
            <a:off x="6053873" y="1901407"/>
            <a:ext cx="1874240" cy="22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5400000">
            <a:off x="6051907" y="4497427"/>
            <a:ext cx="1878330" cy="8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177088" y="876300"/>
          <a:ext cx="371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9" name="Rovnice" r:id="rId12" imgW="164880" imgH="203040" progId="Equation.3">
                  <p:embed/>
                </p:oleObj>
              </mc:Choice>
              <mc:Fallback>
                <p:oleObj name="Rovnice" r:id="rId12" imgW="1648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876300"/>
                        <a:ext cx="37147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7283450" y="4687888"/>
          <a:ext cx="4270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20" name="Rovnice" r:id="rId14" imgW="190440" imgH="253800" progId="Equation.3">
                  <p:embed/>
                </p:oleObj>
              </mc:Choice>
              <mc:Fallback>
                <p:oleObj name="Rovnice" r:id="rId14" imgW="19044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4687888"/>
                        <a:ext cx="427038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/>
        </p:nvGraphicFramePr>
        <p:xfrm>
          <a:off x="5414963" y="5838825"/>
          <a:ext cx="34131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21" name="Rovnice" r:id="rId16" imgW="152280" imgH="164880" progId="Equation.3">
                  <p:embed/>
                </p:oleObj>
              </mc:Choice>
              <mc:Fallback>
                <p:oleObj name="Rovnice" r:id="rId16" imgW="15228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5838825"/>
                        <a:ext cx="341312" cy="3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/>
        </p:nvGraphicFramePr>
        <p:xfrm>
          <a:off x="8199438" y="3379788"/>
          <a:ext cx="2841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22" name="Rovnice" r:id="rId18" imgW="126720" imgH="177480" progId="Equation.3">
                  <p:embed/>
                </p:oleObj>
              </mc:Choice>
              <mc:Fallback>
                <p:oleObj name="Rovnice" r:id="rId18" imgW="12672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8" y="3379788"/>
                        <a:ext cx="284162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811013" y="2192337"/>
          <a:ext cx="15716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16" name="Rovnice" r:id="rId4" imgW="571320" imgH="419040" progId="Equation.3">
                  <p:embed/>
                </p:oleObj>
              </mc:Choice>
              <mc:Fallback>
                <p:oleObj name="Rovnice" r:id="rId4" imgW="5713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013" y="2192337"/>
                        <a:ext cx="1571625" cy="1171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2766313" y="1970087"/>
          <a:ext cx="1703387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17" name="Rovnice" r:id="rId6" imgW="660240" imgH="634680" progId="Equation.3">
                  <p:embed/>
                </p:oleObj>
              </mc:Choice>
              <mc:Fallback>
                <p:oleObj name="Rovnice" r:id="rId6" imgW="660240" imgH="634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313" y="1970087"/>
                        <a:ext cx="1703387" cy="1636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5"/>
          <p:cNvSpPr>
            <a:spLocks noChangeArrowheads="1"/>
          </p:cNvSpPr>
          <p:nvPr/>
        </p:nvSpPr>
        <p:spPr bwMode="auto">
          <a:xfrm>
            <a:off x="260350" y="5822375"/>
            <a:ext cx="8623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Vztah platí pro kapilární elevaci i depresi.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  <p:sp>
        <p:nvSpPr>
          <p:cNvPr id="14" name="Rectangle 155"/>
          <p:cNvSpPr>
            <a:spLocks noChangeArrowheads="1"/>
          </p:cNvSpPr>
          <p:nvPr/>
        </p:nvSpPr>
        <p:spPr bwMode="auto">
          <a:xfrm>
            <a:off x="82550" y="762000"/>
            <a:ext cx="8972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Při odvození vztahu pro výpočet výšky hladiny v kapiláře můžeme použít i rovnost kapilárního a hydrostatického tlaku.</a:t>
            </a: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2499613" y="4113212"/>
          <a:ext cx="43393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0618" name="Rovnice" r:id="rId8" imgW="1091880" imgH="215640" progId="Equation.3">
                  <p:embed/>
                </p:oleObj>
              </mc:Choice>
              <mc:Fallback>
                <p:oleObj name="Rovnice" r:id="rId8" imgW="10918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613" y="4113212"/>
                        <a:ext cx="4339337" cy="871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4313" y="857250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Povrch kapaliny se chová jako </a:t>
            </a:r>
            <a:b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tenká pružná blána.</a:t>
            </a:r>
            <a:endParaRPr lang="cs-CZ" sz="28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  <a:endParaRPr lang="cs-CZ" sz="3400" dirty="0">
              <a:solidFill>
                <a:schemeClr val="bg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pic>
        <p:nvPicPr>
          <p:cNvPr id="16404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67594" y="2131600"/>
            <a:ext cx="576030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550150" y="605155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5"/>
          <p:cNvSpPr>
            <a:spLocks noChangeArrowheads="1"/>
          </p:cNvSpPr>
          <p:nvPr/>
        </p:nvSpPr>
        <p:spPr bwMode="auto">
          <a:xfrm>
            <a:off x="201613" y="1189097"/>
            <a:ext cx="8715375" cy="389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vysvětlují schopnost vstřebávat vlhkost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vzlínavost v cévách rostlin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izolace budov zabrání vzlínání vlhkosti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pájení – dokonalé spojení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5. KAPILÁRNÍ JEVY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123825" y="1140559"/>
            <a:ext cx="89296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O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bjem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 kapaliny s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rostoucí teplotou roste.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pro malé teplotní rozdíly ∆t →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cs-CZ" sz="2800" dirty="0">
              <a:solidFill>
                <a:prstClr val="black"/>
              </a:solidFill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β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– teplotní součinitel objemové roztažnosti kapalin 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MFCHT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)</a:t>
            </a:r>
          </a:p>
          <a:p>
            <a:pPr marL="1806575" lvl="1" fontAlgn="base">
              <a:spcBef>
                <a:spcPct val="0"/>
              </a:spcBef>
              <a:spcAft>
                <a:spcPct val="0"/>
              </a:spcAft>
              <a:tabLst>
                <a:tab pos="3222625" algn="l"/>
              </a:tabLst>
              <a:defRPr/>
            </a:pPr>
            <a:r>
              <a:rPr lang="cs-CZ" sz="2800" dirty="0" smtClean="0">
                <a:cs typeface="Arial" charset="0"/>
              </a:rPr>
              <a:t>voda      	β = 1,8 . 10</a:t>
            </a:r>
            <a:r>
              <a:rPr lang="cs-CZ" sz="2800" baseline="30000" dirty="0" smtClean="0">
                <a:cs typeface="Arial" charset="0"/>
              </a:rPr>
              <a:t>-4</a:t>
            </a:r>
            <a:r>
              <a:rPr lang="cs-CZ" sz="2800" dirty="0" smtClean="0">
                <a:cs typeface="Arial" charset="0"/>
              </a:rPr>
              <a:t> K</a:t>
            </a:r>
            <a:r>
              <a:rPr lang="cs-CZ" sz="2800" baseline="30000" dirty="0" smtClean="0">
                <a:cs typeface="Arial" charset="0"/>
              </a:rPr>
              <a:t>-1      </a:t>
            </a:r>
          </a:p>
          <a:p>
            <a:pPr marL="1806575" lvl="1" fontAlgn="base">
              <a:spcBef>
                <a:spcPct val="0"/>
              </a:spcBef>
              <a:spcAft>
                <a:spcPct val="0"/>
              </a:spcAft>
              <a:tabLst>
                <a:tab pos="3222625" algn="l"/>
              </a:tabLst>
              <a:defRPr/>
            </a:pPr>
            <a:r>
              <a:rPr lang="cs-CZ" sz="2800" dirty="0" smtClean="0">
                <a:cs typeface="Arial" charset="0"/>
              </a:rPr>
              <a:t>petrolej  	β = 9,6 . 10</a:t>
            </a:r>
            <a:r>
              <a:rPr lang="cs-CZ" sz="2800" baseline="30000" dirty="0" smtClean="0">
                <a:cs typeface="Arial" charset="0"/>
              </a:rPr>
              <a:t>-4</a:t>
            </a:r>
            <a:r>
              <a:rPr lang="cs-CZ" sz="2800" dirty="0" smtClean="0">
                <a:cs typeface="Arial" charset="0"/>
              </a:rPr>
              <a:t> K</a:t>
            </a:r>
            <a:r>
              <a:rPr lang="cs-CZ" sz="2800" baseline="30000" dirty="0" smtClean="0">
                <a:cs typeface="Arial" charset="0"/>
              </a:rPr>
              <a:t>-1</a:t>
            </a:r>
            <a:r>
              <a:rPr lang="cs-CZ" sz="2800" dirty="0" smtClean="0">
                <a:cs typeface="Arial" charset="0"/>
              </a:rPr>
              <a:t>   </a:t>
            </a:r>
          </a:p>
          <a:p>
            <a:pPr marL="1806575" lvl="1" fontAlgn="base">
              <a:spcBef>
                <a:spcPct val="0"/>
              </a:spcBef>
              <a:spcAft>
                <a:spcPct val="0"/>
              </a:spcAft>
              <a:tabLst>
                <a:tab pos="3222625" algn="l"/>
              </a:tabLst>
              <a:defRPr/>
            </a:pPr>
            <a:r>
              <a:rPr lang="cs-CZ" sz="2800" dirty="0" smtClean="0">
                <a:cs typeface="Arial" charset="0"/>
              </a:rPr>
              <a:t>líh  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	β = 11 . 10</a:t>
            </a:r>
            <a:r>
              <a:rPr lang="cs-CZ" sz="2800" baseline="30000" dirty="0" smtClean="0">
                <a:solidFill>
                  <a:prstClr val="black"/>
                </a:solidFill>
                <a:cs typeface="Arial" charset="0"/>
              </a:rPr>
              <a:t>-4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K</a:t>
            </a:r>
            <a:r>
              <a:rPr lang="cs-CZ" sz="2800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β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kapalin &gt; β pevných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látek</a:t>
            </a:r>
            <a:endParaRPr lang="cs-CZ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113877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6. TEPLOTNÍ OBJEMOVÁ </a:t>
            </a: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ROZTAŽNOST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KAPALIN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638800" y="1962150"/>
          <a:ext cx="28289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36" name="Rovnice" r:id="rId4" imgW="1028520" imgH="215640" progId="Equation.3">
                  <p:embed/>
                </p:oleObj>
              </mc:Choice>
              <mc:Fallback>
                <p:oleObj name="Rovnice" r:id="rId4" imgW="102852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62150"/>
                        <a:ext cx="2828925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6883400" y="3384550"/>
          <a:ext cx="164147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37" name="Rovnice" r:id="rId6" imgW="596880" imgH="228600" progId="Equation.3">
                  <p:embed/>
                </p:oleObj>
              </mc:Choice>
              <mc:Fallback>
                <p:oleObj name="Rovnice" r:id="rId6" imgW="596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0" y="3384550"/>
                        <a:ext cx="1641475" cy="639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123825" y="1263908"/>
            <a:ext cx="89296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cs-CZ" sz="2800" b="1" dirty="0">
                <a:solidFill>
                  <a:prstClr val="black"/>
                </a:solidFill>
                <a:cs typeface="Arial" charset="0"/>
              </a:rPr>
              <a:t> 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pro větší teplotní rozdíly ∆t →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endParaRPr lang="cs-CZ" sz="2800" b="1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	 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</a:tabLst>
              <a:defRPr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př.: rtuť   β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= 1,82 . 10</a:t>
            </a:r>
            <a:r>
              <a:rPr lang="cs-CZ" sz="2800" baseline="30000" dirty="0">
                <a:solidFill>
                  <a:prstClr val="black"/>
                </a:solidFill>
                <a:cs typeface="Arial" charset="0"/>
              </a:rPr>
              <a:t>-4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2800" baseline="30000" dirty="0" smtClean="0">
                <a:solidFill>
                  <a:prstClr val="black"/>
                </a:solidFill>
                <a:cs typeface="Arial" charset="0"/>
              </a:rPr>
              <a:t>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</a:tabLst>
              <a:defRPr/>
            </a:pPr>
            <a:r>
              <a:rPr lang="cs-CZ" sz="2800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β</a:t>
            </a:r>
            <a:r>
              <a:rPr lang="cs-CZ" sz="28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= 8 . 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10</a:t>
            </a:r>
            <a:r>
              <a:rPr lang="cs-CZ" sz="2800" baseline="30000" dirty="0" smtClean="0">
                <a:solidFill>
                  <a:prstClr val="black"/>
                </a:solidFill>
                <a:cs typeface="Arial" charset="0"/>
              </a:rPr>
              <a:t>-9</a:t>
            </a: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K</a:t>
            </a:r>
            <a:r>
              <a:rPr lang="cs-CZ" sz="2800" baseline="30000" dirty="0">
                <a:solidFill>
                  <a:prstClr val="black"/>
                </a:solidFill>
                <a:cs typeface="Arial" charset="0"/>
              </a:rPr>
              <a:t>-1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 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</a:tabLst>
              <a:defRPr/>
            </a:pPr>
            <a:endParaRPr lang="cs-CZ" sz="2800" dirty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u="sng" dirty="0">
                <a:solidFill>
                  <a:prstClr val="black"/>
                </a:solidFill>
                <a:cs typeface="Arial" charset="0"/>
              </a:rPr>
              <a:t>Využití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 </a:t>
            </a: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kapalinové teploměry</a:t>
            </a:r>
          </a:p>
          <a:p>
            <a:pPr marL="358775" indent="-3587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prstClr val="black"/>
                </a:solidFill>
                <a:cs typeface="Arial" charset="0"/>
              </a:rPr>
              <a:t>termostatické </a:t>
            </a:r>
            <a:r>
              <a:rPr lang="cs-CZ" sz="2800" dirty="0">
                <a:solidFill>
                  <a:prstClr val="black"/>
                </a:solidFill>
                <a:cs typeface="Arial" charset="0"/>
              </a:rPr>
              <a:t>ventily</a:t>
            </a:r>
            <a:br>
              <a:rPr lang="cs-CZ" sz="2800" dirty="0">
                <a:solidFill>
                  <a:prstClr val="black"/>
                </a:solidFill>
                <a:cs typeface="Arial" charset="0"/>
              </a:rPr>
            </a:br>
            <a:endParaRPr lang="cs-CZ" sz="28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Se </a:t>
            </a:r>
            <a:r>
              <a:rPr lang="cs-CZ" sz="2800" b="1" dirty="0">
                <a:solidFill>
                  <a:prstClr val="black"/>
                </a:solidFill>
                <a:cs typeface="Arial" charset="0"/>
              </a:rPr>
              <a:t>změnou teploty se mění i </a:t>
            </a:r>
            <a:r>
              <a:rPr lang="cs-CZ" sz="2800" b="1" dirty="0" smtClean="0">
                <a:solidFill>
                  <a:prstClr val="black"/>
                </a:solidFill>
                <a:cs typeface="Arial" charset="0"/>
              </a:rPr>
              <a:t>hustota</a:t>
            </a:r>
            <a:endParaRPr lang="cs-CZ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350"/>
            <a:ext cx="9144000" cy="113877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6. TEPLOTNÍ OBJEMOVÁ </a:t>
            </a: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ROZTAŽNOST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KAPALIN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216400" y="1784350"/>
          <a:ext cx="47148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60" name="Rovnice" r:id="rId4" imgW="1714320" imgH="241200" progId="Equation.3">
                  <p:embed/>
                </p:oleObj>
              </mc:Choice>
              <mc:Fallback>
                <p:oleObj name="Rovnice" r:id="rId4" imgW="17143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784350"/>
                        <a:ext cx="4714875" cy="673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886450" y="5473700"/>
          <a:ext cx="28638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61" name="Rovnice" r:id="rId6" imgW="1041120" imgH="215640" progId="Equation.3">
                  <p:embed/>
                </p:oleObj>
              </mc:Choice>
              <mc:Fallback>
                <p:oleObj name="Rovnice" r:id="rId6" imgW="1041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5473700"/>
                        <a:ext cx="2863850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5"/>
          <p:cNvSpPr>
            <a:spLocks noChangeArrowheads="1"/>
          </p:cNvSpPr>
          <p:nvPr/>
        </p:nvSpPr>
        <p:spPr bwMode="auto">
          <a:xfrm>
            <a:off x="0" y="1225689"/>
            <a:ext cx="8715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Arial" charset="0"/>
              </a:rPr>
              <a:t>anomálie vody 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výjimka mezi kapalinami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> </a:t>
            </a: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Při zvyšování teploty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od 0°C do 4°C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se objem snižuje a hustota roste.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Hustota vody je největší při teplotě 4°C.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Při dalším zvyšování teploty dochází ke snižování hustoty vody (↑ V).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350"/>
            <a:ext cx="9144000" cy="113877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6. TEPLOTNÍ OBJEMOVÁ </a:t>
            </a: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ROZTAŽNOST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KAPALIN</a:t>
            </a:r>
          </a:p>
        </p:txBody>
      </p:sp>
      <p:pic>
        <p:nvPicPr>
          <p:cNvPr id="21507" name="Picture 2" descr="http://fyzika.jreichl.com/data/Termo_4_kapaliny_skupenstvi_soubory/image056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727700" y="1295400"/>
            <a:ext cx="2984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772400" y="42291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9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5"/>
          <p:cNvSpPr>
            <a:spLocks noChangeArrowheads="1"/>
          </p:cNvSpPr>
          <p:nvPr/>
        </p:nvSpPr>
        <p:spPr bwMode="auto">
          <a:xfrm>
            <a:off x="1" y="1225689"/>
            <a:ext cx="875029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FF0000"/>
                </a:solidFill>
                <a:cs typeface="Arial" charset="0"/>
              </a:rPr>
              <a:t>anomálie vody </a:t>
            </a:r>
            <a:r>
              <a:rPr lang="cs-CZ" sz="3200" b="1" dirty="0" smtClean="0">
                <a:solidFill>
                  <a:prstClr val="black"/>
                </a:solidFill>
                <a:cs typeface="Arial" charset="0"/>
              </a:rPr>
              <a:t/>
            </a:r>
            <a:br>
              <a:rPr lang="cs-CZ" sz="3200" b="1" dirty="0" smtClean="0">
                <a:solidFill>
                  <a:prstClr val="black"/>
                </a:solidFill>
                <a:cs typeface="Arial" charset="0"/>
              </a:rPr>
            </a:br>
            <a:endParaRPr lang="cs-CZ" sz="32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Při ochlazování vody k bodu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mrazu bude klesat ke dnu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nejdříve voda o teplotě 4°C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(protože má vyšší hustotu),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čímž bude vytlačovat k hladině chladnější vodu.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Chladnější voda na hladině proto zamrzne dříve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a vytvoří příkrov, pod nímž se může udržet život </a:t>
            </a:r>
            <a:br>
              <a:rPr lang="cs-CZ" sz="3200" dirty="0" smtClean="0">
                <a:solidFill>
                  <a:prstClr val="black"/>
                </a:solidFill>
                <a:cs typeface="Arial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Arial" charset="0"/>
              </a:rPr>
              <a:t>i v zimě.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350"/>
            <a:ext cx="9144000" cy="113877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6. TEPLOTNÍ OBJEMOVÁ </a:t>
            </a: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ROZTAŽNOST</a:t>
            </a:r>
          </a:p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       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KAPALIN</a:t>
            </a:r>
          </a:p>
        </p:txBody>
      </p:sp>
      <p:pic>
        <p:nvPicPr>
          <p:cNvPr id="5" name="Picture 2" descr="http://fyzika.jreichl.com/data/Termo_4_kapaliny_skupenstvi_soubory/image056.png"/>
          <p:cNvPicPr>
            <a:picLocks noChangeAspect="1" noChangeArrowheads="1"/>
          </p:cNvPicPr>
          <p:nvPr/>
        </p:nvPicPr>
        <p:blipFill>
          <a:blip r:embed="rId3" r:link="rId4" cstate="screen"/>
          <a:srcRect/>
          <a:stretch>
            <a:fillRect/>
          </a:stretch>
        </p:blipFill>
        <p:spPr bwMode="auto">
          <a:xfrm>
            <a:off x="5765800" y="1206500"/>
            <a:ext cx="2984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Použitá </a:t>
            </a:r>
            <a:r>
              <a:rPr lang="cs-CZ" sz="3400" b="1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</a:t>
            </a:r>
            <a:b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 80-7196-200-7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ISBN 978-80-7196-266-3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/>
              <a:t>NAHODIL, J. Fyzika v běžném životě. Praha: Prometheus, 2010. ISBN 80-7196-005-5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Obrázky: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- [4] - Patrik </a:t>
            </a:r>
            <a:r>
              <a:rPr lang="cs-CZ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Koběrský</a:t>
            </a:r>
            <a:endParaRPr lang="cs-CZ" sz="14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Ostatní fotografie a videa jsou vlastní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{9]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BARTUŠKA, K., SVOBODA,E. </a:t>
            </a:r>
            <a:r>
              <a:rPr lang="cs-CZ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termika, Fyzika pro gymnázia.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Praha: Prometheus, 2006. </a:t>
            </a:r>
            <a:b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80-7196-200-7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2794000" y="3073400"/>
            <a:ext cx="3333750" cy="33337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959981"/>
            <a:ext cx="87153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3200" b="1" dirty="0" smtClean="0">
                <a:solidFill>
                  <a:srgbClr val="FF0000"/>
                </a:solidFill>
                <a:cs typeface="Times New Roman" pitchFamily="18" charset="0"/>
              </a:rPr>
              <a:t>sféra molekulového působení</a:t>
            </a:r>
            <a:r>
              <a:rPr lang="cs-CZ" sz="3200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je myšlená koule 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o poloměru </a:t>
            </a:r>
            <a:r>
              <a:rPr lang="cs-CZ" sz="3200" dirty="0" err="1" smtClean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cs-CZ" sz="3200" baseline="-25000" dirty="0" err="1" smtClean="0">
                <a:solidFill>
                  <a:prstClr val="black"/>
                </a:solidFill>
                <a:cs typeface="Times New Roman" pitchFamily="18" charset="0"/>
              </a:rPr>
              <a:t>m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kolem molekuly</a:t>
            </a:r>
            <a:b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cs-CZ" sz="3000" dirty="0" smtClean="0">
                <a:solidFill>
                  <a:prstClr val="black"/>
                </a:solidFill>
                <a:cs typeface="Times New Roman" pitchFamily="18" charset="0"/>
              </a:rPr>
              <a:t>(Na uvažovanou molekulu silově působí pouze ostatní molekuly uvnitř sféry molekulového působení.)</a:t>
            </a:r>
          </a:p>
          <a:p>
            <a:pPr marL="269875" lvl="2" indent="-26987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5" name="Elipsa 4"/>
          <p:cNvSpPr/>
          <p:nvPr/>
        </p:nvSpPr>
        <p:spPr>
          <a:xfrm>
            <a:off x="4349750" y="4629150"/>
            <a:ext cx="222250" cy="222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4038600" y="351790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3149600" y="400685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238500" y="498475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461000" y="511810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594350" y="409575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749800" y="414020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4171950" y="542925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5149850" y="5962650"/>
            <a:ext cx="222250" cy="22225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6038850" y="320675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6838950" y="382905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283450" y="471805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6438900" y="485140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6572250" y="569595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5727700" y="636270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1593850" y="391795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3" name="Elipsa 22"/>
          <p:cNvSpPr/>
          <p:nvPr/>
        </p:nvSpPr>
        <p:spPr>
          <a:xfrm>
            <a:off x="2660650" y="320675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2571750" y="467360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905000" y="556260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882900" y="6184900"/>
            <a:ext cx="222250" cy="222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607755"/>
            <a:ext cx="871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A) B)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    síly působící na molekulu se ruší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84650"/>
            <a:ext cx="9144000" cy="2673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971550" y="49847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99625" y="55128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>
            <a:stCxn id="10" idx="6"/>
          </p:cNvCxnSpPr>
          <p:nvPr/>
        </p:nvCxnSpPr>
        <p:spPr>
          <a:xfrm>
            <a:off x="1643625" y="55848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6200000">
            <a:off x="1384423" y="53192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0800000">
            <a:off x="1109785" y="55926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1389185" y="58561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162699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122694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5"/>
          </p:cNvCxnSpPr>
          <p:nvPr/>
        </p:nvCxnSpPr>
        <p:spPr>
          <a:xfrm rot="16200000" flipH="1">
            <a:off x="1622537" y="56357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0" idx="3"/>
          </p:cNvCxnSpPr>
          <p:nvPr/>
        </p:nvCxnSpPr>
        <p:spPr>
          <a:xfrm rot="5400000">
            <a:off x="1260476" y="56579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1938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</a:t>
            </a:r>
            <a:endParaRPr lang="cs-CZ" sz="4000" dirty="0"/>
          </a:p>
        </p:txBody>
      </p:sp>
      <p:sp>
        <p:nvSpPr>
          <p:cNvPr id="33" name="Elipsa 32"/>
          <p:cNvSpPr/>
          <p:nvPr/>
        </p:nvSpPr>
        <p:spPr>
          <a:xfrm>
            <a:off x="2838450" y="41846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366525" y="4712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>
            <a:stCxn id="34" idx="6"/>
          </p:cNvCxnSpPr>
          <p:nvPr/>
        </p:nvCxnSpPr>
        <p:spPr>
          <a:xfrm>
            <a:off x="3510525" y="47847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6200000">
            <a:off x="3251323" y="45191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0800000">
            <a:off x="2976685" y="47925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3256085" y="50560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5400000" flipH="1" flipV="1">
            <a:off x="349389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16200000" flipV="1">
            <a:off x="309384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34" idx="5"/>
          </p:cNvCxnSpPr>
          <p:nvPr/>
        </p:nvCxnSpPr>
        <p:spPr>
          <a:xfrm rot="16200000" flipH="1">
            <a:off x="3489437" y="48356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34" idx="3"/>
          </p:cNvCxnSpPr>
          <p:nvPr/>
        </p:nvCxnSpPr>
        <p:spPr>
          <a:xfrm rot="5400000">
            <a:off x="3127376" y="48578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0607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B)</a:t>
            </a:r>
            <a:endParaRPr lang="cs-CZ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3" grpId="0"/>
      <p:bldP spid="9" grpId="0" animBg="1"/>
      <p:bldP spid="10" grpId="0" animBg="1"/>
      <p:bldP spid="32" grpId="0"/>
      <p:bldP spid="33" grpId="0" animBg="1"/>
      <p:bldP spid="34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délník 66"/>
          <p:cNvSpPr/>
          <p:nvPr/>
        </p:nvSpPr>
        <p:spPr>
          <a:xfrm>
            <a:off x="0" y="4184650"/>
            <a:ext cx="9144000" cy="2673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9" name="Elipsa 8"/>
          <p:cNvSpPr/>
          <p:nvPr/>
        </p:nvSpPr>
        <p:spPr>
          <a:xfrm>
            <a:off x="971550" y="49847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99625" y="55128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>
            <a:stCxn id="10" idx="6"/>
          </p:cNvCxnSpPr>
          <p:nvPr/>
        </p:nvCxnSpPr>
        <p:spPr>
          <a:xfrm>
            <a:off x="1643625" y="55848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6200000">
            <a:off x="1384423" y="53192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0800000">
            <a:off x="1109785" y="55926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1389185" y="58561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162699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122694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5"/>
          </p:cNvCxnSpPr>
          <p:nvPr/>
        </p:nvCxnSpPr>
        <p:spPr>
          <a:xfrm rot="16200000" flipH="1">
            <a:off x="1622537" y="56357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0" idx="3"/>
          </p:cNvCxnSpPr>
          <p:nvPr/>
        </p:nvCxnSpPr>
        <p:spPr>
          <a:xfrm rot="5400000">
            <a:off x="1260476" y="56579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1938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</a:t>
            </a:r>
            <a:endParaRPr lang="cs-CZ" sz="4000" dirty="0"/>
          </a:p>
        </p:txBody>
      </p:sp>
      <p:sp>
        <p:nvSpPr>
          <p:cNvPr id="33" name="Elipsa 32"/>
          <p:cNvSpPr/>
          <p:nvPr/>
        </p:nvSpPr>
        <p:spPr>
          <a:xfrm>
            <a:off x="2838450" y="41846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366525" y="4712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>
            <a:stCxn id="34" idx="6"/>
          </p:cNvCxnSpPr>
          <p:nvPr/>
        </p:nvCxnSpPr>
        <p:spPr>
          <a:xfrm>
            <a:off x="3510525" y="47847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6200000">
            <a:off x="3251323" y="45191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0800000">
            <a:off x="2976685" y="47925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3256085" y="50560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5400000" flipH="1" flipV="1">
            <a:off x="349389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16200000" flipV="1">
            <a:off x="309384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34" idx="5"/>
          </p:cNvCxnSpPr>
          <p:nvPr/>
        </p:nvCxnSpPr>
        <p:spPr>
          <a:xfrm rot="16200000" flipH="1">
            <a:off x="3489437" y="48356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34" idx="3"/>
          </p:cNvCxnSpPr>
          <p:nvPr/>
        </p:nvCxnSpPr>
        <p:spPr>
          <a:xfrm rot="5400000">
            <a:off x="3127376" y="48578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0607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B)</a:t>
            </a:r>
            <a:endParaRPr lang="cs-CZ" sz="4000" dirty="0"/>
          </a:p>
        </p:txBody>
      </p:sp>
      <p:sp>
        <p:nvSpPr>
          <p:cNvPr id="44" name="Elipsa 43"/>
          <p:cNvSpPr/>
          <p:nvPr/>
        </p:nvSpPr>
        <p:spPr>
          <a:xfrm>
            <a:off x="4794250" y="38290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5322325" y="43571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ovací šipka 45"/>
          <p:cNvCxnSpPr>
            <a:stCxn id="45" idx="6"/>
          </p:cNvCxnSpPr>
          <p:nvPr/>
        </p:nvCxnSpPr>
        <p:spPr>
          <a:xfrm>
            <a:off x="5466325" y="44291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 rot="5400000" flipH="1" flipV="1">
            <a:off x="5274469" y="4229894"/>
            <a:ext cx="244477" cy="1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 rot="10800000">
            <a:off x="4932485" y="44369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5400000">
            <a:off x="5211885" y="47004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rot="5400000" flipH="1" flipV="1">
            <a:off x="5449692" y="4195958"/>
            <a:ext cx="200416" cy="17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16200000" flipV="1">
            <a:off x="5138542" y="4195958"/>
            <a:ext cx="200416" cy="17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>
            <a:stCxn id="45" idx="5"/>
          </p:cNvCxnSpPr>
          <p:nvPr/>
        </p:nvCxnSpPr>
        <p:spPr>
          <a:xfrm rot="16200000" flipH="1">
            <a:off x="5445237" y="44800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45" idx="3"/>
          </p:cNvCxnSpPr>
          <p:nvPr/>
        </p:nvCxnSpPr>
        <p:spPr>
          <a:xfrm rot="5400000">
            <a:off x="5083176" y="45022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514985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c)</a:t>
            </a:r>
            <a:endParaRPr lang="cs-CZ" sz="4000" dirty="0"/>
          </a:p>
        </p:txBody>
      </p:sp>
      <p:cxnSp>
        <p:nvCxnSpPr>
          <p:cNvPr id="59" name="Přímá spojovací šipka 58"/>
          <p:cNvCxnSpPr/>
          <p:nvPr/>
        </p:nvCxnSpPr>
        <p:spPr>
          <a:xfrm rot="5400000" flipH="1" flipV="1">
            <a:off x="5165327" y="4124724"/>
            <a:ext cx="464347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4922839" y="4989514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155"/>
          <p:cNvSpPr>
            <a:spLocks noChangeArrowheads="1"/>
          </p:cNvSpPr>
          <p:nvPr/>
        </p:nvSpPr>
        <p:spPr bwMode="auto">
          <a:xfrm>
            <a:off x="215900" y="607755"/>
            <a:ext cx="8715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A) B)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    síly působící na molekulu se ruší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C) D)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 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páry 	(vzduchu) nad volným povrchem kapaliny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727700" y="4762500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K</a:t>
            </a:r>
            <a:endParaRPr lang="cs-CZ" sz="4000" b="1" baseline="-25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5549900" y="311785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P</a:t>
            </a:r>
            <a:endParaRPr lang="cs-CZ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délník 79"/>
          <p:cNvSpPr/>
          <p:nvPr/>
        </p:nvSpPr>
        <p:spPr>
          <a:xfrm>
            <a:off x="0" y="4184650"/>
            <a:ext cx="9144000" cy="26733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03" name="Rectangle 155"/>
          <p:cNvSpPr>
            <a:spLocks noChangeArrowheads="1"/>
          </p:cNvSpPr>
          <p:nvPr/>
        </p:nvSpPr>
        <p:spPr bwMode="auto">
          <a:xfrm>
            <a:off x="215900" y="607755"/>
            <a:ext cx="8715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A) B)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    síly působící na molekulu se ruší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C) D)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kapaliny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262063" algn="l"/>
              </a:tabLst>
            </a:pP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 	F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 – výslednice přitažlivých sil páry 	(vzduchu) nad volným povrchem kapaliny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cs-CZ" sz="3200" b="1" dirty="0" err="1" smtClean="0">
                <a:solidFill>
                  <a:prstClr val="black"/>
                </a:solidFill>
                <a:cs typeface="Times New Roman" pitchFamily="18" charset="0"/>
              </a:rPr>
              <a:t>ρ</a:t>
            </a:r>
            <a:r>
              <a:rPr lang="cs-CZ" sz="32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vzduchu</a:t>
            </a:r>
            <a:r>
              <a:rPr lang="cs-CZ" sz="3200" b="1" baseline="-25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&lt; </a:t>
            </a:r>
            <a:r>
              <a:rPr lang="cs-CZ" sz="3200" b="1" dirty="0" err="1" smtClean="0">
                <a:solidFill>
                  <a:prstClr val="black"/>
                </a:solidFill>
                <a:cs typeface="Times New Roman" pitchFamily="18" charset="0"/>
              </a:rPr>
              <a:t>ρ</a:t>
            </a:r>
            <a:r>
              <a:rPr lang="cs-CZ" sz="32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kapaliny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→ </a:t>
            </a:r>
            <a:r>
              <a:rPr lang="cs-CZ" sz="3200" b="1" dirty="0" err="1" smtClean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cs-CZ" sz="32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&lt; </a:t>
            </a:r>
            <a:r>
              <a:rPr lang="cs-CZ" sz="3200" b="1" dirty="0" err="1" smtClean="0">
                <a:solidFill>
                  <a:prstClr val="black"/>
                </a:solidFill>
                <a:cs typeface="Times New Roman" pitchFamily="18" charset="0"/>
              </a:rPr>
              <a:t>F</a:t>
            </a:r>
            <a:r>
              <a:rPr lang="cs-CZ" sz="32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cs-CZ" sz="3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cs-CZ" sz="32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2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6. 1. POVRCHOVÁ VRSTVA KAPALIN</a:t>
            </a:r>
          </a:p>
        </p:txBody>
      </p:sp>
      <p:sp>
        <p:nvSpPr>
          <p:cNvPr id="9" name="Elipsa 8"/>
          <p:cNvSpPr/>
          <p:nvPr/>
        </p:nvSpPr>
        <p:spPr>
          <a:xfrm>
            <a:off x="971550" y="49847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1499625" y="55128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>
            <a:stCxn id="10" idx="6"/>
          </p:cNvCxnSpPr>
          <p:nvPr/>
        </p:nvCxnSpPr>
        <p:spPr>
          <a:xfrm>
            <a:off x="1643625" y="55848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6200000">
            <a:off x="1384423" y="53192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rot="10800000">
            <a:off x="1109785" y="55926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5400000">
            <a:off x="1389185" y="58561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5400000" flipH="1" flipV="1">
            <a:off x="162699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1226942" y="52627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0" idx="5"/>
          </p:cNvCxnSpPr>
          <p:nvPr/>
        </p:nvCxnSpPr>
        <p:spPr>
          <a:xfrm rot="16200000" flipH="1">
            <a:off x="1622537" y="56357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0" idx="3"/>
          </p:cNvCxnSpPr>
          <p:nvPr/>
        </p:nvCxnSpPr>
        <p:spPr>
          <a:xfrm rot="5400000">
            <a:off x="1260476" y="56579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1938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A)</a:t>
            </a:r>
            <a:endParaRPr lang="cs-CZ" sz="4000" dirty="0"/>
          </a:p>
        </p:txBody>
      </p:sp>
      <p:sp>
        <p:nvSpPr>
          <p:cNvPr id="33" name="Elipsa 32"/>
          <p:cNvSpPr/>
          <p:nvPr/>
        </p:nvSpPr>
        <p:spPr>
          <a:xfrm>
            <a:off x="2838450" y="41846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Elipsa 33"/>
          <p:cNvSpPr/>
          <p:nvPr/>
        </p:nvSpPr>
        <p:spPr>
          <a:xfrm>
            <a:off x="3366525" y="47127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ovací šipka 34"/>
          <p:cNvCxnSpPr>
            <a:stCxn id="34" idx="6"/>
          </p:cNvCxnSpPr>
          <p:nvPr/>
        </p:nvCxnSpPr>
        <p:spPr>
          <a:xfrm>
            <a:off x="3510525" y="47847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6200000">
            <a:off x="3251323" y="451910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0800000">
            <a:off x="2976685" y="47925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>
            <a:off x="3256085" y="50560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rot="5400000" flipH="1" flipV="1">
            <a:off x="349389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rot="16200000" flipV="1">
            <a:off x="3093842" y="4462658"/>
            <a:ext cx="289316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34" idx="5"/>
          </p:cNvCxnSpPr>
          <p:nvPr/>
        </p:nvCxnSpPr>
        <p:spPr>
          <a:xfrm rot="16200000" flipH="1">
            <a:off x="3489437" y="48356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>
            <a:stCxn id="34" idx="3"/>
          </p:cNvCxnSpPr>
          <p:nvPr/>
        </p:nvCxnSpPr>
        <p:spPr>
          <a:xfrm rot="5400000">
            <a:off x="3127376" y="48578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3060700" y="3384550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B)</a:t>
            </a:r>
            <a:endParaRPr lang="cs-CZ" sz="4000" dirty="0"/>
          </a:p>
        </p:txBody>
      </p:sp>
      <p:sp>
        <p:nvSpPr>
          <p:cNvPr id="44" name="Elipsa 43"/>
          <p:cNvSpPr/>
          <p:nvPr/>
        </p:nvSpPr>
        <p:spPr>
          <a:xfrm>
            <a:off x="4794250" y="382905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Elipsa 44"/>
          <p:cNvSpPr/>
          <p:nvPr/>
        </p:nvSpPr>
        <p:spPr>
          <a:xfrm>
            <a:off x="5322325" y="43571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ovací šipka 45"/>
          <p:cNvCxnSpPr>
            <a:stCxn id="45" idx="6"/>
          </p:cNvCxnSpPr>
          <p:nvPr/>
        </p:nvCxnSpPr>
        <p:spPr>
          <a:xfrm>
            <a:off x="5466325" y="442912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/>
          <p:nvPr/>
        </p:nvCxnSpPr>
        <p:spPr>
          <a:xfrm rot="5400000" flipH="1" flipV="1">
            <a:off x="5274469" y="4229894"/>
            <a:ext cx="244477" cy="15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 rot="10800000">
            <a:off x="4932485" y="443694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/>
          <p:nvPr/>
        </p:nvCxnSpPr>
        <p:spPr>
          <a:xfrm rot="5400000">
            <a:off x="5211885" y="470046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rot="5400000" flipH="1" flipV="1">
            <a:off x="5449692" y="4195958"/>
            <a:ext cx="200416" cy="17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 rot="16200000" flipV="1">
            <a:off x="5138542" y="4195958"/>
            <a:ext cx="200416" cy="17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>
            <a:stCxn id="45" idx="5"/>
          </p:cNvCxnSpPr>
          <p:nvPr/>
        </p:nvCxnSpPr>
        <p:spPr>
          <a:xfrm rot="16200000" flipH="1">
            <a:off x="5445237" y="448003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>
            <a:stCxn id="45" idx="3"/>
          </p:cNvCxnSpPr>
          <p:nvPr/>
        </p:nvCxnSpPr>
        <p:spPr>
          <a:xfrm rot="5400000">
            <a:off x="5083176" y="450226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514985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C)</a:t>
            </a:r>
            <a:endParaRPr lang="cs-CZ" sz="4000" dirty="0"/>
          </a:p>
        </p:txBody>
      </p:sp>
      <p:cxnSp>
        <p:nvCxnSpPr>
          <p:cNvPr id="59" name="Přímá spojovací šipka 58"/>
          <p:cNvCxnSpPr/>
          <p:nvPr/>
        </p:nvCxnSpPr>
        <p:spPr>
          <a:xfrm rot="5400000" flipH="1" flipV="1">
            <a:off x="5169294" y="4124724"/>
            <a:ext cx="464347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 rot="5400000">
            <a:off x="4923632" y="4989514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6972300" y="3606800"/>
            <a:ext cx="1200150" cy="1200150"/>
          </a:xfrm>
          <a:prstGeom prst="ellipse">
            <a:avLst/>
          </a:prstGeom>
          <a:solidFill>
            <a:srgbClr val="00DCD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7500375" y="413487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ovací šipka 56"/>
          <p:cNvCxnSpPr>
            <a:stCxn id="56" idx="6"/>
          </p:cNvCxnSpPr>
          <p:nvPr/>
        </p:nvCxnSpPr>
        <p:spPr>
          <a:xfrm>
            <a:off x="7644375" y="420687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 rot="16200000" flipV="1">
            <a:off x="7500936" y="4057652"/>
            <a:ext cx="144466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 rot="10800000">
            <a:off x="7110535" y="4214690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šipka 61"/>
          <p:cNvCxnSpPr/>
          <p:nvPr/>
        </p:nvCxnSpPr>
        <p:spPr>
          <a:xfrm rot="5400000">
            <a:off x="7389935" y="4478215"/>
            <a:ext cx="378215" cy="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šipka 62"/>
          <p:cNvCxnSpPr/>
          <p:nvPr/>
        </p:nvCxnSpPr>
        <p:spPr>
          <a:xfrm rot="5400000" flipH="1" flipV="1">
            <a:off x="7636474" y="4060226"/>
            <a:ext cx="105167" cy="1000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 rot="10800000">
            <a:off x="7391400" y="4052888"/>
            <a:ext cx="114300" cy="1099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ovací šipka 64"/>
          <p:cNvCxnSpPr>
            <a:stCxn id="56" idx="5"/>
          </p:cNvCxnSpPr>
          <p:nvPr/>
        </p:nvCxnSpPr>
        <p:spPr>
          <a:xfrm rot="16200000" flipH="1">
            <a:off x="7623287" y="4257786"/>
            <a:ext cx="282463" cy="28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šipka 65"/>
          <p:cNvCxnSpPr>
            <a:stCxn id="56" idx="3"/>
          </p:cNvCxnSpPr>
          <p:nvPr/>
        </p:nvCxnSpPr>
        <p:spPr>
          <a:xfrm rot="5400000">
            <a:off x="7261226" y="4280012"/>
            <a:ext cx="282463" cy="2380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7327900" y="5432564"/>
            <a:ext cx="7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D)</a:t>
            </a:r>
            <a:endParaRPr lang="cs-CZ" sz="4000" dirty="0"/>
          </a:p>
        </p:txBody>
      </p:sp>
      <p:cxnSp>
        <p:nvCxnSpPr>
          <p:cNvPr id="68" name="Přímá spojovací šipka 67"/>
          <p:cNvCxnSpPr/>
          <p:nvPr/>
        </p:nvCxnSpPr>
        <p:spPr>
          <a:xfrm rot="16200000" flipV="1">
            <a:off x="7420369" y="3981056"/>
            <a:ext cx="306392" cy="237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/>
          <p:cNvCxnSpPr/>
          <p:nvPr/>
        </p:nvCxnSpPr>
        <p:spPr>
          <a:xfrm rot="5400000">
            <a:off x="7100889" y="4767264"/>
            <a:ext cx="95567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ovéPole 75"/>
          <p:cNvSpPr txBox="1"/>
          <p:nvPr/>
        </p:nvSpPr>
        <p:spPr>
          <a:xfrm>
            <a:off x="5727700" y="476250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K</a:t>
            </a:r>
            <a:endParaRPr lang="cs-CZ" sz="4000" b="1" dirty="0"/>
          </a:p>
        </p:txBody>
      </p:sp>
      <p:sp>
        <p:nvSpPr>
          <p:cNvPr id="77" name="TextovéPole 76"/>
          <p:cNvSpPr txBox="1"/>
          <p:nvPr/>
        </p:nvSpPr>
        <p:spPr>
          <a:xfrm>
            <a:off x="5549900" y="311785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P</a:t>
            </a:r>
            <a:endParaRPr lang="cs-CZ" sz="4000" b="1" dirty="0"/>
          </a:p>
        </p:txBody>
      </p:sp>
      <p:sp>
        <p:nvSpPr>
          <p:cNvPr id="78" name="TextovéPole 77"/>
          <p:cNvSpPr txBox="1"/>
          <p:nvPr/>
        </p:nvSpPr>
        <p:spPr>
          <a:xfrm>
            <a:off x="7816850" y="4673600"/>
            <a:ext cx="622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K</a:t>
            </a:r>
            <a:endParaRPr lang="cs-CZ" sz="4000" b="1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7639050" y="3028950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</a:t>
            </a:r>
            <a:r>
              <a:rPr lang="cs-CZ" sz="4000" b="1" baseline="-25000" dirty="0" smtClean="0"/>
              <a:t>P</a:t>
            </a:r>
            <a:endParaRPr lang="cs-CZ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9123</TotalTime>
  <Words>1221</Words>
  <Application>Microsoft Office PowerPoint</Application>
  <PresentationFormat>Předvádění na obrazovce (4:3)</PresentationFormat>
  <Paragraphs>392</Paragraphs>
  <Slides>56</Slides>
  <Notes>55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2ročník prezentace</vt:lpstr>
      <vt:lpstr>1_Motiv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</cp:lastModifiedBy>
  <cp:revision>317</cp:revision>
  <dcterms:created xsi:type="dcterms:W3CDTF">2012-04-18T20:19:22Z</dcterms:created>
  <dcterms:modified xsi:type="dcterms:W3CDTF">2014-10-05T19:34:59Z</dcterms:modified>
</cp:coreProperties>
</file>