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  <p:sldMasterId id="2147483708" r:id="rId2"/>
  </p:sldMasterIdLst>
  <p:notesMasterIdLst>
    <p:notesMasterId r:id="rId66"/>
  </p:notesMasterIdLst>
  <p:handoutMasterIdLst>
    <p:handoutMasterId r:id="rId67"/>
  </p:handoutMasterIdLst>
  <p:sldIdLst>
    <p:sldId id="391" r:id="rId3"/>
    <p:sldId id="479" r:id="rId4"/>
    <p:sldId id="480" r:id="rId5"/>
    <p:sldId id="481" r:id="rId6"/>
    <p:sldId id="517" r:id="rId7"/>
    <p:sldId id="518" r:id="rId8"/>
    <p:sldId id="485" r:id="rId9"/>
    <p:sldId id="519" r:id="rId10"/>
    <p:sldId id="486" r:id="rId11"/>
    <p:sldId id="487" r:id="rId12"/>
    <p:sldId id="522" r:id="rId13"/>
    <p:sldId id="524" r:id="rId14"/>
    <p:sldId id="525" r:id="rId15"/>
    <p:sldId id="520" r:id="rId16"/>
    <p:sldId id="551" r:id="rId17"/>
    <p:sldId id="552" r:id="rId18"/>
    <p:sldId id="555" r:id="rId19"/>
    <p:sldId id="488" r:id="rId20"/>
    <p:sldId id="526" r:id="rId21"/>
    <p:sldId id="527" r:id="rId22"/>
    <p:sldId id="528" r:id="rId23"/>
    <p:sldId id="529" r:id="rId24"/>
    <p:sldId id="489" r:id="rId25"/>
    <p:sldId id="490" r:id="rId26"/>
    <p:sldId id="530" r:id="rId27"/>
    <p:sldId id="531" r:id="rId28"/>
    <p:sldId id="491" r:id="rId29"/>
    <p:sldId id="532" r:id="rId30"/>
    <p:sldId id="492" r:id="rId31"/>
    <p:sldId id="537" r:id="rId32"/>
    <p:sldId id="493" r:id="rId33"/>
    <p:sldId id="533" r:id="rId34"/>
    <p:sldId id="494" r:id="rId35"/>
    <p:sldId id="495" r:id="rId36"/>
    <p:sldId id="496" r:id="rId37"/>
    <p:sldId id="534" r:id="rId38"/>
    <p:sldId id="536" r:id="rId39"/>
    <p:sldId id="497" r:id="rId40"/>
    <p:sldId id="540" r:id="rId41"/>
    <p:sldId id="541" r:id="rId42"/>
    <p:sldId id="499" r:id="rId43"/>
    <p:sldId id="500" r:id="rId44"/>
    <p:sldId id="501" r:id="rId45"/>
    <p:sldId id="542" r:id="rId46"/>
    <p:sldId id="502" r:id="rId47"/>
    <p:sldId id="505" r:id="rId48"/>
    <p:sldId id="506" r:id="rId49"/>
    <p:sldId id="507" r:id="rId50"/>
    <p:sldId id="544" r:id="rId51"/>
    <p:sldId id="508" r:id="rId52"/>
    <p:sldId id="543" r:id="rId53"/>
    <p:sldId id="503" r:id="rId54"/>
    <p:sldId id="510" r:id="rId55"/>
    <p:sldId id="546" r:id="rId56"/>
    <p:sldId id="511" r:id="rId57"/>
    <p:sldId id="512" r:id="rId58"/>
    <p:sldId id="513" r:id="rId59"/>
    <p:sldId id="545" r:id="rId60"/>
    <p:sldId id="515" r:id="rId61"/>
    <p:sldId id="547" r:id="rId62"/>
    <p:sldId id="516" r:id="rId63"/>
    <p:sldId id="262" r:id="rId64"/>
    <p:sldId id="325" r:id="rId65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8FF"/>
    <a:srgbClr val="FF00FF"/>
    <a:srgbClr val="33CC33"/>
    <a:srgbClr val="C800C8"/>
    <a:srgbClr val="FF96FF"/>
    <a:srgbClr val="FFAFFF"/>
    <a:srgbClr val="00FF00"/>
    <a:srgbClr val="FFFF99"/>
    <a:srgbClr val="FFA5FF"/>
    <a:srgbClr val="FF9B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>
        <p:scale>
          <a:sx n="66" d="100"/>
          <a:sy n="66" d="100"/>
        </p:scale>
        <p:origin x="-684" y="-108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2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image" Target="../media/image4.wmf"/><Relationship Id="rId5" Type="http://schemas.openxmlformats.org/officeDocument/2006/relationships/image" Target="../media/image9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0767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2179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17B8DE-591F-4FD3-AC75-6E3377275122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17B8DE-591F-4FD3-AC75-6E3377275122}" type="slidenum">
              <a:rPr lang="cs-CZ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17B8DE-591F-4FD3-AC75-6E3377275122}" type="slidenum">
              <a:rPr lang="cs-CZ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17B8DE-591F-4FD3-AC75-6E3377275122}" type="slidenum">
              <a:rPr lang="cs-CZ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34CA52-DB85-4C9D-A3E9-F7D7E98C02EA}" type="slidenum">
              <a:rPr lang="cs-CZ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34CA52-DB85-4C9D-A3E9-F7D7E98C02EA}" type="slidenum">
              <a:rPr lang="cs-CZ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34CA52-DB85-4C9D-A3E9-F7D7E98C02EA}" type="slidenum">
              <a:rPr lang="cs-CZ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34CA52-DB85-4C9D-A3E9-F7D7E98C02EA}" type="slidenum">
              <a:rPr lang="cs-CZ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217A38-210C-4B2C-B776-8C2FCE604086}" type="slidenum">
              <a:rPr lang="cs-CZ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217A38-210C-4B2C-B776-8C2FCE604086}" type="slidenum">
              <a:rPr lang="cs-CZ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E6A93A-1395-4F1E-9120-3C3835BF8C51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217A38-210C-4B2C-B776-8C2FCE604086}" type="slidenum">
              <a:rPr lang="cs-CZ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217A38-210C-4B2C-B776-8C2FCE604086}" type="slidenum">
              <a:rPr lang="cs-CZ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E4A48A-ACBC-4C09-A3A0-A790D7B9BFC6}" type="slidenum">
              <a:rPr lang="cs-CZ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E4A48A-ACBC-4C09-A3A0-A790D7B9BFC6}" type="slidenum">
              <a:rPr lang="cs-CZ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E4A48A-ACBC-4C09-A3A0-A790D7B9BFC6}" type="slidenum">
              <a:rPr lang="cs-CZ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030B92-E554-47F9-9097-53E2DD138626}" type="slidenum">
              <a:rPr lang="cs-CZ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030B92-E554-47F9-9097-53E2DD138626}" type="slidenum">
              <a:rPr lang="cs-CZ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927177-D93C-4433-83BD-6FAA4392DD56}" type="slidenum">
              <a:rPr lang="cs-CZ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2FAA94-2A48-49F3-ABE6-DBCC74C3C323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05E73A-8E2E-4133-82A1-44107ED3A43E}" type="slidenum">
              <a:rPr lang="cs-CZ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05E73A-8E2E-4133-82A1-44107ED3A43E}" type="slidenum">
              <a:rPr lang="cs-CZ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927177-D93C-4433-83BD-6FAA4392DD56}" type="slidenum">
              <a:rPr lang="cs-CZ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905191-6C84-4D59-AADD-D67451731028}" type="slidenum">
              <a:rPr lang="cs-CZ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24385C-AC81-4CBA-9637-4024509C096F}" type="slidenum">
              <a:rPr lang="cs-CZ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8491DE-0125-455B-ACF2-1A651572B0B5}" type="slidenum">
              <a:rPr lang="cs-CZ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8491DE-0125-455B-ACF2-1A651572B0B5}" type="slidenum">
              <a:rPr lang="cs-CZ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8491DE-0125-455B-ACF2-1A651572B0B5}" type="slidenum">
              <a:rPr lang="cs-CZ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9F6215-7517-4ED1-BAA8-B25F01142786}" type="slidenum">
              <a:rPr lang="cs-CZ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9F6215-7517-4ED1-BAA8-B25F01142786}" type="slidenum">
              <a:rPr lang="cs-CZ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633535-16A9-443A-ABCA-54FD9E83BD66}" type="slidenum">
              <a:rPr lang="cs-CZ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45E63DC-5695-41F1-8CDF-54ABD6D1D6E1}" type="slidenum">
              <a:rPr lang="cs-CZ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453BA2-1EBE-424B-A3D8-4BFBE6B8D3F2}" type="slidenum">
              <a:rPr lang="cs-CZ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17258E-57D7-4CBF-A248-6CD5AABC30BE}" type="slidenum">
              <a:rPr lang="cs-CZ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57C10E-7735-49CC-8EE7-183ED26F3A0C}" type="slidenum">
              <a:rPr lang="cs-CZ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13FB2-F765-492B-A45A-213EE369EF19}" type="slidenum">
              <a:rPr lang="cs-CZ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13FB2-F765-492B-A45A-213EE369EF19}" type="slidenum">
              <a:rPr lang="cs-CZ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509A7D-CF1D-4F8B-9929-72FF13332AAB}" type="slidenum">
              <a:rPr lang="cs-CZ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27F3E29-E197-4401-A039-74386CBC7CDF}" type="slidenum">
              <a:rPr lang="cs-CZ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DB04EE-1432-4683-A566-8F18E966DFF0}" type="slidenum">
              <a:rPr lang="cs-CZ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B31734-32C7-4518-A62B-25ED733B435B}" type="slidenum">
              <a:rPr lang="cs-CZ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59D540-7B10-410C-80DB-128E57FC84E2}" type="slidenum">
              <a:rPr lang="cs-CZ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D0FFF4-CE12-47BB-8858-914BF00A78F1}" type="slidenum">
              <a:rPr lang="cs-CZ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D0FFF4-CE12-47BB-8858-914BF00A78F1}" type="slidenum">
              <a:rPr lang="cs-CZ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F4847D-DD6C-4B3A-894D-6679873C8DE6}" type="slidenum">
              <a:rPr lang="cs-CZ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F4847D-DD6C-4B3A-894D-6679873C8DE6}" type="slidenum">
              <a:rPr lang="cs-CZ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3ADB6D-5AE6-41A8-9270-E302324EA022}" type="slidenum">
              <a:rPr lang="cs-CZ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8B25DF-BB3C-4521-BC3F-C1447FB58FEB}" type="slidenum">
              <a:rPr lang="cs-CZ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C9F826-7D7E-4F1F-A8BD-7312A44352B3}" type="slidenum">
              <a:rPr lang="cs-CZ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297D08-DA62-4C85-A1D5-2C3E2681D91E}" type="slidenum">
              <a:rPr lang="cs-CZ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297D08-DA62-4C85-A1D5-2C3E2681D91E}" type="slidenum">
              <a:rPr lang="cs-CZ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297D08-DA62-4C85-A1D5-2C3E2681D91E}" type="slidenum">
              <a:rPr lang="cs-CZ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59D540-7B10-410C-80DB-128E57FC84E2}" type="slidenum">
              <a:rPr lang="cs-CZ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A37842-C629-4577-A10F-FFC10229C73A}" type="slidenum">
              <a:rPr lang="cs-CZ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BA33C5-C89F-46B9-86D4-1B6BF2C6925E}" type="slidenum">
              <a:rPr lang="cs-CZ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BA33C5-C89F-46B9-86D4-1B6BF2C6925E}" type="slidenum">
              <a:rPr lang="cs-CZ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34CA52-DB85-4C9D-A3E9-F7D7E98C02EA}" type="slidenum">
              <a:rPr lang="cs-CZ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D165-C2AC-4349-90BC-C834597811D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B568-2074-442C-969C-81FDF8DDFE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A1D5-9A61-45FB-B23C-B4259AB8AE6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D0EF-F5A2-46DF-9DF8-F673E8CB081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AB46-5945-47F3-AC44-06B65AA2A72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E68B-D8F7-43FB-9511-E1E97D16587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3BFE4-2560-4B77-BCE3-95B0D0D36E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A567-1842-432B-93F1-B5DB7FF80C8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5697-E1A2-4E68-966B-9A3B154D0B3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44AA-0C0D-4A8C-B8B1-CDA964E1461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372C-284D-4B08-9879-58750B86683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CD7F-2E1B-4E6F-872F-95E084AFC14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2661-8889-4DF9-9CFD-A2A3B680F8E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282C-E7F2-42DA-817A-34921CD0E00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736F-CED9-4F01-9A04-21676B91C3C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CD96-3CDF-4CBD-ACED-EEAEAC942AF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7B1E-DDFF-4EF1-AEFF-1AAB438EDB1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7213-4BBE-479F-A517-511BAE2F4DB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3631-ED72-4447-839A-4D6D4B4F4AA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9472-EF07-4F8A-8FA4-5811688FF86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E509-236C-4AD8-8D17-7F706288E3C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0E04-A6B3-4310-A3E4-9023ECBCE43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104F-427D-4797-B7D2-60EDE25D0F7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9C1E7E-1477-4790-AA2F-E5D025E23C0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E4329-EBE8-4279-99D0-447E1A914AC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jpeg"/><Relationship Id="rId4" Type="http://schemas.openxmlformats.org/officeDocument/2006/relationships/oleObject" Target="../embeddings/oleObject42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049369"/>
            <a:ext cx="9144000" cy="646331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FFC8FF"/>
                </a:solidFill>
                <a:cs typeface="Arial" charset="0"/>
              </a:rPr>
              <a:t>5. STRUKTURA A VLASTNOSTI PEVNÝCH LÁTEK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Mgr. Monika Bouchalová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Gymnázium, Havířov-Město, Komenského 2, p.o.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" y="5214950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FF00FF"/>
                </a:solidFill>
                <a:ea typeface="+mj-ea"/>
                <a:cs typeface="Arial" pitchFamily="34" charset="0"/>
              </a:rPr>
              <a:t>FYZIKA </a:t>
            </a:r>
            <a:r>
              <a:rPr lang="it-IT" sz="2900" b="1" dirty="0" smtClean="0">
                <a:solidFill>
                  <a:srgbClr val="FF00FF"/>
                </a:solidFill>
                <a:ea typeface="+mj-ea"/>
                <a:cs typeface="Arial" pitchFamily="34" charset="0"/>
              </a:rPr>
              <a:t>PRO I</a:t>
            </a:r>
            <a:r>
              <a:rPr lang="cs-CZ" sz="2900" b="1" dirty="0" smtClean="0">
                <a:solidFill>
                  <a:srgbClr val="FF00FF"/>
                </a:solidFill>
                <a:ea typeface="+mj-ea"/>
                <a:cs typeface="Arial" pitchFamily="34" charset="0"/>
              </a:rPr>
              <a:t>I</a:t>
            </a:r>
            <a:r>
              <a:rPr lang="it-IT" sz="2900" b="1" dirty="0" smtClean="0">
                <a:solidFill>
                  <a:srgbClr val="FF00FF"/>
                </a:solidFill>
                <a:ea typeface="+mj-ea"/>
                <a:cs typeface="Arial" pitchFamily="34" charset="0"/>
              </a:rPr>
              <a:t>. ROČNÍK GYMNÁZIA</a:t>
            </a: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128588" y="686177"/>
            <a:ext cx="892968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Struktura krystalu je určena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b="1" u="sng" dirty="0" smtClean="0">
              <a:solidFill>
                <a:prstClr val="black"/>
              </a:solidFill>
              <a:cs typeface="Arial" charset="0"/>
            </a:endParaRPr>
          </a:p>
          <a:p>
            <a:pPr marL="363538" indent="-3635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mřížkovým parametrem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(konstanta </a:t>
            </a: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a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)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délka hrany základní buňky (0,1 nm)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marL="363538" indent="-3635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rozmístěním částic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2. IDEÁLNÍ KRYSTALOVÁ MŘÍŽKA</a:t>
            </a:r>
          </a:p>
        </p:txBody>
      </p:sp>
      <p:sp>
        <p:nvSpPr>
          <p:cNvPr id="1152001" name="Rectangle 1"/>
          <p:cNvSpPr>
            <a:spLocks noChangeArrowheads="1"/>
          </p:cNvSpPr>
          <p:nvPr/>
        </p:nvSpPr>
        <p:spPr bwMode="auto">
          <a:xfrm>
            <a:off x="4749800" y="4229100"/>
            <a:ext cx="2060575" cy="18954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152002" name="Rectangle 2"/>
          <p:cNvSpPr>
            <a:spLocks noChangeArrowheads="1"/>
          </p:cNvSpPr>
          <p:nvPr/>
        </p:nvSpPr>
        <p:spPr bwMode="auto">
          <a:xfrm>
            <a:off x="4749800" y="4229100"/>
            <a:ext cx="2060575" cy="1893888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4749800" y="6496050"/>
            <a:ext cx="20447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4572000" y="6318250"/>
            <a:ext cx="3556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5400000">
            <a:off x="6616700" y="6318250"/>
            <a:ext cx="3556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594350" y="6051550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</a:t>
            </a:r>
            <a:endParaRPr lang="cs-CZ" sz="2800" dirty="0"/>
          </a:p>
        </p:txBody>
      </p:sp>
      <p:sp>
        <p:nvSpPr>
          <p:cNvPr id="7" name="Elipsa 6"/>
          <p:cNvSpPr/>
          <p:nvPr/>
        </p:nvSpPr>
        <p:spPr>
          <a:xfrm>
            <a:off x="5327650" y="5384800"/>
            <a:ext cx="177800" cy="1778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705350" y="41402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660900" y="60071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5327650" y="34734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7327900" y="34734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7372350" y="53848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6705600" y="41402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6705600" y="60071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5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5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 autoUpdateAnimBg="0"/>
      <p:bldP spid="1152001" grpId="0" animBg="1"/>
      <p:bldP spid="1152002" grpId="0" animBg="1"/>
      <p:bldP spid="23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128588" y="836990"/>
            <a:ext cx="8929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Kubická elementární buňka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prostá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– částice ve vrcholech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5646" name="Picture 46"/>
          <p:cNvPicPr>
            <a:picLocks noChangeAspect="1" noChangeArrowheads="1"/>
          </p:cNvPicPr>
          <p:nvPr/>
        </p:nvPicPr>
        <p:blipFill>
          <a:blip r:embed="rId3" cstate="print"/>
          <a:srcRect b="22556"/>
          <a:stretch>
            <a:fillRect/>
          </a:stretch>
        </p:blipFill>
        <p:spPr bwMode="auto">
          <a:xfrm>
            <a:off x="214313" y="6964362"/>
            <a:ext cx="871537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2. IDEÁLNÍ KRYSTALOVÁ MŘÍŽKA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38200" y="46291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46291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082800" y="58737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2393950" y="55626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2082800" y="45402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393950" y="42291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749300" y="45402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1060450" y="42291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749300" y="58737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1060450" y="55626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 autoUpdateAnimBg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128588" y="830005"/>
            <a:ext cx="89296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Kubická elementární buňka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prostá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– částice ve vrcholech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plošně centrovaná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– částice ve vrcholech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			        a ve středech stěn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2. IDEÁLNÍ KRYSTALOVÁ MŘÍŽKA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38200" y="46291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46291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082800" y="58737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2393950" y="55626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2082800" y="45402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393950" y="42291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749300" y="45402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1060450" y="42291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749300" y="58737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1060450" y="55626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816350" y="458470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816350" y="458470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5060950" y="58293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5372100" y="55181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5060950" y="44958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5372100" y="41846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3727450" y="44958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4038600" y="41846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3727450" y="58293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4038600" y="55181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3994150" y="5073650"/>
            <a:ext cx="12890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a 28"/>
          <p:cNvSpPr/>
          <p:nvPr/>
        </p:nvSpPr>
        <p:spPr>
          <a:xfrm>
            <a:off x="3949700" y="4984750"/>
            <a:ext cx="889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5283200" y="4984750"/>
            <a:ext cx="889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ovací čára 30"/>
          <p:cNvCxnSpPr/>
          <p:nvPr/>
        </p:nvCxnSpPr>
        <p:spPr>
          <a:xfrm rot="5400000" flipH="1" flipV="1">
            <a:off x="3949700" y="5073650"/>
            <a:ext cx="13335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4527550" y="4318000"/>
            <a:ext cx="1778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4527550" y="5695950"/>
            <a:ext cx="177800" cy="1333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4660900" y="4851400"/>
            <a:ext cx="1778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6" name="Přímá spojovací čára 35"/>
          <p:cNvCxnSpPr/>
          <p:nvPr/>
        </p:nvCxnSpPr>
        <p:spPr>
          <a:xfrm rot="5400000" flipH="1" flipV="1">
            <a:off x="4483100" y="4940300"/>
            <a:ext cx="266700" cy="2667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a 38"/>
          <p:cNvSpPr/>
          <p:nvPr/>
        </p:nvSpPr>
        <p:spPr>
          <a:xfrm>
            <a:off x="4394200" y="5118100"/>
            <a:ext cx="1778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4" grpId="0" animBg="1"/>
      <p:bldP spid="35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128588" y="823020"/>
            <a:ext cx="89296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Kubická elementární buňka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prostá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– částice ve vrcholech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plošně centrovaná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– částice ve vrcholech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			        a ve středech stěn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prostorově centrovaná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– částice ve vrcholech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				      a uprostřed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2. IDEÁLNÍ KRYSTALOVÁ MŘÍŽKA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38200" y="46291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46291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082800" y="58737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2393950" y="55626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2082800" y="45402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393950" y="42291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749300" y="45402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1060450" y="42291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749300" y="58737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1060450" y="55626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816350" y="458470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816350" y="458470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5060950" y="58293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5372100" y="55181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5060950" y="44958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5372100" y="41846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3727450" y="44958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4038600" y="41846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3727450" y="58293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4038600" y="55181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3994150" y="5073650"/>
            <a:ext cx="12890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a 29"/>
          <p:cNvSpPr/>
          <p:nvPr/>
        </p:nvSpPr>
        <p:spPr>
          <a:xfrm>
            <a:off x="5283200" y="4984750"/>
            <a:ext cx="889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ovací čára 30"/>
          <p:cNvCxnSpPr/>
          <p:nvPr/>
        </p:nvCxnSpPr>
        <p:spPr>
          <a:xfrm rot="5400000" flipH="1" flipV="1">
            <a:off x="3949700" y="5073650"/>
            <a:ext cx="13335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4527550" y="4318000"/>
            <a:ext cx="1778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4527550" y="5695950"/>
            <a:ext cx="177800" cy="1333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4660900" y="4851400"/>
            <a:ext cx="1778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6" name="Přímá spojovací čára 35"/>
          <p:cNvCxnSpPr/>
          <p:nvPr/>
        </p:nvCxnSpPr>
        <p:spPr>
          <a:xfrm rot="5400000" flipH="1" flipV="1">
            <a:off x="4483100" y="4940300"/>
            <a:ext cx="266700" cy="2667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a 38"/>
          <p:cNvSpPr/>
          <p:nvPr/>
        </p:nvSpPr>
        <p:spPr>
          <a:xfrm>
            <a:off x="4394200" y="5118100"/>
            <a:ext cx="1778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6705600" y="45402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705600" y="45402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7950200" y="57848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8261350" y="54737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7950200" y="44513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8261350" y="41402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6616700" y="44513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6927850" y="41402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6616700" y="57848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6927850" y="54737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3949700" y="4984750"/>
            <a:ext cx="889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0" name="Přímá spojovací čára 49"/>
          <p:cNvCxnSpPr>
            <a:stCxn id="46" idx="5"/>
            <a:endCxn id="41" idx="1"/>
          </p:cNvCxnSpPr>
          <p:nvPr/>
        </p:nvCxnSpPr>
        <p:spPr>
          <a:xfrm rot="16200000" flipH="1">
            <a:off x="6768462" y="4603112"/>
            <a:ext cx="1518926" cy="8966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stCxn id="45" idx="5"/>
            <a:endCxn id="42" idx="1"/>
          </p:cNvCxnSpPr>
          <p:nvPr/>
        </p:nvCxnSpPr>
        <p:spPr>
          <a:xfrm rot="16200000" flipH="1">
            <a:off x="7079612" y="4291962"/>
            <a:ext cx="896626" cy="15189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a 62"/>
          <p:cNvSpPr/>
          <p:nvPr/>
        </p:nvSpPr>
        <p:spPr>
          <a:xfrm>
            <a:off x="7461250" y="4984750"/>
            <a:ext cx="177800" cy="1778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Skupina 126"/>
          <p:cNvGrpSpPr/>
          <p:nvPr/>
        </p:nvGrpSpPr>
        <p:grpSpPr>
          <a:xfrm>
            <a:off x="5994400" y="4140200"/>
            <a:ext cx="1336675" cy="1336675"/>
            <a:chOff x="10839450" y="320675"/>
            <a:chExt cx="1336675" cy="1336675"/>
          </a:xfrm>
        </p:grpSpPr>
        <p:sp>
          <p:nvSpPr>
            <p:cNvPr id="128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29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124" name="Skupina 123"/>
          <p:cNvGrpSpPr/>
          <p:nvPr/>
        </p:nvGrpSpPr>
        <p:grpSpPr>
          <a:xfrm>
            <a:off x="5683250" y="3162300"/>
            <a:ext cx="1336675" cy="1336675"/>
            <a:chOff x="10839450" y="320675"/>
            <a:chExt cx="1336675" cy="1336675"/>
          </a:xfrm>
        </p:grpSpPr>
        <p:sp>
          <p:nvSpPr>
            <p:cNvPr id="125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26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121" name="Skupina 120"/>
          <p:cNvGrpSpPr/>
          <p:nvPr/>
        </p:nvGrpSpPr>
        <p:grpSpPr>
          <a:xfrm>
            <a:off x="5683250" y="4451350"/>
            <a:ext cx="1336675" cy="1336675"/>
            <a:chOff x="10839450" y="320675"/>
            <a:chExt cx="1336675" cy="1336675"/>
          </a:xfrm>
        </p:grpSpPr>
        <p:sp>
          <p:nvSpPr>
            <p:cNvPr id="122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23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118" name="Skupina 117"/>
          <p:cNvGrpSpPr/>
          <p:nvPr/>
        </p:nvGrpSpPr>
        <p:grpSpPr>
          <a:xfrm>
            <a:off x="5372100" y="3473450"/>
            <a:ext cx="1336675" cy="1336675"/>
            <a:chOff x="10839450" y="320675"/>
            <a:chExt cx="1336675" cy="1336675"/>
          </a:xfrm>
        </p:grpSpPr>
        <p:sp>
          <p:nvSpPr>
            <p:cNvPr id="119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20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114" name="Skupina 113"/>
          <p:cNvGrpSpPr/>
          <p:nvPr/>
        </p:nvGrpSpPr>
        <p:grpSpPr>
          <a:xfrm>
            <a:off x="5372100" y="4762500"/>
            <a:ext cx="1336675" cy="1336675"/>
            <a:chOff x="10839450" y="320675"/>
            <a:chExt cx="1336675" cy="1336675"/>
          </a:xfrm>
        </p:grpSpPr>
        <p:sp>
          <p:nvSpPr>
            <p:cNvPr id="102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03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5060950" y="511810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5060950" y="511810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882650" y="6451600"/>
            <a:ext cx="5607049" cy="12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2. IDEÁLNÍ KRYSTALOVÁ MŘÍŽKA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15900" y="717550"/>
            <a:ext cx="8712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Ideální krystalová mřížka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je soustava pravidelně rozmístěných částic, která vznikne, jestliže základní buňku opakovaně posouváme podél prodloužených hran.</a:t>
            </a:r>
          </a:p>
        </p:txBody>
      </p:sp>
      <p:grpSp>
        <p:nvGrpSpPr>
          <p:cNvPr id="62" name="Skupina 61"/>
          <p:cNvGrpSpPr/>
          <p:nvPr/>
        </p:nvGrpSpPr>
        <p:grpSpPr>
          <a:xfrm>
            <a:off x="3683000" y="5114925"/>
            <a:ext cx="1336675" cy="1336675"/>
            <a:chOff x="2660650" y="2984500"/>
            <a:chExt cx="1336675" cy="1336675"/>
          </a:xfrm>
        </p:grpSpPr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2660650" y="2984500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61" name="Rectangle 1"/>
            <p:cNvSpPr>
              <a:spLocks noChangeArrowheads="1"/>
            </p:cNvSpPr>
            <p:nvPr/>
          </p:nvSpPr>
          <p:spPr bwMode="auto">
            <a:xfrm>
              <a:off x="2660650" y="2984500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63" name="Skupina 62"/>
          <p:cNvGrpSpPr/>
          <p:nvPr/>
        </p:nvGrpSpPr>
        <p:grpSpPr>
          <a:xfrm>
            <a:off x="2305050" y="5118100"/>
            <a:ext cx="1336675" cy="1336675"/>
            <a:chOff x="2660650" y="2984500"/>
            <a:chExt cx="1336675" cy="1336675"/>
          </a:xfrm>
        </p:grpSpPr>
        <p:sp>
          <p:nvSpPr>
            <p:cNvPr id="64" name="Rectangle 6"/>
            <p:cNvSpPr>
              <a:spLocks noChangeArrowheads="1"/>
            </p:cNvSpPr>
            <p:nvPr/>
          </p:nvSpPr>
          <p:spPr bwMode="auto">
            <a:xfrm>
              <a:off x="2660650" y="2984500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65" name="Rectangle 1"/>
            <p:cNvSpPr>
              <a:spLocks noChangeArrowheads="1"/>
            </p:cNvSpPr>
            <p:nvPr/>
          </p:nvSpPr>
          <p:spPr bwMode="auto">
            <a:xfrm>
              <a:off x="2660650" y="2984500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971550" y="5118100"/>
            <a:ext cx="1336675" cy="1336675"/>
            <a:chOff x="2660650" y="2984500"/>
            <a:chExt cx="1336675" cy="1336675"/>
          </a:xfrm>
        </p:grpSpPr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2660650" y="2984500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73" name="Rectangle 1"/>
            <p:cNvSpPr>
              <a:spLocks noChangeArrowheads="1"/>
            </p:cNvSpPr>
            <p:nvPr/>
          </p:nvSpPr>
          <p:spPr bwMode="auto">
            <a:xfrm>
              <a:off x="2660650" y="2984500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86" name="Skupina 85"/>
          <p:cNvGrpSpPr/>
          <p:nvPr/>
        </p:nvGrpSpPr>
        <p:grpSpPr>
          <a:xfrm>
            <a:off x="882650" y="3740150"/>
            <a:ext cx="5607049" cy="1349375"/>
            <a:chOff x="1149350" y="2714625"/>
            <a:chExt cx="5607049" cy="1349375"/>
          </a:xfrm>
        </p:grpSpPr>
        <p:sp>
          <p:nvSpPr>
            <p:cNvPr id="74" name="Rectangle 6"/>
            <p:cNvSpPr>
              <a:spLocks noChangeArrowheads="1"/>
            </p:cNvSpPr>
            <p:nvPr/>
          </p:nvSpPr>
          <p:spPr bwMode="auto">
            <a:xfrm>
              <a:off x="5327650" y="2717800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75" name="Rectangle 1"/>
            <p:cNvSpPr>
              <a:spLocks noChangeArrowheads="1"/>
            </p:cNvSpPr>
            <p:nvPr/>
          </p:nvSpPr>
          <p:spPr bwMode="auto">
            <a:xfrm>
              <a:off x="5327650" y="2717800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cxnSp>
          <p:nvCxnSpPr>
            <p:cNvPr id="76" name="Přímá spojovací čára 75"/>
            <p:cNvCxnSpPr/>
            <p:nvPr/>
          </p:nvCxnSpPr>
          <p:spPr>
            <a:xfrm>
              <a:off x="1149350" y="4051300"/>
              <a:ext cx="5607049" cy="12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Skupina 76"/>
            <p:cNvGrpSpPr/>
            <p:nvPr/>
          </p:nvGrpSpPr>
          <p:grpSpPr>
            <a:xfrm>
              <a:off x="3949700" y="2714625"/>
              <a:ext cx="1336675" cy="1336675"/>
              <a:chOff x="2660650" y="2984500"/>
              <a:chExt cx="1336675" cy="1336675"/>
            </a:xfrm>
          </p:grpSpPr>
          <p:sp>
            <p:nvSpPr>
              <p:cNvPr id="78" name="Rectangle 6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5088" cy="1336675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  <p:sp>
            <p:nvSpPr>
              <p:cNvPr id="79" name="Rectangle 1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6675" cy="1336675"/>
              </a:xfrm>
              <a:prstGeom prst="rect">
                <a:avLst/>
              </a:prstGeom>
              <a:solidFill>
                <a:srgbClr val="0070C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80" name="Skupina 79"/>
            <p:cNvGrpSpPr/>
            <p:nvPr/>
          </p:nvGrpSpPr>
          <p:grpSpPr>
            <a:xfrm>
              <a:off x="2571750" y="2717800"/>
              <a:ext cx="1336675" cy="1336675"/>
              <a:chOff x="2660650" y="2984500"/>
              <a:chExt cx="1336675" cy="1336675"/>
            </a:xfrm>
          </p:grpSpPr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5088" cy="1336675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  <p:sp>
            <p:nvSpPr>
              <p:cNvPr id="82" name="Rectangle 1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6675" cy="1336675"/>
              </a:xfrm>
              <a:prstGeom prst="rect">
                <a:avLst/>
              </a:prstGeom>
              <a:solidFill>
                <a:srgbClr val="0070C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83" name="Skupina 82"/>
            <p:cNvGrpSpPr/>
            <p:nvPr/>
          </p:nvGrpSpPr>
          <p:grpSpPr>
            <a:xfrm>
              <a:off x="1238250" y="2717800"/>
              <a:ext cx="1336675" cy="1336675"/>
              <a:chOff x="2660650" y="2984500"/>
              <a:chExt cx="1336675" cy="1336675"/>
            </a:xfrm>
          </p:grpSpPr>
          <p:sp>
            <p:nvSpPr>
              <p:cNvPr id="84" name="Rectangle 6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5088" cy="1336675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  <p:sp>
            <p:nvSpPr>
              <p:cNvPr id="85" name="Rectangle 1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6675" cy="1336675"/>
              </a:xfrm>
              <a:prstGeom prst="rect">
                <a:avLst/>
              </a:prstGeom>
              <a:solidFill>
                <a:srgbClr val="0070C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87" name="Skupina 86"/>
          <p:cNvGrpSpPr/>
          <p:nvPr/>
        </p:nvGrpSpPr>
        <p:grpSpPr>
          <a:xfrm>
            <a:off x="882650" y="2406650"/>
            <a:ext cx="5607049" cy="1349375"/>
            <a:chOff x="1149350" y="2714625"/>
            <a:chExt cx="5607049" cy="1349375"/>
          </a:xfrm>
        </p:grpSpPr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5327650" y="2717800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89" name="Rectangle 1"/>
            <p:cNvSpPr>
              <a:spLocks noChangeArrowheads="1"/>
            </p:cNvSpPr>
            <p:nvPr/>
          </p:nvSpPr>
          <p:spPr bwMode="auto">
            <a:xfrm>
              <a:off x="5327650" y="2717800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cxnSp>
          <p:nvCxnSpPr>
            <p:cNvPr id="90" name="Přímá spojovací čára 89"/>
            <p:cNvCxnSpPr/>
            <p:nvPr/>
          </p:nvCxnSpPr>
          <p:spPr>
            <a:xfrm>
              <a:off x="1149350" y="4051300"/>
              <a:ext cx="5607049" cy="12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Skupina 90"/>
            <p:cNvGrpSpPr/>
            <p:nvPr/>
          </p:nvGrpSpPr>
          <p:grpSpPr>
            <a:xfrm>
              <a:off x="3949700" y="2714625"/>
              <a:ext cx="1336675" cy="1336675"/>
              <a:chOff x="2660650" y="2984500"/>
              <a:chExt cx="1336675" cy="1336675"/>
            </a:xfrm>
          </p:grpSpPr>
          <p:sp>
            <p:nvSpPr>
              <p:cNvPr id="98" name="Rectangle 6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5088" cy="1336675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  <p:sp>
            <p:nvSpPr>
              <p:cNvPr id="99" name="Rectangle 1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6675" cy="1336675"/>
              </a:xfrm>
              <a:prstGeom prst="rect">
                <a:avLst/>
              </a:prstGeom>
              <a:solidFill>
                <a:srgbClr val="0070C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92" name="Skupina 91"/>
            <p:cNvGrpSpPr/>
            <p:nvPr/>
          </p:nvGrpSpPr>
          <p:grpSpPr>
            <a:xfrm>
              <a:off x="2571750" y="2717800"/>
              <a:ext cx="1336675" cy="1336675"/>
              <a:chOff x="2660650" y="2984500"/>
              <a:chExt cx="1336675" cy="1336675"/>
            </a:xfrm>
          </p:grpSpPr>
          <p:sp>
            <p:nvSpPr>
              <p:cNvPr id="96" name="Rectangle 6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5088" cy="1336675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  <p:sp>
            <p:nvSpPr>
              <p:cNvPr id="97" name="Rectangle 1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6675" cy="1336675"/>
              </a:xfrm>
              <a:prstGeom prst="rect">
                <a:avLst/>
              </a:prstGeom>
              <a:solidFill>
                <a:srgbClr val="0070C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93" name="Skupina 92"/>
            <p:cNvGrpSpPr/>
            <p:nvPr/>
          </p:nvGrpSpPr>
          <p:grpSpPr>
            <a:xfrm>
              <a:off x="1238250" y="2717800"/>
              <a:ext cx="1336675" cy="1336675"/>
              <a:chOff x="2660650" y="2984500"/>
              <a:chExt cx="1336675" cy="1336675"/>
            </a:xfrm>
          </p:grpSpPr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5088" cy="1336675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  <p:sp>
            <p:nvSpPr>
              <p:cNvPr id="95" name="Rectangle 1"/>
              <p:cNvSpPr>
                <a:spLocks noChangeArrowheads="1"/>
              </p:cNvSpPr>
              <p:nvPr/>
            </p:nvSpPr>
            <p:spPr bwMode="auto">
              <a:xfrm>
                <a:off x="2660650" y="2984500"/>
                <a:ext cx="1336675" cy="1336675"/>
              </a:xfrm>
              <a:prstGeom prst="rect">
                <a:avLst/>
              </a:prstGeom>
              <a:solidFill>
                <a:srgbClr val="0070C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cs-CZ"/>
              </a:p>
            </p:txBody>
          </p:sp>
        </p:grpSp>
      </p:grpSp>
      <p:cxnSp>
        <p:nvCxnSpPr>
          <p:cNvPr id="36" name="Přímá spojovací čára 35"/>
          <p:cNvCxnSpPr/>
          <p:nvPr/>
        </p:nvCxnSpPr>
        <p:spPr>
          <a:xfrm rot="5400000" flipH="1" flipV="1">
            <a:off x="3927475" y="3940175"/>
            <a:ext cx="5022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 flipH="1" flipV="1">
            <a:off x="6349999" y="4451350"/>
            <a:ext cx="2133600" cy="1866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Skupina 146"/>
          <p:cNvGrpSpPr/>
          <p:nvPr/>
        </p:nvGrpSpPr>
        <p:grpSpPr>
          <a:xfrm>
            <a:off x="698500" y="3606800"/>
            <a:ext cx="1336675" cy="1336675"/>
            <a:chOff x="10839450" y="320675"/>
            <a:chExt cx="1336675" cy="1336675"/>
          </a:xfrm>
        </p:grpSpPr>
        <p:sp>
          <p:nvSpPr>
            <p:cNvPr id="148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49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150" name="Skupina 149"/>
          <p:cNvGrpSpPr/>
          <p:nvPr/>
        </p:nvGrpSpPr>
        <p:grpSpPr>
          <a:xfrm>
            <a:off x="698500" y="4895850"/>
            <a:ext cx="1336675" cy="1336675"/>
            <a:chOff x="10839450" y="320675"/>
            <a:chExt cx="1336675" cy="1336675"/>
          </a:xfrm>
        </p:grpSpPr>
        <p:sp>
          <p:nvSpPr>
            <p:cNvPr id="151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52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2. IDEÁLNÍ KRYSTALOVÁ MŘÍŽKA</a:t>
            </a:r>
          </a:p>
        </p:txBody>
      </p:sp>
      <p:grpSp>
        <p:nvGrpSpPr>
          <p:cNvPr id="77" name="Skupina 76"/>
          <p:cNvGrpSpPr/>
          <p:nvPr/>
        </p:nvGrpSpPr>
        <p:grpSpPr>
          <a:xfrm>
            <a:off x="2079625" y="3606800"/>
            <a:ext cx="1336675" cy="1336675"/>
            <a:chOff x="10839450" y="320675"/>
            <a:chExt cx="1336675" cy="1336675"/>
          </a:xfrm>
        </p:grpSpPr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83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86" name="Skupina 85"/>
          <p:cNvGrpSpPr/>
          <p:nvPr/>
        </p:nvGrpSpPr>
        <p:grpSpPr>
          <a:xfrm>
            <a:off x="2079625" y="4895850"/>
            <a:ext cx="1336675" cy="1336675"/>
            <a:chOff x="10839450" y="320675"/>
            <a:chExt cx="1336675" cy="1336675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91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68475" y="52514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1768475" y="52514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13" name="Rectangle 6"/>
          <p:cNvSpPr>
            <a:spLocks noChangeArrowheads="1"/>
          </p:cNvSpPr>
          <p:nvPr/>
        </p:nvSpPr>
        <p:spPr bwMode="auto">
          <a:xfrm>
            <a:off x="1768475" y="3876675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53" name="Rectangle 6"/>
          <p:cNvSpPr>
            <a:spLocks noChangeArrowheads="1"/>
          </p:cNvSpPr>
          <p:nvPr/>
        </p:nvSpPr>
        <p:spPr bwMode="auto">
          <a:xfrm>
            <a:off x="1771650" y="52514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57" name="Elipsa 156"/>
          <p:cNvSpPr/>
          <p:nvPr/>
        </p:nvSpPr>
        <p:spPr>
          <a:xfrm>
            <a:off x="3016250" y="51625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9" name="Elipsa 158"/>
          <p:cNvSpPr/>
          <p:nvPr/>
        </p:nvSpPr>
        <p:spPr>
          <a:xfrm>
            <a:off x="1682750" y="51625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7" name="Rectangle 6"/>
          <p:cNvSpPr>
            <a:spLocks noChangeArrowheads="1"/>
          </p:cNvSpPr>
          <p:nvPr/>
        </p:nvSpPr>
        <p:spPr bwMode="auto">
          <a:xfrm>
            <a:off x="392112" y="52514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74" name="Elipsa 173"/>
          <p:cNvSpPr/>
          <p:nvPr/>
        </p:nvSpPr>
        <p:spPr>
          <a:xfrm>
            <a:off x="615950" y="48514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4" name="Rectangle 1"/>
          <p:cNvSpPr>
            <a:spLocks noChangeArrowheads="1"/>
          </p:cNvSpPr>
          <p:nvPr/>
        </p:nvSpPr>
        <p:spPr bwMode="auto">
          <a:xfrm>
            <a:off x="1768475" y="52514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grpSp>
        <p:nvGrpSpPr>
          <p:cNvPr id="116" name="Skupina 76"/>
          <p:cNvGrpSpPr/>
          <p:nvPr/>
        </p:nvGrpSpPr>
        <p:grpSpPr>
          <a:xfrm>
            <a:off x="390525" y="3873500"/>
            <a:ext cx="1336675" cy="1336675"/>
            <a:chOff x="2660650" y="2984500"/>
            <a:chExt cx="1336675" cy="1336675"/>
          </a:xfrm>
        </p:grpSpPr>
        <p:sp>
          <p:nvSpPr>
            <p:cNvPr id="131" name="Rectangle 6"/>
            <p:cNvSpPr>
              <a:spLocks noChangeArrowheads="1"/>
            </p:cNvSpPr>
            <p:nvPr/>
          </p:nvSpPr>
          <p:spPr bwMode="auto">
            <a:xfrm>
              <a:off x="2660650" y="2984500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32" name="Rectangle 1"/>
            <p:cNvSpPr>
              <a:spLocks noChangeArrowheads="1"/>
            </p:cNvSpPr>
            <p:nvPr/>
          </p:nvSpPr>
          <p:spPr bwMode="auto">
            <a:xfrm>
              <a:off x="2660650" y="2984500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sp>
        <p:nvSpPr>
          <p:cNvPr id="114" name="Rectangle 1"/>
          <p:cNvSpPr>
            <a:spLocks noChangeArrowheads="1"/>
          </p:cNvSpPr>
          <p:nvPr/>
        </p:nvSpPr>
        <p:spPr bwMode="auto">
          <a:xfrm>
            <a:off x="1768475" y="3876675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77" name="Rectangle 1"/>
          <p:cNvSpPr>
            <a:spLocks noChangeArrowheads="1"/>
          </p:cNvSpPr>
          <p:nvPr/>
        </p:nvSpPr>
        <p:spPr bwMode="auto">
          <a:xfrm>
            <a:off x="393700" y="52514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60" name="Elipsa 159"/>
          <p:cNvSpPr/>
          <p:nvPr/>
        </p:nvSpPr>
        <p:spPr>
          <a:xfrm>
            <a:off x="1993900" y="48514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2" name="Elipsa 161"/>
          <p:cNvSpPr/>
          <p:nvPr/>
        </p:nvSpPr>
        <p:spPr>
          <a:xfrm>
            <a:off x="1993900" y="61849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1" name="Elipsa 160"/>
          <p:cNvSpPr/>
          <p:nvPr/>
        </p:nvSpPr>
        <p:spPr>
          <a:xfrm>
            <a:off x="1682750" y="64960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8" name="Elipsa 157"/>
          <p:cNvSpPr/>
          <p:nvPr/>
        </p:nvSpPr>
        <p:spPr>
          <a:xfrm>
            <a:off x="3327400" y="48514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6" name="Elipsa 155"/>
          <p:cNvSpPr/>
          <p:nvPr/>
        </p:nvSpPr>
        <p:spPr>
          <a:xfrm>
            <a:off x="3327400" y="61849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5" name="Elipsa 154"/>
          <p:cNvSpPr/>
          <p:nvPr/>
        </p:nvSpPr>
        <p:spPr>
          <a:xfrm>
            <a:off x="3016250" y="64960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8" name="Elipsa 177"/>
          <p:cNvSpPr/>
          <p:nvPr/>
        </p:nvSpPr>
        <p:spPr>
          <a:xfrm>
            <a:off x="3016250" y="51625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9" name="Elipsa 178"/>
          <p:cNvSpPr/>
          <p:nvPr/>
        </p:nvSpPr>
        <p:spPr>
          <a:xfrm>
            <a:off x="1682750" y="51625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0" name="Obdélník 179"/>
          <p:cNvSpPr/>
          <p:nvPr/>
        </p:nvSpPr>
        <p:spPr>
          <a:xfrm>
            <a:off x="4438650" y="3230543"/>
            <a:ext cx="3867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</a:rPr>
              <a:t>8 vrcholů, každý vrchol pro 8 sousedních buněk </a:t>
            </a:r>
          </a:p>
        </p:txBody>
      </p:sp>
      <p:sp>
        <p:nvSpPr>
          <p:cNvPr id="183" name="Rectangle 3"/>
          <p:cNvSpPr>
            <a:spLocks noChangeArrowheads="1"/>
          </p:cNvSpPr>
          <p:nvPr/>
        </p:nvSpPr>
        <p:spPr bwMode="auto">
          <a:xfrm>
            <a:off x="215900" y="717550"/>
            <a:ext cx="8712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/>
              <a:t>Kolik atomů připadá na jednu základní buňku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cs-CZ" sz="2800" dirty="0" smtClean="0"/>
              <a:t>v prosté krychlové mřížce?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5256213" y="4197350"/>
          <a:ext cx="1476375" cy="787400"/>
        </p:xfrm>
        <a:graphic>
          <a:graphicData uri="http://schemas.openxmlformats.org/presentationml/2006/ole">
            <p:oleObj spid="_x0000_s1446916" name="Rovnice" r:id="rId4" imgW="571320" imgH="304560" progId="Equation.3">
              <p:embed/>
            </p:oleObj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7505700" y="1339850"/>
          <a:ext cx="919163" cy="427038"/>
        </p:xfrm>
        <a:graphic>
          <a:graphicData uri="http://schemas.openxmlformats.org/presentationml/2006/ole">
            <p:oleObj spid="_x0000_s1446917" name="Rovnice" r:id="rId5" imgW="355320" imgH="164880" progId="Equation.3">
              <p:embed/>
            </p:oleObj>
          </a:graphicData>
        </a:graphic>
      </p:graphicFrame>
      <p:sp>
        <p:nvSpPr>
          <p:cNvPr id="184" name="Elipsa 183"/>
          <p:cNvSpPr/>
          <p:nvPr/>
        </p:nvSpPr>
        <p:spPr>
          <a:xfrm>
            <a:off x="1875790" y="4756150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8" name="Přímá spojovací čára 187"/>
          <p:cNvCxnSpPr/>
          <p:nvPr/>
        </p:nvCxnSpPr>
        <p:spPr>
          <a:xfrm>
            <a:off x="215900" y="3162300"/>
            <a:ext cx="8623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4" grpId="0" animBg="1"/>
      <p:bldP spid="18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2. IDEÁLNÍ KRYSTALOVÁ MŘÍŽKA</a:t>
            </a:r>
          </a:p>
        </p:txBody>
      </p:sp>
      <p:grpSp>
        <p:nvGrpSpPr>
          <p:cNvPr id="92" name="Skupina 91"/>
          <p:cNvGrpSpPr/>
          <p:nvPr/>
        </p:nvGrpSpPr>
        <p:grpSpPr>
          <a:xfrm>
            <a:off x="698500" y="3606800"/>
            <a:ext cx="1336675" cy="1336675"/>
            <a:chOff x="10839450" y="320675"/>
            <a:chExt cx="1336675" cy="1336675"/>
          </a:xfrm>
        </p:grpSpPr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94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95" name="Skupina 94"/>
          <p:cNvGrpSpPr/>
          <p:nvPr/>
        </p:nvGrpSpPr>
        <p:grpSpPr>
          <a:xfrm>
            <a:off x="698500" y="4895850"/>
            <a:ext cx="1336675" cy="1336675"/>
            <a:chOff x="10839450" y="320675"/>
            <a:chExt cx="1336675" cy="1336675"/>
          </a:xfrm>
        </p:grpSpPr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97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98" name="Skupina 97"/>
          <p:cNvGrpSpPr/>
          <p:nvPr/>
        </p:nvGrpSpPr>
        <p:grpSpPr>
          <a:xfrm>
            <a:off x="2079625" y="3603625"/>
            <a:ext cx="1339850" cy="1339850"/>
            <a:chOff x="10839450" y="317500"/>
            <a:chExt cx="1339850" cy="1339850"/>
          </a:xfrm>
        </p:grpSpPr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00" name="Rectangle 1"/>
            <p:cNvSpPr>
              <a:spLocks noChangeArrowheads="1"/>
            </p:cNvSpPr>
            <p:nvPr/>
          </p:nvSpPr>
          <p:spPr bwMode="auto">
            <a:xfrm>
              <a:off x="10842625" y="317500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101" name="Skupina 100"/>
          <p:cNvGrpSpPr/>
          <p:nvPr/>
        </p:nvGrpSpPr>
        <p:grpSpPr>
          <a:xfrm>
            <a:off x="2079625" y="4895850"/>
            <a:ext cx="1336675" cy="1336675"/>
            <a:chOff x="10839450" y="320675"/>
            <a:chExt cx="1336675" cy="1336675"/>
          </a:xfrm>
        </p:grpSpPr>
        <p:sp>
          <p:nvSpPr>
            <p:cNvPr id="102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03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sp>
        <p:nvSpPr>
          <p:cNvPr id="104" name="Rectangle 6"/>
          <p:cNvSpPr>
            <a:spLocks noChangeArrowheads="1"/>
          </p:cNvSpPr>
          <p:nvPr/>
        </p:nvSpPr>
        <p:spPr bwMode="auto">
          <a:xfrm>
            <a:off x="1768475" y="52514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1768475" y="52514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1768475" y="3876675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1770062" y="52514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09" name="Elipsa 108"/>
          <p:cNvSpPr/>
          <p:nvPr/>
        </p:nvSpPr>
        <p:spPr>
          <a:xfrm>
            <a:off x="1682750" y="51625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392112" y="52514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11" name="Elipsa 110"/>
          <p:cNvSpPr/>
          <p:nvPr/>
        </p:nvSpPr>
        <p:spPr>
          <a:xfrm>
            <a:off x="615950" y="48514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1768475" y="52514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grpSp>
        <p:nvGrpSpPr>
          <p:cNvPr id="113" name="Skupina 76"/>
          <p:cNvGrpSpPr/>
          <p:nvPr/>
        </p:nvGrpSpPr>
        <p:grpSpPr>
          <a:xfrm>
            <a:off x="390525" y="3873500"/>
            <a:ext cx="1336675" cy="1336675"/>
            <a:chOff x="2660650" y="2984500"/>
            <a:chExt cx="1336675" cy="1336675"/>
          </a:xfrm>
        </p:grpSpPr>
        <p:sp>
          <p:nvSpPr>
            <p:cNvPr id="114" name="Rectangle 6"/>
            <p:cNvSpPr>
              <a:spLocks noChangeArrowheads="1"/>
            </p:cNvSpPr>
            <p:nvPr/>
          </p:nvSpPr>
          <p:spPr bwMode="auto">
            <a:xfrm>
              <a:off x="2660650" y="2984500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15" name="Rectangle 1"/>
            <p:cNvSpPr>
              <a:spLocks noChangeArrowheads="1"/>
            </p:cNvSpPr>
            <p:nvPr/>
          </p:nvSpPr>
          <p:spPr bwMode="auto">
            <a:xfrm>
              <a:off x="2660650" y="2984500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sp>
        <p:nvSpPr>
          <p:cNvPr id="116" name="Rectangle 1"/>
          <p:cNvSpPr>
            <a:spLocks noChangeArrowheads="1"/>
          </p:cNvSpPr>
          <p:nvPr/>
        </p:nvSpPr>
        <p:spPr bwMode="auto">
          <a:xfrm>
            <a:off x="1768475" y="3876675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17" name="Elipsa 116"/>
          <p:cNvSpPr/>
          <p:nvPr/>
        </p:nvSpPr>
        <p:spPr>
          <a:xfrm>
            <a:off x="1875790" y="4756150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Rectangle 1"/>
          <p:cNvSpPr>
            <a:spLocks noChangeArrowheads="1"/>
          </p:cNvSpPr>
          <p:nvPr/>
        </p:nvSpPr>
        <p:spPr bwMode="auto">
          <a:xfrm>
            <a:off x="393700" y="52514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28" name="Rectangle 3"/>
          <p:cNvSpPr>
            <a:spLocks noChangeArrowheads="1"/>
          </p:cNvSpPr>
          <p:nvPr/>
        </p:nvSpPr>
        <p:spPr bwMode="auto">
          <a:xfrm>
            <a:off x="215900" y="717550"/>
            <a:ext cx="8712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/>
              <a:t>Kolik atomů připadá na jednu základní buňku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cs-CZ" sz="2800" dirty="0" smtClean="0"/>
              <a:t>v prosté krychlové mřížce?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cs-CZ" sz="2800" dirty="0" smtClean="0"/>
              <a:t>v plošně centrované krychlové mřížce? 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256213" y="4197350"/>
          <a:ext cx="1476375" cy="787400"/>
        </p:xfrm>
        <a:graphic>
          <a:graphicData uri="http://schemas.openxmlformats.org/presentationml/2006/ole">
            <p:oleObj spid="_x0000_s1447939" name="Rovnice" r:id="rId4" imgW="571320" imgH="304560" progId="Equation.3">
              <p:embed/>
            </p:oleObj>
          </a:graphicData>
        </a:graphic>
      </p:graphicFrame>
      <p:sp>
        <p:nvSpPr>
          <p:cNvPr id="129" name="Obdélník 128"/>
          <p:cNvSpPr/>
          <p:nvPr/>
        </p:nvSpPr>
        <p:spPr>
          <a:xfrm>
            <a:off x="4438650" y="3219450"/>
            <a:ext cx="3867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</a:rPr>
              <a:t>8 vrcholů, každý vrchol pro 8 sousedních buněk </a:t>
            </a:r>
          </a:p>
        </p:txBody>
      </p:sp>
      <p:sp>
        <p:nvSpPr>
          <p:cNvPr id="130" name="Obdélník 129"/>
          <p:cNvSpPr/>
          <p:nvPr/>
        </p:nvSpPr>
        <p:spPr>
          <a:xfrm>
            <a:off x="4438650" y="4997450"/>
            <a:ext cx="3867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</a:rPr>
              <a:t>6 ploch, každá plocha </a:t>
            </a:r>
            <a:br>
              <a:rPr lang="cs-CZ" sz="2800" dirty="0" smtClean="0">
                <a:solidFill>
                  <a:prstClr val="black"/>
                </a:solidFill>
              </a:rPr>
            </a:br>
            <a:r>
              <a:rPr lang="cs-CZ" sz="2800" dirty="0" smtClean="0">
                <a:solidFill>
                  <a:prstClr val="black"/>
                </a:solidFill>
              </a:rPr>
              <a:t>pro 2 sousední buňky </a:t>
            </a:r>
          </a:p>
        </p:txBody>
      </p:sp>
      <p:graphicFrame>
        <p:nvGraphicFramePr>
          <p:cNvPr id="131" name="Object 2"/>
          <p:cNvGraphicFramePr>
            <a:graphicFrameLocks noChangeAspect="1"/>
          </p:cNvGraphicFramePr>
          <p:nvPr/>
        </p:nvGraphicFramePr>
        <p:xfrm>
          <a:off x="5256213" y="5975350"/>
          <a:ext cx="1543050" cy="787400"/>
        </p:xfrm>
        <a:graphic>
          <a:graphicData uri="http://schemas.openxmlformats.org/presentationml/2006/ole">
            <p:oleObj spid="_x0000_s1447940" name="Rovnice" r:id="rId5" imgW="596880" imgH="304560" progId="Equation.3">
              <p:embed/>
            </p:oleObj>
          </a:graphicData>
        </a:graphic>
      </p:graphicFrame>
      <p:graphicFrame>
        <p:nvGraphicFramePr>
          <p:cNvPr id="132" name="Object 2"/>
          <p:cNvGraphicFramePr>
            <a:graphicFrameLocks noChangeAspect="1"/>
          </p:cNvGraphicFramePr>
          <p:nvPr/>
        </p:nvGraphicFramePr>
        <p:xfrm>
          <a:off x="7015163" y="1962150"/>
          <a:ext cx="2001837" cy="458787"/>
        </p:xfrm>
        <a:graphic>
          <a:graphicData uri="http://schemas.openxmlformats.org/presentationml/2006/ole">
            <p:oleObj spid="_x0000_s1447941" name="Rovnice" r:id="rId6" imgW="774360" imgH="177480" progId="Equation.3">
              <p:embed/>
            </p:oleObj>
          </a:graphicData>
        </a:graphic>
      </p:graphicFrame>
      <p:graphicFrame>
        <p:nvGraphicFramePr>
          <p:cNvPr id="133" name="Object 2"/>
          <p:cNvGraphicFramePr>
            <a:graphicFrameLocks noChangeAspect="1"/>
          </p:cNvGraphicFramePr>
          <p:nvPr/>
        </p:nvGraphicFramePr>
        <p:xfrm>
          <a:off x="7505700" y="1339850"/>
          <a:ext cx="919163" cy="427037"/>
        </p:xfrm>
        <a:graphic>
          <a:graphicData uri="http://schemas.openxmlformats.org/presentationml/2006/ole">
            <p:oleObj spid="_x0000_s1447942" name="Rovnice" r:id="rId7" imgW="355320" imgH="164880" progId="Equation.3">
              <p:embed/>
            </p:oleObj>
          </a:graphicData>
        </a:graphic>
      </p:graphicFrame>
      <p:grpSp>
        <p:nvGrpSpPr>
          <p:cNvPr id="151" name="Skupina 150"/>
          <p:cNvGrpSpPr/>
          <p:nvPr/>
        </p:nvGrpSpPr>
        <p:grpSpPr>
          <a:xfrm>
            <a:off x="1682750" y="4851400"/>
            <a:ext cx="1822450" cy="1822450"/>
            <a:chOff x="1682750" y="4851400"/>
            <a:chExt cx="1822450" cy="1822450"/>
          </a:xfrm>
        </p:grpSpPr>
        <p:sp>
          <p:nvSpPr>
            <p:cNvPr id="134" name="Elipsa 133"/>
            <p:cNvSpPr/>
            <p:nvPr/>
          </p:nvSpPr>
          <p:spPr>
            <a:xfrm>
              <a:off x="3016250" y="649605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Elipsa 134"/>
            <p:cNvSpPr/>
            <p:nvPr/>
          </p:nvSpPr>
          <p:spPr>
            <a:xfrm>
              <a:off x="3327400" y="618490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Elipsa 135"/>
            <p:cNvSpPr/>
            <p:nvPr/>
          </p:nvSpPr>
          <p:spPr>
            <a:xfrm>
              <a:off x="3016250" y="516255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7" name="Elipsa 136"/>
            <p:cNvSpPr/>
            <p:nvPr/>
          </p:nvSpPr>
          <p:spPr>
            <a:xfrm>
              <a:off x="3327400" y="485140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Elipsa 137"/>
            <p:cNvSpPr/>
            <p:nvPr/>
          </p:nvSpPr>
          <p:spPr>
            <a:xfrm>
              <a:off x="1682750" y="516255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9" name="Elipsa 138"/>
            <p:cNvSpPr/>
            <p:nvPr/>
          </p:nvSpPr>
          <p:spPr>
            <a:xfrm>
              <a:off x="1993900" y="485140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Elipsa 139"/>
            <p:cNvSpPr/>
            <p:nvPr/>
          </p:nvSpPr>
          <p:spPr>
            <a:xfrm>
              <a:off x="1682750" y="649605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Elipsa 140"/>
            <p:cNvSpPr/>
            <p:nvPr/>
          </p:nvSpPr>
          <p:spPr>
            <a:xfrm>
              <a:off x="1993900" y="618490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2" name="Přímá spojovací čára 141"/>
            <p:cNvCxnSpPr/>
            <p:nvPr/>
          </p:nvCxnSpPr>
          <p:spPr>
            <a:xfrm>
              <a:off x="1949450" y="5740400"/>
              <a:ext cx="12890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Elipsa 142"/>
            <p:cNvSpPr/>
            <p:nvPr/>
          </p:nvSpPr>
          <p:spPr>
            <a:xfrm>
              <a:off x="1905000" y="5651500"/>
              <a:ext cx="88900" cy="177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4" name="Elipsa 143"/>
            <p:cNvSpPr/>
            <p:nvPr/>
          </p:nvSpPr>
          <p:spPr>
            <a:xfrm>
              <a:off x="3238500" y="5651500"/>
              <a:ext cx="88900" cy="177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5" name="Přímá spojovací čára 144"/>
            <p:cNvCxnSpPr/>
            <p:nvPr/>
          </p:nvCxnSpPr>
          <p:spPr>
            <a:xfrm rot="5400000" flipH="1" flipV="1">
              <a:off x="1905000" y="5740400"/>
              <a:ext cx="13335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Elipsa 145"/>
            <p:cNvSpPr/>
            <p:nvPr/>
          </p:nvSpPr>
          <p:spPr>
            <a:xfrm>
              <a:off x="2482850" y="4984750"/>
              <a:ext cx="177800" cy="889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7" name="Elipsa 146"/>
            <p:cNvSpPr/>
            <p:nvPr/>
          </p:nvSpPr>
          <p:spPr>
            <a:xfrm>
              <a:off x="2482850" y="6362700"/>
              <a:ext cx="177800" cy="1333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Elipsa 147"/>
            <p:cNvSpPr/>
            <p:nvPr/>
          </p:nvSpPr>
          <p:spPr>
            <a:xfrm>
              <a:off x="2616200" y="5518150"/>
              <a:ext cx="177800" cy="177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9" name="Přímá spojovací čára 148"/>
            <p:cNvCxnSpPr/>
            <p:nvPr/>
          </p:nvCxnSpPr>
          <p:spPr>
            <a:xfrm rot="5400000" flipH="1" flipV="1">
              <a:off x="2438400" y="5607050"/>
              <a:ext cx="266700" cy="2667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Elipsa 149"/>
            <p:cNvSpPr/>
            <p:nvPr/>
          </p:nvSpPr>
          <p:spPr>
            <a:xfrm>
              <a:off x="2349500" y="5784850"/>
              <a:ext cx="177800" cy="177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3" name="Elipsa 152"/>
          <p:cNvSpPr/>
          <p:nvPr/>
        </p:nvSpPr>
        <p:spPr>
          <a:xfrm>
            <a:off x="2393950" y="4895850"/>
            <a:ext cx="400050" cy="266700"/>
          </a:xfrm>
          <a:prstGeom prst="ellipse">
            <a:avLst/>
          </a:prstGeom>
          <a:noFill/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4" name="Přímá spojovací čára 153"/>
          <p:cNvCxnSpPr/>
          <p:nvPr/>
        </p:nvCxnSpPr>
        <p:spPr>
          <a:xfrm>
            <a:off x="215900" y="3162300"/>
            <a:ext cx="8623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53" grpId="0" animBg="1"/>
      <p:bldP spid="15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2. IDEÁLNÍ KRYSTALOVÁ MŘÍŽKA</a:t>
            </a:r>
          </a:p>
        </p:txBody>
      </p:sp>
      <p:grpSp>
        <p:nvGrpSpPr>
          <p:cNvPr id="2" name="Skupina 91"/>
          <p:cNvGrpSpPr/>
          <p:nvPr/>
        </p:nvGrpSpPr>
        <p:grpSpPr>
          <a:xfrm>
            <a:off x="698500" y="3606800"/>
            <a:ext cx="1336675" cy="1336675"/>
            <a:chOff x="10839450" y="320675"/>
            <a:chExt cx="1336675" cy="1336675"/>
          </a:xfrm>
        </p:grpSpPr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94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3" name="Skupina 94"/>
          <p:cNvGrpSpPr/>
          <p:nvPr/>
        </p:nvGrpSpPr>
        <p:grpSpPr>
          <a:xfrm>
            <a:off x="698500" y="4895850"/>
            <a:ext cx="1336675" cy="1336675"/>
            <a:chOff x="10839450" y="320675"/>
            <a:chExt cx="1336675" cy="1336675"/>
          </a:xfrm>
        </p:grpSpPr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97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4" name="Skupina 97"/>
          <p:cNvGrpSpPr/>
          <p:nvPr/>
        </p:nvGrpSpPr>
        <p:grpSpPr>
          <a:xfrm>
            <a:off x="2079625" y="3603625"/>
            <a:ext cx="1339850" cy="1339850"/>
            <a:chOff x="10839450" y="317500"/>
            <a:chExt cx="1339850" cy="1339850"/>
          </a:xfrm>
        </p:grpSpPr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00" name="Rectangle 1"/>
            <p:cNvSpPr>
              <a:spLocks noChangeArrowheads="1"/>
            </p:cNvSpPr>
            <p:nvPr/>
          </p:nvSpPr>
          <p:spPr bwMode="auto">
            <a:xfrm>
              <a:off x="10842625" y="317500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pSp>
        <p:nvGrpSpPr>
          <p:cNvPr id="5" name="Skupina 100"/>
          <p:cNvGrpSpPr/>
          <p:nvPr/>
        </p:nvGrpSpPr>
        <p:grpSpPr>
          <a:xfrm>
            <a:off x="2079625" y="4895850"/>
            <a:ext cx="1336675" cy="1336675"/>
            <a:chOff x="10839450" y="320675"/>
            <a:chExt cx="1336675" cy="1336675"/>
          </a:xfrm>
        </p:grpSpPr>
        <p:sp>
          <p:nvSpPr>
            <p:cNvPr id="102" name="Rectangle 6"/>
            <p:cNvSpPr>
              <a:spLocks noChangeArrowheads="1"/>
            </p:cNvSpPr>
            <p:nvPr/>
          </p:nvSpPr>
          <p:spPr bwMode="auto">
            <a:xfrm>
              <a:off x="10839450" y="320675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03" name="Rectangle 1"/>
            <p:cNvSpPr>
              <a:spLocks noChangeArrowheads="1"/>
            </p:cNvSpPr>
            <p:nvPr/>
          </p:nvSpPr>
          <p:spPr bwMode="auto">
            <a:xfrm>
              <a:off x="10839450" y="320675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sp>
        <p:nvSpPr>
          <p:cNvPr id="104" name="Rectangle 6"/>
          <p:cNvSpPr>
            <a:spLocks noChangeArrowheads="1"/>
          </p:cNvSpPr>
          <p:nvPr/>
        </p:nvSpPr>
        <p:spPr bwMode="auto">
          <a:xfrm>
            <a:off x="1768475" y="52514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1768475" y="52514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1768475" y="3876675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1770062" y="52514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09" name="Elipsa 108"/>
          <p:cNvSpPr/>
          <p:nvPr/>
        </p:nvSpPr>
        <p:spPr>
          <a:xfrm>
            <a:off x="1682750" y="516255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392112" y="5251450"/>
            <a:ext cx="1335088" cy="1336675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11" name="Elipsa 110"/>
          <p:cNvSpPr/>
          <p:nvPr/>
        </p:nvSpPr>
        <p:spPr>
          <a:xfrm>
            <a:off x="615950" y="4851400"/>
            <a:ext cx="177800" cy="1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1768475" y="52514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grpSp>
        <p:nvGrpSpPr>
          <p:cNvPr id="6" name="Skupina 76"/>
          <p:cNvGrpSpPr/>
          <p:nvPr/>
        </p:nvGrpSpPr>
        <p:grpSpPr>
          <a:xfrm>
            <a:off x="390525" y="3873500"/>
            <a:ext cx="1336675" cy="1336675"/>
            <a:chOff x="2660650" y="2984500"/>
            <a:chExt cx="1336675" cy="1336675"/>
          </a:xfrm>
        </p:grpSpPr>
        <p:sp>
          <p:nvSpPr>
            <p:cNvPr id="114" name="Rectangle 6"/>
            <p:cNvSpPr>
              <a:spLocks noChangeArrowheads="1"/>
            </p:cNvSpPr>
            <p:nvPr/>
          </p:nvSpPr>
          <p:spPr bwMode="auto">
            <a:xfrm>
              <a:off x="2660650" y="2984500"/>
              <a:ext cx="1335088" cy="1336675"/>
            </a:xfrm>
            <a:prstGeom prst="rect">
              <a:avLst/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15" name="Rectangle 1"/>
            <p:cNvSpPr>
              <a:spLocks noChangeArrowheads="1"/>
            </p:cNvSpPr>
            <p:nvPr/>
          </p:nvSpPr>
          <p:spPr bwMode="auto">
            <a:xfrm>
              <a:off x="2660650" y="2984500"/>
              <a:ext cx="1336675" cy="133667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sp>
        <p:nvSpPr>
          <p:cNvPr id="116" name="Rectangle 1"/>
          <p:cNvSpPr>
            <a:spLocks noChangeArrowheads="1"/>
          </p:cNvSpPr>
          <p:nvPr/>
        </p:nvSpPr>
        <p:spPr bwMode="auto">
          <a:xfrm>
            <a:off x="1768475" y="3876675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17" name="Elipsa 116"/>
          <p:cNvSpPr/>
          <p:nvPr/>
        </p:nvSpPr>
        <p:spPr>
          <a:xfrm>
            <a:off x="1875790" y="4756150"/>
            <a:ext cx="40005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Rectangle 1"/>
          <p:cNvSpPr>
            <a:spLocks noChangeArrowheads="1"/>
          </p:cNvSpPr>
          <p:nvPr/>
        </p:nvSpPr>
        <p:spPr bwMode="auto">
          <a:xfrm>
            <a:off x="393700" y="52514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28" name="Rectangle 3"/>
          <p:cNvSpPr>
            <a:spLocks noChangeArrowheads="1"/>
          </p:cNvSpPr>
          <p:nvPr/>
        </p:nvSpPr>
        <p:spPr bwMode="auto">
          <a:xfrm>
            <a:off x="215900" y="717550"/>
            <a:ext cx="8712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/>
              <a:t>Kolik atomů připadá na jednu základní buňku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cs-CZ" sz="2800" dirty="0" smtClean="0"/>
              <a:t>v prosté krychlové mřížce?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cs-CZ" sz="2800" dirty="0" smtClean="0"/>
              <a:t>v plošně centrované krychlové mřížce? 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cs-CZ" sz="2800" dirty="0" smtClean="0"/>
              <a:t>v prostorově centrované krychlové mřížce? 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256213" y="4159033"/>
          <a:ext cx="1476375" cy="787400"/>
        </p:xfrm>
        <a:graphic>
          <a:graphicData uri="http://schemas.openxmlformats.org/presentationml/2006/ole">
            <p:oleObj spid="_x0000_s1451010" name="Rovnice" r:id="rId4" imgW="571320" imgH="304560" progId="Equation.3">
              <p:embed/>
            </p:oleObj>
          </a:graphicData>
        </a:graphic>
      </p:graphicFrame>
      <p:sp>
        <p:nvSpPr>
          <p:cNvPr id="129" name="Obdélník 128"/>
          <p:cNvSpPr/>
          <p:nvPr/>
        </p:nvSpPr>
        <p:spPr>
          <a:xfrm>
            <a:off x="4438650" y="3181133"/>
            <a:ext cx="3867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</a:rPr>
              <a:t>8 vrcholů, každý vrchol pro 8 sousedních buněk </a:t>
            </a:r>
          </a:p>
        </p:txBody>
      </p:sp>
      <p:sp>
        <p:nvSpPr>
          <p:cNvPr id="130" name="Obdélník 129"/>
          <p:cNvSpPr/>
          <p:nvPr/>
        </p:nvSpPr>
        <p:spPr>
          <a:xfrm>
            <a:off x="5194300" y="5147113"/>
            <a:ext cx="2178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</a:rPr>
              <a:t>1 ve středu</a:t>
            </a:r>
          </a:p>
        </p:txBody>
      </p:sp>
      <p:graphicFrame>
        <p:nvGraphicFramePr>
          <p:cNvPr id="131" name="Object 2"/>
          <p:cNvGraphicFramePr>
            <a:graphicFrameLocks noChangeAspect="1"/>
          </p:cNvGraphicFramePr>
          <p:nvPr/>
        </p:nvGraphicFramePr>
        <p:xfrm>
          <a:off x="5911850" y="5803683"/>
          <a:ext cx="349250" cy="647917"/>
        </p:xfrm>
        <a:graphic>
          <a:graphicData uri="http://schemas.openxmlformats.org/presentationml/2006/ole">
            <p:oleObj spid="_x0000_s1451011" name="Rovnice" r:id="rId5" imgW="88560" imgH="164880" progId="Equation.3">
              <p:embed/>
            </p:oleObj>
          </a:graphicData>
        </a:graphic>
      </p:graphicFrame>
      <p:graphicFrame>
        <p:nvGraphicFramePr>
          <p:cNvPr id="132" name="Object 2"/>
          <p:cNvGraphicFramePr>
            <a:graphicFrameLocks noChangeAspect="1"/>
          </p:cNvGraphicFramePr>
          <p:nvPr/>
        </p:nvGraphicFramePr>
        <p:xfrm>
          <a:off x="7015163" y="1962150"/>
          <a:ext cx="2001837" cy="458787"/>
        </p:xfrm>
        <a:graphic>
          <a:graphicData uri="http://schemas.openxmlformats.org/presentationml/2006/ole">
            <p:oleObj spid="_x0000_s1451012" name="Rovnice" r:id="rId6" imgW="774360" imgH="177480" progId="Equation.3">
              <p:embed/>
            </p:oleObj>
          </a:graphicData>
        </a:graphic>
      </p:graphicFrame>
      <p:graphicFrame>
        <p:nvGraphicFramePr>
          <p:cNvPr id="133" name="Object 2"/>
          <p:cNvGraphicFramePr>
            <a:graphicFrameLocks noChangeAspect="1"/>
          </p:cNvGraphicFramePr>
          <p:nvPr/>
        </p:nvGraphicFramePr>
        <p:xfrm>
          <a:off x="7505700" y="1339850"/>
          <a:ext cx="919163" cy="427037"/>
        </p:xfrm>
        <a:graphic>
          <a:graphicData uri="http://schemas.openxmlformats.org/presentationml/2006/ole">
            <p:oleObj spid="_x0000_s1451013" name="Rovnice" r:id="rId7" imgW="355320" imgH="164880" progId="Equation.3">
              <p:embed/>
            </p:oleObj>
          </a:graphicData>
        </a:graphic>
      </p:graphicFrame>
      <p:grpSp>
        <p:nvGrpSpPr>
          <p:cNvPr id="55" name="Skupina 54"/>
          <p:cNvGrpSpPr/>
          <p:nvPr/>
        </p:nvGrpSpPr>
        <p:grpSpPr>
          <a:xfrm>
            <a:off x="1682750" y="4851400"/>
            <a:ext cx="1822450" cy="1822450"/>
            <a:chOff x="8121650" y="1028700"/>
            <a:chExt cx="1822450" cy="1822450"/>
          </a:xfrm>
        </p:grpSpPr>
        <p:sp>
          <p:nvSpPr>
            <p:cNvPr id="56" name="Elipsa 55"/>
            <p:cNvSpPr/>
            <p:nvPr/>
          </p:nvSpPr>
          <p:spPr>
            <a:xfrm>
              <a:off x="9455150" y="267335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Elipsa 56"/>
            <p:cNvSpPr/>
            <p:nvPr/>
          </p:nvSpPr>
          <p:spPr>
            <a:xfrm>
              <a:off x="9766300" y="236220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Elipsa 57"/>
            <p:cNvSpPr/>
            <p:nvPr/>
          </p:nvSpPr>
          <p:spPr>
            <a:xfrm>
              <a:off x="9455150" y="133985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Elipsa 58"/>
            <p:cNvSpPr/>
            <p:nvPr/>
          </p:nvSpPr>
          <p:spPr>
            <a:xfrm>
              <a:off x="9766300" y="102870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Elipsa 59"/>
            <p:cNvSpPr/>
            <p:nvPr/>
          </p:nvSpPr>
          <p:spPr>
            <a:xfrm>
              <a:off x="8121650" y="133985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Elipsa 60"/>
            <p:cNvSpPr/>
            <p:nvPr/>
          </p:nvSpPr>
          <p:spPr>
            <a:xfrm>
              <a:off x="8432800" y="102870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Elipsa 61"/>
            <p:cNvSpPr/>
            <p:nvPr/>
          </p:nvSpPr>
          <p:spPr>
            <a:xfrm>
              <a:off x="8121650" y="267335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Elipsa 62"/>
            <p:cNvSpPr/>
            <p:nvPr/>
          </p:nvSpPr>
          <p:spPr>
            <a:xfrm>
              <a:off x="8432800" y="2362200"/>
              <a:ext cx="177800" cy="17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" name="Přímá spojovací čára 63"/>
            <p:cNvCxnSpPr>
              <a:stCxn id="61" idx="5"/>
              <a:endCxn id="56" idx="1"/>
            </p:cNvCxnSpPr>
            <p:nvPr/>
          </p:nvCxnSpPr>
          <p:spPr>
            <a:xfrm rot="16200000" flipH="1">
              <a:off x="8273412" y="1491612"/>
              <a:ext cx="1518926" cy="8966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ovací čára 64"/>
            <p:cNvCxnSpPr>
              <a:stCxn id="60" idx="5"/>
              <a:endCxn id="57" idx="1"/>
            </p:cNvCxnSpPr>
            <p:nvPr/>
          </p:nvCxnSpPr>
          <p:spPr>
            <a:xfrm rot="16200000" flipH="1">
              <a:off x="8584562" y="1180462"/>
              <a:ext cx="896626" cy="15189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ipsa 65"/>
            <p:cNvSpPr/>
            <p:nvPr/>
          </p:nvSpPr>
          <p:spPr>
            <a:xfrm>
              <a:off x="8966200" y="1873250"/>
              <a:ext cx="177800" cy="177800"/>
            </a:xfrm>
            <a:prstGeom prst="ellips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3" name="Elipsa 152"/>
          <p:cNvSpPr/>
          <p:nvPr/>
        </p:nvSpPr>
        <p:spPr>
          <a:xfrm>
            <a:off x="2393950" y="5587999"/>
            <a:ext cx="434975" cy="42227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7" name="Object 2"/>
          <p:cNvGraphicFramePr>
            <a:graphicFrameLocks noChangeAspect="1"/>
          </p:cNvGraphicFramePr>
          <p:nvPr/>
        </p:nvGraphicFramePr>
        <p:xfrm>
          <a:off x="7061200" y="2600325"/>
          <a:ext cx="1970087" cy="425450"/>
        </p:xfrm>
        <a:graphic>
          <a:graphicData uri="http://schemas.openxmlformats.org/presentationml/2006/ole">
            <p:oleObj spid="_x0000_s1451014" name="Rovnice" r:id="rId8" imgW="761760" imgH="164880" progId="Equation.3">
              <p:embed/>
            </p:oleObj>
          </a:graphicData>
        </a:graphic>
      </p:graphicFrame>
      <p:cxnSp>
        <p:nvCxnSpPr>
          <p:cNvPr id="68" name="Přímá spojovací čára 67"/>
          <p:cNvCxnSpPr/>
          <p:nvPr/>
        </p:nvCxnSpPr>
        <p:spPr>
          <a:xfrm>
            <a:off x="215900" y="3162300"/>
            <a:ext cx="8623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53" grpId="0" animBg="1"/>
      <p:bldP spid="15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956" name="Picture 4" descr="http://www.xray.cz/kryst/obr/anim8-1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5FAAB"/>
              </a:clrFrom>
              <a:clrTo>
                <a:srgbClr val="F5FA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" y="1784350"/>
            <a:ext cx="4622800" cy="4490181"/>
          </a:xfrm>
          <a:prstGeom prst="rect">
            <a:avLst/>
          </a:prstGeom>
          <a:noFill/>
        </p:spPr>
      </p:pic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438150" y="717550"/>
            <a:ext cx="73371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</a:rPr>
              <a:t>Příklady:</a:t>
            </a:r>
          </a:p>
          <a:p>
            <a:pPr marL="265113" indent="-2651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</a:rPr>
              <a:t>prostá 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– v přírodě výjimečně (radioaktivní plutonium α)</a:t>
            </a:r>
            <a:endParaRPr lang="cs-CZ" sz="2400" dirty="0" smtClean="0">
              <a:solidFill>
                <a:prstClr val="black"/>
              </a:solidFill>
              <a:cs typeface="Arial" charset="0"/>
            </a:endParaRPr>
          </a:p>
          <a:p>
            <a:pPr marL="265113" indent="-2651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</a:rPr>
              <a:t>plošně centrovaná 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– kovy (Ni,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Cu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Ag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, Au,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Fe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Pb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)</a:t>
            </a:r>
            <a:endParaRPr lang="cs-CZ" sz="2400" dirty="0" smtClean="0">
              <a:solidFill>
                <a:prstClr val="black"/>
              </a:solidFill>
              <a:cs typeface="Arial" charset="0"/>
            </a:endParaRPr>
          </a:p>
          <a:p>
            <a:pPr marL="265113" indent="-2651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</a:rPr>
              <a:t>prostorově centrovaná 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– kovy (Li, Na, K,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Cr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, W,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Fe</a:t>
            </a:r>
            <a:r>
              <a:rPr lang="cs-CZ" sz="2400" baseline="-30000" dirty="0" err="1" smtClean="0">
                <a:solidFill>
                  <a:prstClr val="black"/>
                </a:solidFill>
                <a:cs typeface="Times New Roman" pitchFamily="18" charset="0"/>
              </a:rPr>
              <a:t>α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)</a:t>
            </a:r>
            <a:endParaRPr lang="cs-CZ" sz="24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2. IDEÁLNÍ KRYSTALOVÁ MŘÍŽKA</a:t>
            </a:r>
          </a:p>
        </p:txBody>
      </p:sp>
      <p:pic>
        <p:nvPicPr>
          <p:cNvPr id="1149954" name="Picture 2" descr="http://www.xray.cz/kryst/obr/anim8-2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5FAAB"/>
              </a:clrFrom>
              <a:clrTo>
                <a:srgbClr val="F5FA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7550" y="2762250"/>
            <a:ext cx="4175811" cy="2736851"/>
          </a:xfrm>
          <a:prstGeom prst="rect">
            <a:avLst/>
          </a:prstGeom>
          <a:noFill/>
        </p:spPr>
      </p:pic>
      <p:sp>
        <p:nvSpPr>
          <p:cNvPr id="21" name="Obdélník 20"/>
          <p:cNvSpPr/>
          <p:nvPr/>
        </p:nvSpPr>
        <p:spPr>
          <a:xfrm>
            <a:off x="5638800" y="5873750"/>
            <a:ext cx="2755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3 - Struktura </a:t>
            </a:r>
            <a:r>
              <a:rPr lang="cs-CZ" dirty="0" err="1" smtClean="0"/>
              <a:t>césia</a:t>
            </a:r>
            <a:r>
              <a:rPr lang="cs-CZ" dirty="0" smtClean="0"/>
              <a:t>, </a:t>
            </a:r>
            <a:r>
              <a:rPr lang="cs-CZ" dirty="0" err="1" smtClean="0"/>
              <a:t>Cs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882650" y="5873750"/>
            <a:ext cx="279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4 - Struktura mědi, </a:t>
            </a:r>
            <a:r>
              <a:rPr lang="cs-CZ" dirty="0" err="1" smtClean="0"/>
              <a:t>Cu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uiExpand="1" build="p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7474" name="Picture 2" descr="http://www.xray.cz/kryst/obr/anim8-4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5FAAB"/>
              </a:clrFrom>
              <a:clrTo>
                <a:srgbClr val="F5FA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6400" y="1739900"/>
            <a:ext cx="5638800" cy="4577379"/>
          </a:xfrm>
          <a:prstGeom prst="rect">
            <a:avLst/>
          </a:prstGeom>
          <a:noFill/>
        </p:spPr>
      </p:pic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438150" y="706904"/>
            <a:ext cx="73371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</a:rPr>
              <a:t>Příklady</a:t>
            </a:r>
            <a:r>
              <a:rPr lang="cs-CZ" sz="2400" b="1" u="sng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  <a:endParaRPr lang="cs-CZ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265113" indent="-2651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</a:rPr>
              <a:t>prostá 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– v přírodě výjimečně (radioaktivní plutonium α)</a:t>
            </a:r>
            <a:endParaRPr lang="cs-CZ" sz="2400" dirty="0" smtClean="0">
              <a:solidFill>
                <a:prstClr val="black"/>
              </a:solidFill>
              <a:cs typeface="Arial" charset="0"/>
            </a:endParaRPr>
          </a:p>
          <a:p>
            <a:pPr marL="265113" indent="-2651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</a:rPr>
              <a:t>plošně centrovaná 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– kovy (Ni,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Cu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Ag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, Au,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Fe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Pb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)</a:t>
            </a:r>
            <a:endParaRPr lang="cs-CZ" sz="2400" dirty="0" smtClean="0">
              <a:solidFill>
                <a:prstClr val="black"/>
              </a:solidFill>
              <a:cs typeface="Arial" charset="0"/>
            </a:endParaRPr>
          </a:p>
          <a:p>
            <a:pPr marL="265113" indent="-2651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</a:rPr>
              <a:t>prostorově centrovaná 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– kovy (Li, Na, K,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Cr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, W, </a:t>
            </a:r>
            <a:r>
              <a:rPr lang="cs-CZ" sz="2400" dirty="0" err="1" smtClean="0">
                <a:solidFill>
                  <a:prstClr val="black"/>
                </a:solidFill>
                <a:cs typeface="Times New Roman" pitchFamily="18" charset="0"/>
              </a:rPr>
              <a:t>Fe</a:t>
            </a:r>
            <a:r>
              <a:rPr lang="cs-CZ" sz="2400" baseline="-30000" dirty="0" err="1" smtClean="0">
                <a:solidFill>
                  <a:prstClr val="black"/>
                </a:solidFill>
                <a:cs typeface="Times New Roman" pitchFamily="18" charset="0"/>
              </a:rPr>
              <a:t>α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)</a:t>
            </a:r>
            <a:endParaRPr lang="cs-CZ" sz="2400" dirty="0" smtClean="0">
              <a:solidFill>
                <a:prstClr val="black"/>
              </a:solidFill>
              <a:cs typeface="Arial" charset="0"/>
            </a:endParaRPr>
          </a:p>
          <a:p>
            <a:pPr marL="265113" indent="-2651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</a:rPr>
              <a:t>složitější kubická mřížka </a:t>
            </a:r>
            <a:r>
              <a:rPr lang="cs-CZ" sz="2400" dirty="0" smtClean="0">
                <a:solidFill>
                  <a:prstClr val="black"/>
                </a:solidFill>
                <a:cs typeface="Times New Roman" pitchFamily="18" charset="0"/>
              </a:rPr>
              <a:t>– chlorid sodný,…</a:t>
            </a:r>
            <a:endParaRPr lang="cs-CZ" sz="24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2. IDEÁLNÍ KRYSTALOVÁ MŘÍŽKA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927100" y="5918200"/>
            <a:ext cx="2991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5 - Struktura křemíku, Si.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5505450" y="5651500"/>
            <a:ext cx="3435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4 - Chlorid sodný, NaCl.</a:t>
            </a:r>
            <a:br>
              <a:rPr lang="cs-CZ" dirty="0" smtClean="0"/>
            </a:br>
            <a:r>
              <a:rPr lang="cs-CZ" dirty="0" smtClean="0"/>
              <a:t>               Ionty Cl</a:t>
            </a:r>
            <a:r>
              <a:rPr lang="cs-CZ" baseline="30000" dirty="0" smtClean="0"/>
              <a:t>-</a:t>
            </a:r>
            <a:r>
              <a:rPr lang="cs-CZ" dirty="0" smtClean="0"/>
              <a:t> značeny modře, </a:t>
            </a:r>
            <a:br>
              <a:rPr lang="cs-CZ" dirty="0" smtClean="0"/>
            </a:br>
            <a:r>
              <a:rPr lang="cs-CZ" dirty="0" smtClean="0"/>
              <a:t>               ionty Na</a:t>
            </a:r>
            <a:r>
              <a:rPr lang="cs-CZ" baseline="30000" dirty="0" smtClean="0"/>
              <a:t>+</a:t>
            </a:r>
            <a:r>
              <a:rPr lang="cs-CZ" dirty="0" smtClean="0"/>
              <a:t> zeleně.</a:t>
            </a:r>
            <a:endParaRPr lang="cs-CZ" dirty="0"/>
          </a:p>
        </p:txBody>
      </p:sp>
      <p:pic>
        <p:nvPicPr>
          <p:cNvPr id="1257476" name="Picture 4" descr="http://www.xray.cz/kryst/obr/anim8-8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5FAAB"/>
              </a:clrFrom>
              <a:clrTo>
                <a:srgbClr val="F5FA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0247" y="1917700"/>
            <a:ext cx="5147181" cy="4178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6350"/>
            <a:ext cx="7532688" cy="68516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cs-CZ" dirty="0" smtClean="0"/>
              <a:t>1.	krystalické a amorfní látky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cs-CZ" dirty="0" smtClean="0"/>
              <a:t>2.	krystalická mřížka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buFontTx/>
              <a:buAutoNum type="arabicPeriod" startAt="3"/>
            </a:pPr>
            <a:r>
              <a:rPr lang="cs-CZ" dirty="0" smtClean="0"/>
              <a:t>poruchy  krystalické mřížky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buAutoNum type="arabicPeriod" startAt="4"/>
            </a:pPr>
            <a:r>
              <a:rPr lang="cs-CZ" dirty="0" smtClean="0"/>
              <a:t>typy krystalů podle vazeb mezi částicemi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buAutoNum type="arabicPeriod" startAt="4"/>
            </a:pPr>
            <a:r>
              <a:rPr lang="cs-CZ" dirty="0" smtClean="0"/>
              <a:t>deformace pevného tělesa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buAutoNum type="arabicPeriod" startAt="4"/>
            </a:pPr>
            <a:r>
              <a:rPr lang="cs-CZ" dirty="0" smtClean="0"/>
              <a:t>síla pružnosti,  normálové napětí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buAutoNum type="arabicPeriod" startAt="4"/>
            </a:pPr>
            <a:r>
              <a:rPr lang="cs-CZ" dirty="0" smtClean="0"/>
              <a:t>Hookův zákon pro pružnou deformaci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buAutoNum type="arabicPeriod" startAt="4"/>
            </a:pPr>
            <a:r>
              <a:rPr lang="cs-CZ" dirty="0" smtClean="0"/>
              <a:t>teplotní roztažnost pevných těles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buAutoNum type="arabicPeriod" startAt="4"/>
            </a:pPr>
            <a:r>
              <a:rPr lang="cs-CZ" dirty="0" smtClean="0"/>
              <a:t>teplotní roztažnost v praxi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82550" y="804733"/>
            <a:ext cx="871924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srgbClr val="FFC8FF"/>
                </a:solidFill>
              </a:rPr>
              <a:t>Jak uspořádáte koule, aby zaujaly co nejmenší prostor?</a:t>
            </a:r>
            <a:endParaRPr lang="cs-CZ" sz="3000" dirty="0" smtClean="0">
              <a:solidFill>
                <a:srgbClr val="FFC8FF"/>
              </a:solidFill>
              <a:cs typeface="Arial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C8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00FF"/>
                </a:solidFill>
                <a:cs typeface="Arial" charset="0"/>
              </a:rPr>
              <a:t>IDEÁLNÍ KRYSTALOVÁ MŘÍŽKA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72992" y="5873750"/>
            <a:ext cx="5199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FFC8FF"/>
                </a:solidFill>
              </a:rPr>
              <a:t>Primitivní kubické uspořádání.</a:t>
            </a:r>
            <a:endParaRPr lang="cs-CZ" sz="3200" dirty="0">
              <a:solidFill>
                <a:srgbClr val="FFC8FF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2482850" y="1962150"/>
            <a:ext cx="3689350" cy="889000"/>
            <a:chOff x="1949450" y="3829050"/>
            <a:chExt cx="3689350" cy="889000"/>
          </a:xfrm>
          <a:solidFill>
            <a:srgbClr val="FFAFFF"/>
          </a:solidFill>
        </p:grpSpPr>
        <p:sp>
          <p:nvSpPr>
            <p:cNvPr id="10" name="Elipsa 9"/>
            <p:cNvSpPr/>
            <p:nvPr/>
          </p:nvSpPr>
          <p:spPr>
            <a:xfrm>
              <a:off x="1949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Elipsa 10"/>
            <p:cNvSpPr/>
            <p:nvPr/>
          </p:nvSpPr>
          <p:spPr>
            <a:xfrm>
              <a:off x="28829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Elipsa 11"/>
            <p:cNvSpPr/>
            <p:nvPr/>
          </p:nvSpPr>
          <p:spPr>
            <a:xfrm>
              <a:off x="38163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Elipsa 12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2482850" y="2888473"/>
            <a:ext cx="3689350" cy="889000"/>
            <a:chOff x="1949450" y="3829050"/>
            <a:chExt cx="3689350" cy="889000"/>
          </a:xfrm>
          <a:solidFill>
            <a:srgbClr val="FFAFFF"/>
          </a:solidFill>
        </p:grpSpPr>
        <p:sp>
          <p:nvSpPr>
            <p:cNvPr id="16" name="Elipsa 15"/>
            <p:cNvSpPr/>
            <p:nvPr/>
          </p:nvSpPr>
          <p:spPr>
            <a:xfrm>
              <a:off x="1949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/>
            <p:nvPr/>
          </p:nvSpPr>
          <p:spPr>
            <a:xfrm>
              <a:off x="28829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/>
            <p:nvPr/>
          </p:nvSpPr>
          <p:spPr>
            <a:xfrm>
              <a:off x="38163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2482850" y="3814796"/>
            <a:ext cx="3689350" cy="889000"/>
            <a:chOff x="1949450" y="3829050"/>
            <a:chExt cx="3689350" cy="889000"/>
          </a:xfrm>
          <a:solidFill>
            <a:srgbClr val="FFAFFF"/>
          </a:solidFill>
        </p:grpSpPr>
        <p:sp>
          <p:nvSpPr>
            <p:cNvPr id="24" name="Elipsa 23"/>
            <p:cNvSpPr/>
            <p:nvPr/>
          </p:nvSpPr>
          <p:spPr>
            <a:xfrm>
              <a:off x="1949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/>
            <p:nvPr/>
          </p:nvSpPr>
          <p:spPr>
            <a:xfrm>
              <a:off x="28829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25"/>
            <p:cNvSpPr/>
            <p:nvPr/>
          </p:nvSpPr>
          <p:spPr>
            <a:xfrm>
              <a:off x="38163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Elipsa 26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482850" y="4741118"/>
            <a:ext cx="3689350" cy="889000"/>
            <a:chOff x="1949450" y="3829050"/>
            <a:chExt cx="3689350" cy="889000"/>
          </a:xfrm>
          <a:solidFill>
            <a:srgbClr val="FFAFFF"/>
          </a:solidFill>
        </p:grpSpPr>
        <p:sp>
          <p:nvSpPr>
            <p:cNvPr id="29" name="Elipsa 28"/>
            <p:cNvSpPr/>
            <p:nvPr/>
          </p:nvSpPr>
          <p:spPr>
            <a:xfrm>
              <a:off x="1949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Elipsa 29"/>
            <p:cNvSpPr/>
            <p:nvPr/>
          </p:nvSpPr>
          <p:spPr>
            <a:xfrm>
              <a:off x="28829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Elipsa 30"/>
            <p:cNvSpPr/>
            <p:nvPr/>
          </p:nvSpPr>
          <p:spPr>
            <a:xfrm>
              <a:off x="38163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Elipsa 31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82550" y="804733"/>
            <a:ext cx="871924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5113" indent="-265113"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srgbClr val="FFC8FF"/>
                </a:solidFill>
              </a:rPr>
              <a:t>Jak uspořádáte koule, aby zaujaly co nejmenší prostor?</a:t>
            </a:r>
            <a:endParaRPr lang="cs-CZ" sz="3000" dirty="0" smtClean="0">
              <a:solidFill>
                <a:srgbClr val="FFC8FF"/>
              </a:solidFill>
              <a:cs typeface="Arial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C8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00FF"/>
                </a:solidFill>
                <a:cs typeface="Arial" charset="0"/>
              </a:rPr>
              <a:t>IDEÁLNÍ KRYSTALOVÁ MŘÍŽKA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93800" y="5473700"/>
            <a:ext cx="6124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FFC8FF"/>
                </a:solidFill>
              </a:rPr>
              <a:t>Hexagonální nejtěsnější uspořádání </a:t>
            </a:r>
            <a:endParaRPr lang="cs-CZ" sz="3200" dirty="0">
              <a:solidFill>
                <a:srgbClr val="FFC8FF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704850" y="2139950"/>
            <a:ext cx="2755900" cy="2519284"/>
            <a:chOff x="5149850" y="2451100"/>
            <a:chExt cx="2755900" cy="2519284"/>
          </a:xfrm>
        </p:grpSpPr>
        <p:sp>
          <p:nvSpPr>
            <p:cNvPr id="12" name="Elipsa 11"/>
            <p:cNvSpPr/>
            <p:nvPr/>
          </p:nvSpPr>
          <p:spPr>
            <a:xfrm>
              <a:off x="5616575" y="2451100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Elipsa 12"/>
            <p:cNvSpPr/>
            <p:nvPr/>
          </p:nvSpPr>
          <p:spPr>
            <a:xfrm>
              <a:off x="6557103" y="2451100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/>
            <p:nvPr/>
          </p:nvSpPr>
          <p:spPr>
            <a:xfrm>
              <a:off x="6083300" y="3273425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Elipsa 26"/>
            <p:cNvSpPr/>
            <p:nvPr/>
          </p:nvSpPr>
          <p:spPr>
            <a:xfrm>
              <a:off x="5149850" y="3273425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Elipsa 29"/>
            <p:cNvSpPr/>
            <p:nvPr/>
          </p:nvSpPr>
          <p:spPr>
            <a:xfrm>
              <a:off x="5616575" y="4081384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Elipsa 30"/>
            <p:cNvSpPr/>
            <p:nvPr/>
          </p:nvSpPr>
          <p:spPr>
            <a:xfrm>
              <a:off x="6557103" y="4081384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Elipsa 31"/>
            <p:cNvSpPr/>
            <p:nvPr/>
          </p:nvSpPr>
          <p:spPr>
            <a:xfrm>
              <a:off x="7016750" y="3273425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1193800" y="2362200"/>
            <a:ext cx="1778000" cy="1733550"/>
            <a:chOff x="5638800" y="2628900"/>
            <a:chExt cx="1778000" cy="1733550"/>
          </a:xfrm>
        </p:grpSpPr>
        <p:sp>
          <p:nvSpPr>
            <p:cNvPr id="18" name="Elipsa 17"/>
            <p:cNvSpPr/>
            <p:nvPr/>
          </p:nvSpPr>
          <p:spPr>
            <a:xfrm>
              <a:off x="6527800" y="3429000"/>
              <a:ext cx="889000" cy="889000"/>
            </a:xfrm>
            <a:prstGeom prst="ellipse">
              <a:avLst/>
            </a:prstGeom>
            <a:solidFill>
              <a:srgbClr val="FF9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/>
            <p:nvPr/>
          </p:nvSpPr>
          <p:spPr>
            <a:xfrm>
              <a:off x="5638800" y="3473450"/>
              <a:ext cx="889000" cy="889000"/>
            </a:xfrm>
            <a:prstGeom prst="ellipse">
              <a:avLst/>
            </a:prstGeom>
            <a:solidFill>
              <a:srgbClr val="FF9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25"/>
            <p:cNvSpPr/>
            <p:nvPr/>
          </p:nvSpPr>
          <p:spPr>
            <a:xfrm>
              <a:off x="6038850" y="2628900"/>
              <a:ext cx="889000" cy="889000"/>
            </a:xfrm>
            <a:prstGeom prst="ellipse">
              <a:avLst/>
            </a:prstGeom>
            <a:solidFill>
              <a:srgbClr val="FF9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Elipsa 16"/>
          <p:cNvSpPr/>
          <p:nvPr/>
        </p:nvSpPr>
        <p:spPr>
          <a:xfrm>
            <a:off x="1549400" y="2851150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6" name="Skupina 45"/>
          <p:cNvGrpSpPr/>
          <p:nvPr/>
        </p:nvGrpSpPr>
        <p:grpSpPr>
          <a:xfrm>
            <a:off x="4616450" y="4021892"/>
            <a:ext cx="3556000" cy="889000"/>
            <a:chOff x="4616450" y="4021892"/>
            <a:chExt cx="3556000" cy="889000"/>
          </a:xfrm>
        </p:grpSpPr>
        <p:sp>
          <p:nvSpPr>
            <p:cNvPr id="35" name="Elipsa 34"/>
            <p:cNvSpPr/>
            <p:nvPr/>
          </p:nvSpPr>
          <p:spPr>
            <a:xfrm>
              <a:off x="4616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Elipsa 38"/>
            <p:cNvSpPr/>
            <p:nvPr/>
          </p:nvSpPr>
          <p:spPr>
            <a:xfrm>
              <a:off x="5505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Elipsa 39"/>
            <p:cNvSpPr/>
            <p:nvPr/>
          </p:nvSpPr>
          <p:spPr>
            <a:xfrm>
              <a:off x="6394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Elipsa 41"/>
            <p:cNvSpPr/>
            <p:nvPr/>
          </p:nvSpPr>
          <p:spPr>
            <a:xfrm>
              <a:off x="7283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5060950" y="3251200"/>
            <a:ext cx="3556000" cy="889000"/>
            <a:chOff x="4616450" y="4021892"/>
            <a:chExt cx="3556000" cy="889000"/>
          </a:xfrm>
        </p:grpSpPr>
        <p:sp>
          <p:nvSpPr>
            <p:cNvPr id="48" name="Elipsa 47"/>
            <p:cNvSpPr/>
            <p:nvPr/>
          </p:nvSpPr>
          <p:spPr>
            <a:xfrm>
              <a:off x="4616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Elipsa 48"/>
            <p:cNvSpPr/>
            <p:nvPr/>
          </p:nvSpPr>
          <p:spPr>
            <a:xfrm>
              <a:off x="5505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Elipsa 49"/>
            <p:cNvSpPr/>
            <p:nvPr/>
          </p:nvSpPr>
          <p:spPr>
            <a:xfrm>
              <a:off x="6394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Elipsa 50"/>
            <p:cNvSpPr/>
            <p:nvPr/>
          </p:nvSpPr>
          <p:spPr>
            <a:xfrm>
              <a:off x="7283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4616450" y="2451100"/>
            <a:ext cx="3556000" cy="889000"/>
            <a:chOff x="4616450" y="4021892"/>
            <a:chExt cx="3556000" cy="889000"/>
          </a:xfrm>
        </p:grpSpPr>
        <p:sp>
          <p:nvSpPr>
            <p:cNvPr id="53" name="Elipsa 52"/>
            <p:cNvSpPr/>
            <p:nvPr/>
          </p:nvSpPr>
          <p:spPr>
            <a:xfrm>
              <a:off x="4616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Elipsa 53"/>
            <p:cNvSpPr/>
            <p:nvPr/>
          </p:nvSpPr>
          <p:spPr>
            <a:xfrm>
              <a:off x="5505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Elipsa 54"/>
            <p:cNvSpPr/>
            <p:nvPr/>
          </p:nvSpPr>
          <p:spPr>
            <a:xfrm>
              <a:off x="6394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Elipsa 55"/>
            <p:cNvSpPr/>
            <p:nvPr/>
          </p:nvSpPr>
          <p:spPr>
            <a:xfrm>
              <a:off x="7283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5060950" y="1651000"/>
            <a:ext cx="3556000" cy="889000"/>
            <a:chOff x="4616450" y="4021892"/>
            <a:chExt cx="3556000" cy="889000"/>
          </a:xfrm>
        </p:grpSpPr>
        <p:sp>
          <p:nvSpPr>
            <p:cNvPr id="58" name="Elipsa 57"/>
            <p:cNvSpPr/>
            <p:nvPr/>
          </p:nvSpPr>
          <p:spPr>
            <a:xfrm>
              <a:off x="4616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Elipsa 58"/>
            <p:cNvSpPr/>
            <p:nvPr/>
          </p:nvSpPr>
          <p:spPr>
            <a:xfrm>
              <a:off x="5505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Elipsa 59"/>
            <p:cNvSpPr/>
            <p:nvPr/>
          </p:nvSpPr>
          <p:spPr>
            <a:xfrm>
              <a:off x="6394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Elipsa 60"/>
            <p:cNvSpPr/>
            <p:nvPr/>
          </p:nvSpPr>
          <p:spPr>
            <a:xfrm>
              <a:off x="7283450" y="4021892"/>
              <a:ext cx="889000" cy="889000"/>
            </a:xfrm>
            <a:prstGeom prst="ellipse">
              <a:avLst/>
            </a:prstGeom>
            <a:solidFill>
              <a:srgbClr val="FFA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38100" y="939800"/>
            <a:ext cx="91059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Reálná krystalová mřížka se od ideální liší poruchami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(odchylkami od pravidelného uspořádání krystalické  mřížky).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Rozdělení poruch:</a:t>
            </a:r>
          </a:p>
          <a:p>
            <a:pPr marL="1978025" indent="-53975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lphaUcPeriod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BODOVÉ</a:t>
            </a:r>
          </a:p>
          <a:p>
            <a:pPr marL="3406775" indent="-514350">
              <a:buFont typeface="+mj-lt"/>
              <a:buAutoNum type="arabicPeriod"/>
            </a:pPr>
            <a:r>
              <a:rPr lang="cs-CZ" sz="2800" dirty="0" err="1" smtClean="0">
                <a:solidFill>
                  <a:prstClr val="black"/>
                </a:solidFill>
                <a:cs typeface="Arial" charset="0"/>
              </a:rPr>
              <a:t>vakance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3406775" indent="-514350">
              <a:buFont typeface="+mj-lt"/>
              <a:buAutoNum type="arabicPeriod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příměsi </a:t>
            </a:r>
          </a:p>
          <a:p>
            <a:pPr marL="3406775" indent="-514350">
              <a:buFont typeface="+mj-lt"/>
              <a:buAutoNum type="arabicPeriod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intersticiální poloha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1978025" indent="-5397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 startAt="2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OBJEMOVÉ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1978025" indent="-53975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lphaUcPeriod" startAt="2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ČÁROVÉ</a:t>
            </a:r>
            <a:endParaRPr lang="cs-CZ" sz="28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3. PORUCHY KRYSTALOVÉ MŘÍŽKY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14313" y="850900"/>
            <a:ext cx="89296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3200" b="1" dirty="0" err="1" smtClean="0">
                <a:solidFill>
                  <a:prstClr val="black"/>
                </a:solidFill>
                <a:cs typeface="Arial" charset="0"/>
              </a:rPr>
              <a:t>vakance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- chybějící částice v ideální mřížce,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příčinou je tepelný pohyb částic, ozáření</a:t>
            </a:r>
            <a:endParaRPr lang="cs-CZ" sz="32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3. PORUCHY KRYSTALOVÉ MŘÍŽKY - BODOVÉ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4838700" y="2339132"/>
            <a:ext cx="3689350" cy="956518"/>
            <a:chOff x="1949450" y="3829050"/>
            <a:chExt cx="3689350" cy="956518"/>
          </a:xfrm>
          <a:solidFill>
            <a:srgbClr val="FF00FF"/>
          </a:solidFill>
        </p:grpSpPr>
        <p:sp>
          <p:nvSpPr>
            <p:cNvPr id="6" name="Elipsa 5"/>
            <p:cNvSpPr/>
            <p:nvPr/>
          </p:nvSpPr>
          <p:spPr>
            <a:xfrm>
              <a:off x="1949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Elipsa 6"/>
            <p:cNvSpPr/>
            <p:nvPr/>
          </p:nvSpPr>
          <p:spPr>
            <a:xfrm>
              <a:off x="2882900" y="3896568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Elipsa 7"/>
            <p:cNvSpPr/>
            <p:nvPr/>
          </p:nvSpPr>
          <p:spPr>
            <a:xfrm>
              <a:off x="38163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Elipsa 8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927600" y="3265455"/>
            <a:ext cx="3600450" cy="889000"/>
            <a:chOff x="2038350" y="3829050"/>
            <a:chExt cx="3600450" cy="889000"/>
          </a:xfrm>
          <a:solidFill>
            <a:srgbClr val="FF00FF"/>
          </a:solidFill>
        </p:grpSpPr>
        <p:sp>
          <p:nvSpPr>
            <p:cNvPr id="11" name="Elipsa 10"/>
            <p:cNvSpPr/>
            <p:nvPr/>
          </p:nvSpPr>
          <p:spPr>
            <a:xfrm>
              <a:off x="20383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Elipsa 12"/>
            <p:cNvSpPr/>
            <p:nvPr/>
          </p:nvSpPr>
          <p:spPr>
            <a:xfrm>
              <a:off x="3727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Elipsa 13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838700" y="4095750"/>
            <a:ext cx="3689350" cy="985028"/>
            <a:chOff x="1949450" y="3733022"/>
            <a:chExt cx="3689350" cy="985028"/>
          </a:xfrm>
          <a:solidFill>
            <a:srgbClr val="FF00FF"/>
          </a:solidFill>
        </p:grpSpPr>
        <p:sp>
          <p:nvSpPr>
            <p:cNvPr id="16" name="Elipsa 15"/>
            <p:cNvSpPr/>
            <p:nvPr/>
          </p:nvSpPr>
          <p:spPr>
            <a:xfrm>
              <a:off x="1949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/>
            <p:nvPr/>
          </p:nvSpPr>
          <p:spPr>
            <a:xfrm>
              <a:off x="2882900" y="3733022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/>
            <p:nvPr/>
          </p:nvSpPr>
          <p:spPr>
            <a:xfrm>
              <a:off x="38163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4838700" y="5118100"/>
            <a:ext cx="3689350" cy="889000"/>
            <a:chOff x="1949450" y="3829050"/>
            <a:chExt cx="3689350" cy="889000"/>
          </a:xfrm>
          <a:solidFill>
            <a:srgbClr val="FF00FF"/>
          </a:solidFill>
        </p:grpSpPr>
        <p:sp>
          <p:nvSpPr>
            <p:cNvPr id="21" name="Elipsa 20"/>
            <p:cNvSpPr/>
            <p:nvPr/>
          </p:nvSpPr>
          <p:spPr>
            <a:xfrm>
              <a:off x="1949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Elipsa 21"/>
            <p:cNvSpPr/>
            <p:nvPr/>
          </p:nvSpPr>
          <p:spPr>
            <a:xfrm>
              <a:off x="28829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Elipsa 22"/>
            <p:cNvSpPr/>
            <p:nvPr/>
          </p:nvSpPr>
          <p:spPr>
            <a:xfrm>
              <a:off x="38163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" name="Přímá spojovací čára 25"/>
          <p:cNvCxnSpPr/>
          <p:nvPr/>
        </p:nvCxnSpPr>
        <p:spPr>
          <a:xfrm>
            <a:off x="482600" y="2762250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482600" y="3710517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482600" y="4658784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482600" y="5607050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Skupina 34"/>
          <p:cNvGrpSpPr/>
          <p:nvPr/>
        </p:nvGrpSpPr>
        <p:grpSpPr>
          <a:xfrm rot="5400000">
            <a:off x="482600" y="2851151"/>
            <a:ext cx="3556001" cy="2844799"/>
            <a:chOff x="-4006851" y="2436284"/>
            <a:chExt cx="3556001" cy="2844799"/>
          </a:xfrm>
        </p:grpSpPr>
        <p:cxnSp>
          <p:nvCxnSpPr>
            <p:cNvPr id="31" name="Přímá spojovací čára 30"/>
            <p:cNvCxnSpPr/>
            <p:nvPr/>
          </p:nvCxnSpPr>
          <p:spPr>
            <a:xfrm>
              <a:off x="-4006851" y="2436284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čára 31"/>
            <p:cNvCxnSpPr/>
            <p:nvPr/>
          </p:nvCxnSpPr>
          <p:spPr>
            <a:xfrm>
              <a:off x="-4006850" y="3384550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/>
            <p:nvPr/>
          </p:nvCxnSpPr>
          <p:spPr>
            <a:xfrm>
              <a:off x="-4006850" y="4332817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33"/>
            <p:cNvCxnSpPr/>
            <p:nvPr/>
          </p:nvCxnSpPr>
          <p:spPr>
            <a:xfrm>
              <a:off x="-4006850" y="5281083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Skupina 77"/>
          <p:cNvGrpSpPr/>
          <p:nvPr/>
        </p:nvGrpSpPr>
        <p:grpSpPr>
          <a:xfrm>
            <a:off x="704850" y="2673350"/>
            <a:ext cx="3111500" cy="3045668"/>
            <a:chOff x="704850" y="2673350"/>
            <a:chExt cx="3111500" cy="3045668"/>
          </a:xfrm>
        </p:grpSpPr>
        <p:sp>
          <p:nvSpPr>
            <p:cNvPr id="60" name="Elipsa 59"/>
            <p:cNvSpPr/>
            <p:nvPr/>
          </p:nvSpPr>
          <p:spPr>
            <a:xfrm>
              <a:off x="704850" y="2673350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Elipsa 60"/>
            <p:cNvSpPr/>
            <p:nvPr/>
          </p:nvSpPr>
          <p:spPr>
            <a:xfrm>
              <a:off x="1638300" y="2673350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Elipsa 61"/>
            <p:cNvSpPr/>
            <p:nvPr/>
          </p:nvSpPr>
          <p:spPr>
            <a:xfrm>
              <a:off x="2616200" y="2673350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Elipsa 62"/>
            <p:cNvSpPr/>
            <p:nvPr/>
          </p:nvSpPr>
          <p:spPr>
            <a:xfrm>
              <a:off x="3549650" y="2673350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Elipsa 64"/>
            <p:cNvSpPr/>
            <p:nvPr/>
          </p:nvSpPr>
          <p:spPr>
            <a:xfrm>
              <a:off x="704850" y="3599673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Elipsa 65"/>
            <p:cNvSpPr/>
            <p:nvPr/>
          </p:nvSpPr>
          <p:spPr>
            <a:xfrm>
              <a:off x="2616200" y="3599673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Elipsa 66"/>
            <p:cNvSpPr/>
            <p:nvPr/>
          </p:nvSpPr>
          <p:spPr>
            <a:xfrm>
              <a:off x="3549650" y="3599673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Elipsa 68"/>
            <p:cNvSpPr/>
            <p:nvPr/>
          </p:nvSpPr>
          <p:spPr>
            <a:xfrm>
              <a:off x="704850" y="4525996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Elipsa 69"/>
            <p:cNvSpPr/>
            <p:nvPr/>
          </p:nvSpPr>
          <p:spPr>
            <a:xfrm>
              <a:off x="1638300" y="4525996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Elipsa 70"/>
            <p:cNvSpPr/>
            <p:nvPr/>
          </p:nvSpPr>
          <p:spPr>
            <a:xfrm>
              <a:off x="2616200" y="4525996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Elipsa 71"/>
            <p:cNvSpPr/>
            <p:nvPr/>
          </p:nvSpPr>
          <p:spPr>
            <a:xfrm>
              <a:off x="3549650" y="4525996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Elipsa 73"/>
            <p:cNvSpPr/>
            <p:nvPr/>
          </p:nvSpPr>
          <p:spPr>
            <a:xfrm>
              <a:off x="704850" y="5452318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Elipsa 74"/>
            <p:cNvSpPr/>
            <p:nvPr/>
          </p:nvSpPr>
          <p:spPr>
            <a:xfrm>
              <a:off x="1638300" y="5452318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Elipsa 75"/>
            <p:cNvSpPr/>
            <p:nvPr/>
          </p:nvSpPr>
          <p:spPr>
            <a:xfrm>
              <a:off x="2616200" y="5452318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Elipsa 76"/>
            <p:cNvSpPr/>
            <p:nvPr/>
          </p:nvSpPr>
          <p:spPr>
            <a:xfrm>
              <a:off x="3549650" y="5452318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Přímá spojovací čára 54"/>
          <p:cNvCxnSpPr>
            <a:stCxn id="52" idx="5"/>
            <a:endCxn id="46" idx="1"/>
          </p:cNvCxnSpPr>
          <p:nvPr/>
        </p:nvCxnSpPr>
        <p:spPr>
          <a:xfrm rot="16200000" flipH="1">
            <a:off x="1895295" y="3805091"/>
            <a:ext cx="775060" cy="744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>
            <a:stCxn id="42" idx="3"/>
            <a:endCxn id="45" idx="7"/>
          </p:cNvCxnSpPr>
          <p:nvPr/>
        </p:nvCxnSpPr>
        <p:spPr>
          <a:xfrm rot="5400000">
            <a:off x="1891732" y="3801527"/>
            <a:ext cx="737737" cy="789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14313" y="561975"/>
            <a:ext cx="89296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arenR" startAt="2"/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intersticiální poloha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- částice se nachází mimo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pravidelný bod mřížky (souvisí s </a:t>
            </a:r>
            <a:r>
              <a:rPr lang="cs-CZ" sz="3200" dirty="0" err="1" smtClean="0">
                <a:solidFill>
                  <a:prstClr val="black"/>
                </a:solidFill>
                <a:cs typeface="Arial" charset="0"/>
              </a:rPr>
              <a:t>vakancí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)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3. PORUCHY KRYSTALOVÉ MŘÍŽKY - BODOVÉ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4883150" y="1917700"/>
            <a:ext cx="3644900" cy="1265982"/>
            <a:chOff x="1993900" y="3452068"/>
            <a:chExt cx="3644900" cy="1265982"/>
          </a:xfrm>
          <a:solidFill>
            <a:srgbClr val="FF00FF"/>
          </a:solidFill>
        </p:grpSpPr>
        <p:sp>
          <p:nvSpPr>
            <p:cNvPr id="9" name="Elipsa 8"/>
            <p:cNvSpPr/>
            <p:nvPr/>
          </p:nvSpPr>
          <p:spPr>
            <a:xfrm>
              <a:off x="19939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Elipsa 9"/>
            <p:cNvSpPr/>
            <p:nvPr/>
          </p:nvSpPr>
          <p:spPr>
            <a:xfrm>
              <a:off x="2882900" y="3452068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Elipsa 10"/>
            <p:cNvSpPr/>
            <p:nvPr/>
          </p:nvSpPr>
          <p:spPr>
            <a:xfrm>
              <a:off x="3816350" y="3629868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Elipsa 11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838700" y="3028950"/>
            <a:ext cx="3689350" cy="1125505"/>
            <a:chOff x="1949450" y="3592545"/>
            <a:chExt cx="3689350" cy="1125505"/>
          </a:xfrm>
          <a:solidFill>
            <a:srgbClr val="FF00FF"/>
          </a:solidFill>
        </p:grpSpPr>
        <p:sp>
          <p:nvSpPr>
            <p:cNvPr id="14" name="Elipsa 13"/>
            <p:cNvSpPr/>
            <p:nvPr/>
          </p:nvSpPr>
          <p:spPr>
            <a:xfrm>
              <a:off x="1949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Elipsa 14"/>
            <p:cNvSpPr/>
            <p:nvPr/>
          </p:nvSpPr>
          <p:spPr>
            <a:xfrm>
              <a:off x="3860800" y="3592545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Elipsa 15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8" name="Elipsa 17"/>
          <p:cNvSpPr/>
          <p:nvPr/>
        </p:nvSpPr>
        <p:spPr>
          <a:xfrm>
            <a:off x="4838700" y="4191778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5772150" y="4495800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6705600" y="4406900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7594600" y="4191778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57"/>
          <p:cNvSpPr/>
          <p:nvPr/>
        </p:nvSpPr>
        <p:spPr>
          <a:xfrm>
            <a:off x="5683250" y="2851150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Elipsa 58"/>
          <p:cNvSpPr/>
          <p:nvPr/>
        </p:nvSpPr>
        <p:spPr>
          <a:xfrm>
            <a:off x="6127750" y="3651250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4927600" y="5073650"/>
            <a:ext cx="3556000" cy="1244600"/>
            <a:chOff x="2038350" y="3784600"/>
            <a:chExt cx="3556000" cy="1244600"/>
          </a:xfrm>
          <a:solidFill>
            <a:srgbClr val="FF00FF"/>
          </a:solidFill>
        </p:grpSpPr>
        <p:sp>
          <p:nvSpPr>
            <p:cNvPr id="23" name="Elipsa 22"/>
            <p:cNvSpPr/>
            <p:nvPr/>
          </p:nvSpPr>
          <p:spPr>
            <a:xfrm>
              <a:off x="2038350" y="378460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/>
            <p:nvPr/>
          </p:nvSpPr>
          <p:spPr>
            <a:xfrm>
              <a:off x="2882900" y="414020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/>
            <p:nvPr/>
          </p:nvSpPr>
          <p:spPr>
            <a:xfrm>
              <a:off x="3816350" y="405130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25"/>
            <p:cNvSpPr/>
            <p:nvPr/>
          </p:nvSpPr>
          <p:spPr>
            <a:xfrm>
              <a:off x="4705350" y="378460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7" name="Přímá spojovací čára 26"/>
          <p:cNvCxnSpPr/>
          <p:nvPr/>
        </p:nvCxnSpPr>
        <p:spPr>
          <a:xfrm>
            <a:off x="482600" y="2762250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482600" y="3710517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482600" y="4658784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482600" y="5607050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Skupina 30"/>
          <p:cNvGrpSpPr/>
          <p:nvPr/>
        </p:nvGrpSpPr>
        <p:grpSpPr>
          <a:xfrm rot="5400000">
            <a:off x="482600" y="2851151"/>
            <a:ext cx="3556001" cy="2844799"/>
            <a:chOff x="-4006851" y="2436284"/>
            <a:chExt cx="3556001" cy="2844799"/>
          </a:xfrm>
        </p:grpSpPr>
        <p:cxnSp>
          <p:nvCxnSpPr>
            <p:cNvPr id="32" name="Přímá spojovací čára 31"/>
            <p:cNvCxnSpPr/>
            <p:nvPr/>
          </p:nvCxnSpPr>
          <p:spPr>
            <a:xfrm>
              <a:off x="-4006851" y="2436284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/>
            <p:nvPr/>
          </p:nvCxnSpPr>
          <p:spPr>
            <a:xfrm>
              <a:off x="-4006850" y="3384550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33"/>
            <p:cNvCxnSpPr/>
            <p:nvPr/>
          </p:nvCxnSpPr>
          <p:spPr>
            <a:xfrm>
              <a:off x="-4006850" y="4332817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čára 34"/>
            <p:cNvCxnSpPr/>
            <p:nvPr/>
          </p:nvCxnSpPr>
          <p:spPr>
            <a:xfrm>
              <a:off x="-4006850" y="5281083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lipsa 36"/>
          <p:cNvSpPr/>
          <p:nvPr/>
        </p:nvSpPr>
        <p:spPr>
          <a:xfrm>
            <a:off x="704850" y="2673350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1638300" y="2673350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Elipsa 38"/>
          <p:cNvSpPr/>
          <p:nvPr/>
        </p:nvSpPr>
        <p:spPr>
          <a:xfrm>
            <a:off x="2616200" y="2673350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3549650" y="2673350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704850" y="3599673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2616200" y="3599673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3549650" y="3599673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704850" y="4525996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1638300" y="4525996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2616200" y="4525996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3549650" y="4525996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704850" y="5452318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1638300" y="5452318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2616200" y="5452318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Elipsa 50"/>
          <p:cNvSpPr/>
          <p:nvPr/>
        </p:nvSpPr>
        <p:spPr>
          <a:xfrm>
            <a:off x="3549650" y="5452318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1682750" y="3562350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Elipsa 52"/>
          <p:cNvSpPr/>
          <p:nvPr/>
        </p:nvSpPr>
        <p:spPr>
          <a:xfrm>
            <a:off x="2152650" y="4048125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14313" y="561975"/>
            <a:ext cx="892968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arenR" startAt="3"/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příměsi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- cizí atomy v krystalu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mohou být v intersticiální poloze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usnadňují vstřebávání atomů H, C, O, N v kovech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(uhlík v železu – různé druhy oceli)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3. PORUCHY KRYSTALOVÉ MŘÍŽKY - BODOVÉ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 rot="16200000" flipH="1">
            <a:off x="1895295" y="4116241"/>
            <a:ext cx="775060" cy="744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5400000">
            <a:off x="1891732" y="4112677"/>
            <a:ext cx="737737" cy="789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4883150" y="2228850"/>
            <a:ext cx="3644900" cy="1265982"/>
            <a:chOff x="1993900" y="3452068"/>
            <a:chExt cx="3644900" cy="1265982"/>
          </a:xfrm>
          <a:solidFill>
            <a:srgbClr val="FF00FF"/>
          </a:solidFill>
        </p:grpSpPr>
        <p:sp>
          <p:nvSpPr>
            <p:cNvPr id="11" name="Elipsa 10"/>
            <p:cNvSpPr/>
            <p:nvPr/>
          </p:nvSpPr>
          <p:spPr>
            <a:xfrm>
              <a:off x="19939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Elipsa 11"/>
            <p:cNvSpPr/>
            <p:nvPr/>
          </p:nvSpPr>
          <p:spPr>
            <a:xfrm>
              <a:off x="2882900" y="3452068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Elipsa 12"/>
            <p:cNvSpPr/>
            <p:nvPr/>
          </p:nvSpPr>
          <p:spPr>
            <a:xfrm>
              <a:off x="3816350" y="3629868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Elipsa 13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838700" y="3340100"/>
            <a:ext cx="3689350" cy="1125505"/>
            <a:chOff x="1949450" y="3592545"/>
            <a:chExt cx="3689350" cy="1125505"/>
          </a:xfrm>
          <a:solidFill>
            <a:srgbClr val="FF00FF"/>
          </a:solidFill>
        </p:grpSpPr>
        <p:sp>
          <p:nvSpPr>
            <p:cNvPr id="16" name="Elipsa 15"/>
            <p:cNvSpPr/>
            <p:nvPr/>
          </p:nvSpPr>
          <p:spPr>
            <a:xfrm>
              <a:off x="1949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/>
            <p:nvPr/>
          </p:nvSpPr>
          <p:spPr>
            <a:xfrm>
              <a:off x="3860800" y="3592545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Elipsa 19"/>
          <p:cNvSpPr/>
          <p:nvPr/>
        </p:nvSpPr>
        <p:spPr>
          <a:xfrm>
            <a:off x="4838700" y="4502928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5772150" y="4806950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705600" y="4718050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7594600" y="4502928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5683250" y="3162300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6127750" y="3962400"/>
            <a:ext cx="889000" cy="889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6" name="Skupina 25"/>
          <p:cNvGrpSpPr/>
          <p:nvPr/>
        </p:nvGrpSpPr>
        <p:grpSpPr>
          <a:xfrm>
            <a:off x="4927600" y="5384800"/>
            <a:ext cx="3556000" cy="1244600"/>
            <a:chOff x="2038350" y="3784600"/>
            <a:chExt cx="3556000" cy="1244600"/>
          </a:xfrm>
          <a:solidFill>
            <a:srgbClr val="FF00FF"/>
          </a:solidFill>
        </p:grpSpPr>
        <p:sp>
          <p:nvSpPr>
            <p:cNvPr id="27" name="Elipsa 26"/>
            <p:cNvSpPr/>
            <p:nvPr/>
          </p:nvSpPr>
          <p:spPr>
            <a:xfrm>
              <a:off x="2038350" y="378460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Elipsa 27"/>
            <p:cNvSpPr/>
            <p:nvPr/>
          </p:nvSpPr>
          <p:spPr>
            <a:xfrm>
              <a:off x="2882900" y="414020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Elipsa 28"/>
            <p:cNvSpPr/>
            <p:nvPr/>
          </p:nvSpPr>
          <p:spPr>
            <a:xfrm>
              <a:off x="3816350" y="405130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Elipsa 29"/>
            <p:cNvSpPr/>
            <p:nvPr/>
          </p:nvSpPr>
          <p:spPr>
            <a:xfrm>
              <a:off x="4705350" y="378460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31" name="Přímá spojovací čára 30"/>
          <p:cNvCxnSpPr/>
          <p:nvPr/>
        </p:nvCxnSpPr>
        <p:spPr>
          <a:xfrm>
            <a:off x="482600" y="3073400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82600" y="4021667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482600" y="4969934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482600" y="5918200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Skupina 34"/>
          <p:cNvGrpSpPr/>
          <p:nvPr/>
        </p:nvGrpSpPr>
        <p:grpSpPr>
          <a:xfrm rot="5400000">
            <a:off x="482600" y="3162301"/>
            <a:ext cx="3556001" cy="2844799"/>
            <a:chOff x="-4006851" y="2436284"/>
            <a:chExt cx="3556001" cy="2844799"/>
          </a:xfrm>
        </p:grpSpPr>
        <p:cxnSp>
          <p:nvCxnSpPr>
            <p:cNvPr id="36" name="Přímá spojovací čára 35"/>
            <p:cNvCxnSpPr/>
            <p:nvPr/>
          </p:nvCxnSpPr>
          <p:spPr>
            <a:xfrm>
              <a:off x="-4006851" y="2436284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36"/>
            <p:cNvCxnSpPr/>
            <p:nvPr/>
          </p:nvCxnSpPr>
          <p:spPr>
            <a:xfrm>
              <a:off x="-4006850" y="3384550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čára 37"/>
            <p:cNvCxnSpPr/>
            <p:nvPr/>
          </p:nvCxnSpPr>
          <p:spPr>
            <a:xfrm>
              <a:off x="-4006850" y="4332817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ovací čára 38"/>
            <p:cNvCxnSpPr/>
            <p:nvPr/>
          </p:nvCxnSpPr>
          <p:spPr>
            <a:xfrm>
              <a:off x="-4006850" y="5281083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Elipsa 40"/>
          <p:cNvSpPr/>
          <p:nvPr/>
        </p:nvSpPr>
        <p:spPr>
          <a:xfrm>
            <a:off x="704850" y="2984500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1638300" y="2984500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2616200" y="2984500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3549650" y="2984500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704850" y="3910823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2616200" y="3910823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3549650" y="3910823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704850" y="4837146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1638300" y="4837146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2616200" y="4837146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Elipsa 50"/>
          <p:cNvSpPr/>
          <p:nvPr/>
        </p:nvSpPr>
        <p:spPr>
          <a:xfrm>
            <a:off x="3549650" y="4837146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704850" y="5763468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Elipsa 52"/>
          <p:cNvSpPr/>
          <p:nvPr/>
        </p:nvSpPr>
        <p:spPr>
          <a:xfrm>
            <a:off x="1638300" y="5763468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Elipsa 53"/>
          <p:cNvSpPr/>
          <p:nvPr/>
        </p:nvSpPr>
        <p:spPr>
          <a:xfrm>
            <a:off x="2616200" y="5763468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Elipsa 54"/>
          <p:cNvSpPr/>
          <p:nvPr/>
        </p:nvSpPr>
        <p:spPr>
          <a:xfrm>
            <a:off x="3549650" y="5763468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55"/>
          <p:cNvSpPr/>
          <p:nvPr/>
        </p:nvSpPr>
        <p:spPr>
          <a:xfrm>
            <a:off x="1682750" y="3873500"/>
            <a:ext cx="266700" cy="2667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Elipsa 56"/>
          <p:cNvSpPr/>
          <p:nvPr/>
        </p:nvSpPr>
        <p:spPr>
          <a:xfrm>
            <a:off x="2044700" y="4273550"/>
            <a:ext cx="4826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14313" y="561975"/>
            <a:ext cx="892968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arenR" startAt="3"/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příměsi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- cizí atomy v krystalu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nebo</a:t>
            </a: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 nahradí vlastní částici mřížky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ovlivňují vodivost látky – polovodiče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umělé rubíny ke konstrukci laseru Al</a:t>
            </a:r>
            <a:r>
              <a:rPr lang="cs-CZ" sz="2800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0</a:t>
            </a:r>
            <a:r>
              <a:rPr lang="cs-CZ" sz="2800" baseline="-25000" dirty="0" smtClean="0">
                <a:solidFill>
                  <a:prstClr val="black"/>
                </a:solidFill>
                <a:cs typeface="Arial" charset="0"/>
              </a:rPr>
              <a:t>3</a:t>
            </a:r>
            <a:endParaRPr lang="cs-CZ" sz="28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3. PORUCHY KRYSTALOVÉ MŘÍŽKY - BODOVÉ</a:t>
            </a:r>
          </a:p>
        </p:txBody>
      </p:sp>
      <p:sp>
        <p:nvSpPr>
          <p:cNvPr id="8" name="Elipsa 7"/>
          <p:cNvSpPr/>
          <p:nvPr/>
        </p:nvSpPr>
        <p:spPr>
          <a:xfrm>
            <a:off x="4838700" y="2694732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772150" y="2451100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Elipsa 9"/>
          <p:cNvSpPr/>
          <p:nvPr/>
        </p:nvSpPr>
        <p:spPr>
          <a:xfrm>
            <a:off x="6705600" y="2694732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639050" y="2694732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5594350" y="3384550"/>
            <a:ext cx="1200150" cy="1200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660900" y="3621055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6838950" y="3621055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7772400" y="3621055"/>
            <a:ext cx="889000" cy="889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6" name="Skupina 15"/>
          <p:cNvGrpSpPr/>
          <p:nvPr/>
        </p:nvGrpSpPr>
        <p:grpSpPr>
          <a:xfrm>
            <a:off x="4838700" y="4547378"/>
            <a:ext cx="3689350" cy="970772"/>
            <a:chOff x="1949450" y="3829050"/>
            <a:chExt cx="3689350" cy="970772"/>
          </a:xfrm>
          <a:solidFill>
            <a:srgbClr val="FF00FF"/>
          </a:solidFill>
        </p:grpSpPr>
        <p:sp>
          <p:nvSpPr>
            <p:cNvPr id="17" name="Elipsa 16"/>
            <p:cNvSpPr/>
            <p:nvPr/>
          </p:nvSpPr>
          <p:spPr>
            <a:xfrm>
              <a:off x="1949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/>
            <p:nvPr/>
          </p:nvSpPr>
          <p:spPr>
            <a:xfrm>
              <a:off x="2882900" y="3910822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/>
            <p:nvPr/>
          </p:nvSpPr>
          <p:spPr>
            <a:xfrm>
              <a:off x="38163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Elipsa 19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4838700" y="5473700"/>
            <a:ext cx="3689350" cy="1022350"/>
            <a:chOff x="1949450" y="3829050"/>
            <a:chExt cx="3689350" cy="1022350"/>
          </a:xfrm>
          <a:solidFill>
            <a:srgbClr val="FF00FF"/>
          </a:solidFill>
        </p:grpSpPr>
        <p:sp>
          <p:nvSpPr>
            <p:cNvPr id="22" name="Elipsa 21"/>
            <p:cNvSpPr/>
            <p:nvPr/>
          </p:nvSpPr>
          <p:spPr>
            <a:xfrm>
              <a:off x="19494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Elipsa 22"/>
            <p:cNvSpPr/>
            <p:nvPr/>
          </p:nvSpPr>
          <p:spPr>
            <a:xfrm>
              <a:off x="2882900" y="396240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/>
            <p:nvPr/>
          </p:nvSpPr>
          <p:spPr>
            <a:xfrm>
              <a:off x="381635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/>
            <p:nvPr/>
          </p:nvSpPr>
          <p:spPr>
            <a:xfrm>
              <a:off x="4749800" y="3829050"/>
              <a:ext cx="889000" cy="889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" name="Přímá spojovací čára 25"/>
          <p:cNvCxnSpPr/>
          <p:nvPr/>
        </p:nvCxnSpPr>
        <p:spPr>
          <a:xfrm>
            <a:off x="482600" y="3117849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482600" y="4066116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482600" y="5014383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482600" y="5962649"/>
            <a:ext cx="3556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Skupina 29"/>
          <p:cNvGrpSpPr/>
          <p:nvPr/>
        </p:nvGrpSpPr>
        <p:grpSpPr>
          <a:xfrm rot="5400000">
            <a:off x="482600" y="3206750"/>
            <a:ext cx="3556001" cy="2844799"/>
            <a:chOff x="-4006851" y="2436284"/>
            <a:chExt cx="3556001" cy="2844799"/>
          </a:xfrm>
        </p:grpSpPr>
        <p:cxnSp>
          <p:nvCxnSpPr>
            <p:cNvPr id="31" name="Přímá spojovací čára 30"/>
            <p:cNvCxnSpPr/>
            <p:nvPr/>
          </p:nvCxnSpPr>
          <p:spPr>
            <a:xfrm>
              <a:off x="-4006851" y="2436284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čára 31"/>
            <p:cNvCxnSpPr/>
            <p:nvPr/>
          </p:nvCxnSpPr>
          <p:spPr>
            <a:xfrm>
              <a:off x="-4006850" y="3384550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/>
            <p:nvPr/>
          </p:nvCxnSpPr>
          <p:spPr>
            <a:xfrm>
              <a:off x="-4006850" y="4332817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33"/>
            <p:cNvCxnSpPr/>
            <p:nvPr/>
          </p:nvCxnSpPr>
          <p:spPr>
            <a:xfrm>
              <a:off x="-4006850" y="5281083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Skupina 34"/>
          <p:cNvGrpSpPr/>
          <p:nvPr/>
        </p:nvGrpSpPr>
        <p:grpSpPr>
          <a:xfrm>
            <a:off x="704850" y="3028949"/>
            <a:ext cx="3111500" cy="3045668"/>
            <a:chOff x="704850" y="2673350"/>
            <a:chExt cx="3111500" cy="3045668"/>
          </a:xfrm>
        </p:grpSpPr>
        <p:sp>
          <p:nvSpPr>
            <p:cNvPr id="36" name="Elipsa 35"/>
            <p:cNvSpPr/>
            <p:nvPr/>
          </p:nvSpPr>
          <p:spPr>
            <a:xfrm>
              <a:off x="704850" y="2673350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Elipsa 36"/>
            <p:cNvSpPr/>
            <p:nvPr/>
          </p:nvSpPr>
          <p:spPr>
            <a:xfrm>
              <a:off x="1638300" y="2673350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Elipsa 37"/>
            <p:cNvSpPr/>
            <p:nvPr/>
          </p:nvSpPr>
          <p:spPr>
            <a:xfrm>
              <a:off x="2616200" y="2673350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Elipsa 38"/>
            <p:cNvSpPr/>
            <p:nvPr/>
          </p:nvSpPr>
          <p:spPr>
            <a:xfrm>
              <a:off x="3549650" y="2673350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Elipsa 39"/>
            <p:cNvSpPr/>
            <p:nvPr/>
          </p:nvSpPr>
          <p:spPr>
            <a:xfrm>
              <a:off x="704850" y="3599673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Elipsa 40"/>
            <p:cNvSpPr/>
            <p:nvPr/>
          </p:nvSpPr>
          <p:spPr>
            <a:xfrm>
              <a:off x="2616200" y="3599673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Elipsa 41"/>
            <p:cNvSpPr/>
            <p:nvPr/>
          </p:nvSpPr>
          <p:spPr>
            <a:xfrm>
              <a:off x="3549650" y="3599673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Elipsa 42"/>
            <p:cNvSpPr/>
            <p:nvPr/>
          </p:nvSpPr>
          <p:spPr>
            <a:xfrm>
              <a:off x="704850" y="4525996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Elipsa 43"/>
            <p:cNvSpPr/>
            <p:nvPr/>
          </p:nvSpPr>
          <p:spPr>
            <a:xfrm>
              <a:off x="1638300" y="4525996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Elipsa 44"/>
            <p:cNvSpPr/>
            <p:nvPr/>
          </p:nvSpPr>
          <p:spPr>
            <a:xfrm>
              <a:off x="2616200" y="4525996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Elipsa 45"/>
            <p:cNvSpPr/>
            <p:nvPr/>
          </p:nvSpPr>
          <p:spPr>
            <a:xfrm>
              <a:off x="3549650" y="4525996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Elipsa 46"/>
            <p:cNvSpPr/>
            <p:nvPr/>
          </p:nvSpPr>
          <p:spPr>
            <a:xfrm>
              <a:off x="704850" y="5452318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Elipsa 47"/>
            <p:cNvSpPr/>
            <p:nvPr/>
          </p:nvSpPr>
          <p:spPr>
            <a:xfrm>
              <a:off x="1638300" y="5452318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Elipsa 48"/>
            <p:cNvSpPr/>
            <p:nvPr/>
          </p:nvSpPr>
          <p:spPr>
            <a:xfrm>
              <a:off x="2616200" y="5452318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Elipsa 49"/>
            <p:cNvSpPr/>
            <p:nvPr/>
          </p:nvSpPr>
          <p:spPr>
            <a:xfrm>
              <a:off x="3549650" y="5452318"/>
              <a:ext cx="266700" cy="266700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1" name="Elipsa 50"/>
          <p:cNvSpPr/>
          <p:nvPr/>
        </p:nvSpPr>
        <p:spPr>
          <a:xfrm>
            <a:off x="1549400" y="3873499"/>
            <a:ext cx="4826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284163" y="538857"/>
            <a:ext cx="859948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DISLOKACE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porušení pravidelného uspořádání částic podél určité (dislokační) čáry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netýká se jednoho bodu mřížky, ale celé roviny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vznikají přirozeným způsobem při růstu krystalů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mají vliv na mechanické,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elektrické, optické vlastnosti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a jsou často uměle vytvářeny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2800" u="sng" dirty="0" smtClean="0">
              <a:solidFill>
                <a:prstClr val="black"/>
              </a:solidFill>
              <a:cs typeface="Arial" charset="0"/>
            </a:endParaRP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</a:pPr>
            <a:r>
              <a:rPr lang="cs-CZ" sz="2800" u="sng" dirty="0" smtClean="0">
                <a:solidFill>
                  <a:prstClr val="black"/>
                </a:solidFill>
                <a:cs typeface="Arial" charset="0"/>
              </a:rPr>
              <a:t>Rozlišujeme dislokaci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hranovou  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šroubovou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endParaRPr lang="cs-CZ" sz="28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3. PORUCHY KRYSTALOVÉ MŘÍŽKY - ČÁROVÉ </a:t>
            </a:r>
          </a:p>
        </p:txBody>
      </p:sp>
      <p:grpSp>
        <p:nvGrpSpPr>
          <p:cNvPr id="102" name="Skupina 101"/>
          <p:cNvGrpSpPr/>
          <p:nvPr/>
        </p:nvGrpSpPr>
        <p:grpSpPr>
          <a:xfrm>
            <a:off x="4794250" y="2851150"/>
            <a:ext cx="3689350" cy="3600451"/>
            <a:chOff x="4794250" y="2940050"/>
            <a:chExt cx="3689350" cy="3600451"/>
          </a:xfrm>
        </p:grpSpPr>
        <p:cxnSp>
          <p:nvCxnSpPr>
            <p:cNvPr id="5" name="Přímá spojovací čára 4"/>
            <p:cNvCxnSpPr/>
            <p:nvPr/>
          </p:nvCxnSpPr>
          <p:spPr>
            <a:xfrm>
              <a:off x="4927600" y="3251200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ovací čára 6"/>
            <p:cNvCxnSpPr/>
            <p:nvPr/>
          </p:nvCxnSpPr>
          <p:spPr>
            <a:xfrm>
              <a:off x="4927600" y="4199467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/>
            <p:cNvCxnSpPr/>
            <p:nvPr/>
          </p:nvCxnSpPr>
          <p:spPr>
            <a:xfrm>
              <a:off x="4927600" y="5147734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>
              <a:off x="4927600" y="6096000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Skupina 9"/>
            <p:cNvGrpSpPr/>
            <p:nvPr/>
          </p:nvGrpSpPr>
          <p:grpSpPr>
            <a:xfrm rot="5400000">
              <a:off x="4838700" y="2984501"/>
              <a:ext cx="3600451" cy="3511549"/>
              <a:chOff x="-4051302" y="2169585"/>
              <a:chExt cx="3600451" cy="3511549"/>
            </a:xfrm>
          </p:grpSpPr>
          <p:cxnSp>
            <p:nvCxnSpPr>
              <p:cNvPr id="11" name="Přímá spojovací čára 10"/>
              <p:cNvCxnSpPr/>
              <p:nvPr/>
            </p:nvCxnSpPr>
            <p:spPr>
              <a:xfrm>
                <a:off x="-4051302" y="2169585"/>
                <a:ext cx="3600450" cy="2667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ovací čára 11"/>
              <p:cNvCxnSpPr/>
              <p:nvPr/>
            </p:nvCxnSpPr>
            <p:spPr>
              <a:xfrm>
                <a:off x="-3962402" y="3191934"/>
                <a:ext cx="3511551" cy="192616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ovací čára 12"/>
              <p:cNvCxnSpPr/>
              <p:nvPr/>
            </p:nvCxnSpPr>
            <p:spPr>
              <a:xfrm rot="10800000" flipH="1">
                <a:off x="-3962402" y="4332817"/>
                <a:ext cx="3511551" cy="370417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3"/>
              <p:cNvCxnSpPr/>
              <p:nvPr/>
            </p:nvCxnSpPr>
            <p:spPr>
              <a:xfrm rot="10800000" flipH="1">
                <a:off x="-3962402" y="5281083"/>
                <a:ext cx="3511551" cy="400051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ovací čára 36"/>
              <p:cNvCxnSpPr/>
              <p:nvPr/>
            </p:nvCxnSpPr>
            <p:spPr>
              <a:xfrm rot="10800000" flipH="1">
                <a:off x="-4006851" y="3903134"/>
                <a:ext cx="1244600" cy="44453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Skupina 14"/>
            <p:cNvGrpSpPr/>
            <p:nvPr/>
          </p:nvGrpSpPr>
          <p:grpSpPr>
            <a:xfrm>
              <a:off x="4794250" y="3117850"/>
              <a:ext cx="3689350" cy="3090118"/>
              <a:chOff x="349250" y="2628900"/>
              <a:chExt cx="3689350" cy="3090118"/>
            </a:xfrm>
          </p:grpSpPr>
          <p:sp>
            <p:nvSpPr>
              <p:cNvPr id="16" name="Elipsa 15"/>
              <p:cNvSpPr/>
              <p:nvPr/>
            </p:nvSpPr>
            <p:spPr>
              <a:xfrm>
                <a:off x="349250" y="2636027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Elipsa 16"/>
              <p:cNvSpPr/>
              <p:nvPr/>
            </p:nvSpPr>
            <p:spPr>
              <a:xfrm>
                <a:off x="1282700" y="2636027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Elipsa 17"/>
              <p:cNvSpPr/>
              <p:nvPr/>
            </p:nvSpPr>
            <p:spPr>
              <a:xfrm>
                <a:off x="2794000" y="26289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Elipsa 18"/>
              <p:cNvSpPr/>
              <p:nvPr/>
            </p:nvSpPr>
            <p:spPr>
              <a:xfrm>
                <a:off x="3771900" y="2636027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Elipsa 19"/>
              <p:cNvSpPr/>
              <p:nvPr/>
            </p:nvSpPr>
            <p:spPr>
              <a:xfrm>
                <a:off x="393700" y="35623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Elipsa 20"/>
              <p:cNvSpPr/>
              <p:nvPr/>
            </p:nvSpPr>
            <p:spPr>
              <a:xfrm>
                <a:off x="2749550" y="35623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Elipsa 21"/>
              <p:cNvSpPr/>
              <p:nvPr/>
            </p:nvSpPr>
            <p:spPr>
              <a:xfrm>
                <a:off x="3727450" y="35623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Elipsa 22"/>
              <p:cNvSpPr/>
              <p:nvPr/>
            </p:nvSpPr>
            <p:spPr>
              <a:xfrm>
                <a:off x="527050" y="45402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Elipsa 23"/>
              <p:cNvSpPr/>
              <p:nvPr/>
            </p:nvSpPr>
            <p:spPr>
              <a:xfrm>
                <a:off x="1549400" y="45402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Elipsa 24"/>
              <p:cNvSpPr/>
              <p:nvPr/>
            </p:nvSpPr>
            <p:spPr>
              <a:xfrm>
                <a:off x="2705100" y="45402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Elipsa 25"/>
              <p:cNvSpPr/>
              <p:nvPr/>
            </p:nvSpPr>
            <p:spPr>
              <a:xfrm>
                <a:off x="3638550" y="44958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Elipsa 26"/>
              <p:cNvSpPr/>
              <p:nvPr/>
            </p:nvSpPr>
            <p:spPr>
              <a:xfrm>
                <a:off x="70485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Elipsa 27"/>
              <p:cNvSpPr/>
              <p:nvPr/>
            </p:nvSpPr>
            <p:spPr>
              <a:xfrm>
                <a:off x="163830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Elipsa 28"/>
              <p:cNvSpPr/>
              <p:nvPr/>
            </p:nvSpPr>
            <p:spPr>
              <a:xfrm>
                <a:off x="261620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Elipsa 29"/>
              <p:cNvSpPr/>
              <p:nvPr/>
            </p:nvSpPr>
            <p:spPr>
              <a:xfrm>
                <a:off x="354965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Elipsa 31"/>
              <p:cNvSpPr/>
              <p:nvPr/>
            </p:nvSpPr>
            <p:spPr>
              <a:xfrm>
                <a:off x="1371600" y="36068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Elipsa 41"/>
              <p:cNvSpPr/>
              <p:nvPr/>
            </p:nvSpPr>
            <p:spPr>
              <a:xfrm>
                <a:off x="2038350" y="26289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Elipsa 42"/>
              <p:cNvSpPr/>
              <p:nvPr/>
            </p:nvSpPr>
            <p:spPr>
              <a:xfrm>
                <a:off x="2082800" y="36068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3" name="Skupina 102"/>
          <p:cNvGrpSpPr/>
          <p:nvPr/>
        </p:nvGrpSpPr>
        <p:grpSpPr>
          <a:xfrm>
            <a:off x="4946650" y="3003550"/>
            <a:ext cx="3689350" cy="3600451"/>
            <a:chOff x="4794250" y="2940050"/>
            <a:chExt cx="3689350" cy="3600451"/>
          </a:xfrm>
        </p:grpSpPr>
        <p:cxnSp>
          <p:nvCxnSpPr>
            <p:cNvPr id="104" name="Přímá spojovací čára 103"/>
            <p:cNvCxnSpPr/>
            <p:nvPr/>
          </p:nvCxnSpPr>
          <p:spPr>
            <a:xfrm>
              <a:off x="4927600" y="3251200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ovací čára 104"/>
            <p:cNvCxnSpPr/>
            <p:nvPr/>
          </p:nvCxnSpPr>
          <p:spPr>
            <a:xfrm>
              <a:off x="4927600" y="4199467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ovací čára 105"/>
            <p:cNvCxnSpPr/>
            <p:nvPr/>
          </p:nvCxnSpPr>
          <p:spPr>
            <a:xfrm>
              <a:off x="4927600" y="5147734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ovací čára 106"/>
            <p:cNvCxnSpPr/>
            <p:nvPr/>
          </p:nvCxnSpPr>
          <p:spPr>
            <a:xfrm>
              <a:off x="4927600" y="6096000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Skupina 107"/>
            <p:cNvGrpSpPr/>
            <p:nvPr/>
          </p:nvGrpSpPr>
          <p:grpSpPr>
            <a:xfrm rot="5400000">
              <a:off x="4838700" y="2984501"/>
              <a:ext cx="3600451" cy="3511549"/>
              <a:chOff x="-4051302" y="2169585"/>
              <a:chExt cx="3600451" cy="3511549"/>
            </a:xfrm>
          </p:grpSpPr>
          <p:cxnSp>
            <p:nvCxnSpPr>
              <p:cNvPr id="128" name="Přímá spojovací čára 10"/>
              <p:cNvCxnSpPr/>
              <p:nvPr/>
            </p:nvCxnSpPr>
            <p:spPr>
              <a:xfrm>
                <a:off x="-4051302" y="2169585"/>
                <a:ext cx="3600450" cy="2667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Přímá spojovací čára 128"/>
              <p:cNvCxnSpPr/>
              <p:nvPr/>
            </p:nvCxnSpPr>
            <p:spPr>
              <a:xfrm>
                <a:off x="-3962402" y="3191934"/>
                <a:ext cx="3511551" cy="192616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Přímá spojovací čára 129"/>
              <p:cNvCxnSpPr/>
              <p:nvPr/>
            </p:nvCxnSpPr>
            <p:spPr>
              <a:xfrm rot="10800000" flipH="1">
                <a:off x="-3962402" y="4332817"/>
                <a:ext cx="3511551" cy="370417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Přímá spojovací čára 130"/>
              <p:cNvCxnSpPr/>
              <p:nvPr/>
            </p:nvCxnSpPr>
            <p:spPr>
              <a:xfrm rot="10800000" flipH="1">
                <a:off x="-3962402" y="5281083"/>
                <a:ext cx="3511551" cy="400051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Přímá spojovací čára 131"/>
              <p:cNvCxnSpPr/>
              <p:nvPr/>
            </p:nvCxnSpPr>
            <p:spPr>
              <a:xfrm rot="10800000" flipH="1">
                <a:off x="-4006851" y="3903134"/>
                <a:ext cx="1244600" cy="44453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Skupina 14"/>
            <p:cNvGrpSpPr/>
            <p:nvPr/>
          </p:nvGrpSpPr>
          <p:grpSpPr>
            <a:xfrm>
              <a:off x="4794250" y="3117850"/>
              <a:ext cx="3689350" cy="3090118"/>
              <a:chOff x="349250" y="2628900"/>
              <a:chExt cx="3689350" cy="3090118"/>
            </a:xfrm>
          </p:grpSpPr>
          <p:sp>
            <p:nvSpPr>
              <p:cNvPr id="110" name="Elipsa 109"/>
              <p:cNvSpPr/>
              <p:nvPr/>
            </p:nvSpPr>
            <p:spPr>
              <a:xfrm>
                <a:off x="349250" y="2636027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Elipsa 110"/>
              <p:cNvSpPr/>
              <p:nvPr/>
            </p:nvSpPr>
            <p:spPr>
              <a:xfrm>
                <a:off x="1282700" y="2636027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Elipsa 111"/>
              <p:cNvSpPr/>
              <p:nvPr/>
            </p:nvSpPr>
            <p:spPr>
              <a:xfrm>
                <a:off x="2794000" y="26289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3" name="Elipsa 112"/>
              <p:cNvSpPr/>
              <p:nvPr/>
            </p:nvSpPr>
            <p:spPr>
              <a:xfrm>
                <a:off x="3771900" y="2636027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Elipsa 113"/>
              <p:cNvSpPr/>
              <p:nvPr/>
            </p:nvSpPr>
            <p:spPr>
              <a:xfrm>
                <a:off x="393700" y="35623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5" name="Elipsa 114"/>
              <p:cNvSpPr/>
              <p:nvPr/>
            </p:nvSpPr>
            <p:spPr>
              <a:xfrm>
                <a:off x="2749550" y="35623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6" name="Elipsa 115"/>
              <p:cNvSpPr/>
              <p:nvPr/>
            </p:nvSpPr>
            <p:spPr>
              <a:xfrm>
                <a:off x="3727450" y="35623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7" name="Elipsa 116"/>
              <p:cNvSpPr/>
              <p:nvPr/>
            </p:nvSpPr>
            <p:spPr>
              <a:xfrm>
                <a:off x="527050" y="45402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8" name="Elipsa 117"/>
              <p:cNvSpPr/>
              <p:nvPr/>
            </p:nvSpPr>
            <p:spPr>
              <a:xfrm>
                <a:off x="1549400" y="45402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9" name="Elipsa 118"/>
              <p:cNvSpPr/>
              <p:nvPr/>
            </p:nvSpPr>
            <p:spPr>
              <a:xfrm>
                <a:off x="2705100" y="45402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0" name="Elipsa 119"/>
              <p:cNvSpPr/>
              <p:nvPr/>
            </p:nvSpPr>
            <p:spPr>
              <a:xfrm>
                <a:off x="3638550" y="44958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1" name="Elipsa 120"/>
              <p:cNvSpPr/>
              <p:nvPr/>
            </p:nvSpPr>
            <p:spPr>
              <a:xfrm>
                <a:off x="70485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2" name="Elipsa 121"/>
              <p:cNvSpPr/>
              <p:nvPr/>
            </p:nvSpPr>
            <p:spPr>
              <a:xfrm>
                <a:off x="163830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Elipsa 122"/>
              <p:cNvSpPr/>
              <p:nvPr/>
            </p:nvSpPr>
            <p:spPr>
              <a:xfrm>
                <a:off x="261620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Elipsa 123"/>
              <p:cNvSpPr/>
              <p:nvPr/>
            </p:nvSpPr>
            <p:spPr>
              <a:xfrm>
                <a:off x="354965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5" name="Elipsa 124"/>
              <p:cNvSpPr/>
              <p:nvPr/>
            </p:nvSpPr>
            <p:spPr>
              <a:xfrm>
                <a:off x="1371600" y="36068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" name="Elipsa 125"/>
              <p:cNvSpPr/>
              <p:nvPr/>
            </p:nvSpPr>
            <p:spPr>
              <a:xfrm>
                <a:off x="2038350" y="26289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7" name="Elipsa 126"/>
              <p:cNvSpPr/>
              <p:nvPr/>
            </p:nvSpPr>
            <p:spPr>
              <a:xfrm>
                <a:off x="2082800" y="36068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33" name="Skupina 132"/>
          <p:cNvGrpSpPr/>
          <p:nvPr/>
        </p:nvGrpSpPr>
        <p:grpSpPr>
          <a:xfrm>
            <a:off x="5099050" y="3155950"/>
            <a:ext cx="3689350" cy="3600451"/>
            <a:chOff x="4794250" y="2940050"/>
            <a:chExt cx="3689350" cy="3600451"/>
          </a:xfrm>
        </p:grpSpPr>
        <p:cxnSp>
          <p:nvCxnSpPr>
            <p:cNvPr id="134" name="Přímá spojovací čára 133"/>
            <p:cNvCxnSpPr/>
            <p:nvPr/>
          </p:nvCxnSpPr>
          <p:spPr>
            <a:xfrm>
              <a:off x="4927600" y="3251200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Přímá spojovací čára 134"/>
            <p:cNvCxnSpPr/>
            <p:nvPr/>
          </p:nvCxnSpPr>
          <p:spPr>
            <a:xfrm>
              <a:off x="4927600" y="4199467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Přímá spojovací čára 135"/>
            <p:cNvCxnSpPr/>
            <p:nvPr/>
          </p:nvCxnSpPr>
          <p:spPr>
            <a:xfrm>
              <a:off x="4927600" y="5147734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Přímá spojovací čára 136"/>
            <p:cNvCxnSpPr/>
            <p:nvPr/>
          </p:nvCxnSpPr>
          <p:spPr>
            <a:xfrm>
              <a:off x="4927600" y="6096000"/>
              <a:ext cx="3556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rot="5400000">
              <a:off x="4838700" y="2984501"/>
              <a:ext cx="3600451" cy="3511549"/>
              <a:chOff x="-4051302" y="2169585"/>
              <a:chExt cx="3600451" cy="3511549"/>
            </a:xfrm>
          </p:grpSpPr>
          <p:cxnSp>
            <p:nvCxnSpPr>
              <p:cNvPr id="158" name="Přímá spojovací čára 10"/>
              <p:cNvCxnSpPr/>
              <p:nvPr/>
            </p:nvCxnSpPr>
            <p:spPr>
              <a:xfrm>
                <a:off x="-4051302" y="2169585"/>
                <a:ext cx="3600450" cy="2667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Přímá spojovací čára 158"/>
              <p:cNvCxnSpPr/>
              <p:nvPr/>
            </p:nvCxnSpPr>
            <p:spPr>
              <a:xfrm>
                <a:off x="-3962402" y="3191934"/>
                <a:ext cx="3511551" cy="192616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Přímá spojovací čára 159"/>
              <p:cNvCxnSpPr/>
              <p:nvPr/>
            </p:nvCxnSpPr>
            <p:spPr>
              <a:xfrm rot="10800000" flipH="1">
                <a:off x="-3962402" y="4332817"/>
                <a:ext cx="3511551" cy="370417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Přímá spojovací čára 160"/>
              <p:cNvCxnSpPr/>
              <p:nvPr/>
            </p:nvCxnSpPr>
            <p:spPr>
              <a:xfrm rot="10800000" flipH="1">
                <a:off x="-3962402" y="5281083"/>
                <a:ext cx="3511551" cy="400051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Přímá spojovací čára 161"/>
              <p:cNvCxnSpPr/>
              <p:nvPr/>
            </p:nvCxnSpPr>
            <p:spPr>
              <a:xfrm rot="10800000" flipH="1">
                <a:off x="-4006851" y="3903134"/>
                <a:ext cx="1244600" cy="44453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Skupina 14"/>
            <p:cNvGrpSpPr/>
            <p:nvPr/>
          </p:nvGrpSpPr>
          <p:grpSpPr>
            <a:xfrm>
              <a:off x="4794250" y="3117850"/>
              <a:ext cx="3689350" cy="3090118"/>
              <a:chOff x="349250" y="2628900"/>
              <a:chExt cx="3689350" cy="3090118"/>
            </a:xfrm>
          </p:grpSpPr>
          <p:sp>
            <p:nvSpPr>
              <p:cNvPr id="140" name="Elipsa 139"/>
              <p:cNvSpPr/>
              <p:nvPr/>
            </p:nvSpPr>
            <p:spPr>
              <a:xfrm>
                <a:off x="349250" y="2636027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1" name="Elipsa 140"/>
              <p:cNvSpPr/>
              <p:nvPr/>
            </p:nvSpPr>
            <p:spPr>
              <a:xfrm>
                <a:off x="1282700" y="2636027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2" name="Elipsa 141"/>
              <p:cNvSpPr/>
              <p:nvPr/>
            </p:nvSpPr>
            <p:spPr>
              <a:xfrm>
                <a:off x="2794000" y="26289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3" name="Elipsa 142"/>
              <p:cNvSpPr/>
              <p:nvPr/>
            </p:nvSpPr>
            <p:spPr>
              <a:xfrm>
                <a:off x="3771900" y="2636027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4" name="Elipsa 143"/>
              <p:cNvSpPr/>
              <p:nvPr/>
            </p:nvSpPr>
            <p:spPr>
              <a:xfrm>
                <a:off x="393700" y="35623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" name="Elipsa 144"/>
              <p:cNvSpPr/>
              <p:nvPr/>
            </p:nvSpPr>
            <p:spPr>
              <a:xfrm>
                <a:off x="2749550" y="35623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" name="Elipsa 145"/>
              <p:cNvSpPr/>
              <p:nvPr/>
            </p:nvSpPr>
            <p:spPr>
              <a:xfrm>
                <a:off x="3727450" y="35623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" name="Elipsa 146"/>
              <p:cNvSpPr/>
              <p:nvPr/>
            </p:nvSpPr>
            <p:spPr>
              <a:xfrm>
                <a:off x="527050" y="45402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8" name="Elipsa 147"/>
              <p:cNvSpPr/>
              <p:nvPr/>
            </p:nvSpPr>
            <p:spPr>
              <a:xfrm>
                <a:off x="1549400" y="45402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9" name="Elipsa 148"/>
              <p:cNvSpPr/>
              <p:nvPr/>
            </p:nvSpPr>
            <p:spPr>
              <a:xfrm>
                <a:off x="2705100" y="454025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0" name="Elipsa 149"/>
              <p:cNvSpPr/>
              <p:nvPr/>
            </p:nvSpPr>
            <p:spPr>
              <a:xfrm>
                <a:off x="3638550" y="44958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1" name="Elipsa 150"/>
              <p:cNvSpPr/>
              <p:nvPr/>
            </p:nvSpPr>
            <p:spPr>
              <a:xfrm>
                <a:off x="70485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2" name="Elipsa 151"/>
              <p:cNvSpPr/>
              <p:nvPr/>
            </p:nvSpPr>
            <p:spPr>
              <a:xfrm>
                <a:off x="163830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3" name="Elipsa 152"/>
              <p:cNvSpPr/>
              <p:nvPr/>
            </p:nvSpPr>
            <p:spPr>
              <a:xfrm>
                <a:off x="261620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4" name="Elipsa 153"/>
              <p:cNvSpPr/>
              <p:nvPr/>
            </p:nvSpPr>
            <p:spPr>
              <a:xfrm>
                <a:off x="3549650" y="5452318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" name="Elipsa 154"/>
              <p:cNvSpPr/>
              <p:nvPr/>
            </p:nvSpPr>
            <p:spPr>
              <a:xfrm>
                <a:off x="1371600" y="36068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" name="Elipsa 155"/>
              <p:cNvSpPr/>
              <p:nvPr/>
            </p:nvSpPr>
            <p:spPr>
              <a:xfrm>
                <a:off x="2038350" y="26289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" name="Elipsa 156"/>
              <p:cNvSpPr/>
              <p:nvPr/>
            </p:nvSpPr>
            <p:spPr>
              <a:xfrm>
                <a:off x="2082800" y="3606800"/>
                <a:ext cx="266700" cy="266700"/>
              </a:xfrm>
              <a:prstGeom prst="ellips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284163" y="751582"/>
            <a:ext cx="85994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lvl="2" indent="-269875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PLOŠNÉ a OBJEMOVÉ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vznikají velkým počtem dislokací.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3. PORUCHY KRYSTALOVÉ MŘÍŽKY </a:t>
            </a:r>
          </a:p>
        </p:txBody>
      </p:sp>
      <p:pic>
        <p:nvPicPr>
          <p:cNvPr id="1267714" name="Picture 2" descr="http://www.xray.cz/krystalografie/obr/obr9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2095500"/>
            <a:ext cx="4829263" cy="4133850"/>
          </a:xfrm>
          <a:prstGeom prst="rect">
            <a:avLst/>
          </a:prstGeom>
          <a:noFill/>
        </p:spPr>
      </p:pic>
      <p:sp>
        <p:nvSpPr>
          <p:cNvPr id="39" name="Obdélník 38"/>
          <p:cNvSpPr/>
          <p:nvPr/>
        </p:nvSpPr>
        <p:spPr>
          <a:xfrm>
            <a:off x="5766388" y="5873750"/>
            <a:ext cx="80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7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31763" y="717550"/>
            <a:ext cx="892968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/>
              <a:t>Podle energie rozdělujeme vazby mezi atomy na:</a:t>
            </a:r>
            <a:br>
              <a:rPr lang="cs-CZ" sz="3200" dirty="0" smtClean="0"/>
            </a:br>
            <a:endParaRPr lang="cs-CZ" sz="1000" dirty="0" smtClean="0"/>
          </a:p>
          <a:p>
            <a:pPr marL="630238" indent="-360363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/>
              <a:t>    </a:t>
            </a:r>
            <a:r>
              <a:rPr lang="cs-CZ" sz="3200" b="1" dirty="0" smtClean="0"/>
              <a:t>silné</a:t>
            </a:r>
          </a:p>
          <a:p>
            <a:pPr marL="630238" indent="-360363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/>
              <a:t>1. kovalentní vazba</a:t>
            </a:r>
          </a:p>
          <a:p>
            <a:pPr marL="630238" indent="-360363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/>
              <a:t>2. kovová vazba</a:t>
            </a:r>
          </a:p>
          <a:p>
            <a:pPr marL="630238" indent="-360363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/>
              <a:t>3. iontová vazba</a:t>
            </a:r>
            <a:br>
              <a:rPr lang="cs-CZ" sz="3200" dirty="0" smtClean="0"/>
            </a:b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sz="3200" b="1" dirty="0" smtClean="0"/>
              <a:t>slabé</a:t>
            </a:r>
          </a:p>
          <a:p>
            <a:pPr marL="630238" indent="-360363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/>
              <a:t>4. vodíková vazba</a:t>
            </a:r>
          </a:p>
          <a:p>
            <a:pPr marL="630238" indent="-360363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/>
              <a:t>5. van der </a:t>
            </a:r>
            <a:r>
              <a:rPr lang="cs-CZ" sz="3200" dirty="0" err="1" smtClean="0"/>
              <a:t>Waalsova</a:t>
            </a:r>
            <a:r>
              <a:rPr lang="cs-CZ" sz="3200" dirty="0" smtClean="0"/>
              <a:t> vazba</a:t>
            </a:r>
          </a:p>
          <a:p>
            <a:pPr marL="630238" indent="-360363" fontAlgn="base">
              <a:spcBef>
                <a:spcPct val="0"/>
              </a:spcBef>
              <a:spcAft>
                <a:spcPct val="0"/>
              </a:spcAft>
            </a:pPr>
            <a:endParaRPr lang="cs-CZ" sz="3200" b="1" dirty="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000" b="1" dirty="0" smtClean="0">
                <a:solidFill>
                  <a:prstClr val="black"/>
                </a:solidFill>
                <a:cs typeface="Arial" pitchFamily="34" charset="0"/>
              </a:rPr>
              <a:t>V reálných krystalech se mohou kombinovat </a:t>
            </a:r>
            <a:br>
              <a:rPr lang="cs-CZ" sz="3000" b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cs-CZ" sz="3000" b="1" dirty="0" smtClean="0">
                <a:solidFill>
                  <a:prstClr val="black"/>
                </a:solidFill>
                <a:cs typeface="Arial" pitchFamily="34" charset="0"/>
              </a:rPr>
              <a:t>různé typy vazeb. </a:t>
            </a:r>
            <a:endParaRPr lang="cs-CZ" sz="32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/>
            </a:pPr>
            <a:r>
              <a:rPr lang="cs-CZ" sz="3300" b="1" dirty="0" smtClean="0">
                <a:solidFill>
                  <a:srgbClr val="FFC8FF"/>
                </a:solidFill>
                <a:cs typeface="Arial" charset="0"/>
              </a:rPr>
              <a:t>5.4. TYPY KRYSTALŮ PODLE VAZEB MEZI ČÁSTICEMI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85750" y="857250"/>
            <a:ext cx="864393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Krystalické látky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částice jsou uspořádány pravidelně tzv. </a:t>
            </a:r>
            <a:r>
              <a:rPr lang="cs-CZ" sz="2800" b="1" dirty="0" err="1" smtClean="0">
                <a:solidFill>
                  <a:prstClr val="black"/>
                </a:solidFill>
                <a:cs typeface="Arial" charset="0"/>
              </a:rPr>
              <a:t>dalekodosahovým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uspořádáním, do krystalické mřížky.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000" dirty="0" smtClean="0">
              <a:solidFill>
                <a:prstClr val="black"/>
              </a:solidFill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A) monokrystaly</a:t>
            </a:r>
          </a:p>
          <a:p>
            <a:pPr marL="719138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rozložení částic se periodicky opakuje, mohou mít pravidelný tvar (kamenná sůl NaCl, křemen SiO</a:t>
            </a:r>
            <a:r>
              <a:rPr lang="cs-CZ" sz="2800" baseline="-25000" dirty="0" smtClean="0">
                <a:solidFill>
                  <a:prstClr val="black"/>
                </a:solidFill>
                <a:cs typeface="Arial" charset="0"/>
              </a:rPr>
              <a:t>2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ametyst, růženín, diamant)</a:t>
            </a:r>
          </a:p>
          <a:p>
            <a:pPr marL="719138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jsou </a:t>
            </a: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anizotropní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– některé vlastnosti jsou závislé na směru vzhledem ke stavbě krystalu (slída)</a:t>
            </a:r>
          </a:p>
          <a:p>
            <a:pPr marL="719138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umělé – rubín, </a:t>
            </a:r>
          </a:p>
          <a:p>
            <a:pPr marL="719138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polovodičové látky (křemen, germanium)</a:t>
            </a: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5.1. KRYSTALICKÉ A AMORFNÍ LÁTKY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build="p" bldLvl="4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16115" y="850900"/>
            <a:ext cx="87421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1. kovalentní vazba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směrová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vazba tvořena dvojicí elektronů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, která je společná pro oba kladné ionty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převažuje u materiálu jen s jedním typem atomů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diamant, </a:t>
            </a:r>
            <a:r>
              <a:rPr lang="cs-CZ" sz="3000" dirty="0" err="1" smtClean="0">
                <a:solidFill>
                  <a:prstClr val="black"/>
                </a:solidFill>
                <a:cs typeface="Arial" charset="0"/>
              </a:rPr>
              <a:t>Ge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, Si, karbid vápníku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marL="1708150" lvl="3" indent="-3365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tvrdé </a:t>
            </a:r>
          </a:p>
          <a:p>
            <a:pPr marL="1708150" lvl="3" indent="-3365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vysoká teplota tání </a:t>
            </a:r>
          </a:p>
          <a:p>
            <a:pPr marL="1708150" lvl="3" indent="-3365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nerozpustné v běžných rozpouštědlech </a:t>
            </a:r>
          </a:p>
          <a:p>
            <a:pPr marL="1708150" lvl="3" indent="-3365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elektrické izolanty nebo polovodiče.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 </a:t>
            </a:r>
            <a:endParaRPr lang="cs-CZ" sz="30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/>
            </a:pPr>
            <a:r>
              <a:rPr lang="cs-CZ" sz="3300" b="1" dirty="0" smtClean="0">
                <a:solidFill>
                  <a:srgbClr val="FFC8FF"/>
                </a:solidFill>
                <a:cs typeface="Arial" charset="0"/>
              </a:rPr>
              <a:t>5.4. TYPY KRYSTALŮ PODLE VAZEB MEZI ČÁSTICEMI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14313" y="986969"/>
            <a:ext cx="875823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 </a:t>
            </a: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2. kovová vazba  </a:t>
            </a:r>
            <a:br>
              <a:rPr lang="cs-CZ" sz="3000" b="1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/>
              <a:t>vzniká mezi prvky, které snadno uvolňují své vnější elektrony  - </a:t>
            </a:r>
            <a:r>
              <a:rPr lang="cs-CZ" sz="3000" dirty="0" err="1" smtClean="0">
                <a:solidFill>
                  <a:prstClr val="black"/>
                </a:solidFill>
                <a:cs typeface="Arial" charset="0"/>
              </a:rPr>
              <a:t>Cu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cs-CZ" sz="3000" dirty="0" err="1" smtClean="0">
                <a:solidFill>
                  <a:prstClr val="black"/>
                </a:solidFill>
                <a:cs typeface="Arial" charset="0"/>
              </a:rPr>
              <a:t>Fe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cs-CZ" sz="3000" dirty="0" err="1" smtClean="0">
                <a:solidFill>
                  <a:prstClr val="black"/>
                </a:solidFill>
                <a:cs typeface="Arial" charset="0"/>
              </a:rPr>
              <a:t>Al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mezi (+) ionty jsou volné elektrony (elektronový plyn)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marL="1708150" lvl="3" indent="-3365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málo pevné</a:t>
            </a:r>
          </a:p>
          <a:p>
            <a:pPr marL="1708150" lvl="3" indent="-3365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kujné</a:t>
            </a:r>
          </a:p>
          <a:p>
            <a:pPr marL="1708150" lvl="3" indent="-3365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tažné</a:t>
            </a:r>
          </a:p>
          <a:p>
            <a:pPr marL="1708150" lvl="3" indent="-3365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neprůhledné</a:t>
            </a:r>
          </a:p>
          <a:p>
            <a:pPr marL="1708150" lvl="3" indent="-3365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s dobrou tepelnou a elektrickou vodivostí</a:t>
            </a:r>
            <a:endParaRPr lang="cs-CZ" sz="30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/>
            </a:pPr>
            <a:r>
              <a:rPr lang="cs-CZ" sz="3300" b="1" dirty="0" smtClean="0">
                <a:solidFill>
                  <a:srgbClr val="FFC8FF"/>
                </a:solidFill>
                <a:cs typeface="Arial" charset="0"/>
              </a:rPr>
              <a:t>5.4. TYPY KRYSTALŮ PODLE VAZEB MEZI ČÁSTICEMI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7086" y="673100"/>
            <a:ext cx="9056915" cy="599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3. iontová vazba </a:t>
            </a:r>
            <a:r>
              <a:rPr lang="cs-CZ" sz="3000" b="1" u="sng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000" b="1" u="sng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převažuje u krystalů alkalických halogenidů </a:t>
            </a:r>
            <a:r>
              <a:rPr lang="cs-CZ" sz="2400" dirty="0" smtClean="0">
                <a:solidFill>
                  <a:prstClr val="black"/>
                </a:solidFill>
                <a:cs typeface="Arial" charset="0"/>
              </a:rPr>
              <a:t>(NaCl, </a:t>
            </a:r>
            <a:r>
              <a:rPr lang="cs-CZ" sz="2400" dirty="0" err="1" smtClean="0">
                <a:solidFill>
                  <a:prstClr val="black"/>
                </a:solidFill>
                <a:cs typeface="Arial" charset="0"/>
              </a:rPr>
              <a:t>KBr</a:t>
            </a:r>
            <a:r>
              <a:rPr lang="cs-CZ" sz="2400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cs-CZ" sz="2400" dirty="0" err="1" smtClean="0">
                <a:solidFill>
                  <a:prstClr val="black"/>
                </a:solidFill>
                <a:cs typeface="Arial" charset="0"/>
              </a:rPr>
              <a:t>CsCl</a:t>
            </a:r>
            <a:r>
              <a:rPr lang="cs-CZ" sz="2400" dirty="0" smtClean="0">
                <a:solidFill>
                  <a:prstClr val="black"/>
                </a:solidFill>
                <a:cs typeface="Arial" charset="0"/>
              </a:rPr>
              <a:t>)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a krystalů oxidů alkalických zemin </a:t>
            </a:r>
            <a:r>
              <a:rPr lang="cs-CZ" sz="2400" dirty="0" smtClean="0">
                <a:solidFill>
                  <a:prstClr val="black"/>
                </a:solidFill>
                <a:cs typeface="Arial" charset="0"/>
              </a:rPr>
              <a:t>(</a:t>
            </a:r>
            <a:r>
              <a:rPr lang="cs-CZ" sz="2400" dirty="0" err="1" smtClean="0">
                <a:solidFill>
                  <a:prstClr val="black"/>
                </a:solidFill>
                <a:cs typeface="Arial" charset="0"/>
              </a:rPr>
              <a:t>CaO</a:t>
            </a:r>
            <a:r>
              <a:rPr lang="cs-CZ" sz="2400" dirty="0" smtClean="0">
                <a:solidFill>
                  <a:prstClr val="black"/>
                </a:solidFill>
                <a:cs typeface="Arial" charset="0"/>
              </a:rPr>
              <a:t>, …). </a:t>
            </a:r>
          </a:p>
          <a:p>
            <a:pPr marL="179388" lvl="2" indent="-179388" fontAlgn="base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vazba se uskutečňuje pomocí elektronu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,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který jeden prvek uvolní a druhý přijme,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její podstatou je elektrostatická síla</a:t>
            </a:r>
          </a:p>
          <a:p>
            <a:pPr marL="1165225" lvl="3" indent="-355600" fontAlgn="base"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tvrdé, křehké</a:t>
            </a:r>
          </a:p>
          <a:p>
            <a:pPr marL="1165225" lvl="3" indent="-355600" fontAlgn="base"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vysoká teplota tání</a:t>
            </a:r>
          </a:p>
          <a:p>
            <a:pPr marL="1165225" lvl="3" indent="-355600" fontAlgn="base"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za běžných teplot jsou elektrickými izolanty</a:t>
            </a:r>
          </a:p>
          <a:p>
            <a:pPr marL="1165225" lvl="3" indent="-355600" fontAlgn="base"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při vyšších teplotách se stávají elektricky vodivými </a:t>
            </a:r>
          </a:p>
          <a:p>
            <a:pPr marL="1165225" lvl="3" indent="-355600" fontAlgn="base"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pro viditelné světlo jsou většinou propustné</a:t>
            </a:r>
          </a:p>
          <a:p>
            <a:pPr marL="1165225" lvl="3" indent="-355600" fontAlgn="base"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pohlcují infračervené záření, …</a:t>
            </a:r>
            <a:endParaRPr lang="cs-CZ" sz="30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/>
            </a:pPr>
            <a:r>
              <a:rPr lang="cs-CZ" sz="3300" b="1" dirty="0" smtClean="0">
                <a:solidFill>
                  <a:srgbClr val="FFC8FF"/>
                </a:solidFill>
                <a:cs typeface="Arial" charset="0"/>
              </a:rPr>
              <a:t>5.4. TYPY KRYSTALŮ PODLE VAZEB MEZI ČÁSTICEMI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14313" y="895350"/>
            <a:ext cx="8929687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b="1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r>
              <a:rPr lang="cs-CZ" sz="3000" b="1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r>
              <a:rPr lang="cs-CZ" sz="3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cs-CZ" sz="3000" b="1" dirty="0" smtClean="0">
                <a:solidFill>
                  <a:prstClr val="black"/>
                </a:solidFill>
                <a:cs typeface="Arial" pitchFamily="34" charset="0"/>
              </a:rPr>
              <a:t>vodíková</a:t>
            </a:r>
            <a:r>
              <a:rPr lang="cs-CZ" sz="3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cs-CZ" sz="3000" b="1" dirty="0">
                <a:solidFill>
                  <a:prstClr val="black"/>
                </a:solidFill>
                <a:cs typeface="Arial" pitchFamily="34" charset="0"/>
              </a:rPr>
              <a:t>vazba</a:t>
            </a:r>
            <a:r>
              <a:rPr lang="cs-CZ" sz="30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cs typeface="Arial" pitchFamily="34" charset="0"/>
              </a:rPr>
              <a:t>spojuje krystaly </a:t>
            </a:r>
            <a:r>
              <a:rPr lang="cs-CZ" sz="3000" dirty="0" smtClean="0">
                <a:solidFill>
                  <a:prstClr val="black"/>
                </a:solidFill>
                <a:cs typeface="Arial" pitchFamily="34" charset="0"/>
              </a:rPr>
              <a:t>ledu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patří mezi směrové vazby a vyskytuje se u atomů vodíku vázaných kovalentně k dalšímu atomu, nejčastěji k dusíku nebo kyslíku</a:t>
            </a:r>
            <a:r>
              <a:rPr lang="cs-CZ" sz="30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cs-CZ" sz="3000" dirty="0">
                <a:solidFill>
                  <a:prstClr val="black"/>
                </a:solidFill>
                <a:cs typeface="Arial" pitchFamily="34" charset="0"/>
              </a:rPr>
            </a:br>
            <a:r>
              <a:rPr lang="cs-CZ" sz="3000" dirty="0">
                <a:solidFill>
                  <a:prstClr val="black"/>
                </a:solidFill>
                <a:cs typeface="Arial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b="1" dirty="0" smtClean="0">
                <a:solidFill>
                  <a:prstClr val="black"/>
                </a:solidFill>
                <a:cs typeface="Arial" pitchFamily="34" charset="0"/>
              </a:rPr>
              <a:t>5. molekulová </a:t>
            </a:r>
            <a:r>
              <a:rPr lang="cs-CZ" sz="3000" dirty="0">
                <a:solidFill>
                  <a:prstClr val="black"/>
                </a:solidFill>
                <a:cs typeface="Arial" pitchFamily="34" charset="0"/>
              </a:rPr>
              <a:t>– van der </a:t>
            </a:r>
            <a:r>
              <a:rPr lang="cs-CZ" sz="3000" dirty="0" err="1">
                <a:solidFill>
                  <a:prstClr val="black"/>
                </a:solidFill>
                <a:cs typeface="Arial" pitchFamily="34" charset="0"/>
              </a:rPr>
              <a:t>Waalsova</a:t>
            </a:r>
            <a:r>
              <a:rPr lang="cs-CZ" sz="3000" dirty="0">
                <a:solidFill>
                  <a:prstClr val="black"/>
                </a:solidFill>
                <a:cs typeface="Arial" pitchFamily="34" charset="0"/>
              </a:rPr>
              <a:t> vazba  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cs typeface="Arial" pitchFamily="34" charset="0"/>
              </a:rPr>
              <a:t>typická pro krystaly inertních prvků, s 1atomovými </a:t>
            </a:r>
            <a:r>
              <a:rPr lang="cs-CZ" sz="3000" dirty="0" smtClean="0">
                <a:solidFill>
                  <a:prstClr val="black"/>
                </a:solidFill>
                <a:cs typeface="Arial" pitchFamily="34" charset="0"/>
              </a:rPr>
              <a:t>molekulami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 smtClean="0">
                <a:solidFill>
                  <a:prstClr val="black"/>
                </a:solidFill>
                <a:cs typeface="Arial" pitchFamily="34" charset="0"/>
              </a:rPr>
              <a:t>I</a:t>
            </a:r>
            <a:r>
              <a:rPr lang="cs-CZ" sz="3000" dirty="0">
                <a:solidFill>
                  <a:prstClr val="black"/>
                </a:solidFill>
                <a:cs typeface="Arial" pitchFamily="34" charset="0"/>
              </a:rPr>
              <a:t>, Cl, O, H za nízkých teplot a u organických </a:t>
            </a:r>
            <a:r>
              <a:rPr lang="cs-CZ" sz="3000" dirty="0" smtClean="0">
                <a:solidFill>
                  <a:prstClr val="black"/>
                </a:solidFill>
                <a:cs typeface="Arial" pitchFamily="34" charset="0"/>
              </a:rPr>
              <a:t>sloučenin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podílí se na všech interakcích mezi atomy 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 smtClean="0">
                <a:solidFill>
                  <a:prstClr val="black"/>
                </a:solidFill>
                <a:cs typeface="Arial" pitchFamily="34" charset="0"/>
              </a:rPr>
              <a:t> měkké</a:t>
            </a:r>
            <a:r>
              <a:rPr lang="cs-CZ" sz="3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cs-CZ" sz="3000" dirty="0" smtClean="0">
                <a:solidFill>
                  <a:prstClr val="black"/>
                </a:solidFill>
                <a:cs typeface="Arial" pitchFamily="34" charset="0"/>
              </a:rPr>
              <a:t>nízká teplota tání</a:t>
            </a:r>
            <a:endParaRPr lang="cs-CZ" sz="30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/>
            </a:pPr>
            <a:r>
              <a:rPr lang="cs-CZ" sz="3300" b="1" dirty="0" smtClean="0">
                <a:solidFill>
                  <a:srgbClr val="FFC8FF"/>
                </a:solidFill>
                <a:cs typeface="Arial" charset="0"/>
              </a:rPr>
              <a:t>5.4. TYPY KRYSTALŮ PODLE VAZEB MEZI ČÁSTICEMI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15900" y="984250"/>
            <a:ext cx="864393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je změna rozměrů, tvaru nebo objemu tělesa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způsobená vnějšími silami.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Pružná (elastická) deformace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těleso se vrátí do původního stavu, jakmile přestanou působit vnější deformační síly.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Trvalá (plastická) deformace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trvá i po odstranění deformační síly.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V krystalické mřížce nastanou nevratné změny.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V technické praxi vznikají obě současně.</a:t>
            </a: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5. DEFORMACE PEVNÉHO TĚLESA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85750" y="895350"/>
            <a:ext cx="86439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Druhy deformací </a:t>
            </a:r>
            <a:br>
              <a:rPr lang="cs-CZ" sz="3200" b="1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podle</a:t>
            </a: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způsobu působení deformační síly:</a:t>
            </a:r>
            <a:r>
              <a:rPr lang="cs-CZ" sz="3200" u="sng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u="sng" dirty="0" smtClean="0">
                <a:solidFill>
                  <a:prstClr val="black"/>
                </a:solidFill>
                <a:cs typeface="Arial" charset="0"/>
              </a:rPr>
            </a:br>
            <a:endParaRPr lang="cs-CZ" sz="3200" u="sng" dirty="0" smtClean="0">
              <a:solidFill>
                <a:prstClr val="black"/>
              </a:solidFill>
              <a:cs typeface="Arial" charset="0"/>
            </a:endParaRPr>
          </a:p>
          <a:p>
            <a:pPr marL="1862137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tahem</a:t>
            </a:r>
          </a:p>
          <a:p>
            <a:pPr marL="1862137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tlakem </a:t>
            </a:r>
          </a:p>
          <a:p>
            <a:pPr marL="1862137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ohybem</a:t>
            </a:r>
          </a:p>
          <a:p>
            <a:pPr marL="1862137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smykem</a:t>
            </a:r>
          </a:p>
          <a:p>
            <a:pPr marL="1862137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kroucením</a:t>
            </a:r>
          </a:p>
          <a:p>
            <a:pPr marL="1862137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 technické praxi se vyskytují kombinace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různých druhů deformací současně.</a:t>
            </a:r>
            <a:endParaRPr lang="cs-CZ" sz="32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5. DEFORMACE PEVNÉHO TĚLESA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Přímá spojovací šipka 30"/>
          <p:cNvCxnSpPr/>
          <p:nvPr/>
        </p:nvCxnSpPr>
        <p:spPr>
          <a:xfrm>
            <a:off x="7639050" y="4718050"/>
            <a:ext cx="9779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328612" y="764600"/>
            <a:ext cx="86439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1. tahem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dvě stejně velké síly, které leží v téže přímce,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mají opačný směr a působí směrem ven z tělesa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Př.: lana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32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5. DEFORMACE PEVNÉHO TĚLESA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593850" y="4184650"/>
            <a:ext cx="6045200" cy="10668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ovací šipka 32"/>
          <p:cNvCxnSpPr/>
          <p:nvPr/>
        </p:nvCxnSpPr>
        <p:spPr>
          <a:xfrm flipH="1">
            <a:off x="571500" y="4718050"/>
            <a:ext cx="10223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874503" y="3629025"/>
          <a:ext cx="609097" cy="750887"/>
        </p:xfrm>
        <a:graphic>
          <a:graphicData uri="http://schemas.openxmlformats.org/presentationml/2006/ole">
            <p:oleObj spid="_x0000_s1270790" name="Rovnice" r:id="rId4" imgW="164880" imgH="203040" progId="Equation.3">
              <p:embed/>
            </p:oleObj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650875" y="3629025"/>
          <a:ext cx="984250" cy="750888"/>
        </p:xfrm>
        <a:graphic>
          <a:graphicData uri="http://schemas.openxmlformats.org/presentationml/2006/ole">
            <p:oleObj spid="_x0000_s1270791" name="Rovnice" r:id="rId5" imgW="266400" imgH="203040" progId="Equation.3">
              <p:embed/>
            </p:oleObj>
          </a:graphicData>
        </a:graphic>
      </p:graphicFrame>
      <p:sp>
        <p:nvSpPr>
          <p:cNvPr id="39" name="Obdélník 38"/>
          <p:cNvSpPr/>
          <p:nvPr/>
        </p:nvSpPr>
        <p:spPr>
          <a:xfrm>
            <a:off x="1282700" y="4362450"/>
            <a:ext cx="6578600" cy="7556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ovací čára 28"/>
          <p:cNvCxnSpPr/>
          <p:nvPr/>
        </p:nvCxnSpPr>
        <p:spPr>
          <a:xfrm>
            <a:off x="1549400" y="4718050"/>
            <a:ext cx="604520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 autoUpdateAnimBg="0"/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328612" y="806450"/>
            <a:ext cx="86439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2. tlakem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179388" indent="-179388"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dvě stejně velké síly, které leží v téže přímce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mají opačný směr a působí směrem dovnitř tělesa</a:t>
            </a:r>
          </a:p>
          <a:p>
            <a:pPr marL="179388" indent="-179388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Př.: pilíře</a:t>
            </a:r>
            <a:endParaRPr lang="cs-CZ" sz="32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5. DEFORMACE PEVNÉHO TĚLESA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1593850" y="4184650"/>
            <a:ext cx="6045200" cy="10668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7772400" y="4318000"/>
          <a:ext cx="609097" cy="750887"/>
        </p:xfrm>
        <a:graphic>
          <a:graphicData uri="http://schemas.openxmlformats.org/presentationml/2006/ole">
            <p:oleObj spid="_x0000_s1272838" name="Rovnice" r:id="rId4" imgW="164880" imgH="203040" progId="Equation.3">
              <p:embed/>
            </p:oleObj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550863" y="4318000"/>
          <a:ext cx="981075" cy="750888"/>
        </p:xfrm>
        <a:graphic>
          <a:graphicData uri="http://schemas.openxmlformats.org/presentationml/2006/ole">
            <p:oleObj spid="_x0000_s1272839" name="Rovnice" r:id="rId5" imgW="266400" imgH="203040" progId="Equation.3">
              <p:embed/>
            </p:oleObj>
          </a:graphicData>
        </a:graphic>
      </p:graphicFrame>
      <p:sp>
        <p:nvSpPr>
          <p:cNvPr id="32" name="Obdélník 31"/>
          <p:cNvSpPr/>
          <p:nvPr/>
        </p:nvSpPr>
        <p:spPr>
          <a:xfrm>
            <a:off x="1905000" y="3917950"/>
            <a:ext cx="5422900" cy="16002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ovací čára 32"/>
          <p:cNvCxnSpPr/>
          <p:nvPr/>
        </p:nvCxnSpPr>
        <p:spPr>
          <a:xfrm>
            <a:off x="1549400" y="4718050"/>
            <a:ext cx="604520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6661150" y="4718050"/>
            <a:ext cx="9779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1593850" y="4718050"/>
            <a:ext cx="10223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357188" y="788928"/>
            <a:ext cx="85725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3. ohybem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způsobená silou, která působí kolmo k podélné ose souměrnosti tělesa upevněného alespoň na jednom konci, příčné řezy H, I, T 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Př.: 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mosty</a:t>
            </a: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5. DEFORMACE PEVNÉHO TĚLESA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1571625" y="4051754"/>
            <a:ext cx="6045200" cy="889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4349750" y="5563054"/>
          <a:ext cx="609097" cy="750887"/>
        </p:xfrm>
        <a:graphic>
          <a:graphicData uri="http://schemas.openxmlformats.org/presentationml/2006/ole">
            <p:oleObj spid="_x0000_s1134597" name="Rovnice" r:id="rId4" imgW="164880" imgH="203040" progId="Equation.3">
              <p:embed/>
            </p:oleObj>
          </a:graphicData>
        </a:graphic>
      </p:graphicFrame>
      <p:cxnSp>
        <p:nvCxnSpPr>
          <p:cNvPr id="55" name="Přímá spojovací čára 54"/>
          <p:cNvCxnSpPr/>
          <p:nvPr/>
        </p:nvCxnSpPr>
        <p:spPr>
          <a:xfrm>
            <a:off x="1571625" y="4496254"/>
            <a:ext cx="604520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vnoramenný trojúhelník 56"/>
          <p:cNvSpPr/>
          <p:nvPr/>
        </p:nvSpPr>
        <p:spPr>
          <a:xfrm>
            <a:off x="1416050" y="4940754"/>
            <a:ext cx="666750" cy="1111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Rovnoramenný trojúhelník 57"/>
          <p:cNvSpPr/>
          <p:nvPr/>
        </p:nvSpPr>
        <p:spPr>
          <a:xfrm>
            <a:off x="7150100" y="4940754"/>
            <a:ext cx="666750" cy="1111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6" name="Object 2"/>
          <p:cNvGraphicFramePr>
            <a:graphicFrameLocks noChangeAspect="1"/>
          </p:cNvGraphicFramePr>
          <p:nvPr/>
        </p:nvGraphicFramePr>
        <p:xfrm>
          <a:off x="838200" y="4115254"/>
          <a:ext cx="609600" cy="892175"/>
        </p:xfrm>
        <a:graphic>
          <a:graphicData uri="http://schemas.openxmlformats.org/presentationml/2006/ole">
            <p:oleObj spid="_x0000_s1134598" name="Rovnice" r:id="rId5" imgW="164880" imgH="241200" progId="Equation.3">
              <p:embed/>
            </p:oleObj>
          </a:graphicData>
        </a:graphic>
      </p:graphicFrame>
      <p:graphicFrame>
        <p:nvGraphicFramePr>
          <p:cNvPr id="67" name="Object 2"/>
          <p:cNvGraphicFramePr>
            <a:graphicFrameLocks noChangeAspect="1"/>
          </p:cNvGraphicFramePr>
          <p:nvPr/>
        </p:nvGraphicFramePr>
        <p:xfrm>
          <a:off x="7750175" y="4159704"/>
          <a:ext cx="655638" cy="892175"/>
        </p:xfrm>
        <a:graphic>
          <a:graphicData uri="http://schemas.openxmlformats.org/presentationml/2006/ole">
            <p:oleObj spid="_x0000_s1134599" name="Rovnice" r:id="rId6" imgW="177480" imgH="241200" progId="Equation.3">
              <p:embed/>
            </p:oleObj>
          </a:graphicData>
        </a:graphic>
      </p:graphicFrame>
      <p:grpSp>
        <p:nvGrpSpPr>
          <p:cNvPr id="77" name="Skupina 76"/>
          <p:cNvGrpSpPr/>
          <p:nvPr/>
        </p:nvGrpSpPr>
        <p:grpSpPr>
          <a:xfrm>
            <a:off x="1593850" y="4006850"/>
            <a:ext cx="6053364" cy="1200604"/>
            <a:chOff x="1504950" y="3162300"/>
            <a:chExt cx="6053364" cy="1200604"/>
          </a:xfrm>
        </p:grpSpPr>
        <p:sp>
          <p:nvSpPr>
            <p:cNvPr id="71" name="Volný tvar 70"/>
            <p:cNvSpPr/>
            <p:nvPr/>
          </p:nvSpPr>
          <p:spPr>
            <a:xfrm>
              <a:off x="1504950" y="3162300"/>
              <a:ext cx="6053364" cy="1200604"/>
            </a:xfrm>
            <a:custGeom>
              <a:avLst/>
              <a:gdLst>
                <a:gd name="connsiteX0" fmla="*/ 1032933 w 8060267"/>
                <a:gd name="connsiteY0" fmla="*/ 145143 h 1190172"/>
                <a:gd name="connsiteX1" fmla="*/ 7027333 w 8060267"/>
                <a:gd name="connsiteY1" fmla="*/ 159657 h 1190172"/>
                <a:gd name="connsiteX2" fmla="*/ 7056362 w 8060267"/>
                <a:gd name="connsiteY2" fmla="*/ 1045029 h 1190172"/>
                <a:gd name="connsiteX3" fmla="*/ 1003905 w 8060267"/>
                <a:gd name="connsiteY3" fmla="*/ 1030514 h 1190172"/>
                <a:gd name="connsiteX4" fmla="*/ 1032933 w 8060267"/>
                <a:gd name="connsiteY4" fmla="*/ 145143 h 1190172"/>
                <a:gd name="connsiteX0" fmla="*/ 29028 w 7056362"/>
                <a:gd name="connsiteY0" fmla="*/ 145143 h 1190172"/>
                <a:gd name="connsiteX1" fmla="*/ 6023428 w 7056362"/>
                <a:gd name="connsiteY1" fmla="*/ 159657 h 1190172"/>
                <a:gd name="connsiteX2" fmla="*/ 6052457 w 7056362"/>
                <a:gd name="connsiteY2" fmla="*/ 1045029 h 1190172"/>
                <a:gd name="connsiteX3" fmla="*/ 0 w 7056362"/>
                <a:gd name="connsiteY3" fmla="*/ 1030514 h 1190172"/>
                <a:gd name="connsiteX4" fmla="*/ 29028 w 7056362"/>
                <a:gd name="connsiteY4" fmla="*/ 145143 h 1190172"/>
                <a:gd name="connsiteX0" fmla="*/ 29028 w 7187292"/>
                <a:gd name="connsiteY0" fmla="*/ 145143 h 1175657"/>
                <a:gd name="connsiteX1" fmla="*/ 6023428 w 7187292"/>
                <a:gd name="connsiteY1" fmla="*/ 159657 h 1175657"/>
                <a:gd name="connsiteX2" fmla="*/ 6809013 w 7187292"/>
                <a:gd name="connsiteY2" fmla="*/ 672193 h 1175657"/>
                <a:gd name="connsiteX3" fmla="*/ 6052457 w 7187292"/>
                <a:gd name="connsiteY3" fmla="*/ 1045029 h 1175657"/>
                <a:gd name="connsiteX4" fmla="*/ 0 w 7187292"/>
                <a:gd name="connsiteY4" fmla="*/ 1030514 h 1175657"/>
                <a:gd name="connsiteX5" fmla="*/ 29028 w 7187292"/>
                <a:gd name="connsiteY5" fmla="*/ 145143 h 1175657"/>
                <a:gd name="connsiteX0" fmla="*/ 29028 w 7056362"/>
                <a:gd name="connsiteY0" fmla="*/ 145143 h 1175657"/>
                <a:gd name="connsiteX1" fmla="*/ 6023428 w 7056362"/>
                <a:gd name="connsiteY1" fmla="*/ 159657 h 1175657"/>
                <a:gd name="connsiteX2" fmla="*/ 6052457 w 7056362"/>
                <a:gd name="connsiteY2" fmla="*/ 1045029 h 1175657"/>
                <a:gd name="connsiteX3" fmla="*/ 0 w 7056362"/>
                <a:gd name="connsiteY3" fmla="*/ 1030514 h 1175657"/>
                <a:gd name="connsiteX4" fmla="*/ 29028 w 7056362"/>
                <a:gd name="connsiteY4" fmla="*/ 145143 h 1175657"/>
                <a:gd name="connsiteX0" fmla="*/ 29028 w 6052457"/>
                <a:gd name="connsiteY0" fmla="*/ 145143 h 1175657"/>
                <a:gd name="connsiteX1" fmla="*/ 6023428 w 6052457"/>
                <a:gd name="connsiteY1" fmla="*/ 159657 h 1175657"/>
                <a:gd name="connsiteX2" fmla="*/ 6052457 w 6052457"/>
                <a:gd name="connsiteY2" fmla="*/ 1045029 h 1175657"/>
                <a:gd name="connsiteX3" fmla="*/ 0 w 6052457"/>
                <a:gd name="connsiteY3" fmla="*/ 1030514 h 1175657"/>
                <a:gd name="connsiteX4" fmla="*/ 29028 w 6052457"/>
                <a:gd name="connsiteY4" fmla="*/ 145143 h 1175657"/>
                <a:gd name="connsiteX0" fmla="*/ 29028 w 6052457"/>
                <a:gd name="connsiteY0" fmla="*/ 164495 h 1195009"/>
                <a:gd name="connsiteX1" fmla="*/ 2808514 w 6052457"/>
                <a:gd name="connsiteY1" fmla="*/ 380396 h 1195009"/>
                <a:gd name="connsiteX2" fmla="*/ 6023428 w 6052457"/>
                <a:gd name="connsiteY2" fmla="*/ 179009 h 1195009"/>
                <a:gd name="connsiteX3" fmla="*/ 6052457 w 6052457"/>
                <a:gd name="connsiteY3" fmla="*/ 1064381 h 1195009"/>
                <a:gd name="connsiteX4" fmla="*/ 0 w 6052457"/>
                <a:gd name="connsiteY4" fmla="*/ 1049866 h 1195009"/>
                <a:gd name="connsiteX5" fmla="*/ 29028 w 6052457"/>
                <a:gd name="connsiteY5" fmla="*/ 164495 h 1195009"/>
                <a:gd name="connsiteX0" fmla="*/ 29028 w 6052457"/>
                <a:gd name="connsiteY0" fmla="*/ 164495 h 1195009"/>
                <a:gd name="connsiteX1" fmla="*/ 2808514 w 6052457"/>
                <a:gd name="connsiteY1" fmla="*/ 380396 h 1195009"/>
                <a:gd name="connsiteX2" fmla="*/ 6023428 w 6052457"/>
                <a:gd name="connsiteY2" fmla="*/ 179009 h 1195009"/>
                <a:gd name="connsiteX3" fmla="*/ 6052457 w 6052457"/>
                <a:gd name="connsiteY3" fmla="*/ 1064381 h 1195009"/>
                <a:gd name="connsiteX4" fmla="*/ 0 w 6052457"/>
                <a:gd name="connsiteY4" fmla="*/ 1049866 h 1195009"/>
                <a:gd name="connsiteX5" fmla="*/ 29028 w 6052457"/>
                <a:gd name="connsiteY5" fmla="*/ 164495 h 1195009"/>
                <a:gd name="connsiteX0" fmla="*/ 29028 w 6052457"/>
                <a:gd name="connsiteY0" fmla="*/ 164495 h 1195009"/>
                <a:gd name="connsiteX1" fmla="*/ 2808514 w 6052457"/>
                <a:gd name="connsiteY1" fmla="*/ 380396 h 1195009"/>
                <a:gd name="connsiteX2" fmla="*/ 6023428 w 6052457"/>
                <a:gd name="connsiteY2" fmla="*/ 179009 h 1195009"/>
                <a:gd name="connsiteX3" fmla="*/ 6052457 w 6052457"/>
                <a:gd name="connsiteY3" fmla="*/ 1064381 h 1195009"/>
                <a:gd name="connsiteX4" fmla="*/ 0 w 6052457"/>
                <a:gd name="connsiteY4" fmla="*/ 1049866 h 1195009"/>
                <a:gd name="connsiteX5" fmla="*/ 29028 w 6052457"/>
                <a:gd name="connsiteY5" fmla="*/ 164495 h 1195009"/>
                <a:gd name="connsiteX0" fmla="*/ 29028 w 6052457"/>
                <a:gd name="connsiteY0" fmla="*/ 164495 h 1195009"/>
                <a:gd name="connsiteX1" fmla="*/ 2808514 w 6052457"/>
                <a:gd name="connsiteY1" fmla="*/ 380396 h 1195009"/>
                <a:gd name="connsiteX2" fmla="*/ 6023428 w 6052457"/>
                <a:gd name="connsiteY2" fmla="*/ 179009 h 1195009"/>
                <a:gd name="connsiteX3" fmla="*/ 6052457 w 6052457"/>
                <a:gd name="connsiteY3" fmla="*/ 1064381 h 1195009"/>
                <a:gd name="connsiteX4" fmla="*/ 0 w 6052457"/>
                <a:gd name="connsiteY4" fmla="*/ 1049866 h 1195009"/>
                <a:gd name="connsiteX5" fmla="*/ 29028 w 6052457"/>
                <a:gd name="connsiteY5" fmla="*/ 164495 h 1195009"/>
                <a:gd name="connsiteX0" fmla="*/ 29028 w 6052457"/>
                <a:gd name="connsiteY0" fmla="*/ 0 h 1030514"/>
                <a:gd name="connsiteX1" fmla="*/ 2808514 w 6052457"/>
                <a:gd name="connsiteY1" fmla="*/ 215901 h 1030514"/>
                <a:gd name="connsiteX2" fmla="*/ 6023428 w 6052457"/>
                <a:gd name="connsiteY2" fmla="*/ 14514 h 1030514"/>
                <a:gd name="connsiteX3" fmla="*/ 6052457 w 6052457"/>
                <a:gd name="connsiteY3" fmla="*/ 899886 h 1030514"/>
                <a:gd name="connsiteX4" fmla="*/ 0 w 6052457"/>
                <a:gd name="connsiteY4" fmla="*/ 885371 h 1030514"/>
                <a:gd name="connsiteX5" fmla="*/ 29028 w 6052457"/>
                <a:gd name="connsiteY5" fmla="*/ 0 h 1030514"/>
                <a:gd name="connsiteX0" fmla="*/ 29028 w 6052457"/>
                <a:gd name="connsiteY0" fmla="*/ 0 h 1057275"/>
                <a:gd name="connsiteX1" fmla="*/ 2808514 w 6052457"/>
                <a:gd name="connsiteY1" fmla="*/ 215901 h 1057275"/>
                <a:gd name="connsiteX2" fmla="*/ 6023428 w 6052457"/>
                <a:gd name="connsiteY2" fmla="*/ 14514 h 1057275"/>
                <a:gd name="connsiteX3" fmla="*/ 6052457 w 6052457"/>
                <a:gd name="connsiteY3" fmla="*/ 899886 h 1057275"/>
                <a:gd name="connsiteX4" fmla="*/ 2875189 w 6052457"/>
                <a:gd name="connsiteY4" fmla="*/ 958850 h 1057275"/>
                <a:gd name="connsiteX5" fmla="*/ 0 w 6052457"/>
                <a:gd name="connsiteY5" fmla="*/ 885371 h 1057275"/>
                <a:gd name="connsiteX6" fmla="*/ 29028 w 6052457"/>
                <a:gd name="connsiteY6" fmla="*/ 0 h 1057275"/>
                <a:gd name="connsiteX0" fmla="*/ 29028 w 6052457"/>
                <a:gd name="connsiteY0" fmla="*/ 0 h 1107319"/>
                <a:gd name="connsiteX1" fmla="*/ 2808514 w 6052457"/>
                <a:gd name="connsiteY1" fmla="*/ 215901 h 1107319"/>
                <a:gd name="connsiteX2" fmla="*/ 6023428 w 6052457"/>
                <a:gd name="connsiteY2" fmla="*/ 14514 h 1107319"/>
                <a:gd name="connsiteX3" fmla="*/ 6052457 w 6052457"/>
                <a:gd name="connsiteY3" fmla="*/ 899886 h 1107319"/>
                <a:gd name="connsiteX4" fmla="*/ 2897414 w 6052457"/>
                <a:gd name="connsiteY4" fmla="*/ 1104900 h 1107319"/>
                <a:gd name="connsiteX5" fmla="*/ 0 w 6052457"/>
                <a:gd name="connsiteY5" fmla="*/ 885371 h 1107319"/>
                <a:gd name="connsiteX6" fmla="*/ 29028 w 6052457"/>
                <a:gd name="connsiteY6" fmla="*/ 0 h 1107319"/>
                <a:gd name="connsiteX0" fmla="*/ 29028 w 6052457"/>
                <a:gd name="connsiteY0" fmla="*/ 0 h 1107319"/>
                <a:gd name="connsiteX1" fmla="*/ 2897414 w 6052457"/>
                <a:gd name="connsiteY1" fmla="*/ 304800 h 1107319"/>
                <a:gd name="connsiteX2" fmla="*/ 6023428 w 6052457"/>
                <a:gd name="connsiteY2" fmla="*/ 14514 h 1107319"/>
                <a:gd name="connsiteX3" fmla="*/ 6052457 w 6052457"/>
                <a:gd name="connsiteY3" fmla="*/ 899886 h 1107319"/>
                <a:gd name="connsiteX4" fmla="*/ 2897414 w 6052457"/>
                <a:gd name="connsiteY4" fmla="*/ 1104900 h 1107319"/>
                <a:gd name="connsiteX5" fmla="*/ 0 w 6052457"/>
                <a:gd name="connsiteY5" fmla="*/ 885371 h 1107319"/>
                <a:gd name="connsiteX6" fmla="*/ 29028 w 6052457"/>
                <a:gd name="connsiteY6" fmla="*/ 0 h 1107319"/>
                <a:gd name="connsiteX0" fmla="*/ 185964 w 6052457"/>
                <a:gd name="connsiteY0" fmla="*/ 23586 h 1092805"/>
                <a:gd name="connsiteX1" fmla="*/ 2897414 w 6052457"/>
                <a:gd name="connsiteY1" fmla="*/ 290286 h 1092805"/>
                <a:gd name="connsiteX2" fmla="*/ 6023428 w 6052457"/>
                <a:gd name="connsiteY2" fmla="*/ 0 h 1092805"/>
                <a:gd name="connsiteX3" fmla="*/ 6052457 w 6052457"/>
                <a:gd name="connsiteY3" fmla="*/ 885372 h 1092805"/>
                <a:gd name="connsiteX4" fmla="*/ 2897414 w 6052457"/>
                <a:gd name="connsiteY4" fmla="*/ 1090386 h 1092805"/>
                <a:gd name="connsiteX5" fmla="*/ 0 w 6052457"/>
                <a:gd name="connsiteY5" fmla="*/ 870857 h 1092805"/>
                <a:gd name="connsiteX6" fmla="*/ 185964 w 6052457"/>
                <a:gd name="connsiteY6" fmla="*/ 23586 h 1092805"/>
                <a:gd name="connsiteX0" fmla="*/ 185964 w 6052457"/>
                <a:gd name="connsiteY0" fmla="*/ 0 h 1069219"/>
                <a:gd name="connsiteX1" fmla="*/ 2897414 w 6052457"/>
                <a:gd name="connsiteY1" fmla="*/ 266700 h 1069219"/>
                <a:gd name="connsiteX2" fmla="*/ 5875564 w 6052457"/>
                <a:gd name="connsiteY2" fmla="*/ 0 h 1069219"/>
                <a:gd name="connsiteX3" fmla="*/ 6052457 w 6052457"/>
                <a:gd name="connsiteY3" fmla="*/ 861786 h 1069219"/>
                <a:gd name="connsiteX4" fmla="*/ 2897414 w 6052457"/>
                <a:gd name="connsiteY4" fmla="*/ 1066800 h 1069219"/>
                <a:gd name="connsiteX5" fmla="*/ 0 w 6052457"/>
                <a:gd name="connsiteY5" fmla="*/ 847271 h 1069219"/>
                <a:gd name="connsiteX6" fmla="*/ 185964 w 6052457"/>
                <a:gd name="connsiteY6" fmla="*/ 0 h 1069219"/>
                <a:gd name="connsiteX0" fmla="*/ 185964 w 6052457"/>
                <a:gd name="connsiteY0" fmla="*/ 44450 h 1113669"/>
                <a:gd name="connsiteX1" fmla="*/ 2897414 w 6052457"/>
                <a:gd name="connsiteY1" fmla="*/ 311150 h 1113669"/>
                <a:gd name="connsiteX2" fmla="*/ 5831114 w 6052457"/>
                <a:gd name="connsiteY2" fmla="*/ 0 h 1113669"/>
                <a:gd name="connsiteX3" fmla="*/ 6052457 w 6052457"/>
                <a:gd name="connsiteY3" fmla="*/ 906236 h 1113669"/>
                <a:gd name="connsiteX4" fmla="*/ 2897414 w 6052457"/>
                <a:gd name="connsiteY4" fmla="*/ 1111250 h 1113669"/>
                <a:gd name="connsiteX5" fmla="*/ 0 w 6052457"/>
                <a:gd name="connsiteY5" fmla="*/ 891721 h 1113669"/>
                <a:gd name="connsiteX6" fmla="*/ 185964 w 6052457"/>
                <a:gd name="connsiteY6" fmla="*/ 44450 h 1113669"/>
                <a:gd name="connsiteX0" fmla="*/ 185964 w 6052457"/>
                <a:gd name="connsiteY0" fmla="*/ 44450 h 1113669"/>
                <a:gd name="connsiteX1" fmla="*/ 2897414 w 6052457"/>
                <a:gd name="connsiteY1" fmla="*/ 311150 h 1113669"/>
                <a:gd name="connsiteX2" fmla="*/ 5831114 w 6052457"/>
                <a:gd name="connsiteY2" fmla="*/ 0 h 1113669"/>
                <a:gd name="connsiteX3" fmla="*/ 6052457 w 6052457"/>
                <a:gd name="connsiteY3" fmla="*/ 906236 h 1113669"/>
                <a:gd name="connsiteX4" fmla="*/ 2897414 w 6052457"/>
                <a:gd name="connsiteY4" fmla="*/ 1111250 h 1113669"/>
                <a:gd name="connsiteX5" fmla="*/ 0 w 6052457"/>
                <a:gd name="connsiteY5" fmla="*/ 891721 h 1113669"/>
                <a:gd name="connsiteX6" fmla="*/ 185964 w 6052457"/>
                <a:gd name="connsiteY6" fmla="*/ 44450 h 1113669"/>
                <a:gd name="connsiteX0" fmla="*/ 185964 w 6052457"/>
                <a:gd name="connsiteY0" fmla="*/ 44450 h 1113669"/>
                <a:gd name="connsiteX1" fmla="*/ 2897414 w 6052457"/>
                <a:gd name="connsiteY1" fmla="*/ 311150 h 1113669"/>
                <a:gd name="connsiteX2" fmla="*/ 5831114 w 6052457"/>
                <a:gd name="connsiteY2" fmla="*/ 0 h 1113669"/>
                <a:gd name="connsiteX3" fmla="*/ 6052457 w 6052457"/>
                <a:gd name="connsiteY3" fmla="*/ 906236 h 1113669"/>
                <a:gd name="connsiteX4" fmla="*/ 2897414 w 6052457"/>
                <a:gd name="connsiteY4" fmla="*/ 1111250 h 1113669"/>
                <a:gd name="connsiteX5" fmla="*/ 0 w 6052457"/>
                <a:gd name="connsiteY5" fmla="*/ 891721 h 1113669"/>
                <a:gd name="connsiteX6" fmla="*/ 185964 w 6052457"/>
                <a:gd name="connsiteY6" fmla="*/ 44450 h 1113669"/>
                <a:gd name="connsiteX0" fmla="*/ 185964 w 6008914"/>
                <a:gd name="connsiteY0" fmla="*/ 44450 h 1111704"/>
                <a:gd name="connsiteX1" fmla="*/ 2897414 w 6008914"/>
                <a:gd name="connsiteY1" fmla="*/ 311150 h 1111704"/>
                <a:gd name="connsiteX2" fmla="*/ 5831114 w 6008914"/>
                <a:gd name="connsiteY2" fmla="*/ 0 h 1111704"/>
                <a:gd name="connsiteX3" fmla="*/ 6008914 w 6008914"/>
                <a:gd name="connsiteY3" fmla="*/ 889000 h 1111704"/>
                <a:gd name="connsiteX4" fmla="*/ 2897414 w 6008914"/>
                <a:gd name="connsiteY4" fmla="*/ 1111250 h 1111704"/>
                <a:gd name="connsiteX5" fmla="*/ 0 w 6008914"/>
                <a:gd name="connsiteY5" fmla="*/ 891721 h 1111704"/>
                <a:gd name="connsiteX6" fmla="*/ 185964 w 6008914"/>
                <a:gd name="connsiteY6" fmla="*/ 44450 h 1111704"/>
                <a:gd name="connsiteX0" fmla="*/ 185964 w 6053364"/>
                <a:gd name="connsiteY0" fmla="*/ 44450 h 1111704"/>
                <a:gd name="connsiteX1" fmla="*/ 2897414 w 6053364"/>
                <a:gd name="connsiteY1" fmla="*/ 311150 h 1111704"/>
                <a:gd name="connsiteX2" fmla="*/ 5831114 w 6053364"/>
                <a:gd name="connsiteY2" fmla="*/ 0 h 1111704"/>
                <a:gd name="connsiteX3" fmla="*/ 6053364 w 6053364"/>
                <a:gd name="connsiteY3" fmla="*/ 889000 h 1111704"/>
                <a:gd name="connsiteX4" fmla="*/ 2897414 w 6053364"/>
                <a:gd name="connsiteY4" fmla="*/ 1111250 h 1111704"/>
                <a:gd name="connsiteX5" fmla="*/ 0 w 6053364"/>
                <a:gd name="connsiteY5" fmla="*/ 891721 h 1111704"/>
                <a:gd name="connsiteX6" fmla="*/ 185964 w 6053364"/>
                <a:gd name="connsiteY6" fmla="*/ 44450 h 1111704"/>
                <a:gd name="connsiteX0" fmla="*/ 185964 w 6053364"/>
                <a:gd name="connsiteY0" fmla="*/ 44450 h 1200604"/>
                <a:gd name="connsiteX1" fmla="*/ 2897414 w 6053364"/>
                <a:gd name="connsiteY1" fmla="*/ 311150 h 1200604"/>
                <a:gd name="connsiteX2" fmla="*/ 5831114 w 6053364"/>
                <a:gd name="connsiteY2" fmla="*/ 0 h 1200604"/>
                <a:gd name="connsiteX3" fmla="*/ 6053364 w 6053364"/>
                <a:gd name="connsiteY3" fmla="*/ 889000 h 1200604"/>
                <a:gd name="connsiteX4" fmla="*/ 2852964 w 6053364"/>
                <a:gd name="connsiteY4" fmla="*/ 1200150 h 1200604"/>
                <a:gd name="connsiteX5" fmla="*/ 0 w 6053364"/>
                <a:gd name="connsiteY5" fmla="*/ 891721 h 1200604"/>
                <a:gd name="connsiteX6" fmla="*/ 185964 w 6053364"/>
                <a:gd name="connsiteY6" fmla="*/ 44450 h 1200604"/>
                <a:gd name="connsiteX0" fmla="*/ 185964 w 6053364"/>
                <a:gd name="connsiteY0" fmla="*/ 44450 h 1200604"/>
                <a:gd name="connsiteX1" fmla="*/ 2897414 w 6053364"/>
                <a:gd name="connsiteY1" fmla="*/ 400050 h 1200604"/>
                <a:gd name="connsiteX2" fmla="*/ 5831114 w 6053364"/>
                <a:gd name="connsiteY2" fmla="*/ 0 h 1200604"/>
                <a:gd name="connsiteX3" fmla="*/ 6053364 w 6053364"/>
                <a:gd name="connsiteY3" fmla="*/ 889000 h 1200604"/>
                <a:gd name="connsiteX4" fmla="*/ 2852964 w 6053364"/>
                <a:gd name="connsiteY4" fmla="*/ 1200150 h 1200604"/>
                <a:gd name="connsiteX5" fmla="*/ 0 w 6053364"/>
                <a:gd name="connsiteY5" fmla="*/ 891721 h 1200604"/>
                <a:gd name="connsiteX6" fmla="*/ 185964 w 6053364"/>
                <a:gd name="connsiteY6" fmla="*/ 44450 h 1200604"/>
                <a:gd name="connsiteX0" fmla="*/ 185964 w 6053364"/>
                <a:gd name="connsiteY0" fmla="*/ 44450 h 1200604"/>
                <a:gd name="connsiteX1" fmla="*/ 2897414 w 6053364"/>
                <a:gd name="connsiteY1" fmla="*/ 355600 h 1200604"/>
                <a:gd name="connsiteX2" fmla="*/ 5831114 w 6053364"/>
                <a:gd name="connsiteY2" fmla="*/ 0 h 1200604"/>
                <a:gd name="connsiteX3" fmla="*/ 6053364 w 6053364"/>
                <a:gd name="connsiteY3" fmla="*/ 889000 h 1200604"/>
                <a:gd name="connsiteX4" fmla="*/ 2852964 w 6053364"/>
                <a:gd name="connsiteY4" fmla="*/ 1200150 h 1200604"/>
                <a:gd name="connsiteX5" fmla="*/ 0 w 6053364"/>
                <a:gd name="connsiteY5" fmla="*/ 891721 h 1200604"/>
                <a:gd name="connsiteX6" fmla="*/ 185964 w 6053364"/>
                <a:gd name="connsiteY6" fmla="*/ 44450 h 120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3364" h="1200604">
                  <a:moveTo>
                    <a:pt x="185964" y="44450"/>
                  </a:moveTo>
                  <a:cubicBezTo>
                    <a:pt x="851504" y="135769"/>
                    <a:pt x="1956556" y="363008"/>
                    <a:pt x="2897414" y="355600"/>
                  </a:cubicBezTo>
                  <a:cubicBezTo>
                    <a:pt x="3838272" y="348192"/>
                    <a:pt x="4768094" y="161472"/>
                    <a:pt x="5831114" y="0"/>
                  </a:cubicBezTo>
                  <a:cubicBezTo>
                    <a:pt x="5946170" y="498929"/>
                    <a:pt x="5979583" y="586921"/>
                    <a:pt x="6053364" y="889000"/>
                  </a:cubicBezTo>
                  <a:cubicBezTo>
                    <a:pt x="5528658" y="1046389"/>
                    <a:pt x="3861858" y="1199697"/>
                    <a:pt x="2852964" y="1200150"/>
                  </a:cubicBezTo>
                  <a:cubicBezTo>
                    <a:pt x="1844070" y="1200604"/>
                    <a:pt x="474360" y="1051529"/>
                    <a:pt x="0" y="891721"/>
                  </a:cubicBezTo>
                  <a:lnTo>
                    <a:pt x="185964" y="44450"/>
                  </a:lnTo>
                  <a:close/>
                </a:path>
              </a:pathLst>
            </a:cu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>
              <a:off x="1593849" y="3606800"/>
              <a:ext cx="5822951" cy="361950"/>
            </a:xfrm>
            <a:custGeom>
              <a:avLst/>
              <a:gdLst>
                <a:gd name="connsiteX0" fmla="*/ 0 w 5629275"/>
                <a:gd name="connsiteY0" fmla="*/ 38100 h 368300"/>
                <a:gd name="connsiteX1" fmla="*/ 2705100 w 5629275"/>
                <a:gd name="connsiteY1" fmla="*/ 361950 h 368300"/>
                <a:gd name="connsiteX2" fmla="*/ 5629275 w 5629275"/>
                <a:gd name="connsiteY2" fmla="*/ 0 h 368300"/>
                <a:gd name="connsiteX0" fmla="*/ 0 w 5689600"/>
                <a:gd name="connsiteY0" fmla="*/ 38100 h 368300"/>
                <a:gd name="connsiteX1" fmla="*/ 2705100 w 5689600"/>
                <a:gd name="connsiteY1" fmla="*/ 361950 h 368300"/>
                <a:gd name="connsiteX2" fmla="*/ 5689600 w 5689600"/>
                <a:gd name="connsiteY2" fmla="*/ 0 h 368300"/>
                <a:gd name="connsiteX0" fmla="*/ 0 w 5822951"/>
                <a:gd name="connsiteY0" fmla="*/ 0 h 361950"/>
                <a:gd name="connsiteX1" fmla="*/ 2838451 w 5822951"/>
                <a:gd name="connsiteY1" fmla="*/ 361950 h 361950"/>
                <a:gd name="connsiteX2" fmla="*/ 5822951 w 5822951"/>
                <a:gd name="connsiteY2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2951" h="361950">
                  <a:moveTo>
                    <a:pt x="0" y="0"/>
                  </a:moveTo>
                  <a:cubicBezTo>
                    <a:pt x="883444" y="165100"/>
                    <a:pt x="1867959" y="361950"/>
                    <a:pt x="2838451" y="361950"/>
                  </a:cubicBezTo>
                  <a:cubicBezTo>
                    <a:pt x="3808943" y="361950"/>
                    <a:pt x="4829969" y="177800"/>
                    <a:pt x="5822951" y="0"/>
                  </a:cubicBezTo>
                </a:path>
              </a:pathLst>
            </a:cu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56" name="Přímá spojovací šipka 55"/>
          <p:cNvCxnSpPr/>
          <p:nvPr/>
        </p:nvCxnSpPr>
        <p:spPr>
          <a:xfrm rot="16200000" flipH="1">
            <a:off x="4127103" y="4952661"/>
            <a:ext cx="934244" cy="214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šipka 64"/>
          <p:cNvCxnSpPr/>
          <p:nvPr/>
        </p:nvCxnSpPr>
        <p:spPr>
          <a:xfrm rot="16200000" flipV="1">
            <a:off x="7116765" y="4574040"/>
            <a:ext cx="711198" cy="2222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>
            <a:stCxn id="57" idx="0"/>
          </p:cNvCxnSpPr>
          <p:nvPr/>
        </p:nvCxnSpPr>
        <p:spPr>
          <a:xfrm rot="16200000" flipV="1">
            <a:off x="1382713" y="4574041"/>
            <a:ext cx="711198" cy="2222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5.55556E-7 0.0458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357188" y="788928"/>
            <a:ext cx="85725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3. ohybem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způsobená silou, která působí kolmo k podélné ose souměrnosti tělesa upevněného alespoň na jednom konci, příčné řezy H, I, T ..</a:t>
            </a: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5. DEFORMACE PEVNÉHO TĚLESA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327150" y="3917950"/>
            <a:ext cx="6045200" cy="10668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7683500" y="4673601"/>
          <a:ext cx="609097" cy="711200"/>
        </p:xfrm>
        <a:graphic>
          <a:graphicData uri="http://schemas.openxmlformats.org/presentationml/2006/ole">
            <p:oleObj spid="_x0000_s1397765" name="Rovnice" r:id="rId4" imgW="164880" imgH="203040" progId="Equation.3">
              <p:embed/>
            </p:oleObj>
          </a:graphicData>
        </a:graphic>
      </p:graphicFrame>
      <p:cxnSp>
        <p:nvCxnSpPr>
          <p:cNvPr id="19" name="Přímá spojovací čára 18"/>
          <p:cNvCxnSpPr/>
          <p:nvPr/>
        </p:nvCxnSpPr>
        <p:spPr>
          <a:xfrm>
            <a:off x="1327150" y="4451350"/>
            <a:ext cx="6045200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17" idx="3"/>
          </p:cNvCxnSpPr>
          <p:nvPr/>
        </p:nvCxnSpPr>
        <p:spPr>
          <a:xfrm flipH="1">
            <a:off x="7370761" y="4451350"/>
            <a:ext cx="1589" cy="13342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Skupina 39"/>
          <p:cNvGrpSpPr/>
          <p:nvPr/>
        </p:nvGrpSpPr>
        <p:grpSpPr>
          <a:xfrm>
            <a:off x="919692" y="3917951"/>
            <a:ext cx="6274858" cy="1689099"/>
            <a:chOff x="919692" y="4184651"/>
            <a:chExt cx="6274858" cy="1689099"/>
          </a:xfrm>
          <a:solidFill>
            <a:srgbClr val="FF00FF"/>
          </a:solidFill>
        </p:grpSpPr>
        <p:sp>
          <p:nvSpPr>
            <p:cNvPr id="37" name="Volný tvar 36"/>
            <p:cNvSpPr/>
            <p:nvPr/>
          </p:nvSpPr>
          <p:spPr>
            <a:xfrm flipV="1">
              <a:off x="1327150" y="4184651"/>
              <a:ext cx="5867400" cy="1689099"/>
            </a:xfrm>
            <a:custGeom>
              <a:avLst/>
              <a:gdLst>
                <a:gd name="connsiteX0" fmla="*/ 1032933 w 8060267"/>
                <a:gd name="connsiteY0" fmla="*/ 145143 h 1190172"/>
                <a:gd name="connsiteX1" fmla="*/ 7027333 w 8060267"/>
                <a:gd name="connsiteY1" fmla="*/ 159657 h 1190172"/>
                <a:gd name="connsiteX2" fmla="*/ 7056362 w 8060267"/>
                <a:gd name="connsiteY2" fmla="*/ 1045029 h 1190172"/>
                <a:gd name="connsiteX3" fmla="*/ 1003905 w 8060267"/>
                <a:gd name="connsiteY3" fmla="*/ 1030514 h 1190172"/>
                <a:gd name="connsiteX4" fmla="*/ 1032933 w 8060267"/>
                <a:gd name="connsiteY4" fmla="*/ 145143 h 1190172"/>
                <a:gd name="connsiteX0" fmla="*/ 29028 w 7056362"/>
                <a:gd name="connsiteY0" fmla="*/ 145143 h 1190172"/>
                <a:gd name="connsiteX1" fmla="*/ 6023428 w 7056362"/>
                <a:gd name="connsiteY1" fmla="*/ 159657 h 1190172"/>
                <a:gd name="connsiteX2" fmla="*/ 6052457 w 7056362"/>
                <a:gd name="connsiteY2" fmla="*/ 1045029 h 1190172"/>
                <a:gd name="connsiteX3" fmla="*/ 0 w 7056362"/>
                <a:gd name="connsiteY3" fmla="*/ 1030514 h 1190172"/>
                <a:gd name="connsiteX4" fmla="*/ 29028 w 7056362"/>
                <a:gd name="connsiteY4" fmla="*/ 145143 h 1190172"/>
                <a:gd name="connsiteX0" fmla="*/ 29028 w 7187292"/>
                <a:gd name="connsiteY0" fmla="*/ 145143 h 1175657"/>
                <a:gd name="connsiteX1" fmla="*/ 6023428 w 7187292"/>
                <a:gd name="connsiteY1" fmla="*/ 159657 h 1175657"/>
                <a:gd name="connsiteX2" fmla="*/ 6809013 w 7187292"/>
                <a:gd name="connsiteY2" fmla="*/ 672193 h 1175657"/>
                <a:gd name="connsiteX3" fmla="*/ 6052457 w 7187292"/>
                <a:gd name="connsiteY3" fmla="*/ 1045029 h 1175657"/>
                <a:gd name="connsiteX4" fmla="*/ 0 w 7187292"/>
                <a:gd name="connsiteY4" fmla="*/ 1030514 h 1175657"/>
                <a:gd name="connsiteX5" fmla="*/ 29028 w 7187292"/>
                <a:gd name="connsiteY5" fmla="*/ 145143 h 1175657"/>
                <a:gd name="connsiteX0" fmla="*/ 29028 w 7056362"/>
                <a:gd name="connsiteY0" fmla="*/ 145143 h 1175657"/>
                <a:gd name="connsiteX1" fmla="*/ 6023428 w 7056362"/>
                <a:gd name="connsiteY1" fmla="*/ 159657 h 1175657"/>
                <a:gd name="connsiteX2" fmla="*/ 6052457 w 7056362"/>
                <a:gd name="connsiteY2" fmla="*/ 1045029 h 1175657"/>
                <a:gd name="connsiteX3" fmla="*/ 0 w 7056362"/>
                <a:gd name="connsiteY3" fmla="*/ 1030514 h 1175657"/>
                <a:gd name="connsiteX4" fmla="*/ 29028 w 7056362"/>
                <a:gd name="connsiteY4" fmla="*/ 145143 h 1175657"/>
                <a:gd name="connsiteX0" fmla="*/ 29028 w 6052457"/>
                <a:gd name="connsiteY0" fmla="*/ 145143 h 1175657"/>
                <a:gd name="connsiteX1" fmla="*/ 6023428 w 6052457"/>
                <a:gd name="connsiteY1" fmla="*/ 159657 h 1175657"/>
                <a:gd name="connsiteX2" fmla="*/ 6052457 w 6052457"/>
                <a:gd name="connsiteY2" fmla="*/ 1045029 h 1175657"/>
                <a:gd name="connsiteX3" fmla="*/ 0 w 6052457"/>
                <a:gd name="connsiteY3" fmla="*/ 1030514 h 1175657"/>
                <a:gd name="connsiteX4" fmla="*/ 29028 w 6052457"/>
                <a:gd name="connsiteY4" fmla="*/ 145143 h 1175657"/>
                <a:gd name="connsiteX0" fmla="*/ 29028 w 6052457"/>
                <a:gd name="connsiteY0" fmla="*/ 164495 h 1195009"/>
                <a:gd name="connsiteX1" fmla="*/ 2808514 w 6052457"/>
                <a:gd name="connsiteY1" fmla="*/ 380396 h 1195009"/>
                <a:gd name="connsiteX2" fmla="*/ 6023428 w 6052457"/>
                <a:gd name="connsiteY2" fmla="*/ 179009 h 1195009"/>
                <a:gd name="connsiteX3" fmla="*/ 6052457 w 6052457"/>
                <a:gd name="connsiteY3" fmla="*/ 1064381 h 1195009"/>
                <a:gd name="connsiteX4" fmla="*/ 0 w 6052457"/>
                <a:gd name="connsiteY4" fmla="*/ 1049866 h 1195009"/>
                <a:gd name="connsiteX5" fmla="*/ 29028 w 6052457"/>
                <a:gd name="connsiteY5" fmla="*/ 164495 h 1195009"/>
                <a:gd name="connsiteX0" fmla="*/ 29028 w 6052457"/>
                <a:gd name="connsiteY0" fmla="*/ 164495 h 1195009"/>
                <a:gd name="connsiteX1" fmla="*/ 2808514 w 6052457"/>
                <a:gd name="connsiteY1" fmla="*/ 380396 h 1195009"/>
                <a:gd name="connsiteX2" fmla="*/ 6023428 w 6052457"/>
                <a:gd name="connsiteY2" fmla="*/ 179009 h 1195009"/>
                <a:gd name="connsiteX3" fmla="*/ 6052457 w 6052457"/>
                <a:gd name="connsiteY3" fmla="*/ 1064381 h 1195009"/>
                <a:gd name="connsiteX4" fmla="*/ 0 w 6052457"/>
                <a:gd name="connsiteY4" fmla="*/ 1049866 h 1195009"/>
                <a:gd name="connsiteX5" fmla="*/ 29028 w 6052457"/>
                <a:gd name="connsiteY5" fmla="*/ 164495 h 1195009"/>
                <a:gd name="connsiteX0" fmla="*/ 29028 w 6052457"/>
                <a:gd name="connsiteY0" fmla="*/ 164495 h 1195009"/>
                <a:gd name="connsiteX1" fmla="*/ 2808514 w 6052457"/>
                <a:gd name="connsiteY1" fmla="*/ 380396 h 1195009"/>
                <a:gd name="connsiteX2" fmla="*/ 6023428 w 6052457"/>
                <a:gd name="connsiteY2" fmla="*/ 179009 h 1195009"/>
                <a:gd name="connsiteX3" fmla="*/ 6052457 w 6052457"/>
                <a:gd name="connsiteY3" fmla="*/ 1064381 h 1195009"/>
                <a:gd name="connsiteX4" fmla="*/ 0 w 6052457"/>
                <a:gd name="connsiteY4" fmla="*/ 1049866 h 1195009"/>
                <a:gd name="connsiteX5" fmla="*/ 29028 w 6052457"/>
                <a:gd name="connsiteY5" fmla="*/ 164495 h 1195009"/>
                <a:gd name="connsiteX0" fmla="*/ 29028 w 6052457"/>
                <a:gd name="connsiteY0" fmla="*/ 164495 h 1195009"/>
                <a:gd name="connsiteX1" fmla="*/ 2808514 w 6052457"/>
                <a:gd name="connsiteY1" fmla="*/ 380396 h 1195009"/>
                <a:gd name="connsiteX2" fmla="*/ 6023428 w 6052457"/>
                <a:gd name="connsiteY2" fmla="*/ 179009 h 1195009"/>
                <a:gd name="connsiteX3" fmla="*/ 6052457 w 6052457"/>
                <a:gd name="connsiteY3" fmla="*/ 1064381 h 1195009"/>
                <a:gd name="connsiteX4" fmla="*/ 0 w 6052457"/>
                <a:gd name="connsiteY4" fmla="*/ 1049866 h 1195009"/>
                <a:gd name="connsiteX5" fmla="*/ 29028 w 6052457"/>
                <a:gd name="connsiteY5" fmla="*/ 164495 h 1195009"/>
                <a:gd name="connsiteX0" fmla="*/ 29028 w 6052457"/>
                <a:gd name="connsiteY0" fmla="*/ 0 h 1030514"/>
                <a:gd name="connsiteX1" fmla="*/ 2808514 w 6052457"/>
                <a:gd name="connsiteY1" fmla="*/ 215901 h 1030514"/>
                <a:gd name="connsiteX2" fmla="*/ 6023428 w 6052457"/>
                <a:gd name="connsiteY2" fmla="*/ 14514 h 1030514"/>
                <a:gd name="connsiteX3" fmla="*/ 6052457 w 6052457"/>
                <a:gd name="connsiteY3" fmla="*/ 899886 h 1030514"/>
                <a:gd name="connsiteX4" fmla="*/ 0 w 6052457"/>
                <a:gd name="connsiteY4" fmla="*/ 885371 h 1030514"/>
                <a:gd name="connsiteX5" fmla="*/ 29028 w 6052457"/>
                <a:gd name="connsiteY5" fmla="*/ 0 h 1030514"/>
                <a:gd name="connsiteX0" fmla="*/ 29028 w 6052457"/>
                <a:gd name="connsiteY0" fmla="*/ 0 h 1057275"/>
                <a:gd name="connsiteX1" fmla="*/ 2808514 w 6052457"/>
                <a:gd name="connsiteY1" fmla="*/ 215901 h 1057275"/>
                <a:gd name="connsiteX2" fmla="*/ 6023428 w 6052457"/>
                <a:gd name="connsiteY2" fmla="*/ 14514 h 1057275"/>
                <a:gd name="connsiteX3" fmla="*/ 6052457 w 6052457"/>
                <a:gd name="connsiteY3" fmla="*/ 899886 h 1057275"/>
                <a:gd name="connsiteX4" fmla="*/ 2875189 w 6052457"/>
                <a:gd name="connsiteY4" fmla="*/ 958850 h 1057275"/>
                <a:gd name="connsiteX5" fmla="*/ 0 w 6052457"/>
                <a:gd name="connsiteY5" fmla="*/ 885371 h 1057275"/>
                <a:gd name="connsiteX6" fmla="*/ 29028 w 6052457"/>
                <a:gd name="connsiteY6" fmla="*/ 0 h 1057275"/>
                <a:gd name="connsiteX0" fmla="*/ 29028 w 6052457"/>
                <a:gd name="connsiteY0" fmla="*/ 0 h 1107319"/>
                <a:gd name="connsiteX1" fmla="*/ 2808514 w 6052457"/>
                <a:gd name="connsiteY1" fmla="*/ 215901 h 1107319"/>
                <a:gd name="connsiteX2" fmla="*/ 6023428 w 6052457"/>
                <a:gd name="connsiteY2" fmla="*/ 14514 h 1107319"/>
                <a:gd name="connsiteX3" fmla="*/ 6052457 w 6052457"/>
                <a:gd name="connsiteY3" fmla="*/ 899886 h 1107319"/>
                <a:gd name="connsiteX4" fmla="*/ 2897414 w 6052457"/>
                <a:gd name="connsiteY4" fmla="*/ 1104900 h 1107319"/>
                <a:gd name="connsiteX5" fmla="*/ 0 w 6052457"/>
                <a:gd name="connsiteY5" fmla="*/ 885371 h 1107319"/>
                <a:gd name="connsiteX6" fmla="*/ 29028 w 6052457"/>
                <a:gd name="connsiteY6" fmla="*/ 0 h 1107319"/>
                <a:gd name="connsiteX0" fmla="*/ 29028 w 6052457"/>
                <a:gd name="connsiteY0" fmla="*/ 0 h 1107319"/>
                <a:gd name="connsiteX1" fmla="*/ 2897414 w 6052457"/>
                <a:gd name="connsiteY1" fmla="*/ 304800 h 1107319"/>
                <a:gd name="connsiteX2" fmla="*/ 6023428 w 6052457"/>
                <a:gd name="connsiteY2" fmla="*/ 14514 h 1107319"/>
                <a:gd name="connsiteX3" fmla="*/ 6052457 w 6052457"/>
                <a:gd name="connsiteY3" fmla="*/ 899886 h 1107319"/>
                <a:gd name="connsiteX4" fmla="*/ 2897414 w 6052457"/>
                <a:gd name="connsiteY4" fmla="*/ 1104900 h 1107319"/>
                <a:gd name="connsiteX5" fmla="*/ 0 w 6052457"/>
                <a:gd name="connsiteY5" fmla="*/ 885371 h 1107319"/>
                <a:gd name="connsiteX6" fmla="*/ 29028 w 6052457"/>
                <a:gd name="connsiteY6" fmla="*/ 0 h 1107319"/>
                <a:gd name="connsiteX0" fmla="*/ 185964 w 6052457"/>
                <a:gd name="connsiteY0" fmla="*/ 23586 h 1092805"/>
                <a:gd name="connsiteX1" fmla="*/ 2897414 w 6052457"/>
                <a:gd name="connsiteY1" fmla="*/ 290286 h 1092805"/>
                <a:gd name="connsiteX2" fmla="*/ 6023428 w 6052457"/>
                <a:gd name="connsiteY2" fmla="*/ 0 h 1092805"/>
                <a:gd name="connsiteX3" fmla="*/ 6052457 w 6052457"/>
                <a:gd name="connsiteY3" fmla="*/ 885372 h 1092805"/>
                <a:gd name="connsiteX4" fmla="*/ 2897414 w 6052457"/>
                <a:gd name="connsiteY4" fmla="*/ 1090386 h 1092805"/>
                <a:gd name="connsiteX5" fmla="*/ 0 w 6052457"/>
                <a:gd name="connsiteY5" fmla="*/ 870857 h 1092805"/>
                <a:gd name="connsiteX6" fmla="*/ 185964 w 6052457"/>
                <a:gd name="connsiteY6" fmla="*/ 23586 h 1092805"/>
                <a:gd name="connsiteX0" fmla="*/ 185964 w 6052457"/>
                <a:gd name="connsiteY0" fmla="*/ 0 h 1069219"/>
                <a:gd name="connsiteX1" fmla="*/ 2897414 w 6052457"/>
                <a:gd name="connsiteY1" fmla="*/ 266700 h 1069219"/>
                <a:gd name="connsiteX2" fmla="*/ 5875564 w 6052457"/>
                <a:gd name="connsiteY2" fmla="*/ 0 h 1069219"/>
                <a:gd name="connsiteX3" fmla="*/ 6052457 w 6052457"/>
                <a:gd name="connsiteY3" fmla="*/ 861786 h 1069219"/>
                <a:gd name="connsiteX4" fmla="*/ 2897414 w 6052457"/>
                <a:gd name="connsiteY4" fmla="*/ 1066800 h 1069219"/>
                <a:gd name="connsiteX5" fmla="*/ 0 w 6052457"/>
                <a:gd name="connsiteY5" fmla="*/ 847271 h 1069219"/>
                <a:gd name="connsiteX6" fmla="*/ 185964 w 6052457"/>
                <a:gd name="connsiteY6" fmla="*/ 0 h 1069219"/>
                <a:gd name="connsiteX0" fmla="*/ 185964 w 6052457"/>
                <a:gd name="connsiteY0" fmla="*/ 44450 h 1113669"/>
                <a:gd name="connsiteX1" fmla="*/ 2897414 w 6052457"/>
                <a:gd name="connsiteY1" fmla="*/ 311150 h 1113669"/>
                <a:gd name="connsiteX2" fmla="*/ 5831114 w 6052457"/>
                <a:gd name="connsiteY2" fmla="*/ 0 h 1113669"/>
                <a:gd name="connsiteX3" fmla="*/ 6052457 w 6052457"/>
                <a:gd name="connsiteY3" fmla="*/ 906236 h 1113669"/>
                <a:gd name="connsiteX4" fmla="*/ 2897414 w 6052457"/>
                <a:gd name="connsiteY4" fmla="*/ 1111250 h 1113669"/>
                <a:gd name="connsiteX5" fmla="*/ 0 w 6052457"/>
                <a:gd name="connsiteY5" fmla="*/ 891721 h 1113669"/>
                <a:gd name="connsiteX6" fmla="*/ 185964 w 6052457"/>
                <a:gd name="connsiteY6" fmla="*/ 44450 h 1113669"/>
                <a:gd name="connsiteX0" fmla="*/ 185964 w 6052457"/>
                <a:gd name="connsiteY0" fmla="*/ 44450 h 1113669"/>
                <a:gd name="connsiteX1" fmla="*/ 2897414 w 6052457"/>
                <a:gd name="connsiteY1" fmla="*/ 311150 h 1113669"/>
                <a:gd name="connsiteX2" fmla="*/ 5831114 w 6052457"/>
                <a:gd name="connsiteY2" fmla="*/ 0 h 1113669"/>
                <a:gd name="connsiteX3" fmla="*/ 6052457 w 6052457"/>
                <a:gd name="connsiteY3" fmla="*/ 906236 h 1113669"/>
                <a:gd name="connsiteX4" fmla="*/ 2897414 w 6052457"/>
                <a:gd name="connsiteY4" fmla="*/ 1111250 h 1113669"/>
                <a:gd name="connsiteX5" fmla="*/ 0 w 6052457"/>
                <a:gd name="connsiteY5" fmla="*/ 891721 h 1113669"/>
                <a:gd name="connsiteX6" fmla="*/ 185964 w 6052457"/>
                <a:gd name="connsiteY6" fmla="*/ 44450 h 1113669"/>
                <a:gd name="connsiteX0" fmla="*/ 185964 w 6052457"/>
                <a:gd name="connsiteY0" fmla="*/ 44450 h 1113669"/>
                <a:gd name="connsiteX1" fmla="*/ 2897414 w 6052457"/>
                <a:gd name="connsiteY1" fmla="*/ 311150 h 1113669"/>
                <a:gd name="connsiteX2" fmla="*/ 5831114 w 6052457"/>
                <a:gd name="connsiteY2" fmla="*/ 0 h 1113669"/>
                <a:gd name="connsiteX3" fmla="*/ 6052457 w 6052457"/>
                <a:gd name="connsiteY3" fmla="*/ 906236 h 1113669"/>
                <a:gd name="connsiteX4" fmla="*/ 2897414 w 6052457"/>
                <a:gd name="connsiteY4" fmla="*/ 1111250 h 1113669"/>
                <a:gd name="connsiteX5" fmla="*/ 0 w 6052457"/>
                <a:gd name="connsiteY5" fmla="*/ 891721 h 1113669"/>
                <a:gd name="connsiteX6" fmla="*/ 185964 w 6052457"/>
                <a:gd name="connsiteY6" fmla="*/ 44450 h 1113669"/>
                <a:gd name="connsiteX0" fmla="*/ 185964 w 6008914"/>
                <a:gd name="connsiteY0" fmla="*/ 44450 h 1111704"/>
                <a:gd name="connsiteX1" fmla="*/ 2897414 w 6008914"/>
                <a:gd name="connsiteY1" fmla="*/ 311150 h 1111704"/>
                <a:gd name="connsiteX2" fmla="*/ 5831114 w 6008914"/>
                <a:gd name="connsiteY2" fmla="*/ 0 h 1111704"/>
                <a:gd name="connsiteX3" fmla="*/ 6008914 w 6008914"/>
                <a:gd name="connsiteY3" fmla="*/ 889000 h 1111704"/>
                <a:gd name="connsiteX4" fmla="*/ 2897414 w 6008914"/>
                <a:gd name="connsiteY4" fmla="*/ 1111250 h 1111704"/>
                <a:gd name="connsiteX5" fmla="*/ 0 w 6008914"/>
                <a:gd name="connsiteY5" fmla="*/ 891721 h 1111704"/>
                <a:gd name="connsiteX6" fmla="*/ 185964 w 6008914"/>
                <a:gd name="connsiteY6" fmla="*/ 44450 h 1111704"/>
                <a:gd name="connsiteX0" fmla="*/ 185964 w 6053364"/>
                <a:gd name="connsiteY0" fmla="*/ 44450 h 1111704"/>
                <a:gd name="connsiteX1" fmla="*/ 2897414 w 6053364"/>
                <a:gd name="connsiteY1" fmla="*/ 311150 h 1111704"/>
                <a:gd name="connsiteX2" fmla="*/ 5831114 w 6053364"/>
                <a:gd name="connsiteY2" fmla="*/ 0 h 1111704"/>
                <a:gd name="connsiteX3" fmla="*/ 6053364 w 6053364"/>
                <a:gd name="connsiteY3" fmla="*/ 889000 h 1111704"/>
                <a:gd name="connsiteX4" fmla="*/ 2897414 w 6053364"/>
                <a:gd name="connsiteY4" fmla="*/ 1111250 h 1111704"/>
                <a:gd name="connsiteX5" fmla="*/ 0 w 6053364"/>
                <a:gd name="connsiteY5" fmla="*/ 891721 h 1111704"/>
                <a:gd name="connsiteX6" fmla="*/ 185964 w 6053364"/>
                <a:gd name="connsiteY6" fmla="*/ 44450 h 1111704"/>
                <a:gd name="connsiteX0" fmla="*/ 185964 w 6053364"/>
                <a:gd name="connsiteY0" fmla="*/ 44450 h 1200604"/>
                <a:gd name="connsiteX1" fmla="*/ 2897414 w 6053364"/>
                <a:gd name="connsiteY1" fmla="*/ 311150 h 1200604"/>
                <a:gd name="connsiteX2" fmla="*/ 5831114 w 6053364"/>
                <a:gd name="connsiteY2" fmla="*/ 0 h 1200604"/>
                <a:gd name="connsiteX3" fmla="*/ 6053364 w 6053364"/>
                <a:gd name="connsiteY3" fmla="*/ 889000 h 1200604"/>
                <a:gd name="connsiteX4" fmla="*/ 2852964 w 6053364"/>
                <a:gd name="connsiteY4" fmla="*/ 1200150 h 1200604"/>
                <a:gd name="connsiteX5" fmla="*/ 0 w 6053364"/>
                <a:gd name="connsiteY5" fmla="*/ 891721 h 1200604"/>
                <a:gd name="connsiteX6" fmla="*/ 185964 w 6053364"/>
                <a:gd name="connsiteY6" fmla="*/ 44450 h 1200604"/>
                <a:gd name="connsiteX0" fmla="*/ 185964 w 6053364"/>
                <a:gd name="connsiteY0" fmla="*/ 44450 h 1200604"/>
                <a:gd name="connsiteX1" fmla="*/ 2897414 w 6053364"/>
                <a:gd name="connsiteY1" fmla="*/ 400050 h 1200604"/>
                <a:gd name="connsiteX2" fmla="*/ 5831114 w 6053364"/>
                <a:gd name="connsiteY2" fmla="*/ 0 h 1200604"/>
                <a:gd name="connsiteX3" fmla="*/ 6053364 w 6053364"/>
                <a:gd name="connsiteY3" fmla="*/ 889000 h 1200604"/>
                <a:gd name="connsiteX4" fmla="*/ 2852964 w 6053364"/>
                <a:gd name="connsiteY4" fmla="*/ 1200150 h 1200604"/>
                <a:gd name="connsiteX5" fmla="*/ 0 w 6053364"/>
                <a:gd name="connsiteY5" fmla="*/ 891721 h 1200604"/>
                <a:gd name="connsiteX6" fmla="*/ 185964 w 6053364"/>
                <a:gd name="connsiteY6" fmla="*/ 44450 h 1200604"/>
                <a:gd name="connsiteX0" fmla="*/ 185964 w 6053364"/>
                <a:gd name="connsiteY0" fmla="*/ 44450 h 1200604"/>
                <a:gd name="connsiteX1" fmla="*/ 2897414 w 6053364"/>
                <a:gd name="connsiteY1" fmla="*/ 355600 h 1200604"/>
                <a:gd name="connsiteX2" fmla="*/ 5831114 w 6053364"/>
                <a:gd name="connsiteY2" fmla="*/ 0 h 1200604"/>
                <a:gd name="connsiteX3" fmla="*/ 6053364 w 6053364"/>
                <a:gd name="connsiteY3" fmla="*/ 889000 h 1200604"/>
                <a:gd name="connsiteX4" fmla="*/ 2852964 w 6053364"/>
                <a:gd name="connsiteY4" fmla="*/ 1200150 h 1200604"/>
                <a:gd name="connsiteX5" fmla="*/ 0 w 6053364"/>
                <a:gd name="connsiteY5" fmla="*/ 891721 h 1200604"/>
                <a:gd name="connsiteX6" fmla="*/ 185964 w 6053364"/>
                <a:gd name="connsiteY6" fmla="*/ 44450 h 1200604"/>
                <a:gd name="connsiteX0" fmla="*/ 44450 w 6053364"/>
                <a:gd name="connsiteY0" fmla="*/ 0 h 1200604"/>
                <a:gd name="connsiteX1" fmla="*/ 2897414 w 6053364"/>
                <a:gd name="connsiteY1" fmla="*/ 355600 h 1200604"/>
                <a:gd name="connsiteX2" fmla="*/ 5831114 w 6053364"/>
                <a:gd name="connsiteY2" fmla="*/ 0 h 1200604"/>
                <a:gd name="connsiteX3" fmla="*/ 6053364 w 6053364"/>
                <a:gd name="connsiteY3" fmla="*/ 889000 h 1200604"/>
                <a:gd name="connsiteX4" fmla="*/ 2852964 w 6053364"/>
                <a:gd name="connsiteY4" fmla="*/ 1200150 h 1200604"/>
                <a:gd name="connsiteX5" fmla="*/ 0 w 6053364"/>
                <a:gd name="connsiteY5" fmla="*/ 891721 h 1200604"/>
                <a:gd name="connsiteX6" fmla="*/ 44450 w 6053364"/>
                <a:gd name="connsiteY6" fmla="*/ 0 h 1200604"/>
                <a:gd name="connsiteX0" fmla="*/ 0 w 6008914"/>
                <a:gd name="connsiteY0" fmla="*/ 0 h 1200226"/>
                <a:gd name="connsiteX1" fmla="*/ 2852964 w 6008914"/>
                <a:gd name="connsiteY1" fmla="*/ 355600 h 1200226"/>
                <a:gd name="connsiteX2" fmla="*/ 5786664 w 6008914"/>
                <a:gd name="connsiteY2" fmla="*/ 0 h 1200226"/>
                <a:gd name="connsiteX3" fmla="*/ 6008914 w 6008914"/>
                <a:gd name="connsiteY3" fmla="*/ 889000 h 1200226"/>
                <a:gd name="connsiteX4" fmla="*/ 2808514 w 6008914"/>
                <a:gd name="connsiteY4" fmla="*/ 1200150 h 1200226"/>
                <a:gd name="connsiteX5" fmla="*/ 0 w 6008914"/>
                <a:gd name="connsiteY5" fmla="*/ 889454 h 1200226"/>
                <a:gd name="connsiteX6" fmla="*/ 0 w 6008914"/>
                <a:gd name="connsiteY6" fmla="*/ 0 h 1200226"/>
                <a:gd name="connsiteX0" fmla="*/ 0 w 6008914"/>
                <a:gd name="connsiteY0" fmla="*/ 0 h 1200226"/>
                <a:gd name="connsiteX1" fmla="*/ 2852964 w 6008914"/>
                <a:gd name="connsiteY1" fmla="*/ 355600 h 1200226"/>
                <a:gd name="connsiteX2" fmla="*/ 5786664 w 6008914"/>
                <a:gd name="connsiteY2" fmla="*/ 0 h 1200226"/>
                <a:gd name="connsiteX3" fmla="*/ 6008914 w 6008914"/>
                <a:gd name="connsiteY3" fmla="*/ 889000 h 1200226"/>
                <a:gd name="connsiteX4" fmla="*/ 2808514 w 6008914"/>
                <a:gd name="connsiteY4" fmla="*/ 1200150 h 1200226"/>
                <a:gd name="connsiteX5" fmla="*/ 0 w 6008914"/>
                <a:gd name="connsiteY5" fmla="*/ 889454 h 1200226"/>
                <a:gd name="connsiteX6" fmla="*/ 0 w 6008914"/>
                <a:gd name="connsiteY6" fmla="*/ 0 h 1200226"/>
                <a:gd name="connsiteX0" fmla="*/ 0 w 6008914"/>
                <a:gd name="connsiteY0" fmla="*/ 0 h 1377950"/>
                <a:gd name="connsiteX1" fmla="*/ 2852964 w 6008914"/>
                <a:gd name="connsiteY1" fmla="*/ 533324 h 1377950"/>
                <a:gd name="connsiteX2" fmla="*/ 5786664 w 6008914"/>
                <a:gd name="connsiteY2" fmla="*/ 177724 h 1377950"/>
                <a:gd name="connsiteX3" fmla="*/ 6008914 w 6008914"/>
                <a:gd name="connsiteY3" fmla="*/ 1066724 h 1377950"/>
                <a:gd name="connsiteX4" fmla="*/ 2808514 w 6008914"/>
                <a:gd name="connsiteY4" fmla="*/ 1377874 h 1377950"/>
                <a:gd name="connsiteX5" fmla="*/ 0 w 6008914"/>
                <a:gd name="connsiteY5" fmla="*/ 1067178 h 1377950"/>
                <a:gd name="connsiteX6" fmla="*/ 0 w 6008914"/>
                <a:gd name="connsiteY6" fmla="*/ 0 h 1377950"/>
                <a:gd name="connsiteX0" fmla="*/ 44450 w 6053364"/>
                <a:gd name="connsiteY0" fmla="*/ 0 h 1377887"/>
                <a:gd name="connsiteX1" fmla="*/ 2897414 w 6053364"/>
                <a:gd name="connsiteY1" fmla="*/ 533324 h 1377887"/>
                <a:gd name="connsiteX2" fmla="*/ 5831114 w 6053364"/>
                <a:gd name="connsiteY2" fmla="*/ 177724 h 1377887"/>
                <a:gd name="connsiteX3" fmla="*/ 6053364 w 6053364"/>
                <a:gd name="connsiteY3" fmla="*/ 1066724 h 1377887"/>
                <a:gd name="connsiteX4" fmla="*/ 2852964 w 6053364"/>
                <a:gd name="connsiteY4" fmla="*/ 1377874 h 1377887"/>
                <a:gd name="connsiteX5" fmla="*/ 0 w 6053364"/>
                <a:gd name="connsiteY5" fmla="*/ 1066800 h 1377887"/>
                <a:gd name="connsiteX6" fmla="*/ 44450 w 6053364"/>
                <a:gd name="connsiteY6" fmla="*/ 0 h 1377887"/>
                <a:gd name="connsiteX0" fmla="*/ 0 w 6053364"/>
                <a:gd name="connsiteY0" fmla="*/ 0 h 1377887"/>
                <a:gd name="connsiteX1" fmla="*/ 2897414 w 6053364"/>
                <a:gd name="connsiteY1" fmla="*/ 533324 h 1377887"/>
                <a:gd name="connsiteX2" fmla="*/ 5831114 w 6053364"/>
                <a:gd name="connsiteY2" fmla="*/ 177724 h 1377887"/>
                <a:gd name="connsiteX3" fmla="*/ 6053364 w 6053364"/>
                <a:gd name="connsiteY3" fmla="*/ 1066724 h 1377887"/>
                <a:gd name="connsiteX4" fmla="*/ 2852964 w 6053364"/>
                <a:gd name="connsiteY4" fmla="*/ 1377874 h 1377887"/>
                <a:gd name="connsiteX5" fmla="*/ 0 w 6053364"/>
                <a:gd name="connsiteY5" fmla="*/ 1066800 h 1377887"/>
                <a:gd name="connsiteX6" fmla="*/ 0 w 6053364"/>
                <a:gd name="connsiteY6" fmla="*/ 0 h 1377887"/>
                <a:gd name="connsiteX0" fmla="*/ 0 w 6053364"/>
                <a:gd name="connsiteY0" fmla="*/ 340771 h 1718658"/>
                <a:gd name="connsiteX1" fmla="*/ 2933700 w 6053364"/>
                <a:gd name="connsiteY1" fmla="*/ 29621 h 1718658"/>
                <a:gd name="connsiteX2" fmla="*/ 5831114 w 6053364"/>
                <a:gd name="connsiteY2" fmla="*/ 518495 h 1718658"/>
                <a:gd name="connsiteX3" fmla="*/ 6053364 w 6053364"/>
                <a:gd name="connsiteY3" fmla="*/ 1407495 h 1718658"/>
                <a:gd name="connsiteX4" fmla="*/ 2852964 w 6053364"/>
                <a:gd name="connsiteY4" fmla="*/ 1718645 h 1718658"/>
                <a:gd name="connsiteX5" fmla="*/ 0 w 6053364"/>
                <a:gd name="connsiteY5" fmla="*/ 1407571 h 1718658"/>
                <a:gd name="connsiteX6" fmla="*/ 0 w 6053364"/>
                <a:gd name="connsiteY6" fmla="*/ 340771 h 1718658"/>
                <a:gd name="connsiteX0" fmla="*/ 0 w 6053364"/>
                <a:gd name="connsiteY0" fmla="*/ 340771 h 1564884"/>
                <a:gd name="connsiteX1" fmla="*/ 2933700 w 6053364"/>
                <a:gd name="connsiteY1" fmla="*/ 29621 h 1564884"/>
                <a:gd name="connsiteX2" fmla="*/ 5831114 w 6053364"/>
                <a:gd name="connsiteY2" fmla="*/ 518495 h 1564884"/>
                <a:gd name="connsiteX3" fmla="*/ 6053364 w 6053364"/>
                <a:gd name="connsiteY3" fmla="*/ 1407495 h 1564884"/>
                <a:gd name="connsiteX4" fmla="*/ 2933700 w 6053364"/>
                <a:gd name="connsiteY4" fmla="*/ 1274222 h 1564884"/>
                <a:gd name="connsiteX5" fmla="*/ 0 w 6053364"/>
                <a:gd name="connsiteY5" fmla="*/ 1407571 h 1564884"/>
                <a:gd name="connsiteX6" fmla="*/ 0 w 6053364"/>
                <a:gd name="connsiteY6" fmla="*/ 340771 h 1564884"/>
                <a:gd name="connsiteX0" fmla="*/ 0 w 6071356"/>
                <a:gd name="connsiteY0" fmla="*/ 711199 h 1935312"/>
                <a:gd name="connsiteX1" fmla="*/ 2933700 w 6071356"/>
                <a:gd name="connsiteY1" fmla="*/ 400049 h 1935312"/>
                <a:gd name="connsiteX2" fmla="*/ 5956300 w 6071356"/>
                <a:gd name="connsiteY2" fmla="*/ 0 h 1935312"/>
                <a:gd name="connsiteX3" fmla="*/ 6053364 w 6071356"/>
                <a:gd name="connsiteY3" fmla="*/ 1777923 h 1935312"/>
                <a:gd name="connsiteX4" fmla="*/ 2933700 w 6071356"/>
                <a:gd name="connsiteY4" fmla="*/ 1644650 h 1935312"/>
                <a:gd name="connsiteX5" fmla="*/ 0 w 6071356"/>
                <a:gd name="connsiteY5" fmla="*/ 1777999 h 1935312"/>
                <a:gd name="connsiteX6" fmla="*/ 0 w 6071356"/>
                <a:gd name="connsiteY6" fmla="*/ 711199 h 1935312"/>
                <a:gd name="connsiteX0" fmla="*/ 0 w 6178550"/>
                <a:gd name="connsiteY0" fmla="*/ 711199 h 1778000"/>
                <a:gd name="connsiteX1" fmla="*/ 2933700 w 6178550"/>
                <a:gd name="connsiteY1" fmla="*/ 400049 h 1778000"/>
                <a:gd name="connsiteX2" fmla="*/ 5956300 w 6178550"/>
                <a:gd name="connsiteY2" fmla="*/ 0 h 1778000"/>
                <a:gd name="connsiteX3" fmla="*/ 6178550 w 6178550"/>
                <a:gd name="connsiteY3" fmla="*/ 977900 h 1778000"/>
                <a:gd name="connsiteX4" fmla="*/ 2933700 w 6178550"/>
                <a:gd name="connsiteY4" fmla="*/ 1644650 h 1778000"/>
                <a:gd name="connsiteX5" fmla="*/ 0 w 6178550"/>
                <a:gd name="connsiteY5" fmla="*/ 1777999 h 1778000"/>
                <a:gd name="connsiteX6" fmla="*/ 0 w 6178550"/>
                <a:gd name="connsiteY6" fmla="*/ 711199 h 1778000"/>
                <a:gd name="connsiteX0" fmla="*/ 0 w 6178550"/>
                <a:gd name="connsiteY0" fmla="*/ 711199 h 1778000"/>
                <a:gd name="connsiteX1" fmla="*/ 2933700 w 6178550"/>
                <a:gd name="connsiteY1" fmla="*/ 577850 h 1778000"/>
                <a:gd name="connsiteX2" fmla="*/ 5956300 w 6178550"/>
                <a:gd name="connsiteY2" fmla="*/ 0 h 1778000"/>
                <a:gd name="connsiteX3" fmla="*/ 6178550 w 6178550"/>
                <a:gd name="connsiteY3" fmla="*/ 977900 h 1778000"/>
                <a:gd name="connsiteX4" fmla="*/ 2933700 w 6178550"/>
                <a:gd name="connsiteY4" fmla="*/ 1644650 h 1778000"/>
                <a:gd name="connsiteX5" fmla="*/ 0 w 6178550"/>
                <a:gd name="connsiteY5" fmla="*/ 1777999 h 1778000"/>
                <a:gd name="connsiteX6" fmla="*/ 0 w 6178550"/>
                <a:gd name="connsiteY6" fmla="*/ 711199 h 1778000"/>
                <a:gd name="connsiteX0" fmla="*/ 0 w 6178550"/>
                <a:gd name="connsiteY0" fmla="*/ 711199 h 1778000"/>
                <a:gd name="connsiteX1" fmla="*/ 2933700 w 6178550"/>
                <a:gd name="connsiteY1" fmla="*/ 577850 h 1778000"/>
                <a:gd name="connsiteX2" fmla="*/ 5956300 w 6178550"/>
                <a:gd name="connsiteY2" fmla="*/ 0 h 1778000"/>
                <a:gd name="connsiteX3" fmla="*/ 6178550 w 6178550"/>
                <a:gd name="connsiteY3" fmla="*/ 977900 h 1778000"/>
                <a:gd name="connsiteX4" fmla="*/ 3111500 w 6178550"/>
                <a:gd name="connsiteY4" fmla="*/ 1644650 h 1778000"/>
                <a:gd name="connsiteX5" fmla="*/ 0 w 6178550"/>
                <a:gd name="connsiteY5" fmla="*/ 1777999 h 1778000"/>
                <a:gd name="connsiteX6" fmla="*/ 0 w 6178550"/>
                <a:gd name="connsiteY6" fmla="*/ 711199 h 1778000"/>
                <a:gd name="connsiteX0" fmla="*/ 0 w 6178550"/>
                <a:gd name="connsiteY0" fmla="*/ 622299 h 1689100"/>
                <a:gd name="connsiteX1" fmla="*/ 2933700 w 6178550"/>
                <a:gd name="connsiteY1" fmla="*/ 488950 h 1689100"/>
                <a:gd name="connsiteX2" fmla="*/ 5511800 w 6178550"/>
                <a:gd name="connsiteY2" fmla="*/ 0 h 1689100"/>
                <a:gd name="connsiteX3" fmla="*/ 6178550 w 6178550"/>
                <a:gd name="connsiteY3" fmla="*/ 889000 h 1689100"/>
                <a:gd name="connsiteX4" fmla="*/ 3111500 w 6178550"/>
                <a:gd name="connsiteY4" fmla="*/ 1555750 h 1689100"/>
                <a:gd name="connsiteX5" fmla="*/ 0 w 6178550"/>
                <a:gd name="connsiteY5" fmla="*/ 1689099 h 1689100"/>
                <a:gd name="connsiteX6" fmla="*/ 0 w 6178550"/>
                <a:gd name="connsiteY6" fmla="*/ 622299 h 1689100"/>
                <a:gd name="connsiteX0" fmla="*/ 0 w 6265862"/>
                <a:gd name="connsiteY0" fmla="*/ 622299 h 1689099"/>
                <a:gd name="connsiteX1" fmla="*/ 2933700 w 6265862"/>
                <a:gd name="connsiteY1" fmla="*/ 488950 h 1689099"/>
                <a:gd name="connsiteX2" fmla="*/ 5511800 w 6265862"/>
                <a:gd name="connsiteY2" fmla="*/ 0 h 1689099"/>
                <a:gd name="connsiteX3" fmla="*/ 6178550 w 6265862"/>
                <a:gd name="connsiteY3" fmla="*/ 889000 h 1689099"/>
                <a:gd name="connsiteX4" fmla="*/ 5600700 w 6265862"/>
                <a:gd name="connsiteY4" fmla="*/ 1066800 h 1689099"/>
                <a:gd name="connsiteX5" fmla="*/ 3111500 w 6265862"/>
                <a:gd name="connsiteY5" fmla="*/ 1555750 h 1689099"/>
                <a:gd name="connsiteX6" fmla="*/ 0 w 6265862"/>
                <a:gd name="connsiteY6" fmla="*/ 1689099 h 1689099"/>
                <a:gd name="connsiteX7" fmla="*/ 0 w 6265862"/>
                <a:gd name="connsiteY7" fmla="*/ 622299 h 1689099"/>
                <a:gd name="connsiteX0" fmla="*/ 0 w 6265862"/>
                <a:gd name="connsiteY0" fmla="*/ 622299 h 1689099"/>
                <a:gd name="connsiteX1" fmla="*/ 2933700 w 6265862"/>
                <a:gd name="connsiteY1" fmla="*/ 488950 h 1689099"/>
                <a:gd name="connsiteX2" fmla="*/ 5511800 w 6265862"/>
                <a:gd name="connsiteY2" fmla="*/ 0 h 1689099"/>
                <a:gd name="connsiteX3" fmla="*/ 6178550 w 6265862"/>
                <a:gd name="connsiteY3" fmla="*/ 889000 h 1689099"/>
                <a:gd name="connsiteX4" fmla="*/ 5422900 w 6265862"/>
                <a:gd name="connsiteY4" fmla="*/ 933450 h 1689099"/>
                <a:gd name="connsiteX5" fmla="*/ 3111500 w 6265862"/>
                <a:gd name="connsiteY5" fmla="*/ 1555750 h 1689099"/>
                <a:gd name="connsiteX6" fmla="*/ 0 w 6265862"/>
                <a:gd name="connsiteY6" fmla="*/ 1689099 h 1689099"/>
                <a:gd name="connsiteX7" fmla="*/ 0 w 6265862"/>
                <a:gd name="connsiteY7" fmla="*/ 622299 h 1689099"/>
                <a:gd name="connsiteX0" fmla="*/ 0 w 6178550"/>
                <a:gd name="connsiteY0" fmla="*/ 622299 h 1689099"/>
                <a:gd name="connsiteX1" fmla="*/ 2933700 w 6178550"/>
                <a:gd name="connsiteY1" fmla="*/ 488950 h 1689099"/>
                <a:gd name="connsiteX2" fmla="*/ 5511800 w 6178550"/>
                <a:gd name="connsiteY2" fmla="*/ 0 h 1689099"/>
                <a:gd name="connsiteX3" fmla="*/ 6178550 w 6178550"/>
                <a:gd name="connsiteY3" fmla="*/ 889000 h 1689099"/>
                <a:gd name="connsiteX4" fmla="*/ 3111500 w 6178550"/>
                <a:gd name="connsiteY4" fmla="*/ 1555750 h 1689099"/>
                <a:gd name="connsiteX5" fmla="*/ 0 w 6178550"/>
                <a:gd name="connsiteY5" fmla="*/ 1689099 h 1689099"/>
                <a:gd name="connsiteX6" fmla="*/ 0 w 6178550"/>
                <a:gd name="connsiteY6" fmla="*/ 622299 h 1689099"/>
                <a:gd name="connsiteX0" fmla="*/ 0 w 5956300"/>
                <a:gd name="connsiteY0" fmla="*/ 622299 h 1689099"/>
                <a:gd name="connsiteX1" fmla="*/ 2933700 w 5956300"/>
                <a:gd name="connsiteY1" fmla="*/ 488950 h 1689099"/>
                <a:gd name="connsiteX2" fmla="*/ 5511800 w 5956300"/>
                <a:gd name="connsiteY2" fmla="*/ 0 h 1689099"/>
                <a:gd name="connsiteX3" fmla="*/ 5956300 w 5956300"/>
                <a:gd name="connsiteY3" fmla="*/ 977900 h 1689099"/>
                <a:gd name="connsiteX4" fmla="*/ 3111500 w 5956300"/>
                <a:gd name="connsiteY4" fmla="*/ 1555750 h 1689099"/>
                <a:gd name="connsiteX5" fmla="*/ 0 w 5956300"/>
                <a:gd name="connsiteY5" fmla="*/ 1689099 h 1689099"/>
                <a:gd name="connsiteX6" fmla="*/ 0 w 5956300"/>
                <a:gd name="connsiteY6" fmla="*/ 622299 h 1689099"/>
                <a:gd name="connsiteX0" fmla="*/ 0 w 5956300"/>
                <a:gd name="connsiteY0" fmla="*/ 622299 h 1689099"/>
                <a:gd name="connsiteX1" fmla="*/ 2933700 w 5956300"/>
                <a:gd name="connsiteY1" fmla="*/ 488950 h 1689099"/>
                <a:gd name="connsiteX2" fmla="*/ 5511800 w 5956300"/>
                <a:gd name="connsiteY2" fmla="*/ 0 h 1689099"/>
                <a:gd name="connsiteX3" fmla="*/ 5956300 w 5956300"/>
                <a:gd name="connsiteY3" fmla="*/ 977900 h 1689099"/>
                <a:gd name="connsiteX4" fmla="*/ 3111500 w 5956300"/>
                <a:gd name="connsiteY4" fmla="*/ 1555750 h 1689099"/>
                <a:gd name="connsiteX5" fmla="*/ 0 w 5956300"/>
                <a:gd name="connsiteY5" fmla="*/ 1689099 h 1689099"/>
                <a:gd name="connsiteX6" fmla="*/ 0 w 5956300"/>
                <a:gd name="connsiteY6" fmla="*/ 622299 h 1689099"/>
                <a:gd name="connsiteX0" fmla="*/ 0 w 5956300"/>
                <a:gd name="connsiteY0" fmla="*/ 622299 h 1689099"/>
                <a:gd name="connsiteX1" fmla="*/ 2933700 w 5956300"/>
                <a:gd name="connsiteY1" fmla="*/ 488950 h 1689099"/>
                <a:gd name="connsiteX2" fmla="*/ 5511800 w 5956300"/>
                <a:gd name="connsiteY2" fmla="*/ 0 h 1689099"/>
                <a:gd name="connsiteX3" fmla="*/ 5956300 w 5956300"/>
                <a:gd name="connsiteY3" fmla="*/ 977900 h 1689099"/>
                <a:gd name="connsiteX4" fmla="*/ 3111500 w 5956300"/>
                <a:gd name="connsiteY4" fmla="*/ 1555750 h 1689099"/>
                <a:gd name="connsiteX5" fmla="*/ 0 w 5956300"/>
                <a:gd name="connsiteY5" fmla="*/ 1689099 h 1689099"/>
                <a:gd name="connsiteX6" fmla="*/ 0 w 5956300"/>
                <a:gd name="connsiteY6" fmla="*/ 622299 h 1689099"/>
                <a:gd name="connsiteX0" fmla="*/ 0 w 5956300"/>
                <a:gd name="connsiteY0" fmla="*/ 622299 h 1689099"/>
                <a:gd name="connsiteX1" fmla="*/ 2933700 w 5956300"/>
                <a:gd name="connsiteY1" fmla="*/ 488950 h 1689099"/>
                <a:gd name="connsiteX2" fmla="*/ 5511800 w 5956300"/>
                <a:gd name="connsiteY2" fmla="*/ 0 h 1689099"/>
                <a:gd name="connsiteX3" fmla="*/ 5956300 w 5956300"/>
                <a:gd name="connsiteY3" fmla="*/ 977900 h 1689099"/>
                <a:gd name="connsiteX4" fmla="*/ 3111500 w 5956300"/>
                <a:gd name="connsiteY4" fmla="*/ 1555750 h 1689099"/>
                <a:gd name="connsiteX5" fmla="*/ 0 w 5956300"/>
                <a:gd name="connsiteY5" fmla="*/ 1689099 h 1689099"/>
                <a:gd name="connsiteX6" fmla="*/ 0 w 5956300"/>
                <a:gd name="connsiteY6" fmla="*/ 622299 h 1689099"/>
                <a:gd name="connsiteX0" fmla="*/ 0 w 5956300"/>
                <a:gd name="connsiteY0" fmla="*/ 622299 h 1689099"/>
                <a:gd name="connsiteX1" fmla="*/ 2933700 w 5956300"/>
                <a:gd name="connsiteY1" fmla="*/ 488950 h 1689099"/>
                <a:gd name="connsiteX2" fmla="*/ 5511800 w 5956300"/>
                <a:gd name="connsiteY2" fmla="*/ 0 h 1689099"/>
                <a:gd name="connsiteX3" fmla="*/ 5956300 w 5956300"/>
                <a:gd name="connsiteY3" fmla="*/ 977900 h 1689099"/>
                <a:gd name="connsiteX4" fmla="*/ 3111500 w 5956300"/>
                <a:gd name="connsiteY4" fmla="*/ 1555750 h 1689099"/>
                <a:gd name="connsiteX5" fmla="*/ 0 w 5956300"/>
                <a:gd name="connsiteY5" fmla="*/ 1689099 h 1689099"/>
                <a:gd name="connsiteX6" fmla="*/ 0 w 5956300"/>
                <a:gd name="connsiteY6" fmla="*/ 622299 h 1689099"/>
                <a:gd name="connsiteX0" fmla="*/ 0 w 5956300"/>
                <a:gd name="connsiteY0" fmla="*/ 622299 h 1689099"/>
                <a:gd name="connsiteX1" fmla="*/ 2933700 w 5956300"/>
                <a:gd name="connsiteY1" fmla="*/ 488950 h 1689099"/>
                <a:gd name="connsiteX2" fmla="*/ 5511800 w 5956300"/>
                <a:gd name="connsiteY2" fmla="*/ 0 h 1689099"/>
                <a:gd name="connsiteX3" fmla="*/ 5956300 w 5956300"/>
                <a:gd name="connsiteY3" fmla="*/ 977900 h 1689099"/>
                <a:gd name="connsiteX4" fmla="*/ 3111500 w 5956300"/>
                <a:gd name="connsiteY4" fmla="*/ 1555750 h 1689099"/>
                <a:gd name="connsiteX5" fmla="*/ 0 w 5956300"/>
                <a:gd name="connsiteY5" fmla="*/ 1689099 h 1689099"/>
                <a:gd name="connsiteX6" fmla="*/ 0 w 5956300"/>
                <a:gd name="connsiteY6" fmla="*/ 622299 h 1689099"/>
                <a:gd name="connsiteX0" fmla="*/ 0 w 5956300"/>
                <a:gd name="connsiteY0" fmla="*/ 622299 h 1689099"/>
                <a:gd name="connsiteX1" fmla="*/ 2933700 w 5956300"/>
                <a:gd name="connsiteY1" fmla="*/ 488950 h 1689099"/>
                <a:gd name="connsiteX2" fmla="*/ 5511800 w 5956300"/>
                <a:gd name="connsiteY2" fmla="*/ 0 h 1689099"/>
                <a:gd name="connsiteX3" fmla="*/ 5956300 w 5956300"/>
                <a:gd name="connsiteY3" fmla="*/ 977900 h 1689099"/>
                <a:gd name="connsiteX4" fmla="*/ 3111500 w 5956300"/>
                <a:gd name="connsiteY4" fmla="*/ 1555750 h 1689099"/>
                <a:gd name="connsiteX5" fmla="*/ 0 w 5956300"/>
                <a:gd name="connsiteY5" fmla="*/ 1689099 h 1689099"/>
                <a:gd name="connsiteX6" fmla="*/ 0 w 5956300"/>
                <a:gd name="connsiteY6" fmla="*/ 622299 h 1689099"/>
                <a:gd name="connsiteX0" fmla="*/ 0 w 5956300"/>
                <a:gd name="connsiteY0" fmla="*/ 622299 h 1689099"/>
                <a:gd name="connsiteX1" fmla="*/ 2978150 w 5956300"/>
                <a:gd name="connsiteY1" fmla="*/ 533400 h 1689099"/>
                <a:gd name="connsiteX2" fmla="*/ 5511800 w 5956300"/>
                <a:gd name="connsiteY2" fmla="*/ 0 h 1689099"/>
                <a:gd name="connsiteX3" fmla="*/ 5956300 w 5956300"/>
                <a:gd name="connsiteY3" fmla="*/ 977900 h 1689099"/>
                <a:gd name="connsiteX4" fmla="*/ 3111500 w 5956300"/>
                <a:gd name="connsiteY4" fmla="*/ 1555750 h 1689099"/>
                <a:gd name="connsiteX5" fmla="*/ 0 w 5956300"/>
                <a:gd name="connsiteY5" fmla="*/ 1689099 h 1689099"/>
                <a:gd name="connsiteX6" fmla="*/ 0 w 5956300"/>
                <a:gd name="connsiteY6" fmla="*/ 622299 h 1689099"/>
                <a:gd name="connsiteX0" fmla="*/ 0 w 5956300"/>
                <a:gd name="connsiteY0" fmla="*/ 622299 h 1689099"/>
                <a:gd name="connsiteX1" fmla="*/ 2978150 w 5956300"/>
                <a:gd name="connsiteY1" fmla="*/ 533400 h 1689099"/>
                <a:gd name="connsiteX2" fmla="*/ 5511800 w 5956300"/>
                <a:gd name="connsiteY2" fmla="*/ 0 h 1689099"/>
                <a:gd name="connsiteX3" fmla="*/ 5956300 w 5956300"/>
                <a:gd name="connsiteY3" fmla="*/ 977900 h 1689099"/>
                <a:gd name="connsiteX4" fmla="*/ 3022600 w 5956300"/>
                <a:gd name="connsiteY4" fmla="*/ 1555750 h 1689099"/>
                <a:gd name="connsiteX5" fmla="*/ 0 w 5956300"/>
                <a:gd name="connsiteY5" fmla="*/ 1689099 h 1689099"/>
                <a:gd name="connsiteX6" fmla="*/ 0 w 5956300"/>
                <a:gd name="connsiteY6" fmla="*/ 622299 h 1689099"/>
                <a:gd name="connsiteX0" fmla="*/ 0 w 5867400"/>
                <a:gd name="connsiteY0" fmla="*/ 622299 h 1689099"/>
                <a:gd name="connsiteX1" fmla="*/ 2978150 w 5867400"/>
                <a:gd name="connsiteY1" fmla="*/ 533400 h 1689099"/>
                <a:gd name="connsiteX2" fmla="*/ 5511800 w 5867400"/>
                <a:gd name="connsiteY2" fmla="*/ 0 h 1689099"/>
                <a:gd name="connsiteX3" fmla="*/ 5867400 w 5867400"/>
                <a:gd name="connsiteY3" fmla="*/ 1022350 h 1689099"/>
                <a:gd name="connsiteX4" fmla="*/ 3022600 w 5867400"/>
                <a:gd name="connsiteY4" fmla="*/ 1555750 h 1689099"/>
                <a:gd name="connsiteX5" fmla="*/ 0 w 5867400"/>
                <a:gd name="connsiteY5" fmla="*/ 1689099 h 1689099"/>
                <a:gd name="connsiteX6" fmla="*/ 0 w 5867400"/>
                <a:gd name="connsiteY6" fmla="*/ 622299 h 1689099"/>
                <a:gd name="connsiteX0" fmla="*/ 0 w 5867400"/>
                <a:gd name="connsiteY0" fmla="*/ 622299 h 1689099"/>
                <a:gd name="connsiteX1" fmla="*/ 2578100 w 5867400"/>
                <a:gd name="connsiteY1" fmla="*/ 577850 h 1689099"/>
                <a:gd name="connsiteX2" fmla="*/ 5511800 w 5867400"/>
                <a:gd name="connsiteY2" fmla="*/ 0 h 1689099"/>
                <a:gd name="connsiteX3" fmla="*/ 5867400 w 5867400"/>
                <a:gd name="connsiteY3" fmla="*/ 1022350 h 1689099"/>
                <a:gd name="connsiteX4" fmla="*/ 3022600 w 5867400"/>
                <a:gd name="connsiteY4" fmla="*/ 1555750 h 1689099"/>
                <a:gd name="connsiteX5" fmla="*/ 0 w 5867400"/>
                <a:gd name="connsiteY5" fmla="*/ 1689099 h 1689099"/>
                <a:gd name="connsiteX6" fmla="*/ 0 w 5867400"/>
                <a:gd name="connsiteY6" fmla="*/ 622299 h 1689099"/>
                <a:gd name="connsiteX0" fmla="*/ 0 w 5867400"/>
                <a:gd name="connsiteY0" fmla="*/ 622299 h 1689099"/>
                <a:gd name="connsiteX1" fmla="*/ 2889250 w 5867400"/>
                <a:gd name="connsiteY1" fmla="*/ 488950 h 1689099"/>
                <a:gd name="connsiteX2" fmla="*/ 5511800 w 5867400"/>
                <a:gd name="connsiteY2" fmla="*/ 0 h 1689099"/>
                <a:gd name="connsiteX3" fmla="*/ 5867400 w 5867400"/>
                <a:gd name="connsiteY3" fmla="*/ 1022350 h 1689099"/>
                <a:gd name="connsiteX4" fmla="*/ 3022600 w 5867400"/>
                <a:gd name="connsiteY4" fmla="*/ 1555750 h 1689099"/>
                <a:gd name="connsiteX5" fmla="*/ 0 w 5867400"/>
                <a:gd name="connsiteY5" fmla="*/ 1689099 h 1689099"/>
                <a:gd name="connsiteX6" fmla="*/ 0 w 5867400"/>
                <a:gd name="connsiteY6" fmla="*/ 622299 h 1689099"/>
                <a:gd name="connsiteX0" fmla="*/ 0 w 5867400"/>
                <a:gd name="connsiteY0" fmla="*/ 622299 h 1689099"/>
                <a:gd name="connsiteX1" fmla="*/ 2755900 w 5867400"/>
                <a:gd name="connsiteY1" fmla="*/ 533400 h 1689099"/>
                <a:gd name="connsiteX2" fmla="*/ 5511800 w 5867400"/>
                <a:gd name="connsiteY2" fmla="*/ 0 h 1689099"/>
                <a:gd name="connsiteX3" fmla="*/ 5867400 w 5867400"/>
                <a:gd name="connsiteY3" fmla="*/ 1022350 h 1689099"/>
                <a:gd name="connsiteX4" fmla="*/ 3022600 w 5867400"/>
                <a:gd name="connsiteY4" fmla="*/ 1555750 h 1689099"/>
                <a:gd name="connsiteX5" fmla="*/ 0 w 5867400"/>
                <a:gd name="connsiteY5" fmla="*/ 1689099 h 1689099"/>
                <a:gd name="connsiteX6" fmla="*/ 0 w 5867400"/>
                <a:gd name="connsiteY6" fmla="*/ 622299 h 1689099"/>
                <a:gd name="connsiteX0" fmla="*/ 0 w 5867400"/>
                <a:gd name="connsiteY0" fmla="*/ 622299 h 1689099"/>
                <a:gd name="connsiteX1" fmla="*/ 2755900 w 5867400"/>
                <a:gd name="connsiteY1" fmla="*/ 533400 h 1689099"/>
                <a:gd name="connsiteX2" fmla="*/ 5511800 w 5867400"/>
                <a:gd name="connsiteY2" fmla="*/ 0 h 1689099"/>
                <a:gd name="connsiteX3" fmla="*/ 5867400 w 5867400"/>
                <a:gd name="connsiteY3" fmla="*/ 1022350 h 1689099"/>
                <a:gd name="connsiteX4" fmla="*/ 3022600 w 5867400"/>
                <a:gd name="connsiteY4" fmla="*/ 1555750 h 1689099"/>
                <a:gd name="connsiteX5" fmla="*/ 0 w 5867400"/>
                <a:gd name="connsiteY5" fmla="*/ 1689099 h 1689099"/>
                <a:gd name="connsiteX6" fmla="*/ 0 w 5867400"/>
                <a:gd name="connsiteY6" fmla="*/ 622299 h 1689099"/>
                <a:gd name="connsiteX0" fmla="*/ 0 w 5867400"/>
                <a:gd name="connsiteY0" fmla="*/ 622299 h 1689099"/>
                <a:gd name="connsiteX1" fmla="*/ 2755900 w 5867400"/>
                <a:gd name="connsiteY1" fmla="*/ 533400 h 1689099"/>
                <a:gd name="connsiteX2" fmla="*/ 5511800 w 5867400"/>
                <a:gd name="connsiteY2" fmla="*/ 0 h 1689099"/>
                <a:gd name="connsiteX3" fmla="*/ 5867400 w 5867400"/>
                <a:gd name="connsiteY3" fmla="*/ 1022350 h 1689099"/>
                <a:gd name="connsiteX4" fmla="*/ 3022600 w 5867400"/>
                <a:gd name="connsiteY4" fmla="*/ 1555750 h 1689099"/>
                <a:gd name="connsiteX5" fmla="*/ 0 w 5867400"/>
                <a:gd name="connsiteY5" fmla="*/ 1689099 h 1689099"/>
                <a:gd name="connsiteX6" fmla="*/ 0 w 5867400"/>
                <a:gd name="connsiteY6" fmla="*/ 622299 h 1689099"/>
                <a:gd name="connsiteX0" fmla="*/ 0 w 5867400"/>
                <a:gd name="connsiteY0" fmla="*/ 622299 h 1689099"/>
                <a:gd name="connsiteX1" fmla="*/ 2755900 w 5867400"/>
                <a:gd name="connsiteY1" fmla="*/ 533400 h 1689099"/>
                <a:gd name="connsiteX2" fmla="*/ 5511800 w 5867400"/>
                <a:gd name="connsiteY2" fmla="*/ 0 h 1689099"/>
                <a:gd name="connsiteX3" fmla="*/ 5867400 w 5867400"/>
                <a:gd name="connsiteY3" fmla="*/ 1022350 h 1689099"/>
                <a:gd name="connsiteX4" fmla="*/ 3022600 w 5867400"/>
                <a:gd name="connsiteY4" fmla="*/ 1555750 h 1689099"/>
                <a:gd name="connsiteX5" fmla="*/ 0 w 5867400"/>
                <a:gd name="connsiteY5" fmla="*/ 1689099 h 1689099"/>
                <a:gd name="connsiteX6" fmla="*/ 0 w 5867400"/>
                <a:gd name="connsiteY6" fmla="*/ 622299 h 168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67400" h="1689099">
                  <a:moveTo>
                    <a:pt x="0" y="622299"/>
                  </a:moveTo>
                  <a:cubicBezTo>
                    <a:pt x="918633" y="592666"/>
                    <a:pt x="1781387" y="623993"/>
                    <a:pt x="2755900" y="533400"/>
                  </a:cubicBezTo>
                  <a:cubicBezTo>
                    <a:pt x="3674533" y="429684"/>
                    <a:pt x="5163155" y="123372"/>
                    <a:pt x="5511800" y="0"/>
                  </a:cubicBezTo>
                  <a:cubicBezTo>
                    <a:pt x="5652256" y="378279"/>
                    <a:pt x="5860294" y="1009196"/>
                    <a:pt x="5867400" y="1022350"/>
                  </a:cubicBezTo>
                  <a:cubicBezTo>
                    <a:pt x="5822950" y="1046692"/>
                    <a:pt x="4052358" y="1422400"/>
                    <a:pt x="3022600" y="1555750"/>
                  </a:cubicBezTo>
                  <a:cubicBezTo>
                    <a:pt x="2118783" y="1681691"/>
                    <a:pt x="722010" y="1683807"/>
                    <a:pt x="0" y="1689099"/>
                  </a:cubicBezTo>
                  <a:lnTo>
                    <a:pt x="0" y="622299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Volný tvar 37"/>
            <p:cNvSpPr/>
            <p:nvPr/>
          </p:nvSpPr>
          <p:spPr>
            <a:xfrm flipV="1">
              <a:off x="919692" y="4643966"/>
              <a:ext cx="6052608" cy="740833"/>
            </a:xfrm>
            <a:custGeom>
              <a:avLst/>
              <a:gdLst>
                <a:gd name="connsiteX0" fmla="*/ 0 w 5629275"/>
                <a:gd name="connsiteY0" fmla="*/ 38100 h 368300"/>
                <a:gd name="connsiteX1" fmla="*/ 2705100 w 5629275"/>
                <a:gd name="connsiteY1" fmla="*/ 361950 h 368300"/>
                <a:gd name="connsiteX2" fmla="*/ 5629275 w 5629275"/>
                <a:gd name="connsiteY2" fmla="*/ 0 h 368300"/>
                <a:gd name="connsiteX0" fmla="*/ 0 w 5689600"/>
                <a:gd name="connsiteY0" fmla="*/ 38100 h 368300"/>
                <a:gd name="connsiteX1" fmla="*/ 2705100 w 5689600"/>
                <a:gd name="connsiteY1" fmla="*/ 361950 h 368300"/>
                <a:gd name="connsiteX2" fmla="*/ 5689600 w 5689600"/>
                <a:gd name="connsiteY2" fmla="*/ 0 h 368300"/>
                <a:gd name="connsiteX0" fmla="*/ 0 w 5822951"/>
                <a:gd name="connsiteY0" fmla="*/ 0 h 361950"/>
                <a:gd name="connsiteX1" fmla="*/ 2838451 w 5822951"/>
                <a:gd name="connsiteY1" fmla="*/ 361950 h 361950"/>
                <a:gd name="connsiteX2" fmla="*/ 5822951 w 5822951"/>
                <a:gd name="connsiteY2" fmla="*/ 0 h 361950"/>
                <a:gd name="connsiteX0" fmla="*/ 0 w 5645150"/>
                <a:gd name="connsiteY0" fmla="*/ 615950 h 1080558"/>
                <a:gd name="connsiteX1" fmla="*/ 2838451 w 5645150"/>
                <a:gd name="connsiteY1" fmla="*/ 977900 h 1080558"/>
                <a:gd name="connsiteX2" fmla="*/ 5645150 w 5645150"/>
                <a:gd name="connsiteY2" fmla="*/ 0 h 1080558"/>
                <a:gd name="connsiteX0" fmla="*/ 0 w 5645150"/>
                <a:gd name="connsiteY0" fmla="*/ 615950 h 781050"/>
                <a:gd name="connsiteX1" fmla="*/ 2711450 w 5645150"/>
                <a:gd name="connsiteY1" fmla="*/ 622300 h 781050"/>
                <a:gd name="connsiteX2" fmla="*/ 5645150 w 5645150"/>
                <a:gd name="connsiteY2" fmla="*/ 0 h 781050"/>
                <a:gd name="connsiteX0" fmla="*/ 0 w 5645150"/>
                <a:gd name="connsiteY0" fmla="*/ 615950 h 781050"/>
                <a:gd name="connsiteX1" fmla="*/ 2844800 w 5645150"/>
                <a:gd name="connsiteY1" fmla="*/ 577850 h 781050"/>
                <a:gd name="connsiteX2" fmla="*/ 5645150 w 5645150"/>
                <a:gd name="connsiteY2" fmla="*/ 0 h 781050"/>
                <a:gd name="connsiteX0" fmla="*/ 429683 w 6074833"/>
                <a:gd name="connsiteY0" fmla="*/ 615950 h 717550"/>
                <a:gd name="connsiteX1" fmla="*/ 474133 w 6074833"/>
                <a:gd name="connsiteY1" fmla="*/ 711200 h 717550"/>
                <a:gd name="connsiteX2" fmla="*/ 3274483 w 6074833"/>
                <a:gd name="connsiteY2" fmla="*/ 577850 h 717550"/>
                <a:gd name="connsiteX3" fmla="*/ 6074833 w 6074833"/>
                <a:gd name="connsiteY3" fmla="*/ 0 h 717550"/>
                <a:gd name="connsiteX0" fmla="*/ 429683 w 6074833"/>
                <a:gd name="connsiteY0" fmla="*/ 615950 h 717550"/>
                <a:gd name="connsiteX1" fmla="*/ 474133 w 6074833"/>
                <a:gd name="connsiteY1" fmla="*/ 711200 h 717550"/>
                <a:gd name="connsiteX2" fmla="*/ 3274483 w 6074833"/>
                <a:gd name="connsiteY2" fmla="*/ 577850 h 717550"/>
                <a:gd name="connsiteX3" fmla="*/ 6074833 w 6074833"/>
                <a:gd name="connsiteY3" fmla="*/ 0 h 717550"/>
                <a:gd name="connsiteX0" fmla="*/ 407458 w 6052608"/>
                <a:gd name="connsiteY0" fmla="*/ 615950 h 740833"/>
                <a:gd name="connsiteX1" fmla="*/ 451908 w 6052608"/>
                <a:gd name="connsiteY1" fmla="*/ 711200 h 740833"/>
                <a:gd name="connsiteX2" fmla="*/ 3118909 w 6052608"/>
                <a:gd name="connsiteY2" fmla="*/ 622300 h 740833"/>
                <a:gd name="connsiteX3" fmla="*/ 6052608 w 6052608"/>
                <a:gd name="connsiteY3" fmla="*/ 0 h 74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2608" h="740833">
                  <a:moveTo>
                    <a:pt x="407458" y="615950"/>
                  </a:moveTo>
                  <a:cubicBezTo>
                    <a:pt x="410104" y="617008"/>
                    <a:pt x="0" y="710142"/>
                    <a:pt x="451908" y="711200"/>
                  </a:cubicBezTo>
                  <a:cubicBezTo>
                    <a:pt x="903816" y="712258"/>
                    <a:pt x="2185459" y="740833"/>
                    <a:pt x="3118909" y="622300"/>
                  </a:cubicBezTo>
                  <a:cubicBezTo>
                    <a:pt x="4052359" y="503767"/>
                    <a:pt x="5094551" y="260350"/>
                    <a:pt x="6052608" y="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1016000" y="3384550"/>
            <a:ext cx="311151" cy="2222500"/>
            <a:chOff x="1016000" y="3384550"/>
            <a:chExt cx="311151" cy="2222500"/>
          </a:xfrm>
        </p:grpSpPr>
        <p:cxnSp>
          <p:nvCxnSpPr>
            <p:cNvPr id="24" name="Přímá spojovací čára 23"/>
            <p:cNvCxnSpPr/>
            <p:nvPr/>
          </p:nvCxnSpPr>
          <p:spPr>
            <a:xfrm rot="10800000" flipV="1">
              <a:off x="1016000" y="36512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čára 24"/>
            <p:cNvCxnSpPr/>
            <p:nvPr/>
          </p:nvCxnSpPr>
          <p:spPr>
            <a:xfrm rot="10800000" flipV="1">
              <a:off x="1016000" y="38036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čára 25"/>
            <p:cNvCxnSpPr/>
            <p:nvPr/>
          </p:nvCxnSpPr>
          <p:spPr>
            <a:xfrm rot="10800000" flipV="1">
              <a:off x="1016000" y="39560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ovací čára 26"/>
            <p:cNvCxnSpPr/>
            <p:nvPr/>
          </p:nvCxnSpPr>
          <p:spPr>
            <a:xfrm rot="10800000" flipV="1">
              <a:off x="1016000" y="41084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ovací čára 27"/>
            <p:cNvCxnSpPr/>
            <p:nvPr/>
          </p:nvCxnSpPr>
          <p:spPr>
            <a:xfrm rot="10800000" flipV="1">
              <a:off x="1016000" y="42608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ovací čára 28"/>
            <p:cNvCxnSpPr/>
            <p:nvPr/>
          </p:nvCxnSpPr>
          <p:spPr>
            <a:xfrm rot="10800000" flipV="1">
              <a:off x="1016000" y="44132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čára 29"/>
            <p:cNvCxnSpPr/>
            <p:nvPr/>
          </p:nvCxnSpPr>
          <p:spPr>
            <a:xfrm rot="10800000" flipV="1">
              <a:off x="1016000" y="45656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čára 30"/>
            <p:cNvCxnSpPr/>
            <p:nvPr/>
          </p:nvCxnSpPr>
          <p:spPr>
            <a:xfrm rot="10800000" flipV="1">
              <a:off x="1016001" y="47180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čára 31"/>
            <p:cNvCxnSpPr/>
            <p:nvPr/>
          </p:nvCxnSpPr>
          <p:spPr>
            <a:xfrm rot="10800000" flipV="1">
              <a:off x="1016001" y="48704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/>
            <p:nvPr/>
          </p:nvCxnSpPr>
          <p:spPr>
            <a:xfrm rot="10800000" flipV="1">
              <a:off x="1016001" y="50228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33"/>
            <p:cNvCxnSpPr/>
            <p:nvPr/>
          </p:nvCxnSpPr>
          <p:spPr>
            <a:xfrm rot="10800000" flipV="1">
              <a:off x="1016001" y="51752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ovací čára 21"/>
            <p:cNvCxnSpPr/>
            <p:nvPr/>
          </p:nvCxnSpPr>
          <p:spPr>
            <a:xfrm rot="5400000">
              <a:off x="215900" y="4495800"/>
              <a:ext cx="2222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95 L -0.04028 0.088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85750" y="1428750"/>
            <a:ext cx="85534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19138" lvl="2" indent="-269875" defTabSz="449263">
              <a:defRPr/>
            </a:pPr>
            <a:r>
              <a:rPr lang="cs-CZ" sz="2800" b="1" dirty="0">
                <a:solidFill>
                  <a:prstClr val="black"/>
                </a:solidFill>
                <a:cs typeface="Arial" charset="0"/>
              </a:rPr>
              <a:t>B) </a:t>
            </a: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polykrystaly</a:t>
            </a:r>
          </a:p>
          <a:p>
            <a:pPr marL="719138" lvl="2" indent="-269875" defTabSz="449263">
              <a:defRPr/>
            </a:pPr>
            <a:endParaRPr lang="cs-CZ" sz="2800" b="1" u="sng" dirty="0">
              <a:solidFill>
                <a:prstClr val="black"/>
              </a:solidFill>
              <a:cs typeface="Arial" charset="0"/>
            </a:endParaRPr>
          </a:p>
          <a:p>
            <a:pPr marL="719138" lvl="2" indent="-269875"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cs typeface="Arial" charset="0"/>
              </a:rPr>
              <a:t>krystaly s nahodilou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strukturou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endParaRPr lang="cs-CZ" sz="2800" dirty="0">
              <a:solidFill>
                <a:prstClr val="black"/>
              </a:solidFill>
              <a:cs typeface="Arial" charset="0"/>
            </a:endParaRPr>
          </a:p>
          <a:p>
            <a:pPr marL="719138" indent="-269875"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prstClr val="black"/>
                </a:solidFill>
                <a:cs typeface="Arial" charset="0"/>
              </a:rPr>
              <a:t>izotropní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 – ve všech směrech je určitá vlastnost stejná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(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např. roztažnost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)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endParaRPr lang="cs-CZ" sz="2800" dirty="0">
              <a:solidFill>
                <a:prstClr val="black"/>
              </a:solidFill>
              <a:cs typeface="Arial" charset="0"/>
            </a:endParaRPr>
          </a:p>
          <a:p>
            <a:pPr marL="719138" indent="-269875"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cs typeface="Arial" charset="0"/>
              </a:rPr>
              <a:t>Př.: kovy, zeminy, prach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5.1. KRYSTALICKÉ A AMORFNÍ LÁTKY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Přímá spojovací šipka 27"/>
          <p:cNvCxnSpPr/>
          <p:nvPr/>
        </p:nvCxnSpPr>
        <p:spPr>
          <a:xfrm flipH="1">
            <a:off x="882650" y="5675312"/>
            <a:ext cx="10223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285750" y="713700"/>
            <a:ext cx="850106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4. smykem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cs-CZ" sz="30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dirty="0">
                <a:solidFill>
                  <a:prstClr val="black"/>
                </a:solidFill>
                <a:cs typeface="Arial" charset="0"/>
              </a:rPr>
              <a:t>způsobená dvěma stejně velkými rovnoběžnými silami opačného směru, které 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neleží na totožné vektorové přímce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Př.:</a:t>
            </a:r>
            <a:r>
              <a:rPr lang="cs-CZ" sz="3200" dirty="0" smtClean="0"/>
              <a:t> šrouby, nýty</a:t>
            </a:r>
            <a:endParaRPr lang="cs-CZ" sz="3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5. DEFORMACE PEVNÉHO TĚLESA</a:t>
            </a:r>
          </a:p>
        </p:txBody>
      </p:sp>
      <p:grpSp>
        <p:nvGrpSpPr>
          <p:cNvPr id="34" name="Skupina 33"/>
          <p:cNvGrpSpPr/>
          <p:nvPr/>
        </p:nvGrpSpPr>
        <p:grpSpPr>
          <a:xfrm>
            <a:off x="1638300" y="4432300"/>
            <a:ext cx="5089525" cy="1893888"/>
            <a:chOff x="1638300" y="4006850"/>
            <a:chExt cx="5089525" cy="1893888"/>
          </a:xfrm>
        </p:grpSpPr>
        <p:sp>
          <p:nvSpPr>
            <p:cNvPr id="1135621" name="Rectangle 5"/>
            <p:cNvSpPr>
              <a:spLocks noChangeArrowheads="1"/>
            </p:cNvSpPr>
            <p:nvPr/>
          </p:nvSpPr>
          <p:spPr bwMode="auto">
            <a:xfrm>
              <a:off x="1638300" y="4006850"/>
              <a:ext cx="5089525" cy="1893888"/>
            </a:xfrm>
            <a:prstGeom prst="rect">
              <a:avLst/>
            </a:prstGeom>
            <a:solidFill>
              <a:srgbClr val="FF00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135622" name="Rectangle 6"/>
            <p:cNvSpPr>
              <a:spLocks noChangeArrowheads="1"/>
            </p:cNvSpPr>
            <p:nvPr/>
          </p:nvSpPr>
          <p:spPr bwMode="auto">
            <a:xfrm>
              <a:off x="1638300" y="4006850"/>
              <a:ext cx="5089525" cy="1893888"/>
            </a:xfrm>
            <a:prstGeom prst="rect">
              <a:avLst/>
            </a:prstGeom>
            <a:solidFill>
              <a:srgbClr val="FF00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Wirefram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7550150" y="4926013"/>
          <a:ext cx="609097" cy="750887"/>
        </p:xfrm>
        <a:graphic>
          <a:graphicData uri="http://schemas.openxmlformats.org/presentationml/2006/ole">
            <p:oleObj spid="_x0000_s1398788" name="Rovnice" r:id="rId4" imgW="164880" imgH="203040" progId="Equation.3">
              <p:embed/>
            </p:oleObj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527050" y="4525962"/>
          <a:ext cx="984250" cy="750888"/>
        </p:xfrm>
        <a:graphic>
          <a:graphicData uri="http://schemas.openxmlformats.org/presentationml/2006/ole">
            <p:oleObj spid="_x0000_s1398789" name="Rovnice" r:id="rId5" imgW="266400" imgH="203040" progId="Equation.3">
              <p:embed/>
            </p:oleObj>
          </a:graphicData>
        </a:graphic>
      </p:graphicFrame>
      <p:grpSp>
        <p:nvGrpSpPr>
          <p:cNvPr id="33" name="Skupina 32"/>
          <p:cNvGrpSpPr/>
          <p:nvPr/>
        </p:nvGrpSpPr>
        <p:grpSpPr>
          <a:xfrm>
            <a:off x="1593850" y="4387850"/>
            <a:ext cx="5822950" cy="1974850"/>
            <a:chOff x="2349500" y="742950"/>
            <a:chExt cx="5822950" cy="1974850"/>
          </a:xfrm>
        </p:grpSpPr>
        <p:sp>
          <p:nvSpPr>
            <p:cNvPr id="1398790" name="Freeform 6"/>
            <p:cNvSpPr>
              <a:spLocks/>
            </p:cNvSpPr>
            <p:nvPr/>
          </p:nvSpPr>
          <p:spPr bwMode="auto">
            <a:xfrm>
              <a:off x="2374900" y="742950"/>
              <a:ext cx="5797550" cy="1955800"/>
            </a:xfrm>
            <a:custGeom>
              <a:avLst/>
              <a:gdLst/>
              <a:ahLst/>
              <a:cxnLst>
                <a:cxn ang="0">
                  <a:pos x="1102" y="0"/>
                </a:cxn>
                <a:cxn ang="0">
                  <a:pos x="9129" y="0"/>
                </a:cxn>
                <a:cxn ang="0">
                  <a:pos x="8027" y="3043"/>
                </a:cxn>
                <a:cxn ang="0">
                  <a:pos x="0" y="3081"/>
                </a:cxn>
                <a:cxn ang="0">
                  <a:pos x="1102" y="0"/>
                </a:cxn>
              </a:cxnLst>
              <a:rect l="0" t="0" r="r" b="b"/>
              <a:pathLst>
                <a:path w="9129" h="3081">
                  <a:moveTo>
                    <a:pt x="1102" y="0"/>
                  </a:moveTo>
                  <a:lnTo>
                    <a:pt x="9129" y="0"/>
                  </a:lnTo>
                  <a:lnTo>
                    <a:pt x="8027" y="3043"/>
                  </a:lnTo>
                  <a:lnTo>
                    <a:pt x="0" y="308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398791" name="Freeform 7"/>
            <p:cNvSpPr>
              <a:spLocks/>
            </p:cNvSpPr>
            <p:nvPr/>
          </p:nvSpPr>
          <p:spPr bwMode="auto">
            <a:xfrm>
              <a:off x="2349500" y="762000"/>
              <a:ext cx="5797550" cy="1955800"/>
            </a:xfrm>
            <a:custGeom>
              <a:avLst/>
              <a:gdLst/>
              <a:ahLst/>
              <a:cxnLst>
                <a:cxn ang="0">
                  <a:pos x="1102" y="0"/>
                </a:cxn>
                <a:cxn ang="0">
                  <a:pos x="9129" y="0"/>
                </a:cxn>
                <a:cxn ang="0">
                  <a:pos x="8027" y="3043"/>
                </a:cxn>
                <a:cxn ang="0">
                  <a:pos x="0" y="3081"/>
                </a:cxn>
                <a:cxn ang="0">
                  <a:pos x="1102" y="0"/>
                </a:cxn>
              </a:cxnLst>
              <a:rect l="0" t="0" r="r" b="b"/>
              <a:pathLst>
                <a:path w="9129" h="3081">
                  <a:moveTo>
                    <a:pt x="1102" y="0"/>
                  </a:moveTo>
                  <a:lnTo>
                    <a:pt x="9129" y="0"/>
                  </a:lnTo>
                  <a:lnTo>
                    <a:pt x="8027" y="3043"/>
                  </a:lnTo>
                  <a:lnTo>
                    <a:pt x="0" y="308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Wirefram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cxnSp>
        <p:nvCxnSpPr>
          <p:cNvPr id="27" name="Přímá spojovací šipka 26"/>
          <p:cNvCxnSpPr/>
          <p:nvPr/>
        </p:nvCxnSpPr>
        <p:spPr>
          <a:xfrm>
            <a:off x="7105650" y="4521200"/>
            <a:ext cx="9779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0.03854 0.00116 " pathEditMode="relative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285750" y="843498"/>
            <a:ext cx="3708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5. kroucením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0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dirty="0">
                <a:solidFill>
                  <a:prstClr val="black"/>
                </a:solidFill>
                <a:cs typeface="Arial" charset="0"/>
              </a:rPr>
              <a:t>způsobená dvěma silovými dvojicemi, jejichž momenty sil jsou stejně velké, 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opačného směru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Př.:  hřídele, vrtáky, šroubováky</a:t>
            </a:r>
            <a:endParaRPr lang="cs-CZ" sz="3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5. DEFORMACE PEVNÉHO TĚLESA</a:t>
            </a:r>
          </a:p>
        </p:txBody>
      </p:sp>
      <p:sp>
        <p:nvSpPr>
          <p:cNvPr id="1136646" name="AutoShape 6"/>
          <p:cNvSpPr>
            <a:spLocks noChangeArrowheads="1"/>
          </p:cNvSpPr>
          <p:nvPr/>
        </p:nvSpPr>
        <p:spPr bwMode="auto">
          <a:xfrm>
            <a:off x="5372100" y="1295400"/>
            <a:ext cx="2486025" cy="4622800"/>
          </a:xfrm>
          <a:prstGeom prst="can">
            <a:avLst>
              <a:gd name="adj" fmla="val 49519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28" name="Přímá spojovací šipka 27"/>
          <p:cNvCxnSpPr/>
          <p:nvPr/>
        </p:nvCxnSpPr>
        <p:spPr>
          <a:xfrm rot="10800000" flipV="1">
            <a:off x="4616450" y="1517651"/>
            <a:ext cx="1022350" cy="8445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8083550" y="2006600"/>
          <a:ext cx="609097" cy="750887"/>
        </p:xfrm>
        <a:graphic>
          <a:graphicData uri="http://schemas.openxmlformats.org/presentationml/2006/ole">
            <p:oleObj spid="_x0000_s1136647" name="Rovnice" r:id="rId4" imgW="164880" imgH="203040" progId="Equation.3">
              <p:embed/>
            </p:oleObj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4260850" y="984250"/>
          <a:ext cx="984250" cy="750888"/>
        </p:xfrm>
        <a:graphic>
          <a:graphicData uri="http://schemas.openxmlformats.org/presentationml/2006/ole">
            <p:oleObj spid="_x0000_s1136648" name="Rovnice" r:id="rId5" imgW="266400" imgH="203040" progId="Equation.3">
              <p:embed/>
            </p:oleObj>
          </a:graphicData>
        </a:graphic>
      </p:graphicFrame>
      <p:cxnSp>
        <p:nvCxnSpPr>
          <p:cNvPr id="31" name="Přímá spojovací šipka 30"/>
          <p:cNvCxnSpPr/>
          <p:nvPr/>
        </p:nvCxnSpPr>
        <p:spPr>
          <a:xfrm flipV="1">
            <a:off x="7594600" y="1428750"/>
            <a:ext cx="933450" cy="889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rot="10800000">
            <a:off x="5816600" y="4851400"/>
            <a:ext cx="1911350" cy="7556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 rot="10800000" flipV="1">
            <a:off x="4768850" y="4806951"/>
            <a:ext cx="1022350" cy="8445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2"/>
          <p:cNvGraphicFramePr>
            <a:graphicFrameLocks noChangeAspect="1"/>
          </p:cNvGraphicFramePr>
          <p:nvPr/>
        </p:nvGraphicFramePr>
        <p:xfrm>
          <a:off x="8235950" y="5295900"/>
          <a:ext cx="609097" cy="750887"/>
        </p:xfrm>
        <a:graphic>
          <a:graphicData uri="http://schemas.openxmlformats.org/presentationml/2006/ole">
            <p:oleObj spid="_x0000_s1136649" name="Rovnice" r:id="rId6" imgW="164880" imgH="203040" progId="Equation.3">
              <p:embed/>
            </p:oleObj>
          </a:graphicData>
        </a:graphic>
      </p:graphicFrame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4413250" y="4273550"/>
          <a:ext cx="984250" cy="750888"/>
        </p:xfrm>
        <a:graphic>
          <a:graphicData uri="http://schemas.openxmlformats.org/presentationml/2006/ole">
            <p:oleObj spid="_x0000_s1136650" name="Rovnice" r:id="rId7" imgW="266400" imgH="203040" progId="Equation.3">
              <p:embed/>
            </p:oleObj>
          </a:graphicData>
        </a:graphic>
      </p:graphicFrame>
      <p:cxnSp>
        <p:nvCxnSpPr>
          <p:cNvPr id="44" name="Přímá spojovací šipka 43"/>
          <p:cNvCxnSpPr/>
          <p:nvPr/>
        </p:nvCxnSpPr>
        <p:spPr>
          <a:xfrm flipV="1">
            <a:off x="7747000" y="4718050"/>
            <a:ext cx="933450" cy="889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4"/>
          <p:cNvSpPr/>
          <p:nvPr/>
        </p:nvSpPr>
        <p:spPr>
          <a:xfrm>
            <a:off x="5351489" y="4673600"/>
            <a:ext cx="2509811" cy="12446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6" name="Přímá spojovací čára 45"/>
          <p:cNvCxnSpPr/>
          <p:nvPr/>
        </p:nvCxnSpPr>
        <p:spPr>
          <a:xfrm rot="10800000">
            <a:off x="5683250" y="1517651"/>
            <a:ext cx="1911350" cy="7556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rot="16200000" flipH="1">
            <a:off x="4972052" y="3562349"/>
            <a:ext cx="3289297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ovací šipka 11"/>
          <p:cNvCxnSpPr/>
          <p:nvPr/>
        </p:nvCxnSpPr>
        <p:spPr>
          <a:xfrm flipH="1">
            <a:off x="1104900" y="3871912"/>
            <a:ext cx="10223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60350" y="939800"/>
            <a:ext cx="86439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Pevné těleso je deformováno tahem silami F.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U pružně deformovaného tělesa působí na libovolný příčný řez z obou stran síly pružnosti.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Je-li těleso v rovnovážném stavu,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pak velikost síly pružnosti </a:t>
            </a:r>
            <a:r>
              <a:rPr lang="cs-CZ" sz="3000" dirty="0" err="1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000" baseline="-25000" dirty="0" err="1" smtClean="0">
                <a:solidFill>
                  <a:prstClr val="black"/>
                </a:solidFill>
                <a:cs typeface="Arial" charset="0"/>
              </a:rPr>
              <a:t>p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= F. </a:t>
            </a: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6. SÍLA PRUŽNOSTI, NORMÁLOVÉ NAPĚTÍ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860550" y="3517900"/>
            <a:ext cx="5089525" cy="1333500"/>
            <a:chOff x="2393950" y="4406900"/>
            <a:chExt cx="5089525" cy="1893888"/>
          </a:xfrm>
          <a:effectLst>
            <a:outerShdw blurRad="50800" dist="50800" dir="5400000" algn="ctr" rotWithShape="0">
              <a:srgbClr val="FF00FF">
                <a:alpha val="42000"/>
              </a:srgbClr>
            </a:outerShdw>
          </a:effectLst>
        </p:grpSpPr>
        <p:sp>
          <p:nvSpPr>
            <p:cNvPr id="1370113" name="Rectangle 1"/>
            <p:cNvSpPr>
              <a:spLocks noChangeArrowheads="1"/>
            </p:cNvSpPr>
            <p:nvPr/>
          </p:nvSpPr>
          <p:spPr bwMode="auto">
            <a:xfrm>
              <a:off x="2393950" y="4406900"/>
              <a:ext cx="5089525" cy="1893888"/>
            </a:xfrm>
            <a:prstGeom prst="rect">
              <a:avLst/>
            </a:prstGeom>
            <a:solidFill>
              <a:srgbClr val="FF00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370114" name="Rectangle 2"/>
            <p:cNvSpPr>
              <a:spLocks noChangeArrowheads="1"/>
            </p:cNvSpPr>
            <p:nvPr/>
          </p:nvSpPr>
          <p:spPr bwMode="auto">
            <a:xfrm>
              <a:off x="2416175" y="4406900"/>
              <a:ext cx="5057775" cy="1893888"/>
            </a:xfrm>
            <a:prstGeom prst="rect">
              <a:avLst/>
            </a:prstGeom>
            <a:solidFill>
              <a:srgbClr val="FF00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Wirefram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  <p:cxnSp>
        <p:nvCxnSpPr>
          <p:cNvPr id="11" name="Přímá spojovací šipka 10"/>
          <p:cNvCxnSpPr/>
          <p:nvPr/>
        </p:nvCxnSpPr>
        <p:spPr>
          <a:xfrm>
            <a:off x="7283450" y="3871912"/>
            <a:ext cx="9779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518903" y="2782887"/>
          <a:ext cx="609097" cy="750887"/>
        </p:xfrm>
        <a:graphic>
          <a:graphicData uri="http://schemas.openxmlformats.org/presentationml/2006/ole">
            <p:oleObj spid="_x0000_s1370115" name="Rovnice" r:id="rId4" imgW="164880" imgH="203040" progId="Equation.3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95275" y="2782887"/>
          <a:ext cx="984250" cy="750888"/>
        </p:xfrm>
        <a:graphic>
          <a:graphicData uri="http://schemas.openxmlformats.org/presentationml/2006/ole">
            <p:oleObj spid="_x0000_s1370116" name="Rovnice" r:id="rId5" imgW="266400" imgH="203040" progId="Equation.3">
              <p:embed/>
            </p:oleObj>
          </a:graphicData>
        </a:graphic>
      </p:graphicFrame>
      <p:cxnSp>
        <p:nvCxnSpPr>
          <p:cNvPr id="17" name="Přímá spojovací šipka 16"/>
          <p:cNvCxnSpPr/>
          <p:nvPr/>
        </p:nvCxnSpPr>
        <p:spPr>
          <a:xfrm flipH="1">
            <a:off x="3549650" y="3829050"/>
            <a:ext cx="9779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4970463" y="2378075"/>
          <a:ext cx="703262" cy="985838"/>
        </p:xfrm>
        <a:graphic>
          <a:graphicData uri="http://schemas.openxmlformats.org/presentationml/2006/ole">
            <p:oleObj spid="_x0000_s1370117" name="Rovnice" r:id="rId6" imgW="190440" imgH="266400" progId="Equation.3">
              <p:embed/>
            </p:oleObj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3302000" y="2378075"/>
          <a:ext cx="1125538" cy="985838"/>
        </p:xfrm>
        <a:graphic>
          <a:graphicData uri="http://schemas.openxmlformats.org/presentationml/2006/ole">
            <p:oleObj spid="_x0000_s1370118" name="Rovnice" r:id="rId7" imgW="304560" imgH="266400" progId="Equation.3">
              <p:embed/>
            </p:oleObj>
          </a:graphicData>
        </a:graphic>
      </p:graphicFrame>
      <p:sp>
        <p:nvSpPr>
          <p:cNvPr id="15" name="Volný tvar 14"/>
          <p:cNvSpPr/>
          <p:nvPr/>
        </p:nvSpPr>
        <p:spPr>
          <a:xfrm>
            <a:off x="4171950" y="2857500"/>
            <a:ext cx="662940" cy="1996440"/>
          </a:xfrm>
          <a:custGeom>
            <a:avLst/>
            <a:gdLst>
              <a:gd name="connsiteX0" fmla="*/ 647700 w 662940"/>
              <a:gd name="connsiteY0" fmla="*/ 0 h 1996440"/>
              <a:gd name="connsiteX1" fmla="*/ 0 w 662940"/>
              <a:gd name="connsiteY1" fmla="*/ 655320 h 1996440"/>
              <a:gd name="connsiteX2" fmla="*/ 7620 w 662940"/>
              <a:gd name="connsiteY2" fmla="*/ 1996440 h 1996440"/>
              <a:gd name="connsiteX3" fmla="*/ 662940 w 662940"/>
              <a:gd name="connsiteY3" fmla="*/ 1348740 h 1996440"/>
              <a:gd name="connsiteX4" fmla="*/ 647700 w 662940"/>
              <a:gd name="connsiteY4" fmla="*/ 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0" h="1996440">
                <a:moveTo>
                  <a:pt x="647700" y="0"/>
                </a:moveTo>
                <a:lnTo>
                  <a:pt x="0" y="655320"/>
                </a:lnTo>
                <a:lnTo>
                  <a:pt x="7620" y="1996440"/>
                </a:lnTo>
                <a:lnTo>
                  <a:pt x="662940" y="1348740"/>
                </a:lnTo>
                <a:lnTo>
                  <a:pt x="647700" y="0"/>
                </a:lnTo>
                <a:close/>
              </a:path>
            </a:pathLst>
          </a:custGeom>
          <a:solidFill>
            <a:srgbClr val="FFFF00">
              <a:alpha val="75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4527550" y="3829050"/>
            <a:ext cx="9779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4173538" y="3919538"/>
          <a:ext cx="515937" cy="657225"/>
        </p:xfrm>
        <a:graphic>
          <a:graphicData uri="http://schemas.openxmlformats.org/presentationml/2006/ole">
            <p:oleObj spid="_x0000_s1370119" name="Rovnice" r:id="rId8" imgW="139680" imgH="177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olný tvar 23"/>
          <p:cNvSpPr/>
          <p:nvPr/>
        </p:nvSpPr>
        <p:spPr>
          <a:xfrm>
            <a:off x="5816600" y="1250950"/>
            <a:ext cx="755650" cy="2622550"/>
          </a:xfrm>
          <a:custGeom>
            <a:avLst/>
            <a:gdLst>
              <a:gd name="connsiteX0" fmla="*/ 647700 w 662940"/>
              <a:gd name="connsiteY0" fmla="*/ 0 h 1996440"/>
              <a:gd name="connsiteX1" fmla="*/ 0 w 662940"/>
              <a:gd name="connsiteY1" fmla="*/ 655320 h 1996440"/>
              <a:gd name="connsiteX2" fmla="*/ 7620 w 662940"/>
              <a:gd name="connsiteY2" fmla="*/ 1996440 h 1996440"/>
              <a:gd name="connsiteX3" fmla="*/ 662940 w 662940"/>
              <a:gd name="connsiteY3" fmla="*/ 1348740 h 1996440"/>
              <a:gd name="connsiteX4" fmla="*/ 647700 w 662940"/>
              <a:gd name="connsiteY4" fmla="*/ 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0" h="1996440">
                <a:moveTo>
                  <a:pt x="647700" y="0"/>
                </a:moveTo>
                <a:lnTo>
                  <a:pt x="0" y="655320"/>
                </a:lnTo>
                <a:lnTo>
                  <a:pt x="7620" y="1996440"/>
                </a:lnTo>
                <a:lnTo>
                  <a:pt x="662940" y="1348740"/>
                </a:lnTo>
                <a:lnTo>
                  <a:pt x="647700" y="0"/>
                </a:lnTo>
                <a:close/>
              </a:path>
            </a:pathLst>
          </a:custGeom>
          <a:solidFill>
            <a:srgbClr val="FFFF00">
              <a:alpha val="75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71450" y="835025"/>
            <a:ext cx="87153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 každém řezu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vzniká stav napjatosti,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který charakterizuje: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normálové napětí</a:t>
            </a:r>
            <a:r>
              <a:rPr lang="cs-CZ" sz="3200" b="1" u="sng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b="1" u="sng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b="1" u="sng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b="1" u="sng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b="1" u="sng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b="1" u="sng" dirty="0" smtClean="0">
                <a:solidFill>
                  <a:prstClr val="black"/>
                </a:solidFill>
                <a:cs typeface="Arial" charset="0"/>
              </a:rPr>
            </a:br>
            <a:endParaRPr lang="cs-CZ" sz="3200" b="1" u="sng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u="sng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b="1" u="sng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err="1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 err="1" smtClean="0">
                <a:solidFill>
                  <a:prstClr val="black"/>
                </a:solidFill>
                <a:cs typeface="Arial" charset="0"/>
              </a:rPr>
              <a:t>n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– velikost síly pružnosti, působící kolmo na příčný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řez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o obsahu 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61050" y="1295400"/>
            <a:ext cx="685800" cy="2622550"/>
            <a:chOff x="2256" y="1296"/>
            <a:chExt cx="288" cy="912"/>
          </a:xfrm>
        </p:grpSpPr>
        <p:sp>
          <p:nvSpPr>
            <p:cNvPr id="5137" name="Line 6"/>
            <p:cNvSpPr>
              <a:spLocks noChangeShapeType="1"/>
            </p:cNvSpPr>
            <p:nvPr/>
          </p:nvSpPr>
          <p:spPr bwMode="auto">
            <a:xfrm>
              <a:off x="2256" y="1536"/>
              <a:ext cx="0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38" name="Line 7"/>
            <p:cNvSpPr>
              <a:spLocks noChangeShapeType="1"/>
            </p:cNvSpPr>
            <p:nvPr/>
          </p:nvSpPr>
          <p:spPr bwMode="auto">
            <a:xfrm>
              <a:off x="2544" y="1296"/>
              <a:ext cx="0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39" name="Line 8"/>
            <p:cNvSpPr>
              <a:spLocks noChangeShapeType="1"/>
            </p:cNvSpPr>
            <p:nvPr/>
          </p:nvSpPr>
          <p:spPr bwMode="auto">
            <a:xfrm flipH="1">
              <a:off x="2256" y="1920"/>
              <a:ext cx="288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0" name="Line 9"/>
            <p:cNvSpPr>
              <a:spLocks noChangeShapeType="1"/>
            </p:cNvSpPr>
            <p:nvPr/>
          </p:nvSpPr>
          <p:spPr bwMode="auto">
            <a:xfrm flipH="1">
              <a:off x="2256" y="1296"/>
              <a:ext cx="28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419475" y="2514600"/>
            <a:ext cx="2895600" cy="152400"/>
            <a:chOff x="1296" y="2976"/>
            <a:chExt cx="1200" cy="96"/>
          </a:xfrm>
        </p:grpSpPr>
        <p:sp>
          <p:nvSpPr>
            <p:cNvPr id="5135" name="Oval 11"/>
            <p:cNvSpPr>
              <a:spLocks noChangeArrowheads="1"/>
            </p:cNvSpPr>
            <p:nvPr/>
          </p:nvSpPr>
          <p:spPr bwMode="auto">
            <a:xfrm>
              <a:off x="2400" y="297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36" name="Line 12"/>
            <p:cNvSpPr>
              <a:spLocks noChangeShapeType="1"/>
            </p:cNvSpPr>
            <p:nvPr/>
          </p:nvSpPr>
          <p:spPr bwMode="auto">
            <a:xfrm flipH="1">
              <a:off x="1296" y="3024"/>
              <a:ext cx="110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4543425" y="2705100"/>
          <a:ext cx="342900" cy="647700"/>
        </p:xfrm>
        <a:graphic>
          <a:graphicData uri="http://schemas.openxmlformats.org/presentationml/2006/ole">
            <p:oleObj spid="_x0000_s1137666" name="Rovnice" r:id="rId4" imgW="114120" imgH="215640" progId="Equation.3">
              <p:embed/>
            </p:oleObj>
          </a:graphicData>
        </a:graphic>
      </p:graphicFrame>
      <p:sp>
        <p:nvSpPr>
          <p:cNvPr id="5129" name="Line 14"/>
          <p:cNvSpPr>
            <a:spLocks noChangeShapeType="1"/>
          </p:cNvSpPr>
          <p:nvPr/>
        </p:nvSpPr>
        <p:spPr bwMode="auto">
          <a:xfrm>
            <a:off x="6315075" y="2590800"/>
            <a:ext cx="2514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rot="5162120">
            <a:off x="6209506" y="2156619"/>
            <a:ext cx="504825" cy="322262"/>
            <a:chOff x="3090" y="1879"/>
            <a:chExt cx="318" cy="203"/>
          </a:xfrm>
        </p:grpSpPr>
        <p:sp>
          <p:nvSpPr>
            <p:cNvPr id="5133" name="Arc 17"/>
            <p:cNvSpPr>
              <a:spLocks/>
            </p:cNvSpPr>
            <p:nvPr/>
          </p:nvSpPr>
          <p:spPr bwMode="auto">
            <a:xfrm rot="9784350" flipV="1">
              <a:off x="3090" y="1879"/>
              <a:ext cx="318" cy="203"/>
            </a:xfrm>
            <a:custGeom>
              <a:avLst/>
              <a:gdLst>
                <a:gd name="T0" fmla="*/ 0 w 35721"/>
                <a:gd name="T1" fmla="*/ 0 h 22856"/>
                <a:gd name="T2" fmla="*/ 0 w 35721"/>
                <a:gd name="T3" fmla="*/ 0 h 22856"/>
                <a:gd name="T4" fmla="*/ 0 w 35721"/>
                <a:gd name="T5" fmla="*/ 0 h 22856"/>
                <a:gd name="T6" fmla="*/ 0 60000 65536"/>
                <a:gd name="T7" fmla="*/ 0 60000 65536"/>
                <a:gd name="T8" fmla="*/ 0 60000 65536"/>
                <a:gd name="T9" fmla="*/ 0 w 35721"/>
                <a:gd name="T10" fmla="*/ 0 h 22856"/>
                <a:gd name="T11" fmla="*/ 35721 w 35721"/>
                <a:gd name="T12" fmla="*/ 22856 h 22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21" h="22856" fill="none" extrusionOk="0">
                  <a:moveTo>
                    <a:pt x="0" y="5255"/>
                  </a:moveTo>
                  <a:cubicBezTo>
                    <a:pt x="3923" y="1865"/>
                    <a:pt x="8935" y="-1"/>
                    <a:pt x="14121" y="0"/>
                  </a:cubicBezTo>
                  <a:cubicBezTo>
                    <a:pt x="26050" y="0"/>
                    <a:pt x="35721" y="9670"/>
                    <a:pt x="35721" y="21600"/>
                  </a:cubicBezTo>
                  <a:cubicBezTo>
                    <a:pt x="35721" y="22018"/>
                    <a:pt x="35708" y="22437"/>
                    <a:pt x="35684" y="22856"/>
                  </a:cubicBezTo>
                </a:path>
                <a:path w="35721" h="22856" stroke="0" extrusionOk="0">
                  <a:moveTo>
                    <a:pt x="0" y="5255"/>
                  </a:moveTo>
                  <a:cubicBezTo>
                    <a:pt x="3923" y="1865"/>
                    <a:pt x="8935" y="-1"/>
                    <a:pt x="14121" y="0"/>
                  </a:cubicBezTo>
                  <a:cubicBezTo>
                    <a:pt x="26050" y="0"/>
                    <a:pt x="35721" y="9670"/>
                    <a:pt x="35721" y="21600"/>
                  </a:cubicBezTo>
                  <a:cubicBezTo>
                    <a:pt x="35721" y="22018"/>
                    <a:pt x="35708" y="22437"/>
                    <a:pt x="35684" y="22856"/>
                  </a:cubicBezTo>
                  <a:lnTo>
                    <a:pt x="14121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34" name="Oval 18"/>
            <p:cNvSpPr>
              <a:spLocks noChangeArrowheads="1"/>
            </p:cNvSpPr>
            <p:nvPr/>
          </p:nvSpPr>
          <p:spPr bwMode="auto">
            <a:xfrm>
              <a:off x="3264" y="19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graphicFrame>
        <p:nvGraphicFramePr>
          <p:cNvPr id="6166" name="Object 22"/>
          <p:cNvGraphicFramePr>
            <a:graphicFrameLocks noChangeAspect="1"/>
          </p:cNvGraphicFramePr>
          <p:nvPr/>
        </p:nvGraphicFramePr>
        <p:xfrm>
          <a:off x="714375" y="3629025"/>
          <a:ext cx="1643063" cy="1177925"/>
        </p:xfrm>
        <a:graphic>
          <a:graphicData uri="http://schemas.openxmlformats.org/presentationml/2006/ole">
            <p:oleObj spid="_x0000_s1137667" name="Rovnice" r:id="rId5" imgW="533160" imgH="393480" progId="Equation.3">
              <p:embed/>
            </p:oleObj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2571750" y="3629025"/>
          <a:ext cx="2886075" cy="1143000"/>
        </p:xfrm>
        <a:graphic>
          <a:graphicData uri="http://schemas.openxmlformats.org/presentationml/2006/ole">
            <p:oleObj spid="_x0000_s1137668" name="Rovnice" r:id="rId6" imgW="965160" imgH="393480" progId="Equation.3">
              <p:embed/>
            </p:oleObj>
          </a:graphicData>
        </a:graphic>
      </p:graphicFrame>
      <p:graphicFrame>
        <p:nvGraphicFramePr>
          <p:cNvPr id="5125" name="Object 24"/>
          <p:cNvGraphicFramePr>
            <a:graphicFrameLocks noChangeAspect="1"/>
          </p:cNvGraphicFramePr>
          <p:nvPr/>
        </p:nvGraphicFramePr>
        <p:xfrm>
          <a:off x="7572375" y="1724025"/>
          <a:ext cx="514350" cy="698500"/>
        </p:xfrm>
        <a:graphic>
          <a:graphicData uri="http://schemas.openxmlformats.org/presentationml/2006/ole">
            <p:oleObj spid="_x0000_s1137669" name="Rovnice" r:id="rId7" imgW="190440" imgH="266400" progId="Equation.3">
              <p:embed/>
            </p:oleObj>
          </a:graphicData>
        </a:graphic>
      </p:graphicFrame>
      <p:graphicFrame>
        <p:nvGraphicFramePr>
          <p:cNvPr id="5126" name="Object 25"/>
          <p:cNvGraphicFramePr>
            <a:graphicFrameLocks noChangeAspect="1"/>
          </p:cNvGraphicFramePr>
          <p:nvPr/>
        </p:nvGraphicFramePr>
        <p:xfrm>
          <a:off x="4071938" y="1724025"/>
          <a:ext cx="822325" cy="698500"/>
        </p:xfrm>
        <a:graphic>
          <a:graphicData uri="http://schemas.openxmlformats.org/presentationml/2006/ole">
            <p:oleObj spid="_x0000_s1137670" name="Rovnice" r:id="rId8" imgW="304560" imgH="266400" progId="Equation.3">
              <p:embed/>
            </p:oleObj>
          </a:graphicData>
        </a:graphic>
      </p:graphicFrame>
      <p:sp>
        <p:nvSpPr>
          <p:cNvPr id="5132" name="Line 21"/>
          <p:cNvSpPr>
            <a:spLocks noChangeShapeType="1"/>
          </p:cNvSpPr>
          <p:nvPr/>
        </p:nvSpPr>
        <p:spPr bwMode="auto">
          <a:xfrm>
            <a:off x="6227763" y="1633537"/>
            <a:ext cx="0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6. SÍLA PRUŽNOSTI, NORMÁLOVÉ NAPĚTÍ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772150" y="2851150"/>
          <a:ext cx="515937" cy="657225"/>
        </p:xfrm>
        <a:graphic>
          <a:graphicData uri="http://schemas.openxmlformats.org/presentationml/2006/ole">
            <p:oleObj spid="_x0000_s1137671" name="Rovnice" r:id="rId9" imgW="139680" imgH="177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52400" y="2286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Každý materiál má některé významné hodnoty normálového napětí: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52400" y="857250"/>
            <a:ext cx="8991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3200" b="1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mez pružnosti   </a:t>
            </a:r>
            <a:r>
              <a:rPr lang="cs-CZ" sz="3200" b="1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  <a:sym typeface="Symbol" pitchFamily="18" charset="2"/>
              </a:rPr>
              <a:t></a:t>
            </a:r>
            <a:r>
              <a:rPr lang="cs-CZ" sz="3200" b="1" baseline="-300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E</a:t>
            </a:r>
            <a:r>
              <a:rPr lang="cs-CZ" sz="3200" b="1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– největší hodnota normálového  napětí,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kdy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je deformace ještě pružná. </a:t>
            </a:r>
            <a:br>
              <a:rPr lang="cs-CZ" sz="32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</a:br>
            <a:r>
              <a:rPr lang="cs-CZ" sz="32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Po překročení této meze je těleso trvale deformováno.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52400" y="3340100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mez pevnosti   </a:t>
            </a:r>
            <a:r>
              <a:rPr lang="cs-CZ" sz="3200" b="1" dirty="0" smtClean="0">
                <a:solidFill>
                  <a:srgbClr val="17375E"/>
                </a:solidFill>
                <a:cs typeface="Times New Roman" pitchFamily="18" charset="0"/>
                <a:sym typeface="Symbol" pitchFamily="18" charset="2"/>
              </a:rPr>
              <a:t></a:t>
            </a:r>
            <a:r>
              <a:rPr lang="cs-CZ" sz="3200" b="1" baseline="-30000" dirty="0" smtClean="0">
                <a:solidFill>
                  <a:srgbClr val="17375E"/>
                </a:solidFill>
                <a:cs typeface="Times New Roman" pitchFamily="18" charset="0"/>
              </a:rPr>
              <a:t>p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– po překročení této hodnoty normálového napětí dojde k porušení materiálu  –  přetrhne se, rozdrtí se 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Times New Roman" pitchFamily="18" charset="0"/>
              <a:sym typeface="Symbol" pitchFamily="18" charset="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Křehké látky (sklo) mají </a:t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</a:b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mez pevnosti blízko meze pružnosti.	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6. SÍLA PRUŽNOSTI, NORMÁLOVÉ NAPĚTÍ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52400" y="2286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Každý materiál má některé významné hodnoty normálového napětí: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52400" y="71755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3200" b="1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dovolené napětí   </a:t>
            </a:r>
            <a:r>
              <a:rPr lang="cs-CZ" sz="3200" b="1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  <a:sym typeface="Symbol" pitchFamily="18" charset="2"/>
              </a:rPr>
              <a:t></a:t>
            </a:r>
            <a:r>
              <a:rPr lang="cs-CZ" sz="3200" b="1" baseline="-300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D</a:t>
            </a:r>
            <a:r>
              <a:rPr lang="cs-CZ" sz="3200" b="1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– nejvyšší přípustná hodnota </a:t>
            </a:r>
            <a:r>
              <a:rPr lang="cs-CZ" sz="3200" baseline="-30000" dirty="0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 při deformaci tahem nebo tlakem v praxi. </a:t>
            </a:r>
            <a:br>
              <a:rPr lang="cs-CZ" sz="32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</a:br>
            <a:r>
              <a:rPr lang="cs-CZ" sz="32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Jeho hodnota je značně menší než mez pevnosti. 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2851150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3200" b="1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součinitel (koeficient) bezpečnosti  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- </a:t>
            </a:r>
            <a:r>
              <a:rPr lang="cs-CZ" sz="3200" b="1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  <a:sym typeface="Symbol" pitchFamily="18" charset="2"/>
              </a:rPr>
              <a:t>k </a:t>
            </a:r>
            <a:r>
              <a:rPr lang="cs-CZ" sz="32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cs-CZ" sz="32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  <a:sym typeface="Symbol" pitchFamily="18" charset="2"/>
              </a:rPr>
            </a:br>
            <a:r>
              <a:rPr lang="cs-CZ" sz="32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- podíl  meze pevnosti a dovoleného napětí 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04850" y="4584700"/>
          <a:ext cx="1566863" cy="1379537"/>
        </p:xfrm>
        <a:graphic>
          <a:graphicData uri="http://schemas.openxmlformats.org/presentationml/2006/ole">
            <p:oleObj spid="_x0000_s1138690" name="Rovnice" r:id="rId4" imgW="533160" imgH="469800" progId="Equation.3">
              <p:embed/>
            </p:oleObj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6. SÍLA PRUŽNOSTI, NORMÁLOVÉ NAPĚTÍ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4749800" y="4229100"/>
            <a:ext cx="3467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598738" algn="l"/>
              </a:tabLst>
            </a:pPr>
            <a:r>
              <a:rPr lang="cs-CZ" sz="2800" dirty="0" smtClean="0"/>
              <a:t>Litina 	6</a:t>
            </a:r>
          </a:p>
          <a:p>
            <a:pPr>
              <a:tabLst>
                <a:tab pos="2598738" algn="l"/>
              </a:tabLst>
            </a:pPr>
            <a:r>
              <a:rPr lang="cs-CZ" sz="2800" dirty="0" smtClean="0"/>
              <a:t>Svářkové železo 	4</a:t>
            </a:r>
          </a:p>
          <a:p>
            <a:pPr>
              <a:tabLst>
                <a:tab pos="2598738" algn="l"/>
              </a:tabLst>
            </a:pPr>
            <a:r>
              <a:rPr lang="cs-CZ" sz="2800" dirty="0" smtClean="0"/>
              <a:t>Ocel 	5</a:t>
            </a:r>
          </a:p>
          <a:p>
            <a:pPr>
              <a:tabLst>
                <a:tab pos="2598738" algn="l"/>
              </a:tabLst>
            </a:pPr>
            <a:r>
              <a:rPr lang="cs-CZ" sz="2800" dirty="0" smtClean="0"/>
              <a:t>Dřevo 	8</a:t>
            </a:r>
          </a:p>
          <a:p>
            <a:pPr>
              <a:tabLst>
                <a:tab pos="2598738" algn="l"/>
              </a:tabLst>
            </a:pPr>
            <a:r>
              <a:rPr lang="cs-CZ" sz="2800" dirty="0" smtClean="0"/>
              <a:t>Cihly 	15</a:t>
            </a:r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7. HOOKŮV ZÁKON</a:t>
            </a:r>
          </a:p>
        </p:txBody>
      </p:sp>
      <p:sp>
        <p:nvSpPr>
          <p:cNvPr id="37" name="Obdélník 36"/>
          <p:cNvSpPr>
            <a:spLocks noChangeArrowheads="1"/>
          </p:cNvSpPr>
          <p:nvPr/>
        </p:nvSpPr>
        <p:spPr bwMode="auto">
          <a:xfrm>
            <a:off x="214313" y="1000125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Když na těleso délky l</a:t>
            </a:r>
            <a:r>
              <a:rPr lang="cs-CZ" sz="3200" baseline="-30000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budeme působíme silou…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…prodlouží se o délku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  <a:sym typeface="Symbol" pitchFamily="18" charset="2"/>
              </a:rPr>
              <a:t>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l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  <a:sym typeface="Symbol" pitchFamily="18" charset="2"/>
              </a:rPr>
              <a:t> na délku l.</a:t>
            </a:r>
          </a:p>
        </p:txBody>
      </p:sp>
      <p:cxnSp>
        <p:nvCxnSpPr>
          <p:cNvPr id="36" name="Přímá spojovací šipka 35"/>
          <p:cNvCxnSpPr/>
          <p:nvPr/>
        </p:nvCxnSpPr>
        <p:spPr>
          <a:xfrm>
            <a:off x="6972300" y="3340100"/>
            <a:ext cx="9779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927100" y="2828925"/>
            <a:ext cx="6045200" cy="10668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7239000" y="2051050"/>
          <a:ext cx="609097" cy="750887"/>
        </p:xfrm>
        <a:graphic>
          <a:graphicData uri="http://schemas.openxmlformats.org/presentationml/2006/ole">
            <p:oleObj spid="_x0000_s1139716" name="Rovnice" r:id="rId4" imgW="164880" imgH="203040" progId="Equation.3">
              <p:embed/>
            </p:oleObj>
          </a:graphicData>
        </a:graphic>
      </p:graphicFrame>
      <p:grpSp>
        <p:nvGrpSpPr>
          <p:cNvPr id="44" name="Skupina 43"/>
          <p:cNvGrpSpPr/>
          <p:nvPr/>
        </p:nvGrpSpPr>
        <p:grpSpPr>
          <a:xfrm>
            <a:off x="615950" y="2495550"/>
            <a:ext cx="311151" cy="2222500"/>
            <a:chOff x="1016000" y="3384550"/>
            <a:chExt cx="311151" cy="2222500"/>
          </a:xfrm>
        </p:grpSpPr>
        <p:cxnSp>
          <p:nvCxnSpPr>
            <p:cNvPr id="45" name="Přímá spojovací čára 44"/>
            <p:cNvCxnSpPr/>
            <p:nvPr/>
          </p:nvCxnSpPr>
          <p:spPr>
            <a:xfrm rot="10800000" flipV="1">
              <a:off x="1016000" y="36512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ovací čára 45"/>
            <p:cNvCxnSpPr/>
            <p:nvPr/>
          </p:nvCxnSpPr>
          <p:spPr>
            <a:xfrm rot="10800000" flipV="1">
              <a:off x="1016000" y="38036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ovací čára 46"/>
            <p:cNvCxnSpPr/>
            <p:nvPr/>
          </p:nvCxnSpPr>
          <p:spPr>
            <a:xfrm rot="10800000" flipV="1">
              <a:off x="1016000" y="39560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ovací čára 47"/>
            <p:cNvCxnSpPr/>
            <p:nvPr/>
          </p:nvCxnSpPr>
          <p:spPr>
            <a:xfrm rot="10800000" flipV="1">
              <a:off x="1016000" y="41084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ovací čára 48"/>
            <p:cNvCxnSpPr/>
            <p:nvPr/>
          </p:nvCxnSpPr>
          <p:spPr>
            <a:xfrm rot="10800000" flipV="1">
              <a:off x="1016000" y="42608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ovací čára 49"/>
            <p:cNvCxnSpPr/>
            <p:nvPr/>
          </p:nvCxnSpPr>
          <p:spPr>
            <a:xfrm rot="10800000" flipV="1">
              <a:off x="1016000" y="44132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ovací čára 50"/>
            <p:cNvCxnSpPr/>
            <p:nvPr/>
          </p:nvCxnSpPr>
          <p:spPr>
            <a:xfrm rot="10800000" flipV="1">
              <a:off x="1016000" y="45656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ovací čára 51"/>
            <p:cNvCxnSpPr/>
            <p:nvPr/>
          </p:nvCxnSpPr>
          <p:spPr>
            <a:xfrm rot="10800000" flipV="1">
              <a:off x="1016001" y="47180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ovací čára 52"/>
            <p:cNvCxnSpPr/>
            <p:nvPr/>
          </p:nvCxnSpPr>
          <p:spPr>
            <a:xfrm rot="10800000" flipV="1">
              <a:off x="1016001" y="48704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čára 53"/>
            <p:cNvCxnSpPr/>
            <p:nvPr/>
          </p:nvCxnSpPr>
          <p:spPr>
            <a:xfrm rot="10800000" flipV="1">
              <a:off x="1016001" y="50228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ovací čára 54"/>
            <p:cNvCxnSpPr/>
            <p:nvPr/>
          </p:nvCxnSpPr>
          <p:spPr>
            <a:xfrm rot="10800000" flipV="1">
              <a:off x="1016001" y="5175250"/>
              <a:ext cx="311150" cy="266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čára 55"/>
            <p:cNvCxnSpPr/>
            <p:nvPr/>
          </p:nvCxnSpPr>
          <p:spPr>
            <a:xfrm rot="5400000">
              <a:off x="215900" y="4495800"/>
              <a:ext cx="2222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883150" y="5251450"/>
          <a:ext cx="1895475" cy="671513"/>
        </p:xfrm>
        <a:graphic>
          <a:graphicData uri="http://schemas.openxmlformats.org/presentationml/2006/ole">
            <p:oleObj spid="_x0000_s1139718" name="Rovnice" r:id="rId5" imgW="609480" imgH="215640" progId="Equation.3">
              <p:embed/>
            </p:oleObj>
          </a:graphicData>
        </a:graphic>
      </p:graphicFrame>
      <p:sp>
        <p:nvSpPr>
          <p:cNvPr id="57" name="Obdélník 56"/>
          <p:cNvSpPr>
            <a:spLocks noChangeArrowheads="1"/>
          </p:cNvSpPr>
          <p:nvPr/>
        </p:nvSpPr>
        <p:spPr bwMode="auto">
          <a:xfrm>
            <a:off x="828675" y="5029200"/>
            <a:ext cx="36099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l</a:t>
            </a:r>
            <a:r>
              <a:rPr lang="cs-CZ" sz="2800" baseline="-30000" dirty="0" smtClean="0">
                <a:solidFill>
                  <a:prstClr val="black"/>
                </a:solidFill>
                <a:cs typeface="Arial" charset="0"/>
              </a:rPr>
              <a:t>1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 	původní délka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  <a:sym typeface="Symbol" pitchFamily="18" charset="2"/>
              </a:rPr>
              <a:t> l 	výsledná délka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  <a:sym typeface="Symbol" pitchFamily="18" charset="2"/>
              </a:rPr>
              <a:t>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l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  <a:sym typeface="Symbol" pitchFamily="18" charset="2"/>
              </a:rPr>
              <a:t>  	prodloužení</a:t>
            </a:r>
          </a:p>
        </p:txBody>
      </p:sp>
      <p:cxnSp>
        <p:nvCxnSpPr>
          <p:cNvPr id="59" name="Přímá spojovací čára 58"/>
          <p:cNvCxnSpPr/>
          <p:nvPr/>
        </p:nvCxnSpPr>
        <p:spPr>
          <a:xfrm>
            <a:off x="927100" y="4140200"/>
            <a:ext cx="6045200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 rot="5400000">
            <a:off x="6705600" y="4140200"/>
            <a:ext cx="533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/>
          <p:nvPr/>
        </p:nvCxnSpPr>
        <p:spPr>
          <a:xfrm rot="5400000" flipH="1" flipV="1">
            <a:off x="7994650" y="4273550"/>
            <a:ext cx="889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čára 69"/>
          <p:cNvCxnSpPr/>
          <p:nvPr/>
        </p:nvCxnSpPr>
        <p:spPr>
          <a:xfrm>
            <a:off x="927100" y="4718050"/>
            <a:ext cx="7512050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>
            <a:off x="6972300" y="4406900"/>
            <a:ext cx="1466850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/>
          <p:cNvSpPr txBox="1"/>
          <p:nvPr/>
        </p:nvSpPr>
        <p:spPr>
          <a:xfrm>
            <a:off x="3771900" y="4051300"/>
            <a:ext cx="57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</a:t>
            </a:r>
            <a:r>
              <a:rPr lang="cs-CZ" sz="3200" baseline="-25000" dirty="0" smtClean="0"/>
              <a:t>1</a:t>
            </a:r>
            <a:endParaRPr lang="cs-CZ" sz="32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771900" y="4673600"/>
            <a:ext cx="57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</a:t>
            </a:r>
            <a:endParaRPr lang="cs-CZ" sz="32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7416800" y="3873500"/>
            <a:ext cx="57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∆l</a:t>
            </a:r>
            <a:endParaRPr lang="cs-CZ" sz="3200" dirty="0"/>
          </a:p>
        </p:txBody>
      </p:sp>
      <p:sp>
        <p:nvSpPr>
          <p:cNvPr id="42" name="Obdélník 41"/>
          <p:cNvSpPr/>
          <p:nvPr/>
        </p:nvSpPr>
        <p:spPr>
          <a:xfrm>
            <a:off x="927100" y="2895600"/>
            <a:ext cx="7467600" cy="933449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57" grpId="0" uiExpand="1" build="p"/>
      <p:bldP spid="79" grpId="0"/>
      <p:bldP spid="80" grpId="0"/>
      <p:bldP spid="81" grpId="0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38100" y="744537"/>
            <a:ext cx="897572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absolutní prodloužení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je závislé na počáteční délce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relativní (poměrné prodloužení)</a:t>
            </a:r>
            <a:br>
              <a:rPr lang="cs-CZ" sz="3200" b="1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o kolik se prodlouží vzhledem k původní délce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  <a:sym typeface="Symbol" pitchFamily="18" charset="2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  <a:sym typeface="Symbol" pitchFamily="18" charset="2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  <a:sym typeface="Symbol" pitchFamily="18" charset="2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  <a:sym typeface="Symbol" pitchFamily="18" charset="2"/>
              </a:rPr>
            </a:b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E – modul pružnosti v tahu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[E] = </a:t>
            </a:r>
            <a:r>
              <a:rPr lang="cs-CZ" sz="3200" dirty="0" err="1" smtClean="0">
                <a:solidFill>
                  <a:prstClr val="black"/>
                </a:solidFill>
                <a:cs typeface="Arial" charset="0"/>
              </a:rPr>
              <a:t>Pa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              látková konstanta MFCHT (str.139)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marL="355600" indent="-35560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 Je  to normálové napětí, které by bylo v předmětu,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kdyby se prodloužilo o svoji délku</a:t>
            </a: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127750" y="1562100"/>
          <a:ext cx="1676400" cy="1582737"/>
        </p:xfrm>
        <a:graphic>
          <a:graphicData uri="http://schemas.openxmlformats.org/presentationml/2006/ole">
            <p:oleObj spid="_x0000_s1140738" name="Rovnice" r:id="rId4" imgW="457200" imgH="43164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149350" y="1473200"/>
          <a:ext cx="1855788" cy="671513"/>
        </p:xfrm>
        <a:graphic>
          <a:graphicData uri="http://schemas.openxmlformats.org/presentationml/2006/ole">
            <p:oleObj spid="_x0000_s1140739" name="Rovnice" r:id="rId5" imgW="596880" imgH="215640" progId="Equation.3">
              <p:embed/>
            </p:oleObj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7. HOOKŮV ZÁKON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500063" y="4837112"/>
            <a:ext cx="5294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cs-CZ" sz="3200" b="1" dirty="0" smtClean="0">
                <a:cs typeface="Arial" charset="0"/>
              </a:rPr>
              <a:t>E</a:t>
            </a:r>
            <a:r>
              <a:rPr lang="cs-CZ" sz="3200" dirty="0" smtClean="0">
                <a:cs typeface="Arial" charset="0"/>
              </a:rPr>
              <a:t> 	modul pružnosti v tahu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cs-CZ" sz="3200" b="1" dirty="0" smtClean="0">
                <a:cs typeface="Arial" charset="0"/>
                <a:sym typeface="Symbol" pitchFamily="18" charset="2"/>
              </a:rPr>
              <a:t></a:t>
            </a:r>
            <a:r>
              <a:rPr lang="cs-CZ" sz="3200" b="1" baseline="-25000" dirty="0" smtClean="0">
                <a:cs typeface="Arial" charset="0"/>
                <a:sym typeface="Symbol" pitchFamily="18" charset="2"/>
              </a:rPr>
              <a:t>n	</a:t>
            </a:r>
            <a:r>
              <a:rPr lang="cs-CZ" sz="3200" dirty="0" smtClean="0">
                <a:cs typeface="Arial" charset="0"/>
              </a:rPr>
              <a:t>normálové napětí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cs-CZ" sz="3200" b="1" dirty="0" smtClean="0">
                <a:cs typeface="Arial" charset="0"/>
                <a:sym typeface="Symbol" pitchFamily="18" charset="2"/>
              </a:rPr>
              <a:t>ε</a:t>
            </a:r>
            <a:r>
              <a:rPr lang="cs-CZ" sz="3200" dirty="0" smtClean="0">
                <a:cs typeface="Arial" charset="0"/>
                <a:sym typeface="Symbol" pitchFamily="18" charset="2"/>
              </a:rPr>
              <a:t>  	relativní prodloužení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04800" y="693737"/>
            <a:ext cx="48387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HOOKŮV ZÁKON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(1767)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000" b="1" u="sng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Normálové napětí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je přímo úměrné relativnímu prodloužení.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428625" y="3117850"/>
          <a:ext cx="3259138" cy="1304925"/>
        </p:xfrm>
        <a:graphic>
          <a:graphicData uri="http://schemas.openxmlformats.org/presentationml/2006/ole">
            <p:oleObj spid="_x0000_s1141762" name="Rovnice" r:id="rId4" imgW="571320" imgH="228600" progId="Equation.3">
              <p:embed/>
            </p:oleObj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7. HOOKŮV ZÁKON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27650" y="5162550"/>
            <a:ext cx="275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8</a:t>
            </a:r>
            <a:endParaRPr lang="cs-CZ" dirty="0"/>
          </a:p>
        </p:txBody>
      </p:sp>
      <p:pic>
        <p:nvPicPr>
          <p:cNvPr id="1141766" name="Picture 6" descr="http://www.alpy4000.cz/obrazky/clanky/14/0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6516" y="850900"/>
            <a:ext cx="3354884" cy="4222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746" name="Picture 2" descr="http://www.alpy4000.cz/obrazky/clanky/14/09a.jpg"/>
          <p:cNvPicPr>
            <a:picLocks noChangeAspect="1" noChangeArrowheads="1"/>
          </p:cNvPicPr>
          <p:nvPr/>
        </p:nvPicPr>
        <p:blipFill>
          <a:blip r:embed="rId2" cstate="print"/>
          <a:srcRect t="3616"/>
          <a:stretch>
            <a:fillRect/>
          </a:stretch>
        </p:blipFill>
        <p:spPr bwMode="auto">
          <a:xfrm>
            <a:off x="93779" y="717550"/>
            <a:ext cx="8789871" cy="56007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7. HOOKŮV ZÁKON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7000" y="634896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9 - </a:t>
            </a:r>
            <a:r>
              <a:rPr lang="pt-BR" dirty="0" smtClean="0"/>
              <a:t>Sněhové vločky podle Roberta Hooka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5.1. KRYSTALICKÉ A AMORFNÍ LÁTKY</a:t>
            </a:r>
          </a:p>
        </p:txBody>
      </p:sp>
      <p:pic>
        <p:nvPicPr>
          <p:cNvPr id="1233922" name="Picture 2" descr="SnowflakesWilsonBentley.jpg (1124×1437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525"/>
          <a:stretch>
            <a:fillRect/>
          </a:stretch>
        </p:blipFill>
        <p:spPr bwMode="auto">
          <a:xfrm>
            <a:off x="38100" y="850900"/>
            <a:ext cx="9037230" cy="56007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8100" y="6451600"/>
            <a:ext cx="275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1 - Sněhové vločky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14313" y="828675"/>
            <a:ext cx="82677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obdobně pro tlakovou deformaci: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b="1" u="sng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E – modul pružnosti v tlaku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relativní zkrácení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Většinou je modul pro tlak a tah stejný.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err="1" smtClean="0">
                <a:solidFill>
                  <a:prstClr val="black"/>
                </a:solidFill>
                <a:cs typeface="Arial" charset="0"/>
              </a:rPr>
              <a:t>Hookovým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zákonem se neřídí: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					beton, litina, žula…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860800" y="2525765"/>
          <a:ext cx="1460500" cy="1347735"/>
        </p:xfrm>
        <a:graphic>
          <a:graphicData uri="http://schemas.openxmlformats.org/presentationml/2006/ole">
            <p:oleObj spid="_x0000_s1142786" name="Rovnice" r:id="rId4" imgW="495000" imgH="457200" progId="Equation.3">
              <p:embed/>
            </p:oleObj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7. HOOKŮV ZÁKON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15900" y="1691958"/>
            <a:ext cx="3378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200" b="1" dirty="0" smtClean="0">
                <a:cs typeface="Arial" charset="0"/>
              </a:rPr>
              <a:t>Deformační křivka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200" b="1" dirty="0" smtClean="0"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200" dirty="0" smtClean="0">
                <a:cs typeface="Arial" charset="0"/>
              </a:rPr>
              <a:t>Graf závislosti normálového napětí na relativním prodloužení.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47675" y="5780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7. HOOKŮV ZÁKON , NORMÁLOVÉ NAPĚTÍ</a:t>
            </a:r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3727450" y="5740400"/>
            <a:ext cx="52006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5400000" flipH="1" flipV="1">
            <a:off x="1593850" y="3740150"/>
            <a:ext cx="47117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3372732" y="1206500"/>
            <a:ext cx="5325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 smtClean="0"/>
              <a:t>σ</a:t>
            </a:r>
            <a:r>
              <a:rPr lang="cs-CZ" sz="3000" b="1" baseline="-25000" dirty="0" smtClean="0"/>
              <a:t>n</a:t>
            </a:r>
            <a:endParaRPr lang="cs-CZ" sz="3000" b="1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8478204" y="5740400"/>
            <a:ext cx="360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 smtClean="0"/>
              <a:t>ε</a:t>
            </a:r>
            <a:endParaRPr lang="cs-CZ" sz="3000" b="1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4038600" y="578485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/>
              <a:t>0</a:t>
            </a:r>
            <a:endParaRPr lang="cs-CZ" sz="3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27000" y="637996"/>
            <a:ext cx="6578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800" b="1" dirty="0" smtClean="0">
                <a:solidFill>
                  <a:srgbClr val="FF3300"/>
                </a:solidFill>
                <a:cs typeface="Arial" charset="0"/>
              </a:rPr>
              <a:t>0A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- pružná deformace, platí Hookův zákon 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err="1" smtClean="0">
                <a:solidFill>
                  <a:prstClr val="black"/>
                </a:solidFill>
                <a:cs typeface="Arial" charset="0"/>
              </a:rPr>
              <a:t>σ</a:t>
            </a:r>
            <a:r>
              <a:rPr lang="cs-CZ" sz="2800" baseline="-25000" dirty="0" err="1" smtClean="0">
                <a:solidFill>
                  <a:prstClr val="black"/>
                </a:solidFill>
                <a:cs typeface="Arial" charset="0"/>
              </a:rPr>
              <a:t>u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- </a:t>
            </a: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mez úměrnosti</a:t>
            </a:r>
            <a:br>
              <a:rPr lang="cs-CZ" sz="2800" b="1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800" b="1" dirty="0" smtClean="0">
                <a:solidFill>
                  <a:srgbClr val="FF3300"/>
                </a:solidFill>
                <a:cs typeface="Arial" charset="0"/>
              </a:rPr>
              <a:t>AB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- dopružování 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err="1" smtClean="0">
                <a:solidFill>
                  <a:prstClr val="black"/>
                </a:solidFill>
                <a:cs typeface="Arial" charset="0"/>
              </a:rPr>
              <a:t>σ</a:t>
            </a:r>
            <a:r>
              <a:rPr lang="cs-CZ" sz="2800" baseline="-25000" dirty="0" err="1" smtClean="0">
                <a:solidFill>
                  <a:prstClr val="black"/>
                </a:solidFill>
                <a:cs typeface="Arial" charset="0"/>
              </a:rPr>
              <a:t>d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- </a:t>
            </a: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mez pružnosti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800" b="1" dirty="0" smtClean="0">
                <a:solidFill>
                  <a:srgbClr val="FF3300"/>
                </a:solidFill>
                <a:cs typeface="Arial" charset="0"/>
              </a:rPr>
              <a:t>BE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- plastická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       deformace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err="1" smtClean="0">
                <a:solidFill>
                  <a:prstClr val="black"/>
                </a:solidFill>
                <a:cs typeface="Arial" charset="0"/>
              </a:rPr>
              <a:t>σ</a:t>
            </a:r>
            <a:r>
              <a:rPr lang="cs-CZ" sz="2800" baseline="-25000" dirty="0" err="1" smtClean="0">
                <a:solidFill>
                  <a:prstClr val="black"/>
                </a:solidFill>
                <a:cs typeface="Arial" charset="0"/>
              </a:rPr>
              <a:t>k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- </a:t>
            </a: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mez kluzu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endParaRPr lang="cs-CZ" sz="2800" i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800" b="1" dirty="0" smtClean="0">
                <a:solidFill>
                  <a:srgbClr val="FF3300"/>
                </a:solidFill>
                <a:cs typeface="Arial" charset="0"/>
              </a:rPr>
              <a:t>CD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- tečení materiálů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800" b="1" dirty="0" smtClean="0">
                <a:solidFill>
                  <a:srgbClr val="FF3300"/>
                </a:solidFill>
                <a:cs typeface="Arial" charset="0"/>
              </a:rPr>
              <a:t>DE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- zpevnění materiálu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err="1" smtClean="0">
                <a:solidFill>
                  <a:prstClr val="black"/>
                </a:solidFill>
                <a:cs typeface="Arial" charset="0"/>
              </a:rPr>
              <a:t>σ</a:t>
            </a:r>
            <a:r>
              <a:rPr lang="cs-CZ" sz="2800" baseline="-25000" dirty="0" err="1" smtClean="0">
                <a:solidFill>
                  <a:prstClr val="black"/>
                </a:solidFill>
                <a:cs typeface="Arial" charset="0"/>
              </a:rPr>
              <a:t>p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- </a:t>
            </a: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mez pevnosti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30" name="Volný tvar 29"/>
          <p:cNvSpPr/>
          <p:nvPr/>
        </p:nvSpPr>
        <p:spPr>
          <a:xfrm>
            <a:off x="3949700" y="2481943"/>
            <a:ext cx="4265386" cy="3258457"/>
          </a:xfrm>
          <a:custGeom>
            <a:avLst/>
            <a:gdLst>
              <a:gd name="connsiteX0" fmla="*/ 0 w 4209143"/>
              <a:gd name="connsiteY0" fmla="*/ 3236686 h 3236686"/>
              <a:gd name="connsiteX1" fmla="*/ 1654628 w 4209143"/>
              <a:gd name="connsiteY1" fmla="*/ 1553028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2299607 w 4209143"/>
              <a:gd name="connsiteY2" fmla="*/ 1169307 h 3236686"/>
              <a:gd name="connsiteX3" fmla="*/ 3352800 w 4209143"/>
              <a:gd name="connsiteY3" fmla="*/ 1407886 h 3236686"/>
              <a:gd name="connsiteX4" fmla="*/ 4209143 w 4209143"/>
              <a:gd name="connsiteY4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52800 w 4209143"/>
              <a:gd name="connsiteY2" fmla="*/ 1407886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21957 w 4209143"/>
              <a:gd name="connsiteY2" fmla="*/ 1391557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21957 w 4209143"/>
              <a:gd name="connsiteY2" fmla="*/ 1391557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21957 w 4209143"/>
              <a:gd name="connsiteY2" fmla="*/ 1391557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21957 w 4209143"/>
              <a:gd name="connsiteY2" fmla="*/ 1391557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21957 w 4209143"/>
              <a:gd name="connsiteY2" fmla="*/ 1391557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21957 w 4209143"/>
              <a:gd name="connsiteY2" fmla="*/ 1391557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21957 w 4209143"/>
              <a:gd name="connsiteY2" fmla="*/ 1391557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21957 w 4209143"/>
              <a:gd name="connsiteY2" fmla="*/ 1391557 h 3236686"/>
              <a:gd name="connsiteX3" fmla="*/ 4209143 w 4209143"/>
              <a:gd name="connsiteY3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21957 w 4209143"/>
              <a:gd name="connsiteY2" fmla="*/ 1391557 h 3236686"/>
              <a:gd name="connsiteX3" fmla="*/ 4209143 w 4209143"/>
              <a:gd name="connsiteY3" fmla="*/ 0 h 3236686"/>
              <a:gd name="connsiteX0" fmla="*/ 150586 w 4359729"/>
              <a:gd name="connsiteY0" fmla="*/ 3236686 h 3236686"/>
              <a:gd name="connsiteX1" fmla="*/ 272143 w 4359729"/>
              <a:gd name="connsiteY1" fmla="*/ 2902857 h 3236686"/>
              <a:gd name="connsiteX2" fmla="*/ 1783443 w 4359729"/>
              <a:gd name="connsiteY2" fmla="*/ 1569357 h 3236686"/>
              <a:gd name="connsiteX3" fmla="*/ 3472543 w 4359729"/>
              <a:gd name="connsiteY3" fmla="*/ 1391557 h 3236686"/>
              <a:gd name="connsiteX4" fmla="*/ 4359729 w 4359729"/>
              <a:gd name="connsiteY4" fmla="*/ 0 h 3236686"/>
              <a:gd name="connsiteX0" fmla="*/ 0 w 4209143"/>
              <a:gd name="connsiteY0" fmla="*/ 3236686 h 3236686"/>
              <a:gd name="connsiteX1" fmla="*/ 1632857 w 4209143"/>
              <a:gd name="connsiteY1" fmla="*/ 1569357 h 3236686"/>
              <a:gd name="connsiteX2" fmla="*/ 3321957 w 4209143"/>
              <a:gd name="connsiteY2" fmla="*/ 1391557 h 3236686"/>
              <a:gd name="connsiteX3" fmla="*/ 4209143 w 4209143"/>
              <a:gd name="connsiteY3" fmla="*/ 0 h 3236686"/>
              <a:gd name="connsiteX0" fmla="*/ 0 w 4265386"/>
              <a:gd name="connsiteY0" fmla="*/ 3258457 h 3258457"/>
              <a:gd name="connsiteX1" fmla="*/ 1689100 w 4265386"/>
              <a:gd name="connsiteY1" fmla="*/ 1569357 h 3258457"/>
              <a:gd name="connsiteX2" fmla="*/ 3378200 w 4265386"/>
              <a:gd name="connsiteY2" fmla="*/ 1391557 h 3258457"/>
              <a:gd name="connsiteX3" fmla="*/ 4265386 w 4265386"/>
              <a:gd name="connsiteY3" fmla="*/ 0 h 3258457"/>
              <a:gd name="connsiteX0" fmla="*/ 0 w 4265386"/>
              <a:gd name="connsiteY0" fmla="*/ 3258457 h 3258457"/>
              <a:gd name="connsiteX1" fmla="*/ 1689100 w 4265386"/>
              <a:gd name="connsiteY1" fmla="*/ 1569357 h 3258457"/>
              <a:gd name="connsiteX2" fmla="*/ 3378200 w 4265386"/>
              <a:gd name="connsiteY2" fmla="*/ 1391557 h 3258457"/>
              <a:gd name="connsiteX3" fmla="*/ 4265386 w 4265386"/>
              <a:gd name="connsiteY3" fmla="*/ 0 h 3258457"/>
              <a:gd name="connsiteX0" fmla="*/ 0 w 4265386"/>
              <a:gd name="connsiteY0" fmla="*/ 3258457 h 3258457"/>
              <a:gd name="connsiteX1" fmla="*/ 1778000 w 4265386"/>
              <a:gd name="connsiteY1" fmla="*/ 1524907 h 3258457"/>
              <a:gd name="connsiteX2" fmla="*/ 3378200 w 4265386"/>
              <a:gd name="connsiteY2" fmla="*/ 1391557 h 3258457"/>
              <a:gd name="connsiteX3" fmla="*/ 4265386 w 4265386"/>
              <a:gd name="connsiteY3" fmla="*/ 0 h 3258457"/>
              <a:gd name="connsiteX0" fmla="*/ 0 w 4265386"/>
              <a:gd name="connsiteY0" fmla="*/ 3258457 h 3258457"/>
              <a:gd name="connsiteX1" fmla="*/ 1778000 w 4265386"/>
              <a:gd name="connsiteY1" fmla="*/ 1524907 h 3258457"/>
              <a:gd name="connsiteX2" fmla="*/ 3378200 w 4265386"/>
              <a:gd name="connsiteY2" fmla="*/ 1391557 h 3258457"/>
              <a:gd name="connsiteX3" fmla="*/ 4265386 w 4265386"/>
              <a:gd name="connsiteY3" fmla="*/ 0 h 3258457"/>
              <a:gd name="connsiteX0" fmla="*/ 0 w 4265386"/>
              <a:gd name="connsiteY0" fmla="*/ 3258457 h 3258457"/>
              <a:gd name="connsiteX1" fmla="*/ 1778000 w 4265386"/>
              <a:gd name="connsiteY1" fmla="*/ 1524907 h 3258457"/>
              <a:gd name="connsiteX2" fmla="*/ 3378200 w 4265386"/>
              <a:gd name="connsiteY2" fmla="*/ 1391557 h 3258457"/>
              <a:gd name="connsiteX3" fmla="*/ 4265386 w 4265386"/>
              <a:gd name="connsiteY3" fmla="*/ 0 h 325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5386" h="3258457">
                <a:moveTo>
                  <a:pt x="0" y="3258457"/>
                </a:moveTo>
                <a:cubicBezTo>
                  <a:pt x="340179" y="2911097"/>
                  <a:pt x="1224341" y="1832429"/>
                  <a:pt x="1778000" y="1524907"/>
                </a:cubicBezTo>
                <a:cubicBezTo>
                  <a:pt x="1987550" y="1309007"/>
                  <a:pt x="2787262" y="1553978"/>
                  <a:pt x="3378200" y="1391557"/>
                </a:cubicBezTo>
                <a:cubicBezTo>
                  <a:pt x="3869267" y="1048808"/>
                  <a:pt x="3754816" y="587224"/>
                  <a:pt x="4265386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47675" y="5780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3727450" y="5740400"/>
            <a:ext cx="52006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5400000" flipH="1" flipV="1">
            <a:off x="1593850" y="3740150"/>
            <a:ext cx="47117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105400" y="4540250"/>
            <a:ext cx="417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/>
              <a:t>A</a:t>
            </a:r>
            <a:endParaRPr lang="cs-CZ" sz="3000" b="1" dirty="0"/>
          </a:p>
        </p:txBody>
      </p:sp>
      <p:sp>
        <p:nvSpPr>
          <p:cNvPr id="33" name="Elipsa 32"/>
          <p:cNvSpPr/>
          <p:nvPr/>
        </p:nvSpPr>
        <p:spPr>
          <a:xfrm>
            <a:off x="5372100" y="4095750"/>
            <a:ext cx="177800" cy="1778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5816600" y="3829050"/>
            <a:ext cx="177800" cy="1778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7239000" y="3784600"/>
            <a:ext cx="177800" cy="1778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8172450" y="2406650"/>
            <a:ext cx="177800" cy="1778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5505450" y="4273550"/>
            <a:ext cx="4010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/>
              <a:t>B</a:t>
            </a:r>
            <a:endParaRPr lang="cs-CZ" sz="3000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727700" y="3206750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/>
              <a:t>C</a:t>
            </a:r>
            <a:endParaRPr lang="cs-CZ" sz="30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7061200" y="4051300"/>
            <a:ext cx="4267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/>
              <a:t>D</a:t>
            </a:r>
            <a:endParaRPr lang="cs-CZ" sz="30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8394700" y="2362200"/>
            <a:ext cx="3722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/>
              <a:t>E</a:t>
            </a:r>
            <a:endParaRPr lang="cs-CZ" sz="30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3306057" y="4140200"/>
            <a:ext cx="5325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 smtClean="0"/>
              <a:t>σ</a:t>
            </a:r>
            <a:r>
              <a:rPr lang="cs-CZ" sz="3000" b="1" baseline="-25000" dirty="0" smtClean="0"/>
              <a:t>u</a:t>
            </a:r>
            <a:endParaRPr lang="cs-CZ" sz="3000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3306057" y="3829050"/>
            <a:ext cx="5325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 smtClean="0"/>
              <a:t>σ</a:t>
            </a:r>
            <a:r>
              <a:rPr lang="cs-CZ" sz="3000" b="1" baseline="-25000" dirty="0" smtClean="0"/>
              <a:t>d</a:t>
            </a:r>
            <a:endParaRPr lang="cs-CZ" sz="3000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3306057" y="3497302"/>
            <a:ext cx="5325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 smtClean="0"/>
              <a:t>σ</a:t>
            </a:r>
            <a:r>
              <a:rPr lang="cs-CZ" sz="3000" b="1" baseline="-25000" dirty="0" smtClean="0"/>
              <a:t>k</a:t>
            </a:r>
            <a:endParaRPr lang="cs-CZ" sz="3000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3329301" y="2184400"/>
            <a:ext cx="530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 smtClean="0"/>
              <a:t>σ</a:t>
            </a:r>
            <a:r>
              <a:rPr lang="cs-CZ" sz="3000" b="1" baseline="-25000" dirty="0" smtClean="0"/>
              <a:t>P</a:t>
            </a:r>
            <a:endParaRPr lang="cs-CZ" sz="3000" b="1" baseline="-25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372732" y="1206500"/>
            <a:ext cx="5325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 smtClean="0"/>
              <a:t>σ</a:t>
            </a:r>
            <a:r>
              <a:rPr lang="cs-CZ" sz="3000" b="1" baseline="-25000" dirty="0" smtClean="0"/>
              <a:t>n</a:t>
            </a:r>
            <a:endParaRPr lang="cs-CZ" sz="3000" b="1" dirty="0"/>
          </a:p>
        </p:txBody>
      </p:sp>
      <p:cxnSp>
        <p:nvCxnSpPr>
          <p:cNvPr id="48" name="Přímá spojovací čára 47"/>
          <p:cNvCxnSpPr>
            <a:stCxn id="36" idx="2"/>
          </p:cNvCxnSpPr>
          <p:nvPr/>
        </p:nvCxnSpPr>
        <p:spPr>
          <a:xfrm rot="10800000">
            <a:off x="3949700" y="2495550"/>
            <a:ext cx="42227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stCxn id="34" idx="2"/>
          </p:cNvCxnSpPr>
          <p:nvPr/>
        </p:nvCxnSpPr>
        <p:spPr>
          <a:xfrm rot="10800000">
            <a:off x="3949700" y="3917950"/>
            <a:ext cx="18669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>
            <a:stCxn id="33" idx="2"/>
          </p:cNvCxnSpPr>
          <p:nvPr/>
        </p:nvCxnSpPr>
        <p:spPr>
          <a:xfrm rot="10800000">
            <a:off x="3905250" y="4184650"/>
            <a:ext cx="14668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10800000">
            <a:off x="3949700" y="4495800"/>
            <a:ext cx="11112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8478204" y="5740400"/>
            <a:ext cx="360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 smtClean="0"/>
              <a:t>ε</a:t>
            </a:r>
            <a:endParaRPr lang="cs-CZ" sz="3000" b="1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4038600" y="578485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/>
              <a:t>0</a:t>
            </a:r>
            <a:endParaRPr lang="cs-CZ" sz="3000" b="1" dirty="0"/>
          </a:p>
        </p:txBody>
      </p:sp>
      <p:sp>
        <p:nvSpPr>
          <p:cNvPr id="32" name="Elipsa 31"/>
          <p:cNvSpPr/>
          <p:nvPr/>
        </p:nvSpPr>
        <p:spPr>
          <a:xfrm>
            <a:off x="5016500" y="4406900"/>
            <a:ext cx="177800" cy="1778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7. HOOKŮV ZÁKON , NORMÁLOVÉ NAPĚTÍ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4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4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uiExpand="1" build="p"/>
      <p:bldP spid="30" grpId="0" animBg="1"/>
      <p:bldP spid="31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0" grpId="0"/>
      <p:bldP spid="41" grpId="0"/>
      <p:bldP spid="42" grpId="0"/>
      <p:bldP spid="43" grpId="1"/>
      <p:bldP spid="44" grpId="0"/>
      <p:bldP spid="45" grpId="0"/>
      <p:bldP spid="3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85750" y="806450"/>
            <a:ext cx="85486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prstClr val="black"/>
                </a:solidFill>
                <a:cs typeface="Times New Roman" pitchFamily="18" charset="0"/>
              </a:rPr>
              <a:t>je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fyzikální</a:t>
            </a:r>
            <a:r>
              <a:rPr lang="en-US" sz="3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jev</a:t>
            </a:r>
            <a:r>
              <a:rPr lang="en-US" sz="30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spočívající</a:t>
            </a:r>
            <a:r>
              <a:rPr lang="en-US" sz="3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ve změně rozměrů tělesa při změně jeho teploty</a:t>
            </a:r>
            <a:r>
              <a:rPr lang="en-US" sz="30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r>
              <a:rPr lang="en-US" sz="3000" b="1" dirty="0" smtClean="0">
                <a:solidFill>
                  <a:prstClr val="black"/>
                </a:solidFill>
                <a:cs typeface="Times New Roman" pitchFamily="18" charset="0"/>
              </a:rPr>
              <a:t> </a:t>
            </a:r>
            <a:endParaRPr lang="cs-CZ" sz="3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3000" baseline="-25000" dirty="0" smtClean="0">
                <a:solidFill>
                  <a:prstClr val="black"/>
                </a:solidFill>
                <a:cs typeface="Times New Roman" pitchFamily="18" charset="0"/>
              </a:rPr>
              <a:t>1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 → t	 	∆t = </a:t>
            </a:r>
            <a:r>
              <a:rPr lang="cs-CZ" sz="3000" dirty="0" err="1" smtClean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 – t</a:t>
            </a:r>
            <a:r>
              <a:rPr lang="cs-CZ" sz="3000" baseline="-25000" dirty="0" smtClean="0">
                <a:solidFill>
                  <a:prstClr val="black"/>
                </a:solidFill>
                <a:cs typeface="Times New Roman" pitchFamily="18" charset="0"/>
              </a:rPr>
              <a:t>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l</a:t>
            </a:r>
            <a:r>
              <a:rPr lang="cs-CZ" sz="3000" baseline="-25000" dirty="0" smtClean="0">
                <a:solidFill>
                  <a:prstClr val="black"/>
                </a:solidFill>
                <a:cs typeface="Times New Roman" pitchFamily="18" charset="0"/>
              </a:rPr>
              <a:t>1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 → l		∆l = </a:t>
            </a:r>
            <a:r>
              <a:rPr lang="cs-CZ" sz="3000" dirty="0" err="1" smtClean="0">
                <a:solidFill>
                  <a:prstClr val="black"/>
                </a:solidFill>
                <a:cs typeface="Times New Roman" pitchFamily="18" charset="0"/>
              </a:rPr>
              <a:t>l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 – l</a:t>
            </a:r>
            <a:r>
              <a:rPr lang="cs-CZ" sz="3000" baseline="-25000" dirty="0" smtClean="0">
                <a:solidFill>
                  <a:prstClr val="black"/>
                </a:solidFill>
                <a:cs typeface="Times New Roman" pitchFamily="18" charset="0"/>
              </a:rPr>
              <a:t>1</a:t>
            </a:r>
            <a:br>
              <a:rPr lang="cs-CZ" sz="3000" baseline="-25000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3000" baseline="-25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b="1" dirty="0" smtClean="0">
                <a:solidFill>
                  <a:prstClr val="black"/>
                </a:solidFill>
                <a:cs typeface="Times New Roman" pitchFamily="18" charset="0"/>
              </a:rPr>
              <a:t>délková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000" b="1" dirty="0" smtClean="0">
                <a:solidFill>
                  <a:prstClr val="black"/>
                </a:solidFill>
                <a:cs typeface="Times New Roman" pitchFamily="18" charset="0"/>
              </a:rPr>
              <a:t>teplotní roztažnost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 – prodloužení je přímo úměrné počáteční délce a přírůstku teploty</a:t>
            </a:r>
            <a:b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3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3"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α – </a:t>
            </a:r>
            <a:r>
              <a:rPr lang="cs-CZ" sz="3000" b="1" dirty="0" smtClean="0">
                <a:solidFill>
                  <a:prstClr val="black"/>
                </a:solidFill>
                <a:cs typeface="Times New Roman" pitchFamily="18" charset="0"/>
              </a:rPr>
              <a:t>teplotní součinitel délkové roztažnosti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	[α]=K</a:t>
            </a:r>
            <a:r>
              <a:rPr lang="cs-CZ" sz="3000" baseline="30000" dirty="0" smtClean="0">
                <a:solidFill>
                  <a:prstClr val="black"/>
                </a:solidFill>
                <a:cs typeface="Times New Roman" pitchFamily="18" charset="0"/>
              </a:rPr>
              <a:t>-1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(reciproký K)</a:t>
            </a:r>
            <a:b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    	materiálová konstanta	MFCHT 131 (při 20</a:t>
            </a:r>
            <a:r>
              <a:rPr lang="cs-CZ" sz="3000" baseline="30000" dirty="0" smtClean="0">
                <a:solidFill>
                  <a:prstClr val="black"/>
                </a:solidFill>
                <a:cs typeface="Times New Roman" pitchFamily="18" charset="0"/>
              </a:rPr>
              <a:t>o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C)</a:t>
            </a:r>
          </a:p>
          <a:p>
            <a:pPr marL="0" lvl="3" fontAlgn="base">
              <a:spcBef>
                <a:spcPct val="0"/>
              </a:spcBef>
              <a:spcAft>
                <a:spcPct val="0"/>
              </a:spcAft>
            </a:pPr>
            <a:endParaRPr lang="cs-CZ" sz="3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3"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α se mění s teplotou, pro malé ∆t je konstantní</a:t>
            </a:r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8. TEPLOTNÍ ROZTAŽNOST PEVNÝCH TĚLES</a:t>
            </a:r>
          </a:p>
        </p:txBody>
      </p:sp>
      <p:graphicFrame>
        <p:nvGraphicFramePr>
          <p:cNvPr id="11266" name="Object 23"/>
          <p:cNvGraphicFramePr>
            <a:graphicFrameLocks noChangeAspect="1"/>
          </p:cNvGraphicFramePr>
          <p:nvPr/>
        </p:nvGraphicFramePr>
        <p:xfrm>
          <a:off x="5286375" y="2357438"/>
          <a:ext cx="2695575" cy="542925"/>
        </p:xfrm>
        <a:graphic>
          <a:graphicData uri="http://schemas.openxmlformats.org/presentationml/2006/ole">
            <p:oleObj spid="_x0000_s1143810" name="Rovnice" r:id="rId4" imgW="1054080" imgH="215640" progId="Equation.3">
              <p:embed/>
            </p:oleObj>
          </a:graphicData>
        </a:graphic>
      </p:graphicFrame>
      <p:graphicFrame>
        <p:nvGraphicFramePr>
          <p:cNvPr id="11267" name="Object 24"/>
          <p:cNvGraphicFramePr>
            <a:graphicFrameLocks noChangeAspect="1"/>
          </p:cNvGraphicFramePr>
          <p:nvPr/>
        </p:nvGraphicFramePr>
        <p:xfrm>
          <a:off x="5286375" y="1643063"/>
          <a:ext cx="1851025" cy="544512"/>
        </p:xfrm>
        <a:graphic>
          <a:graphicData uri="http://schemas.openxmlformats.org/presentationml/2006/ole">
            <p:oleObj spid="_x0000_s1143811" name="Rovnice" r:id="rId5" imgW="72360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8. TEPLOTNÍ ROZTAŽNOST PEVNÝCH TĚLES</a:t>
            </a:r>
          </a:p>
        </p:txBody>
      </p:sp>
      <p:pic>
        <p:nvPicPr>
          <p:cNvPr id="1442821" name="Picture 5" descr="http://www.okna-budoucnosti.cz/img/srovnani_materialu-tepelna_roztaz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939800"/>
            <a:ext cx="7620000" cy="538162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27000" y="6348968"/>
            <a:ext cx="102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10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ovéPole 22"/>
          <p:cNvSpPr txBox="1">
            <a:spLocks noChangeArrowheads="1"/>
          </p:cNvSpPr>
          <p:nvPr/>
        </p:nvSpPr>
        <p:spPr bwMode="auto">
          <a:xfrm>
            <a:off x="250825" y="930275"/>
            <a:ext cx="85725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ea typeface="Adobe Heiti Std R" pitchFamily="34" charset="-128"/>
                <a:cs typeface="Times New Roman" pitchFamily="18" charset="0"/>
              </a:rPr>
              <a:t>Objemová teplotní roztažnost</a:t>
            </a:r>
            <a:endParaRPr lang="cs-CZ" sz="3200" dirty="0" smtClean="0">
              <a:solidFill>
                <a:prstClr val="black"/>
              </a:solidFill>
              <a:ea typeface="Adobe Heiti Std R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ea typeface="Adobe Heiti Std R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ea typeface="Adobe Heiti Std R" pitchFamily="34" charset="-128"/>
                <a:cs typeface="Times New Roman" pitchFamily="18" charset="0"/>
              </a:rPr>
              <a:t>Mění-li se rozměry - mění se i objem.</a:t>
            </a:r>
            <a:br>
              <a:rPr lang="cs-CZ" sz="3200" dirty="0" smtClean="0">
                <a:solidFill>
                  <a:prstClr val="black"/>
                </a:solidFill>
                <a:ea typeface="Adobe Heiti Std R" pitchFamily="34" charset="-128"/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ea typeface="Adobe Heiti Std R" pitchFamily="34" charset="-128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ea typeface="Adobe Heiti Std R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ea typeface="Adobe Heiti Std R" pitchFamily="34" charset="-128"/>
              <a:cs typeface="Times New Roman" pitchFamily="18" charset="0"/>
            </a:endParaRPr>
          </a:p>
          <a:p>
            <a:pPr marL="449263" lvl="2" indent="142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ea typeface="Adobe Heiti Std R" pitchFamily="34" charset="-128"/>
                <a:cs typeface="Times New Roman" pitchFamily="18" charset="0"/>
              </a:rPr>
              <a:t>β – teplotní součinitel objemové roztažnosti [β]=K</a:t>
            </a:r>
            <a:r>
              <a:rPr lang="cs-CZ" sz="3200" baseline="30000" dirty="0" smtClean="0">
                <a:solidFill>
                  <a:prstClr val="black"/>
                </a:solidFill>
                <a:ea typeface="Adobe Heiti Std R" pitchFamily="34" charset="-128"/>
                <a:cs typeface="Times New Roman" pitchFamily="18" charset="0"/>
              </a:rPr>
              <a:t>-1</a:t>
            </a:r>
            <a:endParaRPr lang="cs-CZ" sz="3200" dirty="0" smtClean="0">
              <a:solidFill>
                <a:prstClr val="black"/>
              </a:solidFill>
              <a:ea typeface="Adobe Heiti Std R" pitchFamily="34" charset="-128"/>
              <a:cs typeface="Times New Roman" pitchFamily="18" charset="0"/>
            </a:endParaRPr>
          </a:p>
          <a:p>
            <a:pPr marL="449263" lvl="2" indent="142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ea typeface="Adobe Heiti Std R" pitchFamily="34" charset="-128"/>
                <a:cs typeface="Times New Roman" pitchFamily="18" charset="0"/>
              </a:rPr>
              <a:t>pro izotropní látky β ≈ 3α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ea typeface="Adobe Heiti Std R" pitchFamily="34" charset="-128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12290" name="Object 24"/>
          <p:cNvGraphicFramePr>
            <a:graphicFrameLocks noChangeAspect="1"/>
          </p:cNvGraphicFramePr>
          <p:nvPr/>
        </p:nvGraphicFramePr>
        <p:xfrm>
          <a:off x="3643313" y="3371850"/>
          <a:ext cx="3457575" cy="635000"/>
        </p:xfrm>
        <a:graphic>
          <a:graphicData uri="http://schemas.openxmlformats.org/presentationml/2006/ole">
            <p:oleObj spid="_x0000_s1144834" name="Rovnice" r:id="rId4" imgW="1143000" imgH="215640" progId="Equation.3">
              <p:embed/>
            </p:oleObj>
          </a:graphicData>
        </a:graphic>
      </p:graphicFrame>
      <p:graphicFrame>
        <p:nvGraphicFramePr>
          <p:cNvPr id="12291" name="Object 25"/>
          <p:cNvGraphicFramePr>
            <a:graphicFrameLocks noChangeAspect="1"/>
          </p:cNvGraphicFramePr>
          <p:nvPr/>
        </p:nvGraphicFramePr>
        <p:xfrm>
          <a:off x="3643313" y="2586038"/>
          <a:ext cx="2470150" cy="635000"/>
        </p:xfrm>
        <a:graphic>
          <a:graphicData uri="http://schemas.openxmlformats.org/presentationml/2006/ole">
            <p:oleObj spid="_x0000_s1144835" name="Rovnice" r:id="rId5" imgW="838080" imgH="215640" progId="Equation.3">
              <p:embed/>
            </p:oleObj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8. TEPLOTNÍ ROZTAŽNOST PEVNÝCH TĚLES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AutoShape 2"/>
          <p:cNvSpPr>
            <a:spLocks noChangeArrowheads="1"/>
          </p:cNvSpPr>
          <p:nvPr/>
        </p:nvSpPr>
        <p:spPr bwMode="auto">
          <a:xfrm>
            <a:off x="5286374" y="717551"/>
            <a:ext cx="2308225" cy="120015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21" name="AutoShape 4"/>
          <p:cNvSpPr>
            <a:spLocks noChangeArrowheads="1"/>
          </p:cNvSpPr>
          <p:nvPr/>
        </p:nvSpPr>
        <p:spPr bwMode="auto">
          <a:xfrm>
            <a:off x="1071563" y="1016000"/>
            <a:ext cx="1571625" cy="85725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22" name="AutoShape 5"/>
          <p:cNvSpPr>
            <a:spLocks noChangeArrowheads="1"/>
          </p:cNvSpPr>
          <p:nvPr/>
        </p:nvSpPr>
        <p:spPr bwMode="auto">
          <a:xfrm>
            <a:off x="3071813" y="1146175"/>
            <a:ext cx="1714500" cy="279400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23" name="Text Box 7"/>
          <p:cNvSpPr txBox="1">
            <a:spLocks noChangeArrowheads="1"/>
          </p:cNvSpPr>
          <p:nvPr/>
        </p:nvSpPr>
        <p:spPr bwMode="auto">
          <a:xfrm>
            <a:off x="1373187" y="12938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latin typeface="+mj-lt"/>
                <a:cs typeface="Times New Roman" pitchFamily="18" charset="0"/>
              </a:rPr>
              <a:t>a</a:t>
            </a:r>
            <a:r>
              <a:rPr lang="cs-CZ" sz="3200" baseline="-25000" dirty="0" smtClean="0">
                <a:latin typeface="+mj-lt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549900" y="2451100"/>
          <a:ext cx="1816100" cy="552450"/>
        </p:xfrm>
        <a:graphic>
          <a:graphicData uri="http://schemas.openxmlformats.org/presentationml/2006/ole">
            <p:oleObj spid="_x0000_s1145858" name="Rovnice" r:id="rId4" imgW="583920" imgH="177480" progId="Equation.3">
              <p:embed/>
            </p:oleObj>
          </a:graphicData>
        </a:graphic>
      </p:graphicFrame>
      <p:sp>
        <p:nvSpPr>
          <p:cNvPr id="13334" name="Rectangle 11"/>
          <p:cNvSpPr>
            <a:spLocks noChangeArrowheads="1"/>
          </p:cNvSpPr>
          <p:nvPr/>
        </p:nvSpPr>
        <p:spPr bwMode="auto">
          <a:xfrm>
            <a:off x="5238750" y="1384300"/>
            <a:ext cx="222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 a =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  <a:sym typeface="Symbol" pitchFamily="18" charset="2"/>
              </a:rPr>
              <a:t>a</a:t>
            </a:r>
            <a:r>
              <a:rPr lang="cs-CZ" sz="3200" baseline="-30000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1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+ 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a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27050" y="2890838"/>
          <a:ext cx="2170113" cy="671512"/>
        </p:xfrm>
        <a:graphic>
          <a:graphicData uri="http://schemas.openxmlformats.org/presentationml/2006/ole">
            <p:oleObj spid="_x0000_s1145859" name="Rovnice" r:id="rId5" imgW="698400" imgH="215640" progId="Equation.3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549900" y="3087688"/>
          <a:ext cx="3314700" cy="749300"/>
        </p:xfrm>
        <a:graphic>
          <a:graphicData uri="http://schemas.openxmlformats.org/presentationml/2006/ole">
            <p:oleObj spid="_x0000_s1145860" name="Rovnice" r:id="rId6" imgW="1066680" imgH="241200" progId="Equation.3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809323" y="4264025"/>
          <a:ext cx="7318677" cy="1165225"/>
        </p:xfrm>
        <a:graphic>
          <a:graphicData uri="http://schemas.openxmlformats.org/presentationml/2006/ole">
            <p:oleObj spid="_x0000_s1145861" name="Rovnice" r:id="rId7" imgW="2387520" imgH="380880" progId="Equation.3">
              <p:embed/>
            </p:oleObj>
          </a:graphicData>
        </a:graphic>
      </p:graphicFrame>
      <p:sp>
        <p:nvSpPr>
          <p:cNvPr id="13327" name="Line 25"/>
          <p:cNvSpPr>
            <a:spLocks noChangeShapeType="1"/>
          </p:cNvSpPr>
          <p:nvPr/>
        </p:nvSpPr>
        <p:spPr bwMode="auto">
          <a:xfrm>
            <a:off x="6683073" y="4568825"/>
            <a:ext cx="914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328" name="Line 26"/>
          <p:cNvSpPr>
            <a:spLocks noChangeShapeType="1"/>
          </p:cNvSpPr>
          <p:nvPr/>
        </p:nvSpPr>
        <p:spPr bwMode="auto">
          <a:xfrm flipV="1">
            <a:off x="6683073" y="4481512"/>
            <a:ext cx="914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329" name="Line 27"/>
          <p:cNvSpPr>
            <a:spLocks noChangeShapeType="1"/>
          </p:cNvSpPr>
          <p:nvPr/>
        </p:nvSpPr>
        <p:spPr bwMode="auto">
          <a:xfrm>
            <a:off x="4701873" y="4568825"/>
            <a:ext cx="914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330" name="Line 28"/>
          <p:cNvSpPr>
            <a:spLocks noChangeShapeType="1"/>
          </p:cNvSpPr>
          <p:nvPr/>
        </p:nvSpPr>
        <p:spPr bwMode="auto">
          <a:xfrm flipV="1">
            <a:off x="4701873" y="4492625"/>
            <a:ext cx="914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342" name="Object 23"/>
          <p:cNvGraphicFramePr>
            <a:graphicFrameLocks noChangeAspect="1"/>
          </p:cNvGraphicFramePr>
          <p:nvPr/>
        </p:nvGraphicFramePr>
        <p:xfrm>
          <a:off x="2927350" y="2376488"/>
          <a:ext cx="2338388" cy="1724025"/>
        </p:xfrm>
        <a:graphic>
          <a:graphicData uri="http://schemas.openxmlformats.org/presentationml/2006/ole">
            <p:oleObj spid="_x0000_s1145862" name="Rovnice" r:id="rId8" imgW="914400" imgH="685800" progId="Equation.3">
              <p:embed/>
            </p:oleObj>
          </a:graphicData>
        </a:graphic>
      </p:graphicFrame>
      <p:graphicFrame>
        <p:nvGraphicFramePr>
          <p:cNvPr id="13343" name="Object 24"/>
          <p:cNvGraphicFramePr>
            <a:graphicFrameLocks noChangeAspect="1"/>
          </p:cNvGraphicFramePr>
          <p:nvPr/>
        </p:nvGraphicFramePr>
        <p:xfrm>
          <a:off x="2260600" y="5665788"/>
          <a:ext cx="4278312" cy="785812"/>
        </p:xfrm>
        <a:graphic>
          <a:graphicData uri="http://schemas.openxmlformats.org/presentationml/2006/ole">
            <p:oleObj spid="_x0000_s1145863" name="Rovnice" r:id="rId9" imgW="1143000" imgH="215640" progId="Equation.3">
              <p:embed/>
            </p:oleObj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8. TEPLOTNÍ ROZTAŽNOST PEVNÝCH TĚLES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nimBg="1"/>
      <p:bldP spid="13328" grpId="0" animBg="1"/>
      <p:bldP spid="13329" grpId="0" animBg="1"/>
      <p:bldP spid="1333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266700" y="495300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S rostoucí teplotou tělesa se zvětšuje jeho objem.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Hmotnost tělesa předpokládáme konstantní.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Hustota tělesa se zmenšuje.</a:t>
            </a:r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/>
        </p:nvGraphicFramePr>
        <p:xfrm>
          <a:off x="1149350" y="3028950"/>
          <a:ext cx="2613025" cy="1049337"/>
        </p:xfrm>
        <a:graphic>
          <a:graphicData uri="http://schemas.openxmlformats.org/presentationml/2006/ole">
            <p:oleObj spid="_x0000_s1146882" name="Rovnice" r:id="rId4" imgW="1041120" imgH="419040" progId="Equation.3">
              <p:embed/>
            </p:oleObj>
          </a:graphicData>
        </a:graphic>
      </p:graphicFrame>
      <p:graphicFrame>
        <p:nvGraphicFramePr>
          <p:cNvPr id="14339" name="Object 8"/>
          <p:cNvGraphicFramePr>
            <a:graphicFrameLocks noChangeAspect="1"/>
          </p:cNvGraphicFramePr>
          <p:nvPr/>
        </p:nvGraphicFramePr>
        <p:xfrm>
          <a:off x="2260600" y="5562600"/>
          <a:ext cx="4468813" cy="948867"/>
        </p:xfrm>
        <a:graphic>
          <a:graphicData uri="http://schemas.openxmlformats.org/presentationml/2006/ole">
            <p:oleObj spid="_x0000_s1146883" name="Rovnice" r:id="rId5" imgW="1015920" imgH="215640" progId="Equation.3">
              <p:embed/>
            </p:oleObj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8. TEPLOTNÍ ROZTAŽNOST PEVNÝCH TĚLES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305300" y="3028950"/>
          <a:ext cx="2932113" cy="2225675"/>
        </p:xfrm>
        <a:graphic>
          <a:graphicData uri="http://schemas.openxmlformats.org/presentationml/2006/ole">
            <p:oleObj spid="_x0000_s1146884" name="Rovnice" r:id="rId6" imgW="1168200" imgH="8888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9. TEPLOTNÍ ROZTAŽNOST V PRAXI</a:t>
            </a:r>
          </a:p>
        </p:txBody>
      </p:sp>
      <p:pic>
        <p:nvPicPr>
          <p:cNvPr id="1441794" name="Picture 2" descr="http://qwerty.own.cz/1_soubory/image014.jpg"/>
          <p:cNvPicPr>
            <a:picLocks noChangeAspect="1" noChangeArrowheads="1"/>
          </p:cNvPicPr>
          <p:nvPr/>
        </p:nvPicPr>
        <p:blipFill>
          <a:blip r:embed="rId3" cstate="print"/>
          <a:srcRect l="991" r="1911"/>
          <a:stretch>
            <a:fillRect/>
          </a:stretch>
        </p:blipFill>
        <p:spPr bwMode="auto">
          <a:xfrm>
            <a:off x="2393950" y="762000"/>
            <a:ext cx="4356100" cy="540215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438400" y="61849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13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8" descr="m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829050"/>
            <a:ext cx="3840163" cy="24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9. TEPLOTNÍ ROZTAŽNOST V PRAXI</a:t>
            </a:r>
          </a:p>
        </p:txBody>
      </p:sp>
      <p:sp>
        <p:nvSpPr>
          <p:cNvPr id="40965" name="TextovéPole 11"/>
          <p:cNvSpPr txBox="1">
            <a:spLocks noChangeArrowheads="1"/>
          </p:cNvSpPr>
          <p:nvPr/>
        </p:nvSpPr>
        <p:spPr bwMode="auto">
          <a:xfrm>
            <a:off x="349250" y="539750"/>
            <a:ext cx="84899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ocelové konstrukce – mosty, položené na válcích</a:t>
            </a: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průvěs kovových lan – zkrácení v zimě</a:t>
            </a: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kolena kovového potrubí</a:t>
            </a: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chlazení pístů</a:t>
            </a: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60950" y="6304518"/>
            <a:ext cx="102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11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82600" y="6273800"/>
            <a:ext cx="102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12</a:t>
            </a:r>
            <a:endParaRPr lang="cs-CZ" dirty="0"/>
          </a:p>
        </p:txBody>
      </p:sp>
      <p:pic>
        <p:nvPicPr>
          <p:cNvPr id="1435650" name="Picture 2" descr="http://oidnes.cz/12/023/sp5/SOU417ccb_154650_2174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51250"/>
            <a:ext cx="3496731" cy="2622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5.1. KRYSTALICKÉ A AMORFNÍ LÁTKY</a:t>
            </a:r>
          </a:p>
        </p:txBody>
      </p:sp>
      <p:pic>
        <p:nvPicPr>
          <p:cNvPr id="1233922" name="Picture 2" descr="SnowflakesWilsonBentley.jpg (1124×1437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13"/>
          <a:stretch>
            <a:fillRect/>
          </a:stretch>
        </p:blipFill>
        <p:spPr bwMode="auto">
          <a:xfrm>
            <a:off x="38100" y="628650"/>
            <a:ext cx="9037230" cy="577532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8100" y="6451600"/>
            <a:ext cx="275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2 - Sněhové vločky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9. TEPLOTNÍ ROZTAŽNOST V PRAXI</a:t>
            </a:r>
          </a:p>
        </p:txBody>
      </p:sp>
      <p:sp>
        <p:nvSpPr>
          <p:cNvPr id="40965" name="TextovéPole 11"/>
          <p:cNvSpPr txBox="1">
            <a:spLocks noChangeArrowheads="1"/>
          </p:cNvSpPr>
          <p:nvPr/>
        </p:nvSpPr>
        <p:spPr bwMode="auto">
          <a:xfrm>
            <a:off x="349250" y="539750"/>
            <a:ext cx="84899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ocelové konstrukce – mosty, položené na válcích</a:t>
            </a: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průvěs kovových lan – zkrácení v zimě</a:t>
            </a: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kolena kovového potrubí</a:t>
            </a: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chlazení pístů aut</a:t>
            </a: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spojování materiálů s podobným α </a:t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(plomby + zuby, ocel + beton)</a:t>
            </a: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marL="261938" indent="-2619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772400" y="62738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16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71500" y="57404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15</a:t>
            </a:r>
            <a:endParaRPr lang="cs-CZ" dirty="0"/>
          </a:p>
        </p:txBody>
      </p:sp>
      <p:pic>
        <p:nvPicPr>
          <p:cNvPr id="1445890" name="Picture 2" descr="http://t0.gstatic.com/images?q=tbn:ANd9GcSUvHSWVx0R2l5q0CUJ2nhEko1_IhMwePU2d6_pc7Hgtb7z5MNy"/>
          <p:cNvPicPr>
            <a:picLocks noChangeAspect="1" noChangeArrowheads="1"/>
          </p:cNvPicPr>
          <p:nvPr/>
        </p:nvPicPr>
        <p:blipFill>
          <a:blip r:embed="rId3" cstate="print"/>
          <a:srcRect b="51783"/>
          <a:stretch>
            <a:fillRect/>
          </a:stretch>
        </p:blipFill>
        <p:spPr bwMode="auto">
          <a:xfrm>
            <a:off x="571500" y="3962400"/>
            <a:ext cx="4019293" cy="1733550"/>
          </a:xfrm>
          <a:prstGeom prst="rect">
            <a:avLst/>
          </a:prstGeom>
          <a:noFill/>
        </p:spPr>
      </p:pic>
      <p:pic>
        <p:nvPicPr>
          <p:cNvPr id="1445894" name="Picture 6" descr="http://www.magnezit.eu/web-galerie-foto/frakce%20nove/zelezobeton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5983" y="3562350"/>
            <a:ext cx="3615267" cy="2711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zehl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024187"/>
            <a:ext cx="7724775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ovéPole 6"/>
          <p:cNvSpPr txBox="1">
            <a:spLocks noChangeArrowheads="1"/>
          </p:cNvSpPr>
          <p:nvPr/>
        </p:nvSpPr>
        <p:spPr bwMode="auto">
          <a:xfrm>
            <a:off x="500063" y="641350"/>
            <a:ext cx="80724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délková měřidla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varné nádoby z křemenného skla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(jejich α je o řád menší než u obyčejného skla)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261938" lvl="2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bimetalové pásky – dva kovy s různými α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(žehličky, termostaty, chladničky)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9. TEPLOTNÍ ROZTAŽNOST V PRAXI</a:t>
            </a:r>
          </a:p>
        </p:txBody>
      </p:sp>
      <p:sp>
        <p:nvSpPr>
          <p:cNvPr id="5" name="Obdélník 4"/>
          <p:cNvSpPr/>
          <p:nvPr/>
        </p:nvSpPr>
        <p:spPr>
          <a:xfrm>
            <a:off x="7150100" y="5993368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14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FFC8FF"/>
                </a:solidFill>
                <a:latin typeface="Calibri" pitchFamily="34" charset="0"/>
                <a:cs typeface="Times New Roman" pitchFamily="18" charset="0"/>
              </a:rPr>
              <a:t>Použitá </a:t>
            </a:r>
            <a:r>
              <a:rPr lang="cs-CZ" sz="3400" b="1" dirty="0">
                <a:solidFill>
                  <a:srgbClr val="FFC8FF"/>
                </a:solidFill>
                <a:latin typeface="Calibri" pitchFamily="34" charset="0"/>
                <a:cs typeface="Times New Roman" pitchFamily="18" charset="0"/>
              </a:rPr>
              <a:t>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BARTUŠKA,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K., SVOBODA,E. </a:t>
            </a:r>
            <a:r>
              <a:rPr lang="cs-CZ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Molekulová fyzika a termika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Fyzika pro gymnázia.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Praha: Prometheus, 2006. </a:t>
            </a:r>
            <a:b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ISBN 80-7196-200-7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LEPIL, O. Sbírka úloh pro střední školy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Fyzika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Praha: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Prometheus,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 ISBN 978-80-7196-266-3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/>
              <a:t>NAHODIL, J. Fyzika v běžném životě. Praha: Prometheus, 2010. ISBN 80-7196-005-5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Obrázky: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[online]. [cit. 2012-08-08]. Dostupné z: 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[1, 2]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http://upload.wikimedia.org/wikipedia/commons/c/c2/SnowflakesWilsonBentley.jpg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[3] -http://www.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xray.cz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kryst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/obr/anim8-2.gif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[4] - http://www.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xray.cz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kryst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/obr/anim8-1.gif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[5] - http://www.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xray.cz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kryst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/obr/anim8-4.gif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[6] - http://www.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xray.cz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kryst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/obr/anim8-8.gif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[7] - http://www.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xray.cz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/krystalografie/obr/obr9-6.gif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[online]. [cit. 2012-08-10]. Dostupné z: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[8] -  http://www.alpy4000.cz/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obrazky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clanky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/14/07a.jpg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[9] - http://www.alpy4000.cz/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obrazky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clanky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/14/09a.jpg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[10] - http://www.okna-budoucnosti.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img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srovnani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materialu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tepelna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roztaznost.jpg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[11] -http://oidnes.cz/12/023/sp5/SOU417ccb_154650_2174499.jpg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[12] - http://kvinta-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html.wz.cz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/fyzika/termodynamika/struktura_a_vlastnosti_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pevnych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latek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obrazky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/19.gif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[13] - http://qwerty.own.cz/1_soubory/image014.jpg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[14] - http://kvinta-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html.wz.cz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/fyzika/termodynamika/struktura_a_vlastnosti_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pevnych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latek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obrazky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/21.gif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[15] - http://t0.gstatic.com/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images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?q=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tbn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:ANd9GcSUvHSWVx0R2l5q0CUJ2nhEko1_IhMwePU2d6_pc7Hgtb7z5MNy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[16] - http://www.magnezit.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/web-galerie-foto/frakce%20nove/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zelezobeton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n.jpg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[18] -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Podnadpis 2"/>
          <p:cNvSpPr txBox="1">
            <a:spLocks/>
          </p:cNvSpPr>
          <p:nvPr/>
        </p:nvSpPr>
        <p:spPr bwMode="auto">
          <a:xfrm>
            <a:off x="0" y="5691200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4152904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85750" y="684212"/>
            <a:ext cx="885825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Amorfní látky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– beztvaré</a:t>
            </a:r>
          </a:p>
          <a:p>
            <a:pPr marL="176213" indent="-176213" fontAlgn="base">
              <a:spcBef>
                <a:spcPct val="0"/>
              </a:spcBef>
              <a:spcAft>
                <a:spcPct val="0"/>
              </a:spcAft>
            </a:pPr>
            <a:endParaRPr lang="cs-CZ" sz="1000" dirty="0" smtClean="0">
              <a:solidFill>
                <a:prstClr val="black"/>
              </a:solidFill>
              <a:cs typeface="Arial" charset="0"/>
            </a:endParaRPr>
          </a:p>
          <a:p>
            <a:pPr marL="176213" indent="-176213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nemají pravidelné uspořádání částic</a:t>
            </a:r>
          </a:p>
          <a:p>
            <a:pPr marL="176213" indent="-176213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uspořádání - </a:t>
            </a:r>
            <a:r>
              <a:rPr lang="cs-CZ" sz="2800" dirty="0" err="1" smtClean="0">
                <a:solidFill>
                  <a:prstClr val="black"/>
                </a:solidFill>
                <a:cs typeface="Arial" charset="0"/>
              </a:rPr>
              <a:t>tyv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. </a:t>
            </a:r>
            <a:r>
              <a:rPr lang="cs-CZ" sz="2800" b="1" dirty="0" err="1" smtClean="0">
                <a:solidFill>
                  <a:prstClr val="black"/>
                </a:solidFill>
                <a:cs typeface="Arial" charset="0"/>
              </a:rPr>
              <a:t>krátkodosahové</a:t>
            </a: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je omezeno na kratší vzdálenost - 10</a:t>
            </a:r>
            <a:r>
              <a:rPr lang="cs-CZ" sz="2800" baseline="30000" dirty="0" smtClean="0">
                <a:solidFill>
                  <a:prstClr val="black"/>
                </a:solidFill>
                <a:cs typeface="Arial" charset="0"/>
              </a:rPr>
              <a:t>-8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m, s rostoucí vzdáleností pravidelnost klesá</a:t>
            </a:r>
          </a:p>
          <a:p>
            <a:pPr marL="176213" indent="-176213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jsou </a:t>
            </a: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izotropní </a:t>
            </a:r>
          </a:p>
          <a:p>
            <a:pPr marL="176213" indent="-176213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polymery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– amorfní látky organického původu </a:t>
            </a:r>
          </a:p>
          <a:p>
            <a:pPr marL="719138" indent="-358775" fontAlgn="base">
              <a:spcBef>
                <a:spcPct val="0"/>
              </a:spcBef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guma</a:t>
            </a:r>
          </a:p>
          <a:p>
            <a:pPr marL="719138" indent="-358775" fontAlgn="base">
              <a:spcBef>
                <a:spcPct val="0"/>
              </a:spcBef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kaučuk</a:t>
            </a:r>
          </a:p>
          <a:p>
            <a:pPr marL="719138" indent="-358775" fontAlgn="base">
              <a:spcBef>
                <a:spcPct val="0"/>
              </a:spcBef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celulóza</a:t>
            </a:r>
          </a:p>
          <a:p>
            <a:pPr marL="719138" indent="-358775" fontAlgn="base">
              <a:spcBef>
                <a:spcPct val="0"/>
              </a:spcBef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bavlna</a:t>
            </a:r>
          </a:p>
          <a:p>
            <a:pPr marL="719138" indent="-358775" fontAlgn="base">
              <a:spcBef>
                <a:spcPct val="0"/>
              </a:spcBef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bílkoviny </a:t>
            </a:r>
          </a:p>
          <a:p>
            <a:pPr marL="176213" indent="-176213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cs-CZ" sz="28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5.1. KRYSTALICKÉ A AMORFNÍ LÁTKY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0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85750" y="684212"/>
            <a:ext cx="88582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Amorfní látky  -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příklady</a:t>
            </a:r>
          </a:p>
          <a:p>
            <a:pPr marL="176213" indent="-176213" fontAlgn="base">
              <a:spcBef>
                <a:spcPct val="0"/>
              </a:spcBef>
              <a:spcAft>
                <a:spcPct val="0"/>
              </a:spcAft>
            </a:pP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176213" indent="-176213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cs-CZ" sz="28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5.1. KRYSTALICKÉ A AMORFNÍ LÁTKY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38150" y="1595596"/>
            <a:ext cx="8356600" cy="2952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60363" lvl="0" indent="-36036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sklo</a:t>
            </a:r>
          </a:p>
          <a:p>
            <a:pPr marL="360363" lvl="0" indent="-36036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pryskyřice</a:t>
            </a:r>
          </a:p>
          <a:p>
            <a:pPr marL="360363" lvl="0" indent="-36036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vosk</a:t>
            </a:r>
          </a:p>
          <a:p>
            <a:pPr marL="360363" lvl="0" indent="-36036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asfalt</a:t>
            </a:r>
          </a:p>
          <a:p>
            <a:pPr marL="360363" lvl="0" indent="-36036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saze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marL="360363" lvl="0" indent="-36036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jantar</a:t>
            </a:r>
          </a:p>
          <a:p>
            <a:pPr marL="360363" lvl="0" indent="-36036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masti</a:t>
            </a:r>
          </a:p>
          <a:p>
            <a:pPr marL="360363" lvl="0" indent="-36036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gely</a:t>
            </a:r>
          </a:p>
          <a:p>
            <a:pPr marL="360363" lvl="0" indent="-36036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koks</a:t>
            </a:r>
          </a:p>
          <a:p>
            <a:pPr marL="360363" lvl="0" indent="-36036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dřevěné uhlí</a:t>
            </a:r>
          </a:p>
          <a:p>
            <a:pPr>
              <a:buFont typeface="Arial" pitchFamily="34" charset="0"/>
              <a:buChar char="•"/>
            </a:pPr>
            <a:endParaRPr lang="cs-CZ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14313" y="762000"/>
            <a:ext cx="89296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Krystalová mřížka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je struktura, kterou vytvářejí pravidelně uspořádané částice krystalické látky. (atomy, ionty, molekuly)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Elementární buňka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rovnoběžnostěn, v němž jsou umístěny jednotlivé částice (zakreslujeme jejich rovnovážné polohy.)</a:t>
            </a: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FFC8FF"/>
                </a:solidFill>
                <a:cs typeface="Arial" charset="0"/>
              </a:rPr>
              <a:t>5. 2. IDEÁLNÍ KRYSTALOVÁ MŘÍŽKA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05250" y="4984750"/>
            <a:ext cx="1336675" cy="1336675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154050" name="AutoShape 2"/>
          <p:cNvSpPr>
            <a:spLocks noChangeArrowheads="1"/>
          </p:cNvSpPr>
          <p:nvPr/>
        </p:nvSpPr>
        <p:spPr bwMode="auto">
          <a:xfrm>
            <a:off x="6394450" y="4673600"/>
            <a:ext cx="1984375" cy="1752600"/>
          </a:xfrm>
          <a:prstGeom prst="pentagon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300000" lon="300000" rev="0"/>
            </a:camera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154051" name="Freeform 3"/>
          <p:cNvSpPr>
            <a:spLocks/>
          </p:cNvSpPr>
          <p:nvPr/>
        </p:nvSpPr>
        <p:spPr bwMode="auto">
          <a:xfrm>
            <a:off x="838200" y="4673600"/>
            <a:ext cx="2019300" cy="1804987"/>
          </a:xfrm>
          <a:custGeom>
            <a:avLst/>
            <a:gdLst/>
            <a:ahLst/>
            <a:cxnLst>
              <a:cxn ang="0">
                <a:pos x="636" y="2384"/>
              </a:cxn>
              <a:cxn ang="0">
                <a:pos x="2020" y="2365"/>
              </a:cxn>
              <a:cxn ang="0">
                <a:pos x="2759" y="1066"/>
              </a:cxn>
              <a:cxn ang="0">
                <a:pos x="2076" y="0"/>
              </a:cxn>
              <a:cxn ang="0">
                <a:pos x="664" y="9"/>
              </a:cxn>
              <a:cxn ang="0">
                <a:pos x="0" y="1112"/>
              </a:cxn>
              <a:cxn ang="0">
                <a:pos x="636" y="2384"/>
              </a:cxn>
            </a:cxnLst>
            <a:rect l="0" t="0" r="r" b="b"/>
            <a:pathLst>
              <a:path w="2759" h="2384">
                <a:moveTo>
                  <a:pt x="636" y="2384"/>
                </a:moveTo>
                <a:lnTo>
                  <a:pt x="2020" y="2365"/>
                </a:lnTo>
                <a:lnTo>
                  <a:pt x="2759" y="1066"/>
                </a:lnTo>
                <a:lnTo>
                  <a:pt x="2076" y="0"/>
                </a:lnTo>
                <a:lnTo>
                  <a:pt x="664" y="9"/>
                </a:lnTo>
                <a:lnTo>
                  <a:pt x="0" y="1112"/>
                </a:lnTo>
                <a:lnTo>
                  <a:pt x="636" y="2384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154052" name="Freeform 4"/>
          <p:cNvSpPr>
            <a:spLocks/>
          </p:cNvSpPr>
          <p:nvPr/>
        </p:nvSpPr>
        <p:spPr bwMode="auto">
          <a:xfrm>
            <a:off x="793750" y="4629150"/>
            <a:ext cx="2089150" cy="1866900"/>
          </a:xfrm>
          <a:custGeom>
            <a:avLst/>
            <a:gdLst/>
            <a:ahLst/>
            <a:cxnLst>
              <a:cxn ang="0">
                <a:pos x="636" y="2384"/>
              </a:cxn>
              <a:cxn ang="0">
                <a:pos x="2020" y="2365"/>
              </a:cxn>
              <a:cxn ang="0">
                <a:pos x="2759" y="1066"/>
              </a:cxn>
              <a:cxn ang="0">
                <a:pos x="2076" y="0"/>
              </a:cxn>
              <a:cxn ang="0">
                <a:pos x="664" y="9"/>
              </a:cxn>
              <a:cxn ang="0">
                <a:pos x="0" y="1112"/>
              </a:cxn>
              <a:cxn ang="0">
                <a:pos x="636" y="2384"/>
              </a:cxn>
            </a:cxnLst>
            <a:rect l="0" t="0" r="r" b="b"/>
            <a:pathLst>
              <a:path w="2759" h="2384">
                <a:moveTo>
                  <a:pt x="636" y="2384"/>
                </a:moveTo>
                <a:lnTo>
                  <a:pt x="2020" y="2365"/>
                </a:lnTo>
                <a:lnTo>
                  <a:pt x="2759" y="1066"/>
                </a:lnTo>
                <a:lnTo>
                  <a:pt x="2076" y="0"/>
                </a:lnTo>
                <a:lnTo>
                  <a:pt x="664" y="9"/>
                </a:lnTo>
                <a:lnTo>
                  <a:pt x="0" y="1112"/>
                </a:lnTo>
                <a:lnTo>
                  <a:pt x="636" y="2384"/>
                </a:lnTo>
                <a:close/>
              </a:path>
            </a:pathLst>
          </a:cu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154053" name="AutoShape 5"/>
          <p:cNvSpPr>
            <a:spLocks noChangeArrowheads="1"/>
          </p:cNvSpPr>
          <p:nvPr/>
        </p:nvSpPr>
        <p:spPr bwMode="auto">
          <a:xfrm>
            <a:off x="6350000" y="4629150"/>
            <a:ext cx="2089150" cy="1822450"/>
          </a:xfrm>
          <a:prstGeom prst="pentagon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300000" lon="3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  <p:sp>
        <p:nvSpPr>
          <p:cNvPr id="1154054" name="Rectangle 6"/>
          <p:cNvSpPr>
            <a:spLocks noChangeArrowheads="1"/>
          </p:cNvSpPr>
          <p:nvPr/>
        </p:nvSpPr>
        <p:spPr bwMode="auto">
          <a:xfrm>
            <a:off x="3860800" y="4938609"/>
            <a:ext cx="1422400" cy="1424092"/>
          </a:xfrm>
          <a:prstGeom prst="rect">
            <a:avLst/>
          </a:prstGeom>
          <a:solidFill>
            <a:srgbClr val="0070C0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 autoUpdateAnimBg="0"/>
      <p:bldP spid="16" grpId="0" animBg="1"/>
      <p:bldP spid="1154050" grpId="0" animBg="1"/>
      <p:bldP spid="1154051" grpId="0" animBg="1"/>
      <p:bldP spid="1154052" grpId="0" animBg="1"/>
      <p:bldP spid="1154053" grpId="0" animBg="1"/>
      <p:bldP spid="1154054" grpId="0" animBg="1"/>
    </p:bld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8027</TotalTime>
  <Words>1516</Words>
  <Application>Microsoft Office PowerPoint</Application>
  <PresentationFormat>Předvádění na obrazovce (4:3)</PresentationFormat>
  <Paragraphs>469</Paragraphs>
  <Slides>63</Slides>
  <Notes>61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6" baseType="lpstr">
      <vt:lpstr>2ročník prezentace</vt:lpstr>
      <vt:lpstr>Motiv sady Office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</vt:vector>
  </TitlesOfParts>
  <Company>Orel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Monika Bouchalová</cp:lastModifiedBy>
  <cp:revision>293</cp:revision>
  <dcterms:created xsi:type="dcterms:W3CDTF">2012-04-18T20:19:22Z</dcterms:created>
  <dcterms:modified xsi:type="dcterms:W3CDTF">2012-11-26T20:40:51Z</dcterms:modified>
</cp:coreProperties>
</file>