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62"/>
  </p:notesMasterIdLst>
  <p:handoutMasterIdLst>
    <p:handoutMasterId r:id="rId63"/>
  </p:handoutMasterIdLst>
  <p:sldIdLst>
    <p:sldId id="391" r:id="rId2"/>
    <p:sldId id="477" r:id="rId3"/>
    <p:sldId id="401" r:id="rId4"/>
    <p:sldId id="420" r:id="rId5"/>
    <p:sldId id="422" r:id="rId6"/>
    <p:sldId id="403" r:id="rId7"/>
    <p:sldId id="423" r:id="rId8"/>
    <p:sldId id="405" r:id="rId9"/>
    <p:sldId id="421" r:id="rId10"/>
    <p:sldId id="436" r:id="rId11"/>
    <p:sldId id="437" r:id="rId12"/>
    <p:sldId id="424" r:id="rId13"/>
    <p:sldId id="438" r:id="rId14"/>
    <p:sldId id="439" r:id="rId15"/>
    <p:sldId id="406" r:id="rId16"/>
    <p:sldId id="431" r:id="rId17"/>
    <p:sldId id="432" r:id="rId18"/>
    <p:sldId id="433" r:id="rId19"/>
    <p:sldId id="434" r:id="rId20"/>
    <p:sldId id="435" r:id="rId21"/>
    <p:sldId id="408" r:id="rId22"/>
    <p:sldId id="409" r:id="rId23"/>
    <p:sldId id="410" r:id="rId24"/>
    <p:sldId id="457" r:id="rId25"/>
    <p:sldId id="411" r:id="rId26"/>
    <p:sldId id="459" r:id="rId27"/>
    <p:sldId id="442" r:id="rId28"/>
    <p:sldId id="458" r:id="rId29"/>
    <p:sldId id="460" r:id="rId30"/>
    <p:sldId id="441" r:id="rId31"/>
    <p:sldId id="440" r:id="rId32"/>
    <p:sldId id="414" r:id="rId33"/>
    <p:sldId id="426" r:id="rId34"/>
    <p:sldId id="462" r:id="rId35"/>
    <p:sldId id="463" r:id="rId36"/>
    <p:sldId id="461" r:id="rId37"/>
    <p:sldId id="427" r:id="rId38"/>
    <p:sldId id="428" r:id="rId39"/>
    <p:sldId id="446" r:id="rId40"/>
    <p:sldId id="445" r:id="rId41"/>
    <p:sldId id="465" r:id="rId42"/>
    <p:sldId id="449" r:id="rId43"/>
    <p:sldId id="450" r:id="rId44"/>
    <p:sldId id="466" r:id="rId45"/>
    <p:sldId id="451" r:id="rId46"/>
    <p:sldId id="444" r:id="rId47"/>
    <p:sldId id="416" r:id="rId48"/>
    <p:sldId id="467" r:id="rId49"/>
    <p:sldId id="417" r:id="rId50"/>
    <p:sldId id="468" r:id="rId51"/>
    <p:sldId id="452" r:id="rId52"/>
    <p:sldId id="454" r:id="rId53"/>
    <p:sldId id="418" r:id="rId54"/>
    <p:sldId id="456" r:id="rId55"/>
    <p:sldId id="455" r:id="rId56"/>
    <p:sldId id="443" r:id="rId57"/>
    <p:sldId id="412" r:id="rId58"/>
    <p:sldId id="262" r:id="rId59"/>
    <p:sldId id="478" r:id="rId60"/>
    <p:sldId id="325" r:id="rId61"/>
  </p:sldIdLst>
  <p:sldSz cx="9144000" cy="6858000" type="screen4x3"/>
  <p:notesSz cx="6877050" cy="9656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7D00"/>
    <a:srgbClr val="00BE00"/>
    <a:srgbClr val="99FF99"/>
    <a:srgbClr val="009900"/>
    <a:srgbClr val="008C00"/>
    <a:srgbClr val="009600"/>
    <a:srgbClr val="008700"/>
    <a:srgbClr val="FFFF82"/>
    <a:srgbClr val="FFFF9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20175" autoAdjust="0"/>
    <p:restoredTop sz="94660"/>
  </p:normalViewPr>
  <p:slideViewPr>
    <p:cSldViewPr>
      <p:cViewPr>
        <p:scale>
          <a:sx n="100" d="100"/>
          <a:sy n="100" d="100"/>
        </p:scale>
        <p:origin x="-198" y="720"/>
      </p:cViewPr>
      <p:guideLst>
        <p:guide orient="horz" pos="2160"/>
        <p:guide pos="35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992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57C59F13-626B-4E81-B7E1-F125CA16513D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4E65282-7E10-47DC-B4DF-C6B3EF05377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076739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0CBB2A5F-CDFC-4AC0-9B71-94E720DCCD48}" type="datetimeFigureOut">
              <a:rPr lang="cs-CZ" smtClean="0"/>
              <a:pPr/>
              <a:t>26.11.2012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D61FCE9A-C47D-432C-9AC5-C2A4B620223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2217908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FC885-893B-4886-8088-87F0ED8D7CF2}" type="slidenum">
              <a:rPr lang="cs-CZ" smtClean="0"/>
              <a:pPr/>
              <a:t>10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FC885-893B-4886-8088-87F0ED8D7CF2}" type="slidenum">
              <a:rPr lang="cs-CZ" smtClean="0"/>
              <a:pPr/>
              <a:t>11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63886-D38E-41D9-B885-F5AE490DE669}" type="slidenum">
              <a:rPr lang="cs-CZ" smtClean="0"/>
              <a:pPr/>
              <a:t>12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63886-D38E-41D9-B885-F5AE490DE669}" type="slidenum">
              <a:rPr lang="cs-CZ" smtClean="0"/>
              <a:pPr/>
              <a:t>13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63886-D38E-41D9-B885-F5AE490DE669}" type="slidenum">
              <a:rPr lang="cs-CZ" smtClean="0"/>
              <a:pPr/>
              <a:t>14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A63886-D38E-41D9-B885-F5AE490DE669}" type="slidenum">
              <a:rPr lang="cs-CZ" smtClean="0"/>
              <a:pPr/>
              <a:t>15</a:t>
            </a:fld>
            <a:endParaRPr lang="cs-CZ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DC0C9-BF7C-469B-8CF4-291AA1AD5F0C}" type="slidenum">
              <a:rPr lang="cs-CZ" smtClean="0"/>
              <a:pPr/>
              <a:t>16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DC0C9-BF7C-469B-8CF4-291AA1AD5F0C}" type="slidenum">
              <a:rPr lang="cs-CZ" smtClean="0"/>
              <a:pPr/>
              <a:t>17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DC0C9-BF7C-469B-8CF4-291AA1AD5F0C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DC0C9-BF7C-469B-8CF4-291AA1AD5F0C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02D99E-1CAC-4163-A6A0-D0798A45AC86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9DC0C9-BF7C-469B-8CF4-291AA1AD5F0C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D46249-517F-4723-A5D0-ACA6A89D35D1}" type="slidenum">
              <a:rPr lang="cs-CZ" smtClean="0"/>
              <a:pPr/>
              <a:t>21</a:t>
            </a:fld>
            <a:endParaRPr lang="cs-CZ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E6F40-F9B5-4DEE-8D2D-3CFBD8D737B6}" type="slidenum">
              <a:rPr lang="cs-CZ" smtClean="0"/>
              <a:pPr/>
              <a:t>22</a:t>
            </a:fld>
            <a:endParaRPr 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E24E5-D2E4-4557-9181-4E19379CAE8B}" type="slidenum">
              <a:rPr lang="cs-CZ" smtClean="0"/>
              <a:pPr/>
              <a:t>23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E24E5-D2E4-4557-9181-4E19379CAE8B}" type="slidenum">
              <a:rPr lang="cs-CZ" smtClean="0"/>
              <a:pPr/>
              <a:t>24</a:t>
            </a:fld>
            <a:endParaRPr lang="cs-CZ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4487-C8DA-460F-823B-E7CAB0CCCA23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4487-C8DA-460F-823B-E7CAB0CCCA23}" type="slidenum">
              <a:rPr lang="cs-CZ" smtClean="0"/>
              <a:pPr/>
              <a:t>26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4487-C8DA-460F-823B-E7CAB0CCCA23}" type="slidenum">
              <a:rPr lang="cs-CZ" smtClean="0"/>
              <a:pPr/>
              <a:t>27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4487-C8DA-460F-823B-E7CAB0CCCA23}" type="slidenum">
              <a:rPr lang="cs-CZ" smtClean="0"/>
              <a:pPr/>
              <a:t>28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4487-C8DA-460F-823B-E7CAB0CCCA23}" type="slidenum">
              <a:rPr lang="cs-CZ" smtClean="0"/>
              <a:pPr/>
              <a:t>29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FB04DB-646A-40A7-8F55-2B991C22437C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14487-C8DA-460F-823B-E7CAB0CCCA23}" type="slidenum">
              <a:rPr lang="cs-CZ" smtClean="0"/>
              <a:pPr/>
              <a:t>30</a:t>
            </a:fld>
            <a:endParaRPr 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1D711-63B0-411F-A158-738700C769C2}" type="slidenum">
              <a:rPr lang="cs-CZ" smtClean="0"/>
              <a:pPr/>
              <a:t>31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CC3B-2F70-4C74-84EB-C32463896BB7}" type="slidenum">
              <a:rPr lang="cs-CZ" smtClean="0"/>
              <a:pPr/>
              <a:t>32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CC3B-2F70-4C74-84EB-C32463896BB7}" type="slidenum">
              <a:rPr lang="cs-CZ" smtClean="0"/>
              <a:pPr/>
              <a:t>33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CC3B-2F70-4C74-84EB-C32463896BB7}" type="slidenum">
              <a:rPr lang="cs-CZ" smtClean="0"/>
              <a:pPr/>
              <a:t>34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CC3B-2F70-4C74-84EB-C32463896BB7}" type="slidenum">
              <a:rPr lang="cs-CZ" smtClean="0"/>
              <a:pPr/>
              <a:t>35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CC3B-2F70-4C74-84EB-C32463896BB7}" type="slidenum">
              <a:rPr lang="cs-CZ" smtClean="0"/>
              <a:pPr/>
              <a:t>36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BECC3B-2F70-4C74-84EB-C32463896BB7}" type="slidenum">
              <a:rPr lang="cs-CZ" smtClean="0"/>
              <a:pPr/>
              <a:t>37</a:t>
            </a:fld>
            <a:endParaRPr lang="cs-CZ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38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39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66620-E26B-464F-B090-BBD3ABCCD7DD}" type="slidenum">
              <a:rPr lang="cs-CZ" smtClean="0"/>
              <a:pPr/>
              <a:t>4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40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41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42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43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44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450368-2EC8-48C9-B384-5140B4F70D49}" type="slidenum">
              <a:rPr lang="cs-CZ" smtClean="0"/>
              <a:pPr/>
              <a:t>45</a:t>
            </a:fld>
            <a:endParaRPr 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D9CC5-D267-4185-BCB7-D75A5C614A2E}" type="slidenum">
              <a:rPr lang="cs-CZ" smtClean="0"/>
              <a:pPr/>
              <a:t>46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D9CC5-D267-4185-BCB7-D75A5C614A2E}" type="slidenum">
              <a:rPr lang="cs-CZ" smtClean="0"/>
              <a:pPr/>
              <a:t>47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D9CC5-D267-4185-BCB7-D75A5C614A2E}" type="slidenum">
              <a:rPr lang="cs-CZ" smtClean="0"/>
              <a:pPr/>
              <a:t>48</a:t>
            </a:fld>
            <a:endParaRPr 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E7A7A-E421-4214-BD81-833E6B26E02C}" type="slidenum">
              <a:rPr lang="cs-CZ" smtClean="0"/>
              <a:pPr/>
              <a:t>49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B66620-E26B-464F-B090-BBD3ABCCD7DD}" type="slidenum">
              <a:rPr lang="cs-CZ" smtClean="0"/>
              <a:pPr/>
              <a:t>5</a:t>
            </a:fld>
            <a:endParaRPr 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E7A7A-E421-4214-BD81-833E6B26E02C}" type="slidenum">
              <a:rPr lang="cs-CZ" smtClean="0"/>
              <a:pPr/>
              <a:t>50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AE7A7A-E421-4214-BD81-833E6B26E02C}" type="slidenum">
              <a:rPr lang="cs-CZ" smtClean="0"/>
              <a:pPr/>
              <a:t>51</a:t>
            </a:fld>
            <a:endParaRPr 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64B9-4BDC-4391-AF14-AA5AF332A7D8}" type="slidenum">
              <a:rPr lang="cs-CZ" smtClean="0"/>
              <a:pPr/>
              <a:t>52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64B9-4BDC-4391-AF14-AA5AF332A7D8}" type="slidenum">
              <a:rPr lang="cs-CZ" smtClean="0"/>
              <a:pPr/>
              <a:t>53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64B9-4BDC-4391-AF14-AA5AF332A7D8}" type="slidenum">
              <a:rPr lang="cs-CZ" smtClean="0"/>
              <a:pPr/>
              <a:t>54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1264B9-4BDC-4391-AF14-AA5AF332A7D8}" type="slidenum">
              <a:rPr lang="cs-CZ" smtClean="0"/>
              <a:pPr/>
              <a:t>55</a:t>
            </a:fld>
            <a:endParaRPr 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1D711-63B0-411F-A158-738700C769C2}" type="slidenum">
              <a:rPr lang="cs-CZ" smtClean="0"/>
              <a:pPr/>
              <a:t>56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1D711-63B0-411F-A158-738700C769C2}" type="slidenum">
              <a:rPr lang="cs-CZ" smtClean="0"/>
              <a:pPr/>
              <a:t>57</a:t>
            </a:fld>
            <a:endParaRPr lang="cs-CZ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58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353BE03-512C-4DB3-A6A0-EB0406814C4A}" type="slidenum">
              <a:rPr lang="cs-CZ">
                <a:solidFill>
                  <a:prstClr val="black"/>
                </a:solidFill>
              </a:rPr>
              <a:pPr>
                <a:defRPr/>
              </a:pPr>
              <a:t>59</a:t>
            </a:fld>
            <a:endParaRPr lang="cs-CZ">
              <a:solidFill>
                <a:prstClr val="black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C0EAF-ADB2-49AA-87F1-24FE44F4756C}" type="slidenum">
              <a:rPr lang="cs-CZ" smtClean="0"/>
              <a:pPr/>
              <a:t>6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6C0EAF-ADB2-49AA-87F1-24FE44F4756C}" type="slidenum">
              <a:rPr lang="cs-CZ" smtClean="0"/>
              <a:pPr/>
              <a:t>7</a:t>
            </a:fld>
            <a:endParaRPr lang="cs-CZ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FC885-893B-4886-8088-87F0ED8D7CF2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FC885-893B-4886-8088-87F0ED8D7CF2}" type="slidenum">
              <a:rPr lang="cs-CZ" smtClean="0"/>
              <a:pPr/>
              <a:t>9</a:t>
            </a:fld>
            <a:endParaRPr lang="cs-CZ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E05F-9BD9-4811-B7CF-3F87070850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0C12-6B48-4491-A6C4-2BC8A0891AC5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2B131-CF94-426D-91CD-17D57922511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532DA-C4C4-49B5-AE66-E3D8878E567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BAB99-C27E-49D9-A035-54E83000CE4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4334-680A-41E1-B4B0-A8A92DBDA66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99358-47AF-4D39-8270-8EAA3C8541A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11587-FECB-4D69-AAF2-F5E5556D06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6D323-6954-4E34-BAB6-64D1839ED06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5DE20-9EE9-46CE-BA43-6F6ADE9EE63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AB0A3-5706-4BBE-8E59-56F8089E5482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1F402-3568-4574-9713-A78EFF72C4A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04A41-1DCB-430A-B6FC-841382A8FF3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077BF-07F7-43B8-BC31-0D9A2388DBC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04D0-3F28-4DAB-9013-7D17AE44125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A627-A747-4719-A34F-4E840128BB0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8671-441C-4BFE-BD2B-526531FA0347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88AF9-2B03-4657-83FF-BA5BF8BC551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85D9-4947-4004-9022-D609A1217849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F30F7-3FE8-410A-AE85-5BBC8D61F3A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C932E-F765-411D-B9FB-063016BE546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D9254-1065-4DF4-9D29-06B1555FA21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26.11.2012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71ABC9-4549-4AE1-81FE-6B13E422C9C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3.bin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3049369"/>
            <a:ext cx="9144000" cy="646331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600" b="1" dirty="0" smtClean="0">
                <a:solidFill>
                  <a:srgbClr val="99FF99"/>
                </a:solidFill>
                <a:cs typeface="Arial" charset="0"/>
              </a:rPr>
              <a:t>4. KRUHOVÝ DĚJ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Nadpis 1"/>
          <p:cNvSpPr txBox="1">
            <a:spLocks/>
          </p:cNvSpPr>
          <p:nvPr/>
        </p:nvSpPr>
        <p:spPr bwMode="auto">
          <a:xfrm>
            <a:off x="0" y="3562350"/>
            <a:ext cx="91440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j-ea"/>
                <a:cs typeface="Arial" pitchFamily="34" charset="0"/>
              </a:rPr>
              <a:t>Mgr. Monika Bouchalová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ea typeface="+mj-ea"/>
                <a:cs typeface="Arial" pitchFamily="34" charset="0"/>
              </a:rPr>
              <a:t>Gymnázium, Havířov-Město, Komenského 2, p.o.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 bwMode="auto">
          <a:xfrm>
            <a:off x="0" y="6291274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" y="5214950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211C8D-81EC-47C6-945D-F6BAD6CA8A1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0" y="2252656"/>
            <a:ext cx="9144000" cy="6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900" b="1" dirty="0" smtClean="0">
                <a:solidFill>
                  <a:srgbClr val="009600"/>
                </a:solidFill>
                <a:ea typeface="+mj-ea"/>
                <a:cs typeface="Arial" pitchFamily="34" charset="0"/>
              </a:rPr>
              <a:t>FYZIKA </a:t>
            </a:r>
            <a:r>
              <a:rPr lang="it-IT" sz="2900" b="1" dirty="0" smtClean="0">
                <a:solidFill>
                  <a:srgbClr val="009600"/>
                </a:solidFill>
                <a:ea typeface="+mj-ea"/>
                <a:cs typeface="Arial" pitchFamily="34" charset="0"/>
              </a:rPr>
              <a:t>PRO I</a:t>
            </a:r>
            <a:r>
              <a:rPr lang="cs-CZ" sz="2900" b="1" dirty="0" smtClean="0">
                <a:solidFill>
                  <a:srgbClr val="009600"/>
                </a:solidFill>
                <a:ea typeface="+mj-ea"/>
                <a:cs typeface="Arial" pitchFamily="34" charset="0"/>
              </a:rPr>
              <a:t>I</a:t>
            </a:r>
            <a:r>
              <a:rPr lang="it-IT" sz="2900" b="1" dirty="0" smtClean="0">
                <a:solidFill>
                  <a:srgbClr val="009600"/>
                </a:solidFill>
                <a:ea typeface="+mj-ea"/>
                <a:cs typeface="Arial" pitchFamily="34" charset="0"/>
              </a:rPr>
              <a:t>. ROČNÍK GYMNÁZIA</a:t>
            </a:r>
            <a:endParaRPr kumimoji="0" lang="cs-CZ" sz="800" b="1" i="0" u="none" strike="noStrike" kern="1200" cap="none" spc="0" normalizeH="0" baseline="0" noProof="0" dirty="0" smtClean="0">
              <a:ln>
                <a:noFill/>
              </a:ln>
              <a:solidFill>
                <a:srgbClr val="009600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5325532" y="1879600"/>
            <a:ext cx="2360085" cy="2559049"/>
          </a:xfrm>
          <a:custGeom>
            <a:avLst/>
            <a:gdLst>
              <a:gd name="connsiteX0" fmla="*/ 0 w 2343150"/>
              <a:gd name="connsiteY0" fmla="*/ 1835150 h 1847850"/>
              <a:gd name="connsiteX1" fmla="*/ 6350 w 2343150"/>
              <a:gd name="connsiteY1" fmla="*/ 0 h 1847850"/>
              <a:gd name="connsiteX2" fmla="*/ 2336800 w 2343150"/>
              <a:gd name="connsiteY2" fmla="*/ 0 h 1847850"/>
              <a:gd name="connsiteX3" fmla="*/ 2343150 w 2343150"/>
              <a:gd name="connsiteY3" fmla="*/ 1847850 h 1847850"/>
              <a:gd name="connsiteX4" fmla="*/ 0 w 2343150"/>
              <a:gd name="connsiteY4" fmla="*/ 1835150 h 1847850"/>
              <a:gd name="connsiteX0" fmla="*/ 0 w 2343150"/>
              <a:gd name="connsiteY0" fmla="*/ 2143125 h 2155825"/>
              <a:gd name="connsiteX1" fmla="*/ 6350 w 2343150"/>
              <a:gd name="connsiteY1" fmla="*/ 307975 h 2155825"/>
              <a:gd name="connsiteX2" fmla="*/ 2336800 w 2343150"/>
              <a:gd name="connsiteY2" fmla="*/ 307975 h 2155825"/>
              <a:gd name="connsiteX3" fmla="*/ 2343150 w 2343150"/>
              <a:gd name="connsiteY3" fmla="*/ 2155825 h 2155825"/>
              <a:gd name="connsiteX4" fmla="*/ 0 w 2343150"/>
              <a:gd name="connsiteY4" fmla="*/ 2143125 h 2155825"/>
              <a:gd name="connsiteX0" fmla="*/ 0 w 2343150"/>
              <a:gd name="connsiteY0" fmla="*/ 2181225 h 2193925"/>
              <a:gd name="connsiteX1" fmla="*/ 6350 w 2343150"/>
              <a:gd name="connsiteY1" fmla="*/ 346075 h 2193925"/>
              <a:gd name="connsiteX2" fmla="*/ 1187450 w 2343150"/>
              <a:gd name="connsiteY2" fmla="*/ 117476 h 2193925"/>
              <a:gd name="connsiteX3" fmla="*/ 2336800 w 2343150"/>
              <a:gd name="connsiteY3" fmla="*/ 346075 h 2193925"/>
              <a:gd name="connsiteX4" fmla="*/ 2343150 w 2343150"/>
              <a:gd name="connsiteY4" fmla="*/ 2193925 h 2193925"/>
              <a:gd name="connsiteX5" fmla="*/ 0 w 2343150"/>
              <a:gd name="connsiteY5" fmla="*/ 2181225 h 2193925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4935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60085"/>
              <a:gd name="connsiteY0" fmla="*/ 2508249 h 2520949"/>
              <a:gd name="connsiteX1" fmla="*/ 2117 w 2360085"/>
              <a:gd name="connsiteY1" fmla="*/ 666750 h 2520949"/>
              <a:gd name="connsiteX2" fmla="*/ 1202267 w 2360085"/>
              <a:gd name="connsiteY2" fmla="*/ 0 h 2520949"/>
              <a:gd name="connsiteX3" fmla="*/ 2357968 w 2360085"/>
              <a:gd name="connsiteY3" fmla="*/ 666750 h 2520949"/>
              <a:gd name="connsiteX4" fmla="*/ 2351617 w 2360085"/>
              <a:gd name="connsiteY4" fmla="*/ 2520949 h 2520949"/>
              <a:gd name="connsiteX5" fmla="*/ 8467 w 2360085"/>
              <a:gd name="connsiteY5" fmla="*/ 2508249 h 2520949"/>
              <a:gd name="connsiteX0" fmla="*/ 8467 w 2360085"/>
              <a:gd name="connsiteY0" fmla="*/ 2463799 h 2476499"/>
              <a:gd name="connsiteX1" fmla="*/ 2117 w 2360085"/>
              <a:gd name="connsiteY1" fmla="*/ 622300 h 2476499"/>
              <a:gd name="connsiteX2" fmla="*/ 1202268 w 2360085"/>
              <a:gd name="connsiteY2" fmla="*/ 0 h 2476499"/>
              <a:gd name="connsiteX3" fmla="*/ 2357968 w 2360085"/>
              <a:gd name="connsiteY3" fmla="*/ 622300 h 2476499"/>
              <a:gd name="connsiteX4" fmla="*/ 2351617 w 2360085"/>
              <a:gd name="connsiteY4" fmla="*/ 2476499 h 2476499"/>
              <a:gd name="connsiteX5" fmla="*/ 8467 w 2360085"/>
              <a:gd name="connsiteY5" fmla="*/ 2463799 h 2476499"/>
              <a:gd name="connsiteX0" fmla="*/ 8467 w 2360085"/>
              <a:gd name="connsiteY0" fmla="*/ 2508249 h 2520949"/>
              <a:gd name="connsiteX1" fmla="*/ 2117 w 2360085"/>
              <a:gd name="connsiteY1" fmla="*/ 666750 h 2520949"/>
              <a:gd name="connsiteX2" fmla="*/ 1202268 w 2360085"/>
              <a:gd name="connsiteY2" fmla="*/ 0 h 2520949"/>
              <a:gd name="connsiteX3" fmla="*/ 2357968 w 2360085"/>
              <a:gd name="connsiteY3" fmla="*/ 666750 h 2520949"/>
              <a:gd name="connsiteX4" fmla="*/ 2351617 w 2360085"/>
              <a:gd name="connsiteY4" fmla="*/ 2520949 h 2520949"/>
              <a:gd name="connsiteX5" fmla="*/ 8467 w 2360085"/>
              <a:gd name="connsiteY5" fmla="*/ 2508249 h 25209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085" h="2559049">
                <a:moveTo>
                  <a:pt x="8467" y="2546349"/>
                </a:moveTo>
                <a:cubicBezTo>
                  <a:pt x="10584" y="1934632"/>
                  <a:pt x="0" y="1316567"/>
                  <a:pt x="2117" y="704850"/>
                </a:cubicBezTo>
                <a:cubicBezTo>
                  <a:pt x="41275" y="487892"/>
                  <a:pt x="426510" y="0"/>
                  <a:pt x="1202268" y="38100"/>
                </a:cubicBezTo>
                <a:cubicBezTo>
                  <a:pt x="1981201" y="28575"/>
                  <a:pt x="2336801" y="552450"/>
                  <a:pt x="2357968" y="704850"/>
                </a:cubicBezTo>
                <a:cubicBezTo>
                  <a:pt x="2360085" y="1320800"/>
                  <a:pt x="2349500" y="1943099"/>
                  <a:pt x="2351617" y="2559049"/>
                </a:cubicBezTo>
                <a:lnTo>
                  <a:pt x="8467" y="2546349"/>
                </a:lnTo>
                <a:close/>
              </a:path>
            </a:pathLst>
          </a:custGeom>
          <a:solidFill>
            <a:srgbClr val="00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čára 26"/>
          <p:cNvCxnSpPr/>
          <p:nvPr/>
        </p:nvCxnSpPr>
        <p:spPr>
          <a:xfrm>
            <a:off x="5324662" y="2610138"/>
            <a:ext cx="2988" cy="1796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>
            <a:off x="6772275" y="3495675"/>
            <a:ext cx="1822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louk 23"/>
          <p:cNvSpPr/>
          <p:nvPr/>
        </p:nvSpPr>
        <p:spPr>
          <a:xfrm flipH="1">
            <a:off x="5327650" y="19050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/>
          <p:nvPr/>
        </p:nvSpPr>
        <p:spPr>
          <a:xfrm>
            <a:off x="5327650" y="19177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794250" y="1295399"/>
            <a:ext cx="3634" cy="31826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27500" y="11620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37522" y="431800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60950" y="443418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09334" y="440690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039100" y="445135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endParaRPr lang="cs-CZ" sz="2800" baseline="-25000" dirty="0"/>
          </a:p>
        </p:txBody>
      </p:sp>
      <p:sp>
        <p:nvSpPr>
          <p:cNvPr id="17" name="Elipsa 16"/>
          <p:cNvSpPr/>
          <p:nvPr/>
        </p:nvSpPr>
        <p:spPr>
          <a:xfrm>
            <a:off x="5238749" y="254000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639049" y="254000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794250" y="23177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905750" y="22733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C</a:t>
            </a:r>
            <a:endParaRPr lang="cs-CZ" sz="32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08538" y="13843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23" name="Elipsa 22"/>
          <p:cNvSpPr/>
          <p:nvPr/>
        </p:nvSpPr>
        <p:spPr>
          <a:xfrm>
            <a:off x="6443663" y="187325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64892" y="717550"/>
            <a:ext cx="850603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/>
              <a:t> </a:t>
            </a:r>
            <a:r>
              <a:rPr lang="cs-CZ" sz="3200" b="1" dirty="0" smtClean="0"/>
              <a:t>expanze A → B → C</a:t>
            </a:r>
          </a:p>
          <a:p>
            <a:pPr indent="358775">
              <a:buFont typeface="Arial" pitchFamily="34" charset="0"/>
              <a:buChar char="•"/>
              <a:defRPr/>
            </a:pPr>
            <a:r>
              <a:rPr lang="cs-CZ" sz="3200" dirty="0" smtClean="0"/>
              <a:t>plocha </a:t>
            </a:r>
            <a:r>
              <a:rPr lang="cs-CZ" sz="3200" dirty="0"/>
              <a:t>V</a:t>
            </a:r>
            <a:r>
              <a:rPr lang="cs-CZ" sz="3200" baseline="-25000" dirty="0"/>
              <a:t>1</a:t>
            </a:r>
            <a:r>
              <a:rPr lang="cs-CZ" sz="3200" dirty="0"/>
              <a:t>ABCV</a:t>
            </a:r>
            <a:r>
              <a:rPr lang="cs-CZ" sz="3200" baseline="-25000" dirty="0"/>
              <a:t>2</a:t>
            </a:r>
            <a:r>
              <a:rPr lang="cs-CZ" sz="3200" dirty="0"/>
              <a:t>  </a:t>
            </a:r>
            <a:br>
              <a:rPr lang="cs-CZ" sz="3200" dirty="0"/>
            </a:br>
            <a:r>
              <a:rPr lang="cs-CZ" sz="3200" dirty="0"/>
              <a:t>    </a:t>
            </a:r>
            <a:r>
              <a:rPr lang="cs-CZ" sz="3200" dirty="0" smtClean="0"/>
              <a:t>(práce </a:t>
            </a:r>
            <a:r>
              <a:rPr lang="cs-CZ" sz="3200" dirty="0"/>
              <a:t>vykonaná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plynem </a:t>
            </a:r>
            <a:r>
              <a:rPr lang="cs-CZ" sz="3200" dirty="0"/>
              <a:t>při </a:t>
            </a:r>
            <a:r>
              <a:rPr lang="cs-CZ" sz="3200" dirty="0" smtClean="0"/>
              <a:t>expanzi)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 smtClean="0"/>
          </a:p>
          <a:p>
            <a:pPr>
              <a:defRPr/>
            </a:pPr>
            <a:r>
              <a:rPr lang="cs-CZ" sz="3200" b="1" dirty="0" smtClean="0"/>
              <a:t>komprese C → D → A</a:t>
            </a:r>
            <a:endParaRPr lang="cs-CZ" sz="3200" dirty="0"/>
          </a:p>
          <a:p>
            <a:pPr indent="358775">
              <a:buFont typeface="Arial" pitchFamily="34" charset="0"/>
              <a:buChar char="•"/>
              <a:defRPr/>
            </a:pPr>
            <a:r>
              <a:rPr lang="cs-CZ" sz="3200" dirty="0"/>
              <a:t>plocha V</a:t>
            </a:r>
            <a:r>
              <a:rPr lang="cs-CZ" sz="3200" baseline="-25000" dirty="0"/>
              <a:t>1</a:t>
            </a:r>
            <a:r>
              <a:rPr lang="cs-CZ" sz="3200" dirty="0"/>
              <a:t>ADCV</a:t>
            </a:r>
            <a:r>
              <a:rPr lang="cs-CZ" sz="3200" baseline="-25000" dirty="0"/>
              <a:t>2</a:t>
            </a:r>
            <a:r>
              <a:rPr lang="cs-CZ" sz="3200" dirty="0"/>
              <a:t> </a:t>
            </a:r>
            <a:br>
              <a:rPr lang="cs-CZ" sz="3200" dirty="0"/>
            </a:br>
            <a:r>
              <a:rPr lang="cs-CZ" sz="3200" dirty="0"/>
              <a:t>    </a:t>
            </a:r>
            <a:r>
              <a:rPr lang="cs-CZ" sz="3200" dirty="0" smtClean="0"/>
              <a:t>(práce </a:t>
            </a:r>
            <a:r>
              <a:rPr lang="cs-CZ" sz="3200" dirty="0"/>
              <a:t>vykonaná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okolními tělesy)</a:t>
            </a:r>
            <a:endParaRPr lang="cs-CZ" sz="3200" dirty="0"/>
          </a:p>
        </p:txBody>
      </p:sp>
      <p:sp>
        <p:nvSpPr>
          <p:cNvPr id="38" name="Volný tvar 37"/>
          <p:cNvSpPr/>
          <p:nvPr/>
        </p:nvSpPr>
        <p:spPr>
          <a:xfrm>
            <a:off x="5314950" y="2622550"/>
            <a:ext cx="2387600" cy="1828800"/>
          </a:xfrm>
          <a:custGeom>
            <a:avLst/>
            <a:gdLst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0 w 2387600"/>
              <a:gd name="connsiteY4" fmla="*/ 12700 h 1828800"/>
              <a:gd name="connsiteX0" fmla="*/ 0 w 2387600"/>
              <a:gd name="connsiteY0" fmla="*/ 315383 h 2131483"/>
              <a:gd name="connsiteX1" fmla="*/ 25400 w 2387600"/>
              <a:gd name="connsiteY1" fmla="*/ 2125133 h 2131483"/>
              <a:gd name="connsiteX2" fmla="*/ 2368550 w 2387600"/>
              <a:gd name="connsiteY2" fmla="*/ 2131483 h 2131483"/>
              <a:gd name="connsiteX3" fmla="*/ 2387600 w 2387600"/>
              <a:gd name="connsiteY3" fmla="*/ 302683 h 2131483"/>
              <a:gd name="connsiteX4" fmla="*/ 0 w 2387600"/>
              <a:gd name="connsiteY4" fmla="*/ 315383 h 2131483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200150 w 2387600"/>
              <a:gd name="connsiteY4" fmla="*/ 11959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212850 w 2387600"/>
              <a:gd name="connsiteY4" fmla="*/ 10276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212850 w 2387600"/>
              <a:gd name="connsiteY4" fmla="*/ 124989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63601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63601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21285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21285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21285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19150 h 1828800"/>
              <a:gd name="connsiteX5" fmla="*/ 0 w 2387600"/>
              <a:gd name="connsiteY5" fmla="*/ 127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600" h="1828800">
                <a:moveTo>
                  <a:pt x="0" y="12700"/>
                </a:moveTo>
                <a:lnTo>
                  <a:pt x="25400" y="1822450"/>
                </a:lnTo>
                <a:lnTo>
                  <a:pt x="2368550" y="1828800"/>
                </a:lnTo>
                <a:lnTo>
                  <a:pt x="2387600" y="0"/>
                </a:lnTo>
                <a:cubicBezTo>
                  <a:pt x="2294467" y="667809"/>
                  <a:pt x="1725083" y="829733"/>
                  <a:pt x="1168400" y="819150"/>
                </a:cubicBezTo>
                <a:cubicBezTo>
                  <a:pt x="573617" y="840317"/>
                  <a:pt x="87842" y="560917"/>
                  <a:pt x="0" y="12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305550" y="34290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D</a:t>
            </a:r>
            <a:endParaRPr lang="cs-CZ" sz="3200" dirty="0"/>
          </a:p>
        </p:txBody>
      </p:sp>
      <p:sp>
        <p:nvSpPr>
          <p:cNvPr id="28" name="Oblouk 27"/>
          <p:cNvSpPr/>
          <p:nvPr/>
        </p:nvSpPr>
        <p:spPr>
          <a:xfrm flipH="1" flipV="1">
            <a:off x="5327650" y="19177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louk 29"/>
          <p:cNvSpPr/>
          <p:nvPr/>
        </p:nvSpPr>
        <p:spPr>
          <a:xfrm flipV="1">
            <a:off x="5327650" y="19304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753434" y="4451350"/>
            <a:ext cx="351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1" name="Elipsa 30"/>
          <p:cNvSpPr/>
          <p:nvPr/>
        </p:nvSpPr>
        <p:spPr>
          <a:xfrm flipV="1">
            <a:off x="6443663" y="338455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3" grpId="0"/>
      <p:bldP spid="28" grpId="0" animBg="1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5325532" y="1879600"/>
            <a:ext cx="2360085" cy="2559049"/>
          </a:xfrm>
          <a:custGeom>
            <a:avLst/>
            <a:gdLst>
              <a:gd name="connsiteX0" fmla="*/ 0 w 2343150"/>
              <a:gd name="connsiteY0" fmla="*/ 1835150 h 1847850"/>
              <a:gd name="connsiteX1" fmla="*/ 6350 w 2343150"/>
              <a:gd name="connsiteY1" fmla="*/ 0 h 1847850"/>
              <a:gd name="connsiteX2" fmla="*/ 2336800 w 2343150"/>
              <a:gd name="connsiteY2" fmla="*/ 0 h 1847850"/>
              <a:gd name="connsiteX3" fmla="*/ 2343150 w 2343150"/>
              <a:gd name="connsiteY3" fmla="*/ 1847850 h 1847850"/>
              <a:gd name="connsiteX4" fmla="*/ 0 w 2343150"/>
              <a:gd name="connsiteY4" fmla="*/ 1835150 h 1847850"/>
              <a:gd name="connsiteX0" fmla="*/ 0 w 2343150"/>
              <a:gd name="connsiteY0" fmla="*/ 2143125 h 2155825"/>
              <a:gd name="connsiteX1" fmla="*/ 6350 w 2343150"/>
              <a:gd name="connsiteY1" fmla="*/ 307975 h 2155825"/>
              <a:gd name="connsiteX2" fmla="*/ 2336800 w 2343150"/>
              <a:gd name="connsiteY2" fmla="*/ 307975 h 2155825"/>
              <a:gd name="connsiteX3" fmla="*/ 2343150 w 2343150"/>
              <a:gd name="connsiteY3" fmla="*/ 2155825 h 2155825"/>
              <a:gd name="connsiteX4" fmla="*/ 0 w 2343150"/>
              <a:gd name="connsiteY4" fmla="*/ 2143125 h 2155825"/>
              <a:gd name="connsiteX0" fmla="*/ 0 w 2343150"/>
              <a:gd name="connsiteY0" fmla="*/ 2181225 h 2193925"/>
              <a:gd name="connsiteX1" fmla="*/ 6350 w 2343150"/>
              <a:gd name="connsiteY1" fmla="*/ 346075 h 2193925"/>
              <a:gd name="connsiteX2" fmla="*/ 1187450 w 2343150"/>
              <a:gd name="connsiteY2" fmla="*/ 117476 h 2193925"/>
              <a:gd name="connsiteX3" fmla="*/ 2336800 w 2343150"/>
              <a:gd name="connsiteY3" fmla="*/ 346075 h 2193925"/>
              <a:gd name="connsiteX4" fmla="*/ 2343150 w 2343150"/>
              <a:gd name="connsiteY4" fmla="*/ 2193925 h 2193925"/>
              <a:gd name="connsiteX5" fmla="*/ 0 w 2343150"/>
              <a:gd name="connsiteY5" fmla="*/ 2181225 h 2193925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4935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60085"/>
              <a:gd name="connsiteY0" fmla="*/ 2508249 h 2520949"/>
              <a:gd name="connsiteX1" fmla="*/ 2117 w 2360085"/>
              <a:gd name="connsiteY1" fmla="*/ 666750 h 2520949"/>
              <a:gd name="connsiteX2" fmla="*/ 1202267 w 2360085"/>
              <a:gd name="connsiteY2" fmla="*/ 0 h 2520949"/>
              <a:gd name="connsiteX3" fmla="*/ 2357968 w 2360085"/>
              <a:gd name="connsiteY3" fmla="*/ 666750 h 2520949"/>
              <a:gd name="connsiteX4" fmla="*/ 2351617 w 2360085"/>
              <a:gd name="connsiteY4" fmla="*/ 2520949 h 2520949"/>
              <a:gd name="connsiteX5" fmla="*/ 8467 w 2360085"/>
              <a:gd name="connsiteY5" fmla="*/ 2508249 h 2520949"/>
              <a:gd name="connsiteX0" fmla="*/ 8467 w 2360085"/>
              <a:gd name="connsiteY0" fmla="*/ 2463799 h 2476499"/>
              <a:gd name="connsiteX1" fmla="*/ 2117 w 2360085"/>
              <a:gd name="connsiteY1" fmla="*/ 622300 h 2476499"/>
              <a:gd name="connsiteX2" fmla="*/ 1202268 w 2360085"/>
              <a:gd name="connsiteY2" fmla="*/ 0 h 2476499"/>
              <a:gd name="connsiteX3" fmla="*/ 2357968 w 2360085"/>
              <a:gd name="connsiteY3" fmla="*/ 622300 h 2476499"/>
              <a:gd name="connsiteX4" fmla="*/ 2351617 w 2360085"/>
              <a:gd name="connsiteY4" fmla="*/ 2476499 h 2476499"/>
              <a:gd name="connsiteX5" fmla="*/ 8467 w 2360085"/>
              <a:gd name="connsiteY5" fmla="*/ 2463799 h 2476499"/>
              <a:gd name="connsiteX0" fmla="*/ 8467 w 2360085"/>
              <a:gd name="connsiteY0" fmla="*/ 2508249 h 2520949"/>
              <a:gd name="connsiteX1" fmla="*/ 2117 w 2360085"/>
              <a:gd name="connsiteY1" fmla="*/ 666750 h 2520949"/>
              <a:gd name="connsiteX2" fmla="*/ 1202268 w 2360085"/>
              <a:gd name="connsiteY2" fmla="*/ 0 h 2520949"/>
              <a:gd name="connsiteX3" fmla="*/ 2357968 w 2360085"/>
              <a:gd name="connsiteY3" fmla="*/ 666750 h 2520949"/>
              <a:gd name="connsiteX4" fmla="*/ 2351617 w 2360085"/>
              <a:gd name="connsiteY4" fmla="*/ 2520949 h 2520949"/>
              <a:gd name="connsiteX5" fmla="*/ 8467 w 2360085"/>
              <a:gd name="connsiteY5" fmla="*/ 2508249 h 25209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085" h="2559049">
                <a:moveTo>
                  <a:pt x="8467" y="2546349"/>
                </a:moveTo>
                <a:cubicBezTo>
                  <a:pt x="10584" y="1934632"/>
                  <a:pt x="0" y="1316567"/>
                  <a:pt x="2117" y="704850"/>
                </a:cubicBezTo>
                <a:cubicBezTo>
                  <a:pt x="41275" y="487892"/>
                  <a:pt x="426510" y="0"/>
                  <a:pt x="1202268" y="38100"/>
                </a:cubicBezTo>
                <a:cubicBezTo>
                  <a:pt x="1981201" y="28575"/>
                  <a:pt x="2336801" y="552450"/>
                  <a:pt x="2357968" y="704850"/>
                </a:cubicBezTo>
                <a:cubicBezTo>
                  <a:pt x="2360085" y="1320800"/>
                  <a:pt x="2349500" y="1943099"/>
                  <a:pt x="2351617" y="2559049"/>
                </a:cubicBezTo>
                <a:lnTo>
                  <a:pt x="8467" y="2546349"/>
                </a:lnTo>
                <a:close/>
              </a:path>
            </a:pathLst>
          </a:custGeom>
          <a:solidFill>
            <a:srgbClr val="00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čára 26"/>
          <p:cNvCxnSpPr/>
          <p:nvPr/>
        </p:nvCxnSpPr>
        <p:spPr>
          <a:xfrm>
            <a:off x="5324662" y="2610138"/>
            <a:ext cx="2988" cy="1796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>
            <a:off x="6772275" y="3495675"/>
            <a:ext cx="1822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794250" y="1295399"/>
            <a:ext cx="3634" cy="31826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27500" y="11620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37522" y="431800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60950" y="443418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09334" y="440690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039100" y="445135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endParaRPr lang="cs-CZ" sz="2800" baseline="-250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794250" y="23177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905750" y="22733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C</a:t>
            </a:r>
            <a:endParaRPr lang="cs-CZ" sz="32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08538" y="13843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64893" y="1674555"/>
            <a:ext cx="414040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dirty="0" smtClean="0"/>
              <a:t>Obsah plochy </a:t>
            </a:r>
            <a:br>
              <a:rPr lang="cs-CZ" sz="3200" dirty="0" smtClean="0"/>
            </a:br>
            <a:r>
              <a:rPr lang="cs-CZ" sz="3200" dirty="0" smtClean="0"/>
              <a:t>uvnitř křivky </a:t>
            </a:r>
            <a:br>
              <a:rPr lang="cs-CZ" sz="3200" dirty="0" smtClean="0"/>
            </a:br>
            <a:r>
              <a:rPr lang="cs-CZ" sz="3200" dirty="0" smtClean="0"/>
              <a:t>znázorňuje </a:t>
            </a:r>
            <a:br>
              <a:rPr lang="cs-CZ" sz="3200" dirty="0" smtClean="0"/>
            </a:br>
            <a:r>
              <a:rPr lang="cs-CZ" sz="3200" dirty="0" smtClean="0"/>
              <a:t>užitečnou práci vykonanou plynem. </a:t>
            </a:r>
          </a:p>
        </p:txBody>
      </p:sp>
      <p:sp>
        <p:nvSpPr>
          <p:cNvPr id="35" name="Text Box 5"/>
          <p:cNvSpPr txBox="1">
            <a:spLocks noChangeArrowheads="1"/>
          </p:cNvSpPr>
          <p:nvPr/>
        </p:nvSpPr>
        <p:spPr bwMode="auto">
          <a:xfrm>
            <a:off x="214313" y="5072063"/>
            <a:ext cx="8715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dirty="0" smtClean="0"/>
              <a:t>Celková </a:t>
            </a:r>
            <a:r>
              <a:rPr lang="cs-CZ" sz="3200" dirty="0"/>
              <a:t>změna VE pracovní látky po ukončení </a:t>
            </a:r>
            <a:r>
              <a:rPr lang="cs-CZ" sz="3200" dirty="0" smtClean="0"/>
              <a:t>jednoho </a:t>
            </a:r>
            <a:r>
              <a:rPr lang="cs-CZ" sz="3200" dirty="0"/>
              <a:t>cyklu </a:t>
            </a:r>
            <a:r>
              <a:rPr lang="cs-CZ" sz="3200" dirty="0" smtClean="0"/>
              <a:t>je </a:t>
            </a:r>
            <a:r>
              <a:rPr lang="cs-CZ" sz="3200" dirty="0"/>
              <a:t>nulová.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b="1" dirty="0" smtClean="0">
                <a:solidFill>
                  <a:srgbClr val="007D00"/>
                </a:solidFill>
              </a:rPr>
              <a:t>∆</a:t>
            </a:r>
            <a:r>
              <a:rPr lang="cs-CZ" sz="3200" b="1" dirty="0">
                <a:solidFill>
                  <a:srgbClr val="007D00"/>
                </a:solidFill>
              </a:rPr>
              <a:t>U = 0</a:t>
            </a:r>
          </a:p>
        </p:txBody>
      </p:sp>
      <p:sp>
        <p:nvSpPr>
          <p:cNvPr id="38" name="Volný tvar 37"/>
          <p:cNvSpPr/>
          <p:nvPr/>
        </p:nvSpPr>
        <p:spPr>
          <a:xfrm>
            <a:off x="5314950" y="2622550"/>
            <a:ext cx="2387600" cy="1828800"/>
          </a:xfrm>
          <a:custGeom>
            <a:avLst/>
            <a:gdLst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0 w 2387600"/>
              <a:gd name="connsiteY4" fmla="*/ 12700 h 1828800"/>
              <a:gd name="connsiteX0" fmla="*/ 0 w 2387600"/>
              <a:gd name="connsiteY0" fmla="*/ 315383 h 2131483"/>
              <a:gd name="connsiteX1" fmla="*/ 25400 w 2387600"/>
              <a:gd name="connsiteY1" fmla="*/ 2125133 h 2131483"/>
              <a:gd name="connsiteX2" fmla="*/ 2368550 w 2387600"/>
              <a:gd name="connsiteY2" fmla="*/ 2131483 h 2131483"/>
              <a:gd name="connsiteX3" fmla="*/ 2387600 w 2387600"/>
              <a:gd name="connsiteY3" fmla="*/ 302683 h 2131483"/>
              <a:gd name="connsiteX4" fmla="*/ 0 w 2387600"/>
              <a:gd name="connsiteY4" fmla="*/ 315383 h 2131483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200150 w 2387600"/>
              <a:gd name="connsiteY4" fmla="*/ 11959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212850 w 2387600"/>
              <a:gd name="connsiteY4" fmla="*/ 10276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212850 w 2387600"/>
              <a:gd name="connsiteY4" fmla="*/ 124989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354541 h 2170641"/>
              <a:gd name="connsiteX1" fmla="*/ 25400 w 2387600"/>
              <a:gd name="connsiteY1" fmla="*/ 2164291 h 2170641"/>
              <a:gd name="connsiteX2" fmla="*/ 2368550 w 2387600"/>
              <a:gd name="connsiteY2" fmla="*/ 2170641 h 2170641"/>
              <a:gd name="connsiteX3" fmla="*/ 2387600 w 2387600"/>
              <a:gd name="connsiteY3" fmla="*/ 341841 h 2170641"/>
              <a:gd name="connsiteX4" fmla="*/ 1168400 w 2387600"/>
              <a:gd name="connsiteY4" fmla="*/ 1205442 h 2170641"/>
              <a:gd name="connsiteX5" fmla="*/ 0 w 2387600"/>
              <a:gd name="connsiteY5" fmla="*/ 354541 h 2170641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63601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63601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21285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21285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21285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19150 h 1828800"/>
              <a:gd name="connsiteX5" fmla="*/ 0 w 2387600"/>
              <a:gd name="connsiteY5" fmla="*/ 12700 h 1828800"/>
              <a:gd name="connsiteX0" fmla="*/ 0 w 2387600"/>
              <a:gd name="connsiteY0" fmla="*/ 12700 h 1828800"/>
              <a:gd name="connsiteX1" fmla="*/ 25400 w 2387600"/>
              <a:gd name="connsiteY1" fmla="*/ 1822450 h 1828800"/>
              <a:gd name="connsiteX2" fmla="*/ 2368550 w 2387600"/>
              <a:gd name="connsiteY2" fmla="*/ 1828800 h 1828800"/>
              <a:gd name="connsiteX3" fmla="*/ 2387600 w 2387600"/>
              <a:gd name="connsiteY3" fmla="*/ 0 h 1828800"/>
              <a:gd name="connsiteX4" fmla="*/ 1168400 w 2387600"/>
              <a:gd name="connsiteY4" fmla="*/ 819150 h 1828800"/>
              <a:gd name="connsiteX5" fmla="*/ 0 w 2387600"/>
              <a:gd name="connsiteY5" fmla="*/ 127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600" h="1828800">
                <a:moveTo>
                  <a:pt x="0" y="12700"/>
                </a:moveTo>
                <a:lnTo>
                  <a:pt x="25400" y="1822450"/>
                </a:lnTo>
                <a:lnTo>
                  <a:pt x="2368550" y="1828800"/>
                </a:lnTo>
                <a:lnTo>
                  <a:pt x="2387600" y="0"/>
                </a:lnTo>
                <a:cubicBezTo>
                  <a:pt x="2294467" y="667809"/>
                  <a:pt x="1725083" y="829733"/>
                  <a:pt x="1168400" y="819150"/>
                </a:cubicBezTo>
                <a:cubicBezTo>
                  <a:pt x="573617" y="840317"/>
                  <a:pt x="87842" y="560917"/>
                  <a:pt x="0" y="12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6305550" y="34290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D</a:t>
            </a:r>
            <a:endParaRPr lang="cs-CZ" sz="3200" dirty="0"/>
          </a:p>
        </p:txBody>
      </p:sp>
      <p:sp>
        <p:nvSpPr>
          <p:cNvPr id="36" name="Elipsa 35"/>
          <p:cNvSpPr/>
          <p:nvPr/>
        </p:nvSpPr>
        <p:spPr>
          <a:xfrm>
            <a:off x="5327650" y="1917700"/>
            <a:ext cx="2355850" cy="15113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753434" y="4451350"/>
            <a:ext cx="351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8" name="Oblouk 27"/>
          <p:cNvSpPr/>
          <p:nvPr/>
        </p:nvSpPr>
        <p:spPr>
          <a:xfrm flipH="1" flipV="1">
            <a:off x="5327650" y="19177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/>
          <p:nvPr/>
        </p:nvSpPr>
        <p:spPr>
          <a:xfrm>
            <a:off x="5327650" y="19177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louk 23"/>
          <p:cNvSpPr/>
          <p:nvPr/>
        </p:nvSpPr>
        <p:spPr>
          <a:xfrm flipH="1">
            <a:off x="5327650" y="19050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louk 29"/>
          <p:cNvSpPr/>
          <p:nvPr/>
        </p:nvSpPr>
        <p:spPr>
          <a:xfrm flipV="1">
            <a:off x="5327650" y="19304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Elipsa 16"/>
          <p:cNvSpPr/>
          <p:nvPr/>
        </p:nvSpPr>
        <p:spPr>
          <a:xfrm>
            <a:off x="5238749" y="254000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639049" y="254000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Elipsa 22"/>
          <p:cNvSpPr/>
          <p:nvPr/>
        </p:nvSpPr>
        <p:spPr>
          <a:xfrm>
            <a:off x="6443663" y="187325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Elipsa 30"/>
          <p:cNvSpPr/>
          <p:nvPr/>
        </p:nvSpPr>
        <p:spPr>
          <a:xfrm flipV="1">
            <a:off x="6443663" y="338455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9" name="Text Box 11"/>
          <p:cNvSpPr txBox="1">
            <a:spLocks noChangeArrowheads="1"/>
          </p:cNvSpPr>
          <p:nvPr/>
        </p:nvSpPr>
        <p:spPr bwMode="auto">
          <a:xfrm>
            <a:off x="6172200" y="2362200"/>
            <a:ext cx="75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W´</a:t>
            </a:r>
            <a:endParaRPr lang="cs-CZ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5900" y="1096705"/>
            <a:ext cx="54229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007D00"/>
                </a:solidFill>
              </a:rPr>
              <a:t>ohřívač</a:t>
            </a:r>
          </a:p>
          <a:p>
            <a:r>
              <a:rPr lang="cs-CZ" sz="3200" dirty="0" smtClean="0"/>
              <a:t>těleso</a:t>
            </a:r>
            <a:r>
              <a:rPr lang="cs-CZ" sz="3200" dirty="0"/>
              <a:t>, od kterého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pracovní </a:t>
            </a:r>
            <a:r>
              <a:rPr lang="cs-CZ" sz="3200" dirty="0"/>
              <a:t>látka příjme teplo Q</a:t>
            </a:r>
            <a:r>
              <a:rPr lang="cs-CZ" sz="3200" baseline="-25000" dirty="0"/>
              <a:t>1</a:t>
            </a:r>
            <a:r>
              <a:rPr lang="cs-CZ" sz="3200" dirty="0" smtClean="0"/>
              <a:t>,</a:t>
            </a:r>
          </a:p>
          <a:p>
            <a:r>
              <a:rPr lang="cs-CZ" sz="3200" b="1" dirty="0" smtClean="0">
                <a:solidFill>
                  <a:srgbClr val="007D00"/>
                </a:solidFill>
              </a:rPr>
              <a:t>T</a:t>
            </a:r>
            <a:r>
              <a:rPr lang="cs-CZ" sz="3200" b="1" baseline="-25000" dirty="0" smtClean="0">
                <a:solidFill>
                  <a:srgbClr val="007D00"/>
                </a:solidFill>
              </a:rPr>
              <a:t>1</a:t>
            </a:r>
            <a:r>
              <a:rPr lang="cs-CZ" sz="3200" dirty="0" smtClean="0"/>
              <a:t> - teplota ohřívače</a:t>
            </a:r>
          </a:p>
          <a:p>
            <a:endParaRPr lang="cs-CZ" sz="3200" dirty="0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461125" y="12509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ohřívač</a:t>
            </a:r>
            <a:endParaRPr lang="cs-CZ" sz="3600" dirty="0">
              <a:solidFill>
                <a:srgbClr val="99FF99"/>
              </a:solidFill>
            </a:endParaRPr>
          </a:p>
        </p:txBody>
      </p:sp>
      <p:sp>
        <p:nvSpPr>
          <p:cNvPr id="8" name="Elipsa 7"/>
          <p:cNvSpPr/>
          <p:nvPr/>
        </p:nvSpPr>
        <p:spPr>
          <a:xfrm>
            <a:off x="7172325" y="3051175"/>
            <a:ext cx="933450" cy="933450"/>
          </a:xfrm>
          <a:prstGeom prst="ellipse">
            <a:avLst/>
          </a:prstGeom>
          <a:solidFill>
            <a:srgbClr val="007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PL</a:t>
            </a:r>
            <a:endParaRPr lang="cs-CZ" sz="3600" dirty="0">
              <a:solidFill>
                <a:srgbClr val="99FF99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rot="5400000">
            <a:off x="7172325" y="2605881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1050" y="1428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750175" y="2273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  <p:bldP spid="6" grpId="0" uiExpand="1" build="allAtOnce" animBg="1"/>
      <p:bldP spid="8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215900" y="1093033"/>
            <a:ext cx="54229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007D00"/>
                </a:solidFill>
              </a:rPr>
              <a:t>ohřívač</a:t>
            </a:r>
            <a:r>
              <a:rPr lang="cs-CZ" sz="3200" dirty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těleso</a:t>
            </a:r>
            <a:r>
              <a:rPr lang="cs-CZ" sz="3200" dirty="0"/>
              <a:t>, od kterého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pracovní </a:t>
            </a:r>
            <a:r>
              <a:rPr lang="cs-CZ" sz="3200" dirty="0"/>
              <a:t>látka příjme teplo Q</a:t>
            </a:r>
            <a:r>
              <a:rPr lang="cs-CZ" sz="3200" baseline="-25000" dirty="0"/>
              <a:t>1</a:t>
            </a:r>
            <a:r>
              <a:rPr lang="cs-CZ" sz="3200" dirty="0" smtClean="0"/>
              <a:t>,</a:t>
            </a:r>
          </a:p>
          <a:p>
            <a:r>
              <a:rPr lang="cs-CZ" sz="3200" b="1" dirty="0" smtClean="0">
                <a:solidFill>
                  <a:srgbClr val="007D00"/>
                </a:solidFill>
              </a:rPr>
              <a:t>T</a:t>
            </a:r>
            <a:r>
              <a:rPr lang="cs-CZ" sz="3200" b="1" baseline="-25000" dirty="0" smtClean="0">
                <a:solidFill>
                  <a:srgbClr val="007D00"/>
                </a:solidFill>
              </a:rPr>
              <a:t>1</a:t>
            </a:r>
            <a:r>
              <a:rPr lang="cs-CZ" sz="3200" dirty="0" smtClean="0"/>
              <a:t> - teplota ohřívače</a:t>
            </a:r>
          </a:p>
          <a:p>
            <a:endParaRPr lang="cs-CZ" sz="3200" dirty="0" smtClean="0"/>
          </a:p>
          <a:p>
            <a:endParaRPr lang="cs-CZ" sz="3200" dirty="0"/>
          </a:p>
          <a:p>
            <a:r>
              <a:rPr lang="cs-CZ" sz="3200" b="1" dirty="0">
                <a:solidFill>
                  <a:srgbClr val="007D00"/>
                </a:solidFill>
              </a:rPr>
              <a:t>chladič</a:t>
            </a:r>
            <a:r>
              <a:rPr lang="cs-CZ" sz="3200" dirty="0"/>
              <a:t> </a:t>
            </a:r>
            <a:endParaRPr lang="cs-CZ" sz="3200" dirty="0" smtClean="0"/>
          </a:p>
          <a:p>
            <a:r>
              <a:rPr lang="cs-CZ" sz="3200" dirty="0" smtClean="0"/>
              <a:t>těleso</a:t>
            </a:r>
            <a:r>
              <a:rPr lang="cs-CZ" sz="3200" dirty="0"/>
              <a:t>, kterému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pracovní </a:t>
            </a:r>
            <a:r>
              <a:rPr lang="cs-CZ" sz="3200" dirty="0"/>
              <a:t>látka předá teplo Q</a:t>
            </a:r>
            <a:r>
              <a:rPr lang="cs-CZ" sz="3200" baseline="-25000" dirty="0"/>
              <a:t>2</a:t>
            </a:r>
            <a:r>
              <a:rPr lang="cs-CZ" sz="3200" dirty="0" smtClean="0"/>
              <a:t>,</a:t>
            </a:r>
          </a:p>
          <a:p>
            <a:r>
              <a:rPr lang="cs-CZ" sz="3200" b="1" dirty="0" smtClean="0">
                <a:solidFill>
                  <a:srgbClr val="007D00"/>
                </a:solidFill>
              </a:rPr>
              <a:t>T</a:t>
            </a:r>
            <a:r>
              <a:rPr lang="cs-CZ" sz="3200" b="1" baseline="-25000" dirty="0" smtClean="0">
                <a:solidFill>
                  <a:srgbClr val="007D00"/>
                </a:solidFill>
              </a:rPr>
              <a:t>2</a:t>
            </a:r>
            <a:r>
              <a:rPr lang="cs-CZ" sz="3200" dirty="0" smtClean="0"/>
              <a:t> - </a:t>
            </a:r>
            <a:r>
              <a:rPr lang="cs-CZ" sz="3200" dirty="0"/>
              <a:t>teplota </a:t>
            </a:r>
            <a:r>
              <a:rPr lang="cs-CZ" sz="3200" dirty="0" smtClean="0"/>
              <a:t>chladiče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461125" y="12509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ohřívač</a:t>
            </a:r>
            <a:endParaRPr lang="cs-CZ" sz="3600" dirty="0">
              <a:solidFill>
                <a:srgbClr val="99FF9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61125" y="48958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chladič</a:t>
            </a:r>
          </a:p>
        </p:txBody>
      </p:sp>
      <p:sp>
        <p:nvSpPr>
          <p:cNvPr id="8" name="Elipsa 7"/>
          <p:cNvSpPr/>
          <p:nvPr/>
        </p:nvSpPr>
        <p:spPr>
          <a:xfrm>
            <a:off x="7172325" y="3051175"/>
            <a:ext cx="933450" cy="933450"/>
          </a:xfrm>
          <a:prstGeom prst="ellipse">
            <a:avLst/>
          </a:prstGeom>
          <a:solidFill>
            <a:srgbClr val="007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PL</a:t>
            </a:r>
            <a:endParaRPr lang="cs-CZ" sz="3600" dirty="0">
              <a:solidFill>
                <a:srgbClr val="99FF99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rot="5400000">
            <a:off x="7172325" y="4429125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7172325" y="2605881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8" idx="2"/>
          </p:cNvCxnSpPr>
          <p:nvPr/>
        </p:nvCxnSpPr>
        <p:spPr>
          <a:xfrm rot="10800000">
            <a:off x="5283201" y="3517900"/>
            <a:ext cx="18891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1050" y="1428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49850" y="2806700"/>
            <a:ext cx="248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W´= Q</a:t>
            </a:r>
            <a:r>
              <a:rPr lang="cs-CZ" sz="3200" b="1" baseline="-25000" dirty="0" smtClean="0"/>
              <a:t>1 </a:t>
            </a:r>
            <a:r>
              <a:rPr lang="cs-CZ" sz="3200" b="1" dirty="0" smtClean="0"/>
              <a:t>- 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750175" y="2273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750175" y="4051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61050" y="50292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uiExpand="1" build="p"/>
      <p:bldP spid="7" grpId="0" animBg="1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393700" y="1028700"/>
            <a:ext cx="5422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tabLst>
                <a:tab pos="1349375" algn="l"/>
              </a:tabLst>
            </a:pPr>
            <a:r>
              <a:rPr lang="pl-PL" sz="3200" dirty="0" smtClean="0"/>
              <a:t>1. termodynamický zákon:</a:t>
            </a:r>
            <a:r>
              <a:rPr lang="pl-PL" sz="3200" b="1" dirty="0" smtClean="0">
                <a:solidFill>
                  <a:srgbClr val="007D00"/>
                </a:solidFill>
              </a:rPr>
              <a:t>	</a:t>
            </a:r>
            <a:endParaRPr lang="cs-CZ" sz="3200" i="1" baseline="-25000" dirty="0"/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1104900" y="1828800"/>
          <a:ext cx="2844800" cy="3123382"/>
        </p:xfrm>
        <a:graphic>
          <a:graphicData uri="http://schemas.openxmlformats.org/presentationml/2006/ole">
            <p:oleObj spid="_x0000_s883714" name="Rovnice" r:id="rId4" imgW="799920" imgH="888840" progId="Equation.3">
              <p:embed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1149349" y="5207000"/>
          <a:ext cx="2859337" cy="800100"/>
        </p:xfrm>
        <a:graphic>
          <a:graphicData uri="http://schemas.openxmlformats.org/presentationml/2006/ole">
            <p:oleObj spid="_x0000_s883715" name="Rovnice" r:id="rId5" imgW="761760" imgH="215640" progId="Equation.3">
              <p:embed/>
            </p:oleObj>
          </a:graphicData>
        </a:graphic>
      </p:graphicFrame>
      <p:sp>
        <p:nvSpPr>
          <p:cNvPr id="6" name="Obdélník 5"/>
          <p:cNvSpPr/>
          <p:nvPr/>
        </p:nvSpPr>
        <p:spPr>
          <a:xfrm>
            <a:off x="6461125" y="12509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ohřívač</a:t>
            </a:r>
            <a:endParaRPr lang="cs-CZ" sz="3600" dirty="0">
              <a:solidFill>
                <a:srgbClr val="99FF99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461125" y="48958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chladič</a:t>
            </a:r>
          </a:p>
        </p:txBody>
      </p:sp>
      <p:sp>
        <p:nvSpPr>
          <p:cNvPr id="8" name="Elipsa 7"/>
          <p:cNvSpPr/>
          <p:nvPr/>
        </p:nvSpPr>
        <p:spPr>
          <a:xfrm>
            <a:off x="7172325" y="3051175"/>
            <a:ext cx="933450" cy="933450"/>
          </a:xfrm>
          <a:prstGeom prst="ellipse">
            <a:avLst/>
          </a:prstGeom>
          <a:solidFill>
            <a:srgbClr val="007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PL</a:t>
            </a:r>
            <a:endParaRPr lang="cs-CZ" sz="3600" dirty="0">
              <a:solidFill>
                <a:srgbClr val="99FF99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rot="5400000">
            <a:off x="7172325" y="4429125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 rot="5400000">
            <a:off x="7172325" y="2605881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8" idx="2"/>
          </p:cNvCxnSpPr>
          <p:nvPr/>
        </p:nvCxnSpPr>
        <p:spPr>
          <a:xfrm rot="10800000">
            <a:off x="5283201" y="3517900"/>
            <a:ext cx="18891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1050" y="1428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149850" y="2806700"/>
            <a:ext cx="248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W´= Q</a:t>
            </a:r>
            <a:r>
              <a:rPr lang="cs-CZ" sz="3200" b="1" baseline="-25000" dirty="0" smtClean="0"/>
              <a:t>1 </a:t>
            </a:r>
            <a:r>
              <a:rPr lang="cs-CZ" sz="3200" b="1" dirty="0" smtClean="0"/>
              <a:t>- 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750175" y="2273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750175" y="4051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861050" y="50292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215900" y="939800"/>
            <a:ext cx="8748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>
                <a:solidFill>
                  <a:srgbClr val="007D00"/>
                </a:solidFill>
              </a:rPr>
              <a:t>Celková práce W´, </a:t>
            </a:r>
            <a:r>
              <a:rPr lang="cs-CZ" sz="3200" dirty="0"/>
              <a:t>kterou vykoná pracovní látka během jednoho cyklu, se rovná celkovému teplu Q, které příjme během tohoto cyklu od okolí. 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15900" y="4088825"/>
            <a:ext cx="76083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srgbClr val="007D00"/>
                </a:solidFill>
              </a:rPr>
              <a:t>Účinnost </a:t>
            </a:r>
            <a:r>
              <a:rPr lang="el-GR" sz="3200" b="1" i="1" dirty="0">
                <a:solidFill>
                  <a:srgbClr val="007D00"/>
                </a:solidFill>
                <a:cs typeface="Arial" charset="0"/>
              </a:rPr>
              <a:t>η</a:t>
            </a:r>
            <a:r>
              <a:rPr lang="cs-CZ" sz="3200" b="1" i="1" dirty="0">
                <a:solidFill>
                  <a:srgbClr val="007D00"/>
                </a:solidFill>
                <a:cs typeface="Arial" charset="0"/>
              </a:rPr>
              <a:t> </a:t>
            </a:r>
            <a:r>
              <a:rPr lang="cs-CZ" sz="3200" dirty="0">
                <a:cs typeface="Arial" charset="0"/>
              </a:rPr>
              <a:t>kruhového děje je dána vztahem:</a:t>
            </a:r>
            <a:endParaRPr lang="el-GR" sz="3200" i="1" dirty="0">
              <a:cs typeface="Arial" charset="0"/>
            </a:endParaRPr>
          </a:p>
        </p:txBody>
      </p:sp>
      <p:graphicFrame>
        <p:nvGraphicFramePr>
          <p:cNvPr id="20490" name="Object 10"/>
          <p:cNvGraphicFramePr>
            <a:graphicFrameLocks noChangeAspect="1"/>
          </p:cNvGraphicFramePr>
          <p:nvPr/>
        </p:nvGraphicFramePr>
        <p:xfrm>
          <a:off x="428625" y="4873625"/>
          <a:ext cx="3802063" cy="1000125"/>
        </p:xfrm>
        <a:graphic>
          <a:graphicData uri="http://schemas.openxmlformats.org/presentationml/2006/ole">
            <p:oleObj spid="_x0000_s822275" name="Rovnice" r:id="rId4" imgW="1625400" imgH="431640" progId="Equation.3">
              <p:embed/>
            </p:oleObj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4429125" y="4873625"/>
          <a:ext cx="2767013" cy="1000125"/>
        </p:xfrm>
        <a:graphic>
          <a:graphicData uri="http://schemas.openxmlformats.org/presentationml/2006/ole">
            <p:oleObj spid="_x0000_s822276" name="Rovnice" r:id="rId5" imgW="1180800" imgH="431640" progId="Equation.3">
              <p:embed/>
            </p:oleObj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7358063" y="5016500"/>
          <a:ext cx="1165225" cy="706438"/>
        </p:xfrm>
        <a:graphic>
          <a:graphicData uri="http://schemas.openxmlformats.org/presentationml/2006/ole">
            <p:oleObj spid="_x0000_s822277" name="Rovnice" r:id="rId6" imgW="330120" imgH="203040" progId="Equation.3">
              <p:embed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3371850" y="2759075"/>
          <a:ext cx="1579563" cy="714375"/>
        </p:xfrm>
        <a:graphic>
          <a:graphicData uri="http://schemas.openxmlformats.org/presentationml/2006/ole">
            <p:oleObj spid="_x0000_s822278" name="Rovnice" r:id="rId7" imgW="44424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5900" y="628650"/>
            <a:ext cx="871220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je </a:t>
            </a:r>
            <a:r>
              <a:rPr lang="cs-CZ" sz="3000" dirty="0"/>
              <a:t>nejznámějším příkladem vratného kruhového </a:t>
            </a:r>
            <a:r>
              <a:rPr lang="cs-CZ" sz="3000" dirty="0" smtClean="0"/>
              <a:t>děje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skládá </a:t>
            </a:r>
            <a:r>
              <a:rPr lang="cs-CZ" sz="3000" dirty="0"/>
              <a:t>se ze čtyř fází:</a:t>
            </a:r>
            <a:br>
              <a:rPr lang="cs-CZ" sz="3000" dirty="0"/>
            </a:br>
            <a:r>
              <a:rPr lang="cs-CZ" sz="3000" dirty="0"/>
              <a:t> </a:t>
            </a:r>
          </a:p>
          <a:p>
            <a:r>
              <a:rPr lang="cs-CZ" sz="3200" b="1" u="sng" dirty="0" smtClean="0"/>
              <a:t>expanze</a:t>
            </a:r>
          </a:p>
          <a:p>
            <a:r>
              <a:rPr lang="cs-CZ" sz="1000" b="1" u="sng" dirty="0" smtClean="0"/>
              <a:t> </a:t>
            </a:r>
            <a:endParaRPr lang="cs-CZ" sz="1000" b="1" u="sng" dirty="0"/>
          </a:p>
          <a:p>
            <a:pPr>
              <a:buAutoNum type="arabicPeriod"/>
            </a:pPr>
            <a:r>
              <a:rPr lang="cs-CZ" sz="3200" dirty="0" smtClean="0"/>
              <a:t> izotermická </a:t>
            </a:r>
            <a:endParaRPr lang="cs-CZ" sz="3200" dirty="0"/>
          </a:p>
          <a:p>
            <a:pPr marL="514350" indent="-514350">
              <a:buAutoNum type="arabicPeriod"/>
            </a:pPr>
            <a:endParaRPr lang="cs-CZ" sz="3000" dirty="0" smtClean="0"/>
          </a:p>
        </p:txBody>
      </p:sp>
      <p:cxnSp>
        <p:nvCxnSpPr>
          <p:cNvPr id="25" name="Přímá spojovací čára 24"/>
          <p:cNvCxnSpPr>
            <a:stCxn id="21" idx="4"/>
          </p:cNvCxnSpPr>
          <p:nvPr/>
        </p:nvCxnSpPr>
        <p:spPr>
          <a:xfrm rot="16200000" flipH="1">
            <a:off x="2690814" y="4176711"/>
            <a:ext cx="3648075" cy="190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22" idx="4"/>
          </p:cNvCxnSpPr>
          <p:nvPr/>
        </p:nvCxnSpPr>
        <p:spPr>
          <a:xfrm rot="5400000">
            <a:off x="5591176" y="4730753"/>
            <a:ext cx="2527303" cy="12697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10800000">
            <a:off x="3727450" y="3429000"/>
            <a:ext cx="31369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 flipV="1">
            <a:off x="3743325" y="2286003"/>
            <a:ext cx="781050" cy="9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 – CARNOTŮV CYKLUS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3727450" y="1685986"/>
            <a:ext cx="4964" cy="43922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690905" y="6051550"/>
            <a:ext cx="47963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52588" y="15176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27400" y="5873750"/>
            <a:ext cx="674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0</a:t>
            </a:r>
            <a:endParaRPr lang="cs-CZ" sz="3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150755" y="6144795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endParaRPr lang="cs-CZ" sz="3200" b="1" baseline="-25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497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11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6" name="Volný tvar 15"/>
          <p:cNvSpPr/>
          <p:nvPr/>
        </p:nvSpPr>
        <p:spPr>
          <a:xfrm>
            <a:off x="4470400" y="2302933"/>
            <a:ext cx="2319867" cy="1083734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19867" h="1083734">
                <a:moveTo>
                  <a:pt x="0" y="0"/>
                </a:moveTo>
                <a:cubicBezTo>
                  <a:pt x="272344" y="324556"/>
                  <a:pt x="544689" y="649112"/>
                  <a:pt x="931333" y="829734"/>
                </a:cubicBezTo>
                <a:cubicBezTo>
                  <a:pt x="1317977" y="1010356"/>
                  <a:pt x="1818922" y="1047045"/>
                  <a:pt x="2319867" y="1083734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308288" y="16954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16700" y="27553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72050" y="2317750"/>
            <a:ext cx="253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1 - izoterma</a:t>
            </a:r>
            <a:endParaRPr lang="cs-CZ" sz="3000" b="1" dirty="0"/>
          </a:p>
        </p:txBody>
      </p:sp>
      <p:sp>
        <p:nvSpPr>
          <p:cNvPr id="21" name="Elipsa 20"/>
          <p:cNvSpPr/>
          <p:nvPr/>
        </p:nvSpPr>
        <p:spPr>
          <a:xfrm>
            <a:off x="4438650" y="2228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794500" y="334010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149600" y="18732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149600" y="298450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 animBg="1"/>
      <p:bldP spid="18" grpId="0"/>
      <p:bldP spid="19" grpId="0"/>
      <p:bldP spid="20" grpId="0"/>
      <p:bldP spid="21" grpId="0" animBg="1"/>
      <p:bldP spid="22" grpId="0" animBg="1"/>
      <p:bldP spid="17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5900" y="628650"/>
            <a:ext cx="87122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je </a:t>
            </a:r>
            <a:r>
              <a:rPr lang="cs-CZ" sz="3000" dirty="0"/>
              <a:t>nejznámějším příkladem vratného kruhového </a:t>
            </a:r>
            <a:r>
              <a:rPr lang="cs-CZ" sz="3000" dirty="0" smtClean="0"/>
              <a:t>děje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skládá </a:t>
            </a:r>
            <a:r>
              <a:rPr lang="cs-CZ" sz="3000" dirty="0"/>
              <a:t>se ze čtyř fází:</a:t>
            </a:r>
            <a:br>
              <a:rPr lang="cs-CZ" sz="3000" dirty="0"/>
            </a:br>
            <a:r>
              <a:rPr lang="cs-CZ" sz="3000" dirty="0"/>
              <a:t> </a:t>
            </a:r>
          </a:p>
          <a:p>
            <a:r>
              <a:rPr lang="cs-CZ" sz="3200" b="1" u="sng" dirty="0" smtClean="0"/>
              <a:t>expanze</a:t>
            </a:r>
          </a:p>
          <a:p>
            <a:r>
              <a:rPr lang="cs-CZ" sz="1000" b="1" u="sng" dirty="0" smtClean="0"/>
              <a:t> </a:t>
            </a:r>
            <a:endParaRPr lang="cs-CZ" sz="1000" b="1" u="sng" dirty="0"/>
          </a:p>
          <a:p>
            <a:r>
              <a:rPr lang="cs-CZ" sz="3200" dirty="0" smtClean="0"/>
              <a:t>1. izotermická </a:t>
            </a:r>
            <a:endParaRPr lang="cs-CZ" sz="3200" dirty="0"/>
          </a:p>
          <a:p>
            <a:r>
              <a:rPr lang="cs-CZ" sz="3200" dirty="0" smtClean="0"/>
              <a:t>2. adiabatická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endParaRPr lang="cs-CZ" sz="1000" dirty="0" smtClean="0"/>
          </a:p>
          <a:p>
            <a:endParaRPr lang="cs-CZ" sz="3000" dirty="0" smtClean="0"/>
          </a:p>
        </p:txBody>
      </p:sp>
      <p:cxnSp>
        <p:nvCxnSpPr>
          <p:cNvPr id="27" name="Přímá spojovací čára 26"/>
          <p:cNvCxnSpPr/>
          <p:nvPr/>
        </p:nvCxnSpPr>
        <p:spPr>
          <a:xfrm rot="5400000">
            <a:off x="7508875" y="5603877"/>
            <a:ext cx="831852" cy="126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olný tvar 23"/>
          <p:cNvSpPr/>
          <p:nvPr/>
        </p:nvSpPr>
        <p:spPr>
          <a:xfrm>
            <a:off x="6883401" y="3429000"/>
            <a:ext cx="1066799" cy="1822450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1437217"/>
              <a:gd name="connsiteY0" fmla="*/ 0 h 1733550"/>
              <a:gd name="connsiteX1" fmla="*/ 931333 w 1437217"/>
              <a:gd name="connsiteY1" fmla="*/ 829734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866900">
                <a:moveTo>
                  <a:pt x="0" y="0"/>
                </a:moveTo>
                <a:cubicBezTo>
                  <a:pt x="132644" y="417266"/>
                  <a:pt x="249414" y="777875"/>
                  <a:pt x="488950" y="1066800"/>
                </a:cubicBezTo>
                <a:cubicBezTo>
                  <a:pt x="728486" y="1355725"/>
                  <a:pt x="974441" y="1645436"/>
                  <a:pt x="1422400" y="18669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>
            <a:stCxn id="21" idx="4"/>
          </p:cNvCxnSpPr>
          <p:nvPr/>
        </p:nvCxnSpPr>
        <p:spPr>
          <a:xfrm rot="16200000" flipH="1">
            <a:off x="2690814" y="4176711"/>
            <a:ext cx="3648075" cy="190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22" idx="4"/>
          </p:cNvCxnSpPr>
          <p:nvPr/>
        </p:nvCxnSpPr>
        <p:spPr>
          <a:xfrm rot="16200000" flipH="1">
            <a:off x="5605462" y="4729162"/>
            <a:ext cx="2527300" cy="158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10800000">
            <a:off x="3727450" y="3429000"/>
            <a:ext cx="31369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 flipV="1">
            <a:off x="3743325" y="2286003"/>
            <a:ext cx="781050" cy="9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 – CARNOTŮV CYKLUS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3727450" y="1685986"/>
            <a:ext cx="4964" cy="43922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690905" y="6051550"/>
            <a:ext cx="47963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52588" y="15176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27400" y="5873750"/>
            <a:ext cx="674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0</a:t>
            </a:r>
            <a:endParaRPr lang="cs-CZ" sz="3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150755" y="6144795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endParaRPr lang="cs-CZ" sz="3200" b="1" baseline="-25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497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11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6" name="Volný tvar 15"/>
          <p:cNvSpPr/>
          <p:nvPr/>
        </p:nvSpPr>
        <p:spPr>
          <a:xfrm>
            <a:off x="4470401" y="2302933"/>
            <a:ext cx="2368550" cy="1126067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2368550"/>
              <a:gd name="connsiteY0" fmla="*/ 0 h 1126067"/>
              <a:gd name="connsiteX1" fmla="*/ 931333 w 2368550"/>
              <a:gd name="connsiteY1" fmla="*/ 829734 h 1126067"/>
              <a:gd name="connsiteX2" fmla="*/ 2368550 w 236855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550" h="1126067">
                <a:moveTo>
                  <a:pt x="0" y="0"/>
                </a:moveTo>
                <a:cubicBezTo>
                  <a:pt x="272344" y="324556"/>
                  <a:pt x="536575" y="642056"/>
                  <a:pt x="931333" y="829734"/>
                </a:cubicBezTo>
                <a:cubicBezTo>
                  <a:pt x="1326091" y="1017412"/>
                  <a:pt x="1867605" y="1089378"/>
                  <a:pt x="2368550" y="112606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308288" y="16954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16700" y="27553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72050" y="2317750"/>
            <a:ext cx="253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1 - izoterma</a:t>
            </a:r>
            <a:endParaRPr lang="cs-CZ" sz="3000" b="1" dirty="0"/>
          </a:p>
        </p:txBody>
      </p:sp>
      <p:sp>
        <p:nvSpPr>
          <p:cNvPr id="21" name="Elipsa 20"/>
          <p:cNvSpPr/>
          <p:nvPr/>
        </p:nvSpPr>
        <p:spPr>
          <a:xfrm>
            <a:off x="4438650" y="2228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794500" y="334010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149600" y="18732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149600" y="298450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4650" y="4984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972300" y="3429000"/>
            <a:ext cx="253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2 - adiabata</a:t>
            </a:r>
            <a:endParaRPr lang="cs-CZ" sz="3000" b="1" dirty="0"/>
          </a:p>
        </p:txBody>
      </p:sp>
      <p:cxnSp>
        <p:nvCxnSpPr>
          <p:cNvPr id="37" name="Přímá spojovací čára 36"/>
          <p:cNvCxnSpPr/>
          <p:nvPr/>
        </p:nvCxnSpPr>
        <p:spPr>
          <a:xfrm rot="10800000">
            <a:off x="3727450" y="5251450"/>
            <a:ext cx="42037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149600" y="48958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3</a:t>
            </a:r>
            <a:endParaRPr lang="cs-CZ" sz="3200" b="1" baseline="-25000" dirty="0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7279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3</a:t>
            </a:r>
            <a:endParaRPr lang="cs-CZ" sz="3200" b="1" baseline="-25000" dirty="0"/>
          </a:p>
        </p:txBody>
      </p:sp>
      <p:sp>
        <p:nvSpPr>
          <p:cNvPr id="26" name="Elipsa 25"/>
          <p:cNvSpPr/>
          <p:nvPr/>
        </p:nvSpPr>
        <p:spPr>
          <a:xfrm>
            <a:off x="7861300" y="51625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36" grpId="0"/>
      <p:bldP spid="39" grpId="0"/>
      <p:bldP spid="40" grpId="0"/>
      <p:bldP spid="2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5900" y="628650"/>
            <a:ext cx="87122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je </a:t>
            </a:r>
            <a:r>
              <a:rPr lang="cs-CZ" sz="3000" dirty="0"/>
              <a:t>nejznámějším příkladem vratného kruhového </a:t>
            </a:r>
            <a:r>
              <a:rPr lang="cs-CZ" sz="3000" dirty="0" smtClean="0"/>
              <a:t>děje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skládá </a:t>
            </a:r>
            <a:r>
              <a:rPr lang="cs-CZ" sz="3000" dirty="0"/>
              <a:t>se ze čtyř fází:</a:t>
            </a:r>
            <a:br>
              <a:rPr lang="cs-CZ" sz="3000" dirty="0"/>
            </a:br>
            <a:r>
              <a:rPr lang="cs-CZ" sz="3000" dirty="0"/>
              <a:t> </a:t>
            </a:r>
          </a:p>
          <a:p>
            <a:r>
              <a:rPr lang="cs-CZ" sz="3200" b="1" u="sng" dirty="0" smtClean="0"/>
              <a:t>expanze</a:t>
            </a:r>
          </a:p>
          <a:p>
            <a:r>
              <a:rPr lang="cs-CZ" sz="1000" b="1" u="sng" dirty="0" smtClean="0"/>
              <a:t> </a:t>
            </a:r>
            <a:endParaRPr lang="cs-CZ" sz="1000" b="1" u="sng" dirty="0"/>
          </a:p>
          <a:p>
            <a:r>
              <a:rPr lang="cs-CZ" sz="3200" dirty="0" smtClean="0"/>
              <a:t>1. izotermická </a:t>
            </a:r>
            <a:endParaRPr lang="cs-CZ" sz="3200" dirty="0"/>
          </a:p>
          <a:p>
            <a:r>
              <a:rPr lang="cs-CZ" sz="3200" dirty="0" smtClean="0"/>
              <a:t>2. adiabatická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endParaRPr lang="cs-CZ" sz="1000" dirty="0" smtClean="0"/>
          </a:p>
          <a:p>
            <a:r>
              <a:rPr lang="cs-CZ" sz="3200" b="1" u="sng" dirty="0" smtClean="0"/>
              <a:t>komprese</a:t>
            </a:r>
          </a:p>
          <a:p>
            <a:r>
              <a:rPr lang="cs-CZ" sz="3200" dirty="0" smtClean="0"/>
              <a:t>3. izotermická </a:t>
            </a:r>
          </a:p>
          <a:p>
            <a:endParaRPr lang="cs-CZ" sz="3000" dirty="0" smtClean="0"/>
          </a:p>
        </p:txBody>
      </p:sp>
      <p:cxnSp>
        <p:nvCxnSpPr>
          <p:cNvPr id="27" name="Přímá spojovací čára 26"/>
          <p:cNvCxnSpPr/>
          <p:nvPr/>
        </p:nvCxnSpPr>
        <p:spPr>
          <a:xfrm rot="5400000">
            <a:off x="7508875" y="5603877"/>
            <a:ext cx="831852" cy="126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olný tvar 23"/>
          <p:cNvSpPr/>
          <p:nvPr/>
        </p:nvSpPr>
        <p:spPr>
          <a:xfrm>
            <a:off x="6883401" y="3429000"/>
            <a:ext cx="1066799" cy="1822450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1437217"/>
              <a:gd name="connsiteY0" fmla="*/ 0 h 1733550"/>
              <a:gd name="connsiteX1" fmla="*/ 931333 w 1437217"/>
              <a:gd name="connsiteY1" fmla="*/ 829734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866900">
                <a:moveTo>
                  <a:pt x="0" y="0"/>
                </a:moveTo>
                <a:cubicBezTo>
                  <a:pt x="132644" y="417266"/>
                  <a:pt x="249414" y="777875"/>
                  <a:pt x="488950" y="1066800"/>
                </a:cubicBezTo>
                <a:cubicBezTo>
                  <a:pt x="728486" y="1355725"/>
                  <a:pt x="974441" y="1645436"/>
                  <a:pt x="1422400" y="18669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>
            <a:stCxn id="21" idx="4"/>
          </p:cNvCxnSpPr>
          <p:nvPr/>
        </p:nvCxnSpPr>
        <p:spPr>
          <a:xfrm rot="16200000" flipH="1">
            <a:off x="2690814" y="4176711"/>
            <a:ext cx="3648075" cy="190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22" idx="4"/>
          </p:cNvCxnSpPr>
          <p:nvPr/>
        </p:nvCxnSpPr>
        <p:spPr>
          <a:xfrm rot="16200000" flipH="1">
            <a:off x="5605462" y="4729162"/>
            <a:ext cx="2527300" cy="158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10800000">
            <a:off x="3727450" y="3429000"/>
            <a:ext cx="31369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 flipV="1">
            <a:off x="3743325" y="2286003"/>
            <a:ext cx="781050" cy="9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 – CARNOTŮV CYKLUS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3727450" y="1685986"/>
            <a:ext cx="4964" cy="43922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690905" y="6051550"/>
            <a:ext cx="47963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52588" y="15176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27400" y="5873750"/>
            <a:ext cx="674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0</a:t>
            </a:r>
            <a:endParaRPr lang="cs-CZ" sz="3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150755" y="6144795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endParaRPr lang="cs-CZ" sz="3200" b="1" baseline="-25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497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11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6" name="Volný tvar 15"/>
          <p:cNvSpPr/>
          <p:nvPr/>
        </p:nvSpPr>
        <p:spPr>
          <a:xfrm>
            <a:off x="4470401" y="2302933"/>
            <a:ext cx="2368550" cy="1126067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2368550"/>
              <a:gd name="connsiteY0" fmla="*/ 0 h 1126067"/>
              <a:gd name="connsiteX1" fmla="*/ 931333 w 2368550"/>
              <a:gd name="connsiteY1" fmla="*/ 829734 h 1126067"/>
              <a:gd name="connsiteX2" fmla="*/ 2368550 w 236855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550" h="1126067">
                <a:moveTo>
                  <a:pt x="0" y="0"/>
                </a:moveTo>
                <a:cubicBezTo>
                  <a:pt x="272344" y="324556"/>
                  <a:pt x="536575" y="642056"/>
                  <a:pt x="931333" y="829734"/>
                </a:cubicBezTo>
                <a:cubicBezTo>
                  <a:pt x="1326091" y="1017412"/>
                  <a:pt x="1867605" y="1089378"/>
                  <a:pt x="2368550" y="112606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308288" y="16954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16700" y="27553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72050" y="2317750"/>
            <a:ext cx="253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1 - izoterma</a:t>
            </a:r>
            <a:endParaRPr lang="cs-CZ" sz="3000" b="1" dirty="0"/>
          </a:p>
        </p:txBody>
      </p:sp>
      <p:sp>
        <p:nvSpPr>
          <p:cNvPr id="21" name="Elipsa 20"/>
          <p:cNvSpPr/>
          <p:nvPr/>
        </p:nvSpPr>
        <p:spPr>
          <a:xfrm>
            <a:off x="4438650" y="2228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794500" y="334010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149600" y="18732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149600" y="298450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4650" y="4984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972300" y="3429000"/>
            <a:ext cx="253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2 - adiabata</a:t>
            </a:r>
            <a:endParaRPr lang="cs-CZ" sz="3000" b="1" dirty="0"/>
          </a:p>
        </p:txBody>
      </p:sp>
      <p:cxnSp>
        <p:nvCxnSpPr>
          <p:cNvPr id="37" name="Přímá spojovací čára 36"/>
          <p:cNvCxnSpPr/>
          <p:nvPr/>
        </p:nvCxnSpPr>
        <p:spPr>
          <a:xfrm rot="10800000">
            <a:off x="3727450" y="5251450"/>
            <a:ext cx="42037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149600" y="48958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3</a:t>
            </a:r>
            <a:endParaRPr lang="cs-CZ" sz="3200" b="1" baseline="-25000" dirty="0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7279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3</a:t>
            </a:r>
            <a:endParaRPr lang="cs-CZ" sz="3200" b="1" baseline="-25000" dirty="0"/>
          </a:p>
        </p:txBody>
      </p:sp>
      <p:sp>
        <p:nvSpPr>
          <p:cNvPr id="26" name="Elipsa 25"/>
          <p:cNvSpPr/>
          <p:nvPr/>
        </p:nvSpPr>
        <p:spPr>
          <a:xfrm>
            <a:off x="7861300" y="51625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5505450" y="4095750"/>
            <a:ext cx="2368550" cy="1126067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2368550"/>
              <a:gd name="connsiteY0" fmla="*/ 0 h 1126067"/>
              <a:gd name="connsiteX1" fmla="*/ 931333 w 2368550"/>
              <a:gd name="connsiteY1" fmla="*/ 829734 h 1126067"/>
              <a:gd name="connsiteX2" fmla="*/ 2368550 w 236855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550" h="1126067">
                <a:moveTo>
                  <a:pt x="0" y="0"/>
                </a:moveTo>
                <a:cubicBezTo>
                  <a:pt x="272344" y="324556"/>
                  <a:pt x="536575" y="642056"/>
                  <a:pt x="931333" y="829734"/>
                </a:cubicBezTo>
                <a:cubicBezTo>
                  <a:pt x="1326091" y="1017412"/>
                  <a:pt x="1867605" y="1089378"/>
                  <a:pt x="2368550" y="112606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čára 32"/>
          <p:cNvCxnSpPr/>
          <p:nvPr/>
        </p:nvCxnSpPr>
        <p:spPr>
          <a:xfrm rot="16200000" flipH="1">
            <a:off x="4553270" y="5032696"/>
            <a:ext cx="1924048" cy="12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10800000">
            <a:off x="3683000" y="4051300"/>
            <a:ext cx="1811020" cy="25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5461000" y="4006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063938" y="39999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D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305955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4</a:t>
            </a:r>
            <a:endParaRPr lang="cs-CZ" sz="3200" b="1" baseline="-25000" dirty="0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149600" y="37401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4</a:t>
            </a:r>
            <a:endParaRPr lang="cs-CZ" sz="3200" b="1" baseline="-25000" dirty="0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816600" y="4608552"/>
            <a:ext cx="53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3</a:t>
            </a:r>
            <a:endParaRPr lang="cs-CZ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Volný tvar 42"/>
          <p:cNvSpPr/>
          <p:nvPr/>
        </p:nvSpPr>
        <p:spPr>
          <a:xfrm>
            <a:off x="4483100" y="2273300"/>
            <a:ext cx="1066799" cy="1822450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1437217"/>
              <a:gd name="connsiteY0" fmla="*/ 0 h 1733550"/>
              <a:gd name="connsiteX1" fmla="*/ 931333 w 1437217"/>
              <a:gd name="connsiteY1" fmla="*/ 829734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866900">
                <a:moveTo>
                  <a:pt x="0" y="0"/>
                </a:moveTo>
                <a:cubicBezTo>
                  <a:pt x="132644" y="417266"/>
                  <a:pt x="249414" y="777875"/>
                  <a:pt x="488950" y="1066800"/>
                </a:cubicBezTo>
                <a:cubicBezTo>
                  <a:pt x="728486" y="1355725"/>
                  <a:pt x="974441" y="1645436"/>
                  <a:pt x="1422400" y="18669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5900" y="628650"/>
            <a:ext cx="87122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je </a:t>
            </a:r>
            <a:r>
              <a:rPr lang="cs-CZ" sz="3000" dirty="0"/>
              <a:t>nejznámějším příkladem vratného kruhového </a:t>
            </a:r>
            <a:r>
              <a:rPr lang="cs-CZ" sz="3000" dirty="0" smtClean="0"/>
              <a:t>děje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cs-CZ" sz="3000" dirty="0" smtClean="0"/>
              <a:t> skládá </a:t>
            </a:r>
            <a:r>
              <a:rPr lang="cs-CZ" sz="3000" dirty="0"/>
              <a:t>se ze čtyř fází:</a:t>
            </a:r>
            <a:br>
              <a:rPr lang="cs-CZ" sz="3000" dirty="0"/>
            </a:br>
            <a:r>
              <a:rPr lang="cs-CZ" sz="3000" dirty="0"/>
              <a:t> </a:t>
            </a:r>
          </a:p>
          <a:p>
            <a:r>
              <a:rPr lang="cs-CZ" sz="3200" b="1" u="sng" dirty="0" smtClean="0"/>
              <a:t>expanze</a:t>
            </a:r>
          </a:p>
          <a:p>
            <a:r>
              <a:rPr lang="cs-CZ" sz="1000" b="1" u="sng" dirty="0" smtClean="0"/>
              <a:t> </a:t>
            </a:r>
            <a:endParaRPr lang="cs-CZ" sz="1000" b="1" u="sng" dirty="0"/>
          </a:p>
          <a:p>
            <a:r>
              <a:rPr lang="cs-CZ" sz="3200" dirty="0" smtClean="0"/>
              <a:t>1. izotermická </a:t>
            </a:r>
            <a:endParaRPr lang="cs-CZ" sz="3200" dirty="0"/>
          </a:p>
          <a:p>
            <a:r>
              <a:rPr lang="cs-CZ" sz="3200" dirty="0" smtClean="0"/>
              <a:t>2. adiabatická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endParaRPr lang="cs-CZ" sz="1000" dirty="0" smtClean="0"/>
          </a:p>
          <a:p>
            <a:r>
              <a:rPr lang="cs-CZ" sz="3200" b="1" u="sng" dirty="0" smtClean="0"/>
              <a:t>komprese</a:t>
            </a:r>
          </a:p>
          <a:p>
            <a:r>
              <a:rPr lang="cs-CZ" sz="3200" dirty="0" smtClean="0"/>
              <a:t>3. izotermická</a:t>
            </a:r>
          </a:p>
          <a:p>
            <a:r>
              <a:rPr lang="cs-CZ" sz="3200" dirty="0" smtClean="0"/>
              <a:t>4. adiabatická</a:t>
            </a:r>
          </a:p>
          <a:p>
            <a:r>
              <a:rPr lang="cs-CZ" sz="3200" dirty="0" smtClean="0"/>
              <a:t> </a:t>
            </a:r>
          </a:p>
          <a:p>
            <a:endParaRPr lang="cs-CZ" sz="3000" dirty="0" smtClean="0"/>
          </a:p>
        </p:txBody>
      </p:sp>
      <p:cxnSp>
        <p:nvCxnSpPr>
          <p:cNvPr id="27" name="Přímá spojovací čára 26"/>
          <p:cNvCxnSpPr/>
          <p:nvPr/>
        </p:nvCxnSpPr>
        <p:spPr>
          <a:xfrm rot="5400000">
            <a:off x="7508875" y="5603877"/>
            <a:ext cx="831852" cy="12699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Volný tvar 23"/>
          <p:cNvSpPr/>
          <p:nvPr/>
        </p:nvSpPr>
        <p:spPr>
          <a:xfrm>
            <a:off x="6883401" y="3429000"/>
            <a:ext cx="1066799" cy="1822450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1437217"/>
              <a:gd name="connsiteY0" fmla="*/ 0 h 1733550"/>
              <a:gd name="connsiteX1" fmla="*/ 931333 w 1437217"/>
              <a:gd name="connsiteY1" fmla="*/ 829734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866900">
                <a:moveTo>
                  <a:pt x="0" y="0"/>
                </a:moveTo>
                <a:cubicBezTo>
                  <a:pt x="132644" y="417266"/>
                  <a:pt x="249414" y="777875"/>
                  <a:pt x="488950" y="1066800"/>
                </a:cubicBezTo>
                <a:cubicBezTo>
                  <a:pt x="728486" y="1355725"/>
                  <a:pt x="974441" y="1645436"/>
                  <a:pt x="1422400" y="18669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>
            <a:stCxn id="21" idx="4"/>
          </p:cNvCxnSpPr>
          <p:nvPr/>
        </p:nvCxnSpPr>
        <p:spPr>
          <a:xfrm rot="16200000" flipH="1">
            <a:off x="2690814" y="4176711"/>
            <a:ext cx="3648075" cy="1905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ovací čára 29"/>
          <p:cNvCxnSpPr>
            <a:stCxn id="22" idx="4"/>
          </p:cNvCxnSpPr>
          <p:nvPr/>
        </p:nvCxnSpPr>
        <p:spPr>
          <a:xfrm rot="16200000" flipH="1">
            <a:off x="5605462" y="4729162"/>
            <a:ext cx="2527300" cy="15875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 rot="10800000">
            <a:off x="3727450" y="3429000"/>
            <a:ext cx="31369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 rot="10800000" flipV="1">
            <a:off x="3743325" y="2286003"/>
            <a:ext cx="781050" cy="952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 – CARNOTŮV CYKLUS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3727450" y="1685986"/>
            <a:ext cx="4964" cy="43922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690905" y="6051550"/>
            <a:ext cx="47963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52588" y="15176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27400" y="5873750"/>
            <a:ext cx="674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0</a:t>
            </a:r>
            <a:endParaRPr lang="cs-CZ" sz="3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150755" y="6144795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endParaRPr lang="cs-CZ" sz="3200" b="1" baseline="-250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3497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66611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6" name="Volný tvar 15"/>
          <p:cNvSpPr/>
          <p:nvPr/>
        </p:nvSpPr>
        <p:spPr>
          <a:xfrm>
            <a:off x="4470401" y="2302933"/>
            <a:ext cx="2368550" cy="1126067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2368550"/>
              <a:gd name="connsiteY0" fmla="*/ 0 h 1126067"/>
              <a:gd name="connsiteX1" fmla="*/ 931333 w 2368550"/>
              <a:gd name="connsiteY1" fmla="*/ 829734 h 1126067"/>
              <a:gd name="connsiteX2" fmla="*/ 2368550 w 236855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550" h="1126067">
                <a:moveTo>
                  <a:pt x="0" y="0"/>
                </a:moveTo>
                <a:cubicBezTo>
                  <a:pt x="272344" y="324556"/>
                  <a:pt x="536575" y="642056"/>
                  <a:pt x="931333" y="829734"/>
                </a:cubicBezTo>
                <a:cubicBezTo>
                  <a:pt x="1326091" y="1017412"/>
                  <a:pt x="1867605" y="1089378"/>
                  <a:pt x="2368550" y="112606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308288" y="16954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16700" y="27553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4972050" y="2317750"/>
            <a:ext cx="253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1 - izoterma</a:t>
            </a:r>
            <a:endParaRPr lang="cs-CZ" sz="3000" b="1" dirty="0"/>
          </a:p>
        </p:txBody>
      </p:sp>
      <p:sp>
        <p:nvSpPr>
          <p:cNvPr id="21" name="Elipsa 20"/>
          <p:cNvSpPr/>
          <p:nvPr/>
        </p:nvSpPr>
        <p:spPr>
          <a:xfrm>
            <a:off x="4438650" y="2228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794500" y="334010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149600" y="18732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149600" y="298450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4650" y="4984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36" name="Text Box 11"/>
          <p:cNvSpPr txBox="1">
            <a:spLocks noChangeArrowheads="1"/>
          </p:cNvSpPr>
          <p:nvPr/>
        </p:nvSpPr>
        <p:spPr bwMode="auto">
          <a:xfrm>
            <a:off x="6972300" y="3429000"/>
            <a:ext cx="25336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2 - adiabata</a:t>
            </a:r>
            <a:endParaRPr lang="cs-CZ" sz="3000" b="1" dirty="0"/>
          </a:p>
        </p:txBody>
      </p:sp>
      <p:cxnSp>
        <p:nvCxnSpPr>
          <p:cNvPr id="37" name="Přímá spojovací čára 36"/>
          <p:cNvCxnSpPr/>
          <p:nvPr/>
        </p:nvCxnSpPr>
        <p:spPr>
          <a:xfrm rot="10800000">
            <a:off x="3727450" y="5251450"/>
            <a:ext cx="420370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Box 12"/>
          <p:cNvSpPr txBox="1">
            <a:spLocks noChangeArrowheads="1"/>
          </p:cNvSpPr>
          <p:nvPr/>
        </p:nvSpPr>
        <p:spPr bwMode="auto">
          <a:xfrm>
            <a:off x="3149600" y="48958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3</a:t>
            </a:r>
            <a:endParaRPr lang="cs-CZ" sz="3200" b="1" baseline="-25000" dirty="0"/>
          </a:p>
        </p:txBody>
      </p:sp>
      <p:sp>
        <p:nvSpPr>
          <p:cNvPr id="40" name="Text Box 12"/>
          <p:cNvSpPr txBox="1">
            <a:spLocks noChangeArrowheads="1"/>
          </p:cNvSpPr>
          <p:nvPr/>
        </p:nvSpPr>
        <p:spPr bwMode="auto">
          <a:xfrm>
            <a:off x="7727950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3</a:t>
            </a:r>
            <a:endParaRPr lang="cs-CZ" sz="3200" b="1" baseline="-25000" dirty="0"/>
          </a:p>
        </p:txBody>
      </p:sp>
      <p:sp>
        <p:nvSpPr>
          <p:cNvPr id="26" name="Elipsa 25"/>
          <p:cNvSpPr/>
          <p:nvPr/>
        </p:nvSpPr>
        <p:spPr>
          <a:xfrm>
            <a:off x="7861300" y="51625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5505450" y="4095750"/>
            <a:ext cx="2368550" cy="1126067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2368550"/>
              <a:gd name="connsiteY0" fmla="*/ 0 h 1126067"/>
              <a:gd name="connsiteX1" fmla="*/ 931333 w 2368550"/>
              <a:gd name="connsiteY1" fmla="*/ 829734 h 1126067"/>
              <a:gd name="connsiteX2" fmla="*/ 2368550 w 236855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550" h="1126067">
                <a:moveTo>
                  <a:pt x="0" y="0"/>
                </a:moveTo>
                <a:cubicBezTo>
                  <a:pt x="272344" y="324556"/>
                  <a:pt x="536575" y="642056"/>
                  <a:pt x="931333" y="829734"/>
                </a:cubicBezTo>
                <a:cubicBezTo>
                  <a:pt x="1326091" y="1017412"/>
                  <a:pt x="1867605" y="1089378"/>
                  <a:pt x="2368550" y="112606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3" name="Přímá spojovací čára 32"/>
          <p:cNvCxnSpPr/>
          <p:nvPr/>
        </p:nvCxnSpPr>
        <p:spPr>
          <a:xfrm rot="16200000" flipH="1">
            <a:off x="4553270" y="5032696"/>
            <a:ext cx="1924048" cy="1206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ovací čára 40"/>
          <p:cNvCxnSpPr/>
          <p:nvPr/>
        </p:nvCxnSpPr>
        <p:spPr>
          <a:xfrm rot="10800000">
            <a:off x="3683000" y="4051300"/>
            <a:ext cx="1811020" cy="254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a 31"/>
          <p:cNvSpPr/>
          <p:nvPr/>
        </p:nvSpPr>
        <p:spPr>
          <a:xfrm>
            <a:off x="5461000" y="4006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063938" y="39999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D</a:t>
            </a: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5305955" y="60515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r>
              <a:rPr lang="cs-CZ" sz="3200" b="1" baseline="-25000" dirty="0" smtClean="0"/>
              <a:t>4</a:t>
            </a:r>
            <a:endParaRPr lang="cs-CZ" sz="3200" b="1" baseline="-25000" dirty="0"/>
          </a:p>
        </p:txBody>
      </p: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3149600" y="3740150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p</a:t>
            </a:r>
            <a:r>
              <a:rPr lang="cs-CZ" sz="3200" b="1" baseline="-25000" dirty="0" smtClean="0"/>
              <a:t>4</a:t>
            </a:r>
            <a:endParaRPr lang="cs-CZ" sz="3200" b="1" baseline="-25000" dirty="0"/>
          </a:p>
        </p:txBody>
      </p:sp>
      <p:sp>
        <p:nvSpPr>
          <p:cNvPr id="47" name="Text Box 11"/>
          <p:cNvSpPr txBox="1">
            <a:spLocks noChangeArrowheads="1"/>
          </p:cNvSpPr>
          <p:nvPr/>
        </p:nvSpPr>
        <p:spPr bwMode="auto">
          <a:xfrm>
            <a:off x="5816600" y="4608552"/>
            <a:ext cx="53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3</a:t>
            </a:r>
            <a:endParaRPr lang="cs-CZ" sz="3000" b="1" dirty="0"/>
          </a:p>
        </p:txBody>
      </p: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572000" y="3384550"/>
            <a:ext cx="533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000" b="1" dirty="0" smtClean="0"/>
              <a:t>4</a:t>
            </a:r>
            <a:endParaRPr lang="cs-CZ" sz="3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260350" y="806125"/>
            <a:ext cx="8605838" cy="462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sz="3600" dirty="0" smtClean="0">
                <a:latin typeface="+mj-lt"/>
              </a:rPr>
              <a:t> práce vykonaná plynem při stálém </a:t>
            </a:r>
            <a:br>
              <a:rPr lang="cs-CZ" sz="3600" dirty="0" smtClean="0">
                <a:latin typeface="+mj-lt"/>
              </a:rPr>
            </a:br>
            <a:r>
              <a:rPr lang="cs-CZ" sz="3600" dirty="0" smtClean="0">
                <a:latin typeface="+mj-lt"/>
              </a:rPr>
              <a:t>a proměnném tlaku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sz="3600" dirty="0" smtClean="0">
                <a:latin typeface="+mj-lt"/>
              </a:rPr>
              <a:t>kruhový děj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sz="3600" dirty="0" smtClean="0">
                <a:latin typeface="+mj-lt"/>
              </a:rPr>
              <a:t>druhý termodynamický zákon</a:t>
            </a:r>
          </a:p>
          <a:p>
            <a:pPr marL="514350" indent="-51435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  <a:defRPr/>
            </a:pPr>
            <a:r>
              <a:rPr lang="cs-CZ" sz="3600" dirty="0" smtClean="0">
                <a:latin typeface="+mj-lt"/>
              </a:rPr>
              <a:t>tepelné motory</a:t>
            </a:r>
            <a:endParaRPr lang="cs-CZ" sz="3600" dirty="0">
              <a:latin typeface="+mj-lt"/>
            </a:endParaRPr>
          </a:p>
        </p:txBody>
      </p:sp>
      <p:sp>
        <p:nvSpPr>
          <p:cNvPr id="20483" name="Text Box 2058"/>
          <p:cNvSpPr txBox="1">
            <a:spLocks noChangeArrowheads="1"/>
          </p:cNvSpPr>
          <p:nvPr/>
        </p:nvSpPr>
        <p:spPr bwMode="auto">
          <a:xfrm>
            <a:off x="6640513" y="41687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/>
          </a:p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215900" y="823317"/>
            <a:ext cx="8712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>
                <a:cs typeface="Times New Roman" pitchFamily="18" charset="0"/>
              </a:rPr>
              <a:t>Účinnost není závislá na druhu použitého plynu.</a:t>
            </a:r>
            <a:endParaRPr lang="cs-CZ" sz="3000" dirty="0" smtClean="0"/>
          </a:p>
        </p:txBody>
      </p:sp>
      <p:sp>
        <p:nvSpPr>
          <p:cNvPr id="50" name="Volný tvar 49"/>
          <p:cNvSpPr/>
          <p:nvPr/>
        </p:nvSpPr>
        <p:spPr>
          <a:xfrm>
            <a:off x="4527551" y="2362200"/>
            <a:ext cx="3422650" cy="2889250"/>
          </a:xfrm>
          <a:custGeom>
            <a:avLst/>
            <a:gdLst>
              <a:gd name="connsiteX0" fmla="*/ 91924 w 3650343"/>
              <a:gd name="connsiteY0" fmla="*/ 29028 h 3081866"/>
              <a:gd name="connsiteX1" fmla="*/ 991810 w 3650343"/>
              <a:gd name="connsiteY1" fmla="*/ 856342 h 3081866"/>
              <a:gd name="connsiteX2" fmla="*/ 2443238 w 3650343"/>
              <a:gd name="connsiteY2" fmla="*/ 1132113 h 3081866"/>
              <a:gd name="connsiteX3" fmla="*/ 2733524 w 3650343"/>
              <a:gd name="connsiteY3" fmla="*/ 2031999 h 3081866"/>
              <a:gd name="connsiteX4" fmla="*/ 3531810 w 3650343"/>
              <a:gd name="connsiteY4" fmla="*/ 2975428 h 3081866"/>
              <a:gd name="connsiteX5" fmla="*/ 2022324 w 3650343"/>
              <a:gd name="connsiteY5" fmla="*/ 2670628 h 3081866"/>
              <a:gd name="connsiteX6" fmla="*/ 1093410 w 3650343"/>
              <a:gd name="connsiteY6" fmla="*/ 1785256 h 3081866"/>
              <a:gd name="connsiteX7" fmla="*/ 440267 w 3650343"/>
              <a:gd name="connsiteY7" fmla="*/ 1030513 h 3081866"/>
              <a:gd name="connsiteX8" fmla="*/ 91924 w 3650343"/>
              <a:gd name="connsiteY8" fmla="*/ 29028 h 3081866"/>
              <a:gd name="connsiteX0" fmla="*/ 91924 w 3650343"/>
              <a:gd name="connsiteY0" fmla="*/ 29028 h 3081866"/>
              <a:gd name="connsiteX1" fmla="*/ 991810 w 3650343"/>
              <a:gd name="connsiteY1" fmla="*/ 856342 h 3081866"/>
              <a:gd name="connsiteX2" fmla="*/ 2443238 w 3650343"/>
              <a:gd name="connsiteY2" fmla="*/ 1132113 h 3081866"/>
              <a:gd name="connsiteX3" fmla="*/ 2733524 w 3650343"/>
              <a:gd name="connsiteY3" fmla="*/ 2031999 h 3081866"/>
              <a:gd name="connsiteX4" fmla="*/ 3531810 w 3650343"/>
              <a:gd name="connsiteY4" fmla="*/ 2975428 h 3081866"/>
              <a:gd name="connsiteX5" fmla="*/ 2022324 w 3650343"/>
              <a:gd name="connsiteY5" fmla="*/ 2670628 h 3081866"/>
              <a:gd name="connsiteX6" fmla="*/ 1093410 w 3650343"/>
              <a:gd name="connsiteY6" fmla="*/ 1785256 h 3081866"/>
              <a:gd name="connsiteX7" fmla="*/ 440267 w 3650343"/>
              <a:gd name="connsiteY7" fmla="*/ 1030513 h 3081866"/>
              <a:gd name="connsiteX8" fmla="*/ 91924 w 3650343"/>
              <a:gd name="connsiteY8" fmla="*/ 29028 h 3081866"/>
              <a:gd name="connsiteX0" fmla="*/ 91924 w 3650343"/>
              <a:gd name="connsiteY0" fmla="*/ 29028 h 3081866"/>
              <a:gd name="connsiteX1" fmla="*/ 991810 w 3650343"/>
              <a:gd name="connsiteY1" fmla="*/ 856342 h 3081866"/>
              <a:gd name="connsiteX2" fmla="*/ 2443238 w 3650343"/>
              <a:gd name="connsiteY2" fmla="*/ 1132113 h 3081866"/>
              <a:gd name="connsiteX3" fmla="*/ 2733524 w 3650343"/>
              <a:gd name="connsiteY3" fmla="*/ 2031999 h 3081866"/>
              <a:gd name="connsiteX4" fmla="*/ 3531810 w 3650343"/>
              <a:gd name="connsiteY4" fmla="*/ 2975428 h 3081866"/>
              <a:gd name="connsiteX5" fmla="*/ 2022324 w 3650343"/>
              <a:gd name="connsiteY5" fmla="*/ 2670628 h 3081866"/>
              <a:gd name="connsiteX6" fmla="*/ 1093410 w 3650343"/>
              <a:gd name="connsiteY6" fmla="*/ 1785256 h 3081866"/>
              <a:gd name="connsiteX7" fmla="*/ 440267 w 3650343"/>
              <a:gd name="connsiteY7" fmla="*/ 1030513 h 3081866"/>
              <a:gd name="connsiteX8" fmla="*/ 91924 w 3650343"/>
              <a:gd name="connsiteY8" fmla="*/ 29028 h 3081866"/>
              <a:gd name="connsiteX0" fmla="*/ 91924 w 3650343"/>
              <a:gd name="connsiteY0" fmla="*/ 29028 h 3081866"/>
              <a:gd name="connsiteX1" fmla="*/ 991810 w 3650343"/>
              <a:gd name="connsiteY1" fmla="*/ 856342 h 3081866"/>
              <a:gd name="connsiteX2" fmla="*/ 2443238 w 3650343"/>
              <a:gd name="connsiteY2" fmla="*/ 1132113 h 3081866"/>
              <a:gd name="connsiteX3" fmla="*/ 2733524 w 3650343"/>
              <a:gd name="connsiteY3" fmla="*/ 2031999 h 3081866"/>
              <a:gd name="connsiteX4" fmla="*/ 3531810 w 3650343"/>
              <a:gd name="connsiteY4" fmla="*/ 2975428 h 3081866"/>
              <a:gd name="connsiteX5" fmla="*/ 2022324 w 3650343"/>
              <a:gd name="connsiteY5" fmla="*/ 2670628 h 3081866"/>
              <a:gd name="connsiteX6" fmla="*/ 1093410 w 3650343"/>
              <a:gd name="connsiteY6" fmla="*/ 1785256 h 3081866"/>
              <a:gd name="connsiteX7" fmla="*/ 440267 w 3650343"/>
              <a:gd name="connsiteY7" fmla="*/ 1030513 h 3081866"/>
              <a:gd name="connsiteX8" fmla="*/ 91924 w 3650343"/>
              <a:gd name="connsiteY8" fmla="*/ 29028 h 3081866"/>
              <a:gd name="connsiteX0" fmla="*/ 91924 w 3646714"/>
              <a:gd name="connsiteY0" fmla="*/ 29028 h 3064630"/>
              <a:gd name="connsiteX1" fmla="*/ 991810 w 3646714"/>
              <a:gd name="connsiteY1" fmla="*/ 856342 h 3064630"/>
              <a:gd name="connsiteX2" fmla="*/ 2443238 w 3646714"/>
              <a:gd name="connsiteY2" fmla="*/ 1132113 h 3064630"/>
              <a:gd name="connsiteX3" fmla="*/ 2733524 w 3646714"/>
              <a:gd name="connsiteY3" fmla="*/ 2031999 h 3064630"/>
              <a:gd name="connsiteX4" fmla="*/ 3528181 w 3646714"/>
              <a:gd name="connsiteY4" fmla="*/ 2958192 h 3064630"/>
              <a:gd name="connsiteX5" fmla="*/ 2022324 w 3646714"/>
              <a:gd name="connsiteY5" fmla="*/ 2670628 h 3064630"/>
              <a:gd name="connsiteX6" fmla="*/ 1093410 w 3646714"/>
              <a:gd name="connsiteY6" fmla="*/ 1785256 h 3064630"/>
              <a:gd name="connsiteX7" fmla="*/ 440267 w 3646714"/>
              <a:gd name="connsiteY7" fmla="*/ 1030513 h 3064630"/>
              <a:gd name="connsiteX8" fmla="*/ 91924 w 3646714"/>
              <a:gd name="connsiteY8" fmla="*/ 29028 h 3064630"/>
              <a:gd name="connsiteX0" fmla="*/ 91924 w 3646714"/>
              <a:gd name="connsiteY0" fmla="*/ 29028 h 3064630"/>
              <a:gd name="connsiteX1" fmla="*/ 991810 w 3646714"/>
              <a:gd name="connsiteY1" fmla="*/ 856342 h 3064630"/>
              <a:gd name="connsiteX2" fmla="*/ 2443238 w 3646714"/>
              <a:gd name="connsiteY2" fmla="*/ 1132113 h 3064630"/>
              <a:gd name="connsiteX3" fmla="*/ 2733524 w 3646714"/>
              <a:gd name="connsiteY3" fmla="*/ 2031999 h 3064630"/>
              <a:gd name="connsiteX4" fmla="*/ 3528181 w 3646714"/>
              <a:gd name="connsiteY4" fmla="*/ 2958192 h 3064630"/>
              <a:gd name="connsiteX5" fmla="*/ 2022324 w 3646714"/>
              <a:gd name="connsiteY5" fmla="*/ 2670628 h 3064630"/>
              <a:gd name="connsiteX6" fmla="*/ 1093410 w 3646714"/>
              <a:gd name="connsiteY6" fmla="*/ 1785256 h 3064630"/>
              <a:gd name="connsiteX7" fmla="*/ 440267 w 3646714"/>
              <a:gd name="connsiteY7" fmla="*/ 1030513 h 3064630"/>
              <a:gd name="connsiteX8" fmla="*/ 91924 w 3646714"/>
              <a:gd name="connsiteY8" fmla="*/ 29028 h 3064630"/>
              <a:gd name="connsiteX0" fmla="*/ 91924 w 3528181"/>
              <a:gd name="connsiteY0" fmla="*/ 29028 h 3064630"/>
              <a:gd name="connsiteX1" fmla="*/ 991810 w 3528181"/>
              <a:gd name="connsiteY1" fmla="*/ 856342 h 3064630"/>
              <a:gd name="connsiteX2" fmla="*/ 2443238 w 3528181"/>
              <a:gd name="connsiteY2" fmla="*/ 1132113 h 3064630"/>
              <a:gd name="connsiteX3" fmla="*/ 2733524 w 3528181"/>
              <a:gd name="connsiteY3" fmla="*/ 2031999 h 3064630"/>
              <a:gd name="connsiteX4" fmla="*/ 3528181 w 3528181"/>
              <a:gd name="connsiteY4" fmla="*/ 2958192 h 3064630"/>
              <a:gd name="connsiteX5" fmla="*/ 2022324 w 3528181"/>
              <a:gd name="connsiteY5" fmla="*/ 2670628 h 3064630"/>
              <a:gd name="connsiteX6" fmla="*/ 1093410 w 3528181"/>
              <a:gd name="connsiteY6" fmla="*/ 1785256 h 3064630"/>
              <a:gd name="connsiteX7" fmla="*/ 440267 w 3528181"/>
              <a:gd name="connsiteY7" fmla="*/ 1030513 h 3064630"/>
              <a:gd name="connsiteX8" fmla="*/ 91924 w 3528181"/>
              <a:gd name="connsiteY8" fmla="*/ 29028 h 3064630"/>
              <a:gd name="connsiteX0" fmla="*/ 91924 w 3528181"/>
              <a:gd name="connsiteY0" fmla="*/ 29028 h 2958192"/>
              <a:gd name="connsiteX1" fmla="*/ 991810 w 3528181"/>
              <a:gd name="connsiteY1" fmla="*/ 856342 h 2958192"/>
              <a:gd name="connsiteX2" fmla="*/ 2443238 w 3528181"/>
              <a:gd name="connsiteY2" fmla="*/ 1132113 h 2958192"/>
              <a:gd name="connsiteX3" fmla="*/ 2733524 w 3528181"/>
              <a:gd name="connsiteY3" fmla="*/ 2031999 h 2958192"/>
              <a:gd name="connsiteX4" fmla="*/ 3528181 w 3528181"/>
              <a:gd name="connsiteY4" fmla="*/ 2958192 h 2958192"/>
              <a:gd name="connsiteX5" fmla="*/ 2022324 w 3528181"/>
              <a:gd name="connsiteY5" fmla="*/ 2670628 h 2958192"/>
              <a:gd name="connsiteX6" fmla="*/ 1093410 w 3528181"/>
              <a:gd name="connsiteY6" fmla="*/ 1785256 h 2958192"/>
              <a:gd name="connsiteX7" fmla="*/ 440267 w 3528181"/>
              <a:gd name="connsiteY7" fmla="*/ 1030513 h 2958192"/>
              <a:gd name="connsiteX8" fmla="*/ 91924 w 3528181"/>
              <a:gd name="connsiteY8" fmla="*/ 29028 h 2958192"/>
              <a:gd name="connsiteX0" fmla="*/ 91924 w 3528181"/>
              <a:gd name="connsiteY0" fmla="*/ 29028 h 2958192"/>
              <a:gd name="connsiteX1" fmla="*/ 991810 w 3528181"/>
              <a:gd name="connsiteY1" fmla="*/ 856342 h 2958192"/>
              <a:gd name="connsiteX2" fmla="*/ 2443238 w 3528181"/>
              <a:gd name="connsiteY2" fmla="*/ 1132113 h 2958192"/>
              <a:gd name="connsiteX3" fmla="*/ 2733524 w 3528181"/>
              <a:gd name="connsiteY3" fmla="*/ 2031999 h 2958192"/>
              <a:gd name="connsiteX4" fmla="*/ 3528181 w 3528181"/>
              <a:gd name="connsiteY4" fmla="*/ 2958192 h 2958192"/>
              <a:gd name="connsiteX5" fmla="*/ 2022324 w 3528181"/>
              <a:gd name="connsiteY5" fmla="*/ 2670628 h 2958192"/>
              <a:gd name="connsiteX6" fmla="*/ 1093410 w 3528181"/>
              <a:gd name="connsiteY6" fmla="*/ 1785256 h 2958192"/>
              <a:gd name="connsiteX7" fmla="*/ 440267 w 3528181"/>
              <a:gd name="connsiteY7" fmla="*/ 1030513 h 2958192"/>
              <a:gd name="connsiteX8" fmla="*/ 91924 w 3528181"/>
              <a:gd name="connsiteY8" fmla="*/ 29028 h 2958192"/>
              <a:gd name="connsiteX0" fmla="*/ 91924 w 3528181"/>
              <a:gd name="connsiteY0" fmla="*/ 29028 h 2958192"/>
              <a:gd name="connsiteX1" fmla="*/ 991810 w 3528181"/>
              <a:gd name="connsiteY1" fmla="*/ 856342 h 2958192"/>
              <a:gd name="connsiteX2" fmla="*/ 2443238 w 3528181"/>
              <a:gd name="connsiteY2" fmla="*/ 1132113 h 2958192"/>
              <a:gd name="connsiteX3" fmla="*/ 2733524 w 3528181"/>
              <a:gd name="connsiteY3" fmla="*/ 2031999 h 2958192"/>
              <a:gd name="connsiteX4" fmla="*/ 3528181 w 3528181"/>
              <a:gd name="connsiteY4" fmla="*/ 2958192 h 2958192"/>
              <a:gd name="connsiteX5" fmla="*/ 2022324 w 3528181"/>
              <a:gd name="connsiteY5" fmla="*/ 2670628 h 2958192"/>
              <a:gd name="connsiteX6" fmla="*/ 1038982 w 3528181"/>
              <a:gd name="connsiteY6" fmla="*/ 1758042 h 2958192"/>
              <a:gd name="connsiteX7" fmla="*/ 440267 w 3528181"/>
              <a:gd name="connsiteY7" fmla="*/ 1030513 h 2958192"/>
              <a:gd name="connsiteX8" fmla="*/ 91924 w 3528181"/>
              <a:gd name="connsiteY8" fmla="*/ 29028 h 2958192"/>
              <a:gd name="connsiteX0" fmla="*/ 91924 w 3528181"/>
              <a:gd name="connsiteY0" fmla="*/ 29028 h 2958192"/>
              <a:gd name="connsiteX1" fmla="*/ 991810 w 3528181"/>
              <a:gd name="connsiteY1" fmla="*/ 856342 h 2958192"/>
              <a:gd name="connsiteX2" fmla="*/ 2443238 w 3528181"/>
              <a:gd name="connsiteY2" fmla="*/ 1132113 h 2958192"/>
              <a:gd name="connsiteX3" fmla="*/ 2733524 w 3528181"/>
              <a:gd name="connsiteY3" fmla="*/ 2031999 h 2958192"/>
              <a:gd name="connsiteX4" fmla="*/ 3528181 w 3528181"/>
              <a:gd name="connsiteY4" fmla="*/ 2958192 h 2958192"/>
              <a:gd name="connsiteX5" fmla="*/ 2022324 w 3528181"/>
              <a:gd name="connsiteY5" fmla="*/ 2670628 h 2958192"/>
              <a:gd name="connsiteX6" fmla="*/ 1038982 w 3528181"/>
              <a:gd name="connsiteY6" fmla="*/ 1758042 h 2958192"/>
              <a:gd name="connsiteX7" fmla="*/ 440267 w 3528181"/>
              <a:gd name="connsiteY7" fmla="*/ 1030513 h 2958192"/>
              <a:gd name="connsiteX8" fmla="*/ 91924 w 3528181"/>
              <a:gd name="connsiteY8" fmla="*/ 29028 h 2958192"/>
              <a:gd name="connsiteX0" fmla="*/ 103263 w 3539520"/>
              <a:gd name="connsiteY0" fmla="*/ 31750 h 2960914"/>
              <a:gd name="connsiteX1" fmla="*/ 1003149 w 3539520"/>
              <a:gd name="connsiteY1" fmla="*/ 859064 h 2960914"/>
              <a:gd name="connsiteX2" fmla="*/ 2454577 w 3539520"/>
              <a:gd name="connsiteY2" fmla="*/ 1134835 h 2960914"/>
              <a:gd name="connsiteX3" fmla="*/ 2744863 w 3539520"/>
              <a:gd name="connsiteY3" fmla="*/ 2034721 h 2960914"/>
              <a:gd name="connsiteX4" fmla="*/ 3539520 w 3539520"/>
              <a:gd name="connsiteY4" fmla="*/ 2960914 h 2960914"/>
              <a:gd name="connsiteX5" fmla="*/ 2033663 w 3539520"/>
              <a:gd name="connsiteY5" fmla="*/ 2673350 h 2960914"/>
              <a:gd name="connsiteX6" fmla="*/ 1050321 w 3539520"/>
              <a:gd name="connsiteY6" fmla="*/ 1760764 h 2960914"/>
              <a:gd name="connsiteX7" fmla="*/ 383571 w 3539520"/>
              <a:gd name="connsiteY7" fmla="*/ 1049564 h 2960914"/>
              <a:gd name="connsiteX8" fmla="*/ 103263 w 3539520"/>
              <a:gd name="connsiteY8" fmla="*/ 31750 h 2960914"/>
              <a:gd name="connsiteX0" fmla="*/ 0 w 3436257"/>
              <a:gd name="connsiteY0" fmla="*/ 31750 h 2960914"/>
              <a:gd name="connsiteX1" fmla="*/ 899886 w 3436257"/>
              <a:gd name="connsiteY1" fmla="*/ 859064 h 2960914"/>
              <a:gd name="connsiteX2" fmla="*/ 2351314 w 3436257"/>
              <a:gd name="connsiteY2" fmla="*/ 1134835 h 2960914"/>
              <a:gd name="connsiteX3" fmla="*/ 2641600 w 3436257"/>
              <a:gd name="connsiteY3" fmla="*/ 2034721 h 2960914"/>
              <a:gd name="connsiteX4" fmla="*/ 3436257 w 3436257"/>
              <a:gd name="connsiteY4" fmla="*/ 2960914 h 2960914"/>
              <a:gd name="connsiteX5" fmla="*/ 1930400 w 3436257"/>
              <a:gd name="connsiteY5" fmla="*/ 2673350 h 2960914"/>
              <a:gd name="connsiteX6" fmla="*/ 947058 w 3436257"/>
              <a:gd name="connsiteY6" fmla="*/ 1760764 h 2960914"/>
              <a:gd name="connsiteX7" fmla="*/ 280308 w 3436257"/>
              <a:gd name="connsiteY7" fmla="*/ 1049564 h 2960914"/>
              <a:gd name="connsiteX8" fmla="*/ 0 w 3436257"/>
              <a:gd name="connsiteY8" fmla="*/ 31750 h 2960914"/>
              <a:gd name="connsiteX0" fmla="*/ 0 w 3436257"/>
              <a:gd name="connsiteY0" fmla="*/ 0 h 2929164"/>
              <a:gd name="connsiteX1" fmla="*/ 899886 w 3436257"/>
              <a:gd name="connsiteY1" fmla="*/ 827314 h 2929164"/>
              <a:gd name="connsiteX2" fmla="*/ 2351314 w 3436257"/>
              <a:gd name="connsiteY2" fmla="*/ 1103085 h 2929164"/>
              <a:gd name="connsiteX3" fmla="*/ 2641600 w 3436257"/>
              <a:gd name="connsiteY3" fmla="*/ 2002971 h 2929164"/>
              <a:gd name="connsiteX4" fmla="*/ 3436257 w 3436257"/>
              <a:gd name="connsiteY4" fmla="*/ 2929164 h 2929164"/>
              <a:gd name="connsiteX5" fmla="*/ 1930400 w 3436257"/>
              <a:gd name="connsiteY5" fmla="*/ 2641600 h 2929164"/>
              <a:gd name="connsiteX6" fmla="*/ 947058 w 3436257"/>
              <a:gd name="connsiteY6" fmla="*/ 1729014 h 2929164"/>
              <a:gd name="connsiteX7" fmla="*/ 280308 w 3436257"/>
              <a:gd name="connsiteY7" fmla="*/ 1017814 h 2929164"/>
              <a:gd name="connsiteX8" fmla="*/ 0 w 3436257"/>
              <a:gd name="connsiteY8" fmla="*/ 0 h 2929164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266700 w 3422649"/>
              <a:gd name="connsiteY7" fmla="*/ 97790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355600 w 3422649"/>
              <a:gd name="connsiteY7" fmla="*/ 10223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355600 w 3422649"/>
              <a:gd name="connsiteY7" fmla="*/ 10223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916792 w 3422649"/>
              <a:gd name="connsiteY5" fmla="*/ 2601686 h 2889250"/>
              <a:gd name="connsiteX6" fmla="*/ 93345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778000 w 3422649"/>
              <a:gd name="connsiteY5" fmla="*/ 2533650 h 2889250"/>
              <a:gd name="connsiteX6" fmla="*/ 93345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778000 w 3422649"/>
              <a:gd name="connsiteY5" fmla="*/ 2533650 h 2889250"/>
              <a:gd name="connsiteX6" fmla="*/ 97790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778000 w 3422649"/>
              <a:gd name="connsiteY5" fmla="*/ 2533650 h 2889250"/>
              <a:gd name="connsiteX6" fmla="*/ 977900 w 3422649"/>
              <a:gd name="connsiteY6" fmla="*/ 16891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778000 w 3422649"/>
              <a:gd name="connsiteY5" fmla="*/ 2533650 h 2889250"/>
              <a:gd name="connsiteX6" fmla="*/ 1022350 w 3422649"/>
              <a:gd name="connsiteY6" fmla="*/ 17780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778000 w 3422649"/>
              <a:gd name="connsiteY5" fmla="*/ 2533650 h 2889250"/>
              <a:gd name="connsiteX6" fmla="*/ 1022350 w 3422649"/>
              <a:gd name="connsiteY6" fmla="*/ 1778000 h 2889250"/>
              <a:gd name="connsiteX7" fmla="*/ 444500 w 3422649"/>
              <a:gd name="connsiteY7" fmla="*/ 1200150 h 2889250"/>
              <a:gd name="connsiteX8" fmla="*/ 0 w 3422649"/>
              <a:gd name="connsiteY8" fmla="*/ 0 h 2889250"/>
              <a:gd name="connsiteX0" fmla="*/ 0 w 3422649"/>
              <a:gd name="connsiteY0" fmla="*/ 0 h 2889250"/>
              <a:gd name="connsiteX1" fmla="*/ 886278 w 3422649"/>
              <a:gd name="connsiteY1" fmla="*/ 787400 h 2889250"/>
              <a:gd name="connsiteX2" fmla="*/ 2337706 w 3422649"/>
              <a:gd name="connsiteY2" fmla="*/ 1063171 h 2889250"/>
              <a:gd name="connsiteX3" fmla="*/ 2627992 w 3422649"/>
              <a:gd name="connsiteY3" fmla="*/ 1963057 h 2889250"/>
              <a:gd name="connsiteX4" fmla="*/ 3422649 w 3422649"/>
              <a:gd name="connsiteY4" fmla="*/ 2889250 h 2889250"/>
              <a:gd name="connsiteX5" fmla="*/ 1778000 w 3422649"/>
              <a:gd name="connsiteY5" fmla="*/ 2533650 h 2889250"/>
              <a:gd name="connsiteX6" fmla="*/ 1022350 w 3422649"/>
              <a:gd name="connsiteY6" fmla="*/ 1778000 h 2889250"/>
              <a:gd name="connsiteX7" fmla="*/ 355600 w 3422649"/>
              <a:gd name="connsiteY7" fmla="*/ 977900 h 2889250"/>
              <a:gd name="connsiteX8" fmla="*/ 0 w 3422649"/>
              <a:gd name="connsiteY8" fmla="*/ 0 h 2889250"/>
              <a:gd name="connsiteX0" fmla="*/ 0 w 3422650"/>
              <a:gd name="connsiteY0" fmla="*/ 0 h 2889250"/>
              <a:gd name="connsiteX1" fmla="*/ 886278 w 3422650"/>
              <a:gd name="connsiteY1" fmla="*/ 787400 h 2889250"/>
              <a:gd name="connsiteX2" fmla="*/ 2337706 w 3422650"/>
              <a:gd name="connsiteY2" fmla="*/ 1063171 h 2889250"/>
              <a:gd name="connsiteX3" fmla="*/ 2627992 w 3422650"/>
              <a:gd name="connsiteY3" fmla="*/ 1963057 h 2889250"/>
              <a:gd name="connsiteX4" fmla="*/ 3422650 w 3422650"/>
              <a:gd name="connsiteY4" fmla="*/ 2889250 h 2889250"/>
              <a:gd name="connsiteX5" fmla="*/ 1778000 w 3422650"/>
              <a:gd name="connsiteY5" fmla="*/ 2533650 h 2889250"/>
              <a:gd name="connsiteX6" fmla="*/ 1022350 w 3422650"/>
              <a:gd name="connsiteY6" fmla="*/ 1778000 h 2889250"/>
              <a:gd name="connsiteX7" fmla="*/ 355600 w 3422650"/>
              <a:gd name="connsiteY7" fmla="*/ 977900 h 2889250"/>
              <a:gd name="connsiteX8" fmla="*/ 0 w 3422650"/>
              <a:gd name="connsiteY8" fmla="*/ 0 h 2889250"/>
              <a:gd name="connsiteX0" fmla="*/ 0 w 3422650"/>
              <a:gd name="connsiteY0" fmla="*/ 0 h 2889250"/>
              <a:gd name="connsiteX1" fmla="*/ 886278 w 3422650"/>
              <a:gd name="connsiteY1" fmla="*/ 787400 h 2889250"/>
              <a:gd name="connsiteX2" fmla="*/ 2337706 w 3422650"/>
              <a:gd name="connsiteY2" fmla="*/ 1063171 h 2889250"/>
              <a:gd name="connsiteX3" fmla="*/ 2627992 w 3422650"/>
              <a:gd name="connsiteY3" fmla="*/ 1963057 h 2889250"/>
              <a:gd name="connsiteX4" fmla="*/ 3422650 w 3422650"/>
              <a:gd name="connsiteY4" fmla="*/ 2889250 h 2889250"/>
              <a:gd name="connsiteX5" fmla="*/ 1822449 w 3422650"/>
              <a:gd name="connsiteY5" fmla="*/ 2533650 h 2889250"/>
              <a:gd name="connsiteX6" fmla="*/ 1022350 w 3422650"/>
              <a:gd name="connsiteY6" fmla="*/ 1778000 h 2889250"/>
              <a:gd name="connsiteX7" fmla="*/ 355600 w 3422650"/>
              <a:gd name="connsiteY7" fmla="*/ 977900 h 2889250"/>
              <a:gd name="connsiteX8" fmla="*/ 0 w 3422650"/>
              <a:gd name="connsiteY8" fmla="*/ 0 h 2889250"/>
              <a:gd name="connsiteX0" fmla="*/ 0 w 3422650"/>
              <a:gd name="connsiteY0" fmla="*/ 0 h 2889250"/>
              <a:gd name="connsiteX1" fmla="*/ 886278 w 3422650"/>
              <a:gd name="connsiteY1" fmla="*/ 787400 h 2889250"/>
              <a:gd name="connsiteX2" fmla="*/ 2337706 w 3422650"/>
              <a:gd name="connsiteY2" fmla="*/ 1063171 h 2889250"/>
              <a:gd name="connsiteX3" fmla="*/ 2627992 w 3422650"/>
              <a:gd name="connsiteY3" fmla="*/ 1963057 h 2889250"/>
              <a:gd name="connsiteX4" fmla="*/ 3422650 w 3422650"/>
              <a:gd name="connsiteY4" fmla="*/ 2889250 h 2889250"/>
              <a:gd name="connsiteX5" fmla="*/ 1822449 w 3422650"/>
              <a:gd name="connsiteY5" fmla="*/ 2533650 h 2889250"/>
              <a:gd name="connsiteX6" fmla="*/ 1022350 w 3422650"/>
              <a:gd name="connsiteY6" fmla="*/ 1778000 h 2889250"/>
              <a:gd name="connsiteX7" fmla="*/ 355600 w 3422650"/>
              <a:gd name="connsiteY7" fmla="*/ 977900 h 2889250"/>
              <a:gd name="connsiteX8" fmla="*/ 0 w 3422650"/>
              <a:gd name="connsiteY8" fmla="*/ 0 h 288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2650" h="2889250">
                <a:moveTo>
                  <a:pt x="0" y="0"/>
                </a:moveTo>
                <a:cubicBezTo>
                  <a:pt x="494242" y="525236"/>
                  <a:pt x="496660" y="610205"/>
                  <a:pt x="886278" y="787400"/>
                </a:cubicBezTo>
                <a:cubicBezTo>
                  <a:pt x="1275896" y="964595"/>
                  <a:pt x="2065563" y="1128485"/>
                  <a:pt x="2337706" y="1063171"/>
                </a:cubicBezTo>
                <a:cubicBezTo>
                  <a:pt x="2472871" y="1512207"/>
                  <a:pt x="2447168" y="1658711"/>
                  <a:pt x="2627992" y="1963057"/>
                </a:cubicBezTo>
                <a:cubicBezTo>
                  <a:pt x="2808816" y="2267403"/>
                  <a:pt x="3086704" y="2666698"/>
                  <a:pt x="3422650" y="2889250"/>
                </a:cubicBezTo>
                <a:cubicBezTo>
                  <a:pt x="2903160" y="2836938"/>
                  <a:pt x="2384998" y="2757805"/>
                  <a:pt x="1822449" y="2533650"/>
                </a:cubicBezTo>
                <a:cubicBezTo>
                  <a:pt x="1423004" y="2223861"/>
                  <a:pt x="1286026" y="2051352"/>
                  <a:pt x="1022350" y="1778000"/>
                </a:cubicBezTo>
                <a:cubicBezTo>
                  <a:pt x="716764" y="1451852"/>
                  <a:pt x="588282" y="1293888"/>
                  <a:pt x="355600" y="977900"/>
                </a:cubicBezTo>
                <a:cubicBezTo>
                  <a:pt x="200025" y="696383"/>
                  <a:pt x="104473" y="601436"/>
                  <a:pt x="0" y="0"/>
                </a:cubicBezTo>
                <a:close/>
              </a:path>
            </a:pathLst>
          </a:custGeom>
          <a:solidFill>
            <a:srgbClr val="00BE00"/>
          </a:solidFill>
          <a:ln>
            <a:solidFill>
              <a:srgbClr val="00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Volný tvar 42"/>
          <p:cNvSpPr/>
          <p:nvPr/>
        </p:nvSpPr>
        <p:spPr>
          <a:xfrm>
            <a:off x="4483100" y="2273300"/>
            <a:ext cx="1066799" cy="1822450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1437217"/>
              <a:gd name="connsiteY0" fmla="*/ 0 h 1733550"/>
              <a:gd name="connsiteX1" fmla="*/ 931333 w 1437217"/>
              <a:gd name="connsiteY1" fmla="*/ 829734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866900">
                <a:moveTo>
                  <a:pt x="0" y="0"/>
                </a:moveTo>
                <a:cubicBezTo>
                  <a:pt x="132644" y="417266"/>
                  <a:pt x="249414" y="777875"/>
                  <a:pt x="488950" y="1066800"/>
                </a:cubicBezTo>
                <a:cubicBezTo>
                  <a:pt x="728486" y="1355725"/>
                  <a:pt x="974441" y="1645436"/>
                  <a:pt x="1422400" y="18669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23"/>
          <p:cNvSpPr/>
          <p:nvPr/>
        </p:nvSpPr>
        <p:spPr>
          <a:xfrm>
            <a:off x="6883401" y="3429000"/>
            <a:ext cx="1066799" cy="1822450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1437217"/>
              <a:gd name="connsiteY0" fmla="*/ 0 h 1733550"/>
              <a:gd name="connsiteX1" fmla="*/ 931333 w 1437217"/>
              <a:gd name="connsiteY1" fmla="*/ 829734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37217"/>
              <a:gd name="connsiteY0" fmla="*/ 0 h 1733550"/>
              <a:gd name="connsiteX1" fmla="*/ 548217 w 1437217"/>
              <a:gd name="connsiteY1" fmla="*/ 1111250 h 1733550"/>
              <a:gd name="connsiteX2" fmla="*/ 1437217 w 1437217"/>
              <a:gd name="connsiteY2" fmla="*/ 1733550 h 17335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81667"/>
              <a:gd name="connsiteY0" fmla="*/ 0 h 1911350"/>
              <a:gd name="connsiteX1" fmla="*/ 548217 w 1481667"/>
              <a:gd name="connsiteY1" fmla="*/ 1111250 h 1911350"/>
              <a:gd name="connsiteX2" fmla="*/ 1481667 w 1481667"/>
              <a:gd name="connsiteY2" fmla="*/ 1911350 h 191135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  <a:gd name="connsiteX0" fmla="*/ 0 w 1422400"/>
              <a:gd name="connsiteY0" fmla="*/ 0 h 1866900"/>
              <a:gd name="connsiteX1" fmla="*/ 488950 w 1422400"/>
              <a:gd name="connsiteY1" fmla="*/ 1066800 h 1866900"/>
              <a:gd name="connsiteX2" fmla="*/ 1422400 w 1422400"/>
              <a:gd name="connsiteY2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22400" h="1866900">
                <a:moveTo>
                  <a:pt x="0" y="0"/>
                </a:moveTo>
                <a:cubicBezTo>
                  <a:pt x="132644" y="417266"/>
                  <a:pt x="249414" y="777875"/>
                  <a:pt x="488950" y="1066800"/>
                </a:cubicBezTo>
                <a:cubicBezTo>
                  <a:pt x="728486" y="1355725"/>
                  <a:pt x="974441" y="1645436"/>
                  <a:pt x="1422400" y="186690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 – CARNOTŮV CYKLUS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 flipV="1">
            <a:off x="3727450" y="1685986"/>
            <a:ext cx="4964" cy="4392296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690905" y="6051550"/>
            <a:ext cx="4796329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52588" y="15176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/>
              <a:t>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327400" y="5873750"/>
            <a:ext cx="6743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0</a:t>
            </a:r>
            <a:endParaRPr lang="cs-CZ" sz="32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8150755" y="6144795"/>
            <a:ext cx="91069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V</a:t>
            </a:r>
            <a:endParaRPr lang="cs-CZ" sz="3200" b="1" baseline="-25000" dirty="0"/>
          </a:p>
        </p:txBody>
      </p:sp>
      <p:sp>
        <p:nvSpPr>
          <p:cNvPr id="16" name="Volný tvar 15"/>
          <p:cNvSpPr/>
          <p:nvPr/>
        </p:nvSpPr>
        <p:spPr>
          <a:xfrm>
            <a:off x="4470401" y="2302933"/>
            <a:ext cx="2368550" cy="1126067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2368550"/>
              <a:gd name="connsiteY0" fmla="*/ 0 h 1126067"/>
              <a:gd name="connsiteX1" fmla="*/ 931333 w 2368550"/>
              <a:gd name="connsiteY1" fmla="*/ 829734 h 1126067"/>
              <a:gd name="connsiteX2" fmla="*/ 2368550 w 236855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550" h="1126067">
                <a:moveTo>
                  <a:pt x="0" y="0"/>
                </a:moveTo>
                <a:cubicBezTo>
                  <a:pt x="272344" y="324556"/>
                  <a:pt x="536575" y="642056"/>
                  <a:pt x="931333" y="829734"/>
                </a:cubicBezTo>
                <a:cubicBezTo>
                  <a:pt x="1326091" y="1017412"/>
                  <a:pt x="1867605" y="1089378"/>
                  <a:pt x="2368550" y="112606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308288" y="16954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A</a:t>
            </a:r>
            <a:endParaRPr lang="cs-CZ" sz="3200" b="1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6616700" y="27553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B</a:t>
            </a:r>
            <a:endParaRPr lang="cs-CZ" sz="3200" b="1" dirty="0"/>
          </a:p>
        </p:txBody>
      </p:sp>
      <p:sp>
        <p:nvSpPr>
          <p:cNvPr id="21" name="Elipsa 20"/>
          <p:cNvSpPr/>
          <p:nvPr/>
        </p:nvSpPr>
        <p:spPr>
          <a:xfrm>
            <a:off x="4438650" y="2228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Elipsa 21"/>
          <p:cNvSpPr/>
          <p:nvPr/>
        </p:nvSpPr>
        <p:spPr>
          <a:xfrm>
            <a:off x="6794500" y="334010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7994650" y="4984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C</a:t>
            </a:r>
            <a:endParaRPr lang="cs-CZ" sz="3200" b="1" dirty="0"/>
          </a:p>
        </p:txBody>
      </p:sp>
      <p:sp>
        <p:nvSpPr>
          <p:cNvPr id="26" name="Elipsa 25"/>
          <p:cNvSpPr/>
          <p:nvPr/>
        </p:nvSpPr>
        <p:spPr>
          <a:xfrm>
            <a:off x="7861300" y="51625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Volný tvar 30"/>
          <p:cNvSpPr/>
          <p:nvPr/>
        </p:nvSpPr>
        <p:spPr>
          <a:xfrm>
            <a:off x="5505450" y="4095750"/>
            <a:ext cx="2368550" cy="1126067"/>
          </a:xfrm>
          <a:custGeom>
            <a:avLst/>
            <a:gdLst>
              <a:gd name="connsiteX0" fmla="*/ 0 w 2319867"/>
              <a:gd name="connsiteY0" fmla="*/ 0 h 1083734"/>
              <a:gd name="connsiteX1" fmla="*/ 931333 w 2319867"/>
              <a:gd name="connsiteY1" fmla="*/ 829734 h 1083734"/>
              <a:gd name="connsiteX2" fmla="*/ 2319867 w 2319867"/>
              <a:gd name="connsiteY2" fmla="*/ 1083734 h 1083734"/>
              <a:gd name="connsiteX0" fmla="*/ 0 w 2368550"/>
              <a:gd name="connsiteY0" fmla="*/ 0 h 1126067"/>
              <a:gd name="connsiteX1" fmla="*/ 931333 w 2368550"/>
              <a:gd name="connsiteY1" fmla="*/ 829734 h 1126067"/>
              <a:gd name="connsiteX2" fmla="*/ 2368550 w 2368550"/>
              <a:gd name="connsiteY2" fmla="*/ 1126067 h 112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68550" h="1126067">
                <a:moveTo>
                  <a:pt x="0" y="0"/>
                </a:moveTo>
                <a:cubicBezTo>
                  <a:pt x="272344" y="324556"/>
                  <a:pt x="536575" y="642056"/>
                  <a:pt x="931333" y="829734"/>
                </a:cubicBezTo>
                <a:cubicBezTo>
                  <a:pt x="1326091" y="1017412"/>
                  <a:pt x="1867605" y="1089378"/>
                  <a:pt x="2368550" y="1126067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Elipsa 31"/>
          <p:cNvSpPr/>
          <p:nvPr/>
        </p:nvSpPr>
        <p:spPr>
          <a:xfrm>
            <a:off x="5461000" y="4006850"/>
            <a:ext cx="133350" cy="133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063938" y="3999925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D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6083300" y="3562350"/>
            <a:ext cx="8445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W´</a:t>
            </a:r>
            <a:endParaRPr lang="cs-CZ" sz="3200" b="1" dirty="0"/>
          </a:p>
        </p:txBody>
      </p:sp>
      <p:sp>
        <p:nvSpPr>
          <p:cNvPr id="52" name="TextovéPole 51"/>
          <p:cNvSpPr txBox="1"/>
          <p:nvPr/>
        </p:nvSpPr>
        <p:spPr>
          <a:xfrm>
            <a:off x="5327650" y="1695450"/>
            <a:ext cx="128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1</a:t>
            </a:r>
            <a:endParaRPr lang="cs-CZ" sz="3200" b="1" dirty="0"/>
          </a:p>
        </p:txBody>
      </p:sp>
      <p:cxnSp>
        <p:nvCxnSpPr>
          <p:cNvPr id="54" name="Přímá spojovací šipka 53"/>
          <p:cNvCxnSpPr/>
          <p:nvPr/>
        </p:nvCxnSpPr>
        <p:spPr>
          <a:xfrm rot="5400000">
            <a:off x="5305425" y="2651125"/>
            <a:ext cx="5778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5861050" y="5429250"/>
            <a:ext cx="128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2</a:t>
            </a:r>
            <a:endParaRPr lang="cs-CZ" sz="3200" b="1" dirty="0"/>
          </a:p>
        </p:txBody>
      </p:sp>
      <p:cxnSp>
        <p:nvCxnSpPr>
          <p:cNvPr id="56" name="Přímá spojovací šipka 55"/>
          <p:cNvCxnSpPr/>
          <p:nvPr/>
        </p:nvCxnSpPr>
        <p:spPr>
          <a:xfrm rot="5400000">
            <a:off x="5795169" y="5095081"/>
            <a:ext cx="57785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700088" y="3729038"/>
          <a:ext cx="2373312" cy="601662"/>
        </p:xfrm>
        <a:graphic>
          <a:graphicData uri="http://schemas.openxmlformats.org/presentationml/2006/ole">
            <p:oleObj spid="_x0000_s919553" name="Rovnice" r:id="rId4" imgW="761760" imgH="215640" progId="Equation.3">
              <p:embed/>
            </p:oleObj>
          </a:graphicData>
        </a:graphic>
      </p:graphicFrame>
      <p:sp>
        <p:nvSpPr>
          <p:cNvPr id="57" name="TextovéPole 56"/>
          <p:cNvSpPr txBox="1"/>
          <p:nvPr/>
        </p:nvSpPr>
        <p:spPr>
          <a:xfrm>
            <a:off x="7194550" y="3606800"/>
            <a:ext cx="146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∆Q = 0</a:t>
            </a:r>
            <a:endParaRPr lang="cs-CZ" sz="3200" b="1" dirty="0"/>
          </a:p>
        </p:txBody>
      </p:sp>
      <p:sp>
        <p:nvSpPr>
          <p:cNvPr id="59" name="TextovéPole 58"/>
          <p:cNvSpPr txBox="1"/>
          <p:nvPr/>
        </p:nvSpPr>
        <p:spPr>
          <a:xfrm>
            <a:off x="3727450" y="3340100"/>
            <a:ext cx="146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∆Q = 0</a:t>
            </a:r>
            <a:endParaRPr lang="cs-CZ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5" grpId="0"/>
      <p:bldP spid="57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4313" y="1073150"/>
            <a:ext cx="864393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800" dirty="0"/>
              <a:t>Termodynamické děje lze rozdělit na</a:t>
            </a:r>
            <a:br>
              <a:rPr lang="cs-CZ" sz="2800" dirty="0"/>
            </a:br>
            <a:endParaRPr lang="cs-CZ" sz="2800" dirty="0"/>
          </a:p>
          <a:p>
            <a:pPr>
              <a:defRPr/>
            </a:pPr>
            <a:r>
              <a:rPr lang="cs-CZ" sz="2800" b="1" u="sng" dirty="0">
                <a:solidFill>
                  <a:srgbClr val="007D00"/>
                </a:solidFill>
              </a:rPr>
              <a:t>vratné (reverzibilní) děje </a:t>
            </a:r>
            <a:r>
              <a:rPr lang="cs-CZ" sz="2800" dirty="0"/>
              <a:t>– původního stavu lze dosáhnout obrácením pořadí jednotlivých úkonů. </a:t>
            </a:r>
            <a:br>
              <a:rPr lang="cs-CZ" sz="2800" dirty="0"/>
            </a:br>
            <a:endParaRPr lang="cs-CZ" sz="2800" dirty="0"/>
          </a:p>
          <a:p>
            <a:pPr>
              <a:defRPr/>
            </a:pPr>
            <a:r>
              <a:rPr lang="cs-CZ" sz="2800" b="1" u="sng" dirty="0">
                <a:solidFill>
                  <a:srgbClr val="007D00"/>
                </a:solidFill>
              </a:rPr>
              <a:t>nevratné (ireverzibilní) děje </a:t>
            </a:r>
            <a:r>
              <a:rPr lang="cs-CZ" sz="2800" dirty="0"/>
              <a:t>– probíhají bez vnějšího působení pouze v jednom směru. </a:t>
            </a:r>
            <a:br>
              <a:rPr lang="cs-CZ" sz="2800" dirty="0"/>
            </a:br>
            <a:r>
              <a:rPr lang="cs-CZ" sz="2800" dirty="0"/>
              <a:t>K dosažení původního stavu je nutno vynaložit určitou energii, která nepatří dané soustavě. </a:t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>V přírodě jsou všechny reálné děje nevratné. 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0663" y="822325"/>
            <a:ext cx="4708525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800" b="1" dirty="0" smtClean="0">
                <a:solidFill>
                  <a:srgbClr val="007D00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  <a:p>
            <a:pPr algn="ctr">
              <a:defRPr/>
            </a:pPr>
            <a:r>
              <a:rPr lang="cs-CZ" sz="2800" b="1" dirty="0" smtClean="0"/>
              <a:t>Periodicky </a:t>
            </a:r>
            <a:r>
              <a:rPr lang="cs-CZ" sz="2800" b="1" dirty="0"/>
              <a:t>pracující stroje fungující </a:t>
            </a:r>
            <a:r>
              <a:rPr lang="cs-CZ" sz="2800" b="1" dirty="0" smtClean="0"/>
              <a:t>na </a:t>
            </a:r>
            <a:r>
              <a:rPr lang="cs-CZ" sz="2800" b="1" dirty="0"/>
              <a:t>principu kruhových dějů v plynu.</a:t>
            </a:r>
          </a:p>
          <a:p>
            <a:pPr algn="ctr">
              <a:defRPr/>
            </a:pPr>
            <a:endParaRPr lang="cs-CZ" sz="2800" b="1" dirty="0"/>
          </a:p>
          <a:p>
            <a:pPr marL="358775" indent="-358775">
              <a:defRPr/>
            </a:pPr>
            <a:r>
              <a:rPr lang="cs-CZ" sz="2800" b="1" dirty="0">
                <a:solidFill>
                  <a:srgbClr val="007D00"/>
                </a:solidFill>
              </a:rPr>
              <a:t>Tepelný motor </a:t>
            </a:r>
          </a:p>
          <a:p>
            <a:pPr marL="620713" indent="-358775">
              <a:buFont typeface="Courier New" pitchFamily="49" charset="0"/>
              <a:buChar char="o"/>
              <a:defRPr/>
            </a:pPr>
            <a:r>
              <a:rPr lang="cs-CZ" sz="2800" dirty="0"/>
              <a:t>přijímá teplo od teplejšího tělesa (ohřívače), </a:t>
            </a:r>
          </a:p>
          <a:p>
            <a:pPr marL="1077913" lvl="1" indent="-358775">
              <a:buFont typeface="Arial" pitchFamily="34" charset="0"/>
              <a:buChar char="•"/>
              <a:defRPr/>
            </a:pPr>
            <a:r>
              <a:rPr lang="cs-CZ" sz="2800" dirty="0"/>
              <a:t>část z něj odevzdá chladnějšímu tělesu (chladiči) </a:t>
            </a:r>
          </a:p>
          <a:p>
            <a:pPr marL="1077913" lvl="1" indent="-358775">
              <a:buFont typeface="Arial" pitchFamily="34" charset="0"/>
              <a:buChar char="•"/>
              <a:defRPr/>
            </a:pPr>
            <a:r>
              <a:rPr lang="cs-CZ" sz="2800" dirty="0"/>
              <a:t>část přemění na mechanickou práci. 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6461125" y="12509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ohřívač</a:t>
            </a:r>
            <a:endParaRPr lang="cs-CZ" sz="3600" dirty="0">
              <a:solidFill>
                <a:srgbClr val="99FF99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6461125" y="48958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chladič</a:t>
            </a:r>
          </a:p>
        </p:txBody>
      </p:sp>
      <p:sp>
        <p:nvSpPr>
          <p:cNvPr id="25" name="Elipsa 24"/>
          <p:cNvSpPr/>
          <p:nvPr/>
        </p:nvSpPr>
        <p:spPr>
          <a:xfrm>
            <a:off x="7172325" y="3051175"/>
            <a:ext cx="933450" cy="933450"/>
          </a:xfrm>
          <a:prstGeom prst="ellipse">
            <a:avLst/>
          </a:prstGeom>
          <a:solidFill>
            <a:srgbClr val="007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PL</a:t>
            </a:r>
            <a:endParaRPr lang="cs-CZ" sz="3600" dirty="0">
              <a:solidFill>
                <a:srgbClr val="99FF99"/>
              </a:solidFill>
            </a:endParaRPr>
          </a:p>
        </p:txBody>
      </p:sp>
      <p:cxnSp>
        <p:nvCxnSpPr>
          <p:cNvPr id="26" name="Přímá spojovací šipka 25"/>
          <p:cNvCxnSpPr/>
          <p:nvPr/>
        </p:nvCxnSpPr>
        <p:spPr>
          <a:xfrm rot="5400000">
            <a:off x="7172325" y="4429125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rot="5400000">
            <a:off x="7172325" y="2605881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ovací šipka 27"/>
          <p:cNvCxnSpPr>
            <a:stCxn id="25" idx="2"/>
          </p:cNvCxnSpPr>
          <p:nvPr/>
        </p:nvCxnSpPr>
        <p:spPr>
          <a:xfrm rot="10800000">
            <a:off x="5283201" y="3517900"/>
            <a:ext cx="18891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1"/>
          <p:cNvSpPr txBox="1">
            <a:spLocks noChangeArrowheads="1"/>
          </p:cNvSpPr>
          <p:nvPr/>
        </p:nvSpPr>
        <p:spPr bwMode="auto">
          <a:xfrm>
            <a:off x="5861050" y="1428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5149850" y="2806700"/>
            <a:ext cx="248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W´= Q</a:t>
            </a:r>
            <a:r>
              <a:rPr lang="cs-CZ" sz="3200" b="1" baseline="-25000" dirty="0" smtClean="0"/>
              <a:t>1 </a:t>
            </a:r>
            <a:r>
              <a:rPr lang="cs-CZ" sz="3200" b="1" dirty="0" smtClean="0"/>
              <a:t>- 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750175" y="2273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7750175" y="4051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861050" y="50292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4" y="750887"/>
            <a:ext cx="5451476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r>
              <a:rPr lang="cs-CZ" sz="2800" dirty="0"/>
              <a:t>1. TDZ nedovoluje určit směr,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ve </a:t>
            </a:r>
            <a:r>
              <a:rPr lang="cs-CZ" sz="2800" dirty="0"/>
              <a:t>kterém může </a:t>
            </a:r>
            <a:r>
              <a:rPr lang="cs-CZ" sz="2800" dirty="0" smtClean="0"/>
              <a:t>TD </a:t>
            </a:r>
            <a:r>
              <a:rPr lang="cs-CZ" sz="2800" dirty="0"/>
              <a:t>děj probíhat.</a:t>
            </a:r>
            <a:br>
              <a:rPr lang="cs-CZ" sz="2800" dirty="0"/>
            </a:br>
            <a:endParaRPr lang="cs-CZ" sz="2800" dirty="0"/>
          </a:p>
          <a:p>
            <a:pPr marL="358775" indent="-358775">
              <a:buFont typeface="Wingdings" pitchFamily="2" charset="2"/>
              <a:buChar char="§"/>
              <a:defRPr/>
            </a:pPr>
            <a:r>
              <a:rPr lang="cs-CZ" sz="2800" dirty="0"/>
              <a:t>Je možný </a:t>
            </a:r>
            <a:r>
              <a:rPr lang="cs-CZ" sz="2800" dirty="0" smtClean="0"/>
              <a:t>přenos tepla </a:t>
            </a:r>
            <a:br>
              <a:rPr lang="cs-CZ" sz="2800" dirty="0" smtClean="0"/>
            </a:br>
            <a:r>
              <a:rPr lang="cs-CZ" sz="2800" dirty="0" smtClean="0"/>
              <a:t>z</a:t>
            </a:r>
            <a:r>
              <a:rPr lang="cs-CZ" sz="2800" dirty="0"/>
              <a:t> teplejšího tělesa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na </a:t>
            </a:r>
            <a:r>
              <a:rPr lang="cs-CZ" sz="2800" dirty="0"/>
              <a:t>chladnější, </a:t>
            </a:r>
            <a:br>
              <a:rPr lang="cs-CZ" sz="2800" dirty="0"/>
            </a:br>
            <a:r>
              <a:rPr lang="cs-CZ" sz="2800" dirty="0"/>
              <a:t>ale taky naopak.</a:t>
            </a:r>
            <a:br>
              <a:rPr lang="cs-CZ" sz="2800" dirty="0"/>
            </a:br>
            <a:endParaRPr lang="cs-CZ" sz="2800" b="1" dirty="0"/>
          </a:p>
          <a:p>
            <a:pPr algn="ctr">
              <a:defRPr/>
            </a:pPr>
            <a:r>
              <a:rPr lang="cs-CZ" sz="2800" b="1" dirty="0"/>
              <a:t>Perpetuum mobile 1. </a:t>
            </a:r>
            <a:r>
              <a:rPr lang="cs-CZ" sz="2800" b="1" dirty="0" smtClean="0"/>
              <a:t>druhu:</a:t>
            </a:r>
          </a:p>
          <a:p>
            <a:pPr algn="ctr">
              <a:defRPr/>
            </a:pPr>
            <a:endParaRPr lang="cs-CZ" sz="2800" b="1" dirty="0"/>
          </a:p>
          <a:p>
            <a:pPr algn="ctr">
              <a:defRPr/>
            </a:pPr>
            <a:r>
              <a:rPr lang="cs-CZ" sz="2800" dirty="0"/>
              <a:t>není možné sestrojit </a:t>
            </a:r>
            <a:r>
              <a:rPr lang="cs-CZ" sz="2800" dirty="0" smtClean="0"/>
              <a:t>periodicky </a:t>
            </a:r>
            <a:r>
              <a:rPr lang="cs-CZ" sz="2800" dirty="0"/>
              <a:t>pracující stroj, který by měl výkon </a:t>
            </a:r>
            <a:br>
              <a:rPr lang="cs-CZ" sz="2800" dirty="0"/>
            </a:br>
            <a:r>
              <a:rPr lang="cs-CZ" sz="2800" dirty="0"/>
              <a:t>vetší než příkon.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61125" y="12509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ohřívač</a:t>
            </a:r>
            <a:endParaRPr lang="cs-CZ" sz="3600" dirty="0">
              <a:solidFill>
                <a:srgbClr val="99FF99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7172325" y="3051175"/>
            <a:ext cx="933450" cy="933450"/>
          </a:xfrm>
          <a:prstGeom prst="ellipse">
            <a:avLst/>
          </a:prstGeom>
          <a:solidFill>
            <a:srgbClr val="007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PL</a:t>
            </a:r>
            <a:endParaRPr lang="cs-CZ" sz="3600" dirty="0">
              <a:solidFill>
                <a:srgbClr val="99FF99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rot="5400000">
            <a:off x="7172325" y="2605881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9" idx="2"/>
          </p:cNvCxnSpPr>
          <p:nvPr/>
        </p:nvCxnSpPr>
        <p:spPr>
          <a:xfrm rot="10800000">
            <a:off x="5283201" y="3517900"/>
            <a:ext cx="18891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1050" y="1428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750175" y="2273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6" name="Obdélník 15"/>
          <p:cNvSpPr/>
          <p:nvPr/>
        </p:nvSpPr>
        <p:spPr>
          <a:xfrm>
            <a:off x="6461125" y="48958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chladič</a:t>
            </a:r>
          </a:p>
        </p:txBody>
      </p:sp>
      <p:cxnSp>
        <p:nvCxnSpPr>
          <p:cNvPr id="17" name="Přímá spojovací šipka 16"/>
          <p:cNvCxnSpPr/>
          <p:nvPr/>
        </p:nvCxnSpPr>
        <p:spPr>
          <a:xfrm rot="5400000">
            <a:off x="7172325" y="4429125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750175" y="4051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5861050" y="50292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5149850" y="2806700"/>
            <a:ext cx="248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W´= Q</a:t>
            </a:r>
            <a:r>
              <a:rPr lang="cs-CZ" sz="3200" b="1" baseline="-25000" dirty="0" smtClean="0"/>
              <a:t>1 </a:t>
            </a:r>
            <a:r>
              <a:rPr lang="cs-CZ" sz="3200" b="1" dirty="0" smtClean="0"/>
              <a:t>- Q</a:t>
            </a:r>
            <a:r>
              <a:rPr lang="cs-CZ" sz="3200" b="1" baseline="-25000" dirty="0" smtClean="0"/>
              <a:t>2</a:t>
            </a:r>
            <a:endParaRPr lang="cs-CZ" sz="3200" b="1" baseline="-25000" dirty="0"/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3188" y="1428750"/>
            <a:ext cx="5268912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cs-CZ" sz="3000" dirty="0" smtClean="0"/>
              <a:t>TDZ umožňuje sestrojit</a:t>
            </a:r>
          </a:p>
          <a:p>
            <a:pPr marL="514350" indent="-514350" algn="ctr">
              <a:buAutoNum type="arabicPeriod"/>
            </a:pPr>
            <a:endParaRPr lang="cs-CZ" sz="3000" b="1" dirty="0" smtClean="0">
              <a:solidFill>
                <a:srgbClr val="007D00"/>
              </a:solidFill>
            </a:endParaRPr>
          </a:p>
          <a:p>
            <a:pPr algn="ctr"/>
            <a:r>
              <a:rPr lang="cs-CZ" sz="3000" b="1" dirty="0" smtClean="0">
                <a:solidFill>
                  <a:srgbClr val="007D00"/>
                </a:solidFill>
              </a:rPr>
              <a:t>Perpetuum mobile (2. druhu)</a:t>
            </a:r>
            <a:r>
              <a:rPr lang="cs-CZ" sz="3000" b="1" dirty="0"/>
              <a:t/>
            </a:r>
            <a:br>
              <a:rPr lang="cs-CZ" sz="3000" b="1" dirty="0"/>
            </a:br>
            <a:r>
              <a:rPr lang="cs-CZ" sz="3000" dirty="0"/>
              <a:t> </a:t>
            </a:r>
          </a:p>
          <a:p>
            <a:pPr algn="ctr"/>
            <a:r>
              <a:rPr lang="cs-CZ" sz="3000" dirty="0"/>
              <a:t>Cyklicky pracující stroj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pracující </a:t>
            </a:r>
            <a:r>
              <a:rPr lang="cs-CZ" sz="3000" dirty="0"/>
              <a:t>podle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tohoto schématu.</a:t>
            </a:r>
          </a:p>
          <a:p>
            <a:pPr algn="ctr"/>
            <a:endParaRPr lang="cs-CZ" sz="3000" dirty="0"/>
          </a:p>
          <a:p>
            <a:pPr algn="ctr"/>
            <a:r>
              <a:rPr lang="cs-CZ" sz="3000" dirty="0"/>
              <a:t>(Mohl by trvale pracovat  jen ochlazováním  jednoho tělesa.)</a:t>
            </a:r>
          </a:p>
        </p:txBody>
      </p:sp>
      <p:sp>
        <p:nvSpPr>
          <p:cNvPr id="7" name="Obdélník 6"/>
          <p:cNvSpPr/>
          <p:nvPr/>
        </p:nvSpPr>
        <p:spPr>
          <a:xfrm>
            <a:off x="6461125" y="1250950"/>
            <a:ext cx="2355850" cy="889000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ohřívač</a:t>
            </a:r>
            <a:endParaRPr lang="cs-CZ" sz="3600" dirty="0">
              <a:solidFill>
                <a:srgbClr val="99FF99"/>
              </a:solidFill>
            </a:endParaRPr>
          </a:p>
        </p:txBody>
      </p:sp>
      <p:sp>
        <p:nvSpPr>
          <p:cNvPr id="9" name="Elipsa 8"/>
          <p:cNvSpPr/>
          <p:nvPr/>
        </p:nvSpPr>
        <p:spPr>
          <a:xfrm>
            <a:off x="7172325" y="3051175"/>
            <a:ext cx="933450" cy="933450"/>
          </a:xfrm>
          <a:prstGeom prst="ellipse">
            <a:avLst/>
          </a:prstGeom>
          <a:solidFill>
            <a:srgbClr val="007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 smtClean="0">
                <a:solidFill>
                  <a:srgbClr val="99FF99"/>
                </a:solidFill>
              </a:rPr>
              <a:t>PL</a:t>
            </a:r>
            <a:endParaRPr lang="cs-CZ" sz="3600" dirty="0">
              <a:solidFill>
                <a:srgbClr val="99FF99"/>
              </a:solidFill>
            </a:endParaRPr>
          </a:p>
        </p:txBody>
      </p:sp>
      <p:cxnSp>
        <p:nvCxnSpPr>
          <p:cNvPr id="11" name="Přímá spojovací šipka 10"/>
          <p:cNvCxnSpPr/>
          <p:nvPr/>
        </p:nvCxnSpPr>
        <p:spPr>
          <a:xfrm rot="5400000">
            <a:off x="7172325" y="2605881"/>
            <a:ext cx="93345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>
            <a:stCxn id="9" idx="2"/>
          </p:cNvCxnSpPr>
          <p:nvPr/>
        </p:nvCxnSpPr>
        <p:spPr>
          <a:xfrm rot="10800000">
            <a:off x="5283201" y="3517900"/>
            <a:ext cx="1889125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61050" y="142875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T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5638800" y="2806700"/>
            <a:ext cx="248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W´= Q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750175" y="2273300"/>
            <a:ext cx="6637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Q</a:t>
            </a:r>
            <a:r>
              <a:rPr lang="cs-CZ" sz="3200" b="1" baseline="-25000" dirty="0" smtClean="0"/>
              <a:t>1</a:t>
            </a:r>
            <a:endParaRPr lang="cs-CZ" sz="3200" b="1" baseline="-25000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4" y="761107"/>
            <a:ext cx="86963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007D00"/>
                </a:solidFill>
              </a:rPr>
              <a:t>W. Thomsonova a </a:t>
            </a:r>
            <a:r>
              <a:rPr lang="cs-CZ" sz="3200" b="1" dirty="0" err="1" smtClean="0">
                <a:solidFill>
                  <a:srgbClr val="007D00"/>
                </a:solidFill>
              </a:rPr>
              <a:t>Planckova</a:t>
            </a:r>
            <a:r>
              <a:rPr lang="cs-CZ" sz="3200" b="1" dirty="0" smtClean="0">
                <a:solidFill>
                  <a:srgbClr val="007D00"/>
                </a:solidFill>
              </a:rPr>
              <a:t> formulace  </a:t>
            </a:r>
            <a:r>
              <a:rPr lang="cs-CZ" sz="3200" dirty="0">
                <a:solidFill>
                  <a:srgbClr val="007D00"/>
                </a:solidFill>
              </a:rPr>
              <a:t> </a:t>
            </a:r>
          </a:p>
          <a:p>
            <a:endParaRPr lang="cs-CZ" sz="3200" dirty="0">
              <a:solidFill>
                <a:srgbClr val="000099"/>
              </a:solidFill>
            </a:endParaRPr>
          </a:p>
          <a:p>
            <a:r>
              <a:rPr lang="cs-CZ" sz="3200" dirty="0"/>
              <a:t>Není možné sestrojit periodicky pracující tepelný stroj, který by jen přijímal teplo od ohřívače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vykonal stejně velkou práci.</a:t>
            </a:r>
          </a:p>
          <a:p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4" y="761107"/>
            <a:ext cx="86963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007D00"/>
                </a:solidFill>
              </a:rPr>
              <a:t>W. Thomsonova a </a:t>
            </a:r>
            <a:r>
              <a:rPr lang="cs-CZ" sz="3200" b="1" dirty="0" err="1" smtClean="0">
                <a:solidFill>
                  <a:srgbClr val="007D00"/>
                </a:solidFill>
              </a:rPr>
              <a:t>Planckova</a:t>
            </a:r>
            <a:r>
              <a:rPr lang="cs-CZ" sz="3200" b="1" dirty="0" smtClean="0">
                <a:solidFill>
                  <a:srgbClr val="007D00"/>
                </a:solidFill>
              </a:rPr>
              <a:t> formulace  </a:t>
            </a:r>
            <a:r>
              <a:rPr lang="cs-CZ" sz="3200" dirty="0">
                <a:solidFill>
                  <a:srgbClr val="007D00"/>
                </a:solidFill>
              </a:rPr>
              <a:t> </a:t>
            </a:r>
          </a:p>
          <a:p>
            <a:endParaRPr lang="cs-CZ" sz="3200" dirty="0">
              <a:solidFill>
                <a:srgbClr val="000099"/>
              </a:solidFill>
            </a:endParaRPr>
          </a:p>
        </p:txBody>
      </p:sp>
      <p:pic>
        <p:nvPicPr>
          <p:cNvPr id="909314" name="Picture 2" descr="Soubor:William Thomson 1st Baron Kelv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2295525"/>
            <a:ext cx="2738762" cy="3780000"/>
          </a:xfrm>
          <a:prstGeom prst="rect">
            <a:avLst/>
          </a:prstGeom>
          <a:noFill/>
        </p:spPr>
      </p:pic>
      <p:pic>
        <p:nvPicPr>
          <p:cNvPr id="909316" name="Picture 4" descr="Soubor:Max planck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5451" y="2295525"/>
            <a:ext cx="2541539" cy="3780000"/>
          </a:xfrm>
          <a:prstGeom prst="rect">
            <a:avLst/>
          </a:prstGeom>
          <a:noFill/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27050" y="6200259"/>
            <a:ext cx="4000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 </a:t>
            </a:r>
            <a:r>
              <a:rPr lang="cs-CZ" b="1" dirty="0" smtClean="0"/>
              <a:t>- William Thomson - lord Kelvin</a:t>
            </a:r>
            <a:endParaRPr lang="cs-CZ" b="1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16600" y="6200259"/>
            <a:ext cx="222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2 - </a:t>
            </a:r>
            <a:r>
              <a:rPr lang="cs-CZ" b="1" dirty="0" smtClean="0"/>
              <a:t>Max </a:t>
            </a:r>
            <a:r>
              <a:rPr lang="cs-CZ" b="1" dirty="0" err="1" smtClean="0"/>
              <a:t>Planck</a:t>
            </a:r>
            <a:endParaRPr lang="cs-CZ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4" y="761107"/>
            <a:ext cx="86963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err="1" smtClean="0">
                <a:solidFill>
                  <a:srgbClr val="007D00"/>
                </a:solidFill>
              </a:rPr>
              <a:t>Clausiova</a:t>
            </a:r>
            <a:r>
              <a:rPr lang="cs-CZ" sz="3200" b="1" dirty="0" smtClean="0">
                <a:solidFill>
                  <a:srgbClr val="007D00"/>
                </a:solidFill>
              </a:rPr>
              <a:t> </a:t>
            </a:r>
            <a:r>
              <a:rPr lang="cs-CZ" sz="3200" b="1" dirty="0">
                <a:solidFill>
                  <a:srgbClr val="007D00"/>
                </a:solidFill>
              </a:rPr>
              <a:t>formulace </a:t>
            </a:r>
          </a:p>
          <a:p>
            <a:endParaRPr lang="cs-CZ" sz="3200" dirty="0">
              <a:solidFill>
                <a:srgbClr val="000099"/>
              </a:solidFill>
            </a:endParaRPr>
          </a:p>
          <a:p>
            <a:r>
              <a:rPr lang="cs-CZ" sz="3200" dirty="0"/>
              <a:t>Není možné, </a:t>
            </a:r>
            <a:r>
              <a:rPr lang="cs-CZ" sz="3200" dirty="0" smtClean="0"/>
              <a:t>aby </a:t>
            </a:r>
            <a:br>
              <a:rPr lang="cs-CZ" sz="3200" dirty="0" smtClean="0"/>
            </a:br>
            <a:r>
              <a:rPr lang="cs-CZ" sz="3200" dirty="0" smtClean="0"/>
              <a:t>studenější těleso </a:t>
            </a:r>
            <a:br>
              <a:rPr lang="cs-CZ" sz="3200" dirty="0" smtClean="0"/>
            </a:br>
            <a:r>
              <a:rPr lang="cs-CZ" sz="3200" dirty="0" smtClean="0"/>
              <a:t>samovolně </a:t>
            </a:r>
            <a:r>
              <a:rPr lang="cs-CZ" sz="3200" dirty="0"/>
              <a:t>předávalo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teplo tělesu teplejšímu</a:t>
            </a:r>
            <a:r>
              <a:rPr lang="cs-CZ" sz="3200" dirty="0"/>
              <a:t>.</a:t>
            </a:r>
          </a:p>
        </p:txBody>
      </p:sp>
      <p:pic>
        <p:nvPicPr>
          <p:cNvPr id="907266" name="Picture 2" descr="Soubor:Clausi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450" y="1428749"/>
            <a:ext cx="4175125" cy="4949422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993900" y="6096000"/>
            <a:ext cx="288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3 - </a:t>
            </a:r>
            <a:r>
              <a:rPr lang="cs-CZ" b="1" dirty="0" smtClean="0"/>
              <a:t>Rudolf </a:t>
            </a:r>
            <a:r>
              <a:rPr lang="cs-CZ" b="1" dirty="0" err="1" smtClean="0"/>
              <a:t>Clausius</a:t>
            </a:r>
            <a:endParaRPr lang="cs-CZ" b="1" dirty="0"/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4" y="761107"/>
            <a:ext cx="86963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smtClean="0">
                <a:solidFill>
                  <a:srgbClr val="007D00"/>
                </a:solidFill>
              </a:rPr>
              <a:t>W. Thomsonova a </a:t>
            </a:r>
            <a:r>
              <a:rPr lang="cs-CZ" sz="3200" b="1" dirty="0" err="1" smtClean="0">
                <a:solidFill>
                  <a:srgbClr val="007D00"/>
                </a:solidFill>
              </a:rPr>
              <a:t>Ostwaldova</a:t>
            </a:r>
            <a:r>
              <a:rPr lang="cs-CZ" sz="3200" b="1" dirty="0" smtClean="0">
                <a:solidFill>
                  <a:srgbClr val="007D00"/>
                </a:solidFill>
              </a:rPr>
              <a:t> formulace</a:t>
            </a:r>
          </a:p>
          <a:p>
            <a:r>
              <a:rPr lang="cs-CZ" sz="3200" b="1" dirty="0" smtClean="0">
                <a:solidFill>
                  <a:srgbClr val="007D00"/>
                </a:solidFill>
              </a:rPr>
              <a:t> </a:t>
            </a:r>
          </a:p>
          <a:p>
            <a:r>
              <a:rPr lang="cs-CZ" sz="3200" dirty="0" smtClean="0"/>
              <a:t>Nelze sestrojit perpetum </a:t>
            </a:r>
            <a:br>
              <a:rPr lang="cs-CZ" sz="3200" dirty="0" smtClean="0"/>
            </a:br>
            <a:r>
              <a:rPr lang="cs-CZ" sz="3200" dirty="0" smtClean="0"/>
              <a:t>mobile druhého druhu.</a:t>
            </a:r>
            <a:endParaRPr lang="cs-CZ" sz="3200" dirty="0"/>
          </a:p>
        </p:txBody>
      </p:sp>
      <p:pic>
        <p:nvPicPr>
          <p:cNvPr id="984066" name="Picture 2" descr="Soubor:Wilhelm Ostwa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3150" y="2406649"/>
            <a:ext cx="3761370" cy="4140957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171700" y="6260068"/>
            <a:ext cx="288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Obr.: 4 - </a:t>
            </a:r>
            <a:r>
              <a:rPr lang="cs-CZ" b="1" dirty="0" err="1" smtClean="0"/>
              <a:t>Wilhelm</a:t>
            </a:r>
            <a:r>
              <a:rPr lang="cs-CZ" b="1" dirty="0" smtClean="0"/>
              <a:t> </a:t>
            </a:r>
            <a:r>
              <a:rPr lang="cs-CZ" b="1" dirty="0" err="1" smtClean="0"/>
              <a:t>Ostwald</a:t>
            </a:r>
            <a:endParaRPr lang="cs-CZ" b="1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4" y="761107"/>
            <a:ext cx="869632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b="1" dirty="0" err="1" smtClean="0">
                <a:solidFill>
                  <a:srgbClr val="007D00"/>
                </a:solidFill>
              </a:rPr>
              <a:t>Carnotova</a:t>
            </a:r>
            <a:r>
              <a:rPr lang="cs-CZ" sz="3200" b="1" dirty="0" smtClean="0">
                <a:solidFill>
                  <a:srgbClr val="007D00"/>
                </a:solidFill>
              </a:rPr>
              <a:t> formulace</a:t>
            </a:r>
          </a:p>
          <a:p>
            <a:r>
              <a:rPr lang="cs-CZ" sz="3200" b="1" dirty="0" smtClean="0">
                <a:solidFill>
                  <a:srgbClr val="007D00"/>
                </a:solidFill>
              </a:rPr>
              <a:t> </a:t>
            </a:r>
          </a:p>
          <a:p>
            <a:r>
              <a:rPr lang="cs-CZ" sz="3200" dirty="0" smtClean="0"/>
              <a:t>Žádný tepelný stroj pracující </a:t>
            </a:r>
            <a:br>
              <a:rPr lang="cs-CZ" sz="3200" dirty="0" smtClean="0"/>
            </a:br>
            <a:r>
              <a:rPr lang="cs-CZ" sz="3200" dirty="0" smtClean="0"/>
              <a:t>mezi dvěma teplotami </a:t>
            </a:r>
            <a:br>
              <a:rPr lang="cs-CZ" sz="3200" dirty="0" smtClean="0"/>
            </a:br>
            <a:r>
              <a:rPr lang="cs-CZ" sz="3200" dirty="0" smtClean="0"/>
              <a:t>nemůže mít vyšší účinnost </a:t>
            </a:r>
            <a:br>
              <a:rPr lang="cs-CZ" sz="3200" dirty="0" smtClean="0"/>
            </a:br>
            <a:r>
              <a:rPr lang="cs-CZ" sz="3200" dirty="0" smtClean="0"/>
              <a:t>než </a:t>
            </a:r>
            <a:r>
              <a:rPr lang="cs-CZ" sz="3200" dirty="0" err="1" smtClean="0"/>
              <a:t>Carnotův</a:t>
            </a:r>
            <a:r>
              <a:rPr lang="cs-CZ" sz="3200" dirty="0" smtClean="0"/>
              <a:t> stroj pracující </a:t>
            </a:r>
            <a:br>
              <a:rPr lang="cs-CZ" sz="3200" dirty="0" smtClean="0"/>
            </a:br>
            <a:r>
              <a:rPr lang="cs-CZ" sz="3200" dirty="0" smtClean="0"/>
              <a:t>mezi stejnými teplotami.</a:t>
            </a:r>
            <a:endParaRPr lang="cs-CZ" sz="32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927350" y="6037818"/>
            <a:ext cx="288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Obr.: 5 - </a:t>
            </a:r>
            <a:r>
              <a:rPr lang="cs-CZ" b="1" dirty="0" err="1" smtClean="0"/>
              <a:t>Sadi</a:t>
            </a:r>
            <a:r>
              <a:rPr lang="cs-CZ" b="1" dirty="0" smtClean="0"/>
              <a:t> </a:t>
            </a:r>
            <a:r>
              <a:rPr lang="cs-CZ" b="1" dirty="0" err="1" smtClean="0"/>
              <a:t>Carnot</a:t>
            </a:r>
            <a:endParaRPr lang="cs-CZ" dirty="0"/>
          </a:p>
        </p:txBody>
      </p:sp>
      <p:pic>
        <p:nvPicPr>
          <p:cNvPr id="986114" name="Picture 2" descr="Soubor:Sadi Carnot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982" y="1537150"/>
            <a:ext cx="3947018" cy="4825550"/>
          </a:xfrm>
          <a:prstGeom prst="rect">
            <a:avLst/>
          </a:prstGeom>
          <a:noFill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DRUHÝ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6483350" y="2806700"/>
            <a:ext cx="1628776" cy="873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483350" y="2895600"/>
            <a:ext cx="1609725" cy="1200150"/>
          </a:xfrm>
          <a:prstGeom prst="rect">
            <a:avLst/>
          </a:prstGeom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4. 1.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 PRÁCE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PLYNU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PŘI STÁLÉM TLAKU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14313" y="1295400"/>
            <a:ext cx="89296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79388">
              <a:buFont typeface="Arial" pitchFamily="34" charset="0"/>
              <a:buChar char="•"/>
              <a:defRPr/>
            </a:pPr>
            <a:r>
              <a:rPr lang="cs-CZ" sz="3000" dirty="0"/>
              <a:t>při expanzi koná práci plyn      </a:t>
            </a:r>
            <a:r>
              <a:rPr lang="cs-CZ" sz="3000" dirty="0" smtClean="0"/>
              <a:t>             (</a:t>
            </a:r>
            <a:r>
              <a:rPr lang="cs-CZ" sz="3000" dirty="0"/>
              <a:t>∆V &gt; 0)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cs-CZ" sz="3000" dirty="0"/>
              <a:t> při kompresi </a:t>
            </a:r>
            <a:r>
              <a:rPr lang="cs-CZ" sz="3000" dirty="0" smtClean="0"/>
              <a:t> konají práci vnější </a:t>
            </a:r>
            <a:r>
              <a:rPr lang="cs-CZ" sz="3000" dirty="0"/>
              <a:t>síly   </a:t>
            </a:r>
            <a:r>
              <a:rPr lang="cs-CZ" sz="3000" dirty="0" smtClean="0"/>
              <a:t>(∆</a:t>
            </a:r>
            <a:r>
              <a:rPr lang="cs-CZ" sz="3000" dirty="0"/>
              <a:t>V &lt; 0)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27000" y="3005138"/>
            <a:ext cx="607218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79388"/>
            <a:r>
              <a:rPr lang="cs-CZ" sz="2800" dirty="0"/>
              <a:t>Př.: Plyn uzavřený v nádobě </a:t>
            </a:r>
            <a:br>
              <a:rPr lang="cs-CZ" sz="2800" dirty="0"/>
            </a:br>
            <a:r>
              <a:rPr lang="cs-CZ" sz="2800" dirty="0"/>
              <a:t>         s pohyblivým pístem.</a:t>
            </a:r>
            <a:br>
              <a:rPr lang="cs-CZ" sz="2800" dirty="0"/>
            </a:br>
            <a:endParaRPr lang="cs-CZ" sz="2800" dirty="0"/>
          </a:p>
          <a:p>
            <a:pPr indent="179388">
              <a:buFont typeface="Arial" charset="0"/>
              <a:buChar char="•"/>
            </a:pPr>
            <a:r>
              <a:rPr lang="cs-CZ" sz="2800" dirty="0"/>
              <a:t>tlaková síla </a:t>
            </a:r>
            <a:br>
              <a:rPr lang="cs-CZ" sz="2800" dirty="0"/>
            </a:br>
            <a:endParaRPr lang="cs-CZ" sz="1600" dirty="0"/>
          </a:p>
          <a:p>
            <a:pPr indent="179388">
              <a:buFont typeface="Arial" charset="0"/>
              <a:buChar char="•"/>
            </a:pPr>
            <a:r>
              <a:rPr lang="cs-CZ" sz="2800" dirty="0"/>
              <a:t>práce vykonaná </a:t>
            </a:r>
            <a:r>
              <a:rPr lang="cs-CZ" sz="2800" dirty="0" smtClean="0"/>
              <a:t>plynem            </a:t>
            </a:r>
            <a:endParaRPr lang="cs-CZ" sz="2800" dirty="0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82600" y="2184400"/>
            <a:ext cx="52969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007D00"/>
                </a:solidFill>
              </a:rPr>
              <a:t>Práce plynu při </a:t>
            </a:r>
            <a:r>
              <a:rPr lang="cs-CZ" sz="2800" b="1" dirty="0">
                <a:solidFill>
                  <a:srgbClr val="007D00"/>
                </a:solidFill>
              </a:rPr>
              <a:t>konstantním </a:t>
            </a:r>
            <a:r>
              <a:rPr lang="cs-CZ" sz="2800" b="1" dirty="0" smtClean="0">
                <a:solidFill>
                  <a:srgbClr val="007D00"/>
                </a:solidFill>
              </a:rPr>
              <a:t>tlaku:</a:t>
            </a:r>
            <a:endParaRPr lang="cs-CZ" sz="2800" b="1" dirty="0">
              <a:solidFill>
                <a:srgbClr val="007D00"/>
              </a:solidFill>
            </a:endParaRPr>
          </a:p>
        </p:txBody>
      </p:sp>
      <p:graphicFrame>
        <p:nvGraphicFramePr>
          <p:cNvPr id="18434" name="Object 10"/>
          <p:cNvGraphicFramePr>
            <a:graphicFrameLocks noChangeAspect="1"/>
          </p:cNvGraphicFramePr>
          <p:nvPr/>
        </p:nvGraphicFramePr>
        <p:xfrm>
          <a:off x="2217738" y="4224338"/>
          <a:ext cx="1565275" cy="538162"/>
        </p:xfrm>
        <a:graphic>
          <a:graphicData uri="http://schemas.openxmlformats.org/presentationml/2006/ole">
            <p:oleObj spid="_x0000_s819202" name="Rovnice" r:id="rId4" imgW="583920" imgH="203040" progId="Equation.3">
              <p:embed/>
            </p:oleObj>
          </a:graphicData>
        </a:graphic>
      </p:graphicFrame>
      <p:graphicFrame>
        <p:nvGraphicFramePr>
          <p:cNvPr id="18435" name="Object 12"/>
          <p:cNvGraphicFramePr>
            <a:graphicFrameLocks noChangeAspect="1"/>
          </p:cNvGraphicFramePr>
          <p:nvPr/>
        </p:nvGraphicFramePr>
        <p:xfrm>
          <a:off x="882650" y="5518150"/>
          <a:ext cx="3551237" cy="1027112"/>
        </p:xfrm>
        <a:graphic>
          <a:graphicData uri="http://schemas.openxmlformats.org/presentationml/2006/ole">
            <p:oleObj spid="_x0000_s819203" name="Rovnice" r:id="rId5" imgW="1333440" imgH="431640" progId="Equation.3">
              <p:embed/>
            </p:oleObj>
          </a:graphicData>
        </a:graphic>
      </p:graphicFrame>
      <p:sp>
        <p:nvSpPr>
          <p:cNvPr id="9" name="Obdélník 8"/>
          <p:cNvSpPr/>
          <p:nvPr/>
        </p:nvSpPr>
        <p:spPr>
          <a:xfrm>
            <a:off x="6485391" y="3975100"/>
            <a:ext cx="1600200" cy="1200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olný tvar 10"/>
          <p:cNvSpPr/>
          <p:nvPr/>
        </p:nvSpPr>
        <p:spPr>
          <a:xfrm>
            <a:off x="6456362" y="2628900"/>
            <a:ext cx="1654629" cy="2569029"/>
          </a:xfrm>
          <a:custGeom>
            <a:avLst/>
            <a:gdLst>
              <a:gd name="connsiteX0" fmla="*/ 0 w 1654629"/>
              <a:gd name="connsiteY0" fmla="*/ 14514 h 2569029"/>
              <a:gd name="connsiteX1" fmla="*/ 14515 w 1654629"/>
              <a:gd name="connsiteY1" fmla="*/ 2569029 h 2569029"/>
              <a:gd name="connsiteX2" fmla="*/ 1625600 w 1654629"/>
              <a:gd name="connsiteY2" fmla="*/ 2569029 h 2569029"/>
              <a:gd name="connsiteX3" fmla="*/ 1654629 w 1654629"/>
              <a:gd name="connsiteY3" fmla="*/ 0 h 256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4629" h="2569029">
                <a:moveTo>
                  <a:pt x="0" y="14514"/>
                </a:moveTo>
                <a:cubicBezTo>
                  <a:pt x="4838" y="866019"/>
                  <a:pt x="9677" y="1717524"/>
                  <a:pt x="14515" y="2569029"/>
                </a:cubicBezTo>
                <a:lnTo>
                  <a:pt x="1625600" y="2569029"/>
                </a:lnTo>
                <a:lnTo>
                  <a:pt x="165462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6469516" y="3886200"/>
            <a:ext cx="1628776" cy="873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7034212" y="5340350"/>
            <a:ext cx="587375" cy="800100"/>
          </a:xfrm>
          <a:custGeom>
            <a:avLst/>
            <a:gdLst>
              <a:gd name="connsiteX0" fmla="*/ 330200 w 823383"/>
              <a:gd name="connsiteY0" fmla="*/ 10583 h 1119716"/>
              <a:gd name="connsiteX1" fmla="*/ 12700 w 823383"/>
              <a:gd name="connsiteY1" fmla="*/ 874183 h 1119716"/>
              <a:gd name="connsiteX2" fmla="*/ 406400 w 823383"/>
              <a:gd name="connsiteY2" fmla="*/ 1090083 h 1119716"/>
              <a:gd name="connsiteX3" fmla="*/ 812800 w 823383"/>
              <a:gd name="connsiteY3" fmla="*/ 937683 h 1119716"/>
              <a:gd name="connsiteX4" fmla="*/ 330200 w 823383"/>
              <a:gd name="connsiteY4" fmla="*/ 10583 h 1119716"/>
              <a:gd name="connsiteX0" fmla="*/ 460375 w 819150"/>
              <a:gd name="connsiteY0" fmla="*/ 10583 h 1125008"/>
              <a:gd name="connsiteX1" fmla="*/ 9525 w 819150"/>
              <a:gd name="connsiteY1" fmla="*/ 880533 h 1125008"/>
              <a:gd name="connsiteX2" fmla="*/ 403225 w 819150"/>
              <a:gd name="connsiteY2" fmla="*/ 1096433 h 1125008"/>
              <a:gd name="connsiteX3" fmla="*/ 809625 w 819150"/>
              <a:gd name="connsiteY3" fmla="*/ 944033 h 1125008"/>
              <a:gd name="connsiteX4" fmla="*/ 460375 w 819150"/>
              <a:gd name="connsiteY4" fmla="*/ 10583 h 1125008"/>
              <a:gd name="connsiteX0" fmla="*/ 460375 w 825499"/>
              <a:gd name="connsiteY0" fmla="*/ 3175 h 1092200"/>
              <a:gd name="connsiteX1" fmla="*/ 9525 w 825499"/>
              <a:gd name="connsiteY1" fmla="*/ 873125 h 1092200"/>
              <a:gd name="connsiteX2" fmla="*/ 403225 w 825499"/>
              <a:gd name="connsiteY2" fmla="*/ 1089025 h 1092200"/>
              <a:gd name="connsiteX3" fmla="*/ 815974 w 825499"/>
              <a:gd name="connsiteY3" fmla="*/ 892175 h 1092200"/>
              <a:gd name="connsiteX4" fmla="*/ 460375 w 825499"/>
              <a:gd name="connsiteY4" fmla="*/ 3175 h 1092200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  <a:gd name="connsiteX0" fmla="*/ 460375 w 825499"/>
              <a:gd name="connsiteY0" fmla="*/ 0 h 1089025"/>
              <a:gd name="connsiteX1" fmla="*/ 9525 w 825499"/>
              <a:gd name="connsiteY1" fmla="*/ 869950 h 1089025"/>
              <a:gd name="connsiteX2" fmla="*/ 403225 w 825499"/>
              <a:gd name="connsiteY2" fmla="*/ 1085850 h 1089025"/>
              <a:gd name="connsiteX3" fmla="*/ 815974 w 825499"/>
              <a:gd name="connsiteY3" fmla="*/ 889000 h 1089025"/>
              <a:gd name="connsiteX4" fmla="*/ 460375 w 825499"/>
              <a:gd name="connsiteY4" fmla="*/ 0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499" h="1089025">
                <a:moveTo>
                  <a:pt x="460375" y="0"/>
                </a:moveTo>
                <a:cubicBezTo>
                  <a:pt x="357717" y="257175"/>
                  <a:pt x="19050" y="688975"/>
                  <a:pt x="9525" y="869950"/>
                </a:cubicBezTo>
                <a:cubicBezTo>
                  <a:pt x="0" y="1050925"/>
                  <a:pt x="268817" y="1082675"/>
                  <a:pt x="403225" y="1085850"/>
                </a:cubicBezTo>
                <a:cubicBezTo>
                  <a:pt x="537633" y="1089025"/>
                  <a:pt x="806449" y="1069975"/>
                  <a:pt x="815974" y="889000"/>
                </a:cubicBezTo>
                <a:cubicBezTo>
                  <a:pt x="825499" y="708025"/>
                  <a:pt x="550333" y="327025"/>
                  <a:pt x="460375" y="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ovací čára 15"/>
          <p:cNvCxnSpPr>
            <a:stCxn id="13" idx="1"/>
          </p:cNvCxnSpPr>
          <p:nvPr/>
        </p:nvCxnSpPr>
        <p:spPr>
          <a:xfrm rot="10800000" flipV="1">
            <a:off x="5921376" y="3929856"/>
            <a:ext cx="548141" cy="238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 rot="10800000">
            <a:off x="5935662" y="2903538"/>
            <a:ext cx="540204" cy="39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rot="5400000">
            <a:off x="5411787" y="3406775"/>
            <a:ext cx="1022350" cy="1588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5922962" y="3028950"/>
            <a:ext cx="5774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∆s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8261350" y="3510975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dirty="0" smtClean="0"/>
              <a:t>S</a:t>
            </a:r>
          </a:p>
        </p:txBody>
      </p:sp>
      <p:cxnSp>
        <p:nvCxnSpPr>
          <p:cNvPr id="23" name="Přímá spojovací šipka 22"/>
          <p:cNvCxnSpPr/>
          <p:nvPr/>
        </p:nvCxnSpPr>
        <p:spPr>
          <a:xfrm rot="5400000" flipH="1" flipV="1">
            <a:off x="6504781" y="3140075"/>
            <a:ext cx="155575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505700" y="2139950"/>
            <a:ext cx="3738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3200" b="1" dirty="0" smtClean="0"/>
              <a:t>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0" grpId="0" uiExpand="1" build="p"/>
      <p:bldP spid="9" grpId="0" animBg="1"/>
      <p:bldP spid="11" grpId="0" animBg="1"/>
      <p:bldP spid="13" grpId="0" animBg="1"/>
      <p:bldP spid="13" grpId="1" animBg="1"/>
      <p:bldP spid="15" grpId="0" animBg="1"/>
      <p:bldP spid="19" grpId="0"/>
      <p:bldP spid="21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8425" y="1079500"/>
            <a:ext cx="882967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u="sng" dirty="0" smtClean="0">
                <a:solidFill>
                  <a:srgbClr val="007D00"/>
                </a:solidFill>
              </a:rPr>
              <a:t>TŘETÍ TERMODYNAMICKÝ </a:t>
            </a:r>
            <a:r>
              <a:rPr lang="cs-CZ" sz="3200" b="1" u="sng" dirty="0">
                <a:solidFill>
                  <a:srgbClr val="007D00"/>
                </a:solidFill>
              </a:rPr>
              <a:t>ZÁKON</a:t>
            </a:r>
          </a:p>
          <a:p>
            <a:endParaRPr lang="cs-CZ" sz="3200" b="1" dirty="0">
              <a:solidFill>
                <a:srgbClr val="FF0000"/>
              </a:solidFill>
            </a:endParaRPr>
          </a:p>
          <a:p>
            <a:r>
              <a:rPr lang="cs-CZ" sz="3200" dirty="0" smtClean="0"/>
              <a:t>vyjadřuje nedosažitelnost absolutní nuly. </a:t>
            </a:r>
            <a:br>
              <a:rPr lang="cs-CZ" sz="3200" dirty="0" smtClean="0"/>
            </a:br>
            <a:endParaRPr lang="cs-CZ" sz="3200" dirty="0" smtClean="0"/>
          </a:p>
          <a:p>
            <a:pPr algn="ctr"/>
            <a:r>
              <a:rPr lang="cs-CZ" sz="3200" dirty="0" smtClean="0"/>
              <a:t>Popisuje chování látek </a:t>
            </a:r>
            <a:br>
              <a:rPr lang="cs-CZ" sz="3200" dirty="0" smtClean="0"/>
            </a:br>
            <a:r>
              <a:rPr lang="cs-CZ" sz="3200" dirty="0" smtClean="0"/>
              <a:t>v blízkosti absolutní nulové teploty</a:t>
            </a:r>
          </a:p>
          <a:p>
            <a:endParaRPr lang="cs-CZ" sz="3200" dirty="0" smtClean="0"/>
          </a:p>
          <a:p>
            <a:pPr algn="ctr"/>
            <a:r>
              <a:rPr lang="cs-CZ" sz="3200" dirty="0" smtClean="0"/>
              <a:t> </a:t>
            </a:r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7105650" y="2006600"/>
          <a:ext cx="1640900" cy="666133"/>
        </p:xfrm>
        <a:graphic>
          <a:graphicData uri="http://schemas.openxmlformats.org/presentationml/2006/ole">
            <p:oleObj spid="_x0000_s905217" name="Rovnice" r:id="rId4" imgW="431640" imgH="177480" progId="Equation.3">
              <p:embed/>
            </p:oleObj>
          </a:graphicData>
        </a:graphic>
      </p:graphicFrame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4. 3.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(DRUHÝ) TERMODYNAMICKÝ ZÁKON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93700" y="1384300"/>
            <a:ext cx="8445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 smtClean="0"/>
              <a:t>přeměňují část vnitřní energie paliva </a:t>
            </a:r>
            <a:br>
              <a:rPr lang="cs-CZ" sz="3200" dirty="0" smtClean="0"/>
            </a:br>
            <a:r>
              <a:rPr lang="cs-CZ" sz="3200" dirty="0" smtClean="0"/>
              <a:t>v mechanickou energii </a:t>
            </a:r>
            <a:br>
              <a:rPr lang="cs-CZ" sz="3200" dirty="0" smtClean="0"/>
            </a:br>
            <a:r>
              <a:rPr lang="cs-CZ" sz="3200" dirty="0" smtClean="0"/>
              <a:t>(hořením, při jaderných reakcích,…)</a:t>
            </a:r>
          </a:p>
          <a:p>
            <a:pPr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Skládají se ze tří části:</a:t>
            </a:r>
          </a:p>
          <a:p>
            <a:pPr>
              <a:defRPr/>
            </a:pPr>
            <a:endParaRPr lang="cs-CZ" sz="3200" u="sng" dirty="0" smtClean="0"/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cs-CZ" sz="3200" dirty="0" smtClean="0"/>
              <a:t>pracovní látky</a:t>
            </a:r>
            <a:r>
              <a:rPr lang="cs-CZ" sz="3200" dirty="0"/>
              <a:t>	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cs-CZ" sz="3200" dirty="0" smtClean="0"/>
              <a:t>ohřívače</a:t>
            </a:r>
            <a:r>
              <a:rPr lang="cs-CZ" sz="3200" dirty="0"/>
              <a:t>	 	</a:t>
            </a:r>
          </a:p>
          <a:p>
            <a:pPr marL="1371600" lvl="2" indent="-457200">
              <a:buFont typeface="+mj-lt"/>
              <a:buAutoNum type="arabicPeriod"/>
              <a:defRPr/>
            </a:pPr>
            <a:r>
              <a:rPr lang="cs-CZ" sz="3200" dirty="0" smtClean="0"/>
              <a:t>chladiče</a:t>
            </a:r>
            <a:endParaRPr lang="cs-CZ" sz="32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5750" y="860485"/>
            <a:ext cx="84105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>
                <a:solidFill>
                  <a:srgbClr val="007D00"/>
                </a:solidFill>
              </a:rPr>
              <a:t>Rozdělení</a:t>
            </a:r>
            <a:r>
              <a:rPr lang="en-US" sz="3200" b="1" dirty="0" smtClean="0">
                <a:solidFill>
                  <a:srgbClr val="007D00"/>
                </a:solidFill>
              </a:rPr>
              <a:t>:</a:t>
            </a:r>
            <a:endParaRPr lang="cs-CZ" sz="3200" b="1" dirty="0" smtClean="0">
              <a:solidFill>
                <a:srgbClr val="007D00"/>
              </a:solidFill>
            </a:endParaRPr>
          </a:p>
          <a:p>
            <a:endParaRPr lang="en-US" sz="3200" b="1" dirty="0">
              <a:solidFill>
                <a:srgbClr val="007D00"/>
              </a:solidFill>
            </a:endParaRPr>
          </a:p>
          <a:p>
            <a:pPr marL="514350" indent="-514350">
              <a:buAutoNum type="alphaUcParenR"/>
            </a:pPr>
            <a:r>
              <a:rPr lang="cs-CZ" sz="3200" b="1" u="sng" dirty="0" smtClean="0">
                <a:solidFill>
                  <a:srgbClr val="007D00"/>
                </a:solidFill>
              </a:rPr>
              <a:t>Parní </a:t>
            </a:r>
            <a:r>
              <a:rPr lang="cs-CZ" sz="3200" b="1" u="sng" dirty="0">
                <a:solidFill>
                  <a:srgbClr val="007D00"/>
                </a:solidFill>
              </a:rPr>
              <a:t>motory </a:t>
            </a:r>
            <a:r>
              <a:rPr lang="cs-CZ" sz="3200" b="1" u="sng" dirty="0" smtClean="0">
                <a:solidFill>
                  <a:srgbClr val="007D00"/>
                </a:solidFill>
              </a:rPr>
              <a:t/>
            </a:r>
            <a:br>
              <a:rPr lang="cs-CZ" sz="3200" b="1" u="sng" dirty="0" smtClean="0">
                <a:solidFill>
                  <a:srgbClr val="007D00"/>
                </a:solidFill>
              </a:rPr>
            </a:br>
            <a:r>
              <a:rPr lang="cs-CZ" sz="3200" dirty="0" smtClean="0"/>
              <a:t>pracovní látkou </a:t>
            </a:r>
            <a:r>
              <a:rPr lang="cs-CZ" sz="3200" dirty="0"/>
              <a:t>je vodní pára z parního </a:t>
            </a:r>
            <a:r>
              <a:rPr lang="cs-CZ" sz="3200" dirty="0" smtClean="0"/>
              <a:t>kotle.</a:t>
            </a:r>
          </a:p>
          <a:p>
            <a:pPr marL="514350" indent="-514350">
              <a:buAutoNum type="alphaUcParenR"/>
            </a:pPr>
            <a:endParaRPr lang="cs-CZ" sz="3200" dirty="0">
              <a:solidFill>
                <a:srgbClr val="000099"/>
              </a:solidFill>
            </a:endParaRPr>
          </a:p>
          <a:p>
            <a:pPr marL="514350" indent="-514350">
              <a:buAutoNum type="alphaUcParenR"/>
            </a:pPr>
            <a:r>
              <a:rPr lang="cs-CZ" sz="3200" b="1" u="sng" dirty="0" smtClean="0">
                <a:solidFill>
                  <a:srgbClr val="007D00"/>
                </a:solidFill>
              </a:rPr>
              <a:t>Spalovací </a:t>
            </a:r>
            <a:r>
              <a:rPr lang="cs-CZ" sz="3200" b="1" u="sng" dirty="0">
                <a:solidFill>
                  <a:srgbClr val="007D00"/>
                </a:solidFill>
              </a:rPr>
              <a:t>motory </a:t>
            </a:r>
            <a:r>
              <a:rPr lang="cs-CZ" sz="3200" b="1" u="sng" dirty="0" smtClean="0">
                <a:solidFill>
                  <a:srgbClr val="007D00"/>
                </a:solidFill>
              </a:rPr>
              <a:t/>
            </a:r>
            <a:br>
              <a:rPr lang="cs-CZ" sz="3200" b="1" u="sng" dirty="0" smtClean="0">
                <a:solidFill>
                  <a:srgbClr val="007D00"/>
                </a:solidFill>
              </a:rPr>
            </a:br>
            <a:r>
              <a:rPr lang="cs-CZ" sz="3200" dirty="0" smtClean="0"/>
              <a:t>pracovní </a:t>
            </a:r>
            <a:r>
              <a:rPr lang="cs-CZ" sz="3200" dirty="0"/>
              <a:t>látkou je plyn, vznikající hořením paliva uvnitř </a:t>
            </a:r>
            <a:r>
              <a:rPr lang="cs-CZ" sz="3200" dirty="0" smtClean="0"/>
              <a:t>motoru. </a:t>
            </a:r>
            <a:endParaRPr lang="cs-CZ" sz="3200" dirty="0"/>
          </a:p>
          <a:p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  <p:pic>
        <p:nvPicPr>
          <p:cNvPr id="974852" name="Picture 4" descr="Soubor:SwanningtonEngine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5100" y="2095500"/>
            <a:ext cx="6227670" cy="4445000"/>
          </a:xfrm>
          <a:prstGeom prst="rect">
            <a:avLst/>
          </a:prstGeom>
          <a:noFill/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5750" y="901442"/>
            <a:ext cx="841057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lphaUcParenR"/>
            </a:pPr>
            <a:r>
              <a:rPr lang="cs-CZ" sz="3200" b="1" u="sng" dirty="0" smtClean="0">
                <a:solidFill>
                  <a:srgbClr val="007D00"/>
                </a:solidFill>
              </a:rPr>
              <a:t>Parní </a:t>
            </a:r>
            <a:r>
              <a:rPr lang="cs-CZ" sz="3200" b="1" u="sng" dirty="0">
                <a:solidFill>
                  <a:srgbClr val="007D00"/>
                </a:solidFill>
              </a:rPr>
              <a:t>motory </a:t>
            </a:r>
            <a:r>
              <a:rPr lang="cs-CZ" sz="32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>
              <a:buAutoNum type="alphaUcParenR"/>
            </a:pPr>
            <a:endParaRPr lang="cs-CZ" sz="3200" dirty="0">
              <a:solidFill>
                <a:srgbClr val="000099"/>
              </a:solidFill>
            </a:endParaRPr>
          </a:p>
          <a:p>
            <a:r>
              <a:rPr lang="cs-CZ" sz="3200" b="1" dirty="0" smtClean="0">
                <a:solidFill>
                  <a:srgbClr val="007D00"/>
                </a:solidFill>
              </a:rPr>
              <a:t>parní </a:t>
            </a:r>
            <a:r>
              <a:rPr lang="cs-CZ" sz="3200" b="1" dirty="0">
                <a:solidFill>
                  <a:srgbClr val="007D00"/>
                </a:solidFill>
              </a:rPr>
              <a:t>stroj</a:t>
            </a:r>
          </a:p>
          <a:p>
            <a:r>
              <a:rPr lang="cs-CZ" sz="3200" dirty="0"/>
              <a:t>první tepelný motor </a:t>
            </a:r>
            <a:r>
              <a:rPr lang="cs-CZ" sz="3200" dirty="0" smtClean="0"/>
              <a:t>vhodný </a:t>
            </a:r>
            <a:r>
              <a:rPr lang="cs-CZ" sz="3200" dirty="0"/>
              <a:t>pro využití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v </a:t>
            </a:r>
            <a:r>
              <a:rPr lang="cs-CZ" sz="3200" dirty="0"/>
              <a:t>průmyslu a </a:t>
            </a:r>
            <a:r>
              <a:rPr lang="cs-CZ" sz="3200" dirty="0" smtClean="0"/>
              <a:t>dopravě</a:t>
            </a:r>
          </a:p>
          <a:p>
            <a:r>
              <a:rPr lang="cs-CZ" sz="3200" dirty="0"/>
              <a:t/>
            </a:r>
            <a:br>
              <a:rPr lang="cs-CZ" sz="3200" dirty="0"/>
            </a:br>
            <a:r>
              <a:rPr lang="cs-CZ" sz="2800" dirty="0"/>
              <a:t>(konec 18. stol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cs-CZ" sz="2800" dirty="0" err="1"/>
              <a:t>James</a:t>
            </a:r>
            <a:r>
              <a:rPr lang="cs-CZ" sz="2800" dirty="0"/>
              <a:t> Watt)</a:t>
            </a:r>
          </a:p>
          <a:p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816850" y="6051550"/>
            <a:ext cx="1022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Obr.: 6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4850" name="Picture 2" descr="Soubor:Steam engine in action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895350"/>
            <a:ext cx="9348904" cy="6084208"/>
          </a:xfrm>
          <a:prstGeom prst="rect">
            <a:avLst/>
          </a:prstGeom>
          <a:noFill/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5750" y="901442"/>
            <a:ext cx="8410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lphaUcParenR"/>
            </a:pPr>
            <a:r>
              <a:rPr lang="cs-CZ" sz="3200" b="1" u="sng" dirty="0" smtClean="0">
                <a:solidFill>
                  <a:srgbClr val="007D00"/>
                </a:solidFill>
              </a:rPr>
              <a:t>Parní </a:t>
            </a:r>
            <a:r>
              <a:rPr lang="cs-CZ" sz="3200" b="1" u="sng" dirty="0">
                <a:solidFill>
                  <a:srgbClr val="007D00"/>
                </a:solidFill>
              </a:rPr>
              <a:t>motory </a:t>
            </a:r>
            <a:r>
              <a:rPr lang="cs-CZ" sz="32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>
              <a:buAutoNum type="alphaUcParenR"/>
            </a:pPr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49250" y="6273800"/>
            <a:ext cx="4756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Obr.: 7 - Animované schéma práce stroje.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5750" y="901442"/>
            <a:ext cx="84105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lphaUcParenR"/>
            </a:pPr>
            <a:r>
              <a:rPr lang="cs-CZ" sz="3200" b="1" u="sng" dirty="0" smtClean="0">
                <a:solidFill>
                  <a:srgbClr val="007D00"/>
                </a:solidFill>
              </a:rPr>
              <a:t>Parní </a:t>
            </a:r>
            <a:r>
              <a:rPr lang="cs-CZ" sz="3200" b="1" u="sng" dirty="0">
                <a:solidFill>
                  <a:srgbClr val="007D00"/>
                </a:solidFill>
              </a:rPr>
              <a:t>motory </a:t>
            </a:r>
            <a:r>
              <a:rPr lang="cs-CZ" sz="32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>
              <a:buAutoNum type="alphaUcParenR"/>
            </a:pPr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  <p:pic>
        <p:nvPicPr>
          <p:cNvPr id="996354" name="Picture 2" descr="Soubor:Steam engine nomenclatur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600" y="984250"/>
            <a:ext cx="5889391" cy="351155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04800" y="4584700"/>
            <a:ext cx="8578850" cy="200025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cs-CZ" sz="2400" b="1" dirty="0" smtClean="0"/>
              <a:t>1</a:t>
            </a:r>
            <a:r>
              <a:rPr lang="cs-CZ" sz="2400" dirty="0" smtClean="0"/>
              <a:t> - Píst</a:t>
            </a:r>
            <a:br>
              <a:rPr lang="cs-CZ" sz="2400" dirty="0" smtClean="0"/>
            </a:br>
            <a:r>
              <a:rPr lang="cs-CZ" sz="2400" b="1" dirty="0" smtClean="0"/>
              <a:t>2</a:t>
            </a:r>
            <a:r>
              <a:rPr lang="cs-CZ" sz="2400" dirty="0" smtClean="0"/>
              <a:t> - Pístní tyč</a:t>
            </a:r>
            <a:br>
              <a:rPr lang="cs-CZ" sz="2400" dirty="0" smtClean="0"/>
            </a:br>
            <a:r>
              <a:rPr lang="cs-CZ" sz="2400" b="1" dirty="0" smtClean="0"/>
              <a:t>3</a:t>
            </a:r>
            <a:r>
              <a:rPr lang="cs-CZ" sz="2400" dirty="0" smtClean="0"/>
              <a:t> - Křižák</a:t>
            </a:r>
            <a:br>
              <a:rPr lang="cs-CZ" sz="2400" dirty="0" smtClean="0"/>
            </a:br>
            <a:r>
              <a:rPr lang="cs-CZ" sz="2400" b="1" dirty="0" smtClean="0"/>
              <a:t>4</a:t>
            </a:r>
            <a:r>
              <a:rPr lang="cs-CZ" sz="2400" dirty="0" smtClean="0"/>
              <a:t> - Ojnice</a:t>
            </a:r>
            <a:br>
              <a:rPr lang="cs-CZ" sz="2400" dirty="0" smtClean="0"/>
            </a:br>
            <a:r>
              <a:rPr lang="cs-CZ" sz="2400" b="1" dirty="0" smtClean="0"/>
              <a:t>5</a:t>
            </a:r>
            <a:r>
              <a:rPr lang="cs-CZ" sz="2400" dirty="0" smtClean="0"/>
              <a:t> - Klika čepu ojnice</a:t>
            </a:r>
            <a:br>
              <a:rPr lang="cs-CZ" sz="2400" dirty="0" smtClean="0"/>
            </a:br>
            <a:r>
              <a:rPr lang="cs-CZ" sz="2400" b="1" dirty="0" smtClean="0"/>
              <a:t>6</a:t>
            </a:r>
            <a:r>
              <a:rPr lang="cs-CZ" sz="2400" dirty="0" smtClean="0"/>
              <a:t> - Excentrický mechanismus (jednoduchý vnější rozvod)</a:t>
            </a:r>
            <a:br>
              <a:rPr lang="cs-CZ" sz="2400" dirty="0" smtClean="0"/>
            </a:br>
            <a:r>
              <a:rPr lang="cs-CZ" sz="2400" b="1" dirty="0" smtClean="0"/>
              <a:t>7</a:t>
            </a:r>
            <a:r>
              <a:rPr lang="cs-CZ" sz="2400" dirty="0" smtClean="0"/>
              <a:t> - Setrvačník</a:t>
            </a:r>
            <a:br>
              <a:rPr lang="cs-CZ" sz="2400" dirty="0" smtClean="0"/>
            </a:br>
            <a:r>
              <a:rPr lang="cs-CZ" sz="2400" b="1" dirty="0" smtClean="0"/>
              <a:t>8</a:t>
            </a:r>
            <a:r>
              <a:rPr lang="cs-CZ" sz="2400" dirty="0" smtClean="0"/>
              <a:t> - Šoupátko</a:t>
            </a:r>
            <a:br>
              <a:rPr lang="cs-CZ" sz="2400" dirty="0" smtClean="0"/>
            </a:br>
            <a:r>
              <a:rPr lang="cs-CZ" sz="2400" b="1" dirty="0" smtClean="0"/>
              <a:t>9</a:t>
            </a:r>
            <a:r>
              <a:rPr lang="cs-CZ" sz="2400" dirty="0" smtClean="0"/>
              <a:t> - </a:t>
            </a:r>
            <a:r>
              <a:rPr lang="cs-CZ" sz="2400" dirty="0" err="1" smtClean="0"/>
              <a:t>Wattův</a:t>
            </a:r>
            <a:r>
              <a:rPr lang="cs-CZ" sz="2400" dirty="0" smtClean="0"/>
              <a:t> odstředivý regulátor.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260350" y="1739900"/>
            <a:ext cx="27559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>
                <a:solidFill>
                  <a:prstClr val="black"/>
                </a:solidFill>
              </a:rPr>
              <a:t>Schematický popis jednoválcového parního stroje.</a:t>
            </a:r>
            <a:endParaRPr lang="cs-CZ" sz="2800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083550" y="1117600"/>
            <a:ext cx="2889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Obr.: 8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5750" y="901442"/>
            <a:ext cx="84105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AutoNum type="alphaUcParenR"/>
            </a:pPr>
            <a:r>
              <a:rPr lang="cs-CZ" sz="3200" b="1" u="sng" dirty="0" smtClean="0">
                <a:solidFill>
                  <a:srgbClr val="007D00"/>
                </a:solidFill>
              </a:rPr>
              <a:t>Parní </a:t>
            </a:r>
            <a:r>
              <a:rPr lang="cs-CZ" sz="3200" b="1" u="sng" dirty="0">
                <a:solidFill>
                  <a:srgbClr val="007D00"/>
                </a:solidFill>
              </a:rPr>
              <a:t>motory </a:t>
            </a:r>
            <a:r>
              <a:rPr lang="cs-CZ" sz="3200" dirty="0" smtClean="0">
                <a:solidFill>
                  <a:srgbClr val="000099"/>
                </a:solidFill>
              </a:rPr>
              <a:t> </a:t>
            </a:r>
          </a:p>
          <a:p>
            <a:pPr marL="514350" indent="-514350">
              <a:buAutoNum type="alphaUcParenR"/>
            </a:pPr>
            <a:endParaRPr lang="cs-CZ" sz="3200" dirty="0">
              <a:solidFill>
                <a:srgbClr val="000099"/>
              </a:solidFill>
            </a:endParaRPr>
          </a:p>
          <a:p>
            <a:r>
              <a:rPr lang="cs-CZ" sz="3200" b="1" dirty="0" smtClean="0">
                <a:solidFill>
                  <a:srgbClr val="007D00"/>
                </a:solidFill>
              </a:rPr>
              <a:t>parní </a:t>
            </a:r>
            <a:r>
              <a:rPr lang="cs-CZ" sz="3200" b="1" dirty="0">
                <a:solidFill>
                  <a:srgbClr val="007D00"/>
                </a:solidFill>
              </a:rPr>
              <a:t>turbína</a:t>
            </a:r>
          </a:p>
          <a:p>
            <a:r>
              <a:rPr lang="cs-CZ" sz="3200" dirty="0"/>
              <a:t>soustava kol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s</a:t>
            </a:r>
            <a:r>
              <a:rPr lang="cs-CZ" sz="3200" dirty="0"/>
              <a:t> </a:t>
            </a:r>
            <a:r>
              <a:rPr lang="cs-CZ" sz="3200" dirty="0" smtClean="0"/>
              <a:t>lopatkami,</a:t>
            </a:r>
            <a:br>
              <a:rPr lang="cs-CZ" sz="3200" dirty="0" smtClean="0"/>
            </a:br>
            <a:r>
              <a:rPr lang="cs-CZ" sz="3200" dirty="0" smtClean="0"/>
              <a:t>na </a:t>
            </a:r>
            <a:r>
              <a:rPr lang="cs-CZ" sz="3200" dirty="0"/>
              <a:t>které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dopadá </a:t>
            </a:r>
            <a:r>
              <a:rPr lang="cs-CZ" sz="3200" dirty="0"/>
              <a:t>pára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a </a:t>
            </a:r>
            <a:r>
              <a:rPr lang="cs-CZ" sz="3200" dirty="0"/>
              <a:t>roztáčí </a:t>
            </a:r>
            <a:r>
              <a:rPr lang="cs-CZ" sz="3200" dirty="0" smtClean="0"/>
              <a:t>je</a:t>
            </a:r>
            <a:endParaRPr lang="cs-CZ" sz="3200" dirty="0"/>
          </a:p>
          <a:p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  <p:pic>
        <p:nvPicPr>
          <p:cNvPr id="994306" name="Picture 2" descr="http://www.automatizace.cz/images/article/5204_a_0509_strnka_17_obraz_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1736724"/>
            <a:ext cx="6045200" cy="4533902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039100" y="5695950"/>
            <a:ext cx="828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dirty="0" smtClean="0"/>
              <a:t>Obr.: 9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85750" y="939800"/>
            <a:ext cx="8410575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3200" b="1" dirty="0" smtClean="0">
                <a:solidFill>
                  <a:srgbClr val="007D00"/>
                </a:solidFill>
              </a:rPr>
              <a:t>B</a:t>
            </a:r>
            <a:r>
              <a:rPr lang="cs-CZ" sz="3200" b="1" dirty="0">
                <a:solidFill>
                  <a:srgbClr val="007D00"/>
                </a:solidFill>
              </a:rPr>
              <a:t>) </a:t>
            </a:r>
            <a:r>
              <a:rPr lang="cs-CZ" sz="3200" b="1" u="sng" dirty="0">
                <a:solidFill>
                  <a:srgbClr val="007D00"/>
                </a:solidFill>
              </a:rPr>
              <a:t>Spalovací motory </a:t>
            </a:r>
            <a:endParaRPr lang="cs-CZ" sz="3200" b="1" u="sng" dirty="0" smtClean="0">
              <a:solidFill>
                <a:srgbClr val="007D00"/>
              </a:solidFill>
            </a:endParaRPr>
          </a:p>
          <a:p>
            <a:endParaRPr lang="cs-CZ" sz="3200" b="1" u="sng" dirty="0" smtClean="0">
              <a:solidFill>
                <a:srgbClr val="009900"/>
              </a:solidFill>
            </a:endParaRPr>
          </a:p>
          <a:p>
            <a:r>
              <a:rPr lang="cs-CZ" sz="3000" dirty="0" smtClean="0"/>
              <a:t>pracovní </a:t>
            </a:r>
            <a:r>
              <a:rPr lang="cs-CZ" sz="3000" dirty="0"/>
              <a:t>látkou je plyn, vznikající hořením paliva uvnitř </a:t>
            </a:r>
            <a:r>
              <a:rPr lang="cs-CZ" sz="3000" dirty="0" smtClean="0"/>
              <a:t>motoru.</a:t>
            </a:r>
          </a:p>
          <a:p>
            <a:endParaRPr lang="cs-CZ" sz="3000" dirty="0" smtClean="0"/>
          </a:p>
          <a:p>
            <a:r>
              <a:rPr lang="cs-CZ" sz="3200" b="1" dirty="0" smtClean="0"/>
              <a:t>Rozdělení</a:t>
            </a:r>
            <a:r>
              <a:rPr lang="cs-CZ" sz="3200" dirty="0" smtClean="0"/>
              <a:t>:</a:t>
            </a:r>
          </a:p>
          <a:p>
            <a:pPr marL="985838" lvl="5" indent="-514350">
              <a:buAutoNum type="arabicParenR"/>
              <a:tabLst>
                <a:tab pos="900113" algn="l"/>
              </a:tabLst>
            </a:pPr>
            <a:r>
              <a:rPr lang="cs-CZ" sz="3200" dirty="0" smtClean="0"/>
              <a:t>zážehový</a:t>
            </a:r>
          </a:p>
          <a:p>
            <a:pPr marL="2244725" lvl="8" indent="-514350">
              <a:buFont typeface="Arial" pitchFamily="34" charset="0"/>
              <a:buChar char="•"/>
              <a:tabLst>
                <a:tab pos="900113" algn="l"/>
              </a:tabLst>
              <a:defRPr/>
            </a:pPr>
            <a:r>
              <a:rPr lang="cs-CZ" sz="2800" dirty="0" smtClean="0"/>
              <a:t>čtyřdobý</a:t>
            </a:r>
          </a:p>
          <a:p>
            <a:pPr marL="2244725" lvl="8" indent="-514350">
              <a:buFont typeface="Arial" pitchFamily="34" charset="0"/>
              <a:buChar char="•"/>
              <a:tabLst>
                <a:tab pos="900113" algn="l"/>
              </a:tabLst>
              <a:defRPr/>
            </a:pPr>
            <a:r>
              <a:rPr lang="cs-CZ" sz="2800" dirty="0" smtClean="0"/>
              <a:t>dvoudobý</a:t>
            </a:r>
          </a:p>
          <a:p>
            <a:pPr marL="2244725" lvl="8" indent="-514350">
              <a:buFont typeface="Arial" pitchFamily="34" charset="0"/>
              <a:buChar char="•"/>
              <a:tabLst>
                <a:tab pos="900113" algn="l"/>
              </a:tabLst>
              <a:defRPr/>
            </a:pPr>
            <a:r>
              <a:rPr lang="cs-CZ" sz="2800" dirty="0" smtClean="0"/>
              <a:t>trojdobý</a:t>
            </a:r>
          </a:p>
          <a:p>
            <a:pPr marL="985838" lvl="5" indent="-514350">
              <a:buAutoNum type="arabicParenR"/>
              <a:tabLst>
                <a:tab pos="900113" algn="l"/>
              </a:tabLst>
            </a:pPr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  <p:sp>
        <p:nvSpPr>
          <p:cNvPr id="5" name="Obdélník 4"/>
          <p:cNvSpPr/>
          <p:nvPr/>
        </p:nvSpPr>
        <p:spPr>
          <a:xfrm>
            <a:off x="4572000" y="377069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85838" lvl="5" indent="-514350">
              <a:buFont typeface="+mj-lt"/>
              <a:buAutoNum type="arabicParenR" startAt="2"/>
              <a:tabLst>
                <a:tab pos="900113" algn="l"/>
              </a:tabLst>
            </a:pPr>
            <a:r>
              <a:rPr lang="cs-CZ" sz="3200" dirty="0" smtClean="0"/>
              <a:t>vznětový</a:t>
            </a:r>
          </a:p>
          <a:p>
            <a:pPr marL="985838" lvl="5" indent="-514350">
              <a:buAutoNum type="arabicParenR" startAt="2"/>
              <a:tabLst>
                <a:tab pos="900113" algn="l"/>
              </a:tabLst>
            </a:pPr>
            <a:r>
              <a:rPr lang="cs-CZ" sz="3200" dirty="0" smtClean="0"/>
              <a:t>proudový</a:t>
            </a:r>
          </a:p>
          <a:p>
            <a:pPr marL="985838" lvl="5" indent="-514350">
              <a:buAutoNum type="arabicParenR" startAt="2"/>
              <a:tabLst>
                <a:tab pos="900113" algn="l"/>
              </a:tabLst>
            </a:pPr>
            <a:r>
              <a:rPr lang="cs-CZ" sz="3200" dirty="0" smtClean="0"/>
              <a:t>raketový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79389" y="1270298"/>
            <a:ext cx="657066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u="sng" dirty="0" smtClean="0"/>
              <a:t>Princip</a:t>
            </a:r>
            <a:r>
              <a:rPr lang="cs-CZ" sz="2800" u="sng" dirty="0"/>
              <a:t>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/>
              <a:t>sání</a:t>
            </a:r>
            <a:r>
              <a:rPr lang="cs-CZ" sz="2800" dirty="0"/>
              <a:t> – otevře se sací ventil a do válce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se nasaje </a:t>
            </a:r>
            <a:r>
              <a:rPr lang="cs-CZ" sz="2800" dirty="0"/>
              <a:t>směs paliva a vzduchu,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ventil </a:t>
            </a:r>
            <a:r>
              <a:rPr lang="cs-CZ" sz="2800" dirty="0"/>
              <a:t>se </a:t>
            </a:r>
            <a:r>
              <a:rPr lang="cs-CZ" sz="2800" dirty="0" smtClean="0"/>
              <a:t>uzavře</a:t>
            </a:r>
            <a:endParaRPr lang="cs-CZ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/>
              <a:t>komprese</a:t>
            </a:r>
            <a:r>
              <a:rPr lang="cs-CZ" sz="2800" dirty="0"/>
              <a:t> – píst stlačí nasátou směs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svíčka ji </a:t>
            </a:r>
            <a:r>
              <a:rPr lang="cs-CZ" sz="2800" dirty="0" smtClean="0"/>
              <a:t> jiskrou vznítí</a:t>
            </a:r>
            <a:endParaRPr lang="cs-CZ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/>
              <a:t>výbuch</a:t>
            </a:r>
            <a:r>
              <a:rPr lang="cs-CZ" sz="2800" dirty="0"/>
              <a:t> – </a:t>
            </a:r>
            <a:r>
              <a:rPr lang="cs-CZ" sz="2800" b="1" dirty="0"/>
              <a:t>expanze</a:t>
            </a:r>
            <a:r>
              <a:rPr lang="cs-CZ" sz="2800" dirty="0"/>
              <a:t> – směs vybuchne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zatlačí na </a:t>
            </a:r>
            <a:r>
              <a:rPr lang="cs-CZ" sz="2800" dirty="0" smtClean="0"/>
              <a:t>píst</a:t>
            </a:r>
            <a:endParaRPr lang="cs-CZ" sz="280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/>
              <a:t>výfuk</a:t>
            </a:r>
            <a:r>
              <a:rPr lang="cs-CZ" sz="2800" dirty="0"/>
              <a:t> – otevře se výfukový ventil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a </a:t>
            </a:r>
            <a:r>
              <a:rPr lang="cs-CZ" sz="2800" dirty="0"/>
              <a:t>vyhořelá směs </a:t>
            </a:r>
            <a:r>
              <a:rPr lang="cs-CZ" sz="2800" dirty="0" smtClean="0"/>
              <a:t>je </a:t>
            </a:r>
            <a:r>
              <a:rPr lang="cs-CZ" sz="2800" dirty="0"/>
              <a:t>pístem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vytlačena ven</a:t>
            </a:r>
            <a:endParaRPr lang="cs-CZ" sz="2800" dirty="0"/>
          </a:p>
          <a:p>
            <a:pPr algn="ctr">
              <a:defRPr/>
            </a:pPr>
            <a:r>
              <a:rPr lang="cs-CZ" sz="2800" b="1" dirty="0"/>
              <a:t>Cyklus se opakuje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zážehový - čtyřdobý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22250" y="673100"/>
            <a:ext cx="8972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sz="2800" dirty="0" smtClean="0"/>
              <a:t>pracovní </a:t>
            </a:r>
            <a:r>
              <a:rPr lang="cs-CZ" sz="2800" dirty="0"/>
              <a:t>látkou je směs benzínových par a vzduchu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994400" y="6273800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10</a:t>
            </a:r>
            <a:endParaRPr lang="cs-CZ" dirty="0"/>
          </a:p>
        </p:txBody>
      </p:sp>
      <p:pic>
        <p:nvPicPr>
          <p:cNvPr id="7" name="Picture 4" descr="Soubor:4StrokeEngine Ortho 3D Small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6550" y="1162050"/>
            <a:ext cx="3944938" cy="52599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4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0" y="3340100"/>
            <a:ext cx="63039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 smtClean="0"/>
              <a:t>Popište princip:</a:t>
            </a:r>
            <a:endParaRPr lang="cs-CZ" sz="2800" b="1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zážehový - čtyřdobý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cxnSp>
        <p:nvCxnSpPr>
          <p:cNvPr id="9" name="Přímá spojovací čára 8"/>
          <p:cNvCxnSpPr/>
          <p:nvPr/>
        </p:nvCxnSpPr>
        <p:spPr>
          <a:xfrm rot="16200000" flipH="1">
            <a:off x="415925" y="3895725"/>
            <a:ext cx="5156200" cy="44450"/>
          </a:xfrm>
          <a:prstGeom prst="line">
            <a:avLst/>
          </a:prstGeom>
          <a:ln w="57150">
            <a:solidFill>
              <a:srgbClr val="007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194050" y="6184900"/>
            <a:ext cx="124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11</a:t>
            </a:r>
            <a:endParaRPr lang="cs-CZ" dirty="0"/>
          </a:p>
        </p:txBody>
      </p:sp>
      <p:pic>
        <p:nvPicPr>
          <p:cNvPr id="8" name="Picture 2" descr="zazehovy_motor_spalovaci_ctyrdoby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9750" y="889577"/>
            <a:ext cx="2667000" cy="57842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2550" y="2040632"/>
            <a:ext cx="8890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Práce vykonaná plynem při izobarickém </a:t>
            </a:r>
            <a:r>
              <a:rPr lang="cs-CZ" sz="3200" dirty="0" smtClean="0"/>
              <a:t>ději </a:t>
            </a:r>
            <a:br>
              <a:rPr lang="cs-CZ" sz="3200" dirty="0" smtClean="0"/>
            </a:br>
            <a:r>
              <a:rPr lang="cs-CZ" sz="3200" dirty="0" smtClean="0"/>
              <a:t>je </a:t>
            </a:r>
            <a:r>
              <a:rPr lang="cs-CZ" sz="3200" dirty="0"/>
              <a:t>rovna součinu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tlaku </a:t>
            </a:r>
            <a:r>
              <a:rPr lang="cs-CZ" sz="3200" dirty="0"/>
              <a:t>plynu </a:t>
            </a:r>
            <a:r>
              <a:rPr lang="cs-CZ" sz="3200" dirty="0" smtClean="0"/>
              <a:t>a </a:t>
            </a:r>
            <a:r>
              <a:rPr lang="cs-CZ" sz="3200" dirty="0"/>
              <a:t>přírůstku jeho objemu.</a:t>
            </a:r>
          </a:p>
        </p:txBody>
      </p:sp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3327400" y="4140200"/>
          <a:ext cx="2452687" cy="1201279"/>
        </p:xfrm>
        <a:graphic>
          <a:graphicData uri="http://schemas.openxmlformats.org/presentationml/2006/ole">
            <p:oleObj spid="_x0000_s824322" name="Rovnice" r:id="rId4" imgW="787320" imgH="431640" progId="Equation.3">
              <p:embed/>
            </p:oleObj>
          </a:graphicData>
        </a:graphic>
      </p:graphicFrame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4. 1.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 PRÁCE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PLYNU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PŘI STÁLÉM TLAKU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71451" y="850900"/>
            <a:ext cx="58674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Pracovní fáze motoru: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cs-CZ" sz="2800" b="1" dirty="0" smtClean="0"/>
              <a:t>sání a komprese</a:t>
            </a:r>
            <a:br>
              <a:rPr lang="cs-CZ" sz="2800" b="1" dirty="0" smtClean="0"/>
            </a:br>
            <a:r>
              <a:rPr lang="cs-CZ" sz="2800" dirty="0" smtClean="0"/>
              <a:t> 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Píst se pohybuje směrem nahoru.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Vzniká podtlak, tím se nasaje do klikové skříně zápalná směs.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Uzavírá se výfukový a přepouštěcí kanál.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Směs v prostoru nad pístem se stlačuje, nastává komprese.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16650" y="6257835"/>
            <a:ext cx="315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12</a:t>
            </a:r>
          </a:p>
        </p:txBody>
      </p:sp>
      <p:pic>
        <p:nvPicPr>
          <p:cNvPr id="920582" name="Picture 6" descr="http://upload.wikimedia.org/wikipedia/commons/3/33/Two-Stroke_Engi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1073149"/>
            <a:ext cx="2949575" cy="51304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zážehový- dvoudobý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71451" y="850900"/>
            <a:ext cx="58674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Pracovní fáze motoru:</a:t>
            </a:r>
          </a:p>
          <a:p>
            <a:pPr indent="269875">
              <a:buFont typeface="Arial" pitchFamily="34" charset="0"/>
              <a:buChar char="•"/>
            </a:pPr>
            <a:r>
              <a:rPr lang="cs-CZ" sz="2800" b="1" dirty="0" smtClean="0"/>
              <a:t>expanze a výfuk</a:t>
            </a:r>
            <a:r>
              <a:rPr lang="cs-CZ" sz="2800" dirty="0" smtClean="0"/>
              <a:t> 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Před horní úvratí přeskočí jiskra, nastává zážeh a expanze.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Expanzí je píst tlačen dolů.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Spodní hrana pístu uzavírá sací kanál.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Směs v klikové skříni se pohybem pístu stlačuje. </a:t>
            </a:r>
          </a:p>
          <a:p>
            <a:pPr marL="269875" indent="-269875">
              <a:buFont typeface="Calibri" pitchFamily="34" charset="0"/>
              <a:buChar char="◦"/>
            </a:pPr>
            <a:r>
              <a:rPr lang="cs-CZ" sz="2800" dirty="0" smtClean="0"/>
              <a:t>Při dalším pohybu pístu otevírá horní hrana pístu výfukový kanál, pak i přepouštěcí kanál a stlačená směs začne vytlačovat zplodiny a dostává se do prostoru nad píst.</a:t>
            </a:r>
            <a:endParaRPr lang="cs-CZ" sz="280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216650" y="6257835"/>
            <a:ext cx="315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12</a:t>
            </a:r>
            <a:endParaRPr lang="cs-CZ" dirty="0"/>
          </a:p>
        </p:txBody>
      </p:sp>
      <p:pic>
        <p:nvPicPr>
          <p:cNvPr id="920582" name="Picture 6" descr="http://upload.wikimedia.org/wikipedia/commons/3/33/Two-Stroke_Engin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7425" y="1073149"/>
            <a:ext cx="2949575" cy="5130475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zážehový- dvoudobý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zážehový- dvoudobý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26722" name="Picture 2" descr="Soubor:Arbeitsweise Zweitak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339850"/>
            <a:ext cx="8728424" cy="235585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15900" y="4362450"/>
            <a:ext cx="8712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Vizualizace přibližuje význam správně vyladěného výfuku </a:t>
            </a:r>
            <a:br>
              <a:rPr lang="cs-CZ" sz="2800" dirty="0" smtClean="0"/>
            </a:br>
            <a:r>
              <a:rPr lang="cs-CZ" sz="2800" dirty="0" smtClean="0"/>
              <a:t>- sledujte proudění zeleně vyznačené čerstvé směsi.</a:t>
            </a:r>
            <a:endParaRPr lang="cs-CZ" sz="2800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994650" y="3281918"/>
            <a:ext cx="315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-38100"/>
            <a:ext cx="9150350" cy="646331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</a:t>
            </a:r>
            <a:r>
              <a:rPr lang="cs-CZ" sz="3600" b="1" dirty="0" smtClean="0">
                <a:solidFill>
                  <a:srgbClr val="99FF99"/>
                </a:solidFill>
              </a:rPr>
              <a:t>zážehový - </a:t>
            </a:r>
            <a:r>
              <a:rPr lang="cs-CZ" sz="2800" b="1" dirty="0" smtClean="0">
                <a:solidFill>
                  <a:srgbClr val="99FF99"/>
                </a:solidFill>
              </a:rPr>
              <a:t>dvoudobý</a:t>
            </a:r>
            <a:endParaRPr lang="cs-CZ" sz="28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60350" y="1264027"/>
            <a:ext cx="84455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/>
              <a:t>Použití</a:t>
            </a:r>
          </a:p>
          <a:p>
            <a:r>
              <a:rPr lang="cs-CZ" sz="3200" dirty="0" smtClean="0"/>
              <a:t>	(benzínové motory malých výkonů):</a:t>
            </a:r>
          </a:p>
          <a:p>
            <a:endParaRPr lang="cs-CZ" sz="32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cs-CZ" sz="3200" dirty="0" smtClean="0"/>
              <a:t>jednostopá motorová vozidla - mopedy, skútry,</a:t>
            </a:r>
            <a:br>
              <a:rPr lang="cs-CZ" sz="3200" dirty="0" smtClean="0"/>
            </a:br>
            <a:r>
              <a:rPr lang="cs-CZ" sz="3200" dirty="0" smtClean="0"/>
              <a:t> </a:t>
            </a:r>
          </a:p>
          <a:p>
            <a:pPr marL="269875" indent="-269875">
              <a:buFont typeface="Arial" pitchFamily="34" charset="0"/>
              <a:buChar char="•"/>
            </a:pPr>
            <a:r>
              <a:rPr lang="cs-CZ" sz="3200" dirty="0" smtClean="0"/>
              <a:t>starší automobily - Trabant, Wartburg</a:t>
            </a:r>
            <a:br>
              <a:rPr lang="cs-CZ" sz="3200" dirty="0" smtClean="0"/>
            </a:br>
            <a:endParaRPr lang="cs-CZ" sz="3200" dirty="0" smtClean="0"/>
          </a:p>
          <a:p>
            <a:pPr marL="269875" indent="-269875">
              <a:buFont typeface="Arial" pitchFamily="34" charset="0"/>
              <a:buChar char="•"/>
            </a:pPr>
            <a:r>
              <a:rPr lang="cs-CZ" sz="3200" dirty="0" smtClean="0"/>
              <a:t>motorové pily, křovinořezy, sekačky na trávu</a:t>
            </a:r>
            <a:endParaRPr lang="cs-CZ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15900" y="806450"/>
            <a:ext cx="85788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b="1" dirty="0" smtClean="0"/>
              <a:t>rotační stroje - </a:t>
            </a:r>
            <a:r>
              <a:rPr lang="cs-CZ" sz="3200" dirty="0" err="1" smtClean="0"/>
              <a:t>Wankelův</a:t>
            </a:r>
            <a:r>
              <a:rPr lang="cs-CZ" sz="3200" dirty="0" smtClean="0"/>
              <a:t> motor;</a:t>
            </a: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dirty="0" smtClean="0"/>
              <a:t>cyklicky se zvětšuje a zmenšuje prostor mezi válcem a pístem, těžiště se rovnoměrně otáčí</a:t>
            </a:r>
            <a:endParaRPr lang="cs-CZ" sz="32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zážehový - trojdobý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20578" name="Picture 2" descr="http://upload.wikimedia.org/wikipedia/commons/d/da/Wankel_Cycle_anim.gif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16450" y="1621366"/>
            <a:ext cx="4256086" cy="5674784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905750" y="6318250"/>
            <a:ext cx="315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15</a:t>
            </a:r>
          </a:p>
        </p:txBody>
      </p:sp>
      <p:pic>
        <p:nvPicPr>
          <p:cNvPr id="998402" name="Picture 2" descr="http://digitaljournal.com/img/8/7/3/i/5/1/9/o/020823Wank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836" y="2406650"/>
            <a:ext cx="3198164" cy="3911600"/>
          </a:xfrm>
          <a:prstGeom prst="rect">
            <a:avLst/>
          </a:prstGeom>
          <a:noFill/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38150" y="6393418"/>
            <a:ext cx="31559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14 - </a:t>
            </a:r>
            <a:r>
              <a:rPr lang="cs-CZ" b="1" dirty="0" smtClean="0"/>
              <a:t>Felix </a:t>
            </a:r>
            <a:r>
              <a:rPr lang="cs-CZ" b="1" dirty="0" err="1" smtClean="0"/>
              <a:t>Wankel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2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7" grpId="0"/>
      <p:bldP spid="1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215900" y="806450"/>
            <a:ext cx="8659811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Automobilový průmysl: </a:t>
            </a:r>
          </a:p>
          <a:p>
            <a:r>
              <a:rPr lang="cs-CZ" sz="3200" b="1" dirty="0" smtClean="0"/>
              <a:t>Citroen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 </a:t>
            </a:r>
          </a:p>
          <a:p>
            <a:pPr marL="274638" indent="-274638"/>
            <a:r>
              <a:rPr lang="cs-CZ" sz="3200" dirty="0" smtClean="0"/>
              <a:t>Dnes </a:t>
            </a:r>
          </a:p>
          <a:p>
            <a:pPr marL="274638" indent="-274638">
              <a:buFont typeface="Arial" pitchFamily="34" charset="0"/>
              <a:buChar char="•"/>
            </a:pPr>
            <a:r>
              <a:rPr lang="cs-CZ" sz="3200" dirty="0" smtClean="0"/>
              <a:t>japonská </a:t>
            </a:r>
            <a:r>
              <a:rPr lang="cs-CZ" sz="3200" b="1" dirty="0" smtClean="0"/>
              <a:t>Mazda</a:t>
            </a:r>
            <a:r>
              <a:rPr lang="cs-CZ" sz="3200" dirty="0" smtClean="0"/>
              <a:t> </a:t>
            </a:r>
            <a:br>
              <a:rPr lang="cs-CZ" sz="3200" dirty="0" smtClean="0"/>
            </a:br>
            <a:r>
              <a:rPr lang="cs-CZ" sz="2800" dirty="0" smtClean="0"/>
              <a:t>ve sportovních </a:t>
            </a:r>
            <a:br>
              <a:rPr lang="cs-CZ" sz="2800" dirty="0" smtClean="0"/>
            </a:br>
            <a:r>
              <a:rPr lang="cs-CZ" sz="2800" dirty="0" smtClean="0"/>
              <a:t>automobilech </a:t>
            </a:r>
            <a:br>
              <a:rPr lang="cs-CZ" sz="2800" dirty="0" smtClean="0"/>
            </a:br>
            <a:endParaRPr lang="cs-CZ" sz="2800" dirty="0" smtClean="0"/>
          </a:p>
          <a:p>
            <a:pPr marL="274638" indent="-274638">
              <a:buFont typeface="Arial" pitchFamily="34" charset="0"/>
              <a:buChar char="•"/>
            </a:pPr>
            <a:r>
              <a:rPr lang="cs-CZ" sz="3200" dirty="0" smtClean="0"/>
              <a:t>ruská </a:t>
            </a:r>
            <a:r>
              <a:rPr lang="cs-CZ" sz="3200" b="1" dirty="0" smtClean="0"/>
              <a:t>Lada</a:t>
            </a: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2800" dirty="0" smtClean="0"/>
              <a:t>ve vozidlech </a:t>
            </a:r>
            <a:br>
              <a:rPr lang="cs-CZ" sz="2800" dirty="0" smtClean="0"/>
            </a:br>
            <a:r>
              <a:rPr lang="cs-CZ" sz="2800" dirty="0" smtClean="0"/>
              <a:t>ozbrojených </a:t>
            </a:r>
            <a:br>
              <a:rPr lang="cs-CZ" sz="2800" dirty="0" smtClean="0"/>
            </a:br>
            <a:r>
              <a:rPr lang="cs-CZ" sz="2800" dirty="0" smtClean="0"/>
              <a:t>složek Ruska. </a:t>
            </a:r>
          </a:p>
          <a:p>
            <a:pPr marL="261938" indent="-261938">
              <a:buFont typeface="Arial" pitchFamily="34" charset="0"/>
              <a:buChar char="•"/>
              <a:defRPr/>
            </a:pPr>
            <a:endParaRPr lang="cs-CZ" sz="32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(1) zážehový - trojdobý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20580" name="Picture 4" descr="Soubor:DEWank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7462" y="1784350"/>
            <a:ext cx="5535088" cy="3733800"/>
          </a:xfrm>
          <a:prstGeom prst="rect">
            <a:avLst/>
          </a:prstGeom>
          <a:noFill/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8039100" y="5651500"/>
            <a:ext cx="1022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cs-CZ" dirty="0" smtClean="0"/>
              <a:t>Obr.: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79388" y="768092"/>
            <a:ext cx="883443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cs-CZ" sz="3200" dirty="0" smtClean="0"/>
              <a:t>dieselový motor -  naftový motor - </a:t>
            </a:r>
            <a:r>
              <a:rPr lang="cs-CZ" sz="3200" dirty="0" err="1" smtClean="0"/>
              <a:t>Dieselův</a:t>
            </a:r>
            <a:r>
              <a:rPr lang="cs-CZ" sz="3200" dirty="0" smtClean="0"/>
              <a:t> motor </a:t>
            </a:r>
          </a:p>
          <a:p>
            <a:pPr marL="514350" indent="-514350"/>
            <a:endParaRPr lang="cs-CZ" sz="3200" dirty="0"/>
          </a:p>
          <a:p>
            <a:pPr marL="274638" indent="-274638">
              <a:buFont typeface="Arial" charset="0"/>
              <a:buChar char="•"/>
            </a:pPr>
            <a:r>
              <a:rPr lang="cs-CZ" sz="3200" dirty="0" smtClean="0"/>
              <a:t>palivo </a:t>
            </a:r>
            <a:r>
              <a:rPr lang="cs-CZ" sz="3200" dirty="0"/>
              <a:t>– nafta</a:t>
            </a:r>
          </a:p>
          <a:p>
            <a:pPr marL="274638" indent="-274638">
              <a:buFont typeface="Arial" charset="0"/>
              <a:buChar char="•"/>
            </a:pPr>
            <a:r>
              <a:rPr lang="cs-CZ" sz="3200" dirty="0" smtClean="0"/>
              <a:t>tzv. kompresní </a:t>
            </a:r>
            <a:r>
              <a:rPr lang="cs-CZ" sz="3200" dirty="0"/>
              <a:t>zapalování </a:t>
            </a:r>
          </a:p>
          <a:p>
            <a:pPr marL="274638" indent="-274638">
              <a:buFont typeface="Arial" charset="0"/>
              <a:buChar char="•"/>
            </a:pPr>
            <a:r>
              <a:rPr lang="cs-CZ" sz="3200" dirty="0" smtClean="0"/>
              <a:t>výhodou je </a:t>
            </a:r>
            <a:r>
              <a:rPr lang="cs-CZ" sz="3200" dirty="0"/>
              <a:t>velká tažná síla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při </a:t>
            </a:r>
            <a:r>
              <a:rPr lang="cs-CZ" sz="3200" dirty="0"/>
              <a:t>nízkých otáčkách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(2) vznětový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52322" name="Picture 2" descr="Soubor:Diesel 1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9850" y="1962150"/>
            <a:ext cx="3600450" cy="4286250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2794000" y="5904468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17 </a:t>
            </a:r>
            <a:r>
              <a:rPr lang="cs-CZ" b="1" dirty="0" smtClean="0"/>
              <a:t>- Rudolf Diesel</a:t>
            </a:r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5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79388" y="673100"/>
            <a:ext cx="89646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cs-CZ" sz="3000" dirty="0" smtClean="0"/>
              <a:t>Pracuje jako čtyřdobý nebo dvoudobý spalovací motor.</a:t>
            </a:r>
          </a:p>
          <a:p>
            <a:pPr marL="514350" indent="-514350"/>
            <a:endParaRPr lang="cs-CZ" sz="3000" dirty="0"/>
          </a:p>
          <a:p>
            <a:r>
              <a:rPr lang="cs-CZ" sz="3000" dirty="0" smtClean="0"/>
              <a:t>Pracovní fáze čtyřdobého vznětového motoru: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000" b="1" dirty="0" smtClean="0"/>
              <a:t>Sání</a:t>
            </a:r>
            <a:r>
              <a:rPr lang="cs-CZ" sz="3000" dirty="0" smtClean="0"/>
              <a:t> 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píst se pohybuje směrem dolů 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přes sací ventil nasává vzduch.</a:t>
            </a:r>
            <a:br>
              <a:rPr lang="cs-CZ" sz="3000" dirty="0" smtClean="0"/>
            </a:br>
            <a:endParaRPr lang="cs-CZ" sz="30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cs-CZ" sz="3000" b="1" dirty="0" smtClean="0"/>
              <a:t>Komprese</a:t>
            </a:r>
            <a:r>
              <a:rPr lang="cs-CZ" sz="3000" dirty="0" smtClean="0"/>
              <a:t> 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oba ventily jsou uzavřené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píst se pohybuje nahoru a stlačuje nasátý vzduch (zmenšuje se objem, zvětšuje se tlak a teplota)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do válce je vstříknuto palivo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38100"/>
            <a:ext cx="91948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(2) vznětový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179388" y="673100"/>
            <a:ext cx="89646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cs-CZ" sz="3000" b="1" dirty="0" smtClean="0"/>
              <a:t>Expanze</a:t>
            </a:r>
            <a:r>
              <a:rPr lang="cs-CZ" sz="3000" dirty="0" smtClean="0"/>
              <a:t> 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oba ventily jsou uzavřené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směs paliva a vzduchu se vznítí a hoří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zvýší se teplota i tlak vzniklých plynů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ty expandují a během pohybu pístu směrem dolů konají práci</a:t>
            </a:r>
            <a:br>
              <a:rPr lang="cs-CZ" sz="3000" dirty="0" smtClean="0"/>
            </a:br>
            <a:endParaRPr lang="cs-CZ" sz="30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cs-CZ" sz="3000" b="1" dirty="0" smtClean="0"/>
              <a:t>Výfuk</a:t>
            </a:r>
            <a:r>
              <a:rPr lang="cs-CZ" sz="3000" dirty="0" smtClean="0"/>
              <a:t> 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píst se pohybuje nahoru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výfukový ventil je otevřený</a:t>
            </a:r>
          </a:p>
          <a:p>
            <a:pPr marL="514350" indent="-244475">
              <a:buFont typeface="Arial" pitchFamily="34" charset="0"/>
              <a:buChar char="•"/>
            </a:pPr>
            <a:r>
              <a:rPr lang="cs-CZ" sz="3000" dirty="0" smtClean="0"/>
              <a:t>splodiny z pracovního prostoru válce jsou vytlačovány ven</a:t>
            </a:r>
            <a:endParaRPr lang="cs-CZ" sz="3000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6350" y="-38100"/>
            <a:ext cx="915035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(2) vznětový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93663" y="1445320"/>
            <a:ext cx="88344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endParaRPr lang="cs-CZ" sz="3200" dirty="0"/>
          </a:p>
          <a:p>
            <a:pPr marL="261938" indent="-261938">
              <a:buFont typeface="Arial" charset="0"/>
              <a:buChar char="•"/>
            </a:pPr>
            <a:r>
              <a:rPr lang="cs-CZ" sz="3200" dirty="0"/>
              <a:t>princip akce a reakce</a:t>
            </a:r>
          </a:p>
          <a:p>
            <a:pPr marL="261938" indent="-261938">
              <a:buFont typeface="Arial" charset="0"/>
              <a:buChar char="•"/>
            </a:pPr>
            <a:r>
              <a:rPr lang="cs-CZ" sz="3200" dirty="0"/>
              <a:t>palivo – kerosin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(</a:t>
            </a:r>
            <a:r>
              <a:rPr lang="cs-CZ" sz="3200" dirty="0"/>
              <a:t>podobný petroleji)</a:t>
            </a:r>
          </a:p>
          <a:p>
            <a:pPr marL="514350" indent="-514350"/>
            <a:endParaRPr lang="cs-CZ" sz="32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(3) proudový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50274" name="Picture 2" descr="Soubor:Frank Whittle CH 011867.jpg"/>
          <p:cNvPicPr>
            <a:picLocks noChangeAspect="1" noChangeArrowheads="1"/>
          </p:cNvPicPr>
          <p:nvPr/>
        </p:nvPicPr>
        <p:blipFill>
          <a:blip r:embed="rId3" cstate="print"/>
          <a:srcRect l="24500" t="17125" r="23000" b="673"/>
          <a:stretch>
            <a:fillRect/>
          </a:stretch>
        </p:blipFill>
        <p:spPr bwMode="auto">
          <a:xfrm>
            <a:off x="4344193" y="1295400"/>
            <a:ext cx="4583907" cy="4889500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860550" y="5860018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cs-CZ" dirty="0" smtClean="0"/>
              <a:t>Obr.: 18 - </a:t>
            </a:r>
            <a:r>
              <a:rPr lang="cs-CZ" b="1" dirty="0" smtClean="0"/>
              <a:t>Frank </a:t>
            </a:r>
            <a:r>
              <a:rPr lang="cs-CZ" b="1" dirty="0" err="1" smtClean="0"/>
              <a:t>Whittle</a:t>
            </a:r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délník 26"/>
          <p:cNvSpPr/>
          <p:nvPr/>
        </p:nvSpPr>
        <p:spPr>
          <a:xfrm>
            <a:off x="6172200" y="3308350"/>
            <a:ext cx="1644650" cy="1689100"/>
          </a:xfrm>
          <a:prstGeom prst="rect">
            <a:avLst/>
          </a:prstGeom>
          <a:solidFill>
            <a:srgbClr val="00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27000" y="1162050"/>
            <a:ext cx="511333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7D00"/>
                </a:solidFill>
              </a:rPr>
              <a:t>Práce plynu </a:t>
            </a:r>
            <a:r>
              <a:rPr lang="cs-CZ" sz="3200" b="1" dirty="0" smtClean="0">
                <a:solidFill>
                  <a:srgbClr val="007D00"/>
                </a:solidFill>
              </a:rPr>
              <a:t/>
            </a:r>
            <a:br>
              <a:rPr lang="cs-CZ" sz="3200" b="1" dirty="0" smtClean="0">
                <a:solidFill>
                  <a:srgbClr val="007D00"/>
                </a:solidFill>
              </a:rPr>
            </a:br>
            <a:r>
              <a:rPr lang="cs-CZ" sz="3200" b="1" dirty="0" smtClean="0">
                <a:solidFill>
                  <a:srgbClr val="007D00"/>
                </a:solidFill>
              </a:rPr>
              <a:t>vyjádřená </a:t>
            </a:r>
            <a:r>
              <a:rPr lang="cs-CZ" sz="3200" b="1" dirty="0">
                <a:solidFill>
                  <a:srgbClr val="007D00"/>
                </a:solidFill>
              </a:rPr>
              <a:t>graficky:    </a:t>
            </a:r>
            <a:br>
              <a:rPr lang="cs-CZ" sz="3200" b="1" dirty="0">
                <a:solidFill>
                  <a:srgbClr val="007D00"/>
                </a:solidFill>
              </a:rPr>
            </a:br>
            <a:r>
              <a:rPr lang="cs-CZ" sz="3200" b="1" dirty="0">
                <a:solidFill>
                  <a:srgbClr val="007D00"/>
                </a:solidFill>
              </a:rPr>
              <a:t>(pracovní diagram</a:t>
            </a:r>
            <a:r>
              <a:rPr lang="cs-CZ" sz="3200" b="1" dirty="0" smtClean="0">
                <a:solidFill>
                  <a:srgbClr val="007D00"/>
                </a:solidFill>
              </a:rPr>
              <a:t>)</a:t>
            </a:r>
          </a:p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3200" dirty="0" smtClean="0"/>
              <a:t>Práce </a:t>
            </a:r>
            <a:r>
              <a:rPr lang="cs-CZ" sz="3200" dirty="0"/>
              <a:t>plynu vykonaná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při </a:t>
            </a:r>
            <a:r>
              <a:rPr lang="cs-CZ" sz="3200" dirty="0"/>
              <a:t>izobarickém ději,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při </a:t>
            </a:r>
            <a:r>
              <a:rPr lang="cs-CZ" sz="3200" dirty="0"/>
              <a:t>němž </a:t>
            </a:r>
            <a:r>
              <a:rPr lang="cs-CZ" sz="3200" dirty="0" smtClean="0"/>
              <a:t>přejde </a:t>
            </a:r>
            <a:r>
              <a:rPr lang="cs-CZ" sz="3200" dirty="0"/>
              <a:t>plyn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ze </a:t>
            </a:r>
            <a:r>
              <a:rPr lang="cs-CZ" sz="3200" dirty="0"/>
              <a:t>stavu A do stavu B,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je </a:t>
            </a:r>
            <a:r>
              <a:rPr lang="cs-CZ" sz="3200" dirty="0"/>
              <a:t>znázorněna obsahem</a:t>
            </a:r>
            <a:br>
              <a:rPr lang="cs-CZ" sz="3200" dirty="0"/>
            </a:br>
            <a:r>
              <a:rPr lang="cs-CZ" sz="3200" dirty="0"/>
              <a:t>plochy ležící pod izobarou</a:t>
            </a:r>
            <a:r>
              <a:rPr lang="cs-CZ" sz="3200" dirty="0" smtClean="0"/>
              <a:t>.</a:t>
            </a:r>
            <a:endParaRPr lang="cs-CZ" sz="3200" dirty="0">
              <a:solidFill>
                <a:srgbClr val="000099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5505450" y="1481138"/>
            <a:ext cx="0" cy="35430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5461000" y="4997450"/>
            <a:ext cx="31488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060950" y="14287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8350250" y="504190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V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145088" y="486410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949950" y="5041900"/>
            <a:ext cx="666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V</a:t>
            </a:r>
            <a:r>
              <a:rPr lang="cs-CZ" sz="3200" baseline="-25000" dirty="0" smtClean="0"/>
              <a:t>1</a:t>
            </a:r>
            <a:endParaRPr lang="cs-CZ" sz="3200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705600" y="5041900"/>
            <a:ext cx="75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∆V</a:t>
            </a:r>
            <a:endParaRPr lang="cs-CZ" sz="32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594600" y="5041900"/>
            <a:ext cx="666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V</a:t>
            </a:r>
            <a:r>
              <a:rPr lang="cs-CZ" sz="3200" baseline="-25000" dirty="0" smtClean="0"/>
              <a:t>2</a:t>
            </a:r>
            <a:endParaRPr lang="cs-CZ" sz="3200" baseline="-25000" dirty="0"/>
          </a:p>
        </p:txBody>
      </p:sp>
      <p:cxnSp>
        <p:nvCxnSpPr>
          <p:cNvPr id="18" name="Přímá spojovací čára 17"/>
          <p:cNvCxnSpPr/>
          <p:nvPr/>
        </p:nvCxnSpPr>
        <p:spPr>
          <a:xfrm rot="5400000" flipH="1" flipV="1">
            <a:off x="5349875" y="4130675"/>
            <a:ext cx="16446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 rot="5400000" flipH="1" flipV="1">
            <a:off x="6994525" y="4175125"/>
            <a:ext cx="16446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/>
        </p:nvCxnSpPr>
        <p:spPr>
          <a:xfrm rot="10800000">
            <a:off x="5505450" y="3308350"/>
            <a:ext cx="66675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905500" y="277495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A</a:t>
            </a:r>
          </a:p>
        </p:txBody>
      </p:sp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7594600" y="277495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cxnSp>
        <p:nvCxnSpPr>
          <p:cNvPr id="26" name="Přímá spojovací čára 25"/>
          <p:cNvCxnSpPr/>
          <p:nvPr/>
        </p:nvCxnSpPr>
        <p:spPr>
          <a:xfrm rot="16200000" flipH="1">
            <a:off x="6996906" y="2463801"/>
            <a:ext cx="0" cy="16891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6705600" y="3797300"/>
            <a:ext cx="6667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W´</a:t>
            </a:r>
            <a:endParaRPr lang="cs-CZ" sz="3200" dirty="0"/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4. 1.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 PRÁCE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PLYNU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PŘI STÁLÉM TLAKU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3" grpId="0" build="p" bldLvl="2"/>
      <p:bldP spid="6" grpId="0" animBg="1"/>
      <p:bldP spid="7" grpId="0" animBg="1"/>
      <p:bldP spid="8" grpId="0"/>
      <p:bldP spid="9" grpId="0"/>
      <p:bldP spid="10" grpId="0"/>
      <p:bldP spid="12" grpId="0"/>
      <p:bldP spid="15" grpId="0"/>
      <p:bldP spid="16" grpId="0"/>
      <p:bldP spid="23" grpId="0"/>
      <p:bldP spid="24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55289" y="3078957"/>
            <a:ext cx="88344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cs-CZ" sz="2800" u="sng" dirty="0" smtClean="0"/>
              <a:t>části</a:t>
            </a:r>
            <a:endParaRPr lang="cs-CZ" sz="2800" u="sng" dirty="0"/>
          </a:p>
          <a:p>
            <a:pPr marL="514350" indent="-514350">
              <a:buFont typeface="Arial" charset="0"/>
              <a:buChar char="•"/>
            </a:pPr>
            <a:r>
              <a:rPr lang="cs-CZ" sz="2800" dirty="0"/>
              <a:t>turbodmychadlo, kterým vstupuje vzduch</a:t>
            </a:r>
          </a:p>
          <a:p>
            <a:pPr marL="514350" indent="-514350">
              <a:buFont typeface="Arial" charset="0"/>
              <a:buChar char="•"/>
            </a:pPr>
            <a:r>
              <a:rPr lang="cs-CZ" sz="2800" dirty="0"/>
              <a:t>kompresor vzduch stlačí</a:t>
            </a:r>
          </a:p>
          <a:p>
            <a:pPr marL="514350" indent="-514350">
              <a:buFont typeface="Arial" charset="0"/>
              <a:buChar char="•"/>
            </a:pPr>
            <a:r>
              <a:rPr lang="cs-CZ" sz="2800" dirty="0"/>
              <a:t>spalovací komora – do stlačeného vzduchu se vstříkne palivo, zažehnutím směsi se uvolní energie a vznikající horké plyny vycházejí ze spalovací komory a roztáčejí turbínu v zadní části motoru</a:t>
            </a:r>
          </a:p>
          <a:p>
            <a:pPr marL="514350" indent="-514350">
              <a:buFont typeface="Arial" charset="0"/>
              <a:buChar char="•"/>
            </a:pPr>
            <a:r>
              <a:rPr lang="cs-CZ" sz="2800" dirty="0"/>
              <a:t>(+) velká </a:t>
            </a:r>
            <a:r>
              <a:rPr lang="cs-CZ" sz="2800" dirty="0" smtClean="0"/>
              <a:t>účinnost, </a:t>
            </a:r>
            <a:r>
              <a:rPr lang="cs-CZ" sz="2800" dirty="0"/>
              <a:t>(–) hluk a spotřeba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603" y="755650"/>
            <a:ext cx="8094097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-38100"/>
            <a:ext cx="915035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(3) proudový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05600" y="276225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19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770" name="Picture 2" descr="http://upload.wikimedia.org/wikipedia/commons/c/ce/Turbojet_operation-_centrifugal_flow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5900" y="717550"/>
            <a:ext cx="8317644" cy="5962650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(3) proudový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8150" y="609600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20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" y="628650"/>
            <a:ext cx="91440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875" indent="-269875">
              <a:buFont typeface="Arial" charset="0"/>
              <a:buChar char="•"/>
            </a:pPr>
            <a:r>
              <a:rPr lang="cs-CZ" sz="3000" dirty="0" smtClean="0"/>
              <a:t>akce a reakce…</a:t>
            </a:r>
          </a:p>
          <a:p>
            <a:pPr marL="269875" indent="-269875">
              <a:buFont typeface="Arial" charset="0"/>
              <a:buChar char="•"/>
            </a:pPr>
            <a:r>
              <a:rPr lang="cs-CZ" sz="3000" dirty="0" smtClean="0"/>
              <a:t>pracuje </a:t>
            </a:r>
            <a:r>
              <a:rPr lang="cs-CZ" sz="3000" dirty="0"/>
              <a:t>i ve </a:t>
            </a:r>
            <a:r>
              <a:rPr lang="cs-CZ" sz="3000" dirty="0" smtClean="0"/>
              <a:t>vzduchoprázdnu (mimo atmosféru)</a:t>
            </a:r>
            <a:br>
              <a:rPr lang="cs-CZ" sz="3000" dirty="0" smtClean="0"/>
            </a:br>
            <a:endParaRPr lang="cs-CZ" sz="3000" dirty="0" smtClean="0"/>
          </a:p>
          <a:p>
            <a:pPr marL="269875" indent="-269875">
              <a:buFont typeface="Arial" charset="0"/>
              <a:buChar char="•"/>
            </a:pPr>
            <a:r>
              <a:rPr lang="cs-CZ" sz="3000" b="1" dirty="0" smtClean="0"/>
              <a:t>použití</a:t>
            </a:r>
            <a:r>
              <a:rPr lang="cs-CZ" sz="3000" dirty="0" smtClean="0"/>
              <a:t>:</a:t>
            </a:r>
            <a:br>
              <a:rPr lang="cs-CZ" sz="3000" dirty="0" smtClean="0"/>
            </a:br>
            <a:r>
              <a:rPr lang="cs-CZ" sz="3000" dirty="0" smtClean="0"/>
              <a:t>vynesení </a:t>
            </a:r>
            <a:r>
              <a:rPr lang="cs-CZ" sz="3000" dirty="0"/>
              <a:t>družic, </a:t>
            </a:r>
            <a:r>
              <a:rPr lang="cs-CZ" sz="3000" dirty="0" smtClean="0"/>
              <a:t>kosmických </a:t>
            </a:r>
            <a:r>
              <a:rPr lang="cs-CZ" sz="3000" dirty="0"/>
              <a:t>sond na oběžnou </a:t>
            </a:r>
            <a:r>
              <a:rPr lang="cs-CZ" sz="3000" dirty="0" smtClean="0"/>
              <a:t>dráhu, pohon raketoplánu</a:t>
            </a:r>
            <a:br>
              <a:rPr lang="cs-CZ" sz="3000" dirty="0" smtClean="0"/>
            </a:br>
            <a:endParaRPr lang="cs-CZ" sz="3000" dirty="0" smtClean="0"/>
          </a:p>
          <a:p>
            <a:pPr marL="269875" indent="-269875">
              <a:buFont typeface="Arial" charset="0"/>
              <a:buChar char="•"/>
            </a:pPr>
            <a:r>
              <a:rPr lang="cs-CZ" sz="3000" dirty="0" smtClean="0"/>
              <a:t>má zásoby </a:t>
            </a:r>
            <a:r>
              <a:rPr lang="cs-CZ" sz="3000" dirty="0"/>
              <a:t>paliva </a:t>
            </a:r>
            <a:r>
              <a:rPr lang="cs-CZ" sz="3000" dirty="0" smtClean="0"/>
              <a:t>a </a:t>
            </a:r>
            <a:r>
              <a:rPr lang="cs-CZ" sz="3000" dirty="0"/>
              <a:t>kyslíku (zápalná směs</a:t>
            </a:r>
            <a:r>
              <a:rPr lang="cs-CZ" sz="3000" dirty="0" smtClean="0"/>
              <a:t>)</a:t>
            </a:r>
            <a:br>
              <a:rPr lang="cs-CZ" sz="3000" dirty="0" smtClean="0"/>
            </a:br>
            <a:endParaRPr lang="cs-CZ" sz="3000" dirty="0"/>
          </a:p>
          <a:p>
            <a:pPr marL="269875" indent="-269875">
              <a:buFont typeface="Arial" charset="0"/>
              <a:buChar char="•"/>
            </a:pPr>
            <a:r>
              <a:rPr lang="cs-CZ" sz="3000" b="1" dirty="0"/>
              <a:t>pevné palivo </a:t>
            </a:r>
            <a:r>
              <a:rPr lang="cs-CZ" sz="3000" dirty="0"/>
              <a:t>– připravené předem </a:t>
            </a:r>
            <a:r>
              <a:rPr lang="cs-CZ" sz="3000" dirty="0" smtClean="0"/>
              <a:t/>
            </a:r>
            <a:br>
              <a:rPr lang="cs-CZ" sz="3000" dirty="0" smtClean="0"/>
            </a:br>
            <a:r>
              <a:rPr lang="cs-CZ" sz="3000" dirty="0" smtClean="0"/>
              <a:t>(</a:t>
            </a:r>
            <a:r>
              <a:rPr lang="cs-CZ" sz="3000" dirty="0"/>
              <a:t>použití </a:t>
            </a:r>
            <a:r>
              <a:rPr lang="cs-CZ" sz="3000" dirty="0" smtClean="0"/>
              <a:t>u </a:t>
            </a:r>
            <a:r>
              <a:rPr lang="cs-CZ" sz="3000" dirty="0"/>
              <a:t>pomocných raketových motorů, které se po dosažení rychlosti odhazují)</a:t>
            </a:r>
          </a:p>
          <a:p>
            <a:pPr marL="269875" indent="-269875">
              <a:buFont typeface="Arial" charset="0"/>
              <a:buChar char="•"/>
            </a:pPr>
            <a:r>
              <a:rPr lang="cs-CZ" sz="3000" b="1" dirty="0"/>
              <a:t>tekuté palivo </a:t>
            </a:r>
            <a:r>
              <a:rPr lang="cs-CZ" sz="3000" dirty="0"/>
              <a:t>– v oddělených zásobnících, lépe se o</a:t>
            </a:r>
            <a:r>
              <a:rPr lang="cs-CZ" sz="2800" dirty="0"/>
              <a:t>vládá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-38100"/>
            <a:ext cx="915035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(4) raketový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309563" y="806450"/>
            <a:ext cx="8834437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Arial" charset="0"/>
              <a:buChar char="•"/>
            </a:pPr>
            <a:r>
              <a:rPr lang="cs-CZ" sz="2800" b="1" dirty="0" smtClean="0"/>
              <a:t>pevné palivo</a:t>
            </a:r>
            <a:endParaRPr lang="cs-CZ" sz="2800" dirty="0" smtClean="0"/>
          </a:p>
          <a:p>
            <a:pPr marL="514350" indent="-514350">
              <a:buFont typeface="Arial" charset="0"/>
              <a:buChar char="•"/>
            </a:pPr>
            <a:endParaRPr lang="cs-CZ" sz="2800" dirty="0" smtClean="0"/>
          </a:p>
          <a:p>
            <a:pPr marL="514350" indent="-514350">
              <a:buFont typeface="Arial" charset="0"/>
              <a:buChar char="•"/>
            </a:pPr>
            <a:endParaRPr lang="cs-CZ" sz="2800" dirty="0" smtClean="0"/>
          </a:p>
          <a:p>
            <a:pPr marL="514350" indent="-514350">
              <a:buFont typeface="Arial" charset="0"/>
              <a:buChar char="•"/>
            </a:pPr>
            <a:endParaRPr lang="cs-CZ" sz="28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-38100"/>
            <a:ext cx="915035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(4) raketový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01122" name="Picture 2" descr="http://upload.wikimedia.org/wikipedia/commons/thumb/b/b2/SolidRocketMotor_CZ.svg/300px-SolidRocketMotor_CZ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897" y="895350"/>
            <a:ext cx="8496869" cy="5692902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438150" y="609600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21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127000" y="1756470"/>
            <a:ext cx="230663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cs-CZ" sz="3200" dirty="0" smtClean="0"/>
              <a:t>Raketoplán používá dva pomocné motory na tuhé palivo.</a:t>
            </a:r>
          </a:p>
          <a:p>
            <a:pPr marL="514350" indent="-514350" algn="ctr">
              <a:buFont typeface="Arial" charset="0"/>
              <a:buChar char="•"/>
            </a:pPr>
            <a:endParaRPr lang="cs-CZ" sz="3200" dirty="0" smtClean="0"/>
          </a:p>
          <a:p>
            <a:pPr marL="514350" indent="-514350" algn="ctr">
              <a:buFont typeface="Arial" charset="0"/>
              <a:buChar char="•"/>
            </a:pPr>
            <a:endParaRPr lang="cs-CZ" sz="3200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-38100"/>
            <a:ext cx="915035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(4) raketový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01124" name="Picture 4" descr="Soubor:Space Shuttle Columbia laun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3583" y="939799"/>
            <a:ext cx="6593417" cy="5556251"/>
          </a:xfrm>
          <a:prstGeom prst="rect">
            <a:avLst/>
          </a:prstGeom>
          <a:noFill/>
        </p:spPr>
      </p:pic>
      <p:sp>
        <p:nvSpPr>
          <p:cNvPr id="7" name="Obdélník 6"/>
          <p:cNvSpPr/>
          <p:nvPr/>
        </p:nvSpPr>
        <p:spPr>
          <a:xfrm>
            <a:off x="1460500" y="618490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22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-6350" y="635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MOTORY – (4) raketový 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71450" y="1028700"/>
            <a:ext cx="8756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cs-CZ" sz="3200" b="1" dirty="0" smtClean="0"/>
              <a:t>tekuté palivo</a:t>
            </a:r>
            <a:endParaRPr lang="cs-CZ" sz="3200" dirty="0" smtClean="0"/>
          </a:p>
          <a:p>
            <a:pPr marL="261938" indent="-261938">
              <a:buFont typeface="Arial" pitchFamily="34" charset="0"/>
              <a:buChar char="•"/>
            </a:pPr>
            <a:r>
              <a:rPr lang="cs-CZ" sz="3200" dirty="0" smtClean="0"/>
              <a:t>výkonnější, účinnější, složitější.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cs-CZ" sz="3200" dirty="0" smtClean="0"/>
              <a:t>využívá dvě nádrže – na palivo a okysličovadlo</a:t>
            </a:r>
            <a:br>
              <a:rPr lang="cs-CZ" sz="3200" dirty="0" smtClean="0"/>
            </a:br>
            <a:endParaRPr lang="cs-CZ" sz="3200" dirty="0" smtClean="0"/>
          </a:p>
        </p:txBody>
      </p:sp>
      <p:pic>
        <p:nvPicPr>
          <p:cNvPr id="5" name="Picture 2" descr="Načítám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749" y="2895600"/>
            <a:ext cx="7688645" cy="32004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882650" y="2940050"/>
            <a:ext cx="275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Obr.: 23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5263" y="608013"/>
            <a:ext cx="8858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endParaRPr lang="cs-CZ" sz="3200" dirty="0"/>
          </a:p>
          <a:p>
            <a:pPr marL="358775" indent="-358775">
              <a:buFont typeface="Wingdings" pitchFamily="2" charset="2"/>
              <a:buChar char="§"/>
              <a:defRPr/>
            </a:pPr>
            <a:r>
              <a:rPr lang="cs-CZ" sz="3200" dirty="0"/>
              <a:t>Tepelné motory pracují cyklicky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v</a:t>
            </a:r>
            <a:r>
              <a:rPr lang="cs-CZ" sz="3200" dirty="0"/>
              <a:t> tzv. </a:t>
            </a:r>
            <a:r>
              <a:rPr lang="cs-CZ" sz="3200" b="1" dirty="0"/>
              <a:t>rozpojeném cyklu 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(po expanzi je plyn vypuzován a komprimuje se nová dávka).</a:t>
            </a:r>
            <a:br>
              <a:rPr lang="cs-CZ" sz="3200" dirty="0"/>
            </a:br>
            <a:r>
              <a:rPr lang="cs-CZ" sz="3200" dirty="0"/>
              <a:t> </a:t>
            </a:r>
          </a:p>
          <a:p>
            <a:pPr marL="358775" indent="-358775">
              <a:buFont typeface="Wingdings" pitchFamily="2" charset="2"/>
              <a:buChar char="§"/>
              <a:defRPr/>
            </a:pPr>
            <a:r>
              <a:rPr lang="cs-CZ" sz="3200" dirty="0"/>
              <a:t>Expanzní práce plynu je větší než práce kompresní, </a:t>
            </a:r>
            <a:r>
              <a:rPr lang="cs-CZ" sz="3200" dirty="0" smtClean="0"/>
              <a:t>kterou </a:t>
            </a:r>
            <a:r>
              <a:rPr lang="cs-CZ" sz="3200" dirty="0"/>
              <a:t>s plynem konají vnější síly.</a:t>
            </a:r>
            <a:br>
              <a:rPr lang="cs-CZ" sz="3200" dirty="0"/>
            </a:br>
            <a:r>
              <a:rPr lang="cs-CZ" sz="3200" dirty="0"/>
              <a:t> 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5263" y="997327"/>
            <a:ext cx="8858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Font typeface="Wingdings" pitchFamily="2" charset="2"/>
              <a:buChar char="§"/>
              <a:defRPr/>
            </a:pPr>
            <a:r>
              <a:rPr lang="cs-CZ" sz="3200" dirty="0"/>
              <a:t>maximální účinnost </a:t>
            </a:r>
            <a:br>
              <a:rPr lang="cs-CZ" sz="3200" dirty="0"/>
            </a:br>
            <a:r>
              <a:rPr lang="cs-CZ" sz="3200" dirty="0"/>
              <a:t>tepelného motoru </a:t>
            </a:r>
            <a:br>
              <a:rPr lang="cs-CZ" sz="3200" dirty="0"/>
            </a:br>
            <a:r>
              <a:rPr lang="cs-CZ" sz="3200" dirty="0"/>
              <a:t>pracujícího mezi </a:t>
            </a:r>
            <a:br>
              <a:rPr lang="cs-CZ" sz="3200" dirty="0"/>
            </a:br>
            <a:r>
              <a:rPr lang="cs-CZ" sz="3200" dirty="0"/>
              <a:t>teplotami T</a:t>
            </a:r>
            <a:r>
              <a:rPr lang="cs-CZ" sz="3200" baseline="-25000" dirty="0"/>
              <a:t>1</a:t>
            </a:r>
            <a:r>
              <a:rPr lang="cs-CZ" sz="3200" dirty="0"/>
              <a:t>  a  T</a:t>
            </a:r>
            <a:r>
              <a:rPr lang="cs-CZ" sz="3200" baseline="-25000" dirty="0"/>
              <a:t>2</a:t>
            </a:r>
            <a:r>
              <a:rPr lang="cs-CZ" sz="3200" dirty="0"/>
              <a:t> je:</a:t>
            </a:r>
            <a:br>
              <a:rPr lang="cs-CZ" sz="3200" dirty="0"/>
            </a:br>
            <a:endParaRPr lang="cs-CZ" sz="3200" dirty="0"/>
          </a:p>
          <a:p>
            <a:pPr marL="358775" indent="-358775">
              <a:buFont typeface="Wingdings" pitchFamily="2" charset="2"/>
              <a:buChar char="§"/>
              <a:defRPr/>
            </a:pPr>
            <a:r>
              <a:rPr lang="cs-CZ" sz="3200" dirty="0" smtClean="0"/>
              <a:t>účinnost je </a:t>
            </a:r>
            <a:r>
              <a:rPr lang="cs-CZ" sz="3200" dirty="0"/>
              <a:t>tím </a:t>
            </a:r>
            <a:r>
              <a:rPr lang="cs-CZ" sz="3200" dirty="0" smtClean="0"/>
              <a:t>větší, čím </a:t>
            </a:r>
          </a:p>
          <a:p>
            <a:pPr marL="1273175" lvl="2" indent="-358775">
              <a:buFont typeface="Arial" pitchFamily="34" charset="0"/>
              <a:buChar char="•"/>
              <a:defRPr/>
            </a:pPr>
            <a:r>
              <a:rPr lang="cs-CZ" sz="3200" dirty="0" smtClean="0"/>
              <a:t>je teplota </a:t>
            </a:r>
            <a:r>
              <a:rPr lang="cs-CZ" sz="3200" dirty="0"/>
              <a:t>ohřívače </a:t>
            </a:r>
            <a:r>
              <a:rPr lang="cs-CZ" sz="3200" dirty="0" smtClean="0"/>
              <a:t> </a:t>
            </a:r>
          </a:p>
          <a:p>
            <a:pPr marL="1273175" lvl="2" indent="-358775">
              <a:buFont typeface="Arial" pitchFamily="34" charset="0"/>
              <a:buChar char="•"/>
              <a:defRPr/>
            </a:pPr>
            <a:r>
              <a:rPr lang="cs-CZ" sz="3200" dirty="0" smtClean="0"/>
              <a:t>je teplota </a:t>
            </a:r>
            <a:r>
              <a:rPr lang="cs-CZ" sz="3200" dirty="0"/>
              <a:t>chladiče</a:t>
            </a:r>
            <a:br>
              <a:rPr lang="cs-CZ" sz="3200" dirty="0"/>
            </a:br>
            <a:endParaRPr lang="cs-CZ" sz="3200" dirty="0"/>
          </a:p>
        </p:txBody>
      </p:sp>
      <p:graphicFrame>
        <p:nvGraphicFramePr>
          <p:cNvPr id="20491" name="Object 11"/>
          <p:cNvGraphicFramePr>
            <a:graphicFrameLocks noChangeAspect="1"/>
          </p:cNvGraphicFramePr>
          <p:nvPr/>
        </p:nvGraphicFramePr>
        <p:xfrm>
          <a:off x="5194300" y="1739900"/>
          <a:ext cx="3152775" cy="1000125"/>
        </p:xfrm>
        <a:graphic>
          <a:graphicData uri="http://schemas.openxmlformats.org/presentationml/2006/ole">
            <p:oleObj spid="_x0000_s823298" name="Rovnice" r:id="rId4" imgW="1346040" imgH="431640" progId="Equation.3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TEPELNÉ MOTORY</a:t>
            </a:r>
          </a:p>
        </p:txBody>
      </p:sp>
      <p:sp>
        <p:nvSpPr>
          <p:cNvPr id="6" name="Obdélník 5"/>
          <p:cNvSpPr/>
          <p:nvPr/>
        </p:nvSpPr>
        <p:spPr>
          <a:xfrm>
            <a:off x="4660900" y="3955475"/>
            <a:ext cx="1078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</a:rPr>
              <a:t>větší 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4616450" y="4399975"/>
            <a:ext cx="1301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>
                <a:solidFill>
                  <a:prstClr val="black"/>
                </a:solidFill>
              </a:rPr>
              <a:t>menší </a:t>
            </a:r>
            <a:endParaRPr lang="cs-CZ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-3810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Použitá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128905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Literatura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BARTUŠKA,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K., SVOBODA,E. </a:t>
            </a:r>
            <a:r>
              <a:rPr lang="cs-CZ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Fyzika pro gymnázia.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Praha: Prometheus, 2006. ISBN 80-7196-200-7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LEPIL, O. Sbírka úloh pro střední školy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Fyzika</a:t>
            </a:r>
            <a:r>
              <a:rPr kumimoji="0" lang="cs-CZ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Praha: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Prometheus, 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2010. ISBN 978-80-7196-266-3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Obrázky: 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 </a:t>
            </a: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1 - 8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[online]. [cit. </a:t>
            </a:r>
            <a:r>
              <a:rPr lang="cs-CZ" sz="13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2012-07-19].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Dostupné z: </a:t>
            </a: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cs-CZ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</a:t>
            </a:r>
            <a:r>
              <a:rPr lang="cs-CZ" sz="1300" dirty="0" smtClean="0"/>
              <a:t>http://upload.wikimedia.org/wikipedia/commons/thumb/d/de/William_Thomson_1st_Baron_Kelvin.jpg/434px-William_Thomson_1st_Baron_Kelvin.jpg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[2] - </a:t>
            </a:r>
            <a:r>
              <a:rPr lang="cs-CZ" sz="1300" dirty="0" smtClean="0"/>
              <a:t>http://upload.wikimedia.org/wikipedia/commons/d/d7/Max_planck.jpg</a:t>
            </a: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[3] - </a:t>
            </a:r>
            <a:r>
              <a:rPr lang="cs-CZ" sz="1300" dirty="0" smtClean="0"/>
              <a:t>http://upload.wikimedia.org/wikipedia/commons/4/40/Clausius.jpg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[4] - </a:t>
            </a:r>
            <a:r>
              <a:rPr lang="cs-CZ" sz="1300" dirty="0" smtClean="0"/>
              <a:t>http://upload.wikimedia.org/wikipedia/commons/thumb/d/d7/Wilhelm_Ostwald.jpg/545px-Wilhelm_Ostwald.jpg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[5] - </a:t>
            </a:r>
            <a:r>
              <a:rPr lang="cs-CZ" sz="1300" dirty="0" smtClean="0"/>
              <a:t>http://upload.wikimedia.org/wikipedia/commons/thumb/8/80/Sadi_Carnot.jpeg/250px-Sadi_Carnot.jpeg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[6] - </a:t>
            </a:r>
            <a:r>
              <a:rPr lang="cs-CZ" sz="1300" dirty="0" smtClean="0"/>
              <a:t>http://upload.wikimedia.org/wikipedia/commons/thumb/8/82/SwanningtonEngine_01.jpg/800px-SwanningtonEngine_01.jpg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[7] - </a:t>
            </a:r>
            <a:r>
              <a:rPr lang="cs-CZ" sz="1300" dirty="0" smtClean="0"/>
              <a:t>http://upload.wikimedia.org/wikipedia/commons/f/f0/Steam_engine_in_action.gif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[8] - </a:t>
            </a:r>
            <a:r>
              <a:rPr lang="cs-CZ" sz="1300" dirty="0" smtClean="0"/>
              <a:t>http://upload.wikimedia.org/wikipedia/commons/thumb/7/72/Steam_engine_nomenclature.png/800px-Steam_engine_nomenclature.png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Použitá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literatura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>
            <a:off x="0" y="1289050"/>
            <a:ext cx="9144000" cy="627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 9 - 18 [online]. [cit. 2012-07-23]. Dostupné z: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[9] - </a:t>
            </a:r>
            <a:r>
              <a:rPr lang="cs-CZ" sz="1300" dirty="0" smtClean="0"/>
              <a:t>http://www.automatizace.</a:t>
            </a:r>
            <a:r>
              <a:rPr lang="cs-CZ" sz="1300" dirty="0" err="1" smtClean="0"/>
              <a:t>cz</a:t>
            </a:r>
            <a:r>
              <a:rPr lang="cs-CZ" sz="1300" dirty="0" smtClean="0"/>
              <a:t>/</a:t>
            </a:r>
            <a:r>
              <a:rPr lang="cs-CZ" sz="1300" dirty="0" err="1" smtClean="0"/>
              <a:t>images</a:t>
            </a:r>
            <a:r>
              <a:rPr lang="cs-CZ" sz="1300" dirty="0" smtClean="0"/>
              <a:t>/</a:t>
            </a:r>
            <a:r>
              <a:rPr lang="cs-CZ" sz="1300" dirty="0" err="1" smtClean="0"/>
              <a:t>article</a:t>
            </a:r>
            <a:r>
              <a:rPr lang="cs-CZ" sz="1300" dirty="0" smtClean="0"/>
              <a:t>/5204_a_0509_</a:t>
            </a:r>
            <a:r>
              <a:rPr lang="cs-CZ" sz="1300" dirty="0" err="1" smtClean="0"/>
              <a:t>strnka</a:t>
            </a:r>
            <a:r>
              <a:rPr lang="cs-CZ" sz="1300" dirty="0" smtClean="0"/>
              <a:t>_17_obraz_0002.jpg</a:t>
            </a: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[10] - http://upload.wikimedia.org/wikipedia/commons/d/dc/4StrokeEngine_Ortho_3D_Small.gif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[11] -</a:t>
            </a:r>
            <a:r>
              <a:rPr lang="cs-CZ" sz="1300" dirty="0" smtClean="0"/>
              <a:t> http://www.</a:t>
            </a:r>
            <a:r>
              <a:rPr lang="cs-CZ" sz="1300" dirty="0" err="1" smtClean="0"/>
              <a:t>zbynekmlcoch.cz</a:t>
            </a:r>
            <a:r>
              <a:rPr lang="cs-CZ" sz="1300" dirty="0" smtClean="0"/>
              <a:t>/informace/texty/automobily-motocykly/</a:t>
            </a:r>
            <a:r>
              <a:rPr lang="cs-CZ" sz="1300" dirty="0" err="1" smtClean="0"/>
              <a:t>zazehovy</a:t>
            </a:r>
            <a:r>
              <a:rPr lang="cs-CZ" sz="1300" dirty="0" smtClean="0"/>
              <a:t>-a-</a:t>
            </a:r>
            <a:r>
              <a:rPr lang="cs-CZ" sz="1300" dirty="0" err="1" smtClean="0"/>
              <a:t>vznetovy</a:t>
            </a:r>
            <a:r>
              <a:rPr lang="cs-CZ" sz="1300" dirty="0" smtClean="0"/>
              <a:t>-motor-video-princip-demonstrace-</a:t>
            </a:r>
            <a:r>
              <a:rPr lang="cs-CZ" sz="1300" dirty="0" err="1" smtClean="0"/>
              <a:t>jaky</a:t>
            </a:r>
            <a:r>
              <a:rPr lang="cs-CZ" sz="1300" dirty="0" smtClean="0"/>
              <a:t>-je-</a:t>
            </a:r>
            <a:r>
              <a:rPr lang="cs-CZ" sz="1300" dirty="0" err="1" smtClean="0"/>
              <a:t>rozdil</a:t>
            </a:r>
            <a:r>
              <a:rPr lang="cs-CZ" sz="1300" dirty="0" smtClean="0"/>
              <a:t>-mezi-motory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[12] - </a:t>
            </a:r>
            <a:r>
              <a:rPr lang="cs-CZ" sz="1300" dirty="0" smtClean="0"/>
              <a:t>http://upload.wikimedia.org/wikipedia/commons/3/33/Two-Stroke_Engine.gif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[13] - </a:t>
            </a:r>
            <a:r>
              <a:rPr lang="cs-CZ" sz="1300" dirty="0" smtClean="0"/>
              <a:t>http://upload.wikimedia.org/wikipedia/commons/f/fc/DEWankel.JPG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[14] - </a:t>
            </a:r>
            <a:r>
              <a:rPr lang="cs-CZ" sz="1300" dirty="0" smtClean="0"/>
              <a:t>http://digitaljournal.com/img/8/7/3/i/5/1/9/o/020823Wankel.jpg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[15] - </a:t>
            </a:r>
            <a:r>
              <a:rPr lang="cs-CZ" sz="1300" dirty="0" smtClean="0"/>
              <a:t>http://upload.wikimedia.org/wikipedia/commons/d/da/Wankel_Cycle_anim.gif</a:t>
            </a: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[16] - </a:t>
            </a:r>
            <a:r>
              <a:rPr lang="cs-CZ" sz="1300" dirty="0" smtClean="0"/>
              <a:t>http://upload.wikimedia.org/wikipedia/commons/f/fc/DEWankel.JPG</a:t>
            </a: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[17] - </a:t>
            </a:r>
            <a:r>
              <a:rPr lang="cs-CZ" sz="1300" dirty="0" smtClean="0"/>
              <a:t>http://upload.wikimedia.org/wikipedia/commons/9/90/Diesel_1883.jpg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[18] - </a:t>
            </a:r>
            <a:r>
              <a:rPr lang="cs-CZ" sz="1300" dirty="0" smtClean="0"/>
              <a:t>http://upload.wikimedia.org/wikipedia/commons/d/df/Frank_Whittle_CH_011867.jpg</a:t>
            </a: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[19] -  BARTUŠKA, K., SVOBODA,E. </a:t>
            </a:r>
            <a:r>
              <a:rPr lang="cs-CZ" sz="13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Molekulová fyzika a termika, Fyzika pro gymnázia.</a:t>
            </a: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Praha: Prometheus, 2006. ISBN 80-7196-200-7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Obrázky 11 - 23 [online]. [cit. 2012-07-25]. Dostupné z: 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[20] - </a:t>
            </a:r>
            <a:r>
              <a:rPr lang="cs-CZ" sz="1300" dirty="0" smtClean="0"/>
              <a:t>http://upload.wikimedia.org/wikipedia/commons/c/ce/Turbojet_operation-_centrifugal_flow.png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[21] - </a:t>
            </a:r>
            <a:r>
              <a:rPr lang="cs-CZ" sz="1300" dirty="0" smtClean="0"/>
              <a:t>http://upload.wikimedia.org/wikipedia/commons/thumb/b/b2/SolidRocketMotor_CZ.svg/300px-SolidRocketMotor_CZ.svg.png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[22] - </a:t>
            </a:r>
            <a:r>
              <a:rPr lang="cs-CZ" sz="1300" dirty="0" smtClean="0"/>
              <a:t>http://upload.wikimedia.org/wikipedia/commons/thumb/4/41/Space_Shuttle_Columbia_launching.jpg/712px-Space_Shuttle_Columbia_launching.jpg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cs-CZ" sz="1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[23] - [online]. [cit. 2012-07-24]. Dostupné z: </a:t>
            </a:r>
            <a:r>
              <a:rPr lang="cs-CZ" sz="1300" dirty="0" smtClean="0"/>
              <a:t>http://www.</a:t>
            </a:r>
            <a:r>
              <a:rPr lang="cs-CZ" sz="1300" dirty="0" err="1" smtClean="0"/>
              <a:t>cojeco.cz</a:t>
            </a:r>
            <a:r>
              <a:rPr lang="cs-CZ" sz="1300" dirty="0" smtClean="0"/>
              <a:t>/</a:t>
            </a:r>
            <a:r>
              <a:rPr lang="cs-CZ" sz="1300" dirty="0" err="1" smtClean="0"/>
              <a:t>attach</a:t>
            </a:r>
            <a:r>
              <a:rPr lang="cs-CZ" sz="1300" dirty="0" smtClean="0"/>
              <a:t>/image/</a:t>
            </a:r>
            <a:r>
              <a:rPr lang="cs-CZ" sz="1300" dirty="0" err="1" smtClean="0"/>
              <a:t>max</a:t>
            </a:r>
            <a:r>
              <a:rPr lang="cs-CZ" sz="1300" dirty="0" smtClean="0"/>
              <a:t>/89/fc6a/89fc6a847595a535e6cfb22731648cb2.gif</a:t>
            </a: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cs-CZ" sz="13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cs-CZ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149350" y="1688525"/>
            <a:ext cx="222250" cy="28448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371600" y="2133025"/>
            <a:ext cx="222250" cy="24003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1593850" y="2399725"/>
            <a:ext cx="222250" cy="21336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816100" y="2755325"/>
            <a:ext cx="222250" cy="17780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038350" y="2933125"/>
            <a:ext cx="222250" cy="16002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260600" y="3110925"/>
            <a:ext cx="222250" cy="14224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482850" y="3199825"/>
            <a:ext cx="222250" cy="13335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2705100" y="3333175"/>
            <a:ext cx="222250" cy="120015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927350" y="3377625"/>
            <a:ext cx="222250" cy="11557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49600" y="3422075"/>
            <a:ext cx="222250" cy="111125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3371850" y="3466525"/>
            <a:ext cx="222250" cy="10668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3594100" y="3495099"/>
            <a:ext cx="222250" cy="1038225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2838450" y="1295400"/>
          <a:ext cx="5566388" cy="800100"/>
        </p:xfrm>
        <a:graphic>
          <a:graphicData uri="http://schemas.openxmlformats.org/presentationml/2006/ole">
            <p:oleObj spid="_x0000_s821250" name="Rovnice" r:id="rId4" imgW="1574640" imgH="228600" progId="Equation.3">
              <p:embed/>
            </p:oleObj>
          </a:graphicData>
        </a:graphic>
      </p:graphicFrame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927100" y="1017013"/>
            <a:ext cx="0" cy="35430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82650" y="4533325"/>
            <a:ext cx="351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2600" y="577275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167188" y="45777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V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6738" y="43999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27100" y="451616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7250" y="4577775"/>
            <a:ext cx="75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∆V</a:t>
            </a:r>
            <a:endParaRPr lang="cs-CZ" sz="3200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38550" y="448887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cxnSp>
        <p:nvCxnSpPr>
          <p:cNvPr id="17" name="Přímá spojovací čára 16"/>
          <p:cNvCxnSpPr/>
          <p:nvPr/>
        </p:nvCxnSpPr>
        <p:spPr>
          <a:xfrm rot="5400000" flipH="1" flipV="1">
            <a:off x="-361950" y="3022025"/>
            <a:ext cx="302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Volný tvar 22"/>
          <p:cNvSpPr/>
          <p:nvPr/>
        </p:nvSpPr>
        <p:spPr>
          <a:xfrm>
            <a:off x="1149350" y="1510725"/>
            <a:ext cx="2667000" cy="2000250"/>
          </a:xfrm>
          <a:custGeom>
            <a:avLst/>
            <a:gdLst>
              <a:gd name="connsiteX0" fmla="*/ 0 w 2757714"/>
              <a:gd name="connsiteY0" fmla="*/ 0 h 1944914"/>
              <a:gd name="connsiteX1" fmla="*/ 1117600 w 2757714"/>
              <a:gd name="connsiteY1" fmla="*/ 1465943 h 1944914"/>
              <a:gd name="connsiteX2" fmla="*/ 2757714 w 2757714"/>
              <a:gd name="connsiteY2" fmla="*/ 1944914 h 19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14" h="1944914">
                <a:moveTo>
                  <a:pt x="0" y="0"/>
                </a:moveTo>
                <a:cubicBezTo>
                  <a:pt x="328990" y="570895"/>
                  <a:pt x="657981" y="1141791"/>
                  <a:pt x="1117600" y="1465943"/>
                </a:cubicBezTo>
                <a:cubicBezTo>
                  <a:pt x="1577219" y="1790095"/>
                  <a:pt x="2167466" y="1867504"/>
                  <a:pt x="2757714" y="194491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/>
          <p:nvPr/>
        </p:nvCxnSpPr>
        <p:spPr>
          <a:xfrm rot="5400000" flipH="1" flipV="1">
            <a:off x="3282950" y="3999925"/>
            <a:ext cx="1066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927100" y="1688525"/>
            <a:ext cx="22225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82600" y="1377375"/>
            <a:ext cx="48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</a:t>
            </a:r>
            <a:r>
              <a:rPr lang="cs-CZ" sz="2400" baseline="-25000" dirty="0" smtClean="0"/>
              <a:t>1</a:t>
            </a:r>
            <a:endParaRPr lang="cs-CZ" sz="2400" baseline="-25000" dirty="0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49250" y="3110925"/>
            <a:ext cx="57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</a:t>
            </a:r>
            <a:r>
              <a:rPr lang="cs-CZ" sz="2400" baseline="-25000" dirty="0" smtClean="0"/>
              <a:t>12</a:t>
            </a:r>
            <a:endParaRPr lang="cs-CZ" sz="2400" baseline="-25000" dirty="0"/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482600" y="1866325"/>
            <a:ext cx="48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</a:t>
            </a:r>
            <a:r>
              <a:rPr lang="cs-CZ" sz="2400" baseline="-25000" dirty="0" smtClean="0"/>
              <a:t>2</a:t>
            </a:r>
            <a:endParaRPr lang="cs-CZ" sz="2400" baseline="-25000" dirty="0"/>
          </a:p>
        </p:txBody>
      </p:sp>
      <p:cxnSp>
        <p:nvCxnSpPr>
          <p:cNvPr id="51" name="Přímá spojovací čára 50"/>
          <p:cNvCxnSpPr>
            <a:endCxn id="27" idx="0"/>
          </p:cNvCxnSpPr>
          <p:nvPr/>
        </p:nvCxnSpPr>
        <p:spPr>
          <a:xfrm>
            <a:off x="927100" y="2133025"/>
            <a:ext cx="55562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904875" y="3483988"/>
            <a:ext cx="2695575" cy="142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927100" y="2399725"/>
            <a:ext cx="66675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>
            <a:endCxn id="29" idx="0"/>
          </p:cNvCxnSpPr>
          <p:nvPr/>
        </p:nvCxnSpPr>
        <p:spPr>
          <a:xfrm>
            <a:off x="927100" y="2755325"/>
            <a:ext cx="100012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>
            <a:off x="927100" y="2933125"/>
            <a:ext cx="111125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927100" y="3110925"/>
            <a:ext cx="13335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927100" y="3199825"/>
            <a:ext cx="16002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>
            <a:endCxn id="33" idx="0"/>
          </p:cNvCxnSpPr>
          <p:nvPr/>
        </p:nvCxnSpPr>
        <p:spPr>
          <a:xfrm>
            <a:off x="927100" y="3333175"/>
            <a:ext cx="188912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104900" y="9175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A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3771900" y="286645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4. 1.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 PRÁCE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PLYNU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PŘI PROMĚNNÉM TLAKU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8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8500"/>
                            </p:stCondLst>
                            <p:childTnLst>
                              <p:par>
                                <p:cTn id="1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9000"/>
                            </p:stCondLst>
                            <p:childTnLst>
                              <p:par>
                                <p:cTn id="1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95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23" grpId="0" animBg="1"/>
      <p:bldP spid="48" grpId="0"/>
      <p:bldP spid="49" grpId="0"/>
      <p:bldP spid="50" grpId="0"/>
      <p:bldP spid="82" grpId="0"/>
      <p:bldP spid="8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3408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Podnadpis 2"/>
          <p:cNvSpPr txBox="1">
            <a:spLocks/>
          </p:cNvSpPr>
          <p:nvPr/>
        </p:nvSpPr>
        <p:spPr bwMode="auto">
          <a:xfrm>
            <a:off x="0" y="5691200"/>
            <a:ext cx="9144000" cy="56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E5E5E"/>
                </a:solidFill>
                <a:effectLst/>
                <a:uLnTx/>
                <a:uFillTx/>
                <a:ea typeface="+mn-ea"/>
                <a:cs typeface="Arial" pitchFamily="34" charset="0"/>
              </a:rPr>
              <a:t>Tento projekt je spolufinancován Evropským sociálním fondem a státním rozpočtem České republiky.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0" y="4152904"/>
            <a:ext cx="9143999" cy="1227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Tato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prezentace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vznikla na základě řešení projektu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OPVK, </a:t>
            </a:r>
            <a:r>
              <a:rPr lang="cs-CZ" sz="1700" dirty="0">
                <a:solidFill>
                  <a:srgbClr val="5E5E5E"/>
                </a:solidFill>
                <a:cs typeface="Arial" pitchFamily="34" charset="0"/>
              </a:rPr>
              <a:t>registrační číslo: CZ.1.07/1.1.24/01.0114 s názvem </a:t>
            </a: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/>
            </a:r>
            <a:b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</a:br>
            <a:r>
              <a:rPr lang="cs-CZ" sz="1700" dirty="0" smtClean="0">
                <a:solidFill>
                  <a:srgbClr val="5E5E5E"/>
                </a:solidFill>
                <a:cs typeface="Arial" pitchFamily="34" charset="0"/>
              </a:rPr>
              <a:t>„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Podpora chemického a fyzikálního vzdělávání na gymnáziu 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Komenského v</a:t>
            </a:r>
            <a:r>
              <a:rPr lang="cs-CZ" sz="1700" cap="all" dirty="0">
                <a:solidFill>
                  <a:srgbClr val="5E5E5E"/>
                </a:solidFill>
                <a:cs typeface="Arial" pitchFamily="34" charset="0"/>
              </a:rPr>
              <a:t> Havířově</a:t>
            </a:r>
            <a:r>
              <a:rPr lang="cs-CZ" sz="1700" cap="all" dirty="0" smtClean="0">
                <a:solidFill>
                  <a:srgbClr val="5E5E5E"/>
                </a:solidFill>
                <a:cs typeface="Arial" pitchFamily="34" charset="0"/>
              </a:rPr>
              <a:t>“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rgbClr val="5E5E5E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38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Volný tvar 78"/>
          <p:cNvSpPr/>
          <p:nvPr/>
        </p:nvSpPr>
        <p:spPr>
          <a:xfrm>
            <a:off x="5368466" y="1510725"/>
            <a:ext cx="2666981" cy="3022600"/>
          </a:xfrm>
          <a:custGeom>
            <a:avLst/>
            <a:gdLst>
              <a:gd name="connsiteX0" fmla="*/ 0 w 2641600"/>
              <a:gd name="connsiteY0" fmla="*/ 0 h 3004457"/>
              <a:gd name="connsiteX1" fmla="*/ 58057 w 2641600"/>
              <a:gd name="connsiteY1" fmla="*/ 2975428 h 3004457"/>
              <a:gd name="connsiteX2" fmla="*/ 2641600 w 2641600"/>
              <a:gd name="connsiteY2" fmla="*/ 3004457 h 3004457"/>
              <a:gd name="connsiteX3" fmla="*/ 2641600 w 2641600"/>
              <a:gd name="connsiteY3" fmla="*/ 1988457 h 3004457"/>
              <a:gd name="connsiteX4" fmla="*/ 0 w 2641600"/>
              <a:gd name="connsiteY4" fmla="*/ 0 h 3004457"/>
              <a:gd name="connsiteX0" fmla="*/ 0 w 2594429"/>
              <a:gd name="connsiteY0" fmla="*/ 0 h 2933700"/>
              <a:gd name="connsiteX1" fmla="*/ 10886 w 2594429"/>
              <a:gd name="connsiteY1" fmla="*/ 2904671 h 2933700"/>
              <a:gd name="connsiteX2" fmla="*/ 2594429 w 2594429"/>
              <a:gd name="connsiteY2" fmla="*/ 2933700 h 2933700"/>
              <a:gd name="connsiteX3" fmla="*/ 2594429 w 2594429"/>
              <a:gd name="connsiteY3" fmla="*/ 1917700 h 2933700"/>
              <a:gd name="connsiteX4" fmla="*/ 0 w 2594429"/>
              <a:gd name="connsiteY4" fmla="*/ 0 h 2933700"/>
              <a:gd name="connsiteX0" fmla="*/ 0 w 2683329"/>
              <a:gd name="connsiteY0" fmla="*/ 0 h 2933701"/>
              <a:gd name="connsiteX1" fmla="*/ 99786 w 2683329"/>
              <a:gd name="connsiteY1" fmla="*/ 2904672 h 2933701"/>
              <a:gd name="connsiteX2" fmla="*/ 2683329 w 2683329"/>
              <a:gd name="connsiteY2" fmla="*/ 2933701 h 2933701"/>
              <a:gd name="connsiteX3" fmla="*/ 2683329 w 2683329"/>
              <a:gd name="connsiteY3" fmla="*/ 1917701 h 2933701"/>
              <a:gd name="connsiteX4" fmla="*/ 0 w 2683329"/>
              <a:gd name="connsiteY4" fmla="*/ 0 h 2933701"/>
              <a:gd name="connsiteX0" fmla="*/ 0 w 2683329"/>
              <a:gd name="connsiteY0" fmla="*/ 0 h 3022600"/>
              <a:gd name="connsiteX1" fmla="*/ 99786 w 2683329"/>
              <a:gd name="connsiteY1" fmla="*/ 2993571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0 w 2683329"/>
              <a:gd name="connsiteY4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0 w 2683329"/>
              <a:gd name="connsiteY4" fmla="*/ 0 h 3022600"/>
              <a:gd name="connsiteX0" fmla="*/ 0 w 2683329"/>
              <a:gd name="connsiteY0" fmla="*/ 169333 h 3191933"/>
              <a:gd name="connsiteX1" fmla="*/ 44450 w 2683329"/>
              <a:gd name="connsiteY1" fmla="*/ 3191933 h 3191933"/>
              <a:gd name="connsiteX2" fmla="*/ 2683329 w 2683329"/>
              <a:gd name="connsiteY2" fmla="*/ 3191933 h 3191933"/>
              <a:gd name="connsiteX3" fmla="*/ 2683329 w 2683329"/>
              <a:gd name="connsiteY3" fmla="*/ 2175933 h 3191933"/>
              <a:gd name="connsiteX4" fmla="*/ 0 w 2683329"/>
              <a:gd name="connsiteY4" fmla="*/ 169333 h 3191933"/>
              <a:gd name="connsiteX0" fmla="*/ 0 w 2683329"/>
              <a:gd name="connsiteY0" fmla="*/ 373803 h 3396403"/>
              <a:gd name="connsiteX1" fmla="*/ 44450 w 2683329"/>
              <a:gd name="connsiteY1" fmla="*/ 3396403 h 3396403"/>
              <a:gd name="connsiteX2" fmla="*/ 2683329 w 2683329"/>
              <a:gd name="connsiteY2" fmla="*/ 3396403 h 3396403"/>
              <a:gd name="connsiteX3" fmla="*/ 2683329 w 2683329"/>
              <a:gd name="connsiteY3" fmla="*/ 2380403 h 3396403"/>
              <a:gd name="connsiteX4" fmla="*/ 1333500 w 2683329"/>
              <a:gd name="connsiteY4" fmla="*/ 1129454 h 3396403"/>
              <a:gd name="connsiteX5" fmla="*/ 0 w 2683329"/>
              <a:gd name="connsiteY5" fmla="*/ 373803 h 3396403"/>
              <a:gd name="connsiteX0" fmla="*/ 0 w 2683329"/>
              <a:gd name="connsiteY0" fmla="*/ 373803 h 3396403"/>
              <a:gd name="connsiteX1" fmla="*/ 44450 w 2683329"/>
              <a:gd name="connsiteY1" fmla="*/ 3396403 h 3396403"/>
              <a:gd name="connsiteX2" fmla="*/ 2683329 w 2683329"/>
              <a:gd name="connsiteY2" fmla="*/ 3396403 h 3396403"/>
              <a:gd name="connsiteX3" fmla="*/ 2683329 w 2683329"/>
              <a:gd name="connsiteY3" fmla="*/ 2380403 h 3396403"/>
              <a:gd name="connsiteX4" fmla="*/ 1111250 w 2683329"/>
              <a:gd name="connsiteY4" fmla="*/ 1885104 h 3396403"/>
              <a:gd name="connsiteX5" fmla="*/ 0 w 2683329"/>
              <a:gd name="connsiteY5" fmla="*/ 373803 h 3396403"/>
              <a:gd name="connsiteX0" fmla="*/ 0 w 2683329"/>
              <a:gd name="connsiteY0" fmla="*/ 373803 h 3396403"/>
              <a:gd name="connsiteX1" fmla="*/ 44450 w 2683329"/>
              <a:gd name="connsiteY1" fmla="*/ 3396403 h 3396403"/>
              <a:gd name="connsiteX2" fmla="*/ 2683329 w 2683329"/>
              <a:gd name="connsiteY2" fmla="*/ 3396403 h 3396403"/>
              <a:gd name="connsiteX3" fmla="*/ 2683329 w 2683329"/>
              <a:gd name="connsiteY3" fmla="*/ 2380403 h 3396403"/>
              <a:gd name="connsiteX4" fmla="*/ 1111250 w 2683329"/>
              <a:gd name="connsiteY4" fmla="*/ 1885104 h 3396403"/>
              <a:gd name="connsiteX5" fmla="*/ 0 w 2683329"/>
              <a:gd name="connsiteY5" fmla="*/ 373803 h 3396403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1111250 w 2683329"/>
              <a:gd name="connsiteY4" fmla="*/ 1511301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1111250 w 2683329"/>
              <a:gd name="connsiteY4" fmla="*/ 1511301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1155700 w 2683329"/>
              <a:gd name="connsiteY4" fmla="*/ 155575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1111250 w 2683329"/>
              <a:gd name="connsiteY4" fmla="*/ 160020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1155700 w 2683329"/>
              <a:gd name="connsiteY4" fmla="*/ 160020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83329 w 2683329"/>
              <a:gd name="connsiteY3" fmla="*/ 2006600 h 3022600"/>
              <a:gd name="connsiteX4" fmla="*/ 1155700 w 2683329"/>
              <a:gd name="connsiteY4" fmla="*/ 160020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7000 w 2683329"/>
              <a:gd name="connsiteY3" fmla="*/ 2017201 h 3022600"/>
              <a:gd name="connsiteX4" fmla="*/ 1155700 w 2683329"/>
              <a:gd name="connsiteY4" fmla="*/ 160020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7000 w 2683329"/>
              <a:gd name="connsiteY3" fmla="*/ 2017201 h 3022600"/>
              <a:gd name="connsiteX4" fmla="*/ 1155700 w 2683329"/>
              <a:gd name="connsiteY4" fmla="*/ 160020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155700 w 2683329"/>
              <a:gd name="connsiteY4" fmla="*/ 160020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155700 w 2683329"/>
              <a:gd name="connsiteY4" fmla="*/ 1600200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7795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7795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7795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7795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7795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7795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244600 w 2683329"/>
              <a:gd name="connsiteY4" fmla="*/ 1658588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244600 w 2683329"/>
              <a:gd name="connsiteY4" fmla="*/ 1658588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244600 w 2683329"/>
              <a:gd name="connsiteY4" fmla="*/ 1658588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3350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3350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333500 w 2683329"/>
              <a:gd name="connsiteY4" fmla="*/ 1703414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200150 w 2683329"/>
              <a:gd name="connsiteY4" fmla="*/ 1613761 h 3022600"/>
              <a:gd name="connsiteX5" fmla="*/ 0 w 2683329"/>
              <a:gd name="connsiteY5" fmla="*/ 0 h 3022600"/>
              <a:gd name="connsiteX0" fmla="*/ 0 w 2683329"/>
              <a:gd name="connsiteY0" fmla="*/ 0 h 3022600"/>
              <a:gd name="connsiteX1" fmla="*/ 44450 w 2683329"/>
              <a:gd name="connsiteY1" fmla="*/ 3022600 h 3022600"/>
              <a:gd name="connsiteX2" fmla="*/ 2683329 w 2683329"/>
              <a:gd name="connsiteY2" fmla="*/ 3022600 h 3022600"/>
              <a:gd name="connsiteX3" fmla="*/ 2660650 w 2683329"/>
              <a:gd name="connsiteY3" fmla="*/ 2023605 h 3022600"/>
              <a:gd name="connsiteX4" fmla="*/ 1200150 w 2683329"/>
              <a:gd name="connsiteY4" fmla="*/ 1613761 h 3022600"/>
              <a:gd name="connsiteX5" fmla="*/ 0 w 2683329"/>
              <a:gd name="connsiteY5" fmla="*/ 0 h 3022600"/>
              <a:gd name="connsiteX0" fmla="*/ 3629 w 2686958"/>
              <a:gd name="connsiteY0" fmla="*/ 0 h 3048215"/>
              <a:gd name="connsiteX1" fmla="*/ 3629 w 2686958"/>
              <a:gd name="connsiteY1" fmla="*/ 3048215 h 3048215"/>
              <a:gd name="connsiteX2" fmla="*/ 2686958 w 2686958"/>
              <a:gd name="connsiteY2" fmla="*/ 3022600 h 3048215"/>
              <a:gd name="connsiteX3" fmla="*/ 2664279 w 2686958"/>
              <a:gd name="connsiteY3" fmla="*/ 2023605 h 3048215"/>
              <a:gd name="connsiteX4" fmla="*/ 1203779 w 2686958"/>
              <a:gd name="connsiteY4" fmla="*/ 1613761 h 3048215"/>
              <a:gd name="connsiteX5" fmla="*/ 3629 w 2686958"/>
              <a:gd name="connsiteY5" fmla="*/ 0 h 3048215"/>
              <a:gd name="connsiteX0" fmla="*/ 3629 w 2664279"/>
              <a:gd name="connsiteY0" fmla="*/ 0 h 3048215"/>
              <a:gd name="connsiteX1" fmla="*/ 3629 w 2664279"/>
              <a:gd name="connsiteY1" fmla="*/ 3048215 h 3048215"/>
              <a:gd name="connsiteX2" fmla="*/ 2652068 w 2664279"/>
              <a:gd name="connsiteY2" fmla="*/ 3041811 h 3048215"/>
              <a:gd name="connsiteX3" fmla="*/ 2664279 w 2664279"/>
              <a:gd name="connsiteY3" fmla="*/ 2023605 h 3048215"/>
              <a:gd name="connsiteX4" fmla="*/ 1203779 w 2664279"/>
              <a:gd name="connsiteY4" fmla="*/ 1613761 h 3048215"/>
              <a:gd name="connsiteX5" fmla="*/ 3629 w 2664279"/>
              <a:gd name="connsiteY5" fmla="*/ 0 h 304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4279" h="3048215">
                <a:moveTo>
                  <a:pt x="3629" y="0"/>
                </a:moveTo>
                <a:cubicBezTo>
                  <a:pt x="7258" y="968224"/>
                  <a:pt x="0" y="2079991"/>
                  <a:pt x="3629" y="3048215"/>
                </a:cubicBezTo>
                <a:lnTo>
                  <a:pt x="2652068" y="3041811"/>
                </a:lnTo>
                <a:lnTo>
                  <a:pt x="2664279" y="2023605"/>
                </a:lnTo>
                <a:cubicBezTo>
                  <a:pt x="2290718" y="1941440"/>
                  <a:pt x="1769428" y="1892482"/>
                  <a:pt x="1203779" y="1613761"/>
                </a:cubicBezTo>
                <a:cubicBezTo>
                  <a:pt x="742907" y="1295020"/>
                  <a:pt x="237521" y="554567"/>
                  <a:pt x="3629" y="0"/>
                </a:cubicBezTo>
                <a:close/>
              </a:path>
            </a:pathLst>
          </a:custGeom>
          <a:solidFill>
            <a:srgbClr val="00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1149350" y="1688525"/>
            <a:ext cx="222250" cy="28448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371600" y="2133025"/>
            <a:ext cx="222250" cy="24003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1593850" y="2399725"/>
            <a:ext cx="222250" cy="21336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816100" y="2755325"/>
            <a:ext cx="222250" cy="17780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2038350" y="2933125"/>
            <a:ext cx="222250" cy="16002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260600" y="3110925"/>
            <a:ext cx="222250" cy="14224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2482850" y="3199825"/>
            <a:ext cx="222250" cy="13335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2705100" y="3333175"/>
            <a:ext cx="222250" cy="120015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bdélník 33"/>
          <p:cNvSpPr/>
          <p:nvPr/>
        </p:nvSpPr>
        <p:spPr>
          <a:xfrm>
            <a:off x="2927350" y="3377625"/>
            <a:ext cx="222250" cy="11557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49600" y="3422075"/>
            <a:ext cx="222250" cy="111125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bdélník 35"/>
          <p:cNvSpPr/>
          <p:nvPr/>
        </p:nvSpPr>
        <p:spPr>
          <a:xfrm>
            <a:off x="3371850" y="3466525"/>
            <a:ext cx="222250" cy="1066800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3594100" y="3495099"/>
            <a:ext cx="222250" cy="1038225"/>
          </a:xfrm>
          <a:prstGeom prst="rect">
            <a:avLst/>
          </a:prstGeom>
          <a:solidFill>
            <a:srgbClr val="00BE00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7188" y="5156200"/>
            <a:ext cx="82835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3200" dirty="0"/>
              <a:t>Práce vykonaná plynem při zvětšení jeho objemu je v p-V diagramu znázorněna obsahem plochy, která leží pod příslušným úsekem křivky p = f(V</a:t>
            </a:r>
            <a:r>
              <a:rPr lang="cs-CZ" sz="3200" dirty="0" smtClean="0"/>
              <a:t>).</a:t>
            </a:r>
            <a:endParaRPr lang="cs-CZ" sz="3200" dirty="0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927100" y="1017013"/>
            <a:ext cx="0" cy="35430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882650" y="4533325"/>
            <a:ext cx="351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82600" y="577275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167188" y="45777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V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566738" y="43999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27100" y="451616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127250" y="4577775"/>
            <a:ext cx="75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∆V</a:t>
            </a:r>
            <a:endParaRPr lang="cs-CZ" sz="3200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638550" y="448887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cxnSp>
        <p:nvCxnSpPr>
          <p:cNvPr id="17" name="Přímá spojovací čára 16"/>
          <p:cNvCxnSpPr/>
          <p:nvPr/>
        </p:nvCxnSpPr>
        <p:spPr>
          <a:xfrm rot="5400000" flipH="1" flipV="1">
            <a:off x="-361950" y="3022025"/>
            <a:ext cx="30226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283200" y="9175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A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7950200" y="286645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23" name="Volný tvar 22"/>
          <p:cNvSpPr/>
          <p:nvPr/>
        </p:nvSpPr>
        <p:spPr>
          <a:xfrm>
            <a:off x="1149350" y="1510725"/>
            <a:ext cx="2667000" cy="2000250"/>
          </a:xfrm>
          <a:custGeom>
            <a:avLst/>
            <a:gdLst>
              <a:gd name="connsiteX0" fmla="*/ 0 w 2757714"/>
              <a:gd name="connsiteY0" fmla="*/ 0 h 1944914"/>
              <a:gd name="connsiteX1" fmla="*/ 1117600 w 2757714"/>
              <a:gd name="connsiteY1" fmla="*/ 1465943 h 1944914"/>
              <a:gd name="connsiteX2" fmla="*/ 2757714 w 2757714"/>
              <a:gd name="connsiteY2" fmla="*/ 1944914 h 19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14" h="1944914">
                <a:moveTo>
                  <a:pt x="0" y="0"/>
                </a:moveTo>
                <a:cubicBezTo>
                  <a:pt x="328990" y="570895"/>
                  <a:pt x="657981" y="1141791"/>
                  <a:pt x="1117600" y="1465943"/>
                </a:cubicBezTo>
                <a:cubicBezTo>
                  <a:pt x="1577219" y="1790095"/>
                  <a:pt x="2167466" y="1867504"/>
                  <a:pt x="2757714" y="194491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5" name="Přímá spojovací čára 24"/>
          <p:cNvCxnSpPr/>
          <p:nvPr/>
        </p:nvCxnSpPr>
        <p:spPr>
          <a:xfrm rot="5400000" flipH="1" flipV="1">
            <a:off x="3282950" y="3999925"/>
            <a:ext cx="10668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ovací čára 41"/>
          <p:cNvCxnSpPr/>
          <p:nvPr/>
        </p:nvCxnSpPr>
        <p:spPr>
          <a:xfrm>
            <a:off x="927100" y="1688525"/>
            <a:ext cx="22225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1"/>
          <p:cNvSpPr txBox="1">
            <a:spLocks noChangeArrowheads="1"/>
          </p:cNvSpPr>
          <p:nvPr/>
        </p:nvSpPr>
        <p:spPr bwMode="auto">
          <a:xfrm>
            <a:off x="482600" y="1377375"/>
            <a:ext cx="48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</a:t>
            </a:r>
            <a:r>
              <a:rPr lang="cs-CZ" sz="2400" baseline="-25000" dirty="0" smtClean="0"/>
              <a:t>1</a:t>
            </a:r>
            <a:endParaRPr lang="cs-CZ" sz="2400" baseline="-25000" dirty="0"/>
          </a:p>
        </p:txBody>
      </p:sp>
      <p:sp>
        <p:nvSpPr>
          <p:cNvPr id="49" name="Text Box 11"/>
          <p:cNvSpPr txBox="1">
            <a:spLocks noChangeArrowheads="1"/>
          </p:cNvSpPr>
          <p:nvPr/>
        </p:nvSpPr>
        <p:spPr bwMode="auto">
          <a:xfrm>
            <a:off x="349250" y="3110925"/>
            <a:ext cx="57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</a:t>
            </a:r>
            <a:r>
              <a:rPr lang="cs-CZ" sz="2400" baseline="-25000" dirty="0" smtClean="0"/>
              <a:t>12</a:t>
            </a:r>
            <a:endParaRPr lang="cs-CZ" sz="2400" baseline="-25000" dirty="0"/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482600" y="1866325"/>
            <a:ext cx="488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dirty="0" smtClean="0"/>
              <a:t>p</a:t>
            </a:r>
            <a:r>
              <a:rPr lang="cs-CZ" sz="2400" baseline="-25000" dirty="0" smtClean="0"/>
              <a:t>2</a:t>
            </a:r>
            <a:endParaRPr lang="cs-CZ" sz="2400" baseline="-25000" dirty="0"/>
          </a:p>
        </p:txBody>
      </p:sp>
      <p:cxnSp>
        <p:nvCxnSpPr>
          <p:cNvPr id="51" name="Přímá spojovací čára 50"/>
          <p:cNvCxnSpPr>
            <a:endCxn id="27" idx="0"/>
          </p:cNvCxnSpPr>
          <p:nvPr/>
        </p:nvCxnSpPr>
        <p:spPr>
          <a:xfrm>
            <a:off x="927100" y="2133025"/>
            <a:ext cx="55562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čára 52"/>
          <p:cNvCxnSpPr/>
          <p:nvPr/>
        </p:nvCxnSpPr>
        <p:spPr>
          <a:xfrm>
            <a:off x="904875" y="3483988"/>
            <a:ext cx="2695575" cy="1428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ovací čára 56"/>
          <p:cNvCxnSpPr/>
          <p:nvPr/>
        </p:nvCxnSpPr>
        <p:spPr>
          <a:xfrm>
            <a:off x="927100" y="2399725"/>
            <a:ext cx="66675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čára 58"/>
          <p:cNvCxnSpPr>
            <a:endCxn id="29" idx="0"/>
          </p:cNvCxnSpPr>
          <p:nvPr/>
        </p:nvCxnSpPr>
        <p:spPr>
          <a:xfrm>
            <a:off x="927100" y="2755325"/>
            <a:ext cx="100012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ovací čára 61"/>
          <p:cNvCxnSpPr/>
          <p:nvPr/>
        </p:nvCxnSpPr>
        <p:spPr>
          <a:xfrm>
            <a:off x="927100" y="2933125"/>
            <a:ext cx="111125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čára 63"/>
          <p:cNvCxnSpPr/>
          <p:nvPr/>
        </p:nvCxnSpPr>
        <p:spPr>
          <a:xfrm>
            <a:off x="927100" y="3110925"/>
            <a:ext cx="13335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ovací čára 65"/>
          <p:cNvCxnSpPr/>
          <p:nvPr/>
        </p:nvCxnSpPr>
        <p:spPr>
          <a:xfrm>
            <a:off x="927100" y="3199825"/>
            <a:ext cx="1600200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Přímá spojovací čára 67"/>
          <p:cNvCxnSpPr>
            <a:endCxn id="33" idx="0"/>
          </p:cNvCxnSpPr>
          <p:nvPr/>
        </p:nvCxnSpPr>
        <p:spPr>
          <a:xfrm>
            <a:off x="927100" y="3333175"/>
            <a:ext cx="1889125" cy="0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9"/>
          <p:cNvSpPr>
            <a:spLocks noChangeShapeType="1"/>
          </p:cNvSpPr>
          <p:nvPr/>
        </p:nvSpPr>
        <p:spPr bwMode="auto">
          <a:xfrm flipV="1">
            <a:off x="5149850" y="1017013"/>
            <a:ext cx="0" cy="354304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2" name="Line 10"/>
          <p:cNvSpPr>
            <a:spLocks noChangeShapeType="1"/>
          </p:cNvSpPr>
          <p:nvPr/>
        </p:nvSpPr>
        <p:spPr bwMode="auto">
          <a:xfrm>
            <a:off x="5105400" y="4533325"/>
            <a:ext cx="351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73" name="Text Box 11"/>
          <p:cNvSpPr txBox="1">
            <a:spLocks noChangeArrowheads="1"/>
          </p:cNvSpPr>
          <p:nvPr/>
        </p:nvSpPr>
        <p:spPr bwMode="auto">
          <a:xfrm>
            <a:off x="4705350" y="577275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74" name="Text Box 12"/>
          <p:cNvSpPr txBox="1">
            <a:spLocks noChangeArrowheads="1"/>
          </p:cNvSpPr>
          <p:nvPr/>
        </p:nvSpPr>
        <p:spPr bwMode="auto">
          <a:xfrm>
            <a:off x="8389938" y="45777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V</a:t>
            </a: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4789488" y="43999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76" name="Text Box 12"/>
          <p:cNvSpPr txBox="1">
            <a:spLocks noChangeArrowheads="1"/>
          </p:cNvSpPr>
          <p:nvPr/>
        </p:nvSpPr>
        <p:spPr bwMode="auto">
          <a:xfrm>
            <a:off x="5149850" y="451616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7861300" y="448887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sp>
        <p:nvSpPr>
          <p:cNvPr id="78" name="Volný tvar 77"/>
          <p:cNvSpPr/>
          <p:nvPr/>
        </p:nvSpPr>
        <p:spPr>
          <a:xfrm>
            <a:off x="5372100" y="1510725"/>
            <a:ext cx="2667000" cy="2000250"/>
          </a:xfrm>
          <a:custGeom>
            <a:avLst/>
            <a:gdLst>
              <a:gd name="connsiteX0" fmla="*/ 0 w 2757714"/>
              <a:gd name="connsiteY0" fmla="*/ 0 h 1944914"/>
              <a:gd name="connsiteX1" fmla="*/ 1117600 w 2757714"/>
              <a:gd name="connsiteY1" fmla="*/ 1465943 h 1944914"/>
              <a:gd name="connsiteX2" fmla="*/ 2757714 w 2757714"/>
              <a:gd name="connsiteY2" fmla="*/ 1944914 h 194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57714" h="1944914">
                <a:moveTo>
                  <a:pt x="0" y="0"/>
                </a:moveTo>
                <a:cubicBezTo>
                  <a:pt x="328990" y="570895"/>
                  <a:pt x="657981" y="1141791"/>
                  <a:pt x="1117600" y="1465943"/>
                </a:cubicBezTo>
                <a:cubicBezTo>
                  <a:pt x="1577219" y="1790095"/>
                  <a:pt x="2167466" y="1867504"/>
                  <a:pt x="2757714" y="1944914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1" name="Text Box 12"/>
          <p:cNvSpPr txBox="1">
            <a:spLocks noChangeArrowheads="1"/>
          </p:cNvSpPr>
          <p:nvPr/>
        </p:nvSpPr>
        <p:spPr bwMode="auto">
          <a:xfrm>
            <a:off x="6305550" y="3510975"/>
            <a:ext cx="75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W´</a:t>
            </a:r>
            <a:endParaRPr lang="cs-CZ" sz="3200" dirty="0"/>
          </a:p>
        </p:txBody>
      </p:sp>
      <p:sp>
        <p:nvSpPr>
          <p:cNvPr id="82" name="Text Box 12"/>
          <p:cNvSpPr txBox="1">
            <a:spLocks noChangeArrowheads="1"/>
          </p:cNvSpPr>
          <p:nvPr/>
        </p:nvSpPr>
        <p:spPr bwMode="auto">
          <a:xfrm>
            <a:off x="1104900" y="917575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A</a:t>
            </a: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3771900" y="286645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8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4. 1.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 PRÁCE </a:t>
            </a:r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PLYNU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PŘI PROMĚNNÉM TLAKU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43012" grpId="0"/>
      <p:bldP spid="19" grpId="0"/>
      <p:bldP spid="20" grpId="0"/>
      <p:bldP spid="71" grpId="0" animBg="1"/>
      <p:bldP spid="72" grpId="0" animBg="1"/>
      <p:bldP spid="73" grpId="0"/>
      <p:bldP spid="74" grpId="0"/>
      <p:bldP spid="75" grpId="0"/>
      <p:bldP spid="76" grpId="0"/>
      <p:bldP spid="77" grpId="0"/>
      <p:bldP spid="78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KRUHOVÝ (CYKLICKÝ) 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14313" y="857250"/>
            <a:ext cx="84105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3200" dirty="0"/>
              <a:t>je termodynamický děj, při kterém pracovní </a:t>
            </a:r>
            <a:r>
              <a:rPr lang="cs-CZ" sz="3200" dirty="0" smtClean="0"/>
              <a:t>látka </a:t>
            </a:r>
          </a:p>
          <a:p>
            <a:pPr indent="358775">
              <a:buFont typeface="Arial" pitchFamily="34" charset="0"/>
              <a:buChar char="•"/>
              <a:defRPr/>
            </a:pPr>
            <a:r>
              <a:rPr lang="cs-CZ" sz="3200" dirty="0" smtClean="0"/>
              <a:t>koná práci </a:t>
            </a:r>
          </a:p>
          <a:p>
            <a:pPr indent="358775">
              <a:buFont typeface="Arial" pitchFamily="34" charset="0"/>
              <a:buChar char="•"/>
              <a:defRPr/>
            </a:pPr>
            <a:r>
              <a:rPr lang="cs-CZ" sz="3200" dirty="0" smtClean="0"/>
              <a:t>a </a:t>
            </a:r>
            <a:r>
              <a:rPr lang="cs-CZ" sz="3200" dirty="0"/>
              <a:t>vrací se do výchozího stavu.</a:t>
            </a:r>
          </a:p>
          <a:p>
            <a:pPr>
              <a:defRPr/>
            </a:pPr>
            <a:r>
              <a:rPr lang="cs-CZ" sz="3200" dirty="0"/>
              <a:t> </a:t>
            </a:r>
            <a:endParaRPr lang="cs-CZ" sz="3200" dirty="0" smtClean="0"/>
          </a:p>
          <a:p>
            <a:pPr>
              <a:defRPr/>
            </a:pPr>
            <a:endParaRPr lang="cs-CZ" sz="3200" dirty="0" smtClean="0"/>
          </a:p>
          <a:p>
            <a:pPr>
              <a:defRPr/>
            </a:pPr>
            <a:r>
              <a:rPr lang="cs-CZ" sz="3200" dirty="0" smtClean="0"/>
              <a:t>V</a:t>
            </a:r>
            <a:r>
              <a:rPr lang="cs-CZ" sz="3200" dirty="0"/>
              <a:t> p-V diagramu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je </a:t>
            </a:r>
            <a:r>
              <a:rPr lang="cs-CZ" sz="3200" dirty="0"/>
              <a:t>znázorněn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uzavřenou </a:t>
            </a:r>
            <a:r>
              <a:rPr lang="cs-CZ" sz="3200" dirty="0"/>
              <a:t>křivkou.</a:t>
            </a:r>
          </a:p>
          <a:p>
            <a:pPr>
              <a:defRPr/>
            </a:pPr>
            <a:r>
              <a:rPr lang="cs-CZ" sz="3200" dirty="0"/>
              <a:t> 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H="1" flipV="1">
            <a:off x="5016500" y="2895599"/>
            <a:ext cx="3634" cy="31826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4975684" y="6051550"/>
            <a:ext cx="351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349750" y="27622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659772" y="591820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5020134" y="603438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731584" y="600710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sp>
        <p:nvSpPr>
          <p:cNvPr id="19" name="Volný tvar 18"/>
          <p:cNvSpPr/>
          <p:nvPr/>
        </p:nvSpPr>
        <p:spPr>
          <a:xfrm>
            <a:off x="5381469" y="3087975"/>
            <a:ext cx="2743200" cy="2236031"/>
          </a:xfrm>
          <a:custGeom>
            <a:avLst/>
            <a:gdLst>
              <a:gd name="connsiteX0" fmla="*/ 179882 w 2743200"/>
              <a:gd name="connsiteY0" fmla="*/ 254832 h 2236031"/>
              <a:gd name="connsiteX1" fmla="*/ 1903751 w 2743200"/>
              <a:gd name="connsiteY1" fmla="*/ 434714 h 2236031"/>
              <a:gd name="connsiteX2" fmla="*/ 2563318 w 2743200"/>
              <a:gd name="connsiteY2" fmla="*/ 1903750 h 2236031"/>
              <a:gd name="connsiteX3" fmla="*/ 824459 w 2743200"/>
              <a:gd name="connsiteY3" fmla="*/ 1963710 h 2236031"/>
              <a:gd name="connsiteX4" fmla="*/ 179882 w 2743200"/>
              <a:gd name="connsiteY4" fmla="*/ 254832 h 223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2236031">
                <a:moveTo>
                  <a:pt x="179882" y="254832"/>
                </a:moveTo>
                <a:cubicBezTo>
                  <a:pt x="359764" y="0"/>
                  <a:pt x="1506512" y="159894"/>
                  <a:pt x="1903751" y="434714"/>
                </a:cubicBezTo>
                <a:cubicBezTo>
                  <a:pt x="2300990" y="709534"/>
                  <a:pt x="2743200" y="1648918"/>
                  <a:pt x="2563318" y="1903750"/>
                </a:cubicBezTo>
                <a:cubicBezTo>
                  <a:pt x="2383436" y="2158582"/>
                  <a:pt x="1224197" y="2236031"/>
                  <a:pt x="824459" y="1963710"/>
                </a:cubicBezTo>
                <a:cubicBezTo>
                  <a:pt x="424721" y="1691389"/>
                  <a:pt x="0" y="509664"/>
                  <a:pt x="179882" y="254832"/>
                </a:cubicBezTo>
                <a:close/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bdélník 19"/>
          <p:cNvSpPr/>
          <p:nvPr/>
        </p:nvSpPr>
        <p:spPr>
          <a:xfrm>
            <a:off x="5594350" y="3028950"/>
            <a:ext cx="2133600" cy="24447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olný tvar 21"/>
          <p:cNvSpPr/>
          <p:nvPr/>
        </p:nvSpPr>
        <p:spPr>
          <a:xfrm>
            <a:off x="5905654" y="3387777"/>
            <a:ext cx="1735651" cy="1433850"/>
          </a:xfrm>
          <a:custGeom>
            <a:avLst/>
            <a:gdLst>
              <a:gd name="connsiteX0" fmla="*/ 471 w 1735651"/>
              <a:gd name="connsiteY0" fmla="*/ 0 h 1433850"/>
              <a:gd name="connsiteX1" fmla="*/ 15461 w 1735651"/>
              <a:gd name="connsiteY1" fmla="*/ 59961 h 1433850"/>
              <a:gd name="connsiteX2" fmla="*/ 150372 w 1735651"/>
              <a:gd name="connsiteY2" fmla="*/ 224853 h 1433850"/>
              <a:gd name="connsiteX3" fmla="*/ 180353 w 1735651"/>
              <a:gd name="connsiteY3" fmla="*/ 254833 h 1433850"/>
              <a:gd name="connsiteX4" fmla="*/ 240313 w 1735651"/>
              <a:gd name="connsiteY4" fmla="*/ 284813 h 1433850"/>
              <a:gd name="connsiteX5" fmla="*/ 270294 w 1735651"/>
              <a:gd name="connsiteY5" fmla="*/ 314793 h 1433850"/>
              <a:gd name="connsiteX6" fmla="*/ 435185 w 1735651"/>
              <a:gd name="connsiteY6" fmla="*/ 389744 h 1433850"/>
              <a:gd name="connsiteX7" fmla="*/ 540116 w 1735651"/>
              <a:gd name="connsiteY7" fmla="*/ 434715 h 1433850"/>
              <a:gd name="connsiteX8" fmla="*/ 585087 w 1735651"/>
              <a:gd name="connsiteY8" fmla="*/ 464695 h 1433850"/>
              <a:gd name="connsiteX9" fmla="*/ 645048 w 1735651"/>
              <a:gd name="connsiteY9" fmla="*/ 479685 h 1433850"/>
              <a:gd name="connsiteX10" fmla="*/ 1109743 w 1735651"/>
              <a:gd name="connsiteY10" fmla="*/ 524656 h 1433850"/>
              <a:gd name="connsiteX11" fmla="*/ 1139723 w 1735651"/>
              <a:gd name="connsiteY11" fmla="*/ 614597 h 1433850"/>
              <a:gd name="connsiteX12" fmla="*/ 1154713 w 1735651"/>
              <a:gd name="connsiteY12" fmla="*/ 659567 h 1433850"/>
              <a:gd name="connsiteX13" fmla="*/ 1184694 w 1735651"/>
              <a:gd name="connsiteY13" fmla="*/ 779489 h 1433850"/>
              <a:gd name="connsiteX14" fmla="*/ 1199684 w 1735651"/>
              <a:gd name="connsiteY14" fmla="*/ 839449 h 1433850"/>
              <a:gd name="connsiteX15" fmla="*/ 1229664 w 1735651"/>
              <a:gd name="connsiteY15" fmla="*/ 884420 h 1433850"/>
              <a:gd name="connsiteX16" fmla="*/ 1244654 w 1735651"/>
              <a:gd name="connsiteY16" fmla="*/ 929390 h 1433850"/>
              <a:gd name="connsiteX17" fmla="*/ 1304615 w 1735651"/>
              <a:gd name="connsiteY17" fmla="*/ 1019331 h 1433850"/>
              <a:gd name="connsiteX18" fmla="*/ 1334595 w 1735651"/>
              <a:gd name="connsiteY18" fmla="*/ 1064302 h 1433850"/>
              <a:gd name="connsiteX19" fmla="*/ 1364576 w 1735651"/>
              <a:gd name="connsiteY19" fmla="*/ 1094282 h 1433850"/>
              <a:gd name="connsiteX20" fmla="*/ 1394556 w 1735651"/>
              <a:gd name="connsiteY20" fmla="*/ 1139253 h 1433850"/>
              <a:gd name="connsiteX21" fmla="*/ 1454516 w 1735651"/>
              <a:gd name="connsiteY21" fmla="*/ 1184223 h 1433850"/>
              <a:gd name="connsiteX22" fmla="*/ 1574438 w 1735651"/>
              <a:gd name="connsiteY22" fmla="*/ 1274164 h 1433850"/>
              <a:gd name="connsiteX23" fmla="*/ 1619408 w 1735651"/>
              <a:gd name="connsiteY23" fmla="*/ 1289154 h 1433850"/>
              <a:gd name="connsiteX24" fmla="*/ 1709349 w 1735651"/>
              <a:gd name="connsiteY24" fmla="*/ 1334125 h 1433850"/>
              <a:gd name="connsiteX25" fmla="*/ 854910 w 1735651"/>
              <a:gd name="connsiteY25" fmla="*/ 1334125 h 1433850"/>
              <a:gd name="connsiteX26" fmla="*/ 615067 w 1735651"/>
              <a:gd name="connsiteY26" fmla="*/ 1289154 h 1433850"/>
              <a:gd name="connsiteX27" fmla="*/ 510136 w 1735651"/>
              <a:gd name="connsiteY27" fmla="*/ 1244184 h 1433850"/>
              <a:gd name="connsiteX28" fmla="*/ 450176 w 1735651"/>
              <a:gd name="connsiteY28" fmla="*/ 1229193 h 1433850"/>
              <a:gd name="connsiteX29" fmla="*/ 405205 w 1735651"/>
              <a:gd name="connsiteY29" fmla="*/ 1199213 h 1433850"/>
              <a:gd name="connsiteX30" fmla="*/ 315264 w 1735651"/>
              <a:gd name="connsiteY30" fmla="*/ 1169233 h 1433850"/>
              <a:gd name="connsiteX31" fmla="*/ 225323 w 1735651"/>
              <a:gd name="connsiteY31" fmla="*/ 1109272 h 1433850"/>
              <a:gd name="connsiteX32" fmla="*/ 90412 w 1735651"/>
              <a:gd name="connsiteY32" fmla="*/ 1004341 h 1433850"/>
              <a:gd name="connsiteX33" fmla="*/ 45441 w 1735651"/>
              <a:gd name="connsiteY33" fmla="*/ 989351 h 1433850"/>
              <a:gd name="connsiteX34" fmla="*/ 15461 w 1735651"/>
              <a:gd name="connsiteY34" fmla="*/ 944380 h 1433850"/>
              <a:gd name="connsiteX35" fmla="*/ 471 w 1735651"/>
              <a:gd name="connsiteY35" fmla="*/ 74951 h 14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735651" h="1433850">
                <a:moveTo>
                  <a:pt x="471" y="0"/>
                </a:moveTo>
                <a:cubicBezTo>
                  <a:pt x="5468" y="19987"/>
                  <a:pt x="6248" y="41534"/>
                  <a:pt x="15461" y="59961"/>
                </a:cubicBezTo>
                <a:cubicBezTo>
                  <a:pt x="55240" y="139520"/>
                  <a:pt x="88950" y="163432"/>
                  <a:pt x="150372" y="224853"/>
                </a:cubicBezTo>
                <a:cubicBezTo>
                  <a:pt x="160366" y="234846"/>
                  <a:pt x="167712" y="248513"/>
                  <a:pt x="180353" y="254833"/>
                </a:cubicBezTo>
                <a:cubicBezTo>
                  <a:pt x="200340" y="264826"/>
                  <a:pt x="221720" y="272418"/>
                  <a:pt x="240313" y="284813"/>
                </a:cubicBezTo>
                <a:cubicBezTo>
                  <a:pt x="252072" y="292652"/>
                  <a:pt x="258175" y="307522"/>
                  <a:pt x="270294" y="314793"/>
                </a:cubicBezTo>
                <a:cubicBezTo>
                  <a:pt x="354080" y="365065"/>
                  <a:pt x="365589" y="366545"/>
                  <a:pt x="435185" y="389744"/>
                </a:cubicBezTo>
                <a:cubicBezTo>
                  <a:pt x="548084" y="465011"/>
                  <a:pt x="404603" y="376639"/>
                  <a:pt x="540116" y="434715"/>
                </a:cubicBezTo>
                <a:cubicBezTo>
                  <a:pt x="556675" y="441812"/>
                  <a:pt x="568528" y="457598"/>
                  <a:pt x="585087" y="464695"/>
                </a:cubicBezTo>
                <a:cubicBezTo>
                  <a:pt x="604023" y="472810"/>
                  <a:pt x="625315" y="473765"/>
                  <a:pt x="645048" y="479685"/>
                </a:cubicBezTo>
                <a:cubicBezTo>
                  <a:pt x="880331" y="550270"/>
                  <a:pt x="597630" y="504172"/>
                  <a:pt x="1109743" y="524656"/>
                </a:cubicBezTo>
                <a:lnTo>
                  <a:pt x="1139723" y="614597"/>
                </a:lnTo>
                <a:cubicBezTo>
                  <a:pt x="1144720" y="629587"/>
                  <a:pt x="1151614" y="644073"/>
                  <a:pt x="1154713" y="659567"/>
                </a:cubicBezTo>
                <a:cubicBezTo>
                  <a:pt x="1185190" y="811953"/>
                  <a:pt x="1153963" y="671933"/>
                  <a:pt x="1184694" y="779489"/>
                </a:cubicBezTo>
                <a:cubicBezTo>
                  <a:pt x="1190354" y="799298"/>
                  <a:pt x="1191569" y="820513"/>
                  <a:pt x="1199684" y="839449"/>
                </a:cubicBezTo>
                <a:cubicBezTo>
                  <a:pt x="1206781" y="856008"/>
                  <a:pt x="1221607" y="868306"/>
                  <a:pt x="1229664" y="884420"/>
                </a:cubicBezTo>
                <a:cubicBezTo>
                  <a:pt x="1236730" y="898553"/>
                  <a:pt x="1236980" y="915578"/>
                  <a:pt x="1244654" y="929390"/>
                </a:cubicBezTo>
                <a:cubicBezTo>
                  <a:pt x="1262153" y="960888"/>
                  <a:pt x="1284628" y="989351"/>
                  <a:pt x="1304615" y="1019331"/>
                </a:cubicBezTo>
                <a:cubicBezTo>
                  <a:pt x="1314608" y="1034321"/>
                  <a:pt x="1321856" y="1051563"/>
                  <a:pt x="1334595" y="1064302"/>
                </a:cubicBezTo>
                <a:cubicBezTo>
                  <a:pt x="1344589" y="1074295"/>
                  <a:pt x="1355747" y="1083246"/>
                  <a:pt x="1364576" y="1094282"/>
                </a:cubicBezTo>
                <a:cubicBezTo>
                  <a:pt x="1375831" y="1108350"/>
                  <a:pt x="1381817" y="1126514"/>
                  <a:pt x="1394556" y="1139253"/>
                </a:cubicBezTo>
                <a:cubicBezTo>
                  <a:pt x="1412222" y="1156919"/>
                  <a:pt x="1435323" y="1168229"/>
                  <a:pt x="1454516" y="1184223"/>
                </a:cubicBezTo>
                <a:cubicBezTo>
                  <a:pt x="1501866" y="1223681"/>
                  <a:pt x="1493414" y="1247156"/>
                  <a:pt x="1574438" y="1274164"/>
                </a:cubicBezTo>
                <a:cubicBezTo>
                  <a:pt x="1589428" y="1279161"/>
                  <a:pt x="1605275" y="1282088"/>
                  <a:pt x="1619408" y="1289154"/>
                </a:cubicBezTo>
                <a:cubicBezTo>
                  <a:pt x="1735651" y="1347275"/>
                  <a:pt x="1596309" y="1296443"/>
                  <a:pt x="1709349" y="1334125"/>
                </a:cubicBezTo>
                <a:cubicBezTo>
                  <a:pt x="1410175" y="1433850"/>
                  <a:pt x="1649160" y="1359747"/>
                  <a:pt x="854910" y="1334125"/>
                </a:cubicBezTo>
                <a:cubicBezTo>
                  <a:pt x="786671" y="1331924"/>
                  <a:pt x="679390" y="1310595"/>
                  <a:pt x="615067" y="1289154"/>
                </a:cubicBezTo>
                <a:cubicBezTo>
                  <a:pt x="391760" y="1214718"/>
                  <a:pt x="806459" y="1355307"/>
                  <a:pt x="510136" y="1244184"/>
                </a:cubicBezTo>
                <a:cubicBezTo>
                  <a:pt x="490846" y="1236950"/>
                  <a:pt x="470163" y="1234190"/>
                  <a:pt x="450176" y="1229193"/>
                </a:cubicBezTo>
                <a:cubicBezTo>
                  <a:pt x="435186" y="1219200"/>
                  <a:pt x="421668" y="1206530"/>
                  <a:pt x="405205" y="1199213"/>
                </a:cubicBezTo>
                <a:cubicBezTo>
                  <a:pt x="376327" y="1186378"/>
                  <a:pt x="315264" y="1169233"/>
                  <a:pt x="315264" y="1169233"/>
                </a:cubicBezTo>
                <a:cubicBezTo>
                  <a:pt x="285284" y="1149246"/>
                  <a:pt x="250801" y="1134750"/>
                  <a:pt x="225323" y="1109272"/>
                </a:cubicBezTo>
                <a:cubicBezTo>
                  <a:pt x="186522" y="1070471"/>
                  <a:pt x="144201" y="1022270"/>
                  <a:pt x="90412" y="1004341"/>
                </a:cubicBezTo>
                <a:lnTo>
                  <a:pt x="45441" y="989351"/>
                </a:lnTo>
                <a:cubicBezTo>
                  <a:pt x="35448" y="974361"/>
                  <a:pt x="16425" y="962370"/>
                  <a:pt x="15461" y="944380"/>
                </a:cubicBezTo>
                <a:cubicBezTo>
                  <a:pt x="0" y="655766"/>
                  <a:pt x="471" y="364704"/>
                  <a:pt x="471" y="74951"/>
                </a:cubicBezTo>
              </a:path>
            </a:pathLst>
          </a:cu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261350" y="605155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endParaRPr lang="cs-CZ" sz="28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  <p:bldP spid="9" grpId="0" animBg="1"/>
      <p:bldP spid="10" grpId="0" animBg="1"/>
      <p:bldP spid="11" grpId="0"/>
      <p:bldP spid="13" grpId="0"/>
      <p:bldP spid="14" grpId="0"/>
      <p:bldP spid="15" grpId="0"/>
      <p:bldP spid="19" grpId="0" animBg="1"/>
      <p:bldP spid="20" grpId="0" animBg="1"/>
      <p:bldP spid="2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Volný tvar 31"/>
          <p:cNvSpPr/>
          <p:nvPr/>
        </p:nvSpPr>
        <p:spPr>
          <a:xfrm>
            <a:off x="5325532" y="1879600"/>
            <a:ext cx="2360085" cy="2559049"/>
          </a:xfrm>
          <a:custGeom>
            <a:avLst/>
            <a:gdLst>
              <a:gd name="connsiteX0" fmla="*/ 0 w 2343150"/>
              <a:gd name="connsiteY0" fmla="*/ 1835150 h 1847850"/>
              <a:gd name="connsiteX1" fmla="*/ 6350 w 2343150"/>
              <a:gd name="connsiteY1" fmla="*/ 0 h 1847850"/>
              <a:gd name="connsiteX2" fmla="*/ 2336800 w 2343150"/>
              <a:gd name="connsiteY2" fmla="*/ 0 h 1847850"/>
              <a:gd name="connsiteX3" fmla="*/ 2343150 w 2343150"/>
              <a:gd name="connsiteY3" fmla="*/ 1847850 h 1847850"/>
              <a:gd name="connsiteX4" fmla="*/ 0 w 2343150"/>
              <a:gd name="connsiteY4" fmla="*/ 1835150 h 1847850"/>
              <a:gd name="connsiteX0" fmla="*/ 0 w 2343150"/>
              <a:gd name="connsiteY0" fmla="*/ 2143125 h 2155825"/>
              <a:gd name="connsiteX1" fmla="*/ 6350 w 2343150"/>
              <a:gd name="connsiteY1" fmla="*/ 307975 h 2155825"/>
              <a:gd name="connsiteX2" fmla="*/ 2336800 w 2343150"/>
              <a:gd name="connsiteY2" fmla="*/ 307975 h 2155825"/>
              <a:gd name="connsiteX3" fmla="*/ 2343150 w 2343150"/>
              <a:gd name="connsiteY3" fmla="*/ 2155825 h 2155825"/>
              <a:gd name="connsiteX4" fmla="*/ 0 w 2343150"/>
              <a:gd name="connsiteY4" fmla="*/ 2143125 h 2155825"/>
              <a:gd name="connsiteX0" fmla="*/ 0 w 2343150"/>
              <a:gd name="connsiteY0" fmla="*/ 2181225 h 2193925"/>
              <a:gd name="connsiteX1" fmla="*/ 6350 w 2343150"/>
              <a:gd name="connsiteY1" fmla="*/ 346075 h 2193925"/>
              <a:gd name="connsiteX2" fmla="*/ 1187450 w 2343150"/>
              <a:gd name="connsiteY2" fmla="*/ 117476 h 2193925"/>
              <a:gd name="connsiteX3" fmla="*/ 2336800 w 2343150"/>
              <a:gd name="connsiteY3" fmla="*/ 346075 h 2193925"/>
              <a:gd name="connsiteX4" fmla="*/ 2343150 w 2343150"/>
              <a:gd name="connsiteY4" fmla="*/ 2193925 h 2193925"/>
              <a:gd name="connsiteX5" fmla="*/ 0 w 2343150"/>
              <a:gd name="connsiteY5" fmla="*/ 2181225 h 2193925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4935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0 w 2343150"/>
              <a:gd name="connsiteY0" fmla="*/ 2508249 h 2520949"/>
              <a:gd name="connsiteX1" fmla="*/ 6350 w 2343150"/>
              <a:gd name="connsiteY1" fmla="*/ 673099 h 2520949"/>
              <a:gd name="connsiteX2" fmla="*/ 1193800 w 2343150"/>
              <a:gd name="connsiteY2" fmla="*/ 0 h 2520949"/>
              <a:gd name="connsiteX3" fmla="*/ 2336800 w 2343150"/>
              <a:gd name="connsiteY3" fmla="*/ 673099 h 2520949"/>
              <a:gd name="connsiteX4" fmla="*/ 2343150 w 2343150"/>
              <a:gd name="connsiteY4" fmla="*/ 2520949 h 2520949"/>
              <a:gd name="connsiteX5" fmla="*/ 0 w 2343150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51617"/>
              <a:gd name="connsiteY0" fmla="*/ 2508249 h 2520949"/>
              <a:gd name="connsiteX1" fmla="*/ 2117 w 2351617"/>
              <a:gd name="connsiteY1" fmla="*/ 666750 h 2520949"/>
              <a:gd name="connsiteX2" fmla="*/ 1202267 w 2351617"/>
              <a:gd name="connsiteY2" fmla="*/ 0 h 2520949"/>
              <a:gd name="connsiteX3" fmla="*/ 2345267 w 2351617"/>
              <a:gd name="connsiteY3" fmla="*/ 673099 h 2520949"/>
              <a:gd name="connsiteX4" fmla="*/ 2351617 w 2351617"/>
              <a:gd name="connsiteY4" fmla="*/ 2520949 h 2520949"/>
              <a:gd name="connsiteX5" fmla="*/ 8467 w 2351617"/>
              <a:gd name="connsiteY5" fmla="*/ 2508249 h 2520949"/>
              <a:gd name="connsiteX0" fmla="*/ 8467 w 2360085"/>
              <a:gd name="connsiteY0" fmla="*/ 2508249 h 2520949"/>
              <a:gd name="connsiteX1" fmla="*/ 2117 w 2360085"/>
              <a:gd name="connsiteY1" fmla="*/ 666750 h 2520949"/>
              <a:gd name="connsiteX2" fmla="*/ 1202267 w 2360085"/>
              <a:gd name="connsiteY2" fmla="*/ 0 h 2520949"/>
              <a:gd name="connsiteX3" fmla="*/ 2357968 w 2360085"/>
              <a:gd name="connsiteY3" fmla="*/ 666750 h 2520949"/>
              <a:gd name="connsiteX4" fmla="*/ 2351617 w 2360085"/>
              <a:gd name="connsiteY4" fmla="*/ 2520949 h 2520949"/>
              <a:gd name="connsiteX5" fmla="*/ 8467 w 2360085"/>
              <a:gd name="connsiteY5" fmla="*/ 2508249 h 2520949"/>
              <a:gd name="connsiteX0" fmla="*/ 8467 w 2360085"/>
              <a:gd name="connsiteY0" fmla="*/ 2463799 h 2476499"/>
              <a:gd name="connsiteX1" fmla="*/ 2117 w 2360085"/>
              <a:gd name="connsiteY1" fmla="*/ 622300 h 2476499"/>
              <a:gd name="connsiteX2" fmla="*/ 1202268 w 2360085"/>
              <a:gd name="connsiteY2" fmla="*/ 0 h 2476499"/>
              <a:gd name="connsiteX3" fmla="*/ 2357968 w 2360085"/>
              <a:gd name="connsiteY3" fmla="*/ 622300 h 2476499"/>
              <a:gd name="connsiteX4" fmla="*/ 2351617 w 2360085"/>
              <a:gd name="connsiteY4" fmla="*/ 2476499 h 2476499"/>
              <a:gd name="connsiteX5" fmla="*/ 8467 w 2360085"/>
              <a:gd name="connsiteY5" fmla="*/ 2463799 h 2476499"/>
              <a:gd name="connsiteX0" fmla="*/ 8467 w 2360085"/>
              <a:gd name="connsiteY0" fmla="*/ 2508249 h 2520949"/>
              <a:gd name="connsiteX1" fmla="*/ 2117 w 2360085"/>
              <a:gd name="connsiteY1" fmla="*/ 666750 h 2520949"/>
              <a:gd name="connsiteX2" fmla="*/ 1202268 w 2360085"/>
              <a:gd name="connsiteY2" fmla="*/ 0 h 2520949"/>
              <a:gd name="connsiteX3" fmla="*/ 2357968 w 2360085"/>
              <a:gd name="connsiteY3" fmla="*/ 666750 h 2520949"/>
              <a:gd name="connsiteX4" fmla="*/ 2351617 w 2360085"/>
              <a:gd name="connsiteY4" fmla="*/ 2520949 h 2520949"/>
              <a:gd name="connsiteX5" fmla="*/ 8467 w 2360085"/>
              <a:gd name="connsiteY5" fmla="*/ 2508249 h 25209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  <a:gd name="connsiteX0" fmla="*/ 8467 w 2360085"/>
              <a:gd name="connsiteY0" fmla="*/ 2546349 h 2559049"/>
              <a:gd name="connsiteX1" fmla="*/ 2117 w 2360085"/>
              <a:gd name="connsiteY1" fmla="*/ 704850 h 2559049"/>
              <a:gd name="connsiteX2" fmla="*/ 1202268 w 2360085"/>
              <a:gd name="connsiteY2" fmla="*/ 38100 h 2559049"/>
              <a:gd name="connsiteX3" fmla="*/ 2357968 w 2360085"/>
              <a:gd name="connsiteY3" fmla="*/ 704850 h 2559049"/>
              <a:gd name="connsiteX4" fmla="*/ 2351617 w 2360085"/>
              <a:gd name="connsiteY4" fmla="*/ 2559049 h 2559049"/>
              <a:gd name="connsiteX5" fmla="*/ 8467 w 2360085"/>
              <a:gd name="connsiteY5" fmla="*/ 2546349 h 2559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60085" h="2559049">
                <a:moveTo>
                  <a:pt x="8467" y="2546349"/>
                </a:moveTo>
                <a:cubicBezTo>
                  <a:pt x="10584" y="1934632"/>
                  <a:pt x="0" y="1316567"/>
                  <a:pt x="2117" y="704850"/>
                </a:cubicBezTo>
                <a:cubicBezTo>
                  <a:pt x="41275" y="487892"/>
                  <a:pt x="426510" y="0"/>
                  <a:pt x="1202268" y="38100"/>
                </a:cubicBezTo>
                <a:cubicBezTo>
                  <a:pt x="1981201" y="28575"/>
                  <a:pt x="2336801" y="552450"/>
                  <a:pt x="2357968" y="704850"/>
                </a:cubicBezTo>
                <a:cubicBezTo>
                  <a:pt x="2360085" y="1320800"/>
                  <a:pt x="2349500" y="1943099"/>
                  <a:pt x="2351617" y="2559049"/>
                </a:cubicBezTo>
                <a:lnTo>
                  <a:pt x="8467" y="2546349"/>
                </a:lnTo>
                <a:close/>
              </a:path>
            </a:pathLst>
          </a:custGeom>
          <a:solidFill>
            <a:srgbClr val="00B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7" name="Přímá spojovací čára 26"/>
          <p:cNvCxnSpPr/>
          <p:nvPr/>
        </p:nvCxnSpPr>
        <p:spPr>
          <a:xfrm>
            <a:off x="5324662" y="2610138"/>
            <a:ext cx="2988" cy="17967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ovací čára 28"/>
          <p:cNvCxnSpPr/>
          <p:nvPr/>
        </p:nvCxnSpPr>
        <p:spPr>
          <a:xfrm rot="5400000">
            <a:off x="6772275" y="3495675"/>
            <a:ext cx="18224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louk 23"/>
          <p:cNvSpPr/>
          <p:nvPr/>
        </p:nvSpPr>
        <p:spPr>
          <a:xfrm flipH="1">
            <a:off x="5327650" y="19050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blouk 24"/>
          <p:cNvSpPr/>
          <p:nvPr/>
        </p:nvSpPr>
        <p:spPr>
          <a:xfrm>
            <a:off x="5327650" y="1917700"/>
            <a:ext cx="2355850" cy="151130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15553"/>
          </a:xfrm>
          <a:prstGeom prst="rect">
            <a:avLst/>
          </a:prstGeom>
          <a:solidFill>
            <a:srgbClr val="0096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r>
              <a:rPr lang="cs-CZ" sz="3400" b="1" dirty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4. 2. KRUHOVÝ (CYKLICKÝ) </a:t>
            </a:r>
            <a:r>
              <a:rPr lang="cs-CZ" sz="3400" b="1" dirty="0" smtClean="0">
                <a:solidFill>
                  <a:srgbClr val="99FF99"/>
                </a:solidFill>
                <a:latin typeface="Calibri" pitchFamily="34" charset="0"/>
                <a:cs typeface="Times New Roman" pitchFamily="18" charset="0"/>
              </a:rPr>
              <a:t>DĚJ</a:t>
            </a:r>
            <a:endParaRPr lang="cs-CZ" sz="3400" b="1" dirty="0">
              <a:solidFill>
                <a:srgbClr val="99FF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4794250" y="1295399"/>
            <a:ext cx="3634" cy="31826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753434" y="4451350"/>
            <a:ext cx="35115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127500" y="11620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/>
              <a:t>p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437522" y="4318000"/>
            <a:ext cx="493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0</a:t>
            </a:r>
            <a:endParaRPr lang="cs-CZ" sz="3200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060950" y="4434185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1</a:t>
            </a:r>
            <a:endParaRPr lang="cs-CZ" sz="2800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509334" y="440690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r>
              <a:rPr lang="cs-CZ" sz="2800" baseline="-25000" dirty="0" smtClean="0"/>
              <a:t>2</a:t>
            </a:r>
            <a:endParaRPr lang="cs-CZ" sz="2800" baseline="-25000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8039100" y="4451350"/>
            <a:ext cx="666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 smtClean="0"/>
              <a:t>V</a:t>
            </a:r>
            <a:endParaRPr lang="cs-CZ" sz="2800" baseline="-25000" dirty="0"/>
          </a:p>
        </p:txBody>
      </p:sp>
      <p:sp>
        <p:nvSpPr>
          <p:cNvPr id="17" name="Elipsa 16"/>
          <p:cNvSpPr/>
          <p:nvPr/>
        </p:nvSpPr>
        <p:spPr>
          <a:xfrm>
            <a:off x="5238749" y="254000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Elipsa 17"/>
          <p:cNvSpPr/>
          <p:nvPr/>
        </p:nvSpPr>
        <p:spPr>
          <a:xfrm>
            <a:off x="7639049" y="254000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794250" y="231775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A</a:t>
            </a:r>
            <a:endParaRPr lang="cs-CZ" sz="3200" dirty="0"/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7905750" y="22733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C</a:t>
            </a:r>
            <a:endParaRPr lang="cs-CZ" sz="3200" dirty="0"/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308538" y="1384300"/>
            <a:ext cx="485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3200" dirty="0" smtClean="0"/>
              <a:t>B</a:t>
            </a:r>
            <a:endParaRPr lang="cs-CZ" sz="3200" dirty="0"/>
          </a:p>
        </p:txBody>
      </p:sp>
      <p:sp>
        <p:nvSpPr>
          <p:cNvPr id="23" name="Elipsa 22"/>
          <p:cNvSpPr/>
          <p:nvPr/>
        </p:nvSpPr>
        <p:spPr>
          <a:xfrm>
            <a:off x="6448425" y="1873250"/>
            <a:ext cx="123825" cy="117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164892" y="717550"/>
            <a:ext cx="850603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dirty="0"/>
              <a:t> </a:t>
            </a:r>
            <a:r>
              <a:rPr lang="cs-CZ" sz="3200" b="1" dirty="0" smtClean="0"/>
              <a:t>expanze A → B → C</a:t>
            </a:r>
          </a:p>
          <a:p>
            <a:pPr indent="358775">
              <a:buFont typeface="Arial" pitchFamily="34" charset="0"/>
              <a:buChar char="•"/>
              <a:defRPr/>
            </a:pPr>
            <a:r>
              <a:rPr lang="cs-CZ" sz="3200" dirty="0" smtClean="0"/>
              <a:t>plocha </a:t>
            </a:r>
            <a:r>
              <a:rPr lang="cs-CZ" sz="3200" dirty="0"/>
              <a:t>V</a:t>
            </a:r>
            <a:r>
              <a:rPr lang="cs-CZ" sz="3200" baseline="-25000" dirty="0"/>
              <a:t>1</a:t>
            </a:r>
            <a:r>
              <a:rPr lang="cs-CZ" sz="3200" dirty="0"/>
              <a:t>ABCV</a:t>
            </a:r>
            <a:r>
              <a:rPr lang="cs-CZ" sz="3200" baseline="-25000" dirty="0"/>
              <a:t>2</a:t>
            </a:r>
            <a:r>
              <a:rPr lang="cs-CZ" sz="3200" dirty="0"/>
              <a:t>  </a:t>
            </a:r>
            <a:br>
              <a:rPr lang="cs-CZ" sz="3200" dirty="0"/>
            </a:br>
            <a:r>
              <a:rPr lang="cs-CZ" sz="3200" dirty="0"/>
              <a:t>    </a:t>
            </a:r>
            <a:r>
              <a:rPr lang="cs-CZ" sz="3200" dirty="0" smtClean="0"/>
              <a:t>(práce </a:t>
            </a:r>
            <a:r>
              <a:rPr lang="cs-CZ" sz="3200" dirty="0"/>
              <a:t>vykonaná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plynem </a:t>
            </a:r>
            <a:r>
              <a:rPr lang="cs-CZ" sz="3200" dirty="0"/>
              <a:t>při </a:t>
            </a:r>
            <a:r>
              <a:rPr lang="cs-CZ" sz="3200" dirty="0" smtClean="0"/>
              <a:t>expanzi)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4" grpId="0" animBg="1"/>
      <p:bldP spid="25" grpId="0" animBg="1"/>
      <p:bldP spid="11" grpId="0"/>
      <p:bldP spid="12" grpId="0"/>
      <p:bldP spid="17" grpId="0" animBg="1"/>
      <p:bldP spid="18" grpId="0" animBg="1"/>
      <p:bldP spid="19" grpId="0"/>
      <p:bldP spid="20" grpId="0"/>
      <p:bldP spid="21" grpId="0"/>
      <p:bldP spid="23" grpId="0" animBg="1"/>
      <p:bldP spid="34" grpId="0"/>
    </p:bldLst>
  </p:timing>
</p:sld>
</file>

<file path=ppt/theme/theme1.xml><?xml version="1.0" encoding="utf-8"?>
<a:theme xmlns:a="http://schemas.openxmlformats.org/drawingml/2006/main" name="2ročník prezentace">
  <a:themeElements>
    <a:clrScheme name="Vlastní 1">
      <a:dk1>
        <a:sysClr val="windowText" lastClr="000000"/>
      </a:dk1>
      <a:lt1>
        <a:sysClr val="window" lastClr="FFFFFF"/>
      </a:lt1>
      <a:dk2>
        <a:srgbClr val="1F497D"/>
      </a:dk2>
      <a:lt2>
        <a:srgbClr val="66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2ročník prezentace</Template>
  <TotalTime>6833</TotalTime>
  <Words>1751</Words>
  <Application>Microsoft Office PowerPoint</Application>
  <PresentationFormat>Předvádění na obrazovce (4:3)</PresentationFormat>
  <Paragraphs>618</Paragraphs>
  <Slides>60</Slides>
  <Notes>59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60</vt:i4>
      </vt:variant>
    </vt:vector>
  </HeadingPairs>
  <TitlesOfParts>
    <vt:vector size="62" baseType="lpstr">
      <vt:lpstr>2ročník prezentace</vt:lpstr>
      <vt:lpstr>Rovnice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Snímek 47</vt:lpstr>
      <vt:lpstr>Snímek 48</vt:lpstr>
      <vt:lpstr>Snímek 49</vt:lpstr>
      <vt:lpstr>Snímek 50</vt:lpstr>
      <vt:lpstr>Snímek 51</vt:lpstr>
      <vt:lpstr>Snímek 52</vt:lpstr>
      <vt:lpstr>Snímek 53</vt:lpstr>
      <vt:lpstr>Snímek 54</vt:lpstr>
      <vt:lpstr>Snímek 55</vt:lpstr>
      <vt:lpstr>Snímek 56</vt:lpstr>
      <vt:lpstr>Snímek 57</vt:lpstr>
      <vt:lpstr>Snímek 58</vt:lpstr>
      <vt:lpstr>Snímek 59</vt:lpstr>
      <vt:lpstr>Snímek 60</vt:lpstr>
    </vt:vector>
  </TitlesOfParts>
  <Company>Orel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Číslo a NÁZEV PREZENTACE  Autor Gymnázium, Havířov-Město, Komenského 2, p.o.</dc:title>
  <dc:creator>Monika Bouchalová</dc:creator>
  <cp:lastModifiedBy>Monika Bouchalová</cp:lastModifiedBy>
  <cp:revision>272</cp:revision>
  <dcterms:created xsi:type="dcterms:W3CDTF">2012-04-18T20:19:22Z</dcterms:created>
  <dcterms:modified xsi:type="dcterms:W3CDTF">2012-11-26T20:29:01Z</dcterms:modified>
</cp:coreProperties>
</file>