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6" r:id="rId1"/>
  </p:sldMasterIdLst>
  <p:notesMasterIdLst>
    <p:notesMasterId r:id="rId59"/>
  </p:notesMasterIdLst>
  <p:handoutMasterIdLst>
    <p:handoutMasterId r:id="rId60"/>
  </p:handoutMasterIdLst>
  <p:sldIdLst>
    <p:sldId id="391" r:id="rId2"/>
    <p:sldId id="354" r:id="rId3"/>
    <p:sldId id="355" r:id="rId4"/>
    <p:sldId id="356" r:id="rId5"/>
    <p:sldId id="357" r:id="rId6"/>
    <p:sldId id="392" r:id="rId7"/>
    <p:sldId id="393" r:id="rId8"/>
    <p:sldId id="358" r:id="rId9"/>
    <p:sldId id="394" r:id="rId10"/>
    <p:sldId id="359" r:id="rId11"/>
    <p:sldId id="360" r:id="rId12"/>
    <p:sldId id="422" r:id="rId13"/>
    <p:sldId id="421" r:id="rId14"/>
    <p:sldId id="362" r:id="rId15"/>
    <p:sldId id="420" r:id="rId16"/>
    <p:sldId id="364" r:id="rId17"/>
    <p:sldId id="366" r:id="rId18"/>
    <p:sldId id="367" r:id="rId19"/>
    <p:sldId id="369" r:id="rId20"/>
    <p:sldId id="396" r:id="rId21"/>
    <p:sldId id="370" r:id="rId22"/>
    <p:sldId id="371" r:id="rId23"/>
    <p:sldId id="373" r:id="rId24"/>
    <p:sldId id="374" r:id="rId25"/>
    <p:sldId id="375" r:id="rId26"/>
    <p:sldId id="398" r:id="rId27"/>
    <p:sldId id="399" r:id="rId28"/>
    <p:sldId id="376" r:id="rId29"/>
    <p:sldId id="403" r:id="rId30"/>
    <p:sldId id="377" r:id="rId31"/>
    <p:sldId id="418" r:id="rId32"/>
    <p:sldId id="413" r:id="rId33"/>
    <p:sldId id="378" r:id="rId34"/>
    <p:sldId id="400" r:id="rId35"/>
    <p:sldId id="379" r:id="rId36"/>
    <p:sldId id="405" r:id="rId37"/>
    <p:sldId id="419" r:id="rId38"/>
    <p:sldId id="381" r:id="rId39"/>
    <p:sldId id="404" r:id="rId40"/>
    <p:sldId id="383" r:id="rId41"/>
    <p:sldId id="407" r:id="rId42"/>
    <p:sldId id="406" r:id="rId43"/>
    <p:sldId id="412" r:id="rId44"/>
    <p:sldId id="384" r:id="rId45"/>
    <p:sldId id="385" r:id="rId46"/>
    <p:sldId id="386" r:id="rId47"/>
    <p:sldId id="387" r:id="rId48"/>
    <p:sldId id="408" r:id="rId49"/>
    <p:sldId id="388" r:id="rId50"/>
    <p:sldId id="432" r:id="rId51"/>
    <p:sldId id="389" r:id="rId52"/>
    <p:sldId id="411" r:id="rId53"/>
    <p:sldId id="409" r:id="rId54"/>
    <p:sldId id="410" r:id="rId55"/>
    <p:sldId id="390" r:id="rId56"/>
    <p:sldId id="262" r:id="rId57"/>
    <p:sldId id="325" r:id="rId58"/>
  </p:sldIdLst>
  <p:sldSz cx="9144000" cy="6858000" type="screen4x3"/>
  <p:notesSz cx="6877050" cy="9656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66CC"/>
    <a:srgbClr val="A6D8FF"/>
    <a:srgbClr val="009BFF"/>
    <a:srgbClr val="99CCFF"/>
    <a:srgbClr val="FFFA84"/>
    <a:srgbClr val="FF9900"/>
    <a:srgbClr val="E46C0A"/>
    <a:srgbClr val="FFFF99"/>
    <a:srgbClr val="FFF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079" autoAdjust="0"/>
    <p:restoredTop sz="94660"/>
  </p:normalViewPr>
  <p:slideViewPr>
    <p:cSldViewPr>
      <p:cViewPr>
        <p:scale>
          <a:sx n="35" d="100"/>
          <a:sy n="35" d="100"/>
        </p:scale>
        <p:origin x="756" y="1104"/>
      </p:cViewPr>
      <p:guideLst>
        <p:guide orient="horz" pos="216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mos.gkh.cz\boumon\Pr&#225;ce%20&#353;kola\PROJEKT%20FY-CHE\chefy\histogra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cs-CZ" sz="2800"/>
              <a:t>Histogram</a:t>
            </a:r>
          </a:p>
        </c:rich>
      </c:tx>
      <c:layout>
        <c:manualLayout>
          <c:xMode val="edge"/>
          <c:yMode val="edge"/>
          <c:x val="0.55498813504476319"/>
          <c:y val="7.0754716981132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715099779414622"/>
          <c:y val="0.19400618048710092"/>
          <c:w val="0.73250522439081156"/>
          <c:h val="0.59745313812506418"/>
        </c:manualLayout>
      </c:layout>
      <c:barChart>
        <c:barDir val="col"/>
        <c:grouping val="clustered"/>
        <c:varyColors val="0"/>
        <c:ser>
          <c:idx val="0"/>
          <c:order val="0"/>
          <c:tx>
            <c:v>Četnost</c:v>
          </c:tx>
          <c:spPr>
            <a:gradFill>
              <a:gsLst>
                <a:gs pos="0">
                  <a:srgbClr val="FF0000"/>
                </a:gs>
                <a:gs pos="21000">
                  <a:srgbClr val="FF0000"/>
                </a:gs>
                <a:gs pos="100000">
                  <a:srgbClr val="FFFF00"/>
                </a:gs>
              </a:gsLst>
              <a:lin ang="10200000" scaled="0"/>
            </a:gradFill>
            <a:ln w="15875">
              <a:solidFill>
                <a:schemeClr val="tx1"/>
              </a:solidFill>
            </a:ln>
          </c:spPr>
          <c:invertIfNegative val="0"/>
          <c:cat>
            <c:strRef>
              <c:f>graf!$A$2:$A$12</c:f>
              <c:strCache>
                <c:ptCount val="11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Další</c:v>
                </c:pt>
              </c:strCache>
            </c:strRef>
          </c:cat>
          <c:val>
            <c:numRef>
              <c:f>graf!$B$2:$B$12</c:f>
              <c:numCache>
                <c:formatCode>General</c:formatCode>
                <c:ptCount val="11"/>
                <c:pt idx="0">
                  <c:v>1.4000000000000005E-2</c:v>
                </c:pt>
                <c:pt idx="1">
                  <c:v>8.1000000000000044E-2</c:v>
                </c:pt>
                <c:pt idx="2">
                  <c:v>0.16500000000000026</c:v>
                </c:pt>
                <c:pt idx="3">
                  <c:v>0.2140000000000003</c:v>
                </c:pt>
                <c:pt idx="4">
                  <c:v>0.20600000000000004</c:v>
                </c:pt>
                <c:pt idx="5">
                  <c:v>0.1510000000000003</c:v>
                </c:pt>
                <c:pt idx="6">
                  <c:v>9.2000000000000026E-2</c:v>
                </c:pt>
                <c:pt idx="7">
                  <c:v>4.8000000000000077E-2</c:v>
                </c:pt>
                <c:pt idx="8">
                  <c:v>2.0000000000000042E-2</c:v>
                </c:pt>
                <c:pt idx="9">
                  <c:v>9.0000000000000253E-3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A-44C3-ADD4-3157488DA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3"/>
        <c:axId val="90361856"/>
        <c:axId val="90363776"/>
      </c:barChart>
      <c:catAx>
        <c:axId val="90361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cs-CZ" sz="2000"/>
                  <a:t>v</a:t>
                </a:r>
                <a:r>
                  <a:rPr lang="cs-CZ" sz="2000" baseline="0"/>
                  <a:t> /m.s</a:t>
                </a:r>
                <a:r>
                  <a:rPr lang="cs-CZ" sz="2000" baseline="30000"/>
                  <a:t>-1</a:t>
                </a:r>
              </a:p>
            </c:rich>
          </c:tx>
          <c:layout>
            <c:manualLayout>
              <c:xMode val="edge"/>
              <c:yMode val="edge"/>
              <c:x val="0.85895801710527331"/>
              <c:y val="0.6962323026910062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2580000" anchor="t" anchorCtr="0"/>
          <a:lstStyle/>
          <a:p>
            <a:pPr>
              <a:defRPr sz="1800"/>
            </a:pPr>
            <a:endParaRPr lang="cs-CZ"/>
          </a:p>
        </c:txPr>
        <c:crossAx val="90363776"/>
        <c:crosses val="autoZero"/>
        <c:auto val="1"/>
        <c:lblAlgn val="ctr"/>
        <c:lblOffset val="100"/>
        <c:noMultiLvlLbl val="0"/>
      </c:catAx>
      <c:valAx>
        <c:axId val="9036377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900"/>
                </a:pPr>
                <a:r>
                  <a:rPr lang="en-US" sz="1900" dirty="0"/>
                  <a:t>f </a:t>
                </a:r>
                <a:r>
                  <a:rPr lang="cs-CZ" sz="1900" dirty="0"/>
                  <a:t>/ </a:t>
                </a:r>
                <a:r>
                  <a:rPr lang="cs-CZ" sz="1900" dirty="0" smtClean="0"/>
                  <a:t>10</a:t>
                </a:r>
                <a:r>
                  <a:rPr lang="cs-CZ" sz="1900" baseline="30000" dirty="0" smtClean="0"/>
                  <a:t>-2 </a:t>
                </a:r>
                <a:r>
                  <a:rPr lang="cs-CZ" sz="1900" dirty="0" smtClean="0"/>
                  <a:t>s.m</a:t>
                </a:r>
                <a:r>
                  <a:rPr lang="cs-CZ" sz="1900" baseline="30000" dirty="0" smtClean="0"/>
                  <a:t>-1</a:t>
                </a:r>
                <a:r>
                  <a:rPr lang="en-US" sz="1900" dirty="0" smtClean="0"/>
                  <a:t> </a:t>
                </a:r>
                <a:endParaRPr lang="en-US" sz="1900" dirty="0"/>
              </a:p>
            </c:rich>
          </c:tx>
          <c:layout>
            <c:manualLayout>
              <c:xMode val="edge"/>
              <c:yMode val="edge"/>
              <c:x val="3.9912553415872694E-2"/>
              <c:y val="6.178274877670595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9036185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38100">
      <a:solidFill>
        <a:srgbClr val="0066CC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0.wmf"/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40.wmf"/><Relationship Id="rId1" Type="http://schemas.openxmlformats.org/officeDocument/2006/relationships/image" Target="../media/image5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40.wmf"/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57C59F13-626B-4E81-B7E1-F125CA16513D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C4E65282-7E10-47DC-B4DF-C6B3EF053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673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0CBB2A5F-CDFC-4AC0-9B71-94E720DCCD48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D61FCE9A-C47D-432C-9AC5-C2A4B62022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790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32F5E-9D8D-4FEE-B861-749C1F17F7CB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7D5E3-64E3-4EC8-A92E-FCF1ADF3D24E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B59FD-931E-4831-ABD3-727990D2635E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27802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B59FD-931E-4831-ABD3-727990D2635E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1970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D99-2454-45FC-8F06-BE8354C8C628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AAEFC-60F8-48D9-B8D2-2F214C53CE74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67290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C3A25-EE1D-477E-B16D-DD66A63E172C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AF3F5-DE2B-4596-90C1-0491EA17366E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EC0F4-35E1-40CE-9654-19AD18DB0E3F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F397BC-A6CB-46A8-8CCB-5304BA5F002D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2D99E-1CAC-4163-A6A0-D0798A45AC86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CA2FDA-96A9-48BC-948E-E416D699D54E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CA2FDA-96A9-48BC-948E-E416D699D54E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532C-6B1C-4088-AFCC-3F2C8207C8D0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7583C-2852-4FBA-B3C0-120B481784BA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5852F9-9B9A-47D7-A0E7-F457269A3255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95404" y="9172249"/>
            <a:ext cx="2980055" cy="4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76" tIns="47238" rIns="94476" bIns="47238" anchor="b"/>
          <a:lstStyle/>
          <a:p>
            <a:pPr algn="r"/>
            <a:fld id="{CACADE06-4950-4BE7-8E39-14EEDB3D0657}" type="slidenum">
              <a:rPr lang="cs-CZ" sz="1200"/>
              <a:pPr algn="r"/>
              <a:t>25</a:t>
            </a:fld>
            <a:endParaRPr lang="cs-CZ" sz="1200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95404" y="9172249"/>
            <a:ext cx="2980055" cy="4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76" tIns="47238" rIns="94476" bIns="47238" anchor="b"/>
          <a:lstStyle/>
          <a:p>
            <a:pPr algn="r"/>
            <a:fld id="{CACADE06-4950-4BE7-8E39-14EEDB3D0657}" type="slidenum">
              <a:rPr lang="cs-CZ" sz="1200"/>
              <a:pPr algn="r"/>
              <a:t>26</a:t>
            </a:fld>
            <a:endParaRPr lang="cs-CZ" sz="1200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95404" y="9172249"/>
            <a:ext cx="2980055" cy="4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76" tIns="47238" rIns="94476" bIns="47238" anchor="b"/>
          <a:lstStyle/>
          <a:p>
            <a:pPr algn="r"/>
            <a:fld id="{CACADE06-4950-4BE7-8E39-14EEDB3D0657}" type="slidenum">
              <a:rPr lang="cs-CZ" sz="1200"/>
              <a:pPr algn="r"/>
              <a:t>27</a:t>
            </a:fld>
            <a:endParaRPr lang="cs-CZ" sz="1200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C459A-6EF4-442B-BAC9-9B09483DA9A3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BE26D-F8B3-41C8-BFC9-87A3DF50C972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951A9-18F5-4078-963D-057C386BFADE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315F9-7EAF-4A70-895B-B6D9D7FC6260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315F9-7EAF-4A70-895B-B6D9D7FC6260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95404" y="9172249"/>
            <a:ext cx="2980055" cy="4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76" tIns="47238" rIns="94476" bIns="47238" anchor="b"/>
          <a:lstStyle/>
          <a:p>
            <a:pPr algn="r"/>
            <a:fld id="{CACADE06-4950-4BE7-8E39-14EEDB3D0657}" type="slidenum">
              <a:rPr lang="cs-CZ" sz="1200"/>
              <a:pPr algn="r"/>
              <a:t>32</a:t>
            </a:fld>
            <a:endParaRPr lang="cs-CZ" sz="1200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C7ACB-344D-4B60-BDFD-C410A0D30742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C7ACB-344D-4B60-BDFD-C410A0D30742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BE26D-F8B3-41C8-BFC9-87A3DF50C972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D6D04-363A-407E-AD2F-59440C9795DA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D6D04-363A-407E-AD2F-59440C9795DA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93493-6E18-4486-AC9F-3F4F946D07AD}" type="slidenum">
              <a:rPr lang="cs-CZ" smtClean="0"/>
              <a:pPr/>
              <a:t>38</a:t>
            </a:fld>
            <a:endParaRPr lang="cs-CZ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BE26D-F8B3-41C8-BFC9-87A3DF50C972}" type="slidenum">
              <a:rPr lang="cs-CZ" smtClean="0"/>
              <a:pPr/>
              <a:t>39</a:t>
            </a:fld>
            <a:endParaRPr lang="cs-CZ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79CAB3-6230-47C4-92A3-AFE103B3DA1D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9F0A2-9BE9-42AD-BB96-6CB20EDA1256}" type="slidenum">
              <a:rPr lang="cs-CZ" smtClean="0"/>
              <a:pPr/>
              <a:t>40</a:t>
            </a:fld>
            <a:endParaRPr lang="cs-CZ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9F0A2-9BE9-42AD-BB96-6CB20EDA1256}" type="slidenum">
              <a:rPr lang="cs-CZ" smtClean="0"/>
              <a:pPr/>
              <a:t>41</a:t>
            </a:fld>
            <a:endParaRPr lang="cs-CZ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9F0A2-9BE9-42AD-BB96-6CB20EDA1256}" type="slidenum">
              <a:rPr lang="cs-CZ" smtClean="0"/>
              <a:pPr/>
              <a:t>42</a:t>
            </a:fld>
            <a:endParaRPr lang="cs-CZ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C7ACB-344D-4B60-BDFD-C410A0D30742}" type="slidenum">
              <a:rPr lang="cs-CZ" smtClean="0"/>
              <a:pPr/>
              <a:t>43</a:t>
            </a:fld>
            <a:endParaRPr lang="cs-CZ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0B41E-1BDF-4DC7-A273-A2737D796566}" type="slidenum">
              <a:rPr lang="cs-CZ" smtClean="0"/>
              <a:pPr/>
              <a:t>44</a:t>
            </a:fld>
            <a:endParaRPr lang="cs-CZ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C8D1B-C6D9-4F84-B871-024910039B99}" type="slidenum">
              <a:rPr lang="cs-CZ" smtClean="0"/>
              <a:pPr/>
              <a:t>45</a:t>
            </a:fld>
            <a:endParaRPr lang="cs-CZ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2533C-1BD6-4999-BE3E-DFAC6909F5F8}" type="slidenum">
              <a:rPr lang="cs-CZ" smtClean="0"/>
              <a:pPr/>
              <a:t>46</a:t>
            </a:fld>
            <a:endParaRPr lang="cs-CZ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AC315-E5E5-4864-915F-B27CD696AFC4}" type="slidenum">
              <a:rPr lang="cs-CZ" smtClean="0"/>
              <a:pPr/>
              <a:t>47</a:t>
            </a:fld>
            <a:endParaRPr 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AC315-E5E5-4864-915F-B27CD696AFC4}" type="slidenum">
              <a:rPr lang="cs-CZ" smtClean="0"/>
              <a:pPr/>
              <a:t>48</a:t>
            </a:fld>
            <a:endParaRPr 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7C2DA-F594-4A9C-91D3-A148C906317E}" type="slidenum">
              <a:rPr lang="cs-CZ" smtClean="0"/>
              <a:pPr/>
              <a:t>49</a:t>
            </a:fld>
            <a:endParaRPr lang="cs-CZ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335C0-4E32-47E9-AEF9-F183EF45F0C1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7C2DA-F594-4A9C-91D3-A148C906317E}" type="slidenum">
              <a:rPr lang="cs-CZ" smtClean="0"/>
              <a:pPr/>
              <a:t>50</a:t>
            </a:fld>
            <a:endParaRPr lang="cs-CZ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543095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EE9FF-FC5F-4902-BFD4-7B4DE5409E7D}" type="slidenum">
              <a:rPr lang="cs-CZ" smtClean="0"/>
              <a:pPr/>
              <a:t>51</a:t>
            </a:fld>
            <a:endParaRPr lang="cs-CZ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EE9FF-FC5F-4902-BFD4-7B4DE5409E7D}" type="slidenum">
              <a:rPr lang="cs-CZ" smtClean="0"/>
              <a:pPr/>
              <a:t>52</a:t>
            </a:fld>
            <a:endParaRPr lang="cs-CZ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EE9FF-FC5F-4902-BFD4-7B4DE5409E7D}" type="slidenum">
              <a:rPr lang="cs-CZ" smtClean="0"/>
              <a:pPr/>
              <a:t>53</a:t>
            </a:fld>
            <a:endParaRPr lang="cs-CZ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EE9FF-FC5F-4902-BFD4-7B4DE5409E7D}" type="slidenum">
              <a:rPr lang="cs-CZ" smtClean="0"/>
              <a:pPr/>
              <a:t>54</a:t>
            </a:fld>
            <a:endParaRPr lang="cs-CZ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74AD7-D608-4041-A807-77078A07B340}" type="slidenum">
              <a:rPr lang="cs-CZ" smtClean="0"/>
              <a:pPr/>
              <a:t>55</a:t>
            </a:fld>
            <a:endParaRPr lang="cs-CZ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335C0-4E32-47E9-AEF9-F183EF45F0C1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335C0-4E32-47E9-AEF9-F183EF45F0C1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2D356-FE3B-4B74-8CC2-5EDCCB3BE9B4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2D356-FE3B-4B74-8CC2-5EDCCB3BE9B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E05F-9BD9-4811-B7CF-3F87070850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0C12-6B48-4491-A6C4-2BC8A0891AC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B131-CF94-426D-91CD-17D57922511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32DA-C4C4-49B5-AE66-E3D8878E567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AB99-C27E-49D9-A035-54E83000CE4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4334-680A-41E1-B4B0-A8A92DBDA6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9358-47AF-4D39-8270-8EAA3C8541A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1587-FECB-4D69-AAF2-F5E5556D06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D323-6954-4E34-BAB6-64D1839ED0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DE20-9EE9-46CE-BA43-6F6ADE9EE63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B0A3-5706-4BBE-8E59-56F8089E548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F402-3568-4574-9713-A78EFF72C4A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4A41-1DCB-430A-B6FC-841382A8FF3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77BF-07F7-43B8-BC31-0D9A2388DBC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04D0-3F28-4DAB-9013-7D17AE44125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A627-A747-4719-A34F-4E840128BB0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8671-441C-4BFE-BD2B-526531FA034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8AF9-2B03-4657-83FF-BA5BF8BC551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85D9-4947-4004-9022-D609A121784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30F7-3FE8-410A-AE85-5BBC8D61F3A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932E-F765-411D-B9FB-063016BE546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D9254-1065-4DF4-9D29-06B1555FA21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1ABC9-4549-4AE1-81FE-6B13E422C9C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26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11" Type="http://schemas.openxmlformats.org/officeDocument/2006/relationships/image" Target="../media/image15.wmf"/><Relationship Id="rId5" Type="http://schemas.openxmlformats.org/officeDocument/2006/relationships/image" Target="../media/image14.wmf"/><Relationship Id="rId15" Type="http://schemas.openxmlformats.org/officeDocument/2006/relationships/image" Target="../media/image25.png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7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5.png"/><Relationship Id="rId5" Type="http://schemas.openxmlformats.org/officeDocument/2006/relationships/image" Target="../media/image21.w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9.wmf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4.png"/><Relationship Id="rId5" Type="http://schemas.openxmlformats.org/officeDocument/2006/relationships/image" Target="../media/image28.w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2.wmf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6.png"/><Relationship Id="rId5" Type="http://schemas.openxmlformats.org/officeDocument/2006/relationships/image" Target="../media/image31.wmf"/><Relationship Id="rId10" Type="http://schemas.openxmlformats.org/officeDocument/2006/relationships/image" Target="../media/image55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4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5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5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5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6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5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3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6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6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71.wmf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7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hyperlink" Target="http://www.walter-fendt.de/ph14cz/gaslaw_cz.htm" TargetMode="External"/><Relationship Id="rId7" Type="http://schemas.openxmlformats.org/officeDocument/2006/relationships/hyperlink" Target="http://upload.wikimedia.org/wikipedia/commons/3/37/Izobara.jpg" TargetMode="External"/><Relationship Id="rId12" Type="http://schemas.openxmlformats.org/officeDocument/2006/relationships/image" Target="http://upload.wikimedia.org/wikipedia/commons/8/84/Izochora.jpg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upload.wikimedia.org/wikipedia/commons/1/15/Izoterma.jpg" TargetMode="External"/><Relationship Id="rId11" Type="http://schemas.openxmlformats.org/officeDocument/2006/relationships/image" Target="../media/image76.jpeg"/><Relationship Id="rId5" Type="http://schemas.openxmlformats.org/officeDocument/2006/relationships/image" Target="../media/image74.jpeg"/><Relationship Id="rId10" Type="http://schemas.openxmlformats.org/officeDocument/2006/relationships/hyperlink" Target="http://upload.wikimedia.org/wikipedia/commons/8/84/Izochora.jpg" TargetMode="External"/><Relationship Id="rId4" Type="http://schemas.openxmlformats.org/officeDocument/2006/relationships/hyperlink" Target="http://upload.wikimedia.org/wikipedia/commons/1/15/Izoterma.jpg" TargetMode="External"/><Relationship Id="rId9" Type="http://schemas.openxmlformats.org/officeDocument/2006/relationships/image" Target="http://upload.wikimedia.org/wikipedia/commons/3/37/Izobara.jpg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81.wmf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4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83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2851150"/>
            <a:ext cx="9144000" cy="1200329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A6D8FF"/>
                </a:solidFill>
                <a:cs typeface="Arial" charset="0"/>
              </a:rPr>
              <a:t>3. STRUKTURA  A VLASTNOSTI  PLYNNÉHO SKUPENSTVÍ LÁTEK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340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0" y="3651250"/>
            <a:ext cx="9144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ea typeface="+mj-ea"/>
                <a:cs typeface="Arial" pitchFamily="34" charset="0"/>
              </a:rPr>
              <a:t>Mgr. Monika Bouchalová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ea typeface="+mj-ea"/>
                <a:cs typeface="Arial" pitchFamily="34" charset="0"/>
              </a:rPr>
              <a:t>Gymnázium, Havířov-Město, Komenského 2, p.o.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74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Tento projekt je spolufinancován Evropským sociálním fondem a státním rozpočtem České republiky.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" y="5214950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Tato </a:t>
            </a:r>
            <a:r>
              <a:rPr lang="cs-CZ" sz="17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prezentace </a:t>
            </a:r>
            <a:r>
              <a:rPr lang="cs-CZ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vznikla na základě řešení projektu </a:t>
            </a:r>
            <a:r>
              <a:rPr lang="cs-CZ" sz="17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OPVK, </a:t>
            </a:r>
            <a:r>
              <a:rPr lang="cs-CZ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registrační číslo: CZ.1.07/1.1.24/01.0114 s názvem </a:t>
            </a:r>
            <a:r>
              <a:rPr lang="cs-CZ" sz="17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/>
            </a:r>
            <a:br>
              <a:rPr lang="cs-CZ" sz="17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</a:br>
            <a:r>
              <a:rPr lang="cs-CZ" sz="17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„</a:t>
            </a:r>
            <a:r>
              <a:rPr lang="cs-CZ" sz="17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Podpora chemického a fyzikálního vzdělávání na gymnáziu </a:t>
            </a:r>
            <a:r>
              <a:rPr lang="cs-CZ" sz="17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Komenského v</a:t>
            </a:r>
            <a:r>
              <a:rPr lang="cs-CZ" sz="17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 Havířově</a:t>
            </a:r>
            <a:r>
              <a:rPr lang="cs-CZ" sz="17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“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252656"/>
            <a:ext cx="9144000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 smtClean="0">
                <a:solidFill>
                  <a:srgbClr val="0066CC"/>
                </a:solidFill>
                <a:ea typeface="+mj-ea"/>
                <a:cs typeface="Arial" pitchFamily="34" charset="0"/>
              </a:rPr>
              <a:t>FYZIKA </a:t>
            </a:r>
            <a:r>
              <a:rPr lang="it-IT" sz="2900" b="1" dirty="0" smtClean="0">
                <a:solidFill>
                  <a:srgbClr val="0066CC"/>
                </a:solidFill>
                <a:ea typeface="+mj-ea"/>
                <a:cs typeface="Arial" pitchFamily="34" charset="0"/>
              </a:rPr>
              <a:t>PRO I</a:t>
            </a:r>
            <a:r>
              <a:rPr lang="cs-CZ" sz="2900" b="1" dirty="0" smtClean="0">
                <a:solidFill>
                  <a:srgbClr val="0066CC"/>
                </a:solidFill>
                <a:ea typeface="+mj-ea"/>
                <a:cs typeface="Arial" pitchFamily="34" charset="0"/>
              </a:rPr>
              <a:t>I</a:t>
            </a:r>
            <a:r>
              <a:rPr lang="it-IT" sz="2900" b="1" dirty="0" smtClean="0">
                <a:solidFill>
                  <a:srgbClr val="0066CC"/>
                </a:solidFill>
                <a:ea typeface="+mj-ea"/>
                <a:cs typeface="Arial" pitchFamily="34" charset="0"/>
              </a:rPr>
              <a:t>. ROČNÍK GYMNÁZIA</a:t>
            </a:r>
            <a:endParaRPr kumimoji="0" lang="cs-CZ" sz="800" b="1" i="0" u="none" strike="noStrike" kern="120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96525" y="205480"/>
            <a:ext cx="8476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 dirty="0"/>
              <a:t>Rozložení molekul podle rychlostí při různých </a:t>
            </a:r>
            <a:r>
              <a:rPr lang="cs-CZ" sz="2800" b="1" dirty="0" smtClean="0"/>
              <a:t>teplotách:</a:t>
            </a:r>
            <a:endParaRPr lang="cs-CZ" sz="2800" b="1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15900" y="4984750"/>
            <a:ext cx="87566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cs-CZ" sz="3200" dirty="0"/>
              <a:t> tvar křivky závisí na teplotě 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cs-CZ" sz="3200" b="1" dirty="0" err="1">
                <a:solidFill>
                  <a:srgbClr val="0066CC"/>
                </a:solidFill>
              </a:rPr>
              <a:t>v</a:t>
            </a:r>
            <a:r>
              <a:rPr lang="cs-CZ" sz="3200" b="1" baseline="-25000" dirty="0" err="1">
                <a:solidFill>
                  <a:srgbClr val="0066CC"/>
                </a:solidFill>
              </a:rPr>
              <a:t>p</a:t>
            </a:r>
            <a:r>
              <a:rPr lang="cs-CZ" sz="3200" b="1" dirty="0">
                <a:solidFill>
                  <a:srgbClr val="0066CC"/>
                </a:solidFill>
              </a:rPr>
              <a:t> </a:t>
            </a:r>
            <a:r>
              <a:rPr lang="cs-CZ" sz="3200" b="1" dirty="0" smtClean="0">
                <a:solidFill>
                  <a:srgbClr val="0066CC"/>
                </a:solidFill>
              </a:rPr>
              <a:t>- nejpravděpodobnější rychlost </a:t>
            </a: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/>
              <a:t>(největší </a:t>
            </a:r>
            <a:r>
              <a:rPr lang="cs-CZ" sz="3200" dirty="0"/>
              <a:t>počet molekul má právě tuto </a:t>
            </a:r>
            <a:r>
              <a:rPr lang="cs-CZ" sz="3200" dirty="0" smtClean="0"/>
              <a:t>rychlost)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6350000" y="1206500"/>
            <a:ext cx="25336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dirty="0" smtClean="0"/>
              <a:t>Zákon rozdělení </a:t>
            </a:r>
            <a:br>
              <a:rPr lang="cs-CZ" sz="3000" dirty="0" smtClean="0"/>
            </a:br>
            <a:r>
              <a:rPr lang="cs-CZ" sz="3000" dirty="0" smtClean="0"/>
              <a:t>molekul podle rychlostí matematicky odvodil  </a:t>
            </a:r>
            <a:br>
              <a:rPr lang="cs-CZ" sz="3000" dirty="0" smtClean="0"/>
            </a:br>
            <a:r>
              <a:rPr lang="cs-CZ" sz="3000" dirty="0" smtClean="0"/>
              <a:t>J. C. Maxwell. </a:t>
            </a:r>
            <a:endParaRPr lang="cs-CZ" sz="3000" dirty="0"/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595630" y="4051300"/>
            <a:ext cx="5398770" cy="17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5400000" flipH="1" flipV="1">
            <a:off x="-951706" y="2579846"/>
            <a:ext cx="3386296" cy="173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Volný tvar 11"/>
          <p:cNvSpPr/>
          <p:nvPr/>
        </p:nvSpPr>
        <p:spPr>
          <a:xfrm>
            <a:off x="732540" y="2184400"/>
            <a:ext cx="4595110" cy="1872144"/>
          </a:xfrm>
          <a:custGeom>
            <a:avLst/>
            <a:gdLst>
              <a:gd name="connsiteX0" fmla="*/ 0 w 5891135"/>
              <a:gd name="connsiteY0" fmla="*/ 2725712 h 2725712"/>
              <a:gd name="connsiteX1" fmla="*/ 479685 w 5891135"/>
              <a:gd name="connsiteY1" fmla="*/ 2276007 h 2725712"/>
              <a:gd name="connsiteX2" fmla="*/ 1409076 w 5891135"/>
              <a:gd name="connsiteY2" fmla="*/ 477187 h 2725712"/>
              <a:gd name="connsiteX3" fmla="*/ 2158584 w 5891135"/>
              <a:gd name="connsiteY3" fmla="*/ 237344 h 2725712"/>
              <a:gd name="connsiteX4" fmla="*/ 3372787 w 5891135"/>
              <a:gd name="connsiteY4" fmla="*/ 1901253 h 2725712"/>
              <a:gd name="connsiteX5" fmla="*/ 4467069 w 5891135"/>
              <a:gd name="connsiteY5" fmla="*/ 2590800 h 2725712"/>
              <a:gd name="connsiteX6" fmla="*/ 5891135 w 5891135"/>
              <a:gd name="connsiteY6" fmla="*/ 2710722 h 2725712"/>
              <a:gd name="connsiteX0" fmla="*/ 0 w 5891135"/>
              <a:gd name="connsiteY0" fmla="*/ 2725712 h 2788272"/>
              <a:gd name="connsiteX1" fmla="*/ 479685 w 5891135"/>
              <a:gd name="connsiteY1" fmla="*/ 2276007 h 2788272"/>
              <a:gd name="connsiteX2" fmla="*/ 1409076 w 5891135"/>
              <a:gd name="connsiteY2" fmla="*/ 477187 h 2788272"/>
              <a:gd name="connsiteX3" fmla="*/ 2158584 w 5891135"/>
              <a:gd name="connsiteY3" fmla="*/ 237344 h 2788272"/>
              <a:gd name="connsiteX4" fmla="*/ 3372787 w 5891135"/>
              <a:gd name="connsiteY4" fmla="*/ 1901253 h 2788272"/>
              <a:gd name="connsiteX5" fmla="*/ 4595110 w 5891135"/>
              <a:gd name="connsiteY5" fmla="*/ 2653361 h 2788272"/>
              <a:gd name="connsiteX6" fmla="*/ 5891135 w 5891135"/>
              <a:gd name="connsiteY6" fmla="*/ 2710722 h 2788272"/>
              <a:gd name="connsiteX0" fmla="*/ 0 w 5891135"/>
              <a:gd name="connsiteY0" fmla="*/ 2725712 h 2725712"/>
              <a:gd name="connsiteX1" fmla="*/ 479685 w 5891135"/>
              <a:gd name="connsiteY1" fmla="*/ 2276007 h 2725712"/>
              <a:gd name="connsiteX2" fmla="*/ 1409076 w 5891135"/>
              <a:gd name="connsiteY2" fmla="*/ 477187 h 2725712"/>
              <a:gd name="connsiteX3" fmla="*/ 2158584 w 5891135"/>
              <a:gd name="connsiteY3" fmla="*/ 237344 h 2725712"/>
              <a:gd name="connsiteX4" fmla="*/ 3372787 w 5891135"/>
              <a:gd name="connsiteY4" fmla="*/ 1901253 h 2725712"/>
              <a:gd name="connsiteX5" fmla="*/ 4595110 w 5891135"/>
              <a:gd name="connsiteY5" fmla="*/ 2653361 h 2725712"/>
              <a:gd name="connsiteX6" fmla="*/ 5891135 w 5891135"/>
              <a:gd name="connsiteY6" fmla="*/ 2710722 h 2725712"/>
              <a:gd name="connsiteX0" fmla="*/ 0 w 4595110"/>
              <a:gd name="connsiteY0" fmla="*/ 2725712 h 2725712"/>
              <a:gd name="connsiteX1" fmla="*/ 479685 w 4595110"/>
              <a:gd name="connsiteY1" fmla="*/ 2276007 h 2725712"/>
              <a:gd name="connsiteX2" fmla="*/ 1409076 w 4595110"/>
              <a:gd name="connsiteY2" fmla="*/ 477187 h 2725712"/>
              <a:gd name="connsiteX3" fmla="*/ 2158584 w 4595110"/>
              <a:gd name="connsiteY3" fmla="*/ 237344 h 2725712"/>
              <a:gd name="connsiteX4" fmla="*/ 3372787 w 4595110"/>
              <a:gd name="connsiteY4" fmla="*/ 1901253 h 2725712"/>
              <a:gd name="connsiteX5" fmla="*/ 4595110 w 4595110"/>
              <a:gd name="connsiteY5" fmla="*/ 2653361 h 272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5110" h="2725712">
                <a:moveTo>
                  <a:pt x="0" y="2725712"/>
                </a:moveTo>
                <a:cubicBezTo>
                  <a:pt x="122419" y="2688236"/>
                  <a:pt x="244839" y="2650761"/>
                  <a:pt x="479685" y="2276007"/>
                </a:cubicBezTo>
                <a:cubicBezTo>
                  <a:pt x="714531" y="1901253"/>
                  <a:pt x="1129260" y="816964"/>
                  <a:pt x="1409076" y="477187"/>
                </a:cubicBezTo>
                <a:cubicBezTo>
                  <a:pt x="1688892" y="137410"/>
                  <a:pt x="1831299" y="0"/>
                  <a:pt x="2158584" y="237344"/>
                </a:cubicBezTo>
                <a:cubicBezTo>
                  <a:pt x="2485869" y="474688"/>
                  <a:pt x="2966699" y="1498584"/>
                  <a:pt x="3372787" y="1901253"/>
                </a:cubicBezTo>
                <a:cubicBezTo>
                  <a:pt x="3778875" y="2303922"/>
                  <a:pt x="4175385" y="2518450"/>
                  <a:pt x="4595110" y="2653361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15900" y="4094956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0</a:t>
            </a:r>
            <a:endParaRPr lang="cs-CZ" sz="2800" dirty="0"/>
          </a:p>
        </p:txBody>
      </p:sp>
      <p:sp>
        <p:nvSpPr>
          <p:cNvPr id="16" name="Volný tvar 15"/>
          <p:cNvSpPr/>
          <p:nvPr/>
        </p:nvSpPr>
        <p:spPr>
          <a:xfrm>
            <a:off x="704850" y="1339850"/>
            <a:ext cx="4328410" cy="2725712"/>
          </a:xfrm>
          <a:custGeom>
            <a:avLst/>
            <a:gdLst>
              <a:gd name="connsiteX0" fmla="*/ 0 w 5891135"/>
              <a:gd name="connsiteY0" fmla="*/ 2725712 h 2725712"/>
              <a:gd name="connsiteX1" fmla="*/ 479685 w 5891135"/>
              <a:gd name="connsiteY1" fmla="*/ 2276007 h 2725712"/>
              <a:gd name="connsiteX2" fmla="*/ 1409076 w 5891135"/>
              <a:gd name="connsiteY2" fmla="*/ 477187 h 2725712"/>
              <a:gd name="connsiteX3" fmla="*/ 2158584 w 5891135"/>
              <a:gd name="connsiteY3" fmla="*/ 237344 h 2725712"/>
              <a:gd name="connsiteX4" fmla="*/ 3372787 w 5891135"/>
              <a:gd name="connsiteY4" fmla="*/ 1901253 h 2725712"/>
              <a:gd name="connsiteX5" fmla="*/ 4467069 w 5891135"/>
              <a:gd name="connsiteY5" fmla="*/ 2590800 h 2725712"/>
              <a:gd name="connsiteX6" fmla="*/ 5891135 w 5891135"/>
              <a:gd name="connsiteY6" fmla="*/ 2710722 h 272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91135" h="2725712">
                <a:moveTo>
                  <a:pt x="0" y="2725712"/>
                </a:moveTo>
                <a:cubicBezTo>
                  <a:pt x="122419" y="2688236"/>
                  <a:pt x="244839" y="2650761"/>
                  <a:pt x="479685" y="2276007"/>
                </a:cubicBezTo>
                <a:cubicBezTo>
                  <a:pt x="714531" y="1901253"/>
                  <a:pt x="1129260" y="816964"/>
                  <a:pt x="1409076" y="477187"/>
                </a:cubicBezTo>
                <a:cubicBezTo>
                  <a:pt x="1688892" y="137410"/>
                  <a:pt x="1831299" y="0"/>
                  <a:pt x="2158584" y="237344"/>
                </a:cubicBezTo>
                <a:cubicBezTo>
                  <a:pt x="2485869" y="474688"/>
                  <a:pt x="2988040" y="1509010"/>
                  <a:pt x="3372787" y="1901253"/>
                </a:cubicBezTo>
                <a:cubicBezTo>
                  <a:pt x="3757535" y="2293496"/>
                  <a:pt x="4047344" y="2455889"/>
                  <a:pt x="4467069" y="2590800"/>
                </a:cubicBezTo>
                <a:cubicBezTo>
                  <a:pt x="4886794" y="2725711"/>
                  <a:pt x="5388964" y="2718216"/>
                  <a:pt x="5891135" y="271072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76878" name="Object 15"/>
          <p:cNvGraphicFramePr>
            <a:graphicFrameLocks noChangeAspect="1"/>
          </p:cNvGraphicFramePr>
          <p:nvPr/>
        </p:nvGraphicFramePr>
        <p:xfrm>
          <a:off x="5283200" y="4051300"/>
          <a:ext cx="5667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60" name="Rovnice" r:id="rId4" imgW="355292" imgH="393359" progId="Equation.3">
                  <p:embed/>
                </p:oleObj>
              </mc:Choice>
              <mc:Fallback>
                <p:oleObj name="Rovnice" r:id="rId4" imgW="355292" imgH="393359" progId="Equation.3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051300"/>
                        <a:ext cx="566738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9" name="Object 15"/>
          <p:cNvGraphicFramePr>
            <a:graphicFrameLocks noChangeAspect="1"/>
          </p:cNvGraphicFramePr>
          <p:nvPr/>
        </p:nvGraphicFramePr>
        <p:xfrm>
          <a:off x="138112" y="895350"/>
          <a:ext cx="5667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61" name="Rovnice" r:id="rId6" imgW="355292" imgH="393359" progId="Equation.3">
                  <p:embed/>
                </p:oleObj>
              </mc:Choice>
              <mc:Fallback>
                <p:oleObj name="Rovnice" r:id="rId6" imgW="355292" imgH="393359" progId="Equation.3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" y="895350"/>
                        <a:ext cx="566738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ovéPole 19"/>
          <p:cNvSpPr txBox="1"/>
          <p:nvPr/>
        </p:nvSpPr>
        <p:spPr>
          <a:xfrm>
            <a:off x="1771650" y="4095750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p1</a:t>
            </a:r>
            <a:endParaRPr lang="cs-CZ" sz="28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705100" y="1562100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</a:t>
            </a:r>
            <a:r>
              <a:rPr lang="cs-CZ" sz="2800" baseline="-25000" dirty="0" smtClean="0"/>
              <a:t>2</a:t>
            </a:r>
            <a:endParaRPr lang="cs-CZ" sz="2800" baseline="-25000" dirty="0"/>
          </a:p>
        </p:txBody>
      </p:sp>
      <p:cxnSp>
        <p:nvCxnSpPr>
          <p:cNvPr id="24" name="Přímá spojovací čára 23"/>
          <p:cNvCxnSpPr/>
          <p:nvPr/>
        </p:nvCxnSpPr>
        <p:spPr>
          <a:xfrm rot="16200000" flipH="1">
            <a:off x="781154" y="2774845"/>
            <a:ext cx="2604125" cy="8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 rot="16200000" flipH="1">
            <a:off x="1747707" y="3186242"/>
            <a:ext cx="1759576" cy="225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2527300" y="4095750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p2</a:t>
            </a:r>
            <a:endParaRPr lang="cs-CZ" sz="28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1816100" y="850900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</a:t>
            </a:r>
            <a:r>
              <a:rPr lang="cs-CZ" sz="2800" baseline="-25000" dirty="0" smtClean="0"/>
              <a:t>1</a:t>
            </a:r>
            <a:endParaRPr lang="cs-CZ" sz="2800" baseline="-25000" dirty="0"/>
          </a:p>
        </p:txBody>
      </p:sp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4171950" y="2051050"/>
          <a:ext cx="1144588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62" name="Rovnice" r:id="rId8" imgW="380835" imgH="215806" progId="Equation.3">
                  <p:embed/>
                </p:oleObj>
              </mc:Choice>
              <mc:Fallback>
                <p:oleObj name="Rovnice" r:id="rId8" imgW="380835" imgH="215806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2051050"/>
                        <a:ext cx="1144588" cy="608012"/>
                      </a:xfrm>
                      <a:prstGeom prst="rect">
                        <a:avLst/>
                      </a:prstGeom>
                      <a:solidFill>
                        <a:srgbClr val="009B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/>
        </p:nvGraphicFramePr>
        <p:xfrm>
          <a:off x="3994150" y="984250"/>
          <a:ext cx="14890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63" name="Rovnice" r:id="rId10" imgW="495085" imgH="241195" progId="Equation.3">
                  <p:embed/>
                </p:oleObj>
              </mc:Choice>
              <mc:Fallback>
                <p:oleObj name="Rovnice" r:id="rId10" imgW="495085" imgH="241195" progId="Equation.3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984250"/>
                        <a:ext cx="1489075" cy="679450"/>
                      </a:xfrm>
                      <a:prstGeom prst="rect">
                        <a:avLst/>
                      </a:prstGeom>
                      <a:solidFill>
                        <a:srgbClr val="009B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3949700" y="984250"/>
          <a:ext cx="1643062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64" name="Rovnice" r:id="rId12" imgW="545863" imgH="241195" progId="Equation.3">
                  <p:embed/>
                </p:oleObj>
              </mc:Choice>
              <mc:Fallback>
                <p:oleObj name="Rovnice" r:id="rId12" imgW="545863" imgH="241195" progId="Equation.3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984250"/>
                        <a:ext cx="1643062" cy="677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4127500" y="2051050"/>
          <a:ext cx="12985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65" name="Rovnice" r:id="rId14" imgW="431613" imgH="215806" progId="Equation.3">
                  <p:embed/>
                </p:oleObj>
              </mc:Choice>
              <mc:Fallback>
                <p:oleObj name="Rovnice" r:id="rId14" imgW="431613" imgH="215806" progId="Equation.3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2051050"/>
                        <a:ext cx="1298575" cy="606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uiExpand="1" build="p"/>
      <p:bldP spid="8" grpId="0"/>
      <p:bldP spid="12" grpId="0" animBg="1"/>
      <p:bldP spid="16" grpId="0" animBg="1"/>
      <p:bldP spid="20" grpId="0"/>
      <p:bldP spid="22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3.3. STŘEDNÍ KVADRATICKÁ RYCHLOST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15900" y="863977"/>
            <a:ext cx="866775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200" dirty="0"/>
              <a:t>O</a:t>
            </a:r>
            <a:r>
              <a:rPr lang="cs-CZ" sz="3200" dirty="0" smtClean="0"/>
              <a:t>kamžitá </a:t>
            </a:r>
            <a:r>
              <a:rPr lang="cs-CZ" sz="3200" dirty="0"/>
              <a:t>rychlost molekul </a:t>
            </a:r>
            <a:r>
              <a:rPr lang="cs-CZ" sz="3200" dirty="0" smtClean="0"/>
              <a:t>soustavy plynu se mění.</a:t>
            </a:r>
            <a:endParaRPr lang="cs-CZ" sz="3200" dirty="0"/>
          </a:p>
          <a:p>
            <a:pPr>
              <a:defRPr/>
            </a:pPr>
            <a:r>
              <a:rPr lang="cs-CZ" sz="3200" dirty="0" smtClean="0"/>
              <a:t>  </a:t>
            </a:r>
            <a:endParaRPr lang="cs-CZ" sz="3200" dirty="0"/>
          </a:p>
          <a:p>
            <a:pPr lvl="1">
              <a:tabLst>
                <a:tab pos="989013" algn="l"/>
              </a:tabLst>
              <a:defRPr/>
            </a:pPr>
            <a:r>
              <a:rPr lang="cs-CZ" sz="3200" dirty="0" smtClean="0"/>
              <a:t>	N</a:t>
            </a:r>
            <a:r>
              <a:rPr lang="cs-CZ" sz="3200" baseline="-25000" dirty="0" smtClean="0"/>
              <a:t>1</a:t>
            </a:r>
            <a:r>
              <a:rPr lang="cs-CZ" sz="3200" dirty="0" smtClean="0"/>
              <a:t> molekul </a:t>
            </a:r>
            <a:r>
              <a:rPr lang="cs-CZ" sz="3200" dirty="0"/>
              <a:t>má rychlost v</a:t>
            </a:r>
            <a:r>
              <a:rPr lang="cs-CZ" sz="3200" baseline="-25000" dirty="0"/>
              <a:t>1</a:t>
            </a:r>
            <a:r>
              <a:rPr lang="cs-CZ" sz="3200" dirty="0"/>
              <a:t> </a:t>
            </a:r>
          </a:p>
          <a:p>
            <a:pPr lvl="1">
              <a:tabLst>
                <a:tab pos="989013" algn="l"/>
              </a:tabLst>
              <a:defRPr/>
            </a:pPr>
            <a:r>
              <a:rPr lang="cs-CZ" sz="3200" dirty="0" smtClean="0"/>
              <a:t>	N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 </a:t>
            </a:r>
            <a:r>
              <a:rPr lang="cs-CZ" sz="3200" dirty="0"/>
              <a:t>molekul má rychlost </a:t>
            </a:r>
            <a:r>
              <a:rPr lang="cs-CZ" sz="3200" dirty="0" smtClean="0"/>
              <a:t>v</a:t>
            </a:r>
            <a:r>
              <a:rPr lang="cs-CZ" sz="3200" baseline="-25000" dirty="0" smtClean="0"/>
              <a:t>2</a:t>
            </a:r>
          </a:p>
          <a:p>
            <a:pPr lvl="1">
              <a:tabLst>
                <a:tab pos="989013" algn="l"/>
              </a:tabLst>
              <a:defRPr/>
            </a:pPr>
            <a:r>
              <a:rPr lang="cs-CZ" sz="3200" dirty="0" smtClean="0"/>
              <a:t>	…</a:t>
            </a:r>
            <a:endParaRPr lang="cs-CZ" sz="3200" dirty="0"/>
          </a:p>
          <a:p>
            <a:pPr marL="441325">
              <a:tabLst>
                <a:tab pos="989013" algn="l"/>
              </a:tabLst>
              <a:defRPr/>
            </a:pPr>
            <a:r>
              <a:rPr lang="cs-CZ" sz="3200" dirty="0" smtClean="0"/>
              <a:t>	N</a:t>
            </a:r>
            <a:r>
              <a:rPr lang="cs-CZ" sz="3200" baseline="-25000" dirty="0" smtClean="0"/>
              <a:t>i</a:t>
            </a:r>
            <a:r>
              <a:rPr lang="cs-CZ" sz="3200" dirty="0" smtClean="0"/>
              <a:t> </a:t>
            </a:r>
            <a:r>
              <a:rPr lang="cs-CZ" sz="3200" dirty="0"/>
              <a:t>molekul má rychlost </a:t>
            </a:r>
            <a:r>
              <a:rPr lang="cs-CZ" sz="3200" dirty="0" err="1"/>
              <a:t>v</a:t>
            </a:r>
            <a:r>
              <a:rPr lang="cs-CZ" sz="3200" baseline="-25000" dirty="0" err="1"/>
              <a:t>i</a:t>
            </a:r>
            <a:r>
              <a:rPr lang="cs-CZ" sz="3200" dirty="0"/>
              <a:t> </a:t>
            </a:r>
            <a:endParaRPr lang="cs-CZ" sz="3200" dirty="0" smtClean="0"/>
          </a:p>
          <a:p>
            <a:pPr marL="441325">
              <a:tabLst>
                <a:tab pos="989013" algn="l"/>
              </a:tabLst>
              <a:defRPr/>
            </a:pPr>
            <a:endParaRPr lang="cs-CZ" sz="3200" dirty="0" smtClean="0"/>
          </a:p>
          <a:p>
            <a:pPr marL="441325">
              <a:tabLst>
                <a:tab pos="989013" algn="l"/>
              </a:tabLst>
              <a:defRPr/>
            </a:pPr>
            <a:endParaRPr lang="cs-CZ" sz="3200" dirty="0" smtClean="0"/>
          </a:p>
          <a:p>
            <a:pPr marL="441325">
              <a:tabLst>
                <a:tab pos="989013" algn="l"/>
              </a:tabLst>
              <a:defRPr/>
            </a:pPr>
            <a:endParaRPr lang="cs-CZ" sz="3200" dirty="0" smtClean="0"/>
          </a:p>
          <a:p>
            <a:pPr marL="441325">
              <a:tabLst>
                <a:tab pos="989013" algn="l"/>
              </a:tabLst>
              <a:defRPr/>
            </a:pPr>
            <a:r>
              <a:rPr lang="cs-CZ" sz="3200" dirty="0" smtClean="0"/>
              <a:t>	N – celkový počet molekul</a:t>
            </a:r>
          </a:p>
          <a:p>
            <a:pPr marL="441325">
              <a:tabLst>
                <a:tab pos="989013" algn="l"/>
              </a:tabLst>
              <a:defRPr/>
            </a:pPr>
            <a:endParaRPr lang="cs-CZ" sz="3200" dirty="0" smtClean="0"/>
          </a:p>
        </p:txBody>
      </p:sp>
      <p:graphicFrame>
        <p:nvGraphicFramePr>
          <p:cNvPr id="726017" name="Object 1"/>
          <p:cNvGraphicFramePr>
            <a:graphicFrameLocks noChangeAspect="1"/>
          </p:cNvGraphicFramePr>
          <p:nvPr/>
        </p:nvGraphicFramePr>
        <p:xfrm>
          <a:off x="1282700" y="4095750"/>
          <a:ext cx="490356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49" name="Rovnice" r:id="rId4" imgW="1320800" imgH="228600" progId="Equation.3">
                  <p:embed/>
                </p:oleObj>
              </mc:Choice>
              <mc:Fallback>
                <p:oleObj name="Rovnice" r:id="rId4" imgW="132080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4095750"/>
                        <a:ext cx="4903567" cy="796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2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760655"/>
              </p:ext>
            </p:extLst>
          </p:nvPr>
        </p:nvGraphicFramePr>
        <p:xfrm>
          <a:off x="4049200" y="625055"/>
          <a:ext cx="4792272" cy="955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50" name="Rovnice" r:id="rId4" imgW="1854200" imgH="393700" progId="Equation.3">
                  <p:embed/>
                </p:oleObj>
              </mc:Choice>
              <mc:Fallback>
                <p:oleObj name="Rovnice" r:id="rId4" imgW="1854200" imgH="39370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200" y="625055"/>
                        <a:ext cx="4792272" cy="9558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26495" y="98630"/>
            <a:ext cx="3645405" cy="3119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2461810" y="503673"/>
            <a:ext cx="612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ál 14"/>
          <p:cNvSpPr/>
          <p:nvPr/>
        </p:nvSpPr>
        <p:spPr>
          <a:xfrm>
            <a:off x="696080" y="632017"/>
            <a:ext cx="612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1</a:t>
            </a:r>
            <a:endParaRPr lang="cs-CZ" sz="2000" b="1" baseline="-25000" dirty="0">
              <a:solidFill>
                <a:schemeClr val="tx1"/>
              </a:solidFill>
            </a:endParaRPr>
          </a:p>
        </p:txBody>
      </p:sp>
      <p:sp>
        <p:nvSpPr>
          <p:cNvPr id="16" name="Ovál 15"/>
          <p:cNvSpPr/>
          <p:nvPr/>
        </p:nvSpPr>
        <p:spPr>
          <a:xfrm>
            <a:off x="615097" y="1915714"/>
            <a:ext cx="612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ál 16"/>
          <p:cNvSpPr/>
          <p:nvPr/>
        </p:nvSpPr>
        <p:spPr>
          <a:xfrm>
            <a:off x="2051720" y="1634959"/>
            <a:ext cx="612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1232363" y="927384"/>
            <a:ext cx="1262713" cy="5751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1202741" y="2335451"/>
            <a:ext cx="2327310" cy="6089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634214" y="1553576"/>
            <a:ext cx="865916" cy="2605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 flipV="1">
            <a:off x="153182" y="177076"/>
            <a:ext cx="598090" cy="5545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1619037" y="2597829"/>
                <a:ext cx="4256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037" y="2597829"/>
                <a:ext cx="42562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2951468" y="1814096"/>
                <a:ext cx="4409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468" y="1814096"/>
                <a:ext cx="44095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1804012" y="542792"/>
                <a:ext cx="4409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12" y="542792"/>
                <a:ext cx="44095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81293" y="618117"/>
                <a:ext cx="4326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3" y="618117"/>
                <a:ext cx="43268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/>
          <p:cNvSpPr txBox="1"/>
          <p:nvPr/>
        </p:nvSpPr>
        <p:spPr>
          <a:xfrm>
            <a:off x="3980222" y="98630"/>
            <a:ext cx="3527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</a:t>
            </a:r>
            <a:r>
              <a:rPr lang="cs-CZ" sz="2400" baseline="-25000" dirty="0" smtClean="0"/>
              <a:t>0</a:t>
            </a:r>
            <a:r>
              <a:rPr lang="cs-CZ" sz="2400" dirty="0" smtClean="0"/>
              <a:t> – hmotnost molekuly</a:t>
            </a:r>
            <a:endParaRPr lang="cs-CZ" sz="2400" dirty="0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896925" y="1697342"/>
            <a:ext cx="496251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600" b="1" dirty="0"/>
              <a:t>Celková kinetická </a:t>
            </a:r>
            <a:r>
              <a:rPr lang="cs-CZ" sz="2600" b="1" dirty="0" smtClean="0"/>
              <a:t>energie molekul</a:t>
            </a:r>
            <a:r>
              <a:rPr lang="cs-CZ" sz="2600" dirty="0" smtClean="0"/>
              <a:t> </a:t>
            </a:r>
            <a:br>
              <a:rPr lang="cs-CZ" sz="2600" dirty="0" smtClean="0"/>
            </a:br>
            <a:r>
              <a:rPr lang="cs-CZ" sz="2600" dirty="0" smtClean="0"/>
              <a:t>konajících </a:t>
            </a:r>
            <a:r>
              <a:rPr lang="cs-CZ" sz="2600" dirty="0"/>
              <a:t>neuspořádaný </a:t>
            </a:r>
            <a:r>
              <a:rPr lang="cs-CZ" sz="2600" dirty="0" smtClean="0"/>
              <a:t>pohyb: </a:t>
            </a:r>
          </a:p>
          <a:p>
            <a:r>
              <a:rPr lang="cs-CZ" sz="2600" dirty="0" smtClean="0"/>
              <a:t>m  </a:t>
            </a:r>
            <a:r>
              <a:rPr lang="cs-CZ" sz="2600" dirty="0"/>
              <a:t>– hmotnost </a:t>
            </a:r>
            <a:r>
              <a:rPr lang="cs-CZ" sz="2600" dirty="0" smtClean="0"/>
              <a:t>plynu</a:t>
            </a:r>
            <a:endParaRPr lang="cs-CZ" sz="2600" dirty="0"/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372"/>
              </p:ext>
            </p:extLst>
          </p:nvPr>
        </p:nvGraphicFramePr>
        <p:xfrm>
          <a:off x="7182290" y="2536423"/>
          <a:ext cx="1574166" cy="802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51" name="Rovnice" r:id="rId10" imgW="723586" imgH="393529" progId="Equation.3">
                  <p:embed/>
                </p:oleObj>
              </mc:Choice>
              <mc:Fallback>
                <p:oleObj name="Rovnice" r:id="rId10" imgW="723586" imgH="393529" progId="Equation.3">
                  <p:embed/>
                  <p:pic>
                    <p:nvPicPr>
                      <p:cNvPr id="3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2290" y="2536423"/>
                        <a:ext cx="1574166" cy="8026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bdélník 37"/>
          <p:cNvSpPr/>
          <p:nvPr/>
        </p:nvSpPr>
        <p:spPr>
          <a:xfrm>
            <a:off x="40056" y="3477788"/>
            <a:ext cx="3645405" cy="3119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2475371" y="3882831"/>
            <a:ext cx="612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Ovál 39"/>
          <p:cNvSpPr/>
          <p:nvPr/>
        </p:nvSpPr>
        <p:spPr>
          <a:xfrm>
            <a:off x="709641" y="4011175"/>
            <a:ext cx="612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1</a:t>
            </a:r>
            <a:endParaRPr lang="cs-CZ" sz="2000" b="1" baseline="-25000" dirty="0">
              <a:solidFill>
                <a:schemeClr val="tx1"/>
              </a:solidFill>
            </a:endParaRPr>
          </a:p>
        </p:txBody>
      </p:sp>
      <p:sp>
        <p:nvSpPr>
          <p:cNvPr id="41" name="Ovál 40"/>
          <p:cNvSpPr/>
          <p:nvPr/>
        </p:nvSpPr>
        <p:spPr>
          <a:xfrm>
            <a:off x="628658" y="5294872"/>
            <a:ext cx="612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Ovál 41"/>
          <p:cNvSpPr/>
          <p:nvPr/>
        </p:nvSpPr>
        <p:spPr>
          <a:xfrm>
            <a:off x="2065281" y="5014117"/>
            <a:ext cx="612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43" name="Přímá spojnice se šipkou 42"/>
          <p:cNvCxnSpPr/>
          <p:nvPr/>
        </p:nvCxnSpPr>
        <p:spPr>
          <a:xfrm flipH="1">
            <a:off x="1448947" y="4306542"/>
            <a:ext cx="1059692" cy="4904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/>
          <p:nvPr/>
        </p:nvCxnSpPr>
        <p:spPr>
          <a:xfrm>
            <a:off x="1207626" y="5708865"/>
            <a:ext cx="1150094" cy="4328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V="1">
            <a:off x="2647775" y="4754362"/>
            <a:ext cx="1051247" cy="4388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H="1" flipV="1">
            <a:off x="62465" y="3498237"/>
            <a:ext cx="724777" cy="6241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1632598" y="5976987"/>
                <a:ext cx="4550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598" y="5976987"/>
                <a:ext cx="45506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2965029" y="5126316"/>
                <a:ext cx="4550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029" y="5126316"/>
                <a:ext cx="455060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1817573" y="3921950"/>
                <a:ext cx="4550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573" y="3921950"/>
                <a:ext cx="45506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94854" y="3997275"/>
                <a:ext cx="4550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4" y="3997275"/>
                <a:ext cx="455060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3266855" y="5606658"/>
            <a:ext cx="620358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600" b="1" dirty="0" smtClean="0"/>
              <a:t>Druhá mocnina střední kvadratické rychlosti </a:t>
            </a:r>
            <a:r>
              <a:rPr lang="cs-CZ" sz="2600" dirty="0" smtClean="0"/>
              <a:t>je aritmetickým průměrem </a:t>
            </a:r>
          </a:p>
          <a:p>
            <a:pPr algn="ctr"/>
            <a:r>
              <a:rPr lang="cs-CZ" sz="2600" dirty="0" smtClean="0"/>
              <a:t>druhých mocnin rychlosti molekul.</a:t>
            </a:r>
            <a:endParaRPr lang="cs-CZ" sz="2600" dirty="0"/>
          </a:p>
        </p:txBody>
      </p:sp>
      <p:graphicFrame>
        <p:nvGraphicFramePr>
          <p:cNvPr id="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720059"/>
              </p:ext>
            </p:extLst>
          </p:nvPr>
        </p:nvGraphicFramePr>
        <p:xfrm>
          <a:off x="3745334" y="3482521"/>
          <a:ext cx="5336686" cy="964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52" name="Rovnice" r:id="rId16" imgW="2044700" imgH="393700" progId="Equation.3">
                  <p:embed/>
                </p:oleObj>
              </mc:Choice>
              <mc:Fallback>
                <p:oleObj name="Rovnice" r:id="rId16" imgW="2044700" imgH="393700" progId="Equation.3">
                  <p:embed/>
                  <p:pic>
                    <p:nvPicPr>
                      <p:cNvPr id="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334" y="3482521"/>
                        <a:ext cx="5336686" cy="9648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468731"/>
              </p:ext>
            </p:extLst>
          </p:nvPr>
        </p:nvGraphicFramePr>
        <p:xfrm>
          <a:off x="4662010" y="4543089"/>
          <a:ext cx="3519688" cy="1058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53" name="Rovnice" r:id="rId18" imgW="1308100" imgH="419100" progId="Equation.3">
                  <p:embed/>
                </p:oleObj>
              </mc:Choice>
              <mc:Fallback>
                <p:oleObj name="Rovnice" r:id="rId18" imgW="1308100" imgH="419100" progId="Equation.3">
                  <p:embed/>
                  <p:pic>
                    <p:nvPicPr>
                      <p:cNvPr id="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010" y="4543089"/>
                        <a:ext cx="3519688" cy="10582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Obdélník 61"/>
          <p:cNvSpPr/>
          <p:nvPr/>
        </p:nvSpPr>
        <p:spPr>
          <a:xfrm>
            <a:off x="3740259" y="3490767"/>
            <a:ext cx="786736" cy="97334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bdélník 62"/>
          <p:cNvSpPr/>
          <p:nvPr/>
        </p:nvSpPr>
        <p:spPr>
          <a:xfrm>
            <a:off x="5557326" y="3504997"/>
            <a:ext cx="769870" cy="94959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bdélník 50"/>
          <p:cNvSpPr/>
          <p:nvPr/>
        </p:nvSpPr>
        <p:spPr>
          <a:xfrm>
            <a:off x="8423012" y="2527713"/>
            <a:ext cx="333444" cy="81328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980222" y="2944362"/>
                <a:ext cx="1620000" cy="430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8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800" dirty="0" smtClean="0"/>
                  <a:t>N</a:t>
                </a:r>
                <a:endParaRPr lang="cs-CZ" sz="28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222" y="2944362"/>
                <a:ext cx="1620000" cy="430887"/>
              </a:xfrm>
              <a:prstGeom prst="rect">
                <a:avLst/>
              </a:prstGeom>
              <a:blipFill>
                <a:blip r:embed="rId20"/>
                <a:stretch>
                  <a:fillRect t="-21918" r="-7463" b="-465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908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/>
      <p:bldP spid="33" grpId="0"/>
      <p:bldP spid="36" grpId="0"/>
      <p:bldP spid="38" grpId="0" animBg="1"/>
      <p:bldP spid="39" grpId="0" animBg="1"/>
      <p:bldP spid="40" grpId="0" animBg="1"/>
      <p:bldP spid="41" grpId="0" animBg="1"/>
      <p:bldP spid="42" grpId="0" animBg="1"/>
      <p:bldP spid="47" grpId="0"/>
      <p:bldP spid="48" grpId="0"/>
      <p:bldP spid="49" grpId="0"/>
      <p:bldP spid="50" grpId="0"/>
      <p:bldP spid="59" grpId="0"/>
      <p:bldP spid="62" grpId="0" animBg="1"/>
      <p:bldP spid="63" grpId="0" animBg="1"/>
      <p:bldP spid="51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6495" y="98630"/>
            <a:ext cx="3645405" cy="3119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2461810" y="503673"/>
            <a:ext cx="612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ál 14"/>
          <p:cNvSpPr/>
          <p:nvPr/>
        </p:nvSpPr>
        <p:spPr>
          <a:xfrm>
            <a:off x="696080" y="632017"/>
            <a:ext cx="612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1</a:t>
            </a:r>
            <a:endParaRPr lang="cs-CZ" sz="2000" b="1" baseline="-25000" dirty="0">
              <a:solidFill>
                <a:schemeClr val="tx1"/>
              </a:solidFill>
            </a:endParaRPr>
          </a:p>
        </p:txBody>
      </p:sp>
      <p:sp>
        <p:nvSpPr>
          <p:cNvPr id="16" name="Ovál 15"/>
          <p:cNvSpPr/>
          <p:nvPr/>
        </p:nvSpPr>
        <p:spPr>
          <a:xfrm>
            <a:off x="615097" y="1915714"/>
            <a:ext cx="612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ál 16"/>
          <p:cNvSpPr/>
          <p:nvPr/>
        </p:nvSpPr>
        <p:spPr>
          <a:xfrm>
            <a:off x="2051720" y="1634959"/>
            <a:ext cx="612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1232363" y="927384"/>
            <a:ext cx="1262713" cy="5751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1227097" y="2333382"/>
            <a:ext cx="2327310" cy="6089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634214" y="1553576"/>
            <a:ext cx="865916" cy="2605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 flipV="1">
            <a:off x="139621" y="188841"/>
            <a:ext cx="598090" cy="5545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1619037" y="2597829"/>
                <a:ext cx="4256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037" y="2597829"/>
                <a:ext cx="42562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2951468" y="1814096"/>
                <a:ext cx="4409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468" y="1814096"/>
                <a:ext cx="44095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1804012" y="542792"/>
                <a:ext cx="4409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12" y="542792"/>
                <a:ext cx="44095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81293" y="618117"/>
                <a:ext cx="4326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3" y="618117"/>
                <a:ext cx="43268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bdélník 37"/>
          <p:cNvSpPr/>
          <p:nvPr/>
        </p:nvSpPr>
        <p:spPr>
          <a:xfrm>
            <a:off x="40056" y="3477788"/>
            <a:ext cx="3645405" cy="3119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2475371" y="3882831"/>
            <a:ext cx="612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Ovál 39"/>
          <p:cNvSpPr/>
          <p:nvPr/>
        </p:nvSpPr>
        <p:spPr>
          <a:xfrm>
            <a:off x="709641" y="4011175"/>
            <a:ext cx="612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1</a:t>
            </a:r>
            <a:endParaRPr lang="cs-CZ" sz="2000" b="1" baseline="-25000" dirty="0">
              <a:solidFill>
                <a:schemeClr val="tx1"/>
              </a:solidFill>
            </a:endParaRPr>
          </a:p>
        </p:txBody>
      </p:sp>
      <p:sp>
        <p:nvSpPr>
          <p:cNvPr id="41" name="Ovál 40"/>
          <p:cNvSpPr/>
          <p:nvPr/>
        </p:nvSpPr>
        <p:spPr>
          <a:xfrm>
            <a:off x="628658" y="5294872"/>
            <a:ext cx="612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Ovál 41"/>
          <p:cNvSpPr/>
          <p:nvPr/>
        </p:nvSpPr>
        <p:spPr>
          <a:xfrm>
            <a:off x="2065281" y="5014117"/>
            <a:ext cx="612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43" name="Přímá spojnice se šipkou 42"/>
          <p:cNvCxnSpPr/>
          <p:nvPr/>
        </p:nvCxnSpPr>
        <p:spPr>
          <a:xfrm flipH="1">
            <a:off x="1448947" y="4306542"/>
            <a:ext cx="1059692" cy="4904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/>
          <p:nvPr/>
        </p:nvCxnSpPr>
        <p:spPr>
          <a:xfrm>
            <a:off x="1240658" y="5712540"/>
            <a:ext cx="1150094" cy="4328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V="1">
            <a:off x="2647775" y="4754362"/>
            <a:ext cx="1051247" cy="4388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H="1" flipV="1">
            <a:off x="26495" y="3498341"/>
            <a:ext cx="724777" cy="6241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1632598" y="5976987"/>
                <a:ext cx="4550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598" y="5976987"/>
                <a:ext cx="45506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2965029" y="5126316"/>
                <a:ext cx="4550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029" y="5126316"/>
                <a:ext cx="45506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1817573" y="3921950"/>
                <a:ext cx="4550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573" y="3921950"/>
                <a:ext cx="45506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94854" y="3997275"/>
                <a:ext cx="4550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4" y="3997275"/>
                <a:ext cx="45506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3811036" y="415411"/>
            <a:ext cx="524147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err="1" smtClean="0">
                <a:solidFill>
                  <a:srgbClr val="0066CC"/>
                </a:solidFill>
              </a:rPr>
              <a:t>v</a:t>
            </a:r>
            <a:r>
              <a:rPr lang="cs-CZ" sz="2800" b="1" baseline="-25000" dirty="0" err="1" smtClean="0">
                <a:solidFill>
                  <a:srgbClr val="0066CC"/>
                </a:solidFill>
              </a:rPr>
              <a:t>k</a:t>
            </a:r>
            <a:r>
              <a:rPr lang="cs-CZ" sz="2800" b="1" dirty="0" smtClean="0">
                <a:solidFill>
                  <a:srgbClr val="0066CC"/>
                </a:solidFill>
              </a:rPr>
              <a:t> </a:t>
            </a:r>
            <a:r>
              <a:rPr lang="cs-CZ" sz="2800" b="1" dirty="0">
                <a:solidFill>
                  <a:srgbClr val="0066CC"/>
                </a:solidFill>
              </a:rPr>
              <a:t>– střední kvadratická rychlost  </a:t>
            </a:r>
            <a:endParaRPr lang="cs-CZ" sz="2800" b="1" dirty="0" smtClean="0">
              <a:solidFill>
                <a:srgbClr val="0066CC"/>
              </a:solidFill>
            </a:endParaRPr>
          </a:p>
          <a:p>
            <a:pPr>
              <a:defRPr/>
            </a:pP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Kdyby </a:t>
            </a:r>
            <a:r>
              <a:rPr lang="cs-CZ" sz="2800" dirty="0"/>
              <a:t>všechny molekuly měly </a:t>
            </a:r>
            <a:r>
              <a:rPr lang="cs-CZ" sz="2800" dirty="0" smtClean="0"/>
              <a:t>střední kvadratickou rychlost</a:t>
            </a:r>
            <a:r>
              <a:rPr lang="cs-CZ" sz="2800" dirty="0"/>
              <a:t>,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kinetická energie soustavy by </a:t>
            </a:r>
            <a:br>
              <a:rPr lang="cs-CZ" sz="2800" dirty="0" smtClean="0"/>
            </a:br>
            <a:r>
              <a:rPr lang="cs-CZ" sz="2800" dirty="0" smtClean="0"/>
              <a:t>byla stejná. (Nezměnila by se).</a:t>
            </a:r>
            <a:endParaRPr lang="cs-CZ" sz="2800" dirty="0"/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J</a:t>
            </a:r>
            <a:r>
              <a:rPr lang="cs-CZ" sz="2800" dirty="0" smtClean="0"/>
              <a:t>e </a:t>
            </a:r>
            <a:r>
              <a:rPr lang="cs-CZ" sz="2800" dirty="0"/>
              <a:t>to statistická </a:t>
            </a:r>
            <a:r>
              <a:rPr lang="cs-CZ" sz="2800" dirty="0" smtClean="0"/>
              <a:t>veličina, </a:t>
            </a:r>
            <a:r>
              <a:rPr lang="cs-CZ" sz="2800" dirty="0"/>
              <a:t>charakterizuje celý soubor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N molekul.</a:t>
            </a:r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dirty="0" smtClean="0"/>
              <a:t>V MFCHT najdeme hodnoty pro různé druhy plynů při teplotě </a:t>
            </a:r>
          </a:p>
          <a:p>
            <a:pPr>
              <a:defRPr/>
            </a:pPr>
            <a:r>
              <a:rPr lang="cs-CZ" sz="2800" dirty="0"/>
              <a:t>-</a:t>
            </a:r>
            <a:r>
              <a:rPr lang="cs-CZ" sz="2800" dirty="0" smtClean="0"/>
              <a:t>100</a:t>
            </a:r>
            <a:r>
              <a:rPr lang="cs-CZ" sz="2800" baseline="30000" dirty="0" smtClean="0"/>
              <a:t>o</a:t>
            </a:r>
            <a:r>
              <a:rPr lang="cs-CZ" sz="2800" dirty="0" smtClean="0"/>
              <a:t>C, 0</a:t>
            </a:r>
            <a:r>
              <a:rPr lang="cs-CZ" sz="2800" baseline="30000" dirty="0" smtClean="0"/>
              <a:t>o</a:t>
            </a:r>
            <a:r>
              <a:rPr lang="cs-CZ" sz="2800" dirty="0" smtClean="0"/>
              <a:t>C, 100</a:t>
            </a:r>
            <a:r>
              <a:rPr lang="cs-CZ" sz="2800" baseline="30000" dirty="0" smtClean="0"/>
              <a:t>o</a:t>
            </a:r>
            <a:r>
              <a:rPr lang="cs-CZ" sz="2800" dirty="0" smtClean="0"/>
              <a:t>C, 300</a:t>
            </a:r>
            <a:r>
              <a:rPr lang="cs-CZ" sz="2800" baseline="30000" dirty="0" smtClean="0"/>
              <a:t>o</a:t>
            </a:r>
            <a:r>
              <a:rPr lang="cs-CZ" sz="2800" dirty="0" smtClean="0"/>
              <a:t>C, 500</a:t>
            </a:r>
            <a:r>
              <a:rPr lang="cs-CZ" sz="2800" baseline="30000" dirty="0" smtClean="0"/>
              <a:t>o</a:t>
            </a:r>
            <a:r>
              <a:rPr lang="cs-CZ" sz="2800" dirty="0" smtClean="0"/>
              <a:t>C,…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38184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785938" y="357188"/>
            <a:ext cx="551118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 dirty="0" smtClean="0"/>
              <a:t>Střední rychlost</a:t>
            </a:r>
            <a:r>
              <a:rPr lang="cs-CZ" sz="2800" dirty="0" smtClean="0"/>
              <a:t> (průměrná rychlost)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Nejpravděpodobnější rychlost 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Střední </a:t>
            </a:r>
            <a:r>
              <a:rPr lang="cs-CZ" sz="2800" b="1" dirty="0"/>
              <a:t>kvadratická rychlost </a:t>
            </a:r>
            <a:endParaRPr lang="cs-CZ" sz="2800" dirty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104900" y="273050"/>
          <a:ext cx="446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91" name="Rovnice" r:id="rId4" imgW="126780" imgH="164814" progId="Equation.3">
                  <p:embed/>
                </p:oleObj>
              </mc:Choice>
              <mc:Fallback>
                <p:oleObj name="Rovnice" r:id="rId4" imgW="126780" imgH="164814" progId="Equation.3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273050"/>
                        <a:ext cx="446087" cy="57150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971550" y="984250"/>
          <a:ext cx="5715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92" name="Rovnice" r:id="rId6" imgW="177646" imgH="241091" progId="Equation.3">
                  <p:embed/>
                </p:oleObj>
              </mc:Choice>
              <mc:Fallback>
                <p:oleObj name="Rovnice" r:id="rId6" imgW="177646" imgH="241091" progId="Equation.3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984250"/>
                        <a:ext cx="571500" cy="7683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1000125" y="2000250"/>
          <a:ext cx="5207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93" name="Rovnice" r:id="rId8" imgW="165028" imgH="228501" progId="Equation.3">
                  <p:embed/>
                </p:oleObj>
              </mc:Choice>
              <mc:Fallback>
                <p:oleObj name="Rovnice" r:id="rId8" imgW="165028" imgH="228501" progId="Equation.3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000250"/>
                        <a:ext cx="520700" cy="71437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ovací šipka 8"/>
          <p:cNvCxnSpPr/>
          <p:nvPr/>
        </p:nvCxnSpPr>
        <p:spPr>
          <a:xfrm rot="5400000" flipH="1" flipV="1">
            <a:off x="159544" y="4714240"/>
            <a:ext cx="3386296" cy="173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8172450" y="5873750"/>
          <a:ext cx="72920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94" name="Rovnice" r:id="rId10" imgW="355292" imgH="393359" progId="Equation.3">
                  <p:embed/>
                </p:oleObj>
              </mc:Choice>
              <mc:Fallback>
                <p:oleObj name="Rovnice" r:id="rId10" imgW="355292" imgH="393359" progId="Equation.3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5873750"/>
                        <a:ext cx="72920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749300" y="3073400"/>
          <a:ext cx="72920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95" name="Rovnice" r:id="rId12" imgW="355292" imgH="393359" progId="Equation.3">
                  <p:embed/>
                </p:oleObj>
              </mc:Choice>
              <mc:Fallback>
                <p:oleObj name="Rovnice" r:id="rId12" imgW="355292" imgH="393359" progId="Equation.3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3073400"/>
                        <a:ext cx="72920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Přímá spojovací čára 16"/>
          <p:cNvCxnSpPr/>
          <p:nvPr/>
        </p:nvCxnSpPr>
        <p:spPr>
          <a:xfrm rot="5400000" flipH="1" flipV="1">
            <a:off x="2424112" y="4878388"/>
            <a:ext cx="2609850" cy="3175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>
            <a:endCxn id="15" idx="3"/>
          </p:cNvCxnSpPr>
          <p:nvPr/>
        </p:nvCxnSpPr>
        <p:spPr>
          <a:xfrm rot="5400000" flipH="1" flipV="1">
            <a:off x="2757097" y="4939623"/>
            <a:ext cx="2482330" cy="8225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3162300" y="5083176"/>
            <a:ext cx="2200275" cy="317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327150" y="62293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0</a:t>
            </a:r>
            <a:endParaRPr lang="cs-CZ" sz="2800" dirty="0"/>
          </a:p>
        </p:txBody>
      </p:sp>
      <p:cxnSp>
        <p:nvCxnSpPr>
          <p:cNvPr id="8" name="Přímá spojovací šipka 7"/>
          <p:cNvCxnSpPr/>
          <p:nvPr/>
        </p:nvCxnSpPr>
        <p:spPr>
          <a:xfrm flipV="1">
            <a:off x="1706880" y="6186488"/>
            <a:ext cx="6287770" cy="9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Volný tvar 14"/>
          <p:cNvSpPr/>
          <p:nvPr/>
        </p:nvSpPr>
        <p:spPr>
          <a:xfrm>
            <a:off x="1843790" y="3465226"/>
            <a:ext cx="5891135" cy="2725712"/>
          </a:xfrm>
          <a:custGeom>
            <a:avLst/>
            <a:gdLst>
              <a:gd name="connsiteX0" fmla="*/ 0 w 5891135"/>
              <a:gd name="connsiteY0" fmla="*/ 2725712 h 2725712"/>
              <a:gd name="connsiteX1" fmla="*/ 479685 w 5891135"/>
              <a:gd name="connsiteY1" fmla="*/ 2276007 h 2725712"/>
              <a:gd name="connsiteX2" fmla="*/ 1409076 w 5891135"/>
              <a:gd name="connsiteY2" fmla="*/ 477187 h 2725712"/>
              <a:gd name="connsiteX3" fmla="*/ 2158584 w 5891135"/>
              <a:gd name="connsiteY3" fmla="*/ 237344 h 2725712"/>
              <a:gd name="connsiteX4" fmla="*/ 3372787 w 5891135"/>
              <a:gd name="connsiteY4" fmla="*/ 1901253 h 2725712"/>
              <a:gd name="connsiteX5" fmla="*/ 4467069 w 5891135"/>
              <a:gd name="connsiteY5" fmla="*/ 2590800 h 2725712"/>
              <a:gd name="connsiteX6" fmla="*/ 5891135 w 5891135"/>
              <a:gd name="connsiteY6" fmla="*/ 2710722 h 272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91135" h="2725712">
                <a:moveTo>
                  <a:pt x="0" y="2725712"/>
                </a:moveTo>
                <a:cubicBezTo>
                  <a:pt x="122419" y="2688236"/>
                  <a:pt x="244839" y="2650761"/>
                  <a:pt x="479685" y="2276007"/>
                </a:cubicBezTo>
                <a:cubicBezTo>
                  <a:pt x="714531" y="1901253"/>
                  <a:pt x="1129260" y="816964"/>
                  <a:pt x="1409076" y="477187"/>
                </a:cubicBezTo>
                <a:cubicBezTo>
                  <a:pt x="1688892" y="137410"/>
                  <a:pt x="1831299" y="0"/>
                  <a:pt x="2158584" y="237344"/>
                </a:cubicBezTo>
                <a:cubicBezTo>
                  <a:pt x="2485869" y="474688"/>
                  <a:pt x="2988040" y="1509010"/>
                  <a:pt x="3372787" y="1901253"/>
                </a:cubicBezTo>
                <a:cubicBezTo>
                  <a:pt x="3757535" y="2293496"/>
                  <a:pt x="4047344" y="2455889"/>
                  <a:pt x="4467069" y="2590800"/>
                </a:cubicBezTo>
                <a:cubicBezTo>
                  <a:pt x="4886794" y="2725711"/>
                  <a:pt x="5388964" y="2718216"/>
                  <a:pt x="5891135" y="2710722"/>
                </a:cubicBezTo>
              </a:path>
            </a:pathLst>
          </a:custGeom>
          <a:ln w="381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113877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tabLst>
                <a:tab pos="812800" algn="l"/>
              </a:tabLst>
            </a:pP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3. 4. TEPLOTA PLYNU Z HLEDISKA </a:t>
            </a:r>
            <a:b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</a:b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        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	 MOLEKULOVÉ </a:t>
            </a: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FYZIKY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1145067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700" dirty="0" smtClean="0"/>
              <a:t>S rostoucí teplotou plynu se zvětšuje střední kvadratická rychlost a tím i střední </a:t>
            </a:r>
            <a:r>
              <a:rPr lang="cs-CZ" sz="2700" dirty="0"/>
              <a:t>kinetická energie </a:t>
            </a:r>
            <a:r>
              <a:rPr lang="cs-CZ" sz="2700" dirty="0" smtClean="0"/>
              <a:t>molekuly.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93552" y="3333042"/>
            <a:ext cx="56162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/>
              <a:t>k = 1,38.10</a:t>
            </a:r>
            <a:r>
              <a:rPr lang="cs-CZ" sz="2800" b="1" baseline="30000" dirty="0"/>
              <a:t>-23</a:t>
            </a:r>
            <a:r>
              <a:rPr lang="cs-CZ" sz="2800" b="1" dirty="0"/>
              <a:t>J.K</a:t>
            </a:r>
            <a:r>
              <a:rPr lang="cs-CZ" sz="2800" b="1" baseline="30000" dirty="0"/>
              <a:t>-1 </a:t>
            </a:r>
            <a:endParaRPr lang="cs-CZ" sz="2800" b="1" baseline="30000" dirty="0" smtClean="0"/>
          </a:p>
          <a:p>
            <a:r>
              <a:rPr lang="cs-CZ" sz="2800" b="1" dirty="0" err="1" smtClean="0"/>
              <a:t>Boltzmannova</a:t>
            </a:r>
            <a:r>
              <a:rPr lang="cs-CZ" sz="2800" b="1" dirty="0" smtClean="0"/>
              <a:t> konstanta </a:t>
            </a:r>
            <a:endParaRPr lang="cs-CZ" sz="2800" b="1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761800" y="2055397"/>
            <a:ext cx="6243994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700" b="1" dirty="0"/>
              <a:t>Střední kinetická energie </a:t>
            </a:r>
            <a:r>
              <a:rPr lang="cs-CZ" sz="2700" b="1" dirty="0" smtClean="0"/>
              <a:t>jedné molekuly </a:t>
            </a:r>
            <a:br>
              <a:rPr lang="cs-CZ" sz="2700" b="1" dirty="0" smtClean="0"/>
            </a:br>
            <a:r>
              <a:rPr lang="cs-CZ" sz="2700" b="1" dirty="0" smtClean="0"/>
              <a:t>ideálního </a:t>
            </a:r>
            <a:r>
              <a:rPr lang="cs-CZ" sz="2700" b="1" dirty="0"/>
              <a:t>plynu </a:t>
            </a:r>
            <a:r>
              <a:rPr lang="cs-CZ" sz="2700" b="1" dirty="0" smtClean="0"/>
              <a:t>je </a:t>
            </a:r>
            <a:r>
              <a:rPr lang="cs-CZ" sz="2700" b="1" dirty="0"/>
              <a:t>přímo úměrná termodynamické </a:t>
            </a:r>
            <a:r>
              <a:rPr lang="cs-CZ" sz="2700" b="1" dirty="0" smtClean="0"/>
              <a:t>teplotě,</a:t>
            </a:r>
          </a:p>
          <a:p>
            <a:pPr algn="ctr"/>
            <a:r>
              <a:rPr lang="cs-CZ" sz="2700" b="1" dirty="0" smtClean="0"/>
              <a:t>ale nezávisí </a:t>
            </a:r>
            <a:r>
              <a:rPr lang="cs-CZ" sz="2700" b="1" dirty="0"/>
              <a:t>na hmotnosti </a:t>
            </a:r>
            <a:r>
              <a:rPr lang="cs-CZ" sz="2700" b="1" dirty="0" smtClean="0"/>
              <a:t>molekuly.</a:t>
            </a:r>
            <a:endParaRPr lang="cs-CZ" sz="27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3552" y="4344200"/>
            <a:ext cx="5584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66CC"/>
                </a:solidFill>
              </a:rPr>
              <a:t>Střední kinetická energie N </a:t>
            </a:r>
            <a:r>
              <a:rPr lang="cs-CZ" sz="2800" b="1" dirty="0" smtClean="0">
                <a:solidFill>
                  <a:srgbClr val="0066CC"/>
                </a:solidFill>
              </a:rPr>
              <a:t>molekul:</a:t>
            </a:r>
            <a:endParaRPr lang="cs-CZ" sz="2800" b="1" dirty="0">
              <a:solidFill>
                <a:srgbClr val="0066CC"/>
              </a:solidFill>
            </a:endParaRPr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707548"/>
              </p:ext>
            </p:extLst>
          </p:nvPr>
        </p:nvGraphicFramePr>
        <p:xfrm>
          <a:off x="6005556" y="4003978"/>
          <a:ext cx="1813426" cy="93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7" name="Rovnice" r:id="rId4" imgW="761669" imgH="393529" progId="Equation.3">
                  <p:embed/>
                </p:oleObj>
              </mc:Choice>
              <mc:Fallback>
                <p:oleObj name="Rovnice" r:id="rId4" imgW="761669" imgH="393529" progId="Equation.3">
                  <p:embed/>
                  <p:pic>
                    <p:nvPicPr>
                      <p:cNvPr id="972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556" y="4003978"/>
                        <a:ext cx="1813426" cy="9357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220108"/>
              </p:ext>
            </p:extLst>
          </p:nvPr>
        </p:nvGraphicFramePr>
        <p:xfrm>
          <a:off x="6147596" y="459426"/>
          <a:ext cx="2894706" cy="561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8" name="Rovnice" r:id="rId6" imgW="1244600" imgH="241300" progId="Equation.3">
                  <p:embed/>
                </p:oleObj>
              </mc:Choice>
              <mc:Fallback>
                <p:oleObj name="Rovnice" r:id="rId6" imgW="1244600" imgH="241300" progId="Equation.3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596" y="459426"/>
                        <a:ext cx="2894706" cy="5619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78237" y="5719199"/>
                <a:ext cx="2124000" cy="86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37" y="5719199"/>
                <a:ext cx="2124000" cy="864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431540" y="2223270"/>
                <a:ext cx="1613840" cy="864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2223270"/>
                <a:ext cx="1613840" cy="864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2861810" y="5712170"/>
                <a:ext cx="2338332" cy="86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810" y="5712170"/>
                <a:ext cx="2338332" cy="864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6159337" y="5576423"/>
                <a:ext cx="1615249" cy="109119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  <m:r>
                                <m:rPr>
                                  <m:nor/>
                                </m:rPr>
                                <a:rPr lang="cs-CZ" sz="2400" dirty="0"/>
                                <m:t>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dirty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400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337" y="5576423"/>
                <a:ext cx="1615249" cy="10911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12389" y="5011848"/>
            <a:ext cx="848363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700" dirty="0"/>
              <a:t>Střední kvadratická </a:t>
            </a:r>
            <a:r>
              <a:rPr lang="cs-CZ" sz="2700" dirty="0" smtClean="0"/>
              <a:t>rychlost molekuly </a:t>
            </a:r>
            <a:r>
              <a:rPr lang="cs-CZ" sz="2700" dirty="0"/>
              <a:t>plynu při teplotě T:</a:t>
            </a:r>
          </a:p>
        </p:txBody>
      </p:sp>
    </p:spTree>
    <p:extLst>
      <p:ext uri="{BB962C8B-B14F-4D97-AF65-F5344CB8AC3E}">
        <p14:creationId xmlns:p14="http://schemas.microsoft.com/office/powerpoint/2010/main" val="1429199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uiExpand="1" build="p"/>
      <p:bldP spid="10247" grpId="0"/>
      <p:bldP spid="7" grpId="0" animBg="1"/>
      <p:bldP spid="8" grpId="0"/>
      <p:bldP spid="13" grpId="0" animBg="1"/>
      <p:bldP spid="14" grpId="0" animBg="1"/>
      <p:bldP spid="16" grpId="0" animBg="1"/>
      <p:bldP spid="17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11711"/>
              </p:ext>
            </p:extLst>
          </p:nvPr>
        </p:nvGraphicFramePr>
        <p:xfrm>
          <a:off x="2366754" y="4419110"/>
          <a:ext cx="4332495" cy="820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111" name="Rovnice" r:id="rId4" imgW="1269449" imgH="241195" progId="Equation.3">
                  <p:embed/>
                </p:oleObj>
              </mc:Choice>
              <mc:Fallback>
                <p:oleObj name="Rovnice" r:id="rId4" imgW="1269449" imgH="241195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754" y="4419110"/>
                        <a:ext cx="4332495" cy="820318"/>
                      </a:xfrm>
                      <a:prstGeom prst="rect">
                        <a:avLst/>
                      </a:prstGeom>
                      <a:solidFill>
                        <a:srgbClr val="009B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1023938" y="279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023938" y="928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28509" y="234881"/>
            <a:ext cx="84899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dirty="0"/>
              <a:t>Pro dva různé ideální plyny </a:t>
            </a:r>
            <a:r>
              <a:rPr lang="cs-CZ" sz="3200" dirty="0" smtClean="0"/>
              <a:t>o </a:t>
            </a:r>
            <a:r>
              <a:rPr lang="cs-CZ" sz="3200" dirty="0"/>
              <a:t>stejných teplotách </a:t>
            </a:r>
            <a:r>
              <a:rPr lang="cs-CZ" sz="3200" dirty="0" smtClean="0"/>
              <a:t>platí</a:t>
            </a:r>
            <a:r>
              <a:rPr lang="cs-CZ" sz="3200" dirty="0"/>
              <a:t>, </a:t>
            </a:r>
            <a:r>
              <a:rPr lang="cs-CZ" sz="3200" dirty="0" smtClean="0"/>
              <a:t>že </a:t>
            </a:r>
            <a:r>
              <a:rPr lang="cs-CZ" sz="3200" dirty="0"/>
              <a:t>jejich molekuly mají stejnou </a:t>
            </a:r>
            <a:r>
              <a:rPr lang="cs-CZ" sz="3200" dirty="0" smtClean="0"/>
              <a:t>střední </a:t>
            </a:r>
            <a:r>
              <a:rPr lang="cs-CZ" sz="3200" dirty="0"/>
              <a:t>kinetickou energii. </a:t>
            </a:r>
          </a:p>
        </p:txBody>
      </p:sp>
      <p:graphicFrame>
        <p:nvGraphicFramePr>
          <p:cNvPr id="112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091989"/>
              </p:ext>
            </p:extLst>
          </p:nvPr>
        </p:nvGraphicFramePr>
        <p:xfrm>
          <a:off x="2554306" y="2888940"/>
          <a:ext cx="4013182" cy="1339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112" name="Rovnice" r:id="rId6" imgW="1167893" imgH="393529" progId="Equation.3">
                  <p:embed/>
                </p:oleObj>
              </mc:Choice>
              <mc:Fallback>
                <p:oleObj name="Rovnice" r:id="rId6" imgW="1167893" imgH="393529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306" y="2888940"/>
                        <a:ext cx="4013182" cy="13392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054675"/>
              </p:ext>
            </p:extLst>
          </p:nvPr>
        </p:nvGraphicFramePr>
        <p:xfrm>
          <a:off x="2366755" y="4419110"/>
          <a:ext cx="4413458" cy="907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113" name="Rovnice" r:id="rId8" imgW="1320227" imgH="241195" progId="Equation.3">
                  <p:embed/>
                </p:oleObj>
              </mc:Choice>
              <mc:Fallback>
                <p:oleObj name="Rovnice" r:id="rId8" imgW="1320227" imgH="241195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755" y="4419110"/>
                        <a:ext cx="4413458" cy="9077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070698"/>
              </p:ext>
            </p:extLst>
          </p:nvPr>
        </p:nvGraphicFramePr>
        <p:xfrm>
          <a:off x="3399301" y="1943835"/>
          <a:ext cx="2048999" cy="821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114" name="Rovnice" r:id="rId10" imgW="596900" imgH="241300" progId="Equation.3">
                  <p:embed/>
                </p:oleObj>
              </mc:Choice>
              <mc:Fallback>
                <p:oleObj name="Rovnice" r:id="rId10" imgW="596900" imgH="24130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9301" y="1943835"/>
                        <a:ext cx="2048999" cy="8213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09" y="5517804"/>
            <a:ext cx="87779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 smtClean="0"/>
              <a:t>V případě stejných kinetických energií dvou plynů </a:t>
            </a:r>
            <a:r>
              <a:rPr lang="cs-CZ" sz="2800" dirty="0"/>
              <a:t>se </a:t>
            </a:r>
            <a:r>
              <a:rPr lang="cs-CZ" sz="2800" dirty="0" smtClean="0"/>
              <a:t>molekuly plynu, který má těžší částice, pohybují pomaleji.</a:t>
            </a:r>
            <a:endParaRPr lang="cs-CZ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757699"/>
              </p:ext>
            </p:extLst>
          </p:nvPr>
        </p:nvGraphicFramePr>
        <p:xfrm>
          <a:off x="7125251" y="4706310"/>
          <a:ext cx="1815608" cy="5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115" name="Rovnice" r:id="rId12" imgW="723600" imgH="228600" progId="Equation.3">
                  <p:embed/>
                </p:oleObj>
              </mc:Choice>
              <mc:Fallback>
                <p:oleObj name="Rovnice" r:id="rId12" imgW="723600" imgH="228600" progId="Equation.3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5251" y="4706310"/>
                        <a:ext cx="1815608" cy="570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3. 5. TLAK IDEÁLNÍHO PLYNU 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1187450" y="1341438"/>
            <a:ext cx="0" cy="2492375"/>
          </a:xfrm>
          <a:prstGeom prst="line">
            <a:avLst/>
          </a:prstGeom>
          <a:noFill/>
          <a:ln w="28575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187450" y="3860800"/>
            <a:ext cx="3960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84213" y="126841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solidFill>
                  <a:srgbClr val="000099"/>
                </a:solidFill>
              </a:rPr>
              <a:t>p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283200" y="3873500"/>
            <a:ext cx="284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000099"/>
                </a:solidFill>
              </a:rPr>
              <a:t>t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684213" y="2276475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solidFill>
                  <a:srgbClr val="000099"/>
                </a:solidFill>
              </a:rPr>
              <a:t>p</a:t>
            </a:r>
            <a:r>
              <a:rPr lang="cs-CZ" sz="2800" baseline="-25000">
                <a:solidFill>
                  <a:srgbClr val="000099"/>
                </a:solidFill>
              </a:rPr>
              <a:t>s</a:t>
            </a:r>
            <a:endParaRPr lang="cs-CZ" sz="2800">
              <a:solidFill>
                <a:srgbClr val="000099"/>
              </a:solidFill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1203325" y="2541588"/>
            <a:ext cx="38893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687" name="Freeform 15"/>
          <p:cNvSpPr>
            <a:spLocks/>
          </p:cNvSpPr>
          <p:nvPr/>
        </p:nvSpPr>
        <p:spPr bwMode="auto">
          <a:xfrm>
            <a:off x="1214438" y="2428875"/>
            <a:ext cx="3816350" cy="196850"/>
          </a:xfrm>
          <a:custGeom>
            <a:avLst/>
            <a:gdLst>
              <a:gd name="T0" fmla="*/ 2147483647 w 2404"/>
              <a:gd name="T1" fmla="*/ 2147483647 h 124"/>
              <a:gd name="T2" fmla="*/ 2147483647 w 2404"/>
              <a:gd name="T3" fmla="*/ 2147483647 h 124"/>
              <a:gd name="T4" fmla="*/ 2147483647 w 2404"/>
              <a:gd name="T5" fmla="*/ 2147483647 h 124"/>
              <a:gd name="T6" fmla="*/ 2147483647 w 2404"/>
              <a:gd name="T7" fmla="*/ 2147483647 h 124"/>
              <a:gd name="T8" fmla="*/ 2147483647 w 2404"/>
              <a:gd name="T9" fmla="*/ 2147483647 h 124"/>
              <a:gd name="T10" fmla="*/ 2147483647 w 2404"/>
              <a:gd name="T11" fmla="*/ 2147483647 h 124"/>
              <a:gd name="T12" fmla="*/ 2147483647 w 2404"/>
              <a:gd name="T13" fmla="*/ 2147483647 h 124"/>
              <a:gd name="T14" fmla="*/ 2147483647 w 2404"/>
              <a:gd name="T15" fmla="*/ 2147483647 h 124"/>
              <a:gd name="T16" fmla="*/ 2147483647 w 2404"/>
              <a:gd name="T17" fmla="*/ 2147483647 h 124"/>
              <a:gd name="T18" fmla="*/ 2147483647 w 2404"/>
              <a:gd name="T19" fmla="*/ 2147483647 h 124"/>
              <a:gd name="T20" fmla="*/ 2147483647 w 2404"/>
              <a:gd name="T21" fmla="*/ 2147483647 h 124"/>
              <a:gd name="T22" fmla="*/ 2147483647 w 2404"/>
              <a:gd name="T23" fmla="*/ 2147483647 h 124"/>
              <a:gd name="T24" fmla="*/ 2147483647 w 2404"/>
              <a:gd name="T25" fmla="*/ 2147483647 h 124"/>
              <a:gd name="T26" fmla="*/ 2147483647 w 2404"/>
              <a:gd name="T27" fmla="*/ 2147483647 h 124"/>
              <a:gd name="T28" fmla="*/ 2147483647 w 2404"/>
              <a:gd name="T29" fmla="*/ 2147483647 h 124"/>
              <a:gd name="T30" fmla="*/ 2147483647 w 2404"/>
              <a:gd name="T31" fmla="*/ 2147483647 h 124"/>
              <a:gd name="T32" fmla="*/ 2147483647 w 2404"/>
              <a:gd name="T33" fmla="*/ 2147483647 h 124"/>
              <a:gd name="T34" fmla="*/ 2147483647 w 2404"/>
              <a:gd name="T35" fmla="*/ 2147483647 h 124"/>
              <a:gd name="T36" fmla="*/ 2147483647 w 2404"/>
              <a:gd name="T37" fmla="*/ 2147483647 h 124"/>
              <a:gd name="T38" fmla="*/ 2147483647 w 2404"/>
              <a:gd name="T39" fmla="*/ 2147483647 h 124"/>
              <a:gd name="T40" fmla="*/ 2147483647 w 2404"/>
              <a:gd name="T41" fmla="*/ 2147483647 h 124"/>
              <a:gd name="T42" fmla="*/ 2147483647 w 2404"/>
              <a:gd name="T43" fmla="*/ 2147483647 h 124"/>
              <a:gd name="T44" fmla="*/ 2147483647 w 2404"/>
              <a:gd name="T45" fmla="*/ 2147483647 h 124"/>
              <a:gd name="T46" fmla="*/ 2147483647 w 2404"/>
              <a:gd name="T47" fmla="*/ 2147483647 h 124"/>
              <a:gd name="T48" fmla="*/ 2147483647 w 2404"/>
              <a:gd name="T49" fmla="*/ 2147483647 h 124"/>
              <a:gd name="T50" fmla="*/ 2147483647 w 2404"/>
              <a:gd name="T51" fmla="*/ 2147483647 h 124"/>
              <a:gd name="T52" fmla="*/ 2147483647 w 2404"/>
              <a:gd name="T53" fmla="*/ 2147483647 h 124"/>
              <a:gd name="T54" fmla="*/ 2147483647 w 2404"/>
              <a:gd name="T55" fmla="*/ 2147483647 h 124"/>
              <a:gd name="T56" fmla="*/ 2147483647 w 2404"/>
              <a:gd name="T57" fmla="*/ 2147483647 h 124"/>
              <a:gd name="T58" fmla="*/ 2147483647 w 2404"/>
              <a:gd name="T59" fmla="*/ 2147483647 h 124"/>
              <a:gd name="T60" fmla="*/ 2147483647 w 2404"/>
              <a:gd name="T61" fmla="*/ 2147483647 h 124"/>
              <a:gd name="T62" fmla="*/ 2147483647 w 2404"/>
              <a:gd name="T63" fmla="*/ 2147483647 h 124"/>
              <a:gd name="T64" fmla="*/ 2147483647 w 2404"/>
              <a:gd name="T65" fmla="*/ 2147483647 h 124"/>
              <a:gd name="T66" fmla="*/ 2147483647 w 2404"/>
              <a:gd name="T67" fmla="*/ 2147483647 h 124"/>
              <a:gd name="T68" fmla="*/ 2147483647 w 2404"/>
              <a:gd name="T69" fmla="*/ 2147483647 h 124"/>
              <a:gd name="T70" fmla="*/ 2147483647 w 2404"/>
              <a:gd name="T71" fmla="*/ 2147483647 h 124"/>
              <a:gd name="T72" fmla="*/ 2147483647 w 2404"/>
              <a:gd name="T73" fmla="*/ 2147483647 h 124"/>
              <a:gd name="T74" fmla="*/ 2147483647 w 2404"/>
              <a:gd name="T75" fmla="*/ 2147483647 h 124"/>
              <a:gd name="T76" fmla="*/ 2147483647 w 2404"/>
              <a:gd name="T77" fmla="*/ 2147483647 h 124"/>
              <a:gd name="T78" fmla="*/ 2147483647 w 2404"/>
              <a:gd name="T79" fmla="*/ 2147483647 h 124"/>
              <a:gd name="T80" fmla="*/ 2147483647 w 2404"/>
              <a:gd name="T81" fmla="*/ 2147483647 h 124"/>
              <a:gd name="T82" fmla="*/ 2147483647 w 2404"/>
              <a:gd name="T83" fmla="*/ 2147483647 h 124"/>
              <a:gd name="T84" fmla="*/ 2147483647 w 2404"/>
              <a:gd name="T85" fmla="*/ 2147483647 h 1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04"/>
              <a:gd name="T130" fmla="*/ 0 h 124"/>
              <a:gd name="T131" fmla="*/ 2404 w 2404"/>
              <a:gd name="T132" fmla="*/ 124 h 12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04" h="124">
                <a:moveTo>
                  <a:pt x="0" y="59"/>
                </a:moveTo>
                <a:cubicBezTo>
                  <a:pt x="16" y="54"/>
                  <a:pt x="43" y="27"/>
                  <a:pt x="48" y="43"/>
                </a:cubicBezTo>
                <a:cubicBezTo>
                  <a:pt x="51" y="51"/>
                  <a:pt x="49" y="62"/>
                  <a:pt x="56" y="67"/>
                </a:cubicBezTo>
                <a:cubicBezTo>
                  <a:pt x="65" y="74"/>
                  <a:pt x="77" y="72"/>
                  <a:pt x="88" y="75"/>
                </a:cubicBezTo>
                <a:cubicBezTo>
                  <a:pt x="109" y="11"/>
                  <a:pt x="83" y="75"/>
                  <a:pt x="104" y="75"/>
                </a:cubicBezTo>
                <a:cubicBezTo>
                  <a:pt x="114" y="75"/>
                  <a:pt x="115" y="59"/>
                  <a:pt x="120" y="51"/>
                </a:cubicBezTo>
                <a:cubicBezTo>
                  <a:pt x="136" y="99"/>
                  <a:pt x="149" y="71"/>
                  <a:pt x="168" y="43"/>
                </a:cubicBezTo>
                <a:cubicBezTo>
                  <a:pt x="211" y="107"/>
                  <a:pt x="157" y="43"/>
                  <a:pt x="200" y="43"/>
                </a:cubicBezTo>
                <a:cubicBezTo>
                  <a:pt x="210" y="43"/>
                  <a:pt x="211" y="59"/>
                  <a:pt x="216" y="67"/>
                </a:cubicBezTo>
                <a:cubicBezTo>
                  <a:pt x="221" y="59"/>
                  <a:pt x="223" y="45"/>
                  <a:pt x="232" y="43"/>
                </a:cubicBezTo>
                <a:cubicBezTo>
                  <a:pt x="273" y="35"/>
                  <a:pt x="245" y="93"/>
                  <a:pt x="264" y="35"/>
                </a:cubicBezTo>
                <a:cubicBezTo>
                  <a:pt x="288" y="59"/>
                  <a:pt x="296" y="80"/>
                  <a:pt x="328" y="91"/>
                </a:cubicBezTo>
                <a:cubicBezTo>
                  <a:pt x="365" y="36"/>
                  <a:pt x="363" y="39"/>
                  <a:pt x="424" y="59"/>
                </a:cubicBezTo>
                <a:cubicBezTo>
                  <a:pt x="481" y="40"/>
                  <a:pt x="463" y="57"/>
                  <a:pt x="488" y="19"/>
                </a:cubicBezTo>
                <a:cubicBezTo>
                  <a:pt x="493" y="27"/>
                  <a:pt x="501" y="34"/>
                  <a:pt x="504" y="43"/>
                </a:cubicBezTo>
                <a:cubicBezTo>
                  <a:pt x="522" y="103"/>
                  <a:pt x="492" y="112"/>
                  <a:pt x="536" y="83"/>
                </a:cubicBezTo>
                <a:cubicBezTo>
                  <a:pt x="542" y="66"/>
                  <a:pt x="544" y="38"/>
                  <a:pt x="576" y="51"/>
                </a:cubicBezTo>
                <a:cubicBezTo>
                  <a:pt x="584" y="54"/>
                  <a:pt x="580" y="67"/>
                  <a:pt x="584" y="75"/>
                </a:cubicBezTo>
                <a:cubicBezTo>
                  <a:pt x="598" y="104"/>
                  <a:pt x="596" y="98"/>
                  <a:pt x="624" y="107"/>
                </a:cubicBezTo>
                <a:cubicBezTo>
                  <a:pt x="627" y="88"/>
                  <a:pt x="621" y="66"/>
                  <a:pt x="632" y="51"/>
                </a:cubicBezTo>
                <a:cubicBezTo>
                  <a:pt x="638" y="43"/>
                  <a:pt x="639" y="72"/>
                  <a:pt x="648" y="75"/>
                </a:cubicBezTo>
                <a:cubicBezTo>
                  <a:pt x="658" y="78"/>
                  <a:pt x="669" y="70"/>
                  <a:pt x="680" y="67"/>
                </a:cubicBezTo>
                <a:cubicBezTo>
                  <a:pt x="688" y="59"/>
                  <a:pt x="693" y="43"/>
                  <a:pt x="704" y="43"/>
                </a:cubicBezTo>
                <a:cubicBezTo>
                  <a:pt x="714" y="43"/>
                  <a:pt x="715" y="59"/>
                  <a:pt x="720" y="67"/>
                </a:cubicBezTo>
                <a:cubicBezTo>
                  <a:pt x="743" y="108"/>
                  <a:pt x="722" y="94"/>
                  <a:pt x="760" y="107"/>
                </a:cubicBezTo>
                <a:cubicBezTo>
                  <a:pt x="768" y="99"/>
                  <a:pt x="778" y="92"/>
                  <a:pt x="784" y="83"/>
                </a:cubicBezTo>
                <a:cubicBezTo>
                  <a:pt x="798" y="62"/>
                  <a:pt x="786" y="40"/>
                  <a:pt x="800" y="83"/>
                </a:cubicBezTo>
                <a:cubicBezTo>
                  <a:pt x="844" y="54"/>
                  <a:pt x="835" y="84"/>
                  <a:pt x="880" y="99"/>
                </a:cubicBezTo>
                <a:cubicBezTo>
                  <a:pt x="897" y="73"/>
                  <a:pt x="919" y="53"/>
                  <a:pt x="936" y="27"/>
                </a:cubicBezTo>
                <a:cubicBezTo>
                  <a:pt x="939" y="43"/>
                  <a:pt x="928" y="75"/>
                  <a:pt x="944" y="75"/>
                </a:cubicBezTo>
                <a:cubicBezTo>
                  <a:pt x="961" y="75"/>
                  <a:pt x="960" y="27"/>
                  <a:pt x="960" y="27"/>
                </a:cubicBezTo>
                <a:cubicBezTo>
                  <a:pt x="982" y="60"/>
                  <a:pt x="982" y="81"/>
                  <a:pt x="1024" y="67"/>
                </a:cubicBezTo>
                <a:cubicBezTo>
                  <a:pt x="1055" y="21"/>
                  <a:pt x="1028" y="47"/>
                  <a:pt x="1048" y="67"/>
                </a:cubicBezTo>
                <a:cubicBezTo>
                  <a:pt x="1054" y="73"/>
                  <a:pt x="1064" y="72"/>
                  <a:pt x="1072" y="75"/>
                </a:cubicBezTo>
                <a:cubicBezTo>
                  <a:pt x="1080" y="70"/>
                  <a:pt x="1089" y="66"/>
                  <a:pt x="1096" y="59"/>
                </a:cubicBezTo>
                <a:cubicBezTo>
                  <a:pt x="1103" y="52"/>
                  <a:pt x="1102" y="35"/>
                  <a:pt x="1112" y="35"/>
                </a:cubicBezTo>
                <a:cubicBezTo>
                  <a:pt x="1122" y="35"/>
                  <a:pt x="1134" y="77"/>
                  <a:pt x="1136" y="83"/>
                </a:cubicBezTo>
                <a:cubicBezTo>
                  <a:pt x="1141" y="75"/>
                  <a:pt x="1148" y="68"/>
                  <a:pt x="1152" y="59"/>
                </a:cubicBezTo>
                <a:cubicBezTo>
                  <a:pt x="1156" y="51"/>
                  <a:pt x="1152" y="33"/>
                  <a:pt x="1160" y="35"/>
                </a:cubicBezTo>
                <a:cubicBezTo>
                  <a:pt x="1173" y="38"/>
                  <a:pt x="1174" y="58"/>
                  <a:pt x="1184" y="67"/>
                </a:cubicBezTo>
                <a:cubicBezTo>
                  <a:pt x="1190" y="72"/>
                  <a:pt x="1200" y="72"/>
                  <a:pt x="1208" y="75"/>
                </a:cubicBezTo>
                <a:cubicBezTo>
                  <a:pt x="1216" y="67"/>
                  <a:pt x="1223" y="58"/>
                  <a:pt x="1232" y="51"/>
                </a:cubicBezTo>
                <a:cubicBezTo>
                  <a:pt x="1239" y="45"/>
                  <a:pt x="1251" y="27"/>
                  <a:pt x="1256" y="35"/>
                </a:cubicBezTo>
                <a:cubicBezTo>
                  <a:pt x="1260" y="41"/>
                  <a:pt x="1235" y="114"/>
                  <a:pt x="1256" y="51"/>
                </a:cubicBezTo>
                <a:cubicBezTo>
                  <a:pt x="1259" y="67"/>
                  <a:pt x="1249" y="92"/>
                  <a:pt x="1264" y="99"/>
                </a:cubicBezTo>
                <a:cubicBezTo>
                  <a:pt x="1269" y="102"/>
                  <a:pt x="1298" y="48"/>
                  <a:pt x="1304" y="43"/>
                </a:cubicBezTo>
                <a:cubicBezTo>
                  <a:pt x="1321" y="29"/>
                  <a:pt x="1342" y="23"/>
                  <a:pt x="1360" y="11"/>
                </a:cubicBezTo>
                <a:cubicBezTo>
                  <a:pt x="1363" y="30"/>
                  <a:pt x="1355" y="54"/>
                  <a:pt x="1368" y="67"/>
                </a:cubicBezTo>
                <a:cubicBezTo>
                  <a:pt x="1376" y="75"/>
                  <a:pt x="1381" y="43"/>
                  <a:pt x="1392" y="43"/>
                </a:cubicBezTo>
                <a:cubicBezTo>
                  <a:pt x="1400" y="43"/>
                  <a:pt x="1397" y="59"/>
                  <a:pt x="1400" y="67"/>
                </a:cubicBezTo>
                <a:cubicBezTo>
                  <a:pt x="1450" y="17"/>
                  <a:pt x="1445" y="17"/>
                  <a:pt x="1456" y="91"/>
                </a:cubicBezTo>
                <a:cubicBezTo>
                  <a:pt x="1503" y="21"/>
                  <a:pt x="1441" y="97"/>
                  <a:pt x="1488" y="91"/>
                </a:cubicBezTo>
                <a:cubicBezTo>
                  <a:pt x="1507" y="89"/>
                  <a:pt x="1536" y="59"/>
                  <a:pt x="1536" y="59"/>
                </a:cubicBezTo>
                <a:cubicBezTo>
                  <a:pt x="1544" y="62"/>
                  <a:pt x="1552" y="69"/>
                  <a:pt x="1560" y="67"/>
                </a:cubicBezTo>
                <a:cubicBezTo>
                  <a:pt x="1607" y="54"/>
                  <a:pt x="1586" y="11"/>
                  <a:pt x="1600" y="83"/>
                </a:cubicBezTo>
                <a:cubicBezTo>
                  <a:pt x="1602" y="81"/>
                  <a:pt x="1639" y="41"/>
                  <a:pt x="1648" y="43"/>
                </a:cubicBezTo>
                <a:cubicBezTo>
                  <a:pt x="1656" y="45"/>
                  <a:pt x="1653" y="59"/>
                  <a:pt x="1656" y="67"/>
                </a:cubicBezTo>
                <a:cubicBezTo>
                  <a:pt x="1664" y="64"/>
                  <a:pt x="1673" y="64"/>
                  <a:pt x="1680" y="59"/>
                </a:cubicBezTo>
                <a:cubicBezTo>
                  <a:pt x="1704" y="39"/>
                  <a:pt x="1690" y="16"/>
                  <a:pt x="1704" y="59"/>
                </a:cubicBezTo>
                <a:cubicBezTo>
                  <a:pt x="1712" y="54"/>
                  <a:pt x="1719" y="39"/>
                  <a:pt x="1728" y="43"/>
                </a:cubicBezTo>
                <a:cubicBezTo>
                  <a:pt x="1738" y="48"/>
                  <a:pt x="1732" y="65"/>
                  <a:pt x="1736" y="75"/>
                </a:cubicBezTo>
                <a:cubicBezTo>
                  <a:pt x="1750" y="111"/>
                  <a:pt x="1748" y="104"/>
                  <a:pt x="1776" y="123"/>
                </a:cubicBezTo>
                <a:cubicBezTo>
                  <a:pt x="1818" y="95"/>
                  <a:pt x="1860" y="61"/>
                  <a:pt x="1888" y="19"/>
                </a:cubicBezTo>
                <a:cubicBezTo>
                  <a:pt x="1893" y="30"/>
                  <a:pt x="1901" y="40"/>
                  <a:pt x="1904" y="51"/>
                </a:cubicBezTo>
                <a:cubicBezTo>
                  <a:pt x="1909" y="67"/>
                  <a:pt x="1901" y="88"/>
                  <a:pt x="1912" y="99"/>
                </a:cubicBezTo>
                <a:cubicBezTo>
                  <a:pt x="1919" y="106"/>
                  <a:pt x="1922" y="82"/>
                  <a:pt x="1928" y="75"/>
                </a:cubicBezTo>
                <a:cubicBezTo>
                  <a:pt x="1938" y="64"/>
                  <a:pt x="1949" y="54"/>
                  <a:pt x="1960" y="43"/>
                </a:cubicBezTo>
                <a:cubicBezTo>
                  <a:pt x="1963" y="56"/>
                  <a:pt x="1956" y="77"/>
                  <a:pt x="1968" y="83"/>
                </a:cubicBezTo>
                <a:cubicBezTo>
                  <a:pt x="1978" y="88"/>
                  <a:pt x="1983" y="65"/>
                  <a:pt x="1992" y="59"/>
                </a:cubicBezTo>
                <a:cubicBezTo>
                  <a:pt x="2007" y="49"/>
                  <a:pt x="2025" y="45"/>
                  <a:pt x="2040" y="35"/>
                </a:cubicBezTo>
                <a:cubicBezTo>
                  <a:pt x="2052" y="71"/>
                  <a:pt x="2043" y="98"/>
                  <a:pt x="2088" y="83"/>
                </a:cubicBezTo>
                <a:cubicBezTo>
                  <a:pt x="2091" y="72"/>
                  <a:pt x="2086" y="56"/>
                  <a:pt x="2096" y="51"/>
                </a:cubicBezTo>
                <a:cubicBezTo>
                  <a:pt x="2104" y="47"/>
                  <a:pt x="2096" y="73"/>
                  <a:pt x="2104" y="75"/>
                </a:cubicBezTo>
                <a:cubicBezTo>
                  <a:pt x="2113" y="77"/>
                  <a:pt x="2120" y="65"/>
                  <a:pt x="2128" y="59"/>
                </a:cubicBezTo>
                <a:cubicBezTo>
                  <a:pt x="2197" y="9"/>
                  <a:pt x="2127" y="57"/>
                  <a:pt x="2184" y="19"/>
                </a:cubicBezTo>
                <a:cubicBezTo>
                  <a:pt x="2187" y="27"/>
                  <a:pt x="2190" y="35"/>
                  <a:pt x="2192" y="43"/>
                </a:cubicBezTo>
                <a:cubicBezTo>
                  <a:pt x="2195" y="54"/>
                  <a:pt x="2189" y="72"/>
                  <a:pt x="2200" y="75"/>
                </a:cubicBezTo>
                <a:cubicBezTo>
                  <a:pt x="2211" y="78"/>
                  <a:pt x="2216" y="59"/>
                  <a:pt x="2224" y="51"/>
                </a:cubicBezTo>
                <a:cubicBezTo>
                  <a:pt x="2227" y="59"/>
                  <a:pt x="2224" y="75"/>
                  <a:pt x="2232" y="75"/>
                </a:cubicBezTo>
                <a:cubicBezTo>
                  <a:pt x="2242" y="75"/>
                  <a:pt x="2242" y="59"/>
                  <a:pt x="2248" y="51"/>
                </a:cubicBezTo>
                <a:cubicBezTo>
                  <a:pt x="2256" y="40"/>
                  <a:pt x="2264" y="30"/>
                  <a:pt x="2272" y="19"/>
                </a:cubicBezTo>
                <a:cubicBezTo>
                  <a:pt x="2279" y="45"/>
                  <a:pt x="2269" y="80"/>
                  <a:pt x="2288" y="99"/>
                </a:cubicBezTo>
                <a:cubicBezTo>
                  <a:pt x="2295" y="106"/>
                  <a:pt x="2298" y="82"/>
                  <a:pt x="2304" y="75"/>
                </a:cubicBezTo>
                <a:cubicBezTo>
                  <a:pt x="2311" y="66"/>
                  <a:pt x="2320" y="59"/>
                  <a:pt x="2328" y="51"/>
                </a:cubicBezTo>
                <a:cubicBezTo>
                  <a:pt x="2346" y="124"/>
                  <a:pt x="2326" y="68"/>
                  <a:pt x="2344" y="59"/>
                </a:cubicBezTo>
                <a:cubicBezTo>
                  <a:pt x="2352" y="55"/>
                  <a:pt x="2360" y="64"/>
                  <a:pt x="2368" y="67"/>
                </a:cubicBezTo>
                <a:cubicBezTo>
                  <a:pt x="2404" y="12"/>
                  <a:pt x="2400" y="0"/>
                  <a:pt x="2400" y="43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106363" y="4637088"/>
            <a:ext cx="87772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dirty="0"/>
              <a:t>Tlak vyvolaný nárazy molekul na stěny nádoby</a:t>
            </a:r>
          </a:p>
          <a:p>
            <a:pPr algn="ctr"/>
            <a:r>
              <a:rPr lang="cs-CZ" sz="3200" dirty="0"/>
              <a:t>není konstantní, kolísá kolem střední hodnoty </a:t>
            </a:r>
            <a:r>
              <a:rPr lang="cs-CZ" sz="3200" dirty="0" err="1" smtClean="0"/>
              <a:t>p</a:t>
            </a:r>
            <a:r>
              <a:rPr lang="cs-CZ" sz="3200" baseline="-25000" dirty="0" err="1" smtClean="0"/>
              <a:t>s</a:t>
            </a:r>
            <a:r>
              <a:rPr lang="cs-CZ" sz="3200" baseline="-25000" dirty="0" smtClean="0"/>
              <a:t>.</a:t>
            </a:r>
            <a:endParaRPr lang="cs-CZ" sz="3200" baseline="-25000" dirty="0"/>
          </a:p>
        </p:txBody>
      </p:sp>
      <p:sp>
        <p:nvSpPr>
          <p:cNvPr id="11" name="Obdélník 10"/>
          <p:cNvSpPr/>
          <p:nvPr/>
        </p:nvSpPr>
        <p:spPr>
          <a:xfrm>
            <a:off x="5638800" y="2139950"/>
            <a:ext cx="3044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66CC"/>
                </a:solidFill>
              </a:rPr>
              <a:t>fluktuace tlaku</a:t>
            </a:r>
            <a:endParaRPr lang="cs-CZ" sz="3600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/>
      <p:bldP spid="28679" grpId="0"/>
      <p:bldP spid="26631" grpId="0"/>
      <p:bldP spid="28684" grpId="0" animBg="1"/>
      <p:bldP spid="286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2"/>
          <p:cNvSpPr txBox="1">
            <a:spLocks noChangeArrowheads="1"/>
          </p:cNvSpPr>
          <p:nvPr/>
        </p:nvSpPr>
        <p:spPr bwMode="auto">
          <a:xfrm>
            <a:off x="431540" y="262515"/>
            <a:ext cx="65085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dirty="0"/>
              <a:t>Pro střední hodnotu tlaku </a:t>
            </a:r>
            <a:r>
              <a:rPr lang="cs-CZ" sz="3200" b="1" dirty="0" smtClean="0"/>
              <a:t>plynu platí:</a:t>
            </a:r>
            <a:endParaRPr lang="cs-CZ" sz="3200" b="1" dirty="0"/>
          </a:p>
        </p:txBody>
      </p:sp>
      <p:sp>
        <p:nvSpPr>
          <p:cNvPr id="7175" name="Text Box 3"/>
          <p:cNvSpPr txBox="1">
            <a:spLocks noChangeArrowheads="1"/>
          </p:cNvSpPr>
          <p:nvPr/>
        </p:nvSpPr>
        <p:spPr bwMode="auto">
          <a:xfrm>
            <a:off x="1023938" y="1936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418310"/>
              </p:ext>
            </p:extLst>
          </p:nvPr>
        </p:nvGraphicFramePr>
        <p:xfrm>
          <a:off x="836585" y="1035366"/>
          <a:ext cx="16065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135" name="Rovnice" r:id="rId4" imgW="622030" imgH="393529" progId="Equation.3">
                  <p:embed/>
                </p:oleObj>
              </mc:Choice>
              <mc:Fallback>
                <p:oleObj name="Rovnice" r:id="rId4" imgW="622030" imgH="393529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585" y="1035366"/>
                        <a:ext cx="160655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781683" y="1066312"/>
            <a:ext cx="46016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dirty="0">
                <a:cs typeface="Arial" charset="0"/>
              </a:rPr>
              <a:t>ρ</a:t>
            </a:r>
            <a:r>
              <a:rPr lang="cs-CZ" sz="2800" dirty="0">
                <a:cs typeface="Arial" charset="0"/>
              </a:rPr>
              <a:t>   hustota plynu  </a:t>
            </a:r>
          </a:p>
          <a:p>
            <a:r>
              <a:rPr lang="cs-CZ" sz="2800" dirty="0" err="1">
                <a:cs typeface="Arial" charset="0"/>
              </a:rPr>
              <a:t>v</a:t>
            </a:r>
            <a:r>
              <a:rPr lang="cs-CZ" sz="2800" baseline="-25000" dirty="0" err="1">
                <a:cs typeface="Arial" charset="0"/>
              </a:rPr>
              <a:t>k</a:t>
            </a:r>
            <a:r>
              <a:rPr lang="cs-CZ" sz="2800" dirty="0">
                <a:cs typeface="Arial" charset="0"/>
              </a:rPr>
              <a:t>  střední kvadratická rychlost</a:t>
            </a:r>
            <a:endParaRPr lang="el-GR" sz="2800" dirty="0">
              <a:cs typeface="Arial" charset="0"/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1023938" y="3521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1095375" y="46720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>
              <a:solidFill>
                <a:srgbClr val="00FF00"/>
              </a:solidFill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6073542" y="3521075"/>
            <a:ext cx="28310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dirty="0"/>
              <a:t>N – počet částic</a:t>
            </a:r>
          </a:p>
          <a:p>
            <a:r>
              <a:rPr lang="cs-CZ" sz="2800" dirty="0"/>
              <a:t>V – objem nádoby</a:t>
            </a:r>
          </a:p>
          <a:p>
            <a:r>
              <a:rPr lang="cs-CZ" sz="2800" b="1" dirty="0" err="1">
                <a:solidFill>
                  <a:srgbClr val="0066CC"/>
                </a:solidFill>
              </a:rPr>
              <a:t>N</a:t>
            </a:r>
            <a:r>
              <a:rPr lang="cs-CZ" sz="2800" b="1" baseline="-25000" dirty="0" err="1">
                <a:solidFill>
                  <a:srgbClr val="0066CC"/>
                </a:solidFill>
              </a:rPr>
              <a:t>v</a:t>
            </a:r>
            <a:r>
              <a:rPr lang="cs-CZ" sz="2800" b="1" dirty="0">
                <a:solidFill>
                  <a:srgbClr val="0066CC"/>
                </a:solidFill>
              </a:rPr>
              <a:t>   hustota částic</a:t>
            </a:r>
          </a:p>
        </p:txBody>
      </p:sp>
      <p:graphicFrame>
        <p:nvGraphicFramePr>
          <p:cNvPr id="276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762581"/>
              </p:ext>
            </p:extLst>
          </p:nvPr>
        </p:nvGraphicFramePr>
        <p:xfrm>
          <a:off x="3860268" y="3343276"/>
          <a:ext cx="2028825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136" name="Rovnice" r:id="rId6" imgW="685800" imgH="660400" progId="Equation.3">
                  <p:embed/>
                </p:oleObj>
              </mc:Choice>
              <mc:Fallback>
                <p:oleObj name="Rovnice" r:id="rId6" imgW="685800" imgH="66040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268" y="3343276"/>
                        <a:ext cx="2028825" cy="17859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22022"/>
              </p:ext>
            </p:extLst>
          </p:nvPr>
        </p:nvGraphicFramePr>
        <p:xfrm>
          <a:off x="3851920" y="2472520"/>
          <a:ext cx="16208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137" name="Rovnice" r:id="rId8" imgW="571252" imgH="228501" progId="Equation.3">
                  <p:embed/>
                </p:oleObj>
              </mc:Choice>
              <mc:Fallback>
                <p:oleObj name="Rovnice" r:id="rId8" imgW="571252" imgH="228501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472520"/>
                        <a:ext cx="1620838" cy="647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828015" y="2458462"/>
                <a:ext cx="2124000" cy="104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sSubSup>
                        <m:sSubSup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15" y="2458462"/>
                <a:ext cx="2124000" cy="1044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818427" y="4114435"/>
                <a:ext cx="2592000" cy="97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  <m:t>𝑁𝑚</m:t>
                              </m:r>
                            </m:e>
                            <m:sub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sSubSup>
                        <m:sSubSup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27" y="4114435"/>
                <a:ext cx="2592000" cy="972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805875" y="5519209"/>
                <a:ext cx="2664000" cy="10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cs-CZ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75" y="5519209"/>
                <a:ext cx="2664000" cy="1008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60" grpId="0"/>
      <p:bldP spid="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3. 6. </a:t>
            </a:r>
            <a:r>
              <a:rPr lang="en-US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STAVO</a:t>
            </a: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VÁ ROVNICE PRO 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IDEÁLNÍ PLYN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14313" y="1000125"/>
            <a:ext cx="872317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600" dirty="0"/>
              <a:t>Stav IP v rovnovážném stavu je </a:t>
            </a:r>
            <a:r>
              <a:rPr lang="cs-CZ" sz="3600" dirty="0" smtClean="0"/>
              <a:t>určen</a:t>
            </a:r>
          </a:p>
          <a:p>
            <a:pPr algn="ctr"/>
            <a:r>
              <a:rPr lang="cs-CZ" sz="3600" b="1" dirty="0" smtClean="0"/>
              <a:t>p </a:t>
            </a:r>
            <a:r>
              <a:rPr lang="cs-CZ" sz="3600" dirty="0" smtClean="0"/>
              <a:t>(tlakem), </a:t>
            </a:r>
            <a:r>
              <a:rPr lang="cs-CZ" sz="3600" b="1" dirty="0" smtClean="0"/>
              <a:t>V </a:t>
            </a:r>
            <a:r>
              <a:rPr lang="cs-CZ" sz="3600" dirty="0" smtClean="0"/>
              <a:t>(objemem), </a:t>
            </a:r>
            <a:r>
              <a:rPr lang="cs-CZ" sz="3600" b="1" dirty="0" smtClean="0"/>
              <a:t>T </a:t>
            </a:r>
            <a:r>
              <a:rPr lang="cs-CZ" sz="3600" dirty="0" smtClean="0"/>
              <a:t>(teplotou) </a:t>
            </a:r>
          </a:p>
          <a:p>
            <a:pPr algn="ctr"/>
            <a:r>
              <a:rPr lang="cs-CZ" sz="4000" b="1" dirty="0" smtClean="0"/>
              <a:t>a</a:t>
            </a:r>
            <a:endParaRPr lang="cs-CZ" sz="4000" b="1" dirty="0"/>
          </a:p>
          <a:p>
            <a:pPr>
              <a:tabLst>
                <a:tab pos="1338263" algn="l"/>
                <a:tab pos="1878013" algn="l"/>
              </a:tabLst>
            </a:pPr>
            <a:r>
              <a:rPr lang="cs-CZ" sz="3600" dirty="0"/>
              <a:t>	</a:t>
            </a:r>
            <a:r>
              <a:rPr lang="cs-CZ" sz="3600" b="1" dirty="0" smtClean="0"/>
              <a:t>N</a:t>
            </a:r>
            <a:r>
              <a:rPr lang="cs-CZ" sz="3600" dirty="0" smtClean="0"/>
              <a:t> 	(</a:t>
            </a:r>
            <a:r>
              <a:rPr lang="cs-CZ" sz="3600" dirty="0"/>
              <a:t>počtem molekul) 	</a:t>
            </a:r>
            <a:r>
              <a:rPr lang="cs-CZ" sz="3600" dirty="0" smtClean="0"/>
              <a:t>   	</a:t>
            </a:r>
            <a:r>
              <a:rPr lang="cs-CZ" sz="2800" dirty="0" smtClean="0"/>
              <a:t>nebo</a:t>
            </a:r>
            <a:endParaRPr lang="cs-CZ" sz="2800" dirty="0"/>
          </a:p>
          <a:p>
            <a:pPr>
              <a:tabLst>
                <a:tab pos="1338263" algn="l"/>
                <a:tab pos="1878013" algn="l"/>
              </a:tabLst>
            </a:pPr>
            <a:r>
              <a:rPr lang="cs-CZ" sz="3600" dirty="0"/>
              <a:t>	</a:t>
            </a:r>
            <a:r>
              <a:rPr lang="cs-CZ" sz="3600" b="1" dirty="0" smtClean="0"/>
              <a:t>n</a:t>
            </a:r>
            <a:r>
              <a:rPr lang="cs-CZ" sz="3600" dirty="0" smtClean="0"/>
              <a:t> 	(</a:t>
            </a:r>
            <a:r>
              <a:rPr lang="cs-CZ" sz="3600" dirty="0"/>
              <a:t>látkovým množstvím) 	</a:t>
            </a:r>
            <a:r>
              <a:rPr lang="cs-CZ" sz="2800" dirty="0" smtClean="0"/>
              <a:t>nebo</a:t>
            </a:r>
            <a:endParaRPr lang="cs-CZ" sz="2800" dirty="0"/>
          </a:p>
          <a:p>
            <a:pPr>
              <a:tabLst>
                <a:tab pos="1338263" algn="l"/>
                <a:tab pos="1878013" algn="l"/>
              </a:tabLst>
            </a:pPr>
            <a:r>
              <a:rPr lang="cs-CZ" sz="3600" dirty="0"/>
              <a:t>	</a:t>
            </a:r>
            <a:r>
              <a:rPr lang="cs-CZ" sz="3600" b="1" dirty="0" smtClean="0"/>
              <a:t>m</a:t>
            </a:r>
            <a:r>
              <a:rPr lang="cs-CZ" sz="3600" dirty="0" smtClean="0"/>
              <a:t> 	(</a:t>
            </a:r>
            <a:r>
              <a:rPr lang="cs-CZ" sz="3600" dirty="0"/>
              <a:t>hmotností</a:t>
            </a:r>
            <a:r>
              <a:rPr lang="cs-CZ" sz="3600" dirty="0" smtClean="0"/>
              <a:t>).</a:t>
            </a:r>
            <a:endParaRPr lang="cs-CZ" sz="3600" dirty="0"/>
          </a:p>
          <a:p>
            <a:endParaRPr lang="cs-CZ" sz="3600" dirty="0">
              <a:cs typeface="Arial" charset="0"/>
            </a:endParaRPr>
          </a:p>
          <a:p>
            <a:pPr algn="ctr"/>
            <a:r>
              <a:rPr lang="cs-CZ" sz="3600" dirty="0">
                <a:cs typeface="Arial" charset="0"/>
              </a:rPr>
              <a:t>Stavová rovnice vyjadřuje </a:t>
            </a:r>
            <a:r>
              <a:rPr lang="cs-CZ" sz="3600" dirty="0" smtClean="0">
                <a:cs typeface="Arial" charset="0"/>
              </a:rPr>
              <a:t>vztah </a:t>
            </a:r>
            <a:r>
              <a:rPr lang="cs-CZ" sz="3600" dirty="0">
                <a:cs typeface="Arial" charset="0"/>
              </a:rPr>
              <a:t/>
            </a:r>
            <a:br>
              <a:rPr lang="cs-CZ" sz="3600" dirty="0">
                <a:cs typeface="Arial" charset="0"/>
              </a:rPr>
            </a:br>
            <a:r>
              <a:rPr lang="cs-CZ" sz="3600" dirty="0">
                <a:cs typeface="Arial" charset="0"/>
              </a:rPr>
              <a:t>mezi těmito veličinami.</a:t>
            </a:r>
            <a:endParaRPr lang="el-GR" sz="3600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60350" y="117693"/>
            <a:ext cx="8605838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cs-CZ" sz="3000" dirty="0">
                <a:latin typeface="+mj-lt"/>
              </a:rPr>
              <a:t>1) Ideální plyn 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cs-CZ" sz="3000" dirty="0">
                <a:latin typeface="+mj-lt"/>
              </a:rPr>
              <a:t>2) Rozdělení molekul plynu podle rychlostí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cs-CZ" sz="3000" dirty="0">
                <a:latin typeface="+mj-lt"/>
              </a:rPr>
              <a:t>3</a:t>
            </a:r>
            <a:r>
              <a:rPr lang="cs-CZ" sz="3000" dirty="0" smtClean="0">
                <a:latin typeface="+mj-lt"/>
              </a:rPr>
              <a:t>) Střední kvadratická rychlost</a:t>
            </a:r>
            <a:endParaRPr lang="cs-CZ" sz="3000" dirty="0">
              <a:latin typeface="+mj-lt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cs-CZ" sz="3000" dirty="0">
                <a:latin typeface="+mj-lt"/>
              </a:rPr>
              <a:t>4</a:t>
            </a:r>
            <a:r>
              <a:rPr lang="cs-CZ" sz="3000" dirty="0" smtClean="0">
                <a:latin typeface="+mj-lt"/>
              </a:rPr>
              <a:t>) Teplota plynu</a:t>
            </a:r>
            <a:endParaRPr lang="cs-CZ" sz="3000" dirty="0">
              <a:latin typeface="+mj-lt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cs-CZ" sz="3000" dirty="0">
                <a:latin typeface="+mj-lt"/>
              </a:rPr>
              <a:t>5) Tlak plynu 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cs-CZ" sz="3000" dirty="0">
                <a:latin typeface="+mj-lt"/>
              </a:rPr>
              <a:t>6) Stavová </a:t>
            </a:r>
            <a:r>
              <a:rPr lang="cs-CZ" sz="3000" dirty="0" smtClean="0">
                <a:latin typeface="+mj-lt"/>
              </a:rPr>
              <a:t>rovnice pro ideální plyn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cs-CZ" sz="3000" dirty="0" smtClean="0"/>
              <a:t>7) Stavová rovnice pro ideální plyn stálé hmotnosti</a:t>
            </a:r>
            <a:endParaRPr lang="cs-CZ" sz="3000" dirty="0">
              <a:latin typeface="+mj-lt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cs-CZ" sz="3000" dirty="0">
                <a:latin typeface="+mj-lt"/>
              </a:rPr>
              <a:t>8</a:t>
            </a:r>
            <a:r>
              <a:rPr lang="cs-CZ" sz="3000" dirty="0" smtClean="0">
                <a:latin typeface="+mj-lt"/>
              </a:rPr>
              <a:t>) </a:t>
            </a:r>
            <a:r>
              <a:rPr lang="cs-CZ" sz="3000" dirty="0">
                <a:latin typeface="+mj-lt"/>
              </a:rPr>
              <a:t>Jednoduché děje s ideálním plynem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cs-CZ" sz="3000" dirty="0">
                <a:latin typeface="+mj-lt"/>
              </a:rPr>
              <a:t>9</a:t>
            </a:r>
            <a:r>
              <a:rPr lang="cs-CZ" sz="3000" dirty="0" smtClean="0">
                <a:latin typeface="+mj-lt"/>
              </a:rPr>
              <a:t>) Plyn při nízkém a vysokém tlaku</a:t>
            </a:r>
            <a:endParaRPr lang="cs-CZ" sz="3000" dirty="0">
              <a:latin typeface="+mj-lt"/>
            </a:endParaRPr>
          </a:p>
        </p:txBody>
      </p:sp>
      <p:sp>
        <p:nvSpPr>
          <p:cNvPr id="20483" name="Text Box 2058"/>
          <p:cNvSpPr txBox="1">
            <a:spLocks noChangeArrowheads="1"/>
          </p:cNvSpPr>
          <p:nvPr/>
        </p:nvSpPr>
        <p:spPr bwMode="auto">
          <a:xfrm>
            <a:off x="6640513" y="41687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704976" y="593685"/>
            <a:ext cx="57340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dirty="0" smtClean="0"/>
              <a:t>Odvodíme ji </a:t>
            </a:r>
            <a:r>
              <a:rPr lang="cs-CZ" sz="3000" dirty="0"/>
              <a:t>z rovnice pro tlak </a:t>
            </a:r>
            <a:r>
              <a:rPr lang="cs-CZ" sz="3000" dirty="0" smtClean="0"/>
              <a:t>plynu </a:t>
            </a:r>
            <a:br>
              <a:rPr lang="cs-CZ" sz="3000" dirty="0" smtClean="0"/>
            </a:br>
            <a:r>
              <a:rPr lang="cs-CZ" sz="3000" dirty="0" smtClean="0"/>
              <a:t>a střední kvadratickou rychlost:</a:t>
            </a:r>
            <a:endParaRPr lang="cs-CZ" sz="3000" dirty="0"/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732906"/>
              </p:ext>
            </p:extLst>
          </p:nvPr>
        </p:nvGraphicFramePr>
        <p:xfrm>
          <a:off x="4894074" y="3411863"/>
          <a:ext cx="1955800" cy="1315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23" name="Rovnice" r:id="rId4" imgW="710891" imgH="482391" progId="Equation.3">
                  <p:embed/>
                </p:oleObj>
              </mc:Choice>
              <mc:Fallback>
                <p:oleObj name="Rovnice" r:id="rId4" imgW="710891" imgH="482391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074" y="3411863"/>
                        <a:ext cx="1955800" cy="13157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778553"/>
              </p:ext>
            </p:extLst>
          </p:nvPr>
        </p:nvGraphicFramePr>
        <p:xfrm>
          <a:off x="4894074" y="5209795"/>
          <a:ext cx="2880095" cy="80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24" name="Rovnice" r:id="rId6" imgW="698197" imgH="203112" progId="Equation.3">
                  <p:embed/>
                </p:oleObj>
              </mc:Choice>
              <mc:Fallback>
                <p:oleObj name="Rovnice" r:id="rId6" imgW="698197" imgH="203112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074" y="5209795"/>
                        <a:ext cx="2880095" cy="804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3. 6. </a:t>
            </a:r>
            <a:r>
              <a:rPr lang="en-US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STAVO</a:t>
            </a: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VÁ ROVNICE PRO 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IP (1)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881590" y="3144563"/>
                <a:ext cx="2014590" cy="925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sSubSup>
                        <m:sSubSup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90" y="3144563"/>
                <a:ext cx="2014590" cy="92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881590" y="4302559"/>
                <a:ext cx="2930739" cy="10186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cs-CZ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  <m:r>
                            <a:rPr lang="cs-CZ" sz="32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𝑘𝑇</m:t>
                          </m:r>
                          <m:r>
                            <m:rPr>
                              <m:nor/>
                            </m:rPr>
                            <a:rPr lang="cs-CZ" sz="32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cs-CZ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32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90" y="4302559"/>
                <a:ext cx="2930739" cy="10186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881590" y="5581327"/>
                <a:ext cx="1764000" cy="10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𝑘𝑇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90" y="5581327"/>
                <a:ext cx="1764000" cy="1008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4853776" y="2022336"/>
                <a:ext cx="1427506" cy="9219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776" y="2022336"/>
                <a:ext cx="1427506" cy="9219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881590" y="1891471"/>
                <a:ext cx="1908000" cy="10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Sup>
                        <m:sSubSup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90" y="1891471"/>
                <a:ext cx="1908000" cy="1008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4838700" y="1239995"/>
          <a:ext cx="3516291" cy="120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08" name="Rovnice" r:id="rId4" imgW="1244600" imgH="431800" progId="Equation.3">
                  <p:embed/>
                </p:oleObj>
              </mc:Choice>
              <mc:Fallback>
                <p:oleObj name="Rovnice" r:id="rId4" imgW="1244600" imgH="431800" progId="Equation.3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1239995"/>
                        <a:ext cx="3516291" cy="12090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772527" y="2273300"/>
          <a:ext cx="2880000" cy="74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09" name="Rovnice" r:id="rId6" imgW="837836" imgH="215806" progId="Equation.3">
                  <p:embed/>
                </p:oleObj>
              </mc:Choice>
              <mc:Fallback>
                <p:oleObj name="Rovnice" r:id="rId6" imgW="837836" imgH="215806" progId="Equation.3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527" y="2273300"/>
                        <a:ext cx="2880000" cy="7436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27409" y="5029200"/>
            <a:ext cx="29702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000099"/>
                </a:solidFill>
              </a:rPr>
              <a:t>R  molární plynová </a:t>
            </a:r>
            <a:br>
              <a:rPr lang="cs-CZ" sz="2800" dirty="0">
                <a:solidFill>
                  <a:srgbClr val="000099"/>
                </a:solidFill>
              </a:rPr>
            </a:br>
            <a:r>
              <a:rPr lang="cs-CZ" sz="2800" dirty="0">
                <a:solidFill>
                  <a:srgbClr val="000099"/>
                </a:solidFill>
              </a:rPr>
              <a:t>     konstanta</a:t>
            </a:r>
          </a:p>
        </p:txBody>
      </p:sp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1727200" y="3195795"/>
          <a:ext cx="5027591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10" name="Rovnice" r:id="rId8" imgW="2133600" imgH="711200" progId="Equation.3">
                  <p:embed/>
                </p:oleObj>
              </mc:Choice>
              <mc:Fallback>
                <p:oleObj name="Rovnice" r:id="rId8" imgW="2133600" imgH="711200" progId="Equation.3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195795"/>
                        <a:ext cx="5027591" cy="1511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465696"/>
              </p:ext>
            </p:extLst>
          </p:nvPr>
        </p:nvGraphicFramePr>
        <p:xfrm>
          <a:off x="5156845" y="5143340"/>
          <a:ext cx="2880000" cy="81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11" name="Rovnice" r:id="rId10" imgW="685800" imgH="203200" progId="Equation.3">
                  <p:embed/>
                </p:oleObj>
              </mc:Choice>
              <mc:Fallback>
                <p:oleObj name="Rovnice" r:id="rId10" imgW="685800" imgH="203200" progId="Equation.3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845" y="5143340"/>
                        <a:ext cx="2880000" cy="81931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3. 6. </a:t>
            </a:r>
            <a:r>
              <a:rPr lang="en-US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STAVO</a:t>
            </a: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VÁ ROVNICE PRO 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IP (2)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83062" name="Object 54"/>
          <p:cNvGraphicFramePr>
            <a:graphicFrameLocks noChangeAspect="1"/>
          </p:cNvGraphicFramePr>
          <p:nvPr/>
        </p:nvGraphicFramePr>
        <p:xfrm>
          <a:off x="772527" y="1028700"/>
          <a:ext cx="2880000" cy="802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12" name="Rovnice" r:id="rId12" imgW="698197" imgH="203112" progId="Equation.3">
                  <p:embed/>
                </p:oleObj>
              </mc:Choice>
              <mc:Fallback>
                <p:oleObj name="Rovnice" r:id="rId12" imgW="698197" imgH="203112" progId="Equation.3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527" y="1028700"/>
                        <a:ext cx="2880000" cy="8028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145356"/>
              </p:ext>
            </p:extLst>
          </p:nvPr>
        </p:nvGraphicFramePr>
        <p:xfrm>
          <a:off x="649565" y="2408237"/>
          <a:ext cx="3381375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143" name="Rovnice" r:id="rId4" imgW="888614" imgH="431613" progId="Equation.3">
                  <p:embed/>
                </p:oleObj>
              </mc:Choice>
              <mc:Fallback>
                <p:oleObj name="Rovnice" r:id="rId4" imgW="888614" imgH="431613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565" y="2408237"/>
                        <a:ext cx="3381375" cy="16430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5627965" y="1074737"/>
          <a:ext cx="177641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144" name="Rovnice" r:id="rId6" imgW="533169" imgH="431613" progId="Equation.3">
                  <p:embed/>
                </p:oleObj>
              </mc:Choice>
              <mc:Fallback>
                <p:oleObj name="Rovnice" r:id="rId6" imgW="533169" imgH="431613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965" y="1074737"/>
                        <a:ext cx="1776413" cy="142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738965" y="3030537"/>
            <a:ext cx="38779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dirty="0"/>
              <a:t>M</a:t>
            </a:r>
            <a:r>
              <a:rPr lang="cs-CZ" sz="2800" baseline="-25000" dirty="0"/>
              <a:t>m</a:t>
            </a:r>
            <a:r>
              <a:rPr lang="cs-CZ" sz="2800" dirty="0"/>
              <a:t> – molární hmotnost 	</a:t>
            </a:r>
          </a:p>
          <a:p>
            <a:r>
              <a:rPr lang="cs-CZ" sz="2800" dirty="0"/>
              <a:t>M</a:t>
            </a:r>
            <a:r>
              <a:rPr lang="cs-CZ" sz="2800" baseline="-25000" dirty="0"/>
              <a:t>m</a:t>
            </a:r>
            <a:r>
              <a:rPr lang="cs-CZ" sz="2800" dirty="0"/>
              <a:t> = </a:t>
            </a:r>
            <a:r>
              <a:rPr lang="cs-CZ" sz="2800" dirty="0" err="1"/>
              <a:t>M</a:t>
            </a:r>
            <a:r>
              <a:rPr lang="cs-CZ" sz="2800" baseline="-25000" dirty="0" err="1"/>
              <a:t>r</a:t>
            </a:r>
            <a:r>
              <a:rPr lang="cs-CZ" sz="2800" dirty="0"/>
              <a:t> .10</a:t>
            </a:r>
            <a:r>
              <a:rPr lang="cs-CZ" sz="2800" baseline="30000" dirty="0"/>
              <a:t>-3</a:t>
            </a:r>
            <a:r>
              <a:rPr lang="cs-CZ" sz="2800" dirty="0"/>
              <a:t> kg.mol</a:t>
            </a:r>
            <a:r>
              <a:rPr lang="cs-CZ" sz="2800" baseline="30000" dirty="0"/>
              <a:t>-1</a:t>
            </a:r>
            <a:endParaRPr lang="cs-CZ" sz="28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85750" y="4570790"/>
            <a:ext cx="84296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dirty="0"/>
              <a:t>Stavová rovnice platí přesně pro IP.</a:t>
            </a:r>
          </a:p>
          <a:p>
            <a:r>
              <a:rPr lang="cs-CZ" sz="3200" dirty="0"/>
              <a:t>Lze ji použít pro skutečné plyny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– </a:t>
            </a:r>
            <a:r>
              <a:rPr lang="cs-CZ" sz="3200" dirty="0"/>
              <a:t>přesněji při </a:t>
            </a:r>
            <a:r>
              <a:rPr lang="cs-CZ" sz="3200" dirty="0" smtClean="0"/>
              <a:t>vysoké teplotě </a:t>
            </a:r>
            <a:r>
              <a:rPr lang="cs-CZ" sz="3200" dirty="0"/>
              <a:t>a </a:t>
            </a:r>
            <a:r>
              <a:rPr lang="cs-CZ" sz="3200" dirty="0" smtClean="0"/>
              <a:t>nízkém tlaku</a:t>
            </a:r>
            <a:r>
              <a:rPr lang="cs-CZ" sz="3200" dirty="0"/>
              <a:t>. </a:t>
            </a:r>
          </a:p>
        </p:txBody>
      </p:sp>
      <p:graphicFrame>
        <p:nvGraphicFramePr>
          <p:cNvPr id="684058" name="Object 26"/>
          <p:cNvGraphicFramePr>
            <a:graphicFrameLocks noChangeAspect="1"/>
          </p:cNvGraphicFramePr>
          <p:nvPr/>
        </p:nvGraphicFramePr>
        <p:xfrm>
          <a:off x="649565" y="1074737"/>
          <a:ext cx="2880000" cy="819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145" name="Rovnice" r:id="rId8" imgW="685800" imgH="203200" progId="Equation.3">
                  <p:embed/>
                </p:oleObj>
              </mc:Choice>
              <mc:Fallback>
                <p:oleObj name="Rovnice" r:id="rId8" imgW="685800" imgH="20320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565" y="1074737"/>
                        <a:ext cx="2880000" cy="8193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3. 6. </a:t>
            </a:r>
            <a:r>
              <a:rPr lang="en-US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STAVO</a:t>
            </a: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VÁ ROVNICE PRO 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IP (3)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3. 7. </a:t>
            </a:r>
            <a:r>
              <a:rPr lang="en-US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STAVO</a:t>
            </a: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VÁ ROVNICE IP 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STÁLÉ HMOTNOSTI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14313" y="1403350"/>
            <a:ext cx="3000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 dirty="0"/>
              <a:t>Počáteční stav </a:t>
            </a:r>
          </a:p>
          <a:p>
            <a:r>
              <a:rPr lang="cs-CZ" sz="3200" dirty="0"/>
              <a:t> p</a:t>
            </a:r>
            <a:r>
              <a:rPr lang="cs-CZ" sz="3200" baseline="-25000" dirty="0"/>
              <a:t>1 </a:t>
            </a:r>
            <a:r>
              <a:rPr lang="cs-CZ" sz="3200" dirty="0"/>
              <a:t>   </a:t>
            </a:r>
            <a:r>
              <a:rPr lang="cs-CZ" sz="3200" dirty="0" smtClean="0"/>
              <a:t>V</a:t>
            </a:r>
            <a:r>
              <a:rPr lang="cs-CZ" sz="3200" baseline="-25000" dirty="0" smtClean="0"/>
              <a:t>1 </a:t>
            </a:r>
            <a:r>
              <a:rPr lang="cs-CZ" sz="3200" dirty="0" smtClean="0"/>
              <a:t>   </a:t>
            </a:r>
            <a:r>
              <a:rPr lang="cs-CZ" sz="3200" dirty="0"/>
              <a:t>T</a:t>
            </a:r>
            <a:r>
              <a:rPr lang="cs-CZ" sz="3200" baseline="-25000" dirty="0"/>
              <a:t>1</a:t>
            </a:r>
            <a:endParaRPr lang="cs-CZ" sz="3200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269037" y="1295400"/>
          <a:ext cx="2338388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82" name="Rovnice" r:id="rId4" imgW="850531" imgH="431613" progId="Equation.3">
                  <p:embed/>
                </p:oleObj>
              </mc:Choice>
              <mc:Fallback>
                <p:oleObj name="Rovnice" r:id="rId4" imgW="850531" imgH="431613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37" y="1295400"/>
                        <a:ext cx="2338388" cy="1176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6172200" y="5251450"/>
          <a:ext cx="25971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83" name="Rovnice" r:id="rId6" imgW="787058" imgH="393529" progId="Equation.3">
                  <p:embed/>
                </p:oleObj>
              </mc:Choice>
              <mc:Fallback>
                <p:oleObj name="Rovnice" r:id="rId6" imgW="787058" imgH="393529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251450"/>
                        <a:ext cx="2597150" cy="1285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10248" y="5374610"/>
            <a:ext cx="50165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cs-CZ" sz="3400" dirty="0"/>
              <a:t>Při stavové změně IP </a:t>
            </a:r>
            <a:r>
              <a:rPr lang="cs-CZ" sz="3400" dirty="0" smtClean="0"/>
              <a:t/>
            </a:r>
            <a:br>
              <a:rPr lang="cs-CZ" sz="3400" dirty="0" smtClean="0"/>
            </a:br>
            <a:r>
              <a:rPr lang="cs-CZ" sz="3400" dirty="0" smtClean="0"/>
              <a:t>stálé </a:t>
            </a:r>
            <a:r>
              <a:rPr lang="cs-CZ" sz="3400" dirty="0"/>
              <a:t>hmotnosti je výraz</a:t>
            </a:r>
          </a:p>
        </p:txBody>
      </p:sp>
      <p:graphicFrame>
        <p:nvGraphicFramePr>
          <p:cNvPr id="10245" name="Object 8"/>
          <p:cNvGraphicFramePr>
            <a:graphicFrameLocks noChangeAspect="1"/>
          </p:cNvGraphicFramePr>
          <p:nvPr/>
        </p:nvGraphicFramePr>
        <p:xfrm>
          <a:off x="3286125" y="1409700"/>
          <a:ext cx="2417763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84" name="Rovnice" r:id="rId8" imgW="939392" imgH="431613" progId="Equation.3">
                  <p:embed/>
                </p:oleObj>
              </mc:Choice>
              <mc:Fallback>
                <p:oleObj name="Rovnice" r:id="rId8" imgW="939392" imgH="431613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1409700"/>
                        <a:ext cx="2417763" cy="1098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9"/>
          <p:cNvGraphicFramePr>
            <a:graphicFrameLocks noChangeAspect="1"/>
          </p:cNvGraphicFramePr>
          <p:nvPr/>
        </p:nvGraphicFramePr>
        <p:xfrm>
          <a:off x="3286125" y="2838450"/>
          <a:ext cx="24066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85" name="Rovnice" r:id="rId10" imgW="990170" imgH="431613" progId="Equation.3">
                  <p:embed/>
                </p:oleObj>
              </mc:Choice>
              <mc:Fallback>
                <p:oleObj name="Rovnice" r:id="rId10" imgW="990170" imgH="431613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838450"/>
                        <a:ext cx="2406650" cy="1038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260350" y="4051300"/>
          <a:ext cx="5600700" cy="1178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86" name="Rovnice" r:id="rId12" imgW="2032000" imgH="431800" progId="Equation.3">
                  <p:embed/>
                </p:oleObj>
              </mc:Choice>
              <mc:Fallback>
                <p:oleObj name="Rovnice" r:id="rId12" imgW="2032000" imgH="431800" progId="Equation.3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4051300"/>
                        <a:ext cx="5600700" cy="117832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8600" y="2773363"/>
            <a:ext cx="3000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 dirty="0"/>
              <a:t>Konečný stav</a:t>
            </a:r>
          </a:p>
          <a:p>
            <a:r>
              <a:rPr lang="cs-CZ" sz="3200" dirty="0"/>
              <a:t> p</a:t>
            </a:r>
            <a:r>
              <a:rPr lang="cs-CZ" sz="3200" baseline="-25000" dirty="0"/>
              <a:t>2 </a:t>
            </a:r>
            <a:r>
              <a:rPr lang="cs-CZ" sz="3200" dirty="0"/>
              <a:t>   V</a:t>
            </a:r>
            <a:r>
              <a:rPr lang="cs-CZ" sz="3200" baseline="-25000" dirty="0"/>
              <a:t>2</a:t>
            </a:r>
            <a:r>
              <a:rPr lang="cs-CZ" sz="3200" dirty="0"/>
              <a:t> </a:t>
            </a:r>
            <a:r>
              <a:rPr lang="cs-CZ" sz="3200" dirty="0" smtClean="0"/>
              <a:t>   </a:t>
            </a:r>
            <a:r>
              <a:rPr lang="cs-CZ" sz="3200" dirty="0"/>
              <a:t>T</a:t>
            </a:r>
            <a:r>
              <a:rPr lang="cs-CZ" sz="3200" baseline="-25000" dirty="0"/>
              <a:t>2</a:t>
            </a:r>
            <a:r>
              <a:rPr lang="cs-CZ" sz="3200" dirty="0"/>
              <a:t> </a:t>
            </a:r>
            <a:r>
              <a:rPr lang="cs-CZ" sz="1600" dirty="0"/>
              <a:t>  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4800" y="762000"/>
            <a:ext cx="3000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 dirty="0">
                <a:solidFill>
                  <a:srgbClr val="0066CC"/>
                </a:solidFill>
              </a:rPr>
              <a:t>m – konstantní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6216650" y="2762250"/>
          <a:ext cx="2443163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87" name="Rovnice" r:id="rId14" imgW="888614" imgH="431613" progId="Equation.3">
                  <p:embed/>
                </p:oleObj>
              </mc:Choice>
              <mc:Fallback>
                <p:oleObj name="Rovnice" r:id="rId14" imgW="888614" imgH="431613" progId="Equation.3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2762250"/>
                        <a:ext cx="2443163" cy="1177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3. 8. JEDNODUCHÉ DĚJE S IP stálé hmotnosti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95288" y="895350"/>
            <a:ext cx="81756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dirty="0" err="1" smtClean="0"/>
              <a:t>Dě</a:t>
            </a:r>
            <a:r>
              <a:rPr lang="en-US" sz="3200" dirty="0"/>
              <a:t>je</a:t>
            </a:r>
            <a:r>
              <a:rPr lang="cs-CZ" sz="3200" dirty="0"/>
              <a:t>, při nichž je </a:t>
            </a:r>
            <a:r>
              <a:rPr lang="cs-CZ" sz="3200" dirty="0" smtClean="0"/>
              <a:t>kromě konstantní hmotnosti stálá i jedna z dalších </a:t>
            </a:r>
            <a:r>
              <a:rPr lang="cs-CZ" sz="3200" dirty="0"/>
              <a:t>stavových </a:t>
            </a:r>
            <a:r>
              <a:rPr lang="cs-CZ" sz="3200" dirty="0" smtClean="0"/>
              <a:t>veličin.</a:t>
            </a:r>
            <a:endParaRPr lang="cs-CZ" sz="3200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149351" y="2200970"/>
            <a:ext cx="37782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sz="3200" b="1" dirty="0"/>
              <a:t> Izotermický </a:t>
            </a:r>
            <a:r>
              <a:rPr lang="cs-CZ" sz="3200" b="1" dirty="0" smtClean="0"/>
              <a:t>děj</a:t>
            </a:r>
            <a:br>
              <a:rPr lang="cs-CZ" sz="3200" b="1" dirty="0" smtClean="0"/>
            </a:br>
            <a:endParaRPr lang="cs-CZ" sz="3200" b="1" i="1" dirty="0"/>
          </a:p>
          <a:p>
            <a:pPr marL="514350" indent="-514350">
              <a:buFont typeface="+mj-lt"/>
              <a:buAutoNum type="alphaUcPeriod"/>
            </a:pPr>
            <a:r>
              <a:rPr lang="cs-CZ" sz="3200" b="1" dirty="0"/>
              <a:t> </a:t>
            </a:r>
            <a:r>
              <a:rPr lang="cs-CZ" sz="3200" b="1" dirty="0" err="1"/>
              <a:t>Izochorický</a:t>
            </a:r>
            <a:r>
              <a:rPr lang="cs-CZ" sz="3200" b="1" dirty="0"/>
              <a:t> děj     </a:t>
            </a:r>
            <a:r>
              <a:rPr lang="cs-CZ" sz="3200" b="1" i="1" dirty="0"/>
              <a:t/>
            </a:r>
            <a:br>
              <a:rPr lang="cs-CZ" sz="3200" b="1" i="1" dirty="0"/>
            </a:br>
            <a:endParaRPr lang="cs-CZ" sz="3200" b="1" i="1" dirty="0"/>
          </a:p>
          <a:p>
            <a:pPr marL="514350" indent="-514350">
              <a:buFont typeface="+mj-lt"/>
              <a:buAutoNum type="alphaUcPeriod"/>
            </a:pPr>
            <a:r>
              <a:rPr lang="cs-CZ" sz="3200" b="1" dirty="0"/>
              <a:t> </a:t>
            </a:r>
            <a:r>
              <a:rPr lang="cs-CZ" sz="3200" b="1" dirty="0" smtClean="0"/>
              <a:t>Izobarický děj</a:t>
            </a:r>
            <a:r>
              <a:rPr lang="cs-CZ" sz="3200" b="1" dirty="0"/>
              <a:t/>
            </a:r>
            <a:br>
              <a:rPr lang="cs-CZ" sz="3200" b="1" dirty="0"/>
            </a:br>
            <a:endParaRPr lang="cs-CZ" sz="3200" b="1" dirty="0"/>
          </a:p>
          <a:p>
            <a:pPr marL="514350" indent="-514350">
              <a:buFont typeface="+mj-lt"/>
              <a:buAutoNum type="alphaUcPeriod"/>
            </a:pPr>
            <a:r>
              <a:rPr lang="cs-CZ" sz="3200" b="1" dirty="0"/>
              <a:t> Adiabatický </a:t>
            </a:r>
            <a:r>
              <a:rPr lang="cs-CZ" sz="3200" b="1" dirty="0" smtClean="0"/>
              <a:t>děj</a:t>
            </a:r>
            <a:endParaRPr lang="cs-CZ" sz="3200" b="1" i="1" dirty="0">
              <a:solidFill>
                <a:srgbClr val="FF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27650" y="2200275"/>
            <a:ext cx="20891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cs-CZ" sz="3200" b="1" i="1" dirty="0" smtClean="0">
                <a:solidFill>
                  <a:srgbClr val="0066CC"/>
                </a:solidFill>
              </a:rPr>
              <a:t>T </a:t>
            </a:r>
            <a:r>
              <a:rPr lang="cs-CZ" sz="3200" b="1" i="1" dirty="0">
                <a:solidFill>
                  <a:srgbClr val="0066CC"/>
                </a:solidFill>
              </a:rPr>
              <a:t>= </a:t>
            </a:r>
            <a:r>
              <a:rPr lang="cs-CZ" sz="3200" b="1" i="1" dirty="0" err="1">
                <a:solidFill>
                  <a:srgbClr val="0066CC"/>
                </a:solidFill>
              </a:rPr>
              <a:t>konst</a:t>
            </a:r>
            <a:r>
              <a:rPr lang="cs-CZ" sz="3200" b="1" i="1" dirty="0">
                <a:solidFill>
                  <a:srgbClr val="0066CC"/>
                </a:solidFill>
              </a:rPr>
              <a:t>.</a:t>
            </a:r>
            <a:br>
              <a:rPr lang="cs-CZ" sz="3200" b="1" i="1" dirty="0">
                <a:solidFill>
                  <a:srgbClr val="0066CC"/>
                </a:solidFill>
              </a:rPr>
            </a:br>
            <a:endParaRPr lang="cs-CZ" sz="3200" b="1" i="1" dirty="0">
              <a:solidFill>
                <a:srgbClr val="0066CC"/>
              </a:solidFill>
            </a:endParaRPr>
          </a:p>
          <a:p>
            <a:pPr marL="342900" indent="-342900"/>
            <a:r>
              <a:rPr lang="cs-CZ" sz="3200" b="1" i="1" dirty="0" smtClean="0">
                <a:solidFill>
                  <a:srgbClr val="0066CC"/>
                </a:solidFill>
              </a:rPr>
              <a:t>V </a:t>
            </a:r>
            <a:r>
              <a:rPr lang="cs-CZ" sz="3200" b="1" i="1" dirty="0">
                <a:solidFill>
                  <a:srgbClr val="0066CC"/>
                </a:solidFill>
              </a:rPr>
              <a:t>= </a:t>
            </a:r>
            <a:r>
              <a:rPr lang="cs-CZ" sz="3200" b="1" i="1" dirty="0" err="1">
                <a:solidFill>
                  <a:srgbClr val="0066CC"/>
                </a:solidFill>
              </a:rPr>
              <a:t>konst</a:t>
            </a:r>
            <a:r>
              <a:rPr lang="cs-CZ" sz="3200" b="1" i="1" dirty="0">
                <a:solidFill>
                  <a:srgbClr val="0066CC"/>
                </a:solidFill>
              </a:rPr>
              <a:t>.</a:t>
            </a:r>
            <a:br>
              <a:rPr lang="cs-CZ" sz="3200" b="1" i="1" dirty="0">
                <a:solidFill>
                  <a:srgbClr val="0066CC"/>
                </a:solidFill>
              </a:rPr>
            </a:br>
            <a:endParaRPr lang="cs-CZ" sz="3200" b="1" i="1" dirty="0">
              <a:solidFill>
                <a:srgbClr val="0066CC"/>
              </a:solidFill>
            </a:endParaRPr>
          </a:p>
          <a:p>
            <a:pPr marL="342900" indent="-342900"/>
            <a:r>
              <a:rPr lang="cs-CZ" sz="3200" b="1" i="1" dirty="0" smtClean="0">
                <a:solidFill>
                  <a:srgbClr val="0066CC"/>
                </a:solidFill>
              </a:rPr>
              <a:t>p </a:t>
            </a:r>
            <a:r>
              <a:rPr lang="cs-CZ" sz="3200" b="1" i="1" dirty="0">
                <a:solidFill>
                  <a:srgbClr val="0066CC"/>
                </a:solidFill>
              </a:rPr>
              <a:t>= </a:t>
            </a:r>
            <a:r>
              <a:rPr lang="cs-CZ" sz="3200" b="1" i="1" dirty="0" err="1">
                <a:solidFill>
                  <a:srgbClr val="0066CC"/>
                </a:solidFill>
              </a:rPr>
              <a:t>konst</a:t>
            </a:r>
            <a:r>
              <a:rPr lang="cs-CZ" sz="3200" b="1" i="1" dirty="0">
                <a:solidFill>
                  <a:srgbClr val="0066CC"/>
                </a:solidFill>
              </a:rPr>
              <a:t>.</a:t>
            </a:r>
            <a:r>
              <a:rPr lang="cs-CZ" sz="3200" b="1" dirty="0">
                <a:solidFill>
                  <a:srgbClr val="0066CC"/>
                </a:solidFill>
              </a:rPr>
              <a:t/>
            </a:r>
            <a:br>
              <a:rPr lang="cs-CZ" sz="3200" b="1" dirty="0">
                <a:solidFill>
                  <a:srgbClr val="0066CC"/>
                </a:solidFill>
              </a:rPr>
            </a:br>
            <a:endParaRPr lang="cs-CZ" sz="3200" b="1" dirty="0">
              <a:solidFill>
                <a:srgbClr val="0066CC"/>
              </a:solidFill>
            </a:endParaRPr>
          </a:p>
          <a:p>
            <a:pPr marL="342900" indent="-342900"/>
            <a:r>
              <a:rPr lang="cs-CZ" sz="3200" b="1" i="1" dirty="0" smtClean="0">
                <a:solidFill>
                  <a:srgbClr val="0066CC"/>
                </a:solidFill>
              </a:rPr>
              <a:t>Q </a:t>
            </a:r>
            <a:r>
              <a:rPr lang="cs-CZ" sz="3200" b="1" i="1" dirty="0">
                <a:solidFill>
                  <a:srgbClr val="0066CC"/>
                </a:solidFill>
              </a:rPr>
              <a:t>= </a:t>
            </a:r>
            <a:r>
              <a:rPr lang="cs-CZ" sz="3200" b="1" i="1" dirty="0" err="1" smtClean="0">
                <a:solidFill>
                  <a:srgbClr val="0066CC"/>
                </a:solidFill>
              </a:rPr>
              <a:t>konst</a:t>
            </a:r>
            <a:r>
              <a:rPr lang="cs-CZ" sz="3200" b="1" i="1" dirty="0" smtClean="0">
                <a:solidFill>
                  <a:srgbClr val="0066CC"/>
                </a:solidFill>
              </a:rPr>
              <a:t>. </a:t>
            </a:r>
            <a:endParaRPr lang="cs-CZ" sz="3200" b="1" i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A. IZOTERMICKÝ DĚJ 			       T = </a:t>
            </a:r>
            <a:r>
              <a:rPr lang="cs-CZ" sz="3400" b="1" dirty="0" err="1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konst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79388" y="2598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cs-CZ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305988"/>
              </p:ext>
            </p:extLst>
          </p:nvPr>
        </p:nvGraphicFramePr>
        <p:xfrm>
          <a:off x="5435705" y="3158970"/>
          <a:ext cx="300672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8" name="Rovnice" r:id="rId4" imgW="774360" imgH="203040" progId="Equation.3">
                  <p:embed/>
                </p:oleObj>
              </mc:Choice>
              <mc:Fallback>
                <p:oleObj name="Rovnice" r:id="rId4" imgW="774360" imgH="20304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705" y="3158970"/>
                        <a:ext cx="3006725" cy="788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63538" y="3319204"/>
            <a:ext cx="807889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0066CC"/>
                </a:solidFill>
              </a:rPr>
              <a:t>Zákon </a:t>
            </a:r>
            <a:r>
              <a:rPr lang="cs-CZ" sz="3200" b="1" dirty="0" err="1">
                <a:solidFill>
                  <a:srgbClr val="0066CC"/>
                </a:solidFill>
              </a:rPr>
              <a:t>Boylův</a:t>
            </a:r>
            <a:r>
              <a:rPr lang="cs-CZ" sz="3200" b="1" dirty="0">
                <a:solidFill>
                  <a:srgbClr val="0066CC"/>
                </a:solidFill>
              </a:rPr>
              <a:t>- </a:t>
            </a:r>
            <a:r>
              <a:rPr lang="cs-CZ" sz="3200" b="1" dirty="0" err="1">
                <a:solidFill>
                  <a:srgbClr val="0066CC"/>
                </a:solidFill>
              </a:rPr>
              <a:t>Mariottův</a:t>
            </a:r>
            <a:r>
              <a:rPr lang="cs-CZ" sz="3200" b="1" dirty="0">
                <a:solidFill>
                  <a:srgbClr val="0066CC"/>
                </a:solidFill>
              </a:rPr>
              <a:t> </a:t>
            </a:r>
            <a:endParaRPr lang="cs-CZ" sz="3200" b="1" dirty="0" smtClean="0">
              <a:solidFill>
                <a:srgbClr val="0066CC"/>
              </a:solidFill>
            </a:endParaRPr>
          </a:p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endParaRPr lang="cs-CZ" sz="3200" b="1" dirty="0">
              <a:solidFill>
                <a:srgbClr val="FF0000"/>
              </a:solidFill>
            </a:endParaRPr>
          </a:p>
          <a:p>
            <a:pPr algn="ctr"/>
            <a:r>
              <a:rPr lang="cs-CZ" sz="3200" dirty="0"/>
              <a:t>Při izotermickém ději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s </a:t>
            </a:r>
            <a:r>
              <a:rPr lang="cs-CZ" sz="3200" dirty="0"/>
              <a:t>ideálním plynem </a:t>
            </a:r>
            <a:r>
              <a:rPr lang="cs-CZ" sz="3200" dirty="0" smtClean="0"/>
              <a:t>stálé hmotnosti </a:t>
            </a:r>
          </a:p>
          <a:p>
            <a:pPr algn="ctr"/>
            <a:r>
              <a:rPr lang="cs-CZ" sz="3200" dirty="0" smtClean="0"/>
              <a:t>je součin </a:t>
            </a:r>
            <a:r>
              <a:rPr lang="cs-CZ" sz="3200" dirty="0"/>
              <a:t>tlaku a objemu plynu konstantní</a:t>
            </a:r>
            <a:r>
              <a:rPr lang="cs-CZ" sz="3200" dirty="0" smtClean="0"/>
              <a:t>.</a:t>
            </a:r>
          </a:p>
          <a:p>
            <a:pPr algn="ctr"/>
            <a:r>
              <a:rPr lang="cs-CZ" sz="2000" dirty="0" smtClean="0"/>
              <a:t> </a:t>
            </a:r>
          </a:p>
          <a:p>
            <a:pPr algn="ctr"/>
            <a:r>
              <a:rPr lang="cs-CZ" sz="3200" dirty="0" smtClean="0"/>
              <a:t>Tlak je nepřímo úměrný objemu.</a:t>
            </a:r>
            <a:endParaRPr lang="cs-CZ" sz="3200" dirty="0"/>
          </a:p>
        </p:txBody>
      </p:sp>
      <p:graphicFrame>
        <p:nvGraphicFramePr>
          <p:cNvPr id="6860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85897"/>
              </p:ext>
            </p:extLst>
          </p:nvPr>
        </p:nvGraphicFramePr>
        <p:xfrm>
          <a:off x="713224" y="863715"/>
          <a:ext cx="2356611" cy="1166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9" name="Rovnice" r:id="rId6" imgW="787058" imgH="393529" progId="Equation.3">
                  <p:embed/>
                </p:oleObj>
              </mc:Choice>
              <mc:Fallback>
                <p:oleObj name="Rovnice" r:id="rId6" imgW="787058" imgH="393529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24" y="863715"/>
                        <a:ext cx="2356611" cy="11667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318453"/>
              </p:ext>
            </p:extLst>
          </p:nvPr>
        </p:nvGraphicFramePr>
        <p:xfrm>
          <a:off x="5573202" y="754856"/>
          <a:ext cx="2592387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90" name="Rovnice" r:id="rId8" imgW="812520" imgH="634680" progId="Equation.3">
                  <p:embed/>
                </p:oleObj>
              </mc:Choice>
              <mc:Fallback>
                <p:oleObj name="Rovnice" r:id="rId8" imgW="812520" imgH="63468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202" y="754856"/>
                        <a:ext cx="2592387" cy="2027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7560" y="2121684"/>
            <a:ext cx="49845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Počáteční stav  	</a:t>
            </a:r>
            <a:r>
              <a:rPr lang="cs-CZ" sz="2800" b="1" dirty="0" smtClean="0"/>
              <a:t>p</a:t>
            </a:r>
            <a:r>
              <a:rPr lang="cs-CZ" sz="2800" b="1" baseline="-25000" dirty="0" smtClean="0"/>
              <a:t>1 </a:t>
            </a:r>
            <a:r>
              <a:rPr lang="cs-CZ" sz="2800" b="1" dirty="0" smtClean="0"/>
              <a:t>   V</a:t>
            </a:r>
            <a:r>
              <a:rPr lang="cs-CZ" sz="2800" b="1" baseline="-25000" dirty="0" smtClean="0"/>
              <a:t>1</a:t>
            </a:r>
            <a:r>
              <a:rPr lang="cs-CZ" sz="2800" b="1" dirty="0" smtClean="0"/>
              <a:t>    T    </a:t>
            </a:r>
            <a:endParaRPr lang="cs-CZ" sz="2800" b="1" dirty="0"/>
          </a:p>
          <a:p>
            <a:r>
              <a:rPr lang="cs-CZ" sz="2800" dirty="0" smtClean="0"/>
              <a:t>Konečný stav    	</a:t>
            </a:r>
            <a:r>
              <a:rPr lang="cs-CZ" sz="2800" b="1" dirty="0" smtClean="0"/>
              <a:t>p</a:t>
            </a:r>
            <a:r>
              <a:rPr lang="cs-CZ" sz="2800" b="1" baseline="-25000" dirty="0" smtClean="0"/>
              <a:t>2 </a:t>
            </a:r>
            <a:r>
              <a:rPr lang="cs-CZ" sz="2800" b="1" dirty="0" smtClean="0"/>
              <a:t>   V</a:t>
            </a:r>
            <a:r>
              <a:rPr lang="cs-CZ" sz="2800" b="1" baseline="-25000" dirty="0" smtClean="0"/>
              <a:t>2</a:t>
            </a:r>
            <a:r>
              <a:rPr lang="cs-CZ" sz="2800" b="1" dirty="0" smtClean="0"/>
              <a:t>    T    </a:t>
            </a:r>
            <a:endParaRPr lang="cs-CZ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délník 60"/>
          <p:cNvSpPr/>
          <p:nvPr/>
        </p:nvSpPr>
        <p:spPr>
          <a:xfrm>
            <a:off x="4826000" y="1473200"/>
            <a:ext cx="412750" cy="21336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79388" y="2998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cs-CZ"/>
          </a:p>
        </p:txBody>
      </p:sp>
      <p:graphicFrame>
        <p:nvGraphicFramePr>
          <p:cNvPr id="11267" name="Object 11"/>
          <p:cNvGraphicFramePr>
            <a:graphicFrameLocks noChangeAspect="1"/>
          </p:cNvGraphicFramePr>
          <p:nvPr/>
        </p:nvGraphicFramePr>
        <p:xfrm>
          <a:off x="428625" y="5638800"/>
          <a:ext cx="31654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78" name="Rovnice" r:id="rId5" imgW="1371600" imgH="457200" progId="Equation.3">
                  <p:embed/>
                </p:oleObj>
              </mc:Choice>
              <mc:Fallback>
                <p:oleObj name="Rovnice" r:id="rId5" imgW="1371600" imgH="457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5638800"/>
                        <a:ext cx="3165475" cy="977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703888" y="676728"/>
            <a:ext cx="335756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dirty="0"/>
              <a:t>V</a:t>
            </a:r>
            <a:r>
              <a:rPr lang="cs-CZ" sz="3200" baseline="-25000" dirty="0"/>
              <a:t>1</a:t>
            </a:r>
            <a:r>
              <a:rPr lang="cs-CZ" sz="3200" dirty="0"/>
              <a:t> = S.l</a:t>
            </a:r>
            <a:r>
              <a:rPr lang="cs-CZ" sz="3200" baseline="-25000" dirty="0"/>
              <a:t>1</a:t>
            </a:r>
            <a:r>
              <a:rPr lang="cs-CZ" sz="3200" dirty="0"/>
              <a:t>    </a:t>
            </a:r>
          </a:p>
          <a:p>
            <a:endParaRPr lang="cs-CZ" sz="3200" dirty="0" smtClean="0"/>
          </a:p>
          <a:p>
            <a:r>
              <a:rPr lang="cs-CZ" sz="3200" dirty="0" smtClean="0"/>
              <a:t>p</a:t>
            </a:r>
            <a:r>
              <a:rPr lang="cs-CZ" sz="3200" baseline="-25000" dirty="0" smtClean="0"/>
              <a:t>1</a:t>
            </a:r>
            <a:r>
              <a:rPr lang="cs-CZ" sz="3200" dirty="0" smtClean="0"/>
              <a:t> = </a:t>
            </a:r>
            <a:r>
              <a:rPr lang="cs-CZ" sz="3200" dirty="0" err="1" smtClean="0"/>
              <a:t>p</a:t>
            </a:r>
            <a:r>
              <a:rPr lang="cs-CZ" sz="3200" baseline="-25000" dirty="0" err="1" smtClean="0"/>
              <a:t>a</a:t>
            </a:r>
            <a:r>
              <a:rPr lang="cs-CZ" sz="3200" dirty="0" smtClean="0"/>
              <a:t> + p</a:t>
            </a:r>
            <a:r>
              <a:rPr lang="cs-CZ" sz="3200" baseline="-25000" dirty="0" smtClean="0"/>
              <a:t>h1</a:t>
            </a:r>
          </a:p>
          <a:p>
            <a:endParaRPr lang="cs-CZ" sz="3200" dirty="0" smtClean="0"/>
          </a:p>
          <a:p>
            <a:r>
              <a:rPr lang="cs-CZ" sz="3200" dirty="0" smtClean="0"/>
              <a:t>p</a:t>
            </a:r>
            <a:r>
              <a:rPr lang="cs-CZ" sz="3200" baseline="-25000" dirty="0" smtClean="0"/>
              <a:t>1</a:t>
            </a:r>
            <a:r>
              <a:rPr lang="cs-CZ" sz="3200" dirty="0" smtClean="0"/>
              <a:t> </a:t>
            </a:r>
            <a:r>
              <a:rPr lang="cs-CZ" sz="3200" dirty="0"/>
              <a:t>= </a:t>
            </a:r>
            <a:r>
              <a:rPr lang="cs-CZ" sz="3200" dirty="0" err="1"/>
              <a:t>p</a:t>
            </a:r>
            <a:r>
              <a:rPr lang="cs-CZ" sz="3200" baseline="-25000" dirty="0" err="1"/>
              <a:t>a</a:t>
            </a:r>
            <a:r>
              <a:rPr lang="cs-CZ" sz="3200" dirty="0"/>
              <a:t> + </a:t>
            </a:r>
            <a:r>
              <a:rPr lang="cs-CZ" sz="3200" dirty="0" smtClean="0"/>
              <a:t>h</a:t>
            </a:r>
            <a:r>
              <a:rPr lang="cs-CZ" sz="3200" baseline="-25000" dirty="0" smtClean="0"/>
              <a:t>1</a:t>
            </a:r>
            <a:r>
              <a:rPr lang="cs-CZ" sz="3200" dirty="0" smtClean="0"/>
              <a:t>ρg </a:t>
            </a:r>
            <a:endParaRPr lang="cs-CZ" sz="3200" dirty="0"/>
          </a:p>
          <a:p>
            <a:endParaRPr lang="cs-CZ" sz="3200" dirty="0" smtClean="0"/>
          </a:p>
          <a:p>
            <a:endParaRPr lang="cs-CZ" sz="3200" dirty="0"/>
          </a:p>
          <a:p>
            <a:r>
              <a:rPr lang="cs-CZ" sz="3200" dirty="0" err="1" smtClean="0"/>
              <a:t>p</a:t>
            </a:r>
            <a:r>
              <a:rPr lang="cs-CZ" sz="3200" baseline="-25000" dirty="0" err="1" smtClean="0"/>
              <a:t>h</a:t>
            </a:r>
            <a:r>
              <a:rPr lang="cs-CZ" sz="3200" dirty="0" smtClean="0"/>
              <a:t> = </a:t>
            </a:r>
            <a:r>
              <a:rPr lang="cs-CZ" sz="3200" dirty="0" err="1" smtClean="0"/>
              <a:t>hρg</a:t>
            </a:r>
            <a:endParaRPr lang="cs-CZ" sz="3200" dirty="0" smtClean="0"/>
          </a:p>
          <a:p>
            <a:r>
              <a:rPr lang="cs-CZ" sz="2800" dirty="0" smtClean="0"/>
              <a:t>hydrostatický </a:t>
            </a:r>
            <a:br>
              <a:rPr lang="cs-CZ" sz="2800" dirty="0" smtClean="0"/>
            </a:br>
            <a:r>
              <a:rPr lang="cs-CZ" sz="2800" dirty="0" smtClean="0"/>
              <a:t>tlak rtuti   </a:t>
            </a:r>
            <a:endParaRPr lang="cs-CZ" sz="28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15900" y="762000"/>
            <a:ext cx="3105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 dirty="0" err="1"/>
              <a:t>Boylův</a:t>
            </a:r>
            <a:r>
              <a:rPr lang="cs-CZ" sz="3200" b="1" dirty="0"/>
              <a:t> pokus:</a:t>
            </a:r>
          </a:p>
        </p:txBody>
      </p:sp>
      <p:sp>
        <p:nvSpPr>
          <p:cNvPr id="20" name="Volný tvar 19"/>
          <p:cNvSpPr/>
          <p:nvPr/>
        </p:nvSpPr>
        <p:spPr>
          <a:xfrm>
            <a:off x="3016250" y="1464128"/>
            <a:ext cx="2242457" cy="4085772"/>
          </a:xfrm>
          <a:custGeom>
            <a:avLst/>
            <a:gdLst>
              <a:gd name="connsiteX0" fmla="*/ 0 w 2204357"/>
              <a:gd name="connsiteY0" fmla="*/ 0 h 4098472"/>
              <a:gd name="connsiteX1" fmla="*/ 32657 w 2204357"/>
              <a:gd name="connsiteY1" fmla="*/ 4082143 h 4098472"/>
              <a:gd name="connsiteX2" fmla="*/ 2204357 w 2204357"/>
              <a:gd name="connsiteY2" fmla="*/ 4098472 h 4098472"/>
              <a:gd name="connsiteX3" fmla="*/ 2204357 w 2204357"/>
              <a:gd name="connsiteY3" fmla="*/ 0 h 4098472"/>
              <a:gd name="connsiteX4" fmla="*/ 1828800 w 2204357"/>
              <a:gd name="connsiteY4" fmla="*/ 0 h 4098472"/>
              <a:gd name="connsiteX5" fmla="*/ 1828800 w 2204357"/>
              <a:gd name="connsiteY5" fmla="*/ 3820886 h 4098472"/>
              <a:gd name="connsiteX6" fmla="*/ 375557 w 2204357"/>
              <a:gd name="connsiteY6" fmla="*/ 3820886 h 4098472"/>
              <a:gd name="connsiteX7" fmla="*/ 375557 w 2204357"/>
              <a:gd name="connsiteY7" fmla="*/ 48986 h 4098472"/>
              <a:gd name="connsiteX0" fmla="*/ 0 w 2204357"/>
              <a:gd name="connsiteY0" fmla="*/ 0 h 4098472"/>
              <a:gd name="connsiteX1" fmla="*/ 32657 w 2204357"/>
              <a:gd name="connsiteY1" fmla="*/ 4082143 h 4098472"/>
              <a:gd name="connsiteX2" fmla="*/ 2204357 w 2204357"/>
              <a:gd name="connsiteY2" fmla="*/ 4098472 h 4098472"/>
              <a:gd name="connsiteX3" fmla="*/ 2204357 w 2204357"/>
              <a:gd name="connsiteY3" fmla="*/ 0 h 4098472"/>
              <a:gd name="connsiteX4" fmla="*/ 1828800 w 2204357"/>
              <a:gd name="connsiteY4" fmla="*/ 0 h 4098472"/>
              <a:gd name="connsiteX5" fmla="*/ 1853293 w 2204357"/>
              <a:gd name="connsiteY5" fmla="*/ 3731986 h 4098472"/>
              <a:gd name="connsiteX6" fmla="*/ 375557 w 2204357"/>
              <a:gd name="connsiteY6" fmla="*/ 3820886 h 4098472"/>
              <a:gd name="connsiteX7" fmla="*/ 375557 w 2204357"/>
              <a:gd name="connsiteY7" fmla="*/ 48986 h 4098472"/>
              <a:gd name="connsiteX0" fmla="*/ 0 w 2204357"/>
              <a:gd name="connsiteY0" fmla="*/ 0 h 4098472"/>
              <a:gd name="connsiteX1" fmla="*/ 32657 w 2204357"/>
              <a:gd name="connsiteY1" fmla="*/ 4082143 h 4098472"/>
              <a:gd name="connsiteX2" fmla="*/ 2204357 w 2204357"/>
              <a:gd name="connsiteY2" fmla="*/ 4098472 h 4098472"/>
              <a:gd name="connsiteX3" fmla="*/ 2204357 w 2204357"/>
              <a:gd name="connsiteY3" fmla="*/ 0 h 4098472"/>
              <a:gd name="connsiteX4" fmla="*/ 1828800 w 2204357"/>
              <a:gd name="connsiteY4" fmla="*/ 0 h 4098472"/>
              <a:gd name="connsiteX5" fmla="*/ 1853293 w 2204357"/>
              <a:gd name="connsiteY5" fmla="*/ 3731986 h 4098472"/>
              <a:gd name="connsiteX6" fmla="*/ 475343 w 2204357"/>
              <a:gd name="connsiteY6" fmla="*/ 3731986 h 4098472"/>
              <a:gd name="connsiteX7" fmla="*/ 375557 w 2204357"/>
              <a:gd name="connsiteY7" fmla="*/ 48986 h 4098472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53293 w 2204357"/>
              <a:gd name="connsiteY5" fmla="*/ 3733800 h 4100286"/>
              <a:gd name="connsiteX6" fmla="*/ 475343 w 2204357"/>
              <a:gd name="connsiteY6" fmla="*/ 3733800 h 4100286"/>
              <a:gd name="connsiteX7" fmla="*/ 47534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53293 w 2204357"/>
              <a:gd name="connsiteY5" fmla="*/ 3733800 h 4100286"/>
              <a:gd name="connsiteX6" fmla="*/ 430893 w 2204357"/>
              <a:gd name="connsiteY6" fmla="*/ 3778250 h 4100286"/>
              <a:gd name="connsiteX7" fmla="*/ 47534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53293 w 2204357"/>
              <a:gd name="connsiteY5" fmla="*/ 3733800 h 4100286"/>
              <a:gd name="connsiteX6" fmla="*/ 430893 w 2204357"/>
              <a:gd name="connsiteY6" fmla="*/ 3778250 h 4100286"/>
              <a:gd name="connsiteX7" fmla="*/ 43089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53293 w 2204357"/>
              <a:gd name="connsiteY5" fmla="*/ 3733800 h 4100286"/>
              <a:gd name="connsiteX6" fmla="*/ 475343 w 2204357"/>
              <a:gd name="connsiteY6" fmla="*/ 3733800 h 4100286"/>
              <a:gd name="connsiteX7" fmla="*/ 43089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08843 w 2204357"/>
              <a:gd name="connsiteY5" fmla="*/ 3733800 h 4100286"/>
              <a:gd name="connsiteX6" fmla="*/ 475343 w 2204357"/>
              <a:gd name="connsiteY6" fmla="*/ 3733800 h 4100286"/>
              <a:gd name="connsiteX7" fmla="*/ 43089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790700 w 2204357"/>
              <a:gd name="connsiteY4" fmla="*/ 14514 h 4100286"/>
              <a:gd name="connsiteX5" fmla="*/ 1808843 w 2204357"/>
              <a:gd name="connsiteY5" fmla="*/ 3733800 h 4100286"/>
              <a:gd name="connsiteX6" fmla="*/ 475343 w 2204357"/>
              <a:gd name="connsiteY6" fmla="*/ 3733800 h 4100286"/>
              <a:gd name="connsiteX7" fmla="*/ 430893 w 2204357"/>
              <a:gd name="connsiteY7" fmla="*/ 0 h 4100286"/>
              <a:gd name="connsiteX0" fmla="*/ 0 w 2242457"/>
              <a:gd name="connsiteY0" fmla="*/ 1814 h 4087586"/>
              <a:gd name="connsiteX1" fmla="*/ 32657 w 2242457"/>
              <a:gd name="connsiteY1" fmla="*/ 4083957 h 4087586"/>
              <a:gd name="connsiteX2" fmla="*/ 2242457 w 2242457"/>
              <a:gd name="connsiteY2" fmla="*/ 4087586 h 4087586"/>
              <a:gd name="connsiteX3" fmla="*/ 2204357 w 2242457"/>
              <a:gd name="connsiteY3" fmla="*/ 1814 h 4087586"/>
              <a:gd name="connsiteX4" fmla="*/ 1790700 w 2242457"/>
              <a:gd name="connsiteY4" fmla="*/ 14514 h 4087586"/>
              <a:gd name="connsiteX5" fmla="*/ 1808843 w 2242457"/>
              <a:gd name="connsiteY5" fmla="*/ 3733800 h 4087586"/>
              <a:gd name="connsiteX6" fmla="*/ 475343 w 2242457"/>
              <a:gd name="connsiteY6" fmla="*/ 3733800 h 4087586"/>
              <a:gd name="connsiteX7" fmla="*/ 430893 w 2242457"/>
              <a:gd name="connsiteY7" fmla="*/ 0 h 4087586"/>
              <a:gd name="connsiteX0" fmla="*/ 0 w 2242457"/>
              <a:gd name="connsiteY0" fmla="*/ 1814 h 4087586"/>
              <a:gd name="connsiteX1" fmla="*/ 32657 w 2242457"/>
              <a:gd name="connsiteY1" fmla="*/ 4083957 h 4087586"/>
              <a:gd name="connsiteX2" fmla="*/ 2242457 w 2242457"/>
              <a:gd name="connsiteY2" fmla="*/ 4087586 h 4087586"/>
              <a:gd name="connsiteX3" fmla="*/ 2242457 w 2242457"/>
              <a:gd name="connsiteY3" fmla="*/ 1814 h 4087586"/>
              <a:gd name="connsiteX4" fmla="*/ 1790700 w 2242457"/>
              <a:gd name="connsiteY4" fmla="*/ 14514 h 4087586"/>
              <a:gd name="connsiteX5" fmla="*/ 1808843 w 2242457"/>
              <a:gd name="connsiteY5" fmla="*/ 3733800 h 4087586"/>
              <a:gd name="connsiteX6" fmla="*/ 475343 w 2242457"/>
              <a:gd name="connsiteY6" fmla="*/ 3733800 h 4087586"/>
              <a:gd name="connsiteX7" fmla="*/ 430893 w 2242457"/>
              <a:gd name="connsiteY7" fmla="*/ 0 h 4087586"/>
              <a:gd name="connsiteX0" fmla="*/ 0 w 2242457"/>
              <a:gd name="connsiteY0" fmla="*/ 0 h 4085772"/>
              <a:gd name="connsiteX1" fmla="*/ 32657 w 2242457"/>
              <a:gd name="connsiteY1" fmla="*/ 4082143 h 4085772"/>
              <a:gd name="connsiteX2" fmla="*/ 2242457 w 2242457"/>
              <a:gd name="connsiteY2" fmla="*/ 4085772 h 4085772"/>
              <a:gd name="connsiteX3" fmla="*/ 2242457 w 2242457"/>
              <a:gd name="connsiteY3" fmla="*/ 0 h 4085772"/>
              <a:gd name="connsiteX4" fmla="*/ 1790700 w 2242457"/>
              <a:gd name="connsiteY4" fmla="*/ 12700 h 4085772"/>
              <a:gd name="connsiteX5" fmla="*/ 1808843 w 2242457"/>
              <a:gd name="connsiteY5" fmla="*/ 3731986 h 4085772"/>
              <a:gd name="connsiteX6" fmla="*/ 475343 w 2242457"/>
              <a:gd name="connsiteY6" fmla="*/ 3731986 h 4085772"/>
              <a:gd name="connsiteX7" fmla="*/ 456293 w 2242457"/>
              <a:gd name="connsiteY7" fmla="*/ 23586 h 408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2457" h="4085772">
                <a:moveTo>
                  <a:pt x="0" y="0"/>
                </a:moveTo>
                <a:lnTo>
                  <a:pt x="32657" y="4082143"/>
                </a:lnTo>
                <a:lnTo>
                  <a:pt x="2242457" y="4085772"/>
                </a:lnTo>
                <a:lnTo>
                  <a:pt x="2242457" y="0"/>
                </a:lnTo>
                <a:lnTo>
                  <a:pt x="1790700" y="12700"/>
                </a:lnTo>
                <a:cubicBezTo>
                  <a:pt x="1796748" y="1252462"/>
                  <a:pt x="1802795" y="2492224"/>
                  <a:pt x="1808843" y="3731986"/>
                </a:cubicBezTo>
                <a:lnTo>
                  <a:pt x="475343" y="3731986"/>
                </a:lnTo>
                <a:lnTo>
                  <a:pt x="456293" y="23586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21"/>
          <p:cNvCxnSpPr/>
          <p:nvPr/>
        </p:nvCxnSpPr>
        <p:spPr>
          <a:xfrm rot="5400000">
            <a:off x="3505994" y="2540000"/>
            <a:ext cx="2132806" cy="79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Volný tvar 25"/>
          <p:cNvSpPr/>
          <p:nvPr/>
        </p:nvSpPr>
        <p:spPr>
          <a:xfrm>
            <a:off x="3016250" y="3162300"/>
            <a:ext cx="2242457" cy="2396672"/>
          </a:xfrm>
          <a:custGeom>
            <a:avLst/>
            <a:gdLst>
              <a:gd name="connsiteX0" fmla="*/ 0 w 2204357"/>
              <a:gd name="connsiteY0" fmla="*/ 0 h 4098472"/>
              <a:gd name="connsiteX1" fmla="*/ 32657 w 2204357"/>
              <a:gd name="connsiteY1" fmla="*/ 4082143 h 4098472"/>
              <a:gd name="connsiteX2" fmla="*/ 2204357 w 2204357"/>
              <a:gd name="connsiteY2" fmla="*/ 4098472 h 4098472"/>
              <a:gd name="connsiteX3" fmla="*/ 2204357 w 2204357"/>
              <a:gd name="connsiteY3" fmla="*/ 0 h 4098472"/>
              <a:gd name="connsiteX4" fmla="*/ 1828800 w 2204357"/>
              <a:gd name="connsiteY4" fmla="*/ 0 h 4098472"/>
              <a:gd name="connsiteX5" fmla="*/ 1828800 w 2204357"/>
              <a:gd name="connsiteY5" fmla="*/ 3820886 h 4098472"/>
              <a:gd name="connsiteX6" fmla="*/ 375557 w 2204357"/>
              <a:gd name="connsiteY6" fmla="*/ 3820886 h 4098472"/>
              <a:gd name="connsiteX7" fmla="*/ 375557 w 2204357"/>
              <a:gd name="connsiteY7" fmla="*/ 48986 h 4098472"/>
              <a:gd name="connsiteX0" fmla="*/ 0 w 2204357"/>
              <a:gd name="connsiteY0" fmla="*/ 0 h 4098472"/>
              <a:gd name="connsiteX1" fmla="*/ 32657 w 2204357"/>
              <a:gd name="connsiteY1" fmla="*/ 4082143 h 4098472"/>
              <a:gd name="connsiteX2" fmla="*/ 2204357 w 2204357"/>
              <a:gd name="connsiteY2" fmla="*/ 4098472 h 4098472"/>
              <a:gd name="connsiteX3" fmla="*/ 2204357 w 2204357"/>
              <a:gd name="connsiteY3" fmla="*/ 0 h 4098472"/>
              <a:gd name="connsiteX4" fmla="*/ 1828800 w 2204357"/>
              <a:gd name="connsiteY4" fmla="*/ 0 h 4098472"/>
              <a:gd name="connsiteX5" fmla="*/ 1853293 w 2204357"/>
              <a:gd name="connsiteY5" fmla="*/ 3731986 h 4098472"/>
              <a:gd name="connsiteX6" fmla="*/ 375557 w 2204357"/>
              <a:gd name="connsiteY6" fmla="*/ 3820886 h 4098472"/>
              <a:gd name="connsiteX7" fmla="*/ 375557 w 2204357"/>
              <a:gd name="connsiteY7" fmla="*/ 48986 h 4098472"/>
              <a:gd name="connsiteX0" fmla="*/ 0 w 2204357"/>
              <a:gd name="connsiteY0" fmla="*/ 0 h 4098472"/>
              <a:gd name="connsiteX1" fmla="*/ 32657 w 2204357"/>
              <a:gd name="connsiteY1" fmla="*/ 4082143 h 4098472"/>
              <a:gd name="connsiteX2" fmla="*/ 2204357 w 2204357"/>
              <a:gd name="connsiteY2" fmla="*/ 4098472 h 4098472"/>
              <a:gd name="connsiteX3" fmla="*/ 2204357 w 2204357"/>
              <a:gd name="connsiteY3" fmla="*/ 0 h 4098472"/>
              <a:gd name="connsiteX4" fmla="*/ 1828800 w 2204357"/>
              <a:gd name="connsiteY4" fmla="*/ 0 h 4098472"/>
              <a:gd name="connsiteX5" fmla="*/ 1853293 w 2204357"/>
              <a:gd name="connsiteY5" fmla="*/ 3731986 h 4098472"/>
              <a:gd name="connsiteX6" fmla="*/ 475343 w 2204357"/>
              <a:gd name="connsiteY6" fmla="*/ 3731986 h 4098472"/>
              <a:gd name="connsiteX7" fmla="*/ 375557 w 2204357"/>
              <a:gd name="connsiteY7" fmla="*/ 48986 h 4098472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53293 w 2204357"/>
              <a:gd name="connsiteY5" fmla="*/ 3733800 h 4100286"/>
              <a:gd name="connsiteX6" fmla="*/ 475343 w 2204357"/>
              <a:gd name="connsiteY6" fmla="*/ 3733800 h 4100286"/>
              <a:gd name="connsiteX7" fmla="*/ 47534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53293 w 2204357"/>
              <a:gd name="connsiteY5" fmla="*/ 3733800 h 4100286"/>
              <a:gd name="connsiteX6" fmla="*/ 430893 w 2204357"/>
              <a:gd name="connsiteY6" fmla="*/ 3778250 h 4100286"/>
              <a:gd name="connsiteX7" fmla="*/ 47534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53293 w 2204357"/>
              <a:gd name="connsiteY5" fmla="*/ 3733800 h 4100286"/>
              <a:gd name="connsiteX6" fmla="*/ 430893 w 2204357"/>
              <a:gd name="connsiteY6" fmla="*/ 3778250 h 4100286"/>
              <a:gd name="connsiteX7" fmla="*/ 43089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53293 w 2204357"/>
              <a:gd name="connsiteY5" fmla="*/ 3733800 h 4100286"/>
              <a:gd name="connsiteX6" fmla="*/ 475343 w 2204357"/>
              <a:gd name="connsiteY6" fmla="*/ 3733800 h 4100286"/>
              <a:gd name="connsiteX7" fmla="*/ 43089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08843 w 2204357"/>
              <a:gd name="connsiteY5" fmla="*/ 3733800 h 4100286"/>
              <a:gd name="connsiteX6" fmla="*/ 475343 w 2204357"/>
              <a:gd name="connsiteY6" fmla="*/ 3733800 h 4100286"/>
              <a:gd name="connsiteX7" fmla="*/ 43089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790700 w 2204357"/>
              <a:gd name="connsiteY4" fmla="*/ 14514 h 4100286"/>
              <a:gd name="connsiteX5" fmla="*/ 1808843 w 2204357"/>
              <a:gd name="connsiteY5" fmla="*/ 3733800 h 4100286"/>
              <a:gd name="connsiteX6" fmla="*/ 475343 w 2204357"/>
              <a:gd name="connsiteY6" fmla="*/ 3733800 h 4100286"/>
              <a:gd name="connsiteX7" fmla="*/ 430893 w 2204357"/>
              <a:gd name="connsiteY7" fmla="*/ 0 h 4100286"/>
              <a:gd name="connsiteX0" fmla="*/ 0 w 2242457"/>
              <a:gd name="connsiteY0" fmla="*/ 1814 h 4087586"/>
              <a:gd name="connsiteX1" fmla="*/ 32657 w 2242457"/>
              <a:gd name="connsiteY1" fmla="*/ 4083957 h 4087586"/>
              <a:gd name="connsiteX2" fmla="*/ 2242457 w 2242457"/>
              <a:gd name="connsiteY2" fmla="*/ 4087586 h 4087586"/>
              <a:gd name="connsiteX3" fmla="*/ 2204357 w 2242457"/>
              <a:gd name="connsiteY3" fmla="*/ 1814 h 4087586"/>
              <a:gd name="connsiteX4" fmla="*/ 1790700 w 2242457"/>
              <a:gd name="connsiteY4" fmla="*/ 14514 h 4087586"/>
              <a:gd name="connsiteX5" fmla="*/ 1808843 w 2242457"/>
              <a:gd name="connsiteY5" fmla="*/ 3733800 h 4087586"/>
              <a:gd name="connsiteX6" fmla="*/ 475343 w 2242457"/>
              <a:gd name="connsiteY6" fmla="*/ 3733800 h 4087586"/>
              <a:gd name="connsiteX7" fmla="*/ 430893 w 2242457"/>
              <a:gd name="connsiteY7" fmla="*/ 0 h 4087586"/>
              <a:gd name="connsiteX0" fmla="*/ 0 w 2242457"/>
              <a:gd name="connsiteY0" fmla="*/ 1814 h 4087586"/>
              <a:gd name="connsiteX1" fmla="*/ 32657 w 2242457"/>
              <a:gd name="connsiteY1" fmla="*/ 4083957 h 4087586"/>
              <a:gd name="connsiteX2" fmla="*/ 2242457 w 2242457"/>
              <a:gd name="connsiteY2" fmla="*/ 4087586 h 4087586"/>
              <a:gd name="connsiteX3" fmla="*/ 2242457 w 2242457"/>
              <a:gd name="connsiteY3" fmla="*/ 1814 h 4087586"/>
              <a:gd name="connsiteX4" fmla="*/ 1790700 w 2242457"/>
              <a:gd name="connsiteY4" fmla="*/ 14514 h 4087586"/>
              <a:gd name="connsiteX5" fmla="*/ 1808843 w 2242457"/>
              <a:gd name="connsiteY5" fmla="*/ 3733800 h 4087586"/>
              <a:gd name="connsiteX6" fmla="*/ 475343 w 2242457"/>
              <a:gd name="connsiteY6" fmla="*/ 3733800 h 4087586"/>
              <a:gd name="connsiteX7" fmla="*/ 430893 w 2242457"/>
              <a:gd name="connsiteY7" fmla="*/ 0 h 4087586"/>
              <a:gd name="connsiteX0" fmla="*/ 0 w 2242457"/>
              <a:gd name="connsiteY0" fmla="*/ 0 h 4085772"/>
              <a:gd name="connsiteX1" fmla="*/ 32657 w 2242457"/>
              <a:gd name="connsiteY1" fmla="*/ 4082143 h 4085772"/>
              <a:gd name="connsiteX2" fmla="*/ 2242457 w 2242457"/>
              <a:gd name="connsiteY2" fmla="*/ 4085772 h 4085772"/>
              <a:gd name="connsiteX3" fmla="*/ 2242457 w 2242457"/>
              <a:gd name="connsiteY3" fmla="*/ 0 h 4085772"/>
              <a:gd name="connsiteX4" fmla="*/ 1790700 w 2242457"/>
              <a:gd name="connsiteY4" fmla="*/ 12700 h 4085772"/>
              <a:gd name="connsiteX5" fmla="*/ 1808843 w 2242457"/>
              <a:gd name="connsiteY5" fmla="*/ 3731986 h 4085772"/>
              <a:gd name="connsiteX6" fmla="*/ 475343 w 2242457"/>
              <a:gd name="connsiteY6" fmla="*/ 3731986 h 4085772"/>
              <a:gd name="connsiteX7" fmla="*/ 456293 w 2242457"/>
              <a:gd name="connsiteY7" fmla="*/ 23586 h 4085772"/>
              <a:gd name="connsiteX0" fmla="*/ 0 w 2242457"/>
              <a:gd name="connsiteY0" fmla="*/ 0 h 4085772"/>
              <a:gd name="connsiteX1" fmla="*/ 32657 w 2242457"/>
              <a:gd name="connsiteY1" fmla="*/ 4082143 h 4085772"/>
              <a:gd name="connsiteX2" fmla="*/ 2242457 w 2242457"/>
              <a:gd name="connsiteY2" fmla="*/ 4085772 h 4085772"/>
              <a:gd name="connsiteX3" fmla="*/ 2222500 w 2242457"/>
              <a:gd name="connsiteY3" fmla="*/ 1689100 h 4085772"/>
              <a:gd name="connsiteX4" fmla="*/ 1790700 w 2242457"/>
              <a:gd name="connsiteY4" fmla="*/ 12700 h 4085772"/>
              <a:gd name="connsiteX5" fmla="*/ 1808843 w 2242457"/>
              <a:gd name="connsiteY5" fmla="*/ 3731986 h 4085772"/>
              <a:gd name="connsiteX6" fmla="*/ 475343 w 2242457"/>
              <a:gd name="connsiteY6" fmla="*/ 3731986 h 4085772"/>
              <a:gd name="connsiteX7" fmla="*/ 456293 w 2242457"/>
              <a:gd name="connsiteY7" fmla="*/ 23586 h 4085772"/>
              <a:gd name="connsiteX0" fmla="*/ 0 w 2242457"/>
              <a:gd name="connsiteY0" fmla="*/ 0 h 4085772"/>
              <a:gd name="connsiteX1" fmla="*/ 32657 w 2242457"/>
              <a:gd name="connsiteY1" fmla="*/ 4082143 h 4085772"/>
              <a:gd name="connsiteX2" fmla="*/ 2242457 w 2242457"/>
              <a:gd name="connsiteY2" fmla="*/ 4085772 h 4085772"/>
              <a:gd name="connsiteX3" fmla="*/ 2222500 w 2242457"/>
              <a:gd name="connsiteY3" fmla="*/ 1689100 h 4085772"/>
              <a:gd name="connsiteX4" fmla="*/ 1778000 w 2242457"/>
              <a:gd name="connsiteY4" fmla="*/ 2133600 h 4085772"/>
              <a:gd name="connsiteX5" fmla="*/ 1808843 w 2242457"/>
              <a:gd name="connsiteY5" fmla="*/ 3731986 h 4085772"/>
              <a:gd name="connsiteX6" fmla="*/ 475343 w 2242457"/>
              <a:gd name="connsiteY6" fmla="*/ 3731986 h 4085772"/>
              <a:gd name="connsiteX7" fmla="*/ 456293 w 2242457"/>
              <a:gd name="connsiteY7" fmla="*/ 23586 h 4085772"/>
              <a:gd name="connsiteX0" fmla="*/ 0 w 2242457"/>
              <a:gd name="connsiteY0" fmla="*/ 0 h 4085772"/>
              <a:gd name="connsiteX1" fmla="*/ 32657 w 2242457"/>
              <a:gd name="connsiteY1" fmla="*/ 4082143 h 4085772"/>
              <a:gd name="connsiteX2" fmla="*/ 2242457 w 2242457"/>
              <a:gd name="connsiteY2" fmla="*/ 4085772 h 4085772"/>
              <a:gd name="connsiteX3" fmla="*/ 2222500 w 2242457"/>
              <a:gd name="connsiteY3" fmla="*/ 2000250 h 4085772"/>
              <a:gd name="connsiteX4" fmla="*/ 1778000 w 2242457"/>
              <a:gd name="connsiteY4" fmla="*/ 2133600 h 4085772"/>
              <a:gd name="connsiteX5" fmla="*/ 1808843 w 2242457"/>
              <a:gd name="connsiteY5" fmla="*/ 3731986 h 4085772"/>
              <a:gd name="connsiteX6" fmla="*/ 475343 w 2242457"/>
              <a:gd name="connsiteY6" fmla="*/ 3731986 h 4085772"/>
              <a:gd name="connsiteX7" fmla="*/ 456293 w 2242457"/>
              <a:gd name="connsiteY7" fmla="*/ 23586 h 4085772"/>
              <a:gd name="connsiteX0" fmla="*/ 0 w 2242457"/>
              <a:gd name="connsiteY0" fmla="*/ 0 h 4085772"/>
              <a:gd name="connsiteX1" fmla="*/ 32657 w 2242457"/>
              <a:gd name="connsiteY1" fmla="*/ 4082143 h 4085772"/>
              <a:gd name="connsiteX2" fmla="*/ 2242457 w 2242457"/>
              <a:gd name="connsiteY2" fmla="*/ 4085772 h 4085772"/>
              <a:gd name="connsiteX3" fmla="*/ 2222500 w 2242457"/>
              <a:gd name="connsiteY3" fmla="*/ 2089150 h 4085772"/>
              <a:gd name="connsiteX4" fmla="*/ 1778000 w 2242457"/>
              <a:gd name="connsiteY4" fmla="*/ 2133600 h 4085772"/>
              <a:gd name="connsiteX5" fmla="*/ 1808843 w 2242457"/>
              <a:gd name="connsiteY5" fmla="*/ 3731986 h 4085772"/>
              <a:gd name="connsiteX6" fmla="*/ 475343 w 2242457"/>
              <a:gd name="connsiteY6" fmla="*/ 3731986 h 4085772"/>
              <a:gd name="connsiteX7" fmla="*/ 456293 w 2242457"/>
              <a:gd name="connsiteY7" fmla="*/ 23586 h 4085772"/>
              <a:gd name="connsiteX0" fmla="*/ 0 w 2242457"/>
              <a:gd name="connsiteY0" fmla="*/ 0 h 4085772"/>
              <a:gd name="connsiteX1" fmla="*/ 32657 w 2242457"/>
              <a:gd name="connsiteY1" fmla="*/ 4082143 h 4085772"/>
              <a:gd name="connsiteX2" fmla="*/ 2242457 w 2242457"/>
              <a:gd name="connsiteY2" fmla="*/ 4085772 h 4085772"/>
              <a:gd name="connsiteX3" fmla="*/ 2222500 w 2242457"/>
              <a:gd name="connsiteY3" fmla="*/ 2089150 h 4085772"/>
              <a:gd name="connsiteX4" fmla="*/ 1778000 w 2242457"/>
              <a:gd name="connsiteY4" fmla="*/ 2133600 h 4085772"/>
              <a:gd name="connsiteX5" fmla="*/ 1808843 w 2242457"/>
              <a:gd name="connsiteY5" fmla="*/ 3731986 h 4085772"/>
              <a:gd name="connsiteX6" fmla="*/ 475343 w 2242457"/>
              <a:gd name="connsiteY6" fmla="*/ 3731986 h 4085772"/>
              <a:gd name="connsiteX7" fmla="*/ 444500 w 2242457"/>
              <a:gd name="connsiteY7" fmla="*/ 1689100 h 40857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0005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0005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178050 w 2242457"/>
              <a:gd name="connsiteY3" fmla="*/ 44450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4450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0005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4450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4450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44500 h 2396672"/>
              <a:gd name="connsiteX4" fmla="*/ 1793875 w 2242457"/>
              <a:gd name="connsiteY4" fmla="*/ 447675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2457" h="2396672">
                <a:moveTo>
                  <a:pt x="0" y="0"/>
                </a:moveTo>
                <a:lnTo>
                  <a:pt x="32657" y="2393043"/>
                </a:lnTo>
                <a:lnTo>
                  <a:pt x="2242457" y="2396672"/>
                </a:lnTo>
                <a:lnTo>
                  <a:pt x="2222500" y="444500"/>
                </a:lnTo>
                <a:lnTo>
                  <a:pt x="1793875" y="447675"/>
                </a:lnTo>
                <a:cubicBezTo>
                  <a:pt x="1799923" y="1687437"/>
                  <a:pt x="1802795" y="803124"/>
                  <a:pt x="1808843" y="2042886"/>
                </a:cubicBezTo>
                <a:lnTo>
                  <a:pt x="475343" y="2042886"/>
                </a:lnTo>
                <a:lnTo>
                  <a:pt x="444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Přímá spojovací šipka 28"/>
          <p:cNvCxnSpPr/>
          <p:nvPr/>
        </p:nvCxnSpPr>
        <p:spPr>
          <a:xfrm>
            <a:off x="4794250" y="1206500"/>
            <a:ext cx="48895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4794250" y="584200"/>
            <a:ext cx="44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</a:t>
            </a:r>
            <a:endParaRPr lang="cs-CZ" sz="32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083050" y="1828800"/>
            <a:ext cx="44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l</a:t>
            </a:r>
            <a:r>
              <a:rPr lang="cs-CZ" sz="3200" baseline="-25000" dirty="0" smtClean="0"/>
              <a:t>1</a:t>
            </a:r>
            <a:endParaRPr lang="cs-CZ" sz="3200" dirty="0"/>
          </a:p>
        </p:txBody>
      </p:sp>
      <p:cxnSp>
        <p:nvCxnSpPr>
          <p:cNvPr id="44" name="Přímá spojovací šipka 43"/>
          <p:cNvCxnSpPr/>
          <p:nvPr/>
        </p:nvCxnSpPr>
        <p:spPr>
          <a:xfrm rot="16200000" flipH="1">
            <a:off x="3736578" y="3375422"/>
            <a:ext cx="432594" cy="635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>
            <a:stCxn id="20" idx="4"/>
          </p:cNvCxnSpPr>
          <p:nvPr/>
        </p:nvCxnSpPr>
        <p:spPr>
          <a:xfrm flipH="1" flipV="1">
            <a:off x="4572000" y="1473200"/>
            <a:ext cx="234951" cy="36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 rot="10800000">
            <a:off x="3949700" y="3606800"/>
            <a:ext cx="857252" cy="36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 rot="10800000">
            <a:off x="3416300" y="3162300"/>
            <a:ext cx="533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3949700" y="2984500"/>
            <a:ext cx="62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h</a:t>
            </a:r>
            <a:r>
              <a:rPr lang="cs-CZ" sz="3200" baseline="-25000" dirty="0" smtClean="0"/>
              <a:t>1</a:t>
            </a:r>
            <a:endParaRPr lang="cs-CZ" sz="3200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3638550" y="4673600"/>
            <a:ext cx="102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rtuť</a:t>
            </a:r>
            <a:endParaRPr lang="cs-CZ" sz="2800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3016250" y="939800"/>
            <a:ext cx="57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</a:t>
            </a:r>
            <a:r>
              <a:rPr lang="cs-CZ" sz="3200" baseline="-25000" dirty="0" err="1" smtClean="0"/>
              <a:t>a</a:t>
            </a:r>
            <a:endParaRPr lang="cs-CZ" sz="32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5416550" y="1079702"/>
            <a:ext cx="35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plyn uzavřený v trubici</a:t>
            </a:r>
            <a:endParaRPr lang="cs-CZ" sz="2800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A. IZOTERMICKÝ DĚJ 			       T = </a:t>
            </a:r>
            <a:r>
              <a:rPr lang="cs-CZ" sz="3400" b="1" dirty="0" err="1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konst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24" name="Přímá spojovací čára 23"/>
          <p:cNvCxnSpPr/>
          <p:nvPr/>
        </p:nvCxnSpPr>
        <p:spPr>
          <a:xfrm>
            <a:off x="5727700" y="1739900"/>
            <a:ext cx="3111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5727700" y="2717800"/>
            <a:ext cx="3111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5727700" y="3695700"/>
            <a:ext cx="3111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0" grpId="0"/>
      <p:bldP spid="31" grpId="0"/>
      <p:bldP spid="5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/>
          <p:cNvSpPr/>
          <p:nvPr/>
        </p:nvSpPr>
        <p:spPr>
          <a:xfrm>
            <a:off x="4826000" y="1476828"/>
            <a:ext cx="412750" cy="21336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TextovéPole 58"/>
          <p:cNvSpPr txBox="1"/>
          <p:nvPr/>
        </p:nvSpPr>
        <p:spPr>
          <a:xfrm>
            <a:off x="3460750" y="2047753"/>
            <a:ext cx="62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h</a:t>
            </a:r>
            <a:r>
              <a:rPr lang="cs-CZ" sz="3200" baseline="-25000" dirty="0" smtClean="0"/>
              <a:t>2</a:t>
            </a:r>
            <a:endParaRPr lang="cs-CZ" sz="3200" dirty="0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79388" y="3002416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cs-CZ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27000" y="2006600"/>
            <a:ext cx="310515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000" dirty="0"/>
              <a:t>Přiléváním rtuti měníme tlak </a:t>
            </a:r>
            <a:r>
              <a:rPr lang="cs-CZ" sz="3000" dirty="0" smtClean="0"/>
              <a:t>uzavřeného</a:t>
            </a:r>
          </a:p>
          <a:p>
            <a:r>
              <a:rPr lang="cs-CZ" sz="3000" dirty="0" smtClean="0"/>
              <a:t>vzduchu </a:t>
            </a:r>
            <a:br>
              <a:rPr lang="cs-CZ" sz="3000" dirty="0" smtClean="0"/>
            </a:br>
            <a:r>
              <a:rPr lang="cs-CZ" sz="3000" dirty="0" smtClean="0"/>
              <a:t>i jeho objem.</a:t>
            </a:r>
          </a:p>
          <a:p>
            <a:endParaRPr lang="cs-CZ" sz="3000" dirty="0" smtClean="0"/>
          </a:p>
          <a:p>
            <a:r>
              <a:rPr lang="cs-CZ" sz="3000" dirty="0" smtClean="0"/>
              <a:t>Opakujeme…</a:t>
            </a:r>
            <a:endParaRPr lang="cs-CZ" sz="300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703888" y="668953"/>
            <a:ext cx="335756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dirty="0"/>
              <a:t>V</a:t>
            </a:r>
            <a:r>
              <a:rPr lang="cs-CZ" sz="3200" baseline="-25000" dirty="0"/>
              <a:t>1</a:t>
            </a:r>
            <a:r>
              <a:rPr lang="cs-CZ" sz="3200" dirty="0"/>
              <a:t> = S.l</a:t>
            </a:r>
            <a:r>
              <a:rPr lang="cs-CZ" sz="3200" baseline="-25000" dirty="0"/>
              <a:t>1</a:t>
            </a:r>
            <a:r>
              <a:rPr lang="cs-CZ" sz="3200" dirty="0"/>
              <a:t>    </a:t>
            </a:r>
          </a:p>
          <a:p>
            <a:r>
              <a:rPr lang="cs-CZ" sz="3200" dirty="0" smtClean="0"/>
              <a:t>V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 = S.l</a:t>
            </a:r>
            <a:r>
              <a:rPr lang="cs-CZ" sz="3200" baseline="-25000" dirty="0" smtClean="0"/>
              <a:t>2</a:t>
            </a:r>
          </a:p>
          <a:p>
            <a:r>
              <a:rPr lang="cs-CZ" sz="3200" dirty="0" smtClean="0"/>
              <a:t>p</a:t>
            </a:r>
            <a:r>
              <a:rPr lang="cs-CZ" sz="3200" baseline="-25000" dirty="0" smtClean="0"/>
              <a:t>1</a:t>
            </a:r>
            <a:r>
              <a:rPr lang="cs-CZ" sz="3200" dirty="0" smtClean="0"/>
              <a:t> = </a:t>
            </a:r>
            <a:r>
              <a:rPr lang="cs-CZ" sz="3200" dirty="0" err="1" smtClean="0"/>
              <a:t>p</a:t>
            </a:r>
            <a:r>
              <a:rPr lang="cs-CZ" sz="3200" baseline="-25000" dirty="0" err="1" smtClean="0"/>
              <a:t>a</a:t>
            </a:r>
            <a:r>
              <a:rPr lang="cs-CZ" sz="3200" dirty="0" smtClean="0"/>
              <a:t> + p</a:t>
            </a:r>
            <a:r>
              <a:rPr lang="cs-CZ" sz="3200" baseline="-25000" dirty="0" smtClean="0"/>
              <a:t>h1 </a:t>
            </a:r>
          </a:p>
          <a:p>
            <a:r>
              <a:rPr lang="cs-CZ" sz="3200" dirty="0" smtClean="0"/>
              <a:t>p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 = </a:t>
            </a:r>
            <a:r>
              <a:rPr lang="cs-CZ" sz="3200" dirty="0" err="1" smtClean="0"/>
              <a:t>p</a:t>
            </a:r>
            <a:r>
              <a:rPr lang="cs-CZ" sz="3200" baseline="-25000" dirty="0" err="1" smtClean="0"/>
              <a:t>a</a:t>
            </a:r>
            <a:r>
              <a:rPr lang="cs-CZ" sz="3200" dirty="0" smtClean="0"/>
              <a:t> + p</a:t>
            </a:r>
            <a:r>
              <a:rPr lang="cs-CZ" sz="3200" baseline="-25000" dirty="0" smtClean="0"/>
              <a:t>h2 </a:t>
            </a:r>
          </a:p>
          <a:p>
            <a:r>
              <a:rPr lang="cs-CZ" sz="3200" dirty="0" smtClean="0"/>
              <a:t>p</a:t>
            </a:r>
            <a:r>
              <a:rPr lang="cs-CZ" sz="3200" baseline="-25000" dirty="0" smtClean="0"/>
              <a:t>1</a:t>
            </a:r>
            <a:r>
              <a:rPr lang="cs-CZ" sz="3200" dirty="0" smtClean="0"/>
              <a:t> = </a:t>
            </a:r>
            <a:r>
              <a:rPr lang="cs-CZ" sz="3200" dirty="0" err="1" smtClean="0"/>
              <a:t>p</a:t>
            </a:r>
            <a:r>
              <a:rPr lang="cs-CZ" sz="3200" baseline="-25000" dirty="0" err="1" smtClean="0"/>
              <a:t>a</a:t>
            </a:r>
            <a:r>
              <a:rPr lang="cs-CZ" sz="3200" dirty="0" smtClean="0"/>
              <a:t> + h</a:t>
            </a:r>
            <a:r>
              <a:rPr lang="cs-CZ" sz="3200" baseline="-25000" dirty="0" smtClean="0"/>
              <a:t>1</a:t>
            </a:r>
            <a:r>
              <a:rPr lang="cs-CZ" sz="3200" dirty="0" smtClean="0"/>
              <a:t>ρg </a:t>
            </a:r>
          </a:p>
          <a:p>
            <a:r>
              <a:rPr lang="cs-CZ" sz="3200" dirty="0" smtClean="0"/>
              <a:t>p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 = </a:t>
            </a:r>
            <a:r>
              <a:rPr lang="cs-CZ" sz="3200" dirty="0" err="1" smtClean="0"/>
              <a:t>p</a:t>
            </a:r>
            <a:r>
              <a:rPr lang="cs-CZ" sz="3200" baseline="-25000" dirty="0" err="1" smtClean="0"/>
              <a:t>a</a:t>
            </a:r>
            <a:r>
              <a:rPr lang="cs-CZ" sz="3200" dirty="0" smtClean="0"/>
              <a:t> + h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 </a:t>
            </a:r>
            <a:r>
              <a:rPr lang="cs-CZ" sz="3200" dirty="0" err="1" smtClean="0"/>
              <a:t>ρg</a:t>
            </a:r>
            <a:endParaRPr lang="cs-CZ" sz="3200" dirty="0" smtClean="0"/>
          </a:p>
          <a:p>
            <a:endParaRPr lang="cs-CZ" sz="3200" dirty="0" smtClean="0"/>
          </a:p>
          <a:p>
            <a:r>
              <a:rPr lang="cs-CZ" sz="3200" dirty="0" err="1" smtClean="0"/>
              <a:t>p</a:t>
            </a:r>
            <a:r>
              <a:rPr lang="cs-CZ" sz="3200" baseline="-25000" dirty="0" err="1" smtClean="0"/>
              <a:t>h</a:t>
            </a:r>
            <a:r>
              <a:rPr lang="cs-CZ" sz="3200" dirty="0" smtClean="0"/>
              <a:t> = </a:t>
            </a:r>
            <a:r>
              <a:rPr lang="cs-CZ" sz="3200" dirty="0" err="1" smtClean="0"/>
              <a:t>hρg</a:t>
            </a:r>
            <a:endParaRPr lang="cs-CZ" sz="3200" dirty="0" smtClean="0"/>
          </a:p>
          <a:p>
            <a:r>
              <a:rPr lang="cs-CZ" sz="2800" dirty="0" smtClean="0"/>
              <a:t>hydrostatický </a:t>
            </a:r>
            <a:br>
              <a:rPr lang="cs-CZ" sz="2800" dirty="0" smtClean="0"/>
            </a:br>
            <a:r>
              <a:rPr lang="cs-CZ" sz="2800" dirty="0" smtClean="0"/>
              <a:t>tlak rtuti   </a:t>
            </a:r>
            <a:endParaRPr lang="cs-CZ" sz="28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15900" y="762000"/>
            <a:ext cx="3105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 dirty="0" err="1"/>
              <a:t>Boylův</a:t>
            </a:r>
            <a:r>
              <a:rPr lang="cs-CZ" sz="3200" b="1" dirty="0"/>
              <a:t> pokus:</a:t>
            </a:r>
          </a:p>
        </p:txBody>
      </p:sp>
      <p:sp>
        <p:nvSpPr>
          <p:cNvPr id="20" name="Volný tvar 19"/>
          <p:cNvSpPr/>
          <p:nvPr/>
        </p:nvSpPr>
        <p:spPr>
          <a:xfrm>
            <a:off x="3016250" y="1467756"/>
            <a:ext cx="2242457" cy="4085772"/>
          </a:xfrm>
          <a:custGeom>
            <a:avLst/>
            <a:gdLst>
              <a:gd name="connsiteX0" fmla="*/ 0 w 2204357"/>
              <a:gd name="connsiteY0" fmla="*/ 0 h 4098472"/>
              <a:gd name="connsiteX1" fmla="*/ 32657 w 2204357"/>
              <a:gd name="connsiteY1" fmla="*/ 4082143 h 4098472"/>
              <a:gd name="connsiteX2" fmla="*/ 2204357 w 2204357"/>
              <a:gd name="connsiteY2" fmla="*/ 4098472 h 4098472"/>
              <a:gd name="connsiteX3" fmla="*/ 2204357 w 2204357"/>
              <a:gd name="connsiteY3" fmla="*/ 0 h 4098472"/>
              <a:gd name="connsiteX4" fmla="*/ 1828800 w 2204357"/>
              <a:gd name="connsiteY4" fmla="*/ 0 h 4098472"/>
              <a:gd name="connsiteX5" fmla="*/ 1828800 w 2204357"/>
              <a:gd name="connsiteY5" fmla="*/ 3820886 h 4098472"/>
              <a:gd name="connsiteX6" fmla="*/ 375557 w 2204357"/>
              <a:gd name="connsiteY6" fmla="*/ 3820886 h 4098472"/>
              <a:gd name="connsiteX7" fmla="*/ 375557 w 2204357"/>
              <a:gd name="connsiteY7" fmla="*/ 48986 h 4098472"/>
              <a:gd name="connsiteX0" fmla="*/ 0 w 2204357"/>
              <a:gd name="connsiteY0" fmla="*/ 0 h 4098472"/>
              <a:gd name="connsiteX1" fmla="*/ 32657 w 2204357"/>
              <a:gd name="connsiteY1" fmla="*/ 4082143 h 4098472"/>
              <a:gd name="connsiteX2" fmla="*/ 2204357 w 2204357"/>
              <a:gd name="connsiteY2" fmla="*/ 4098472 h 4098472"/>
              <a:gd name="connsiteX3" fmla="*/ 2204357 w 2204357"/>
              <a:gd name="connsiteY3" fmla="*/ 0 h 4098472"/>
              <a:gd name="connsiteX4" fmla="*/ 1828800 w 2204357"/>
              <a:gd name="connsiteY4" fmla="*/ 0 h 4098472"/>
              <a:gd name="connsiteX5" fmla="*/ 1853293 w 2204357"/>
              <a:gd name="connsiteY5" fmla="*/ 3731986 h 4098472"/>
              <a:gd name="connsiteX6" fmla="*/ 375557 w 2204357"/>
              <a:gd name="connsiteY6" fmla="*/ 3820886 h 4098472"/>
              <a:gd name="connsiteX7" fmla="*/ 375557 w 2204357"/>
              <a:gd name="connsiteY7" fmla="*/ 48986 h 4098472"/>
              <a:gd name="connsiteX0" fmla="*/ 0 w 2204357"/>
              <a:gd name="connsiteY0" fmla="*/ 0 h 4098472"/>
              <a:gd name="connsiteX1" fmla="*/ 32657 w 2204357"/>
              <a:gd name="connsiteY1" fmla="*/ 4082143 h 4098472"/>
              <a:gd name="connsiteX2" fmla="*/ 2204357 w 2204357"/>
              <a:gd name="connsiteY2" fmla="*/ 4098472 h 4098472"/>
              <a:gd name="connsiteX3" fmla="*/ 2204357 w 2204357"/>
              <a:gd name="connsiteY3" fmla="*/ 0 h 4098472"/>
              <a:gd name="connsiteX4" fmla="*/ 1828800 w 2204357"/>
              <a:gd name="connsiteY4" fmla="*/ 0 h 4098472"/>
              <a:gd name="connsiteX5" fmla="*/ 1853293 w 2204357"/>
              <a:gd name="connsiteY5" fmla="*/ 3731986 h 4098472"/>
              <a:gd name="connsiteX6" fmla="*/ 475343 w 2204357"/>
              <a:gd name="connsiteY6" fmla="*/ 3731986 h 4098472"/>
              <a:gd name="connsiteX7" fmla="*/ 375557 w 2204357"/>
              <a:gd name="connsiteY7" fmla="*/ 48986 h 4098472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53293 w 2204357"/>
              <a:gd name="connsiteY5" fmla="*/ 3733800 h 4100286"/>
              <a:gd name="connsiteX6" fmla="*/ 475343 w 2204357"/>
              <a:gd name="connsiteY6" fmla="*/ 3733800 h 4100286"/>
              <a:gd name="connsiteX7" fmla="*/ 47534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53293 w 2204357"/>
              <a:gd name="connsiteY5" fmla="*/ 3733800 h 4100286"/>
              <a:gd name="connsiteX6" fmla="*/ 430893 w 2204357"/>
              <a:gd name="connsiteY6" fmla="*/ 3778250 h 4100286"/>
              <a:gd name="connsiteX7" fmla="*/ 47534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53293 w 2204357"/>
              <a:gd name="connsiteY5" fmla="*/ 3733800 h 4100286"/>
              <a:gd name="connsiteX6" fmla="*/ 430893 w 2204357"/>
              <a:gd name="connsiteY6" fmla="*/ 3778250 h 4100286"/>
              <a:gd name="connsiteX7" fmla="*/ 43089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53293 w 2204357"/>
              <a:gd name="connsiteY5" fmla="*/ 3733800 h 4100286"/>
              <a:gd name="connsiteX6" fmla="*/ 475343 w 2204357"/>
              <a:gd name="connsiteY6" fmla="*/ 3733800 h 4100286"/>
              <a:gd name="connsiteX7" fmla="*/ 43089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08843 w 2204357"/>
              <a:gd name="connsiteY5" fmla="*/ 3733800 h 4100286"/>
              <a:gd name="connsiteX6" fmla="*/ 475343 w 2204357"/>
              <a:gd name="connsiteY6" fmla="*/ 3733800 h 4100286"/>
              <a:gd name="connsiteX7" fmla="*/ 43089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790700 w 2204357"/>
              <a:gd name="connsiteY4" fmla="*/ 14514 h 4100286"/>
              <a:gd name="connsiteX5" fmla="*/ 1808843 w 2204357"/>
              <a:gd name="connsiteY5" fmla="*/ 3733800 h 4100286"/>
              <a:gd name="connsiteX6" fmla="*/ 475343 w 2204357"/>
              <a:gd name="connsiteY6" fmla="*/ 3733800 h 4100286"/>
              <a:gd name="connsiteX7" fmla="*/ 430893 w 2204357"/>
              <a:gd name="connsiteY7" fmla="*/ 0 h 4100286"/>
              <a:gd name="connsiteX0" fmla="*/ 0 w 2242457"/>
              <a:gd name="connsiteY0" fmla="*/ 1814 h 4087586"/>
              <a:gd name="connsiteX1" fmla="*/ 32657 w 2242457"/>
              <a:gd name="connsiteY1" fmla="*/ 4083957 h 4087586"/>
              <a:gd name="connsiteX2" fmla="*/ 2242457 w 2242457"/>
              <a:gd name="connsiteY2" fmla="*/ 4087586 h 4087586"/>
              <a:gd name="connsiteX3" fmla="*/ 2204357 w 2242457"/>
              <a:gd name="connsiteY3" fmla="*/ 1814 h 4087586"/>
              <a:gd name="connsiteX4" fmla="*/ 1790700 w 2242457"/>
              <a:gd name="connsiteY4" fmla="*/ 14514 h 4087586"/>
              <a:gd name="connsiteX5" fmla="*/ 1808843 w 2242457"/>
              <a:gd name="connsiteY5" fmla="*/ 3733800 h 4087586"/>
              <a:gd name="connsiteX6" fmla="*/ 475343 w 2242457"/>
              <a:gd name="connsiteY6" fmla="*/ 3733800 h 4087586"/>
              <a:gd name="connsiteX7" fmla="*/ 430893 w 2242457"/>
              <a:gd name="connsiteY7" fmla="*/ 0 h 4087586"/>
              <a:gd name="connsiteX0" fmla="*/ 0 w 2242457"/>
              <a:gd name="connsiteY0" fmla="*/ 1814 h 4087586"/>
              <a:gd name="connsiteX1" fmla="*/ 32657 w 2242457"/>
              <a:gd name="connsiteY1" fmla="*/ 4083957 h 4087586"/>
              <a:gd name="connsiteX2" fmla="*/ 2242457 w 2242457"/>
              <a:gd name="connsiteY2" fmla="*/ 4087586 h 4087586"/>
              <a:gd name="connsiteX3" fmla="*/ 2242457 w 2242457"/>
              <a:gd name="connsiteY3" fmla="*/ 1814 h 4087586"/>
              <a:gd name="connsiteX4" fmla="*/ 1790700 w 2242457"/>
              <a:gd name="connsiteY4" fmla="*/ 14514 h 4087586"/>
              <a:gd name="connsiteX5" fmla="*/ 1808843 w 2242457"/>
              <a:gd name="connsiteY5" fmla="*/ 3733800 h 4087586"/>
              <a:gd name="connsiteX6" fmla="*/ 475343 w 2242457"/>
              <a:gd name="connsiteY6" fmla="*/ 3733800 h 4087586"/>
              <a:gd name="connsiteX7" fmla="*/ 430893 w 2242457"/>
              <a:gd name="connsiteY7" fmla="*/ 0 h 4087586"/>
              <a:gd name="connsiteX0" fmla="*/ 0 w 2242457"/>
              <a:gd name="connsiteY0" fmla="*/ 0 h 4085772"/>
              <a:gd name="connsiteX1" fmla="*/ 32657 w 2242457"/>
              <a:gd name="connsiteY1" fmla="*/ 4082143 h 4085772"/>
              <a:gd name="connsiteX2" fmla="*/ 2242457 w 2242457"/>
              <a:gd name="connsiteY2" fmla="*/ 4085772 h 4085772"/>
              <a:gd name="connsiteX3" fmla="*/ 2242457 w 2242457"/>
              <a:gd name="connsiteY3" fmla="*/ 0 h 4085772"/>
              <a:gd name="connsiteX4" fmla="*/ 1790700 w 2242457"/>
              <a:gd name="connsiteY4" fmla="*/ 12700 h 4085772"/>
              <a:gd name="connsiteX5" fmla="*/ 1808843 w 2242457"/>
              <a:gd name="connsiteY5" fmla="*/ 3731986 h 4085772"/>
              <a:gd name="connsiteX6" fmla="*/ 475343 w 2242457"/>
              <a:gd name="connsiteY6" fmla="*/ 3731986 h 4085772"/>
              <a:gd name="connsiteX7" fmla="*/ 456293 w 2242457"/>
              <a:gd name="connsiteY7" fmla="*/ 23586 h 408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2457" h="4085772">
                <a:moveTo>
                  <a:pt x="0" y="0"/>
                </a:moveTo>
                <a:lnTo>
                  <a:pt x="32657" y="4082143"/>
                </a:lnTo>
                <a:lnTo>
                  <a:pt x="2242457" y="4085772"/>
                </a:lnTo>
                <a:lnTo>
                  <a:pt x="2242457" y="0"/>
                </a:lnTo>
                <a:lnTo>
                  <a:pt x="1790700" y="12700"/>
                </a:lnTo>
                <a:cubicBezTo>
                  <a:pt x="1796748" y="1252462"/>
                  <a:pt x="1802795" y="2492224"/>
                  <a:pt x="1808843" y="3731986"/>
                </a:cubicBezTo>
                <a:lnTo>
                  <a:pt x="475343" y="3731986"/>
                </a:lnTo>
                <a:lnTo>
                  <a:pt x="456293" y="23586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3016250" y="3210378"/>
            <a:ext cx="2242457" cy="2352222"/>
          </a:xfrm>
          <a:custGeom>
            <a:avLst/>
            <a:gdLst>
              <a:gd name="connsiteX0" fmla="*/ 0 w 2204357"/>
              <a:gd name="connsiteY0" fmla="*/ 0 h 4098472"/>
              <a:gd name="connsiteX1" fmla="*/ 32657 w 2204357"/>
              <a:gd name="connsiteY1" fmla="*/ 4082143 h 4098472"/>
              <a:gd name="connsiteX2" fmla="*/ 2204357 w 2204357"/>
              <a:gd name="connsiteY2" fmla="*/ 4098472 h 4098472"/>
              <a:gd name="connsiteX3" fmla="*/ 2204357 w 2204357"/>
              <a:gd name="connsiteY3" fmla="*/ 0 h 4098472"/>
              <a:gd name="connsiteX4" fmla="*/ 1828800 w 2204357"/>
              <a:gd name="connsiteY4" fmla="*/ 0 h 4098472"/>
              <a:gd name="connsiteX5" fmla="*/ 1828800 w 2204357"/>
              <a:gd name="connsiteY5" fmla="*/ 3820886 h 4098472"/>
              <a:gd name="connsiteX6" fmla="*/ 375557 w 2204357"/>
              <a:gd name="connsiteY6" fmla="*/ 3820886 h 4098472"/>
              <a:gd name="connsiteX7" fmla="*/ 375557 w 2204357"/>
              <a:gd name="connsiteY7" fmla="*/ 48986 h 4098472"/>
              <a:gd name="connsiteX0" fmla="*/ 0 w 2204357"/>
              <a:gd name="connsiteY0" fmla="*/ 0 h 4098472"/>
              <a:gd name="connsiteX1" fmla="*/ 32657 w 2204357"/>
              <a:gd name="connsiteY1" fmla="*/ 4082143 h 4098472"/>
              <a:gd name="connsiteX2" fmla="*/ 2204357 w 2204357"/>
              <a:gd name="connsiteY2" fmla="*/ 4098472 h 4098472"/>
              <a:gd name="connsiteX3" fmla="*/ 2204357 w 2204357"/>
              <a:gd name="connsiteY3" fmla="*/ 0 h 4098472"/>
              <a:gd name="connsiteX4" fmla="*/ 1828800 w 2204357"/>
              <a:gd name="connsiteY4" fmla="*/ 0 h 4098472"/>
              <a:gd name="connsiteX5" fmla="*/ 1853293 w 2204357"/>
              <a:gd name="connsiteY5" fmla="*/ 3731986 h 4098472"/>
              <a:gd name="connsiteX6" fmla="*/ 375557 w 2204357"/>
              <a:gd name="connsiteY6" fmla="*/ 3820886 h 4098472"/>
              <a:gd name="connsiteX7" fmla="*/ 375557 w 2204357"/>
              <a:gd name="connsiteY7" fmla="*/ 48986 h 4098472"/>
              <a:gd name="connsiteX0" fmla="*/ 0 w 2204357"/>
              <a:gd name="connsiteY0" fmla="*/ 0 h 4098472"/>
              <a:gd name="connsiteX1" fmla="*/ 32657 w 2204357"/>
              <a:gd name="connsiteY1" fmla="*/ 4082143 h 4098472"/>
              <a:gd name="connsiteX2" fmla="*/ 2204357 w 2204357"/>
              <a:gd name="connsiteY2" fmla="*/ 4098472 h 4098472"/>
              <a:gd name="connsiteX3" fmla="*/ 2204357 w 2204357"/>
              <a:gd name="connsiteY3" fmla="*/ 0 h 4098472"/>
              <a:gd name="connsiteX4" fmla="*/ 1828800 w 2204357"/>
              <a:gd name="connsiteY4" fmla="*/ 0 h 4098472"/>
              <a:gd name="connsiteX5" fmla="*/ 1853293 w 2204357"/>
              <a:gd name="connsiteY5" fmla="*/ 3731986 h 4098472"/>
              <a:gd name="connsiteX6" fmla="*/ 475343 w 2204357"/>
              <a:gd name="connsiteY6" fmla="*/ 3731986 h 4098472"/>
              <a:gd name="connsiteX7" fmla="*/ 375557 w 2204357"/>
              <a:gd name="connsiteY7" fmla="*/ 48986 h 4098472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53293 w 2204357"/>
              <a:gd name="connsiteY5" fmla="*/ 3733800 h 4100286"/>
              <a:gd name="connsiteX6" fmla="*/ 475343 w 2204357"/>
              <a:gd name="connsiteY6" fmla="*/ 3733800 h 4100286"/>
              <a:gd name="connsiteX7" fmla="*/ 47534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53293 w 2204357"/>
              <a:gd name="connsiteY5" fmla="*/ 3733800 h 4100286"/>
              <a:gd name="connsiteX6" fmla="*/ 430893 w 2204357"/>
              <a:gd name="connsiteY6" fmla="*/ 3778250 h 4100286"/>
              <a:gd name="connsiteX7" fmla="*/ 47534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53293 w 2204357"/>
              <a:gd name="connsiteY5" fmla="*/ 3733800 h 4100286"/>
              <a:gd name="connsiteX6" fmla="*/ 430893 w 2204357"/>
              <a:gd name="connsiteY6" fmla="*/ 3778250 h 4100286"/>
              <a:gd name="connsiteX7" fmla="*/ 43089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53293 w 2204357"/>
              <a:gd name="connsiteY5" fmla="*/ 3733800 h 4100286"/>
              <a:gd name="connsiteX6" fmla="*/ 475343 w 2204357"/>
              <a:gd name="connsiteY6" fmla="*/ 3733800 h 4100286"/>
              <a:gd name="connsiteX7" fmla="*/ 43089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08843 w 2204357"/>
              <a:gd name="connsiteY5" fmla="*/ 3733800 h 4100286"/>
              <a:gd name="connsiteX6" fmla="*/ 475343 w 2204357"/>
              <a:gd name="connsiteY6" fmla="*/ 3733800 h 4100286"/>
              <a:gd name="connsiteX7" fmla="*/ 43089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790700 w 2204357"/>
              <a:gd name="connsiteY4" fmla="*/ 14514 h 4100286"/>
              <a:gd name="connsiteX5" fmla="*/ 1808843 w 2204357"/>
              <a:gd name="connsiteY5" fmla="*/ 3733800 h 4100286"/>
              <a:gd name="connsiteX6" fmla="*/ 475343 w 2204357"/>
              <a:gd name="connsiteY6" fmla="*/ 3733800 h 4100286"/>
              <a:gd name="connsiteX7" fmla="*/ 430893 w 2204357"/>
              <a:gd name="connsiteY7" fmla="*/ 0 h 4100286"/>
              <a:gd name="connsiteX0" fmla="*/ 0 w 2242457"/>
              <a:gd name="connsiteY0" fmla="*/ 1814 h 4087586"/>
              <a:gd name="connsiteX1" fmla="*/ 32657 w 2242457"/>
              <a:gd name="connsiteY1" fmla="*/ 4083957 h 4087586"/>
              <a:gd name="connsiteX2" fmla="*/ 2242457 w 2242457"/>
              <a:gd name="connsiteY2" fmla="*/ 4087586 h 4087586"/>
              <a:gd name="connsiteX3" fmla="*/ 2204357 w 2242457"/>
              <a:gd name="connsiteY3" fmla="*/ 1814 h 4087586"/>
              <a:gd name="connsiteX4" fmla="*/ 1790700 w 2242457"/>
              <a:gd name="connsiteY4" fmla="*/ 14514 h 4087586"/>
              <a:gd name="connsiteX5" fmla="*/ 1808843 w 2242457"/>
              <a:gd name="connsiteY5" fmla="*/ 3733800 h 4087586"/>
              <a:gd name="connsiteX6" fmla="*/ 475343 w 2242457"/>
              <a:gd name="connsiteY6" fmla="*/ 3733800 h 4087586"/>
              <a:gd name="connsiteX7" fmla="*/ 430893 w 2242457"/>
              <a:gd name="connsiteY7" fmla="*/ 0 h 4087586"/>
              <a:gd name="connsiteX0" fmla="*/ 0 w 2242457"/>
              <a:gd name="connsiteY0" fmla="*/ 1814 h 4087586"/>
              <a:gd name="connsiteX1" fmla="*/ 32657 w 2242457"/>
              <a:gd name="connsiteY1" fmla="*/ 4083957 h 4087586"/>
              <a:gd name="connsiteX2" fmla="*/ 2242457 w 2242457"/>
              <a:gd name="connsiteY2" fmla="*/ 4087586 h 4087586"/>
              <a:gd name="connsiteX3" fmla="*/ 2242457 w 2242457"/>
              <a:gd name="connsiteY3" fmla="*/ 1814 h 4087586"/>
              <a:gd name="connsiteX4" fmla="*/ 1790700 w 2242457"/>
              <a:gd name="connsiteY4" fmla="*/ 14514 h 4087586"/>
              <a:gd name="connsiteX5" fmla="*/ 1808843 w 2242457"/>
              <a:gd name="connsiteY5" fmla="*/ 3733800 h 4087586"/>
              <a:gd name="connsiteX6" fmla="*/ 475343 w 2242457"/>
              <a:gd name="connsiteY6" fmla="*/ 3733800 h 4087586"/>
              <a:gd name="connsiteX7" fmla="*/ 430893 w 2242457"/>
              <a:gd name="connsiteY7" fmla="*/ 0 h 4087586"/>
              <a:gd name="connsiteX0" fmla="*/ 0 w 2242457"/>
              <a:gd name="connsiteY0" fmla="*/ 0 h 4085772"/>
              <a:gd name="connsiteX1" fmla="*/ 32657 w 2242457"/>
              <a:gd name="connsiteY1" fmla="*/ 4082143 h 4085772"/>
              <a:gd name="connsiteX2" fmla="*/ 2242457 w 2242457"/>
              <a:gd name="connsiteY2" fmla="*/ 4085772 h 4085772"/>
              <a:gd name="connsiteX3" fmla="*/ 2242457 w 2242457"/>
              <a:gd name="connsiteY3" fmla="*/ 0 h 4085772"/>
              <a:gd name="connsiteX4" fmla="*/ 1790700 w 2242457"/>
              <a:gd name="connsiteY4" fmla="*/ 12700 h 4085772"/>
              <a:gd name="connsiteX5" fmla="*/ 1808843 w 2242457"/>
              <a:gd name="connsiteY5" fmla="*/ 3731986 h 4085772"/>
              <a:gd name="connsiteX6" fmla="*/ 475343 w 2242457"/>
              <a:gd name="connsiteY6" fmla="*/ 3731986 h 4085772"/>
              <a:gd name="connsiteX7" fmla="*/ 456293 w 2242457"/>
              <a:gd name="connsiteY7" fmla="*/ 23586 h 4085772"/>
              <a:gd name="connsiteX0" fmla="*/ 0 w 2242457"/>
              <a:gd name="connsiteY0" fmla="*/ 0 h 4085772"/>
              <a:gd name="connsiteX1" fmla="*/ 32657 w 2242457"/>
              <a:gd name="connsiteY1" fmla="*/ 4082143 h 4085772"/>
              <a:gd name="connsiteX2" fmla="*/ 2242457 w 2242457"/>
              <a:gd name="connsiteY2" fmla="*/ 4085772 h 4085772"/>
              <a:gd name="connsiteX3" fmla="*/ 2222500 w 2242457"/>
              <a:gd name="connsiteY3" fmla="*/ 1689100 h 4085772"/>
              <a:gd name="connsiteX4" fmla="*/ 1790700 w 2242457"/>
              <a:gd name="connsiteY4" fmla="*/ 12700 h 4085772"/>
              <a:gd name="connsiteX5" fmla="*/ 1808843 w 2242457"/>
              <a:gd name="connsiteY5" fmla="*/ 3731986 h 4085772"/>
              <a:gd name="connsiteX6" fmla="*/ 475343 w 2242457"/>
              <a:gd name="connsiteY6" fmla="*/ 3731986 h 4085772"/>
              <a:gd name="connsiteX7" fmla="*/ 456293 w 2242457"/>
              <a:gd name="connsiteY7" fmla="*/ 23586 h 4085772"/>
              <a:gd name="connsiteX0" fmla="*/ 0 w 2242457"/>
              <a:gd name="connsiteY0" fmla="*/ 0 h 4085772"/>
              <a:gd name="connsiteX1" fmla="*/ 32657 w 2242457"/>
              <a:gd name="connsiteY1" fmla="*/ 4082143 h 4085772"/>
              <a:gd name="connsiteX2" fmla="*/ 2242457 w 2242457"/>
              <a:gd name="connsiteY2" fmla="*/ 4085772 h 4085772"/>
              <a:gd name="connsiteX3" fmla="*/ 2222500 w 2242457"/>
              <a:gd name="connsiteY3" fmla="*/ 1689100 h 4085772"/>
              <a:gd name="connsiteX4" fmla="*/ 1778000 w 2242457"/>
              <a:gd name="connsiteY4" fmla="*/ 2133600 h 4085772"/>
              <a:gd name="connsiteX5" fmla="*/ 1808843 w 2242457"/>
              <a:gd name="connsiteY5" fmla="*/ 3731986 h 4085772"/>
              <a:gd name="connsiteX6" fmla="*/ 475343 w 2242457"/>
              <a:gd name="connsiteY6" fmla="*/ 3731986 h 4085772"/>
              <a:gd name="connsiteX7" fmla="*/ 456293 w 2242457"/>
              <a:gd name="connsiteY7" fmla="*/ 23586 h 4085772"/>
              <a:gd name="connsiteX0" fmla="*/ 0 w 2242457"/>
              <a:gd name="connsiteY0" fmla="*/ 0 h 4085772"/>
              <a:gd name="connsiteX1" fmla="*/ 32657 w 2242457"/>
              <a:gd name="connsiteY1" fmla="*/ 4082143 h 4085772"/>
              <a:gd name="connsiteX2" fmla="*/ 2242457 w 2242457"/>
              <a:gd name="connsiteY2" fmla="*/ 4085772 h 4085772"/>
              <a:gd name="connsiteX3" fmla="*/ 2222500 w 2242457"/>
              <a:gd name="connsiteY3" fmla="*/ 2000250 h 4085772"/>
              <a:gd name="connsiteX4" fmla="*/ 1778000 w 2242457"/>
              <a:gd name="connsiteY4" fmla="*/ 2133600 h 4085772"/>
              <a:gd name="connsiteX5" fmla="*/ 1808843 w 2242457"/>
              <a:gd name="connsiteY5" fmla="*/ 3731986 h 4085772"/>
              <a:gd name="connsiteX6" fmla="*/ 475343 w 2242457"/>
              <a:gd name="connsiteY6" fmla="*/ 3731986 h 4085772"/>
              <a:gd name="connsiteX7" fmla="*/ 456293 w 2242457"/>
              <a:gd name="connsiteY7" fmla="*/ 23586 h 4085772"/>
              <a:gd name="connsiteX0" fmla="*/ 0 w 2242457"/>
              <a:gd name="connsiteY0" fmla="*/ 0 h 4085772"/>
              <a:gd name="connsiteX1" fmla="*/ 32657 w 2242457"/>
              <a:gd name="connsiteY1" fmla="*/ 4082143 h 4085772"/>
              <a:gd name="connsiteX2" fmla="*/ 2242457 w 2242457"/>
              <a:gd name="connsiteY2" fmla="*/ 4085772 h 4085772"/>
              <a:gd name="connsiteX3" fmla="*/ 2222500 w 2242457"/>
              <a:gd name="connsiteY3" fmla="*/ 2089150 h 4085772"/>
              <a:gd name="connsiteX4" fmla="*/ 1778000 w 2242457"/>
              <a:gd name="connsiteY4" fmla="*/ 2133600 h 4085772"/>
              <a:gd name="connsiteX5" fmla="*/ 1808843 w 2242457"/>
              <a:gd name="connsiteY5" fmla="*/ 3731986 h 4085772"/>
              <a:gd name="connsiteX6" fmla="*/ 475343 w 2242457"/>
              <a:gd name="connsiteY6" fmla="*/ 3731986 h 4085772"/>
              <a:gd name="connsiteX7" fmla="*/ 456293 w 2242457"/>
              <a:gd name="connsiteY7" fmla="*/ 23586 h 4085772"/>
              <a:gd name="connsiteX0" fmla="*/ 0 w 2242457"/>
              <a:gd name="connsiteY0" fmla="*/ 0 h 4085772"/>
              <a:gd name="connsiteX1" fmla="*/ 32657 w 2242457"/>
              <a:gd name="connsiteY1" fmla="*/ 4082143 h 4085772"/>
              <a:gd name="connsiteX2" fmla="*/ 2242457 w 2242457"/>
              <a:gd name="connsiteY2" fmla="*/ 4085772 h 4085772"/>
              <a:gd name="connsiteX3" fmla="*/ 2222500 w 2242457"/>
              <a:gd name="connsiteY3" fmla="*/ 2089150 h 4085772"/>
              <a:gd name="connsiteX4" fmla="*/ 1778000 w 2242457"/>
              <a:gd name="connsiteY4" fmla="*/ 2133600 h 4085772"/>
              <a:gd name="connsiteX5" fmla="*/ 1808843 w 2242457"/>
              <a:gd name="connsiteY5" fmla="*/ 3731986 h 4085772"/>
              <a:gd name="connsiteX6" fmla="*/ 475343 w 2242457"/>
              <a:gd name="connsiteY6" fmla="*/ 3731986 h 4085772"/>
              <a:gd name="connsiteX7" fmla="*/ 444500 w 2242457"/>
              <a:gd name="connsiteY7" fmla="*/ 1689100 h 40857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0005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0005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178050 w 2242457"/>
              <a:gd name="connsiteY3" fmla="*/ 44450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4450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0005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4450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4450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44500 h 2396672"/>
              <a:gd name="connsiteX4" fmla="*/ 1793875 w 2242457"/>
              <a:gd name="connsiteY4" fmla="*/ 447675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2457" h="2396672">
                <a:moveTo>
                  <a:pt x="0" y="0"/>
                </a:moveTo>
                <a:lnTo>
                  <a:pt x="32657" y="2393043"/>
                </a:lnTo>
                <a:lnTo>
                  <a:pt x="2242457" y="2396672"/>
                </a:lnTo>
                <a:lnTo>
                  <a:pt x="2222500" y="444500"/>
                </a:lnTo>
                <a:lnTo>
                  <a:pt x="1793875" y="447675"/>
                </a:lnTo>
                <a:cubicBezTo>
                  <a:pt x="1799923" y="1687437"/>
                  <a:pt x="1802795" y="803124"/>
                  <a:pt x="1808843" y="2042886"/>
                </a:cubicBezTo>
                <a:lnTo>
                  <a:pt x="475343" y="2042886"/>
                </a:lnTo>
                <a:lnTo>
                  <a:pt x="444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Přímá spojovací šipka 28"/>
          <p:cNvCxnSpPr/>
          <p:nvPr/>
        </p:nvCxnSpPr>
        <p:spPr>
          <a:xfrm>
            <a:off x="4794250" y="1210128"/>
            <a:ext cx="48895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4794250" y="587828"/>
            <a:ext cx="44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</a:t>
            </a:r>
            <a:endParaRPr lang="cs-CZ" sz="3200" dirty="0"/>
          </a:p>
        </p:txBody>
      </p:sp>
      <p:cxnSp>
        <p:nvCxnSpPr>
          <p:cNvPr id="46" name="Přímá spojovací čára 45"/>
          <p:cNvCxnSpPr>
            <a:stCxn id="20" idx="4"/>
          </p:cNvCxnSpPr>
          <p:nvPr/>
        </p:nvCxnSpPr>
        <p:spPr>
          <a:xfrm flipH="1" flipV="1">
            <a:off x="4572000" y="1476828"/>
            <a:ext cx="234951" cy="36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Volný tvar 52"/>
          <p:cNvSpPr/>
          <p:nvPr/>
        </p:nvSpPr>
        <p:spPr>
          <a:xfrm>
            <a:off x="3016250" y="2010228"/>
            <a:ext cx="2242457" cy="3552372"/>
          </a:xfrm>
          <a:custGeom>
            <a:avLst/>
            <a:gdLst>
              <a:gd name="connsiteX0" fmla="*/ 0 w 2204357"/>
              <a:gd name="connsiteY0" fmla="*/ 0 h 4098472"/>
              <a:gd name="connsiteX1" fmla="*/ 32657 w 2204357"/>
              <a:gd name="connsiteY1" fmla="*/ 4082143 h 4098472"/>
              <a:gd name="connsiteX2" fmla="*/ 2204357 w 2204357"/>
              <a:gd name="connsiteY2" fmla="*/ 4098472 h 4098472"/>
              <a:gd name="connsiteX3" fmla="*/ 2204357 w 2204357"/>
              <a:gd name="connsiteY3" fmla="*/ 0 h 4098472"/>
              <a:gd name="connsiteX4" fmla="*/ 1828800 w 2204357"/>
              <a:gd name="connsiteY4" fmla="*/ 0 h 4098472"/>
              <a:gd name="connsiteX5" fmla="*/ 1828800 w 2204357"/>
              <a:gd name="connsiteY5" fmla="*/ 3820886 h 4098472"/>
              <a:gd name="connsiteX6" fmla="*/ 375557 w 2204357"/>
              <a:gd name="connsiteY6" fmla="*/ 3820886 h 4098472"/>
              <a:gd name="connsiteX7" fmla="*/ 375557 w 2204357"/>
              <a:gd name="connsiteY7" fmla="*/ 48986 h 4098472"/>
              <a:gd name="connsiteX0" fmla="*/ 0 w 2204357"/>
              <a:gd name="connsiteY0" fmla="*/ 0 h 4098472"/>
              <a:gd name="connsiteX1" fmla="*/ 32657 w 2204357"/>
              <a:gd name="connsiteY1" fmla="*/ 4082143 h 4098472"/>
              <a:gd name="connsiteX2" fmla="*/ 2204357 w 2204357"/>
              <a:gd name="connsiteY2" fmla="*/ 4098472 h 4098472"/>
              <a:gd name="connsiteX3" fmla="*/ 2204357 w 2204357"/>
              <a:gd name="connsiteY3" fmla="*/ 0 h 4098472"/>
              <a:gd name="connsiteX4" fmla="*/ 1828800 w 2204357"/>
              <a:gd name="connsiteY4" fmla="*/ 0 h 4098472"/>
              <a:gd name="connsiteX5" fmla="*/ 1853293 w 2204357"/>
              <a:gd name="connsiteY5" fmla="*/ 3731986 h 4098472"/>
              <a:gd name="connsiteX6" fmla="*/ 375557 w 2204357"/>
              <a:gd name="connsiteY6" fmla="*/ 3820886 h 4098472"/>
              <a:gd name="connsiteX7" fmla="*/ 375557 w 2204357"/>
              <a:gd name="connsiteY7" fmla="*/ 48986 h 4098472"/>
              <a:gd name="connsiteX0" fmla="*/ 0 w 2204357"/>
              <a:gd name="connsiteY0" fmla="*/ 0 h 4098472"/>
              <a:gd name="connsiteX1" fmla="*/ 32657 w 2204357"/>
              <a:gd name="connsiteY1" fmla="*/ 4082143 h 4098472"/>
              <a:gd name="connsiteX2" fmla="*/ 2204357 w 2204357"/>
              <a:gd name="connsiteY2" fmla="*/ 4098472 h 4098472"/>
              <a:gd name="connsiteX3" fmla="*/ 2204357 w 2204357"/>
              <a:gd name="connsiteY3" fmla="*/ 0 h 4098472"/>
              <a:gd name="connsiteX4" fmla="*/ 1828800 w 2204357"/>
              <a:gd name="connsiteY4" fmla="*/ 0 h 4098472"/>
              <a:gd name="connsiteX5" fmla="*/ 1853293 w 2204357"/>
              <a:gd name="connsiteY5" fmla="*/ 3731986 h 4098472"/>
              <a:gd name="connsiteX6" fmla="*/ 475343 w 2204357"/>
              <a:gd name="connsiteY6" fmla="*/ 3731986 h 4098472"/>
              <a:gd name="connsiteX7" fmla="*/ 375557 w 2204357"/>
              <a:gd name="connsiteY7" fmla="*/ 48986 h 4098472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53293 w 2204357"/>
              <a:gd name="connsiteY5" fmla="*/ 3733800 h 4100286"/>
              <a:gd name="connsiteX6" fmla="*/ 475343 w 2204357"/>
              <a:gd name="connsiteY6" fmla="*/ 3733800 h 4100286"/>
              <a:gd name="connsiteX7" fmla="*/ 47534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53293 w 2204357"/>
              <a:gd name="connsiteY5" fmla="*/ 3733800 h 4100286"/>
              <a:gd name="connsiteX6" fmla="*/ 430893 w 2204357"/>
              <a:gd name="connsiteY6" fmla="*/ 3778250 h 4100286"/>
              <a:gd name="connsiteX7" fmla="*/ 47534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53293 w 2204357"/>
              <a:gd name="connsiteY5" fmla="*/ 3733800 h 4100286"/>
              <a:gd name="connsiteX6" fmla="*/ 430893 w 2204357"/>
              <a:gd name="connsiteY6" fmla="*/ 3778250 h 4100286"/>
              <a:gd name="connsiteX7" fmla="*/ 43089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53293 w 2204357"/>
              <a:gd name="connsiteY5" fmla="*/ 3733800 h 4100286"/>
              <a:gd name="connsiteX6" fmla="*/ 475343 w 2204357"/>
              <a:gd name="connsiteY6" fmla="*/ 3733800 h 4100286"/>
              <a:gd name="connsiteX7" fmla="*/ 43089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828800 w 2204357"/>
              <a:gd name="connsiteY4" fmla="*/ 1814 h 4100286"/>
              <a:gd name="connsiteX5" fmla="*/ 1808843 w 2204357"/>
              <a:gd name="connsiteY5" fmla="*/ 3733800 h 4100286"/>
              <a:gd name="connsiteX6" fmla="*/ 475343 w 2204357"/>
              <a:gd name="connsiteY6" fmla="*/ 3733800 h 4100286"/>
              <a:gd name="connsiteX7" fmla="*/ 430893 w 2204357"/>
              <a:gd name="connsiteY7" fmla="*/ 0 h 4100286"/>
              <a:gd name="connsiteX0" fmla="*/ 0 w 2204357"/>
              <a:gd name="connsiteY0" fmla="*/ 1814 h 4100286"/>
              <a:gd name="connsiteX1" fmla="*/ 32657 w 2204357"/>
              <a:gd name="connsiteY1" fmla="*/ 4083957 h 4100286"/>
              <a:gd name="connsiteX2" fmla="*/ 2204357 w 2204357"/>
              <a:gd name="connsiteY2" fmla="*/ 4100286 h 4100286"/>
              <a:gd name="connsiteX3" fmla="*/ 2204357 w 2204357"/>
              <a:gd name="connsiteY3" fmla="*/ 1814 h 4100286"/>
              <a:gd name="connsiteX4" fmla="*/ 1790700 w 2204357"/>
              <a:gd name="connsiteY4" fmla="*/ 14514 h 4100286"/>
              <a:gd name="connsiteX5" fmla="*/ 1808843 w 2204357"/>
              <a:gd name="connsiteY5" fmla="*/ 3733800 h 4100286"/>
              <a:gd name="connsiteX6" fmla="*/ 475343 w 2204357"/>
              <a:gd name="connsiteY6" fmla="*/ 3733800 h 4100286"/>
              <a:gd name="connsiteX7" fmla="*/ 430893 w 2204357"/>
              <a:gd name="connsiteY7" fmla="*/ 0 h 4100286"/>
              <a:gd name="connsiteX0" fmla="*/ 0 w 2242457"/>
              <a:gd name="connsiteY0" fmla="*/ 1814 h 4087586"/>
              <a:gd name="connsiteX1" fmla="*/ 32657 w 2242457"/>
              <a:gd name="connsiteY1" fmla="*/ 4083957 h 4087586"/>
              <a:gd name="connsiteX2" fmla="*/ 2242457 w 2242457"/>
              <a:gd name="connsiteY2" fmla="*/ 4087586 h 4087586"/>
              <a:gd name="connsiteX3" fmla="*/ 2204357 w 2242457"/>
              <a:gd name="connsiteY3" fmla="*/ 1814 h 4087586"/>
              <a:gd name="connsiteX4" fmla="*/ 1790700 w 2242457"/>
              <a:gd name="connsiteY4" fmla="*/ 14514 h 4087586"/>
              <a:gd name="connsiteX5" fmla="*/ 1808843 w 2242457"/>
              <a:gd name="connsiteY5" fmla="*/ 3733800 h 4087586"/>
              <a:gd name="connsiteX6" fmla="*/ 475343 w 2242457"/>
              <a:gd name="connsiteY6" fmla="*/ 3733800 h 4087586"/>
              <a:gd name="connsiteX7" fmla="*/ 430893 w 2242457"/>
              <a:gd name="connsiteY7" fmla="*/ 0 h 4087586"/>
              <a:gd name="connsiteX0" fmla="*/ 0 w 2242457"/>
              <a:gd name="connsiteY0" fmla="*/ 1814 h 4087586"/>
              <a:gd name="connsiteX1" fmla="*/ 32657 w 2242457"/>
              <a:gd name="connsiteY1" fmla="*/ 4083957 h 4087586"/>
              <a:gd name="connsiteX2" fmla="*/ 2242457 w 2242457"/>
              <a:gd name="connsiteY2" fmla="*/ 4087586 h 4087586"/>
              <a:gd name="connsiteX3" fmla="*/ 2242457 w 2242457"/>
              <a:gd name="connsiteY3" fmla="*/ 1814 h 4087586"/>
              <a:gd name="connsiteX4" fmla="*/ 1790700 w 2242457"/>
              <a:gd name="connsiteY4" fmla="*/ 14514 h 4087586"/>
              <a:gd name="connsiteX5" fmla="*/ 1808843 w 2242457"/>
              <a:gd name="connsiteY5" fmla="*/ 3733800 h 4087586"/>
              <a:gd name="connsiteX6" fmla="*/ 475343 w 2242457"/>
              <a:gd name="connsiteY6" fmla="*/ 3733800 h 4087586"/>
              <a:gd name="connsiteX7" fmla="*/ 430893 w 2242457"/>
              <a:gd name="connsiteY7" fmla="*/ 0 h 4087586"/>
              <a:gd name="connsiteX0" fmla="*/ 0 w 2242457"/>
              <a:gd name="connsiteY0" fmla="*/ 0 h 4085772"/>
              <a:gd name="connsiteX1" fmla="*/ 32657 w 2242457"/>
              <a:gd name="connsiteY1" fmla="*/ 4082143 h 4085772"/>
              <a:gd name="connsiteX2" fmla="*/ 2242457 w 2242457"/>
              <a:gd name="connsiteY2" fmla="*/ 4085772 h 4085772"/>
              <a:gd name="connsiteX3" fmla="*/ 2242457 w 2242457"/>
              <a:gd name="connsiteY3" fmla="*/ 0 h 4085772"/>
              <a:gd name="connsiteX4" fmla="*/ 1790700 w 2242457"/>
              <a:gd name="connsiteY4" fmla="*/ 12700 h 4085772"/>
              <a:gd name="connsiteX5" fmla="*/ 1808843 w 2242457"/>
              <a:gd name="connsiteY5" fmla="*/ 3731986 h 4085772"/>
              <a:gd name="connsiteX6" fmla="*/ 475343 w 2242457"/>
              <a:gd name="connsiteY6" fmla="*/ 3731986 h 4085772"/>
              <a:gd name="connsiteX7" fmla="*/ 456293 w 2242457"/>
              <a:gd name="connsiteY7" fmla="*/ 23586 h 4085772"/>
              <a:gd name="connsiteX0" fmla="*/ 0 w 2242457"/>
              <a:gd name="connsiteY0" fmla="*/ 0 h 4085772"/>
              <a:gd name="connsiteX1" fmla="*/ 32657 w 2242457"/>
              <a:gd name="connsiteY1" fmla="*/ 4082143 h 4085772"/>
              <a:gd name="connsiteX2" fmla="*/ 2242457 w 2242457"/>
              <a:gd name="connsiteY2" fmla="*/ 4085772 h 4085772"/>
              <a:gd name="connsiteX3" fmla="*/ 2222500 w 2242457"/>
              <a:gd name="connsiteY3" fmla="*/ 1689100 h 4085772"/>
              <a:gd name="connsiteX4" fmla="*/ 1790700 w 2242457"/>
              <a:gd name="connsiteY4" fmla="*/ 12700 h 4085772"/>
              <a:gd name="connsiteX5" fmla="*/ 1808843 w 2242457"/>
              <a:gd name="connsiteY5" fmla="*/ 3731986 h 4085772"/>
              <a:gd name="connsiteX6" fmla="*/ 475343 w 2242457"/>
              <a:gd name="connsiteY6" fmla="*/ 3731986 h 4085772"/>
              <a:gd name="connsiteX7" fmla="*/ 456293 w 2242457"/>
              <a:gd name="connsiteY7" fmla="*/ 23586 h 4085772"/>
              <a:gd name="connsiteX0" fmla="*/ 0 w 2242457"/>
              <a:gd name="connsiteY0" fmla="*/ 0 h 4085772"/>
              <a:gd name="connsiteX1" fmla="*/ 32657 w 2242457"/>
              <a:gd name="connsiteY1" fmla="*/ 4082143 h 4085772"/>
              <a:gd name="connsiteX2" fmla="*/ 2242457 w 2242457"/>
              <a:gd name="connsiteY2" fmla="*/ 4085772 h 4085772"/>
              <a:gd name="connsiteX3" fmla="*/ 2222500 w 2242457"/>
              <a:gd name="connsiteY3" fmla="*/ 1689100 h 4085772"/>
              <a:gd name="connsiteX4" fmla="*/ 1778000 w 2242457"/>
              <a:gd name="connsiteY4" fmla="*/ 2133600 h 4085772"/>
              <a:gd name="connsiteX5" fmla="*/ 1808843 w 2242457"/>
              <a:gd name="connsiteY5" fmla="*/ 3731986 h 4085772"/>
              <a:gd name="connsiteX6" fmla="*/ 475343 w 2242457"/>
              <a:gd name="connsiteY6" fmla="*/ 3731986 h 4085772"/>
              <a:gd name="connsiteX7" fmla="*/ 456293 w 2242457"/>
              <a:gd name="connsiteY7" fmla="*/ 23586 h 4085772"/>
              <a:gd name="connsiteX0" fmla="*/ 0 w 2242457"/>
              <a:gd name="connsiteY0" fmla="*/ 0 h 4085772"/>
              <a:gd name="connsiteX1" fmla="*/ 32657 w 2242457"/>
              <a:gd name="connsiteY1" fmla="*/ 4082143 h 4085772"/>
              <a:gd name="connsiteX2" fmla="*/ 2242457 w 2242457"/>
              <a:gd name="connsiteY2" fmla="*/ 4085772 h 4085772"/>
              <a:gd name="connsiteX3" fmla="*/ 2222500 w 2242457"/>
              <a:gd name="connsiteY3" fmla="*/ 2000250 h 4085772"/>
              <a:gd name="connsiteX4" fmla="*/ 1778000 w 2242457"/>
              <a:gd name="connsiteY4" fmla="*/ 2133600 h 4085772"/>
              <a:gd name="connsiteX5" fmla="*/ 1808843 w 2242457"/>
              <a:gd name="connsiteY5" fmla="*/ 3731986 h 4085772"/>
              <a:gd name="connsiteX6" fmla="*/ 475343 w 2242457"/>
              <a:gd name="connsiteY6" fmla="*/ 3731986 h 4085772"/>
              <a:gd name="connsiteX7" fmla="*/ 456293 w 2242457"/>
              <a:gd name="connsiteY7" fmla="*/ 23586 h 4085772"/>
              <a:gd name="connsiteX0" fmla="*/ 0 w 2242457"/>
              <a:gd name="connsiteY0" fmla="*/ 0 h 4085772"/>
              <a:gd name="connsiteX1" fmla="*/ 32657 w 2242457"/>
              <a:gd name="connsiteY1" fmla="*/ 4082143 h 4085772"/>
              <a:gd name="connsiteX2" fmla="*/ 2242457 w 2242457"/>
              <a:gd name="connsiteY2" fmla="*/ 4085772 h 4085772"/>
              <a:gd name="connsiteX3" fmla="*/ 2222500 w 2242457"/>
              <a:gd name="connsiteY3" fmla="*/ 2089150 h 4085772"/>
              <a:gd name="connsiteX4" fmla="*/ 1778000 w 2242457"/>
              <a:gd name="connsiteY4" fmla="*/ 2133600 h 4085772"/>
              <a:gd name="connsiteX5" fmla="*/ 1808843 w 2242457"/>
              <a:gd name="connsiteY5" fmla="*/ 3731986 h 4085772"/>
              <a:gd name="connsiteX6" fmla="*/ 475343 w 2242457"/>
              <a:gd name="connsiteY6" fmla="*/ 3731986 h 4085772"/>
              <a:gd name="connsiteX7" fmla="*/ 456293 w 2242457"/>
              <a:gd name="connsiteY7" fmla="*/ 23586 h 4085772"/>
              <a:gd name="connsiteX0" fmla="*/ 0 w 2242457"/>
              <a:gd name="connsiteY0" fmla="*/ 0 h 4085772"/>
              <a:gd name="connsiteX1" fmla="*/ 32657 w 2242457"/>
              <a:gd name="connsiteY1" fmla="*/ 4082143 h 4085772"/>
              <a:gd name="connsiteX2" fmla="*/ 2242457 w 2242457"/>
              <a:gd name="connsiteY2" fmla="*/ 4085772 h 4085772"/>
              <a:gd name="connsiteX3" fmla="*/ 2222500 w 2242457"/>
              <a:gd name="connsiteY3" fmla="*/ 2089150 h 4085772"/>
              <a:gd name="connsiteX4" fmla="*/ 1778000 w 2242457"/>
              <a:gd name="connsiteY4" fmla="*/ 2133600 h 4085772"/>
              <a:gd name="connsiteX5" fmla="*/ 1808843 w 2242457"/>
              <a:gd name="connsiteY5" fmla="*/ 3731986 h 4085772"/>
              <a:gd name="connsiteX6" fmla="*/ 475343 w 2242457"/>
              <a:gd name="connsiteY6" fmla="*/ 3731986 h 4085772"/>
              <a:gd name="connsiteX7" fmla="*/ 444500 w 2242457"/>
              <a:gd name="connsiteY7" fmla="*/ 1689100 h 40857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0005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0005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178050 w 2242457"/>
              <a:gd name="connsiteY3" fmla="*/ 44450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4450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0005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4450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44500 h 2396672"/>
              <a:gd name="connsiteX4" fmla="*/ 1778000 w 2242457"/>
              <a:gd name="connsiteY4" fmla="*/ 444500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  <a:gd name="connsiteX0" fmla="*/ 0 w 2242457"/>
              <a:gd name="connsiteY0" fmla="*/ 0 h 2396672"/>
              <a:gd name="connsiteX1" fmla="*/ 32657 w 2242457"/>
              <a:gd name="connsiteY1" fmla="*/ 2393043 h 2396672"/>
              <a:gd name="connsiteX2" fmla="*/ 2242457 w 2242457"/>
              <a:gd name="connsiteY2" fmla="*/ 2396672 h 2396672"/>
              <a:gd name="connsiteX3" fmla="*/ 2222500 w 2242457"/>
              <a:gd name="connsiteY3" fmla="*/ 444500 h 2396672"/>
              <a:gd name="connsiteX4" fmla="*/ 1793875 w 2242457"/>
              <a:gd name="connsiteY4" fmla="*/ 447675 h 2396672"/>
              <a:gd name="connsiteX5" fmla="*/ 1808843 w 2242457"/>
              <a:gd name="connsiteY5" fmla="*/ 2042886 h 2396672"/>
              <a:gd name="connsiteX6" fmla="*/ 475343 w 2242457"/>
              <a:gd name="connsiteY6" fmla="*/ 2042886 h 2396672"/>
              <a:gd name="connsiteX7" fmla="*/ 444500 w 2242457"/>
              <a:gd name="connsiteY7" fmla="*/ 0 h 2396672"/>
              <a:gd name="connsiteX8" fmla="*/ 0 w 2242457"/>
              <a:gd name="connsiteY8" fmla="*/ 0 h 2396672"/>
              <a:gd name="connsiteX0" fmla="*/ 0 w 2242457"/>
              <a:gd name="connsiteY0" fmla="*/ 0 h 3018972"/>
              <a:gd name="connsiteX1" fmla="*/ 32657 w 2242457"/>
              <a:gd name="connsiteY1" fmla="*/ 3015343 h 3018972"/>
              <a:gd name="connsiteX2" fmla="*/ 2242457 w 2242457"/>
              <a:gd name="connsiteY2" fmla="*/ 3018972 h 3018972"/>
              <a:gd name="connsiteX3" fmla="*/ 2222500 w 2242457"/>
              <a:gd name="connsiteY3" fmla="*/ 1066800 h 3018972"/>
              <a:gd name="connsiteX4" fmla="*/ 1793875 w 2242457"/>
              <a:gd name="connsiteY4" fmla="*/ 1069975 h 3018972"/>
              <a:gd name="connsiteX5" fmla="*/ 1808843 w 2242457"/>
              <a:gd name="connsiteY5" fmla="*/ 2665186 h 3018972"/>
              <a:gd name="connsiteX6" fmla="*/ 475343 w 2242457"/>
              <a:gd name="connsiteY6" fmla="*/ 2665186 h 3018972"/>
              <a:gd name="connsiteX7" fmla="*/ 444500 w 2242457"/>
              <a:gd name="connsiteY7" fmla="*/ 622300 h 3018972"/>
              <a:gd name="connsiteX8" fmla="*/ 0 w 2242457"/>
              <a:gd name="connsiteY8" fmla="*/ 0 h 3018972"/>
              <a:gd name="connsiteX0" fmla="*/ 0 w 2242457"/>
              <a:gd name="connsiteY0" fmla="*/ 533400 h 3552372"/>
              <a:gd name="connsiteX1" fmla="*/ 32657 w 2242457"/>
              <a:gd name="connsiteY1" fmla="*/ 3548743 h 3552372"/>
              <a:gd name="connsiteX2" fmla="*/ 2242457 w 2242457"/>
              <a:gd name="connsiteY2" fmla="*/ 3552372 h 3552372"/>
              <a:gd name="connsiteX3" fmla="*/ 2222500 w 2242457"/>
              <a:gd name="connsiteY3" fmla="*/ 1600200 h 3552372"/>
              <a:gd name="connsiteX4" fmla="*/ 1793875 w 2242457"/>
              <a:gd name="connsiteY4" fmla="*/ 1603375 h 3552372"/>
              <a:gd name="connsiteX5" fmla="*/ 1808843 w 2242457"/>
              <a:gd name="connsiteY5" fmla="*/ 3198586 h 3552372"/>
              <a:gd name="connsiteX6" fmla="*/ 475343 w 2242457"/>
              <a:gd name="connsiteY6" fmla="*/ 3198586 h 3552372"/>
              <a:gd name="connsiteX7" fmla="*/ 444500 w 2242457"/>
              <a:gd name="connsiteY7" fmla="*/ 0 h 3552372"/>
              <a:gd name="connsiteX8" fmla="*/ 0 w 2242457"/>
              <a:gd name="connsiteY8" fmla="*/ 533400 h 3552372"/>
              <a:gd name="connsiteX0" fmla="*/ 0 w 2242457"/>
              <a:gd name="connsiteY0" fmla="*/ 0 h 3552372"/>
              <a:gd name="connsiteX1" fmla="*/ 32657 w 2242457"/>
              <a:gd name="connsiteY1" fmla="*/ 3548743 h 3552372"/>
              <a:gd name="connsiteX2" fmla="*/ 2242457 w 2242457"/>
              <a:gd name="connsiteY2" fmla="*/ 3552372 h 3552372"/>
              <a:gd name="connsiteX3" fmla="*/ 2222500 w 2242457"/>
              <a:gd name="connsiteY3" fmla="*/ 1600200 h 3552372"/>
              <a:gd name="connsiteX4" fmla="*/ 1793875 w 2242457"/>
              <a:gd name="connsiteY4" fmla="*/ 1603375 h 3552372"/>
              <a:gd name="connsiteX5" fmla="*/ 1808843 w 2242457"/>
              <a:gd name="connsiteY5" fmla="*/ 3198586 h 3552372"/>
              <a:gd name="connsiteX6" fmla="*/ 475343 w 2242457"/>
              <a:gd name="connsiteY6" fmla="*/ 3198586 h 3552372"/>
              <a:gd name="connsiteX7" fmla="*/ 444500 w 2242457"/>
              <a:gd name="connsiteY7" fmla="*/ 0 h 3552372"/>
              <a:gd name="connsiteX8" fmla="*/ 0 w 2242457"/>
              <a:gd name="connsiteY8" fmla="*/ 0 h 3552372"/>
              <a:gd name="connsiteX0" fmla="*/ 0 w 2242457"/>
              <a:gd name="connsiteY0" fmla="*/ 0 h 3552372"/>
              <a:gd name="connsiteX1" fmla="*/ 32657 w 2242457"/>
              <a:gd name="connsiteY1" fmla="*/ 3548743 h 3552372"/>
              <a:gd name="connsiteX2" fmla="*/ 2242457 w 2242457"/>
              <a:gd name="connsiteY2" fmla="*/ 3552372 h 3552372"/>
              <a:gd name="connsiteX3" fmla="*/ 2222500 w 2242457"/>
              <a:gd name="connsiteY3" fmla="*/ 1600200 h 3552372"/>
              <a:gd name="connsiteX4" fmla="*/ 1778000 w 2242457"/>
              <a:gd name="connsiteY4" fmla="*/ 666750 h 3552372"/>
              <a:gd name="connsiteX5" fmla="*/ 1808843 w 2242457"/>
              <a:gd name="connsiteY5" fmla="*/ 3198586 h 3552372"/>
              <a:gd name="connsiteX6" fmla="*/ 475343 w 2242457"/>
              <a:gd name="connsiteY6" fmla="*/ 3198586 h 3552372"/>
              <a:gd name="connsiteX7" fmla="*/ 444500 w 2242457"/>
              <a:gd name="connsiteY7" fmla="*/ 0 h 3552372"/>
              <a:gd name="connsiteX8" fmla="*/ 0 w 2242457"/>
              <a:gd name="connsiteY8" fmla="*/ 0 h 3552372"/>
              <a:gd name="connsiteX0" fmla="*/ 0 w 2242457"/>
              <a:gd name="connsiteY0" fmla="*/ 0 h 3552372"/>
              <a:gd name="connsiteX1" fmla="*/ 32657 w 2242457"/>
              <a:gd name="connsiteY1" fmla="*/ 3548743 h 3552372"/>
              <a:gd name="connsiteX2" fmla="*/ 2242457 w 2242457"/>
              <a:gd name="connsiteY2" fmla="*/ 3552372 h 3552372"/>
              <a:gd name="connsiteX3" fmla="*/ 2222500 w 2242457"/>
              <a:gd name="connsiteY3" fmla="*/ 666750 h 3552372"/>
              <a:gd name="connsiteX4" fmla="*/ 1778000 w 2242457"/>
              <a:gd name="connsiteY4" fmla="*/ 666750 h 3552372"/>
              <a:gd name="connsiteX5" fmla="*/ 1808843 w 2242457"/>
              <a:gd name="connsiteY5" fmla="*/ 3198586 h 3552372"/>
              <a:gd name="connsiteX6" fmla="*/ 475343 w 2242457"/>
              <a:gd name="connsiteY6" fmla="*/ 3198586 h 3552372"/>
              <a:gd name="connsiteX7" fmla="*/ 444500 w 2242457"/>
              <a:gd name="connsiteY7" fmla="*/ 0 h 3552372"/>
              <a:gd name="connsiteX8" fmla="*/ 0 w 2242457"/>
              <a:gd name="connsiteY8" fmla="*/ 0 h 3552372"/>
              <a:gd name="connsiteX0" fmla="*/ 0 w 2242457"/>
              <a:gd name="connsiteY0" fmla="*/ 0 h 3552372"/>
              <a:gd name="connsiteX1" fmla="*/ 32657 w 2242457"/>
              <a:gd name="connsiteY1" fmla="*/ 3548743 h 3552372"/>
              <a:gd name="connsiteX2" fmla="*/ 2242457 w 2242457"/>
              <a:gd name="connsiteY2" fmla="*/ 3552372 h 3552372"/>
              <a:gd name="connsiteX3" fmla="*/ 2222500 w 2242457"/>
              <a:gd name="connsiteY3" fmla="*/ 666750 h 3552372"/>
              <a:gd name="connsiteX4" fmla="*/ 1778000 w 2242457"/>
              <a:gd name="connsiteY4" fmla="*/ 666750 h 3552372"/>
              <a:gd name="connsiteX5" fmla="*/ 1808843 w 2242457"/>
              <a:gd name="connsiteY5" fmla="*/ 3198586 h 3552372"/>
              <a:gd name="connsiteX6" fmla="*/ 475343 w 2242457"/>
              <a:gd name="connsiteY6" fmla="*/ 3198586 h 3552372"/>
              <a:gd name="connsiteX7" fmla="*/ 444500 w 2242457"/>
              <a:gd name="connsiteY7" fmla="*/ 0 h 3552372"/>
              <a:gd name="connsiteX8" fmla="*/ 0 w 2242457"/>
              <a:gd name="connsiteY8" fmla="*/ 0 h 3552372"/>
              <a:gd name="connsiteX0" fmla="*/ 0 w 2242457"/>
              <a:gd name="connsiteY0" fmla="*/ 0 h 3552372"/>
              <a:gd name="connsiteX1" fmla="*/ 32657 w 2242457"/>
              <a:gd name="connsiteY1" fmla="*/ 3548743 h 3552372"/>
              <a:gd name="connsiteX2" fmla="*/ 2242457 w 2242457"/>
              <a:gd name="connsiteY2" fmla="*/ 3552372 h 3552372"/>
              <a:gd name="connsiteX3" fmla="*/ 2222500 w 2242457"/>
              <a:gd name="connsiteY3" fmla="*/ 666750 h 3552372"/>
              <a:gd name="connsiteX4" fmla="*/ 1778000 w 2242457"/>
              <a:gd name="connsiteY4" fmla="*/ 666750 h 3552372"/>
              <a:gd name="connsiteX5" fmla="*/ 1808843 w 2242457"/>
              <a:gd name="connsiteY5" fmla="*/ 3198586 h 3552372"/>
              <a:gd name="connsiteX6" fmla="*/ 475343 w 2242457"/>
              <a:gd name="connsiteY6" fmla="*/ 3198586 h 3552372"/>
              <a:gd name="connsiteX7" fmla="*/ 444500 w 2242457"/>
              <a:gd name="connsiteY7" fmla="*/ 0 h 3552372"/>
              <a:gd name="connsiteX8" fmla="*/ 0 w 2242457"/>
              <a:gd name="connsiteY8" fmla="*/ 0 h 3552372"/>
              <a:gd name="connsiteX0" fmla="*/ 0 w 2242457"/>
              <a:gd name="connsiteY0" fmla="*/ 0 h 3552372"/>
              <a:gd name="connsiteX1" fmla="*/ 32657 w 2242457"/>
              <a:gd name="connsiteY1" fmla="*/ 3548743 h 3552372"/>
              <a:gd name="connsiteX2" fmla="*/ 2242457 w 2242457"/>
              <a:gd name="connsiteY2" fmla="*/ 3552372 h 3552372"/>
              <a:gd name="connsiteX3" fmla="*/ 2222500 w 2242457"/>
              <a:gd name="connsiteY3" fmla="*/ 666750 h 3552372"/>
              <a:gd name="connsiteX4" fmla="*/ 1778000 w 2242457"/>
              <a:gd name="connsiteY4" fmla="*/ 654050 h 3552372"/>
              <a:gd name="connsiteX5" fmla="*/ 1808843 w 2242457"/>
              <a:gd name="connsiteY5" fmla="*/ 3198586 h 3552372"/>
              <a:gd name="connsiteX6" fmla="*/ 475343 w 2242457"/>
              <a:gd name="connsiteY6" fmla="*/ 3198586 h 3552372"/>
              <a:gd name="connsiteX7" fmla="*/ 444500 w 2242457"/>
              <a:gd name="connsiteY7" fmla="*/ 0 h 3552372"/>
              <a:gd name="connsiteX8" fmla="*/ 0 w 2242457"/>
              <a:gd name="connsiteY8" fmla="*/ 0 h 3552372"/>
              <a:gd name="connsiteX0" fmla="*/ 0 w 2242457"/>
              <a:gd name="connsiteY0" fmla="*/ 0 h 3552372"/>
              <a:gd name="connsiteX1" fmla="*/ 32657 w 2242457"/>
              <a:gd name="connsiteY1" fmla="*/ 3548743 h 3552372"/>
              <a:gd name="connsiteX2" fmla="*/ 2242457 w 2242457"/>
              <a:gd name="connsiteY2" fmla="*/ 3552372 h 3552372"/>
              <a:gd name="connsiteX3" fmla="*/ 2228850 w 2242457"/>
              <a:gd name="connsiteY3" fmla="*/ 673100 h 3552372"/>
              <a:gd name="connsiteX4" fmla="*/ 1778000 w 2242457"/>
              <a:gd name="connsiteY4" fmla="*/ 654050 h 3552372"/>
              <a:gd name="connsiteX5" fmla="*/ 1808843 w 2242457"/>
              <a:gd name="connsiteY5" fmla="*/ 3198586 h 3552372"/>
              <a:gd name="connsiteX6" fmla="*/ 475343 w 2242457"/>
              <a:gd name="connsiteY6" fmla="*/ 3198586 h 3552372"/>
              <a:gd name="connsiteX7" fmla="*/ 444500 w 2242457"/>
              <a:gd name="connsiteY7" fmla="*/ 0 h 3552372"/>
              <a:gd name="connsiteX8" fmla="*/ 0 w 2242457"/>
              <a:gd name="connsiteY8" fmla="*/ 0 h 3552372"/>
              <a:gd name="connsiteX0" fmla="*/ 0 w 2242457"/>
              <a:gd name="connsiteY0" fmla="*/ 0 h 3552372"/>
              <a:gd name="connsiteX1" fmla="*/ 32657 w 2242457"/>
              <a:gd name="connsiteY1" fmla="*/ 3548743 h 3552372"/>
              <a:gd name="connsiteX2" fmla="*/ 2242457 w 2242457"/>
              <a:gd name="connsiteY2" fmla="*/ 3552372 h 3552372"/>
              <a:gd name="connsiteX3" fmla="*/ 2235200 w 2242457"/>
              <a:gd name="connsiteY3" fmla="*/ 666750 h 3552372"/>
              <a:gd name="connsiteX4" fmla="*/ 1778000 w 2242457"/>
              <a:gd name="connsiteY4" fmla="*/ 654050 h 3552372"/>
              <a:gd name="connsiteX5" fmla="*/ 1808843 w 2242457"/>
              <a:gd name="connsiteY5" fmla="*/ 3198586 h 3552372"/>
              <a:gd name="connsiteX6" fmla="*/ 475343 w 2242457"/>
              <a:gd name="connsiteY6" fmla="*/ 3198586 h 3552372"/>
              <a:gd name="connsiteX7" fmla="*/ 444500 w 2242457"/>
              <a:gd name="connsiteY7" fmla="*/ 0 h 3552372"/>
              <a:gd name="connsiteX8" fmla="*/ 0 w 2242457"/>
              <a:gd name="connsiteY8" fmla="*/ 0 h 3552372"/>
              <a:gd name="connsiteX0" fmla="*/ 0 w 2242457"/>
              <a:gd name="connsiteY0" fmla="*/ 0 h 3552372"/>
              <a:gd name="connsiteX1" fmla="*/ 32657 w 2242457"/>
              <a:gd name="connsiteY1" fmla="*/ 3548743 h 3552372"/>
              <a:gd name="connsiteX2" fmla="*/ 2242457 w 2242457"/>
              <a:gd name="connsiteY2" fmla="*/ 3552372 h 3552372"/>
              <a:gd name="connsiteX3" fmla="*/ 2235200 w 2242457"/>
              <a:gd name="connsiteY3" fmla="*/ 666750 h 3552372"/>
              <a:gd name="connsiteX4" fmla="*/ 1790700 w 2242457"/>
              <a:gd name="connsiteY4" fmla="*/ 660400 h 3552372"/>
              <a:gd name="connsiteX5" fmla="*/ 1808843 w 2242457"/>
              <a:gd name="connsiteY5" fmla="*/ 3198586 h 3552372"/>
              <a:gd name="connsiteX6" fmla="*/ 475343 w 2242457"/>
              <a:gd name="connsiteY6" fmla="*/ 3198586 h 3552372"/>
              <a:gd name="connsiteX7" fmla="*/ 444500 w 2242457"/>
              <a:gd name="connsiteY7" fmla="*/ 0 h 3552372"/>
              <a:gd name="connsiteX8" fmla="*/ 0 w 2242457"/>
              <a:gd name="connsiteY8" fmla="*/ 0 h 355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2457" h="3552372">
                <a:moveTo>
                  <a:pt x="0" y="0"/>
                </a:moveTo>
                <a:lnTo>
                  <a:pt x="32657" y="3548743"/>
                </a:lnTo>
                <a:lnTo>
                  <a:pt x="2242457" y="3552372"/>
                </a:lnTo>
                <a:cubicBezTo>
                  <a:pt x="2237921" y="2592615"/>
                  <a:pt x="2239736" y="1626507"/>
                  <a:pt x="2235200" y="666750"/>
                </a:cubicBezTo>
                <a:lnTo>
                  <a:pt x="1790700" y="660400"/>
                </a:lnTo>
                <a:cubicBezTo>
                  <a:pt x="1796748" y="1900162"/>
                  <a:pt x="1802795" y="1958824"/>
                  <a:pt x="1808843" y="3198586"/>
                </a:cubicBezTo>
                <a:lnTo>
                  <a:pt x="475343" y="3198586"/>
                </a:lnTo>
                <a:lnTo>
                  <a:pt x="444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4" name="Přímá spojovací šipka 53"/>
          <p:cNvCxnSpPr/>
          <p:nvPr/>
        </p:nvCxnSpPr>
        <p:spPr>
          <a:xfrm rot="5400000">
            <a:off x="3927078" y="2076506"/>
            <a:ext cx="1200150" cy="79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10800000">
            <a:off x="3460750" y="2010228"/>
            <a:ext cx="533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čára 55"/>
          <p:cNvCxnSpPr/>
          <p:nvPr/>
        </p:nvCxnSpPr>
        <p:spPr>
          <a:xfrm rot="10800000">
            <a:off x="3994150" y="2676978"/>
            <a:ext cx="857252" cy="36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šipka 56"/>
          <p:cNvCxnSpPr/>
          <p:nvPr/>
        </p:nvCxnSpPr>
        <p:spPr>
          <a:xfrm rot="5400000">
            <a:off x="3660775" y="2343603"/>
            <a:ext cx="66675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/>
          <p:cNvSpPr txBox="1"/>
          <p:nvPr/>
        </p:nvSpPr>
        <p:spPr>
          <a:xfrm>
            <a:off x="4171950" y="1832428"/>
            <a:ext cx="44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l</a:t>
            </a:r>
            <a:r>
              <a:rPr lang="cs-CZ" sz="3200" baseline="-25000" dirty="0" smtClean="0"/>
              <a:t>2</a:t>
            </a:r>
            <a:endParaRPr lang="cs-CZ" sz="3200" dirty="0"/>
          </a:p>
        </p:txBody>
      </p:sp>
      <p:graphicFrame>
        <p:nvGraphicFramePr>
          <p:cNvPr id="801795" name="Object 11"/>
          <p:cNvGraphicFramePr>
            <a:graphicFrameLocks noChangeAspect="1"/>
          </p:cNvGraphicFramePr>
          <p:nvPr/>
        </p:nvGraphicFramePr>
        <p:xfrm>
          <a:off x="428625" y="5638800"/>
          <a:ext cx="31654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58" name="Rovnice" r:id="rId5" imgW="1371600" imgH="457200" progId="Equation.3">
                  <p:embed/>
                </p:oleObj>
              </mc:Choice>
              <mc:Fallback>
                <p:oleObj name="Rovnice" r:id="rId5" imgW="1371600" imgH="45720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5638800"/>
                        <a:ext cx="3165475" cy="977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1"/>
          <p:cNvGraphicFramePr>
            <a:graphicFrameLocks noChangeAspect="1"/>
          </p:cNvGraphicFramePr>
          <p:nvPr/>
        </p:nvGraphicFramePr>
        <p:xfrm>
          <a:off x="428625" y="5643563"/>
          <a:ext cx="83883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59" name="Rovnice" r:id="rId7" imgW="3632200" imgH="457200" progId="Equation.3">
                  <p:embed/>
                </p:oleObj>
              </mc:Choice>
              <mc:Fallback>
                <p:oleObj name="Rovnice" r:id="rId7" imgW="3632200" imgH="4572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5643563"/>
                        <a:ext cx="8388350" cy="984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A. IZOTERMICKÝ DĚJ 			       T = </a:t>
            </a:r>
            <a:r>
              <a:rPr lang="cs-CZ" sz="3400" b="1" dirty="0" err="1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konst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24" name="Přímá spojovací čára 23"/>
          <p:cNvCxnSpPr/>
          <p:nvPr/>
        </p:nvCxnSpPr>
        <p:spPr>
          <a:xfrm>
            <a:off x="5727700" y="1739900"/>
            <a:ext cx="3111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5727700" y="2717800"/>
            <a:ext cx="3111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5727700" y="3695700"/>
            <a:ext cx="3111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0" grpId="0" uiExpand="1" build="p"/>
      <p:bldP spid="53" grpId="0" animBg="1"/>
      <p:bldP spid="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71551" y="673100"/>
            <a:ext cx="79121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cs-CZ" sz="3000" dirty="0"/>
              <a:t>Graf vyjadřující tlak plynu stálé hmotnosti jako</a:t>
            </a:r>
          </a:p>
          <a:p>
            <a:pPr algn="r"/>
            <a:r>
              <a:rPr lang="cs-CZ" sz="3000" dirty="0"/>
              <a:t>funkci objemu při izotermickém ději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v </a:t>
            </a:r>
            <a:r>
              <a:rPr lang="cs-CZ" sz="3000" dirty="0" err="1" smtClean="0"/>
              <a:t>pV</a:t>
            </a:r>
            <a:r>
              <a:rPr lang="cs-CZ" sz="3000" dirty="0" smtClean="0"/>
              <a:t> diagramu se </a:t>
            </a:r>
            <a:r>
              <a:rPr lang="cs-CZ" sz="3000" dirty="0"/>
              <a:t>nazývá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19063" y="5805269"/>
            <a:ext cx="8267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dirty="0"/>
              <a:t>Izoterma v </a:t>
            </a:r>
            <a:r>
              <a:rPr lang="cs-CZ" sz="3600" dirty="0" err="1"/>
              <a:t>pV</a:t>
            </a:r>
            <a:r>
              <a:rPr lang="cs-CZ" sz="3600" dirty="0"/>
              <a:t> diagramu je větev hyperboly.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05550" y="2184400"/>
            <a:ext cx="25226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dirty="0">
                <a:solidFill>
                  <a:srgbClr val="0066CC"/>
                </a:solidFill>
              </a:rPr>
              <a:t>IZOTERMA.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 flipV="1">
            <a:off x="794479" y="1690702"/>
            <a:ext cx="43721" cy="3562115"/>
          </a:xfrm>
          <a:prstGeom prst="line">
            <a:avLst/>
          </a:prstGeom>
          <a:noFill/>
          <a:ln w="28575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8200" y="5279806"/>
            <a:ext cx="5645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3700" y="1555175"/>
            <a:ext cx="401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/>
              <a:t>p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527800" y="5057556"/>
            <a:ext cx="417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/>
              <a:t>V</a:t>
            </a:r>
            <a:endParaRPr lang="cs-CZ" sz="32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8150" y="5146456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/>
              <a:t>0</a:t>
            </a:r>
            <a:endParaRPr lang="cs-CZ" sz="3200" dirty="0"/>
          </a:p>
        </p:txBody>
      </p:sp>
      <p:sp>
        <p:nvSpPr>
          <p:cNvPr id="12" name="Volný tvar 11"/>
          <p:cNvSpPr/>
          <p:nvPr/>
        </p:nvSpPr>
        <p:spPr>
          <a:xfrm>
            <a:off x="822377" y="2080447"/>
            <a:ext cx="4484141" cy="3102964"/>
          </a:xfrm>
          <a:custGeom>
            <a:avLst/>
            <a:gdLst>
              <a:gd name="connsiteX0" fmla="*/ 322288 w 4684426"/>
              <a:gd name="connsiteY0" fmla="*/ 279816 h 3547672"/>
              <a:gd name="connsiteX1" fmla="*/ 322288 w 4684426"/>
              <a:gd name="connsiteY1" fmla="*/ 444708 h 3547672"/>
              <a:gd name="connsiteX2" fmla="*/ 727023 w 4684426"/>
              <a:gd name="connsiteY2" fmla="*/ 2948065 h 3547672"/>
              <a:gd name="connsiteX3" fmla="*/ 4684426 w 4684426"/>
              <a:gd name="connsiteY3" fmla="*/ 3547672 h 3547672"/>
              <a:gd name="connsiteX0" fmla="*/ 122003 w 4484141"/>
              <a:gd name="connsiteY0" fmla="*/ 306916 h 3654928"/>
              <a:gd name="connsiteX1" fmla="*/ 122003 w 4484141"/>
              <a:gd name="connsiteY1" fmla="*/ 471808 h 3654928"/>
              <a:gd name="connsiteX2" fmla="*/ 727023 w 4484141"/>
              <a:gd name="connsiteY2" fmla="*/ 3137767 h 3654928"/>
              <a:gd name="connsiteX3" fmla="*/ 4484141 w 4484141"/>
              <a:gd name="connsiteY3" fmla="*/ 3574772 h 3654928"/>
              <a:gd name="connsiteX0" fmla="*/ 122003 w 4484141"/>
              <a:gd name="connsiteY0" fmla="*/ 306916 h 3574772"/>
              <a:gd name="connsiteX1" fmla="*/ 122003 w 4484141"/>
              <a:gd name="connsiteY1" fmla="*/ 471808 h 3574772"/>
              <a:gd name="connsiteX2" fmla="*/ 727023 w 4484141"/>
              <a:gd name="connsiteY2" fmla="*/ 3137767 h 3574772"/>
              <a:gd name="connsiteX3" fmla="*/ 4484141 w 4484141"/>
              <a:gd name="connsiteY3" fmla="*/ 3574772 h 3574772"/>
              <a:gd name="connsiteX0" fmla="*/ 122003 w 4484141"/>
              <a:gd name="connsiteY0" fmla="*/ 306916 h 3574772"/>
              <a:gd name="connsiteX1" fmla="*/ 122003 w 4484141"/>
              <a:gd name="connsiteY1" fmla="*/ 471808 h 3574772"/>
              <a:gd name="connsiteX2" fmla="*/ 727023 w 4484141"/>
              <a:gd name="connsiteY2" fmla="*/ 3137767 h 3574772"/>
              <a:gd name="connsiteX3" fmla="*/ 4484141 w 4484141"/>
              <a:gd name="connsiteY3" fmla="*/ 3574772 h 3574772"/>
              <a:gd name="connsiteX0" fmla="*/ 122003 w 4484141"/>
              <a:gd name="connsiteY0" fmla="*/ 0 h 3102964"/>
              <a:gd name="connsiteX1" fmla="*/ 727023 w 4484141"/>
              <a:gd name="connsiteY1" fmla="*/ 2665959 h 3102964"/>
              <a:gd name="connsiteX2" fmla="*/ 4484141 w 4484141"/>
              <a:gd name="connsiteY2" fmla="*/ 3102964 h 310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4141" h="3102964">
                <a:moveTo>
                  <a:pt x="122003" y="0"/>
                </a:moveTo>
                <a:cubicBezTo>
                  <a:pt x="222840" y="471808"/>
                  <a:pt x="0" y="2148798"/>
                  <a:pt x="727023" y="2665959"/>
                </a:cubicBezTo>
                <a:cubicBezTo>
                  <a:pt x="1212746" y="2964045"/>
                  <a:pt x="2868951" y="3061741"/>
                  <a:pt x="4484141" y="310296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1028116" y="1901606"/>
            <a:ext cx="4255083" cy="3155950"/>
          </a:xfrm>
          <a:custGeom>
            <a:avLst/>
            <a:gdLst>
              <a:gd name="connsiteX0" fmla="*/ 322288 w 4684426"/>
              <a:gd name="connsiteY0" fmla="*/ 279816 h 3547672"/>
              <a:gd name="connsiteX1" fmla="*/ 322288 w 4684426"/>
              <a:gd name="connsiteY1" fmla="*/ 444708 h 3547672"/>
              <a:gd name="connsiteX2" fmla="*/ 727023 w 4684426"/>
              <a:gd name="connsiteY2" fmla="*/ 2948065 h 3547672"/>
              <a:gd name="connsiteX3" fmla="*/ 4684426 w 4684426"/>
              <a:gd name="connsiteY3" fmla="*/ 3547672 h 3547672"/>
              <a:gd name="connsiteX0" fmla="*/ 122003 w 4484141"/>
              <a:gd name="connsiteY0" fmla="*/ 306916 h 3654928"/>
              <a:gd name="connsiteX1" fmla="*/ 122003 w 4484141"/>
              <a:gd name="connsiteY1" fmla="*/ 471808 h 3654928"/>
              <a:gd name="connsiteX2" fmla="*/ 727023 w 4484141"/>
              <a:gd name="connsiteY2" fmla="*/ 3137767 h 3654928"/>
              <a:gd name="connsiteX3" fmla="*/ 4484141 w 4484141"/>
              <a:gd name="connsiteY3" fmla="*/ 3574772 h 3654928"/>
              <a:gd name="connsiteX0" fmla="*/ 122003 w 4484141"/>
              <a:gd name="connsiteY0" fmla="*/ 306916 h 3574772"/>
              <a:gd name="connsiteX1" fmla="*/ 122003 w 4484141"/>
              <a:gd name="connsiteY1" fmla="*/ 471808 h 3574772"/>
              <a:gd name="connsiteX2" fmla="*/ 727023 w 4484141"/>
              <a:gd name="connsiteY2" fmla="*/ 3137767 h 3574772"/>
              <a:gd name="connsiteX3" fmla="*/ 4484141 w 4484141"/>
              <a:gd name="connsiteY3" fmla="*/ 3574772 h 3574772"/>
              <a:gd name="connsiteX0" fmla="*/ 122003 w 4484141"/>
              <a:gd name="connsiteY0" fmla="*/ 306916 h 3574772"/>
              <a:gd name="connsiteX1" fmla="*/ 122003 w 4484141"/>
              <a:gd name="connsiteY1" fmla="*/ 471808 h 3574772"/>
              <a:gd name="connsiteX2" fmla="*/ 727023 w 4484141"/>
              <a:gd name="connsiteY2" fmla="*/ 3137767 h 3574772"/>
              <a:gd name="connsiteX3" fmla="*/ 4484141 w 4484141"/>
              <a:gd name="connsiteY3" fmla="*/ 3574772 h 3574772"/>
              <a:gd name="connsiteX0" fmla="*/ 122003 w 4484141"/>
              <a:gd name="connsiteY0" fmla="*/ 0 h 3102964"/>
              <a:gd name="connsiteX1" fmla="*/ 727023 w 4484141"/>
              <a:gd name="connsiteY1" fmla="*/ 2665959 h 3102964"/>
              <a:gd name="connsiteX2" fmla="*/ 4484141 w 4484141"/>
              <a:gd name="connsiteY2" fmla="*/ 3102964 h 3102964"/>
              <a:gd name="connsiteX0" fmla="*/ 0 w 4484141"/>
              <a:gd name="connsiteY0" fmla="*/ 0 h 3014064"/>
              <a:gd name="connsiteX1" fmla="*/ 727023 w 4484141"/>
              <a:gd name="connsiteY1" fmla="*/ 2577059 h 3014064"/>
              <a:gd name="connsiteX2" fmla="*/ 4484141 w 4484141"/>
              <a:gd name="connsiteY2" fmla="*/ 3014064 h 3014064"/>
              <a:gd name="connsiteX0" fmla="*/ 0 w 4222750"/>
              <a:gd name="connsiteY0" fmla="*/ 0 h 3155950"/>
              <a:gd name="connsiteX1" fmla="*/ 727023 w 4222750"/>
              <a:gd name="connsiteY1" fmla="*/ 2577059 h 3155950"/>
              <a:gd name="connsiteX2" fmla="*/ 4222750 w 4222750"/>
              <a:gd name="connsiteY2" fmla="*/ 3155950 h 3155950"/>
              <a:gd name="connsiteX0" fmla="*/ 0 w 4222750"/>
              <a:gd name="connsiteY0" fmla="*/ 0 h 3155950"/>
              <a:gd name="connsiteX1" fmla="*/ 933450 w 4222750"/>
              <a:gd name="connsiteY1" fmla="*/ 2667000 h 3155950"/>
              <a:gd name="connsiteX2" fmla="*/ 4222750 w 4222750"/>
              <a:gd name="connsiteY2" fmla="*/ 3155950 h 3155950"/>
              <a:gd name="connsiteX0" fmla="*/ 32333 w 4255083"/>
              <a:gd name="connsiteY0" fmla="*/ 0 h 3155950"/>
              <a:gd name="connsiteX1" fmla="*/ 965783 w 4255083"/>
              <a:gd name="connsiteY1" fmla="*/ 2667000 h 3155950"/>
              <a:gd name="connsiteX2" fmla="*/ 4255083 w 4255083"/>
              <a:gd name="connsiteY2" fmla="*/ 3155950 h 315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5083" h="3155950">
                <a:moveTo>
                  <a:pt x="32333" y="0"/>
                </a:moveTo>
                <a:cubicBezTo>
                  <a:pt x="133170" y="471808"/>
                  <a:pt x="0" y="2208259"/>
                  <a:pt x="965783" y="2667000"/>
                </a:cubicBezTo>
                <a:cubicBezTo>
                  <a:pt x="1451506" y="2965086"/>
                  <a:pt x="2639893" y="3114727"/>
                  <a:pt x="4255083" y="3155950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1149350" y="1901606"/>
            <a:ext cx="4133850" cy="3111500"/>
          </a:xfrm>
          <a:custGeom>
            <a:avLst/>
            <a:gdLst>
              <a:gd name="connsiteX0" fmla="*/ 322288 w 4684426"/>
              <a:gd name="connsiteY0" fmla="*/ 279816 h 3547672"/>
              <a:gd name="connsiteX1" fmla="*/ 322288 w 4684426"/>
              <a:gd name="connsiteY1" fmla="*/ 444708 h 3547672"/>
              <a:gd name="connsiteX2" fmla="*/ 727023 w 4684426"/>
              <a:gd name="connsiteY2" fmla="*/ 2948065 h 3547672"/>
              <a:gd name="connsiteX3" fmla="*/ 4684426 w 4684426"/>
              <a:gd name="connsiteY3" fmla="*/ 3547672 h 3547672"/>
              <a:gd name="connsiteX0" fmla="*/ 122003 w 4484141"/>
              <a:gd name="connsiteY0" fmla="*/ 306916 h 3654928"/>
              <a:gd name="connsiteX1" fmla="*/ 122003 w 4484141"/>
              <a:gd name="connsiteY1" fmla="*/ 471808 h 3654928"/>
              <a:gd name="connsiteX2" fmla="*/ 727023 w 4484141"/>
              <a:gd name="connsiteY2" fmla="*/ 3137767 h 3654928"/>
              <a:gd name="connsiteX3" fmla="*/ 4484141 w 4484141"/>
              <a:gd name="connsiteY3" fmla="*/ 3574772 h 3654928"/>
              <a:gd name="connsiteX0" fmla="*/ 122003 w 4484141"/>
              <a:gd name="connsiteY0" fmla="*/ 306916 h 3574772"/>
              <a:gd name="connsiteX1" fmla="*/ 122003 w 4484141"/>
              <a:gd name="connsiteY1" fmla="*/ 471808 h 3574772"/>
              <a:gd name="connsiteX2" fmla="*/ 727023 w 4484141"/>
              <a:gd name="connsiteY2" fmla="*/ 3137767 h 3574772"/>
              <a:gd name="connsiteX3" fmla="*/ 4484141 w 4484141"/>
              <a:gd name="connsiteY3" fmla="*/ 3574772 h 3574772"/>
              <a:gd name="connsiteX0" fmla="*/ 122003 w 4484141"/>
              <a:gd name="connsiteY0" fmla="*/ 306916 h 3574772"/>
              <a:gd name="connsiteX1" fmla="*/ 122003 w 4484141"/>
              <a:gd name="connsiteY1" fmla="*/ 471808 h 3574772"/>
              <a:gd name="connsiteX2" fmla="*/ 727023 w 4484141"/>
              <a:gd name="connsiteY2" fmla="*/ 3137767 h 3574772"/>
              <a:gd name="connsiteX3" fmla="*/ 4484141 w 4484141"/>
              <a:gd name="connsiteY3" fmla="*/ 3574772 h 3574772"/>
              <a:gd name="connsiteX0" fmla="*/ 122003 w 4484141"/>
              <a:gd name="connsiteY0" fmla="*/ 0 h 3102964"/>
              <a:gd name="connsiteX1" fmla="*/ 727023 w 4484141"/>
              <a:gd name="connsiteY1" fmla="*/ 2665959 h 3102964"/>
              <a:gd name="connsiteX2" fmla="*/ 4484141 w 4484141"/>
              <a:gd name="connsiteY2" fmla="*/ 3102964 h 3102964"/>
              <a:gd name="connsiteX0" fmla="*/ 0 w 4484141"/>
              <a:gd name="connsiteY0" fmla="*/ 0 h 3014064"/>
              <a:gd name="connsiteX1" fmla="*/ 727023 w 4484141"/>
              <a:gd name="connsiteY1" fmla="*/ 2577059 h 3014064"/>
              <a:gd name="connsiteX2" fmla="*/ 4484141 w 4484141"/>
              <a:gd name="connsiteY2" fmla="*/ 3014064 h 3014064"/>
              <a:gd name="connsiteX0" fmla="*/ 0 w 4222750"/>
              <a:gd name="connsiteY0" fmla="*/ 0 h 3155950"/>
              <a:gd name="connsiteX1" fmla="*/ 727023 w 4222750"/>
              <a:gd name="connsiteY1" fmla="*/ 2577059 h 3155950"/>
              <a:gd name="connsiteX2" fmla="*/ 4222750 w 4222750"/>
              <a:gd name="connsiteY2" fmla="*/ 3155950 h 3155950"/>
              <a:gd name="connsiteX0" fmla="*/ 0 w 4222750"/>
              <a:gd name="connsiteY0" fmla="*/ 0 h 3155950"/>
              <a:gd name="connsiteX1" fmla="*/ 933450 w 4222750"/>
              <a:gd name="connsiteY1" fmla="*/ 2667000 h 3155950"/>
              <a:gd name="connsiteX2" fmla="*/ 4222750 w 4222750"/>
              <a:gd name="connsiteY2" fmla="*/ 3155950 h 3155950"/>
              <a:gd name="connsiteX0" fmla="*/ 32333 w 4255083"/>
              <a:gd name="connsiteY0" fmla="*/ 0 h 3155950"/>
              <a:gd name="connsiteX1" fmla="*/ 965783 w 4255083"/>
              <a:gd name="connsiteY1" fmla="*/ 2667000 h 3155950"/>
              <a:gd name="connsiteX2" fmla="*/ 4255083 w 4255083"/>
              <a:gd name="connsiteY2" fmla="*/ 3155950 h 3155950"/>
              <a:gd name="connsiteX0" fmla="*/ 0 w 4343983"/>
              <a:gd name="connsiteY0" fmla="*/ 0 h 3022600"/>
              <a:gd name="connsiteX1" fmla="*/ 1054683 w 4343983"/>
              <a:gd name="connsiteY1" fmla="*/ 2533650 h 3022600"/>
              <a:gd name="connsiteX2" fmla="*/ 4343983 w 4343983"/>
              <a:gd name="connsiteY2" fmla="*/ 3022600 h 3022600"/>
              <a:gd name="connsiteX0" fmla="*/ 0 w 4133850"/>
              <a:gd name="connsiteY0" fmla="*/ 0 h 3111500"/>
              <a:gd name="connsiteX1" fmla="*/ 1054683 w 4133850"/>
              <a:gd name="connsiteY1" fmla="*/ 2533650 h 3111500"/>
              <a:gd name="connsiteX2" fmla="*/ 4133850 w 4133850"/>
              <a:gd name="connsiteY2" fmla="*/ 3111500 h 3111500"/>
              <a:gd name="connsiteX0" fmla="*/ 0 w 4133850"/>
              <a:gd name="connsiteY0" fmla="*/ 0 h 3111500"/>
              <a:gd name="connsiteX1" fmla="*/ 1155700 w 4133850"/>
              <a:gd name="connsiteY1" fmla="*/ 2533650 h 3111500"/>
              <a:gd name="connsiteX2" fmla="*/ 4133850 w 4133850"/>
              <a:gd name="connsiteY2" fmla="*/ 3111500 h 3111500"/>
              <a:gd name="connsiteX0" fmla="*/ 0 w 4133850"/>
              <a:gd name="connsiteY0" fmla="*/ 0 h 3111500"/>
              <a:gd name="connsiteX1" fmla="*/ 1155700 w 4133850"/>
              <a:gd name="connsiteY1" fmla="*/ 2578100 h 3111500"/>
              <a:gd name="connsiteX2" fmla="*/ 4133850 w 4133850"/>
              <a:gd name="connsiteY2" fmla="*/ 3111500 h 3111500"/>
              <a:gd name="connsiteX0" fmla="*/ 0 w 4133850"/>
              <a:gd name="connsiteY0" fmla="*/ 0 h 3111500"/>
              <a:gd name="connsiteX1" fmla="*/ 1155700 w 4133850"/>
              <a:gd name="connsiteY1" fmla="*/ 2578100 h 3111500"/>
              <a:gd name="connsiteX2" fmla="*/ 4133850 w 4133850"/>
              <a:gd name="connsiteY2" fmla="*/ 3111500 h 3111500"/>
              <a:gd name="connsiteX0" fmla="*/ 0 w 4133850"/>
              <a:gd name="connsiteY0" fmla="*/ 0 h 3111500"/>
              <a:gd name="connsiteX1" fmla="*/ 1155700 w 4133850"/>
              <a:gd name="connsiteY1" fmla="*/ 2578100 h 3111500"/>
              <a:gd name="connsiteX2" fmla="*/ 4133850 w 4133850"/>
              <a:gd name="connsiteY2" fmla="*/ 3111500 h 31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33850" h="3111500">
                <a:moveTo>
                  <a:pt x="0" y="0"/>
                </a:moveTo>
                <a:cubicBezTo>
                  <a:pt x="100837" y="471808"/>
                  <a:pt x="189917" y="2119359"/>
                  <a:pt x="1155700" y="2578100"/>
                </a:cubicBezTo>
                <a:cubicBezTo>
                  <a:pt x="1641423" y="2876186"/>
                  <a:pt x="2500880" y="2957247"/>
                  <a:pt x="4133850" y="311150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83361" name="Object 1"/>
          <p:cNvGraphicFramePr>
            <a:graphicFrameLocks noChangeAspect="1"/>
          </p:cNvGraphicFramePr>
          <p:nvPr/>
        </p:nvGraphicFramePr>
        <p:xfrm>
          <a:off x="2971800" y="3235106"/>
          <a:ext cx="215106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393" name="Rovnice" r:id="rId4" imgW="698500" imgH="228600" progId="Equation.3">
                  <p:embed/>
                </p:oleObj>
              </mc:Choice>
              <mc:Fallback>
                <p:oleObj name="Rovnice" r:id="rId4" imgW="69850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35106"/>
                        <a:ext cx="2151063" cy="696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971800" y="2390556"/>
            <a:ext cx="622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T</a:t>
            </a:r>
            <a:r>
              <a:rPr lang="cs-CZ" sz="3200" b="1" baseline="-25000" dirty="0" smtClean="0">
                <a:solidFill>
                  <a:srgbClr val="FF0000"/>
                </a:solidFill>
              </a:rPr>
              <a:t>1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771900" y="2390556"/>
            <a:ext cx="622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T</a:t>
            </a:r>
            <a:r>
              <a:rPr lang="cs-CZ" sz="3200" b="1" baseline="-25000" dirty="0" smtClean="0">
                <a:solidFill>
                  <a:srgbClr val="FFFF00"/>
                </a:solidFill>
              </a:rPr>
              <a:t>2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527550" y="2390556"/>
            <a:ext cx="622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T</a:t>
            </a:r>
            <a:r>
              <a:rPr lang="cs-CZ" sz="3200" b="1" baseline="-25000" dirty="0" smtClean="0">
                <a:solidFill>
                  <a:srgbClr val="00B050"/>
                </a:solidFill>
              </a:rPr>
              <a:t>3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727450" y="2390556"/>
            <a:ext cx="622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T</a:t>
            </a:r>
            <a:r>
              <a:rPr lang="cs-CZ" sz="3200" b="1" baseline="-25000" dirty="0" smtClean="0">
                <a:solidFill>
                  <a:srgbClr val="FFFF00"/>
                </a:solidFill>
              </a:rPr>
              <a:t>2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483100" y="2390556"/>
            <a:ext cx="622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T</a:t>
            </a:r>
            <a:r>
              <a:rPr lang="cs-CZ" sz="3200" b="1" baseline="-25000" dirty="0" smtClean="0">
                <a:solidFill>
                  <a:srgbClr val="00B050"/>
                </a:solidFill>
              </a:rPr>
              <a:t>3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A. IZOTERMICKÝ DĚJ 			       T = </a:t>
            </a:r>
            <a:r>
              <a:rPr lang="cs-CZ" sz="3400" b="1" dirty="0" err="1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konst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8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5" grpId="0"/>
      <p:bldP spid="12" grpId="0" animBg="1"/>
      <p:bldP spid="16" grpId="0" animBg="1"/>
      <p:bldP spid="18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0" y="310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cs-CZ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85750" y="5184195"/>
            <a:ext cx="8597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dirty="0" smtClean="0"/>
              <a:t>úsečka rovnoběžná s</a:t>
            </a:r>
            <a:r>
              <a:rPr lang="cs-CZ" sz="3200" dirty="0"/>
              <a:t> osou </a:t>
            </a:r>
            <a:endParaRPr lang="cs-CZ" sz="3200" dirty="0" smtClean="0"/>
          </a:p>
          <a:p>
            <a:pPr algn="just"/>
            <a:r>
              <a:rPr lang="cs-CZ" sz="3200" dirty="0" smtClean="0"/>
              <a:t>tlaku							       objemu	</a:t>
            </a:r>
            <a:endParaRPr lang="cs-CZ" sz="3200" dirty="0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1060450" y="1438930"/>
            <a:ext cx="0" cy="27315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060450" y="4176067"/>
            <a:ext cx="290382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2616200" y="1750081"/>
            <a:ext cx="0" cy="17233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5105400" y="1438930"/>
            <a:ext cx="0" cy="273150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5105400" y="4176067"/>
            <a:ext cx="290382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6794500" y="1661180"/>
            <a:ext cx="1" cy="18122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82600" y="1305580"/>
            <a:ext cx="4309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p</a:t>
            </a:r>
            <a:endParaRPr lang="cs-CZ" sz="3200" dirty="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860800" y="4105930"/>
            <a:ext cx="448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T</a:t>
            </a:r>
            <a:endParaRPr lang="cs-CZ" sz="3200" dirty="0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660900" y="3883680"/>
            <a:ext cx="4223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0</a:t>
            </a:r>
            <a:endParaRPr lang="cs-CZ" sz="3200" dirty="0"/>
          </a:p>
        </p:txBody>
      </p:sp>
      <p:sp>
        <p:nvSpPr>
          <p:cNvPr id="23" name="Obdélník 22"/>
          <p:cNvSpPr/>
          <p:nvPr/>
        </p:nvSpPr>
        <p:spPr>
          <a:xfrm>
            <a:off x="1149350" y="4550430"/>
            <a:ext cx="2617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err="1" smtClean="0"/>
              <a:t>pT</a:t>
            </a:r>
            <a:r>
              <a:rPr lang="cs-CZ" sz="2800" dirty="0" smtClean="0"/>
              <a:t> diagram</a:t>
            </a:r>
            <a:endParaRPr lang="cs-CZ" sz="2800" dirty="0"/>
          </a:p>
        </p:txBody>
      </p:sp>
      <p:sp>
        <p:nvSpPr>
          <p:cNvPr id="24" name="Obdélník 23"/>
          <p:cNvSpPr/>
          <p:nvPr/>
        </p:nvSpPr>
        <p:spPr>
          <a:xfrm>
            <a:off x="5327650" y="4550430"/>
            <a:ext cx="263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VT diagram</a:t>
            </a:r>
            <a:endParaRPr lang="cs-CZ" sz="2800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A. IZOTERMICKÝ DĚJ 			       T = </a:t>
            </a:r>
            <a:r>
              <a:rPr lang="cs-CZ" sz="3400" b="1" dirty="0" err="1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konst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950200" y="4061480"/>
            <a:ext cx="448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T</a:t>
            </a:r>
            <a:endParaRPr lang="cs-CZ" sz="3200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31298" y="3883680"/>
            <a:ext cx="4223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0</a:t>
            </a:r>
            <a:endParaRPr lang="cs-CZ" sz="3200" dirty="0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572000" y="1305580"/>
            <a:ext cx="4309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V</a:t>
            </a:r>
            <a:endParaRPr lang="cs-CZ" sz="3200" dirty="0"/>
          </a:p>
        </p:txBody>
      </p:sp>
      <p:cxnSp>
        <p:nvCxnSpPr>
          <p:cNvPr id="28" name="Přímá spojovací čára 27"/>
          <p:cNvCxnSpPr>
            <a:stCxn id="19469" idx="1"/>
          </p:cNvCxnSpPr>
          <p:nvPr/>
        </p:nvCxnSpPr>
        <p:spPr>
          <a:xfrm rot="16200000" flipH="1">
            <a:off x="2282825" y="3806825"/>
            <a:ext cx="66674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16200000" flipH="1">
            <a:off x="6461126" y="3806825"/>
            <a:ext cx="66674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9" grpId="0" animBg="1"/>
      <p:bldP spid="194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73100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000" dirty="0">
                <a:latin typeface="+mn-lt"/>
                <a:cs typeface="Times New Roman" pitchFamily="18" charset="0"/>
              </a:rPr>
              <a:t>Reálný plyn nahrazujeme </a:t>
            </a:r>
            <a:r>
              <a:rPr lang="cs-CZ" sz="3000" dirty="0" smtClean="0">
                <a:latin typeface="+mn-lt"/>
                <a:cs typeface="Times New Roman" pitchFamily="18" charset="0"/>
              </a:rPr>
              <a:t>modelem – </a:t>
            </a:r>
            <a:r>
              <a:rPr lang="cs-CZ" sz="3000" b="1" dirty="0">
                <a:latin typeface="+mn-lt"/>
                <a:cs typeface="Times New Roman" pitchFamily="18" charset="0"/>
              </a:rPr>
              <a:t>ideálním </a:t>
            </a:r>
            <a:r>
              <a:rPr lang="cs-CZ" sz="3000" b="1" dirty="0" smtClean="0">
                <a:latin typeface="+mn-lt"/>
                <a:cs typeface="Times New Roman" pitchFamily="18" charset="0"/>
              </a:rPr>
              <a:t>plynem</a:t>
            </a:r>
            <a:r>
              <a:rPr lang="cs-CZ" sz="3000" dirty="0" smtClean="0">
                <a:latin typeface="+mn-lt"/>
                <a:cs typeface="Times New Roman" pitchFamily="18" charset="0"/>
              </a:rPr>
              <a:t>,</a:t>
            </a:r>
            <a:r>
              <a:rPr lang="cs-CZ" sz="3000" dirty="0">
                <a:latin typeface="+mn-lt"/>
                <a:cs typeface="Times New Roman" pitchFamily="18" charset="0"/>
              </a:rPr>
              <a:t/>
            </a:r>
            <a:br>
              <a:rPr lang="cs-CZ" sz="3000" dirty="0">
                <a:latin typeface="+mn-lt"/>
                <a:cs typeface="Times New Roman" pitchFamily="18" charset="0"/>
              </a:rPr>
            </a:br>
            <a:r>
              <a:rPr lang="cs-CZ" sz="3000" dirty="0">
                <a:latin typeface="+mn-lt"/>
                <a:cs typeface="Times New Roman" pitchFamily="18" charset="0"/>
              </a:rPr>
              <a:t>o jehož molekulách předpokládáme:</a:t>
            </a:r>
          </a:p>
          <a:p>
            <a:pPr>
              <a:defRPr/>
            </a:pPr>
            <a:endParaRPr lang="cs-CZ" sz="2800" dirty="0">
              <a:latin typeface="+mn-lt"/>
              <a:cs typeface="Times New Roman" pitchFamily="18" charset="0"/>
            </a:endParaRPr>
          </a:p>
          <a:p>
            <a:pPr marL="360363" indent="-360363">
              <a:buFont typeface="Calibri" pitchFamily="34" charset="0"/>
              <a:buAutoNum type="arabicPeriod"/>
              <a:defRPr/>
            </a:pPr>
            <a:r>
              <a:rPr lang="cs-CZ" sz="2800" dirty="0" smtClean="0">
                <a:latin typeface="+mn-lt"/>
                <a:cs typeface="Times New Roman" pitchFamily="18" charset="0"/>
              </a:rPr>
              <a:t>Rozměry </a:t>
            </a:r>
            <a:r>
              <a:rPr lang="cs-CZ" sz="2800" dirty="0">
                <a:latin typeface="+mn-lt"/>
                <a:cs typeface="Times New Roman" pitchFamily="18" charset="0"/>
              </a:rPr>
              <a:t>jsou zanedbatelné vzhledem </a:t>
            </a:r>
            <a:r>
              <a:rPr lang="cs-CZ" sz="2800" dirty="0" smtClean="0">
                <a:latin typeface="+mn-lt"/>
                <a:cs typeface="Times New Roman" pitchFamily="18" charset="0"/>
              </a:rPr>
              <a:t>k</a:t>
            </a:r>
            <a:r>
              <a:rPr lang="cs-CZ" sz="2800" dirty="0">
                <a:latin typeface="+mn-lt"/>
                <a:cs typeface="Times New Roman" pitchFamily="18" charset="0"/>
              </a:rPr>
              <a:t> jejich střední vzdálenosti. </a:t>
            </a:r>
            <a:r>
              <a:rPr lang="cs-CZ" sz="2800" dirty="0" smtClean="0">
                <a:latin typeface="+mn-lt"/>
                <a:cs typeface="Times New Roman" pitchFamily="18" charset="0"/>
              </a:rPr>
              <a:t>(Jsou dokonale stlačitelné.)</a:t>
            </a:r>
            <a:r>
              <a:rPr lang="cs-CZ" sz="2800" dirty="0">
                <a:latin typeface="+mn-lt"/>
                <a:cs typeface="Times New Roman" pitchFamily="18" charset="0"/>
              </a:rPr>
              <a:t/>
            </a:r>
            <a:br>
              <a:rPr lang="cs-CZ" sz="2800" dirty="0">
                <a:latin typeface="+mn-lt"/>
                <a:cs typeface="Times New Roman" pitchFamily="18" charset="0"/>
              </a:rPr>
            </a:br>
            <a:endParaRPr lang="cs-CZ" sz="2800" dirty="0">
              <a:latin typeface="+mn-lt"/>
              <a:cs typeface="Times New Roman" pitchFamily="18" charset="0"/>
            </a:endParaRPr>
          </a:p>
          <a:p>
            <a:pPr marL="360363" indent="-360363">
              <a:buFont typeface="Calibri" pitchFamily="34" charset="0"/>
              <a:buAutoNum type="arabicPeriod"/>
              <a:defRPr/>
            </a:pPr>
            <a:r>
              <a:rPr lang="cs-CZ" sz="2800" dirty="0" smtClean="0">
                <a:latin typeface="+mn-lt"/>
                <a:cs typeface="Times New Roman" pitchFamily="18" charset="0"/>
              </a:rPr>
              <a:t>Navzájem </a:t>
            </a:r>
            <a:r>
              <a:rPr lang="cs-CZ" sz="2800" dirty="0">
                <a:latin typeface="+mn-lt"/>
                <a:cs typeface="Times New Roman" pitchFamily="18" charset="0"/>
              </a:rPr>
              <a:t>na sebe silově nepůsobí </a:t>
            </a:r>
            <a:r>
              <a:rPr lang="cs-CZ" sz="2800" dirty="0" smtClean="0">
                <a:latin typeface="+mn-lt"/>
                <a:cs typeface="Times New Roman" pitchFamily="18" charset="0"/>
              </a:rPr>
              <a:t> </a:t>
            </a:r>
            <a:r>
              <a:rPr lang="cs-CZ" sz="2800" dirty="0">
                <a:latin typeface="+mn-lt"/>
                <a:cs typeface="Times New Roman" pitchFamily="18" charset="0"/>
              </a:rPr>
              <a:t>– kromě vzájemných srážek</a:t>
            </a:r>
            <a:r>
              <a:rPr lang="cs-CZ" sz="2800" dirty="0" smtClean="0">
                <a:latin typeface="+mn-lt"/>
                <a:cs typeface="Times New Roman" pitchFamily="18" charset="0"/>
              </a:rPr>
              <a:t>.</a:t>
            </a:r>
            <a:r>
              <a:rPr lang="cs-CZ" sz="2800" dirty="0" smtClean="0"/>
              <a:t> Celková potenciální energie je nulová. </a:t>
            </a:r>
            <a:br>
              <a:rPr lang="cs-CZ" sz="28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2800" dirty="0" smtClean="0"/>
              <a:t>Vnitřní energie IP je rovna celkové kinetické energii soustavy molekul tohoto plynu.</a:t>
            </a:r>
          </a:p>
          <a:p>
            <a:pPr marL="360363" indent="-360363">
              <a:defRPr/>
            </a:pPr>
            <a:endParaRPr lang="cs-CZ" sz="2800" dirty="0">
              <a:latin typeface="+mn-lt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cs-CZ" sz="2800" dirty="0" smtClean="0">
                <a:latin typeface="+mn-lt"/>
                <a:cs typeface="Times New Roman" pitchFamily="18" charset="0"/>
              </a:rPr>
              <a:t>Vzájemné </a:t>
            </a:r>
            <a:r>
              <a:rPr lang="cs-CZ" sz="2800" dirty="0">
                <a:latin typeface="+mn-lt"/>
                <a:cs typeface="Times New Roman" pitchFamily="18" charset="0"/>
              </a:rPr>
              <a:t>srážky a nárazy na stěny jsou dokonale pružné</a:t>
            </a:r>
            <a:r>
              <a:rPr lang="cs-CZ" sz="2800" dirty="0" smtClean="0">
                <a:latin typeface="+mn-lt"/>
                <a:cs typeface="Times New Roman" pitchFamily="18" charset="0"/>
              </a:rPr>
              <a:t>.</a:t>
            </a:r>
            <a:r>
              <a:rPr lang="cs-CZ" sz="2800" dirty="0">
                <a:latin typeface="+mn-lt"/>
                <a:cs typeface="Times New Roman" pitchFamily="18" charset="0"/>
              </a:rPr>
              <a:t> </a:t>
            </a:r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61595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3. 1. IDEÁLNÍ 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PLYN 	(IP)</a:t>
            </a:r>
            <a:endParaRPr lang="cs-CZ" sz="3400" dirty="0">
              <a:solidFill>
                <a:srgbClr val="A6D8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3850" y="717550"/>
            <a:ext cx="4559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rgbClr val="000099"/>
                </a:solidFill>
              </a:rPr>
              <a:t>1</a:t>
            </a:r>
            <a:r>
              <a:rPr lang="cs-CZ" sz="3200" dirty="0">
                <a:solidFill>
                  <a:srgbClr val="000099"/>
                </a:solidFill>
              </a:rPr>
              <a:t>. </a:t>
            </a:r>
            <a:r>
              <a:rPr lang="cs-CZ" sz="3200" dirty="0" smtClean="0">
                <a:solidFill>
                  <a:srgbClr val="000099"/>
                </a:solidFill>
              </a:rPr>
              <a:t>termodynamický zákon:</a:t>
            </a:r>
            <a:endParaRPr lang="cs-CZ" sz="3200" dirty="0">
              <a:solidFill>
                <a:srgbClr val="000099"/>
              </a:solidFill>
            </a:endParaRPr>
          </a:p>
        </p:txBody>
      </p:sp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650559"/>
              </p:ext>
            </p:extLst>
          </p:nvPr>
        </p:nvGraphicFramePr>
        <p:xfrm>
          <a:off x="6226175" y="928688"/>
          <a:ext cx="229870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56" name="Rovnice" r:id="rId4" imgW="825480" imgH="660240" progId="Equation.3">
                  <p:embed/>
                </p:oleObj>
              </mc:Choice>
              <mc:Fallback>
                <p:oleObj name="Rovnice" r:id="rId4" imgW="825480" imgH="66024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175" y="928688"/>
                        <a:ext cx="2298700" cy="1611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délník 13"/>
          <p:cNvSpPr/>
          <p:nvPr/>
        </p:nvSpPr>
        <p:spPr>
          <a:xfrm>
            <a:off x="1016000" y="3429000"/>
            <a:ext cx="1600200" cy="12001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olný tvar 16"/>
          <p:cNvSpPr/>
          <p:nvPr/>
        </p:nvSpPr>
        <p:spPr>
          <a:xfrm>
            <a:off x="986971" y="2082800"/>
            <a:ext cx="1654629" cy="2569029"/>
          </a:xfrm>
          <a:custGeom>
            <a:avLst/>
            <a:gdLst>
              <a:gd name="connsiteX0" fmla="*/ 0 w 1654629"/>
              <a:gd name="connsiteY0" fmla="*/ 14514 h 2569029"/>
              <a:gd name="connsiteX1" fmla="*/ 14515 w 1654629"/>
              <a:gd name="connsiteY1" fmla="*/ 2569029 h 2569029"/>
              <a:gd name="connsiteX2" fmla="*/ 1625600 w 1654629"/>
              <a:gd name="connsiteY2" fmla="*/ 2569029 h 2569029"/>
              <a:gd name="connsiteX3" fmla="*/ 1654629 w 1654629"/>
              <a:gd name="connsiteY3" fmla="*/ 0 h 256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629" h="2569029">
                <a:moveTo>
                  <a:pt x="0" y="14514"/>
                </a:moveTo>
                <a:cubicBezTo>
                  <a:pt x="4838" y="866019"/>
                  <a:pt x="9677" y="1717524"/>
                  <a:pt x="14515" y="2569029"/>
                </a:cubicBezTo>
                <a:lnTo>
                  <a:pt x="1625600" y="2569029"/>
                </a:lnTo>
                <a:lnTo>
                  <a:pt x="165462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1000125" y="3340100"/>
            <a:ext cx="1628776" cy="873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705100" y="3117850"/>
            <a:ext cx="5565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/>
              <a:t>T</a:t>
            </a:r>
          </a:p>
          <a:p>
            <a:r>
              <a:rPr lang="cs-CZ" sz="3200" dirty="0" smtClean="0"/>
              <a:t>V</a:t>
            </a:r>
            <a:r>
              <a:rPr lang="cs-CZ" sz="3200" baseline="-25000" dirty="0" smtClean="0"/>
              <a:t>1</a:t>
            </a:r>
          </a:p>
          <a:p>
            <a:r>
              <a:rPr lang="cs-CZ" sz="3200" dirty="0" smtClean="0"/>
              <a:t>P</a:t>
            </a:r>
            <a:r>
              <a:rPr lang="cs-CZ" sz="3200" baseline="-25000" dirty="0" smtClean="0"/>
              <a:t>1</a:t>
            </a:r>
            <a:endParaRPr lang="cs-CZ" sz="3200" dirty="0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A. IZOTERMICKÝ DĚJ 			       T = </a:t>
            </a:r>
            <a:r>
              <a:rPr lang="cs-CZ" sz="3400" b="1" dirty="0" err="1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konst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3850" y="717550"/>
            <a:ext cx="4559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rgbClr val="000099"/>
                </a:solidFill>
              </a:rPr>
              <a:t>1</a:t>
            </a:r>
            <a:r>
              <a:rPr lang="cs-CZ" sz="3200" dirty="0">
                <a:solidFill>
                  <a:srgbClr val="000099"/>
                </a:solidFill>
              </a:rPr>
              <a:t>. </a:t>
            </a:r>
            <a:r>
              <a:rPr lang="cs-CZ" sz="3200" dirty="0" smtClean="0">
                <a:solidFill>
                  <a:srgbClr val="000099"/>
                </a:solidFill>
              </a:rPr>
              <a:t>termodynamický zákon:</a:t>
            </a:r>
            <a:endParaRPr lang="cs-CZ" sz="3200" dirty="0">
              <a:solidFill>
                <a:srgbClr val="000099"/>
              </a:solidFill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47787" y="5658187"/>
            <a:ext cx="825790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000" dirty="0"/>
              <a:t>Teplo přijaté ideálním plynem při izotermickém ději </a:t>
            </a:r>
            <a:br>
              <a:rPr lang="cs-CZ" sz="3000" dirty="0"/>
            </a:br>
            <a:r>
              <a:rPr lang="cs-CZ" sz="3000" dirty="0"/>
              <a:t>se rovná práci, kterou plyn při tomto ději vykoná.</a:t>
            </a:r>
          </a:p>
        </p:txBody>
      </p:sp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6299200" y="2751138"/>
          <a:ext cx="2184400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92" name="Rovnice" r:id="rId4" imgW="787400" imgH="1130300" progId="Equation.3">
                  <p:embed/>
                </p:oleObj>
              </mc:Choice>
              <mc:Fallback>
                <p:oleObj name="Rovnice" r:id="rId4" imgW="787400" imgH="113030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2751138"/>
                        <a:ext cx="2184400" cy="2751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698971"/>
              </p:ext>
            </p:extLst>
          </p:nvPr>
        </p:nvGraphicFramePr>
        <p:xfrm>
          <a:off x="6226175" y="928688"/>
          <a:ext cx="229870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93" name="Rovnice" r:id="rId6" imgW="825480" imgH="660240" progId="Equation.3">
                  <p:embed/>
                </p:oleObj>
              </mc:Choice>
              <mc:Fallback>
                <p:oleObj name="Rovnice" r:id="rId6" imgW="825480" imgH="66024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175" y="928688"/>
                        <a:ext cx="2298700" cy="1611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délník 13"/>
          <p:cNvSpPr/>
          <p:nvPr/>
        </p:nvSpPr>
        <p:spPr>
          <a:xfrm>
            <a:off x="1016000" y="3429000"/>
            <a:ext cx="1600200" cy="12001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olný tvar 16"/>
          <p:cNvSpPr/>
          <p:nvPr/>
        </p:nvSpPr>
        <p:spPr>
          <a:xfrm>
            <a:off x="986971" y="2082800"/>
            <a:ext cx="1654629" cy="2569029"/>
          </a:xfrm>
          <a:custGeom>
            <a:avLst/>
            <a:gdLst>
              <a:gd name="connsiteX0" fmla="*/ 0 w 1654629"/>
              <a:gd name="connsiteY0" fmla="*/ 14514 h 2569029"/>
              <a:gd name="connsiteX1" fmla="*/ 14515 w 1654629"/>
              <a:gd name="connsiteY1" fmla="*/ 2569029 h 2569029"/>
              <a:gd name="connsiteX2" fmla="*/ 1625600 w 1654629"/>
              <a:gd name="connsiteY2" fmla="*/ 2569029 h 2569029"/>
              <a:gd name="connsiteX3" fmla="*/ 1654629 w 1654629"/>
              <a:gd name="connsiteY3" fmla="*/ 0 h 256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629" h="2569029">
                <a:moveTo>
                  <a:pt x="0" y="14514"/>
                </a:moveTo>
                <a:cubicBezTo>
                  <a:pt x="4838" y="866019"/>
                  <a:pt x="9677" y="1717524"/>
                  <a:pt x="14515" y="2569029"/>
                </a:cubicBezTo>
                <a:lnTo>
                  <a:pt x="1625600" y="2569029"/>
                </a:lnTo>
                <a:lnTo>
                  <a:pt x="165462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1000125" y="3340100"/>
            <a:ext cx="1628776" cy="873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3845379" y="3441700"/>
            <a:ext cx="1600200" cy="12001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3816350" y="2095500"/>
            <a:ext cx="1654629" cy="2569029"/>
          </a:xfrm>
          <a:custGeom>
            <a:avLst/>
            <a:gdLst>
              <a:gd name="connsiteX0" fmla="*/ 0 w 1654629"/>
              <a:gd name="connsiteY0" fmla="*/ 14514 h 2569029"/>
              <a:gd name="connsiteX1" fmla="*/ 14515 w 1654629"/>
              <a:gd name="connsiteY1" fmla="*/ 2569029 h 2569029"/>
              <a:gd name="connsiteX2" fmla="*/ 1625600 w 1654629"/>
              <a:gd name="connsiteY2" fmla="*/ 2569029 h 2569029"/>
              <a:gd name="connsiteX3" fmla="*/ 1654629 w 1654629"/>
              <a:gd name="connsiteY3" fmla="*/ 0 h 256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629" h="2569029">
                <a:moveTo>
                  <a:pt x="0" y="14514"/>
                </a:moveTo>
                <a:cubicBezTo>
                  <a:pt x="4838" y="866019"/>
                  <a:pt x="9677" y="1717524"/>
                  <a:pt x="14515" y="2569029"/>
                </a:cubicBezTo>
                <a:lnTo>
                  <a:pt x="1625600" y="2569029"/>
                </a:lnTo>
                <a:lnTo>
                  <a:pt x="165462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835400" y="2352675"/>
            <a:ext cx="1609725" cy="22860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4394200" y="4806950"/>
            <a:ext cx="587375" cy="800100"/>
          </a:xfrm>
          <a:custGeom>
            <a:avLst/>
            <a:gdLst>
              <a:gd name="connsiteX0" fmla="*/ 330200 w 823383"/>
              <a:gd name="connsiteY0" fmla="*/ 10583 h 1119716"/>
              <a:gd name="connsiteX1" fmla="*/ 12700 w 823383"/>
              <a:gd name="connsiteY1" fmla="*/ 874183 h 1119716"/>
              <a:gd name="connsiteX2" fmla="*/ 406400 w 823383"/>
              <a:gd name="connsiteY2" fmla="*/ 1090083 h 1119716"/>
              <a:gd name="connsiteX3" fmla="*/ 812800 w 823383"/>
              <a:gd name="connsiteY3" fmla="*/ 937683 h 1119716"/>
              <a:gd name="connsiteX4" fmla="*/ 330200 w 823383"/>
              <a:gd name="connsiteY4" fmla="*/ 10583 h 1119716"/>
              <a:gd name="connsiteX0" fmla="*/ 460375 w 819150"/>
              <a:gd name="connsiteY0" fmla="*/ 10583 h 1125008"/>
              <a:gd name="connsiteX1" fmla="*/ 9525 w 819150"/>
              <a:gd name="connsiteY1" fmla="*/ 880533 h 1125008"/>
              <a:gd name="connsiteX2" fmla="*/ 403225 w 819150"/>
              <a:gd name="connsiteY2" fmla="*/ 1096433 h 1125008"/>
              <a:gd name="connsiteX3" fmla="*/ 809625 w 819150"/>
              <a:gd name="connsiteY3" fmla="*/ 944033 h 1125008"/>
              <a:gd name="connsiteX4" fmla="*/ 460375 w 819150"/>
              <a:gd name="connsiteY4" fmla="*/ 10583 h 1125008"/>
              <a:gd name="connsiteX0" fmla="*/ 460375 w 825499"/>
              <a:gd name="connsiteY0" fmla="*/ 3175 h 1092200"/>
              <a:gd name="connsiteX1" fmla="*/ 9525 w 825499"/>
              <a:gd name="connsiteY1" fmla="*/ 873125 h 1092200"/>
              <a:gd name="connsiteX2" fmla="*/ 403225 w 825499"/>
              <a:gd name="connsiteY2" fmla="*/ 1089025 h 1092200"/>
              <a:gd name="connsiteX3" fmla="*/ 815974 w 825499"/>
              <a:gd name="connsiteY3" fmla="*/ 892175 h 1092200"/>
              <a:gd name="connsiteX4" fmla="*/ 460375 w 825499"/>
              <a:gd name="connsiteY4" fmla="*/ 3175 h 1092200"/>
              <a:gd name="connsiteX0" fmla="*/ 460375 w 825499"/>
              <a:gd name="connsiteY0" fmla="*/ 0 h 1089025"/>
              <a:gd name="connsiteX1" fmla="*/ 9525 w 825499"/>
              <a:gd name="connsiteY1" fmla="*/ 869950 h 1089025"/>
              <a:gd name="connsiteX2" fmla="*/ 403225 w 825499"/>
              <a:gd name="connsiteY2" fmla="*/ 1085850 h 1089025"/>
              <a:gd name="connsiteX3" fmla="*/ 815974 w 825499"/>
              <a:gd name="connsiteY3" fmla="*/ 889000 h 1089025"/>
              <a:gd name="connsiteX4" fmla="*/ 460375 w 825499"/>
              <a:gd name="connsiteY4" fmla="*/ 0 h 1089025"/>
              <a:gd name="connsiteX0" fmla="*/ 460375 w 825499"/>
              <a:gd name="connsiteY0" fmla="*/ 0 h 1089025"/>
              <a:gd name="connsiteX1" fmla="*/ 9525 w 825499"/>
              <a:gd name="connsiteY1" fmla="*/ 869950 h 1089025"/>
              <a:gd name="connsiteX2" fmla="*/ 403225 w 825499"/>
              <a:gd name="connsiteY2" fmla="*/ 1085850 h 1089025"/>
              <a:gd name="connsiteX3" fmla="*/ 815974 w 825499"/>
              <a:gd name="connsiteY3" fmla="*/ 889000 h 1089025"/>
              <a:gd name="connsiteX4" fmla="*/ 460375 w 825499"/>
              <a:gd name="connsiteY4" fmla="*/ 0 h 10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499" h="1089025">
                <a:moveTo>
                  <a:pt x="460375" y="0"/>
                </a:moveTo>
                <a:cubicBezTo>
                  <a:pt x="357717" y="257175"/>
                  <a:pt x="19050" y="688975"/>
                  <a:pt x="9525" y="869950"/>
                </a:cubicBezTo>
                <a:cubicBezTo>
                  <a:pt x="0" y="1050925"/>
                  <a:pt x="268817" y="1082675"/>
                  <a:pt x="403225" y="1085850"/>
                </a:cubicBezTo>
                <a:cubicBezTo>
                  <a:pt x="537633" y="1089025"/>
                  <a:pt x="806449" y="1069975"/>
                  <a:pt x="815974" y="889000"/>
                </a:cubicBezTo>
                <a:cubicBezTo>
                  <a:pt x="825499" y="708025"/>
                  <a:pt x="550333" y="327025"/>
                  <a:pt x="460375" y="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705100" y="3117850"/>
            <a:ext cx="5565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/>
              <a:t>T</a:t>
            </a:r>
          </a:p>
          <a:p>
            <a:r>
              <a:rPr lang="cs-CZ" sz="3200" dirty="0" smtClean="0"/>
              <a:t>V</a:t>
            </a:r>
            <a:r>
              <a:rPr lang="cs-CZ" sz="3200" baseline="-25000" dirty="0" smtClean="0"/>
              <a:t>1</a:t>
            </a:r>
          </a:p>
          <a:p>
            <a:r>
              <a:rPr lang="cs-CZ" sz="3200" dirty="0" smtClean="0"/>
              <a:t>P</a:t>
            </a:r>
            <a:r>
              <a:rPr lang="cs-CZ" sz="3200" baseline="-25000" dirty="0" smtClean="0"/>
              <a:t>1</a:t>
            </a:r>
            <a:endParaRPr lang="cs-CZ" sz="3200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594350" y="3117850"/>
            <a:ext cx="5565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/>
              <a:t>T</a:t>
            </a:r>
          </a:p>
          <a:p>
            <a:r>
              <a:rPr lang="cs-CZ" sz="3200" dirty="0" smtClean="0"/>
              <a:t>V</a:t>
            </a:r>
            <a:r>
              <a:rPr lang="cs-CZ" sz="3200" baseline="-25000" dirty="0" smtClean="0"/>
              <a:t>2</a:t>
            </a:r>
          </a:p>
          <a:p>
            <a:r>
              <a:rPr lang="cs-CZ" sz="3200" dirty="0" smtClean="0"/>
              <a:t>P</a:t>
            </a:r>
            <a:r>
              <a:rPr lang="cs-CZ" sz="3200" baseline="-25000" dirty="0" smtClean="0"/>
              <a:t>2</a:t>
            </a:r>
            <a:endParaRPr lang="cs-CZ" sz="3200" dirty="0"/>
          </a:p>
        </p:txBody>
      </p:sp>
      <p:cxnSp>
        <p:nvCxnSpPr>
          <p:cNvPr id="28" name="Přímá spojovací čára 27"/>
          <p:cNvCxnSpPr>
            <a:stCxn id="22" idx="1"/>
          </p:cNvCxnSpPr>
          <p:nvPr/>
        </p:nvCxnSpPr>
        <p:spPr>
          <a:xfrm rot="10800000" flipV="1">
            <a:off x="3281364" y="3396456"/>
            <a:ext cx="548141" cy="23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rot="10800000">
            <a:off x="3295650" y="2370138"/>
            <a:ext cx="540204" cy="39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rot="5400000">
            <a:off x="2771775" y="2873375"/>
            <a:ext cx="1022350" cy="1588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327400" y="2495550"/>
            <a:ext cx="344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/>
              <a:t>s</a:t>
            </a:r>
          </a:p>
        </p:txBody>
      </p:sp>
      <p:graphicFrame>
        <p:nvGraphicFramePr>
          <p:cNvPr id="2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785542"/>
              </p:ext>
            </p:extLst>
          </p:nvPr>
        </p:nvGraphicFramePr>
        <p:xfrm>
          <a:off x="3959225" y="1534350"/>
          <a:ext cx="13779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94" name="Rovnice" r:id="rId8" imgW="494870" imgH="164957" progId="Equation.3">
                  <p:embed/>
                </p:oleObj>
              </mc:Choice>
              <mc:Fallback>
                <p:oleObj name="Rovnice" r:id="rId8" imgW="494870" imgH="164957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1534350"/>
                        <a:ext cx="1377950" cy="401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A. IZOTERMICKÝ DĚJ 			       T = </a:t>
            </a:r>
            <a:r>
              <a:rPr lang="cs-CZ" sz="3400" b="1" dirty="0" err="1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konst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829504" y="3352800"/>
            <a:ext cx="1628776" cy="873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86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0209 -0.15324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77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CCFF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/>
      <p:bldP spid="23" grpId="0" animBg="1" autoUpdateAnimBg="0"/>
      <p:bldP spid="24" grpId="0" animBg="1"/>
      <p:bldP spid="24" grpId="1" animBg="1"/>
      <p:bldP spid="26" grpId="0"/>
      <p:bldP spid="35" grpId="0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A. IZOTERMICKÝ DĚJ 			       T = </a:t>
            </a:r>
            <a:r>
              <a:rPr lang="cs-CZ" sz="3400" b="1" dirty="0" err="1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konst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79388" y="2598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cs-CZ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15900" y="762000"/>
            <a:ext cx="44919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solidFill>
                  <a:srgbClr val="0066CC"/>
                </a:solidFill>
              </a:rPr>
              <a:t>Zákon </a:t>
            </a:r>
            <a:r>
              <a:rPr lang="cs-CZ" sz="3200" b="1" dirty="0" err="1">
                <a:solidFill>
                  <a:srgbClr val="0066CC"/>
                </a:solidFill>
              </a:rPr>
              <a:t>Boylův</a:t>
            </a:r>
            <a:r>
              <a:rPr lang="cs-CZ" sz="3200" b="1" dirty="0">
                <a:solidFill>
                  <a:srgbClr val="0066CC"/>
                </a:solidFill>
              </a:rPr>
              <a:t>- </a:t>
            </a:r>
            <a:r>
              <a:rPr lang="cs-CZ" sz="3200" b="1" dirty="0" err="1">
                <a:solidFill>
                  <a:srgbClr val="0066CC"/>
                </a:solidFill>
              </a:rPr>
              <a:t>Mariottův</a:t>
            </a:r>
            <a:r>
              <a:rPr lang="cs-CZ" sz="3200" b="1" dirty="0">
                <a:solidFill>
                  <a:srgbClr val="0066CC"/>
                </a:solidFill>
              </a:rPr>
              <a:t> </a:t>
            </a:r>
            <a:endParaRPr lang="cs-CZ" sz="3200" b="1" dirty="0" smtClean="0">
              <a:solidFill>
                <a:srgbClr val="0066CC"/>
              </a:solidFill>
            </a:endParaRPr>
          </a:p>
        </p:txBody>
      </p:sp>
      <p:pic>
        <p:nvPicPr>
          <p:cNvPr id="857093" name="Picture 5" descr="Soubor:Boyles Law 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700" y="1295399"/>
            <a:ext cx="7067550" cy="5353803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7283450" y="6140450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2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10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cs-CZ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60286" y="3834045"/>
            <a:ext cx="886598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000" b="1" dirty="0">
                <a:solidFill>
                  <a:srgbClr val="0066CC"/>
                </a:solidFill>
              </a:rPr>
              <a:t>Zákon Charlesův </a:t>
            </a:r>
            <a:endParaRPr lang="cs-CZ" sz="3000" b="1" dirty="0" smtClean="0">
              <a:solidFill>
                <a:srgbClr val="0066CC"/>
              </a:solidFill>
            </a:endParaRPr>
          </a:p>
          <a:p>
            <a:pPr algn="ctr"/>
            <a:endParaRPr lang="cs-CZ" sz="3000" b="1" dirty="0">
              <a:solidFill>
                <a:srgbClr val="0066CC"/>
              </a:solidFill>
            </a:endParaRPr>
          </a:p>
          <a:p>
            <a:pPr algn="ctr"/>
            <a:r>
              <a:rPr lang="cs-CZ" sz="3000" dirty="0"/>
              <a:t>Při </a:t>
            </a:r>
            <a:r>
              <a:rPr lang="cs-CZ" sz="3000" dirty="0" err="1" smtClean="0"/>
              <a:t>izochorickém</a:t>
            </a:r>
            <a:r>
              <a:rPr lang="cs-CZ" sz="3000" dirty="0" smtClean="0"/>
              <a:t> ději </a:t>
            </a:r>
            <a:r>
              <a:rPr lang="cs-CZ" sz="3000" dirty="0"/>
              <a:t>s </a:t>
            </a:r>
            <a:r>
              <a:rPr lang="cs-CZ" sz="3000" dirty="0" smtClean="0"/>
              <a:t>ideálním plynem stálé hmotnosti </a:t>
            </a:r>
            <a:br>
              <a:rPr lang="cs-CZ" sz="3000" dirty="0" smtClean="0"/>
            </a:br>
            <a:r>
              <a:rPr lang="cs-CZ" sz="3000" dirty="0" smtClean="0"/>
              <a:t>je </a:t>
            </a:r>
            <a:r>
              <a:rPr lang="cs-CZ" sz="3000" dirty="0"/>
              <a:t>tlak plynu přímo úměrný </a:t>
            </a:r>
            <a:endParaRPr lang="cs-CZ" sz="3000" dirty="0" smtClean="0"/>
          </a:p>
          <a:p>
            <a:pPr algn="ctr"/>
            <a:r>
              <a:rPr lang="cs-CZ" sz="3000" dirty="0" smtClean="0"/>
              <a:t>jeho termodynamické </a:t>
            </a:r>
            <a:r>
              <a:rPr lang="cs-CZ" sz="3000" dirty="0"/>
              <a:t>teplotě</a:t>
            </a:r>
            <a:r>
              <a:rPr lang="cs-CZ" sz="3000" dirty="0" smtClean="0"/>
              <a:t>. </a:t>
            </a:r>
            <a:endParaRPr lang="cs-CZ" sz="30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B. IZOCHORICKÝ DĚJ 			       V = </a:t>
            </a:r>
            <a:r>
              <a:rPr lang="cs-CZ" sz="3400" b="1" dirty="0" err="1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konst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8814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853701"/>
              </p:ext>
            </p:extLst>
          </p:nvPr>
        </p:nvGraphicFramePr>
        <p:xfrm>
          <a:off x="6192180" y="3286357"/>
          <a:ext cx="19431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26" name="Rovnice" r:id="rId4" imgW="698400" imgH="393480" progId="Equation.3">
                  <p:embed/>
                </p:oleObj>
              </mc:Choice>
              <mc:Fallback>
                <p:oleObj name="Rovnice" r:id="rId4" imgW="698400" imgH="39348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180" y="3286357"/>
                        <a:ext cx="1943100" cy="1095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965303"/>
              </p:ext>
            </p:extLst>
          </p:nvPr>
        </p:nvGraphicFramePr>
        <p:xfrm>
          <a:off x="713224" y="863715"/>
          <a:ext cx="2356611" cy="1166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27" name="Rovnice" r:id="rId6" imgW="787058" imgH="393529" progId="Equation.3">
                  <p:embed/>
                </p:oleObj>
              </mc:Choice>
              <mc:Fallback>
                <p:oleObj name="Rovnice" r:id="rId6" imgW="787058" imgH="393529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24" y="863715"/>
                        <a:ext cx="2356611" cy="11667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508529"/>
              </p:ext>
            </p:extLst>
          </p:nvPr>
        </p:nvGraphicFramePr>
        <p:xfrm>
          <a:off x="6192180" y="824430"/>
          <a:ext cx="1917325" cy="2279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28" name="Rovnice" r:id="rId8" imgW="749160" imgH="888840" progId="Equation.3">
                  <p:embed/>
                </p:oleObj>
              </mc:Choice>
              <mc:Fallback>
                <p:oleObj name="Rovnice" r:id="rId8" imgW="749160" imgH="888840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180" y="824430"/>
                        <a:ext cx="1917325" cy="227913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77560" y="2121684"/>
            <a:ext cx="49845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Počáteční stav  	</a:t>
            </a:r>
            <a:r>
              <a:rPr lang="cs-CZ" sz="2800" b="1" dirty="0" smtClean="0"/>
              <a:t>p</a:t>
            </a:r>
            <a:r>
              <a:rPr lang="cs-CZ" sz="2800" b="1" baseline="-25000" dirty="0" smtClean="0"/>
              <a:t>1 </a:t>
            </a:r>
            <a:r>
              <a:rPr lang="cs-CZ" sz="2800" b="1" dirty="0" smtClean="0"/>
              <a:t>   V    T</a:t>
            </a:r>
            <a:r>
              <a:rPr lang="cs-CZ" sz="2800" b="1" baseline="-25000" dirty="0" smtClean="0"/>
              <a:t>1</a:t>
            </a:r>
            <a:r>
              <a:rPr lang="cs-CZ" sz="2800" b="1" dirty="0" smtClean="0"/>
              <a:t>    </a:t>
            </a:r>
            <a:endParaRPr lang="cs-CZ" sz="2800" b="1" dirty="0"/>
          </a:p>
          <a:p>
            <a:r>
              <a:rPr lang="cs-CZ" sz="2800" dirty="0" smtClean="0"/>
              <a:t>Konečný stav    	</a:t>
            </a:r>
            <a:r>
              <a:rPr lang="cs-CZ" sz="2800" b="1" dirty="0" smtClean="0"/>
              <a:t>p</a:t>
            </a:r>
            <a:r>
              <a:rPr lang="cs-CZ" sz="2800" b="1" baseline="-25000" dirty="0" smtClean="0"/>
              <a:t>2 </a:t>
            </a:r>
            <a:r>
              <a:rPr lang="cs-CZ" sz="2800" b="1" dirty="0" smtClean="0"/>
              <a:t>   V    T</a:t>
            </a:r>
            <a:r>
              <a:rPr lang="cs-CZ" sz="2800" b="1" baseline="-25000" dirty="0" smtClean="0"/>
              <a:t>2</a:t>
            </a:r>
            <a:r>
              <a:rPr lang="cs-CZ" sz="2800" b="1" dirty="0" smtClean="0"/>
              <a:t>    </a:t>
            </a:r>
            <a:endParaRPr lang="cs-CZ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10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cs-CZ"/>
          </a:p>
        </p:txBody>
      </p:sp>
      <p:pic>
        <p:nvPicPr>
          <p:cNvPr id="13319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0600" y="984249"/>
            <a:ext cx="5689600" cy="540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4800" y="806450"/>
            <a:ext cx="60896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b="1" dirty="0">
                <a:solidFill>
                  <a:srgbClr val="0066CC"/>
                </a:solidFill>
              </a:rPr>
              <a:t>Otevřený kapalinový </a:t>
            </a:r>
            <a:r>
              <a:rPr lang="cs-CZ" sz="3000" b="1" dirty="0" smtClean="0">
                <a:solidFill>
                  <a:srgbClr val="0066CC"/>
                </a:solidFill>
              </a:rPr>
              <a:t>manometr</a:t>
            </a:r>
          </a:p>
          <a:p>
            <a:r>
              <a:rPr lang="cs-CZ" sz="3000" dirty="0" smtClean="0"/>
              <a:t>Objem </a:t>
            </a:r>
            <a:r>
              <a:rPr lang="cs-CZ" sz="3000" dirty="0"/>
              <a:t>plynu udržujeme </a:t>
            </a:r>
            <a:br>
              <a:rPr lang="cs-CZ" sz="3000" dirty="0"/>
            </a:br>
            <a:r>
              <a:rPr lang="cs-CZ" sz="3000" dirty="0"/>
              <a:t>stálý díky vhodné </a:t>
            </a:r>
            <a:br>
              <a:rPr lang="cs-CZ" sz="3000" dirty="0"/>
            </a:br>
            <a:r>
              <a:rPr lang="cs-CZ" sz="3000" dirty="0"/>
              <a:t>poloze ramena.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550150" y="6096000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3</a:t>
            </a:r>
            <a:endParaRPr lang="cs-CZ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B. IZOCHORICKÝ DĚJ 			       V = </a:t>
            </a:r>
            <a:r>
              <a:rPr lang="cs-CZ" sz="3400" b="1" dirty="0" err="1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konst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0" y="310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cs-CZ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85750" y="1213187"/>
            <a:ext cx="8858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000" dirty="0"/>
              <a:t>Graf znázorňující </a:t>
            </a:r>
            <a:r>
              <a:rPr lang="cs-CZ" sz="3000" dirty="0" err="1"/>
              <a:t>izochorický</a:t>
            </a:r>
            <a:r>
              <a:rPr lang="cs-CZ" sz="3000" dirty="0"/>
              <a:t> děj v </a:t>
            </a:r>
            <a:r>
              <a:rPr lang="cs-CZ" sz="3000" dirty="0" err="1"/>
              <a:t>pV</a:t>
            </a:r>
            <a:r>
              <a:rPr lang="cs-CZ" sz="3000" dirty="0"/>
              <a:t> diagramu se nazývá </a:t>
            </a:r>
            <a:r>
              <a:rPr lang="cs-CZ" sz="3000" b="1" dirty="0" smtClean="0">
                <a:solidFill>
                  <a:srgbClr val="0066CC"/>
                </a:solidFill>
              </a:rPr>
              <a:t>IZOCHORA</a:t>
            </a:r>
            <a:r>
              <a:rPr lang="cs-CZ" sz="3000" dirty="0" smtClean="0"/>
              <a:t> - úsečka </a:t>
            </a:r>
            <a:r>
              <a:rPr lang="cs-CZ" sz="3000" dirty="0"/>
              <a:t>rovnoběžná s osou </a:t>
            </a:r>
            <a:r>
              <a:rPr lang="cs-CZ" sz="3000" dirty="0" smtClean="0"/>
              <a:t>p.</a:t>
            </a:r>
            <a:endParaRPr lang="cs-CZ" sz="3000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B. IZOCHORICKÝ DĚJ 			       V = </a:t>
            </a:r>
            <a:r>
              <a:rPr lang="cs-CZ" sz="3400" b="1" dirty="0" err="1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konst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1060450" y="3081065"/>
            <a:ext cx="0" cy="17409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1052513" y="4799785"/>
            <a:ext cx="201612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2349500" y="3213675"/>
            <a:ext cx="0" cy="114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V="1">
            <a:off x="6616700" y="3081064"/>
            <a:ext cx="0" cy="17409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>
            <a:off x="6605588" y="4799785"/>
            <a:ext cx="201612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7105650" y="3606800"/>
            <a:ext cx="1289050" cy="69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27050" y="2762250"/>
            <a:ext cx="299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p</a:t>
            </a:r>
            <a:endParaRPr lang="cs-CZ" sz="3200" dirty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794000" y="4813875"/>
            <a:ext cx="311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V</a:t>
            </a:r>
            <a:endParaRPr lang="cs-CZ" sz="3200" dirty="0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172200" y="4702849"/>
            <a:ext cx="293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0</a:t>
            </a:r>
            <a:endParaRPr lang="cs-CZ" sz="3200" dirty="0"/>
          </a:p>
        </p:txBody>
      </p:sp>
      <p:sp>
        <p:nvSpPr>
          <p:cNvPr id="34" name="Obdélník 33"/>
          <p:cNvSpPr/>
          <p:nvPr/>
        </p:nvSpPr>
        <p:spPr>
          <a:xfrm>
            <a:off x="971550" y="5369500"/>
            <a:ext cx="195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err="1" smtClean="0"/>
              <a:t>pV</a:t>
            </a:r>
            <a:r>
              <a:rPr lang="cs-CZ" sz="2800" dirty="0" smtClean="0"/>
              <a:t> diagram</a:t>
            </a:r>
            <a:endParaRPr lang="cs-CZ" sz="2800" dirty="0"/>
          </a:p>
        </p:txBody>
      </p:sp>
      <p:sp>
        <p:nvSpPr>
          <p:cNvPr id="35" name="Obdélník 34"/>
          <p:cNvSpPr/>
          <p:nvPr/>
        </p:nvSpPr>
        <p:spPr>
          <a:xfrm>
            <a:off x="6572250" y="5369500"/>
            <a:ext cx="1831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VT diagram</a:t>
            </a:r>
            <a:endParaRPr lang="cs-CZ" sz="2800" dirty="0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8394700" y="4813875"/>
            <a:ext cx="311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T</a:t>
            </a:r>
            <a:endParaRPr lang="cs-CZ" sz="3200" dirty="0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531298" y="4680525"/>
            <a:ext cx="293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0</a:t>
            </a:r>
            <a:endParaRPr lang="cs-CZ" sz="3200" dirty="0"/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127750" y="2762250"/>
            <a:ext cx="299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V</a:t>
            </a:r>
            <a:endParaRPr lang="cs-CZ" sz="3200" dirty="0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3860800" y="3081065"/>
            <a:ext cx="0" cy="17409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>
            <a:off x="3852862" y="4802167"/>
            <a:ext cx="201612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H="1">
            <a:off x="4305300" y="3429001"/>
            <a:ext cx="1022350" cy="933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3327400" y="2762250"/>
            <a:ext cx="299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p</a:t>
            </a:r>
            <a:endParaRPr lang="cs-CZ" sz="3200" dirty="0"/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638800" y="4813875"/>
            <a:ext cx="311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T</a:t>
            </a:r>
            <a:endParaRPr lang="cs-CZ" sz="3200" dirty="0"/>
          </a:p>
        </p:txBody>
      </p:sp>
      <p:sp>
        <p:nvSpPr>
          <p:cNvPr id="44" name="Obdélník 43"/>
          <p:cNvSpPr/>
          <p:nvPr/>
        </p:nvSpPr>
        <p:spPr>
          <a:xfrm>
            <a:off x="3816350" y="5369500"/>
            <a:ext cx="1817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err="1" smtClean="0"/>
              <a:t>pT</a:t>
            </a:r>
            <a:r>
              <a:rPr lang="cs-CZ" sz="2800" dirty="0" smtClean="0"/>
              <a:t> diagram</a:t>
            </a:r>
            <a:endParaRPr lang="cs-CZ" sz="2800" dirty="0"/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331648" y="4747299"/>
            <a:ext cx="293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0</a:t>
            </a:r>
            <a:endParaRPr lang="cs-CZ" sz="3200" dirty="0"/>
          </a:p>
        </p:txBody>
      </p:sp>
      <p:cxnSp>
        <p:nvCxnSpPr>
          <p:cNvPr id="47" name="Přímá spojovací čára 46"/>
          <p:cNvCxnSpPr>
            <a:stCxn id="40" idx="0"/>
          </p:cNvCxnSpPr>
          <p:nvPr/>
        </p:nvCxnSpPr>
        <p:spPr>
          <a:xfrm rot="5400000" flipH="1" flipV="1">
            <a:off x="3859222" y="4364028"/>
            <a:ext cx="431779" cy="4445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>
            <a:endCxn id="27" idx="1"/>
          </p:cNvCxnSpPr>
          <p:nvPr/>
        </p:nvCxnSpPr>
        <p:spPr>
          <a:xfrm rot="16200000" flipV="1">
            <a:off x="2133612" y="4578339"/>
            <a:ext cx="431779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 rot="10800000" flipV="1">
            <a:off x="6633368" y="3607593"/>
            <a:ext cx="465138" cy="1031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27" grpId="0" animBg="1"/>
      <p:bldP spid="30" grpId="0" animBg="1"/>
      <p:bldP spid="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6156325" y="8366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B. IZOCHORICKÝ DĚJ 			       V = </a:t>
            </a:r>
            <a:r>
              <a:rPr lang="cs-CZ" sz="3400" b="1" dirty="0" err="1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konst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059637" y="2540000"/>
            <a:ext cx="5565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/>
              <a:t>V</a:t>
            </a:r>
          </a:p>
          <a:p>
            <a:r>
              <a:rPr lang="cs-CZ" sz="3200" dirty="0" smtClean="0"/>
              <a:t>T</a:t>
            </a:r>
            <a:r>
              <a:rPr lang="cs-CZ" sz="3200" baseline="-25000" dirty="0" smtClean="0"/>
              <a:t>1</a:t>
            </a:r>
          </a:p>
          <a:p>
            <a:r>
              <a:rPr lang="cs-CZ" sz="3200" dirty="0" smtClean="0"/>
              <a:t>P</a:t>
            </a:r>
            <a:r>
              <a:rPr lang="cs-CZ" sz="3200" baseline="-25000" dirty="0" smtClean="0"/>
              <a:t>1</a:t>
            </a:r>
            <a:endParaRPr lang="cs-CZ" sz="3200" dirty="0"/>
          </a:p>
        </p:txBody>
      </p:sp>
      <p:sp>
        <p:nvSpPr>
          <p:cNvPr id="27" name="Obdélník 26"/>
          <p:cNvSpPr/>
          <p:nvPr/>
        </p:nvSpPr>
        <p:spPr>
          <a:xfrm>
            <a:off x="749300" y="1873250"/>
            <a:ext cx="1289050" cy="248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6612" y="806450"/>
            <a:ext cx="4559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rgbClr val="000099"/>
                </a:solidFill>
              </a:rPr>
              <a:t>1</a:t>
            </a:r>
            <a:r>
              <a:rPr lang="cs-CZ" sz="3200" dirty="0">
                <a:solidFill>
                  <a:srgbClr val="000099"/>
                </a:solidFill>
              </a:rPr>
              <a:t>. </a:t>
            </a:r>
            <a:r>
              <a:rPr lang="cs-CZ" sz="3200" dirty="0" smtClean="0">
                <a:solidFill>
                  <a:srgbClr val="000099"/>
                </a:solidFill>
              </a:rPr>
              <a:t>termodynamický zákon:</a:t>
            </a:r>
            <a:endParaRPr lang="cs-CZ" sz="3200" dirty="0">
              <a:solidFill>
                <a:srgbClr val="000099"/>
              </a:solidFill>
            </a:endParaRPr>
          </a:p>
        </p:txBody>
      </p:sp>
      <p:graphicFrame>
        <p:nvGraphicFramePr>
          <p:cNvPr id="821253" name="Object 23"/>
          <p:cNvGraphicFramePr>
            <a:graphicFrameLocks noChangeAspect="1"/>
          </p:cNvGraphicFramePr>
          <p:nvPr/>
        </p:nvGraphicFramePr>
        <p:xfrm>
          <a:off x="4610100" y="965200"/>
          <a:ext cx="23622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88" name="Rovnice" r:id="rId4" imgW="837836" imgH="431613" progId="Equation.3">
                  <p:embed/>
                </p:oleObj>
              </mc:Choice>
              <mc:Fallback>
                <p:oleObj name="Rovnice" r:id="rId4" imgW="837836" imgH="431613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965200"/>
                        <a:ext cx="2362200" cy="1085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6156325" y="8366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705350" y="4095750"/>
            <a:ext cx="44386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 err="1"/>
              <a:t>c</a:t>
            </a:r>
            <a:r>
              <a:rPr lang="cs-CZ" sz="2800" b="1" baseline="-25000" dirty="0" err="1"/>
              <a:t>V</a:t>
            </a:r>
            <a:r>
              <a:rPr lang="cs-CZ" sz="2800" b="1" baseline="-25000" dirty="0"/>
              <a:t>  </a:t>
            </a:r>
            <a:r>
              <a:rPr lang="cs-CZ" sz="2800" dirty="0"/>
              <a:t>– </a:t>
            </a:r>
            <a:r>
              <a:rPr lang="cs-CZ" sz="2800" dirty="0" smtClean="0"/>
              <a:t>měrná tepelná kapacita </a:t>
            </a:r>
            <a:endParaRPr lang="cs-CZ" sz="2800" dirty="0"/>
          </a:p>
          <a:p>
            <a:r>
              <a:rPr lang="cs-CZ" sz="2800" dirty="0"/>
              <a:t>při stálém </a:t>
            </a:r>
            <a:r>
              <a:rPr lang="cs-CZ" sz="2800" dirty="0" smtClean="0"/>
              <a:t>objemu </a:t>
            </a:r>
            <a:endParaRPr lang="cs-CZ" sz="2800" dirty="0"/>
          </a:p>
        </p:txBody>
      </p:sp>
      <p:graphicFrame>
        <p:nvGraphicFramePr>
          <p:cNvPr id="317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10294"/>
              </p:ext>
            </p:extLst>
          </p:nvPr>
        </p:nvGraphicFramePr>
        <p:xfrm>
          <a:off x="7054850" y="927100"/>
          <a:ext cx="19177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416" name="Rovnice" r:id="rId4" imgW="736600" imgH="1320800" progId="Equation.3">
                  <p:embed/>
                </p:oleObj>
              </mc:Choice>
              <mc:Fallback>
                <p:oleObj name="Rovnice" r:id="rId4" imgW="736600" imgH="132080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50" y="927100"/>
                        <a:ext cx="1917700" cy="3035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23461" y="5426439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dirty="0"/>
              <a:t>Teplo přijaté při </a:t>
            </a:r>
            <a:r>
              <a:rPr lang="cs-CZ" sz="3200" dirty="0" err="1"/>
              <a:t>izochorickém</a:t>
            </a:r>
            <a:r>
              <a:rPr lang="cs-CZ" sz="3200" dirty="0"/>
              <a:t> ději </a:t>
            </a:r>
            <a:r>
              <a:rPr lang="cs-CZ" sz="3200" dirty="0" smtClean="0"/>
              <a:t>ideálním plynem se </a:t>
            </a:r>
            <a:r>
              <a:rPr lang="cs-CZ" sz="3200" dirty="0"/>
              <a:t>rovná </a:t>
            </a:r>
            <a:r>
              <a:rPr lang="cs-CZ" sz="3200" dirty="0" smtClean="0"/>
              <a:t>přírůstku </a:t>
            </a:r>
            <a:r>
              <a:rPr lang="cs-CZ" sz="3200" dirty="0"/>
              <a:t>jeho vnitřní energie.</a:t>
            </a:r>
          </a:p>
        </p:txBody>
      </p:sp>
      <p:graphicFrame>
        <p:nvGraphicFramePr>
          <p:cNvPr id="317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108573"/>
              </p:ext>
            </p:extLst>
          </p:nvPr>
        </p:nvGraphicFramePr>
        <p:xfrm>
          <a:off x="4789488" y="2312987"/>
          <a:ext cx="2005012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417" name="Rovnice" r:id="rId6" imgW="800100" imgH="457200" progId="Equation.3">
                  <p:embed/>
                </p:oleObj>
              </mc:Choice>
              <mc:Fallback>
                <p:oleObj name="Rovnice" r:id="rId6" imgW="800100" imgH="4572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2312987"/>
                        <a:ext cx="2005012" cy="1071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B. IZOCHORICKÝ DĚJ 			       V = </a:t>
            </a:r>
            <a:r>
              <a:rPr lang="cs-CZ" sz="3400" b="1" dirty="0" err="1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konst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616200" y="1873250"/>
            <a:ext cx="1289050" cy="248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059637" y="2540000"/>
            <a:ext cx="5565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/>
              <a:t>V</a:t>
            </a:r>
          </a:p>
          <a:p>
            <a:r>
              <a:rPr lang="cs-CZ" sz="3200" dirty="0" smtClean="0"/>
              <a:t>T</a:t>
            </a:r>
            <a:r>
              <a:rPr lang="cs-CZ" sz="3200" baseline="-25000" dirty="0" smtClean="0"/>
              <a:t>1</a:t>
            </a:r>
          </a:p>
          <a:p>
            <a:r>
              <a:rPr lang="cs-CZ" sz="3200" dirty="0" smtClean="0"/>
              <a:t>P</a:t>
            </a:r>
            <a:r>
              <a:rPr lang="cs-CZ" sz="3200" baseline="-25000" dirty="0" smtClean="0"/>
              <a:t>1</a:t>
            </a:r>
            <a:endParaRPr lang="cs-CZ" sz="3200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970987" y="2540000"/>
            <a:ext cx="5565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/>
              <a:t>V</a:t>
            </a:r>
          </a:p>
          <a:p>
            <a:r>
              <a:rPr lang="cs-CZ" sz="3200" dirty="0" smtClean="0"/>
              <a:t>T</a:t>
            </a:r>
            <a:r>
              <a:rPr lang="cs-CZ" sz="3200" baseline="-25000" dirty="0" smtClean="0"/>
              <a:t>2</a:t>
            </a:r>
          </a:p>
          <a:p>
            <a:r>
              <a:rPr lang="cs-CZ" sz="3200" dirty="0" smtClean="0"/>
              <a:t>P</a:t>
            </a:r>
            <a:r>
              <a:rPr lang="cs-CZ" sz="3200" baseline="-25000" dirty="0" smtClean="0"/>
              <a:t>2</a:t>
            </a:r>
            <a:endParaRPr lang="cs-CZ" sz="3200" dirty="0"/>
          </a:p>
        </p:txBody>
      </p:sp>
      <p:sp>
        <p:nvSpPr>
          <p:cNvPr id="24" name="Volný tvar 23"/>
          <p:cNvSpPr/>
          <p:nvPr/>
        </p:nvSpPr>
        <p:spPr>
          <a:xfrm>
            <a:off x="2927350" y="4540250"/>
            <a:ext cx="587375" cy="800100"/>
          </a:xfrm>
          <a:custGeom>
            <a:avLst/>
            <a:gdLst>
              <a:gd name="connsiteX0" fmla="*/ 330200 w 823383"/>
              <a:gd name="connsiteY0" fmla="*/ 10583 h 1119716"/>
              <a:gd name="connsiteX1" fmla="*/ 12700 w 823383"/>
              <a:gd name="connsiteY1" fmla="*/ 874183 h 1119716"/>
              <a:gd name="connsiteX2" fmla="*/ 406400 w 823383"/>
              <a:gd name="connsiteY2" fmla="*/ 1090083 h 1119716"/>
              <a:gd name="connsiteX3" fmla="*/ 812800 w 823383"/>
              <a:gd name="connsiteY3" fmla="*/ 937683 h 1119716"/>
              <a:gd name="connsiteX4" fmla="*/ 330200 w 823383"/>
              <a:gd name="connsiteY4" fmla="*/ 10583 h 1119716"/>
              <a:gd name="connsiteX0" fmla="*/ 460375 w 819150"/>
              <a:gd name="connsiteY0" fmla="*/ 10583 h 1125008"/>
              <a:gd name="connsiteX1" fmla="*/ 9525 w 819150"/>
              <a:gd name="connsiteY1" fmla="*/ 880533 h 1125008"/>
              <a:gd name="connsiteX2" fmla="*/ 403225 w 819150"/>
              <a:gd name="connsiteY2" fmla="*/ 1096433 h 1125008"/>
              <a:gd name="connsiteX3" fmla="*/ 809625 w 819150"/>
              <a:gd name="connsiteY3" fmla="*/ 944033 h 1125008"/>
              <a:gd name="connsiteX4" fmla="*/ 460375 w 819150"/>
              <a:gd name="connsiteY4" fmla="*/ 10583 h 1125008"/>
              <a:gd name="connsiteX0" fmla="*/ 460375 w 825499"/>
              <a:gd name="connsiteY0" fmla="*/ 3175 h 1092200"/>
              <a:gd name="connsiteX1" fmla="*/ 9525 w 825499"/>
              <a:gd name="connsiteY1" fmla="*/ 873125 h 1092200"/>
              <a:gd name="connsiteX2" fmla="*/ 403225 w 825499"/>
              <a:gd name="connsiteY2" fmla="*/ 1089025 h 1092200"/>
              <a:gd name="connsiteX3" fmla="*/ 815974 w 825499"/>
              <a:gd name="connsiteY3" fmla="*/ 892175 h 1092200"/>
              <a:gd name="connsiteX4" fmla="*/ 460375 w 825499"/>
              <a:gd name="connsiteY4" fmla="*/ 3175 h 1092200"/>
              <a:gd name="connsiteX0" fmla="*/ 460375 w 825499"/>
              <a:gd name="connsiteY0" fmla="*/ 0 h 1089025"/>
              <a:gd name="connsiteX1" fmla="*/ 9525 w 825499"/>
              <a:gd name="connsiteY1" fmla="*/ 869950 h 1089025"/>
              <a:gd name="connsiteX2" fmla="*/ 403225 w 825499"/>
              <a:gd name="connsiteY2" fmla="*/ 1085850 h 1089025"/>
              <a:gd name="connsiteX3" fmla="*/ 815974 w 825499"/>
              <a:gd name="connsiteY3" fmla="*/ 889000 h 1089025"/>
              <a:gd name="connsiteX4" fmla="*/ 460375 w 825499"/>
              <a:gd name="connsiteY4" fmla="*/ 0 h 1089025"/>
              <a:gd name="connsiteX0" fmla="*/ 460375 w 825499"/>
              <a:gd name="connsiteY0" fmla="*/ 0 h 1089025"/>
              <a:gd name="connsiteX1" fmla="*/ 9525 w 825499"/>
              <a:gd name="connsiteY1" fmla="*/ 869950 h 1089025"/>
              <a:gd name="connsiteX2" fmla="*/ 403225 w 825499"/>
              <a:gd name="connsiteY2" fmla="*/ 1085850 h 1089025"/>
              <a:gd name="connsiteX3" fmla="*/ 815974 w 825499"/>
              <a:gd name="connsiteY3" fmla="*/ 889000 h 1089025"/>
              <a:gd name="connsiteX4" fmla="*/ 460375 w 825499"/>
              <a:gd name="connsiteY4" fmla="*/ 0 h 10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499" h="1089025">
                <a:moveTo>
                  <a:pt x="460375" y="0"/>
                </a:moveTo>
                <a:cubicBezTo>
                  <a:pt x="357717" y="257175"/>
                  <a:pt x="19050" y="688975"/>
                  <a:pt x="9525" y="869950"/>
                </a:cubicBezTo>
                <a:cubicBezTo>
                  <a:pt x="0" y="1050925"/>
                  <a:pt x="268817" y="1082675"/>
                  <a:pt x="403225" y="1085850"/>
                </a:cubicBezTo>
                <a:cubicBezTo>
                  <a:pt x="537633" y="1089025"/>
                  <a:pt x="806449" y="1069975"/>
                  <a:pt x="815974" y="889000"/>
                </a:cubicBezTo>
                <a:cubicBezTo>
                  <a:pt x="825499" y="708025"/>
                  <a:pt x="550333" y="327025"/>
                  <a:pt x="460375" y="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749300" y="1873250"/>
            <a:ext cx="1289050" cy="248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6612" y="806450"/>
            <a:ext cx="4559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rgbClr val="000099"/>
                </a:solidFill>
              </a:rPr>
              <a:t>1</a:t>
            </a:r>
            <a:r>
              <a:rPr lang="cs-CZ" sz="3200" dirty="0">
                <a:solidFill>
                  <a:srgbClr val="000099"/>
                </a:solidFill>
              </a:rPr>
              <a:t>. </a:t>
            </a:r>
            <a:r>
              <a:rPr lang="cs-CZ" sz="3200" dirty="0" smtClean="0">
                <a:solidFill>
                  <a:srgbClr val="000099"/>
                </a:solidFill>
              </a:rPr>
              <a:t>termodynamický zákon:</a:t>
            </a:r>
            <a:endParaRPr lang="cs-CZ" sz="3200" dirty="0">
              <a:solidFill>
                <a:srgbClr val="000099"/>
              </a:solidFill>
            </a:endParaRPr>
          </a:p>
        </p:txBody>
      </p:sp>
      <p:graphicFrame>
        <p:nvGraphicFramePr>
          <p:cNvPr id="821253" name="Object 23"/>
          <p:cNvGraphicFramePr>
            <a:graphicFrameLocks noChangeAspect="1"/>
          </p:cNvGraphicFramePr>
          <p:nvPr/>
        </p:nvGraphicFramePr>
        <p:xfrm>
          <a:off x="4610100" y="965200"/>
          <a:ext cx="23622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418" name="Rovnice" r:id="rId8" imgW="837836" imgH="431613" progId="Equation.3">
                  <p:embed/>
                </p:oleObj>
              </mc:Choice>
              <mc:Fallback>
                <p:oleObj name="Rovnice" r:id="rId8" imgW="837836" imgH="431613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965200"/>
                        <a:ext cx="2362200" cy="1085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579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3" grpId="0"/>
      <p:bldP spid="18" grpId="0"/>
      <p:bldP spid="24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-547688" y="20431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cs-CZ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60400" y="3770978"/>
            <a:ext cx="78676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904875" algn="l"/>
              </a:tabLst>
            </a:pPr>
            <a:r>
              <a:rPr lang="cs-CZ" sz="3200" b="1" dirty="0">
                <a:solidFill>
                  <a:srgbClr val="0066CC"/>
                </a:solidFill>
                <a:cs typeface="Times New Roman" pitchFamily="18" charset="0"/>
              </a:rPr>
              <a:t>Zákon Gay-</a:t>
            </a:r>
            <a:r>
              <a:rPr lang="cs-CZ" sz="3200" b="1" dirty="0" err="1">
                <a:solidFill>
                  <a:srgbClr val="0066CC"/>
                </a:solidFill>
                <a:cs typeface="Times New Roman" pitchFamily="18" charset="0"/>
              </a:rPr>
              <a:t>Lussac</a:t>
            </a:r>
            <a:r>
              <a:rPr lang="cs-CZ" sz="3200" b="1" dirty="0" err="1">
                <a:solidFill>
                  <a:srgbClr val="0066CC"/>
                </a:solidFill>
              </a:rPr>
              <a:t>ů</a:t>
            </a:r>
            <a:r>
              <a:rPr lang="cs-CZ" sz="3200" b="1" dirty="0" err="1">
                <a:solidFill>
                  <a:srgbClr val="0066CC"/>
                </a:solidFill>
                <a:cs typeface="Times New Roman" pitchFamily="18" charset="0"/>
              </a:rPr>
              <a:t>v</a:t>
            </a:r>
            <a:r>
              <a:rPr lang="cs-CZ" sz="3200" b="1" dirty="0">
                <a:solidFill>
                  <a:srgbClr val="0066CC"/>
                </a:solidFill>
                <a:cs typeface="Times New Roman" pitchFamily="18" charset="0"/>
              </a:rPr>
              <a:t> </a:t>
            </a:r>
            <a:endParaRPr lang="cs-CZ" sz="3200" b="1" dirty="0" smtClean="0">
              <a:solidFill>
                <a:srgbClr val="0066CC"/>
              </a:solidFill>
              <a:cs typeface="Times New Roman" pitchFamily="18" charset="0"/>
            </a:endParaRPr>
          </a:p>
          <a:p>
            <a:pPr algn="ctr">
              <a:tabLst>
                <a:tab pos="904875" algn="l"/>
              </a:tabLst>
            </a:pPr>
            <a:endParaRPr lang="cs-CZ" sz="3200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tabLst>
                <a:tab pos="904875" algn="l"/>
              </a:tabLst>
            </a:pPr>
            <a:r>
              <a:rPr lang="cs-CZ" sz="3200" dirty="0"/>
              <a:t>Při</a:t>
            </a:r>
            <a:r>
              <a:rPr lang="cs-CZ" sz="3200" dirty="0">
                <a:cs typeface="Times New Roman" pitchFamily="18" charset="0"/>
              </a:rPr>
              <a:t> izobarickém d</a:t>
            </a:r>
            <a:r>
              <a:rPr lang="cs-CZ" sz="3200" dirty="0"/>
              <a:t>ě</a:t>
            </a:r>
            <a:r>
              <a:rPr lang="cs-CZ" sz="3200" dirty="0">
                <a:cs typeface="Times New Roman" pitchFamily="18" charset="0"/>
              </a:rPr>
              <a:t>ji s </a:t>
            </a:r>
            <a:r>
              <a:rPr lang="cs-CZ" sz="3200" dirty="0" smtClean="0">
                <a:cs typeface="Times New Roman" pitchFamily="18" charset="0"/>
              </a:rPr>
              <a:t>ideálním plynem </a:t>
            </a:r>
            <a:r>
              <a:rPr lang="cs-CZ" sz="3200" dirty="0">
                <a:cs typeface="Times New Roman" pitchFamily="18" charset="0"/>
              </a:rPr>
              <a:t>stálé hmotnosti je objem plynu p</a:t>
            </a:r>
            <a:r>
              <a:rPr lang="cs-CZ" sz="3200" dirty="0"/>
              <a:t>ř</a:t>
            </a:r>
            <a:r>
              <a:rPr lang="cs-CZ" sz="3200" dirty="0">
                <a:cs typeface="Times New Roman" pitchFamily="18" charset="0"/>
              </a:rPr>
              <a:t>ímo úm</a:t>
            </a:r>
            <a:r>
              <a:rPr lang="cs-CZ" sz="3200" dirty="0"/>
              <a:t>ě</a:t>
            </a:r>
            <a:r>
              <a:rPr lang="cs-CZ" sz="3200" dirty="0">
                <a:cs typeface="Times New Roman" pitchFamily="18" charset="0"/>
              </a:rPr>
              <a:t>rný </a:t>
            </a:r>
            <a:r>
              <a:rPr lang="cs-CZ" sz="3200" dirty="0" smtClean="0">
                <a:cs typeface="Times New Roman" pitchFamily="18" charset="0"/>
              </a:rPr>
              <a:t/>
            </a:r>
            <a:br>
              <a:rPr lang="cs-CZ" sz="3200" dirty="0" smtClean="0">
                <a:cs typeface="Times New Roman" pitchFamily="18" charset="0"/>
              </a:rPr>
            </a:br>
            <a:r>
              <a:rPr lang="cs-CZ" sz="3200" dirty="0" smtClean="0">
                <a:cs typeface="Times New Roman" pitchFamily="18" charset="0"/>
              </a:rPr>
              <a:t>jeho </a:t>
            </a:r>
            <a:r>
              <a:rPr lang="cs-CZ" sz="3200" dirty="0">
                <a:cs typeface="Times New Roman" pitchFamily="18" charset="0"/>
              </a:rPr>
              <a:t>termodynamické teplot</a:t>
            </a:r>
            <a:r>
              <a:rPr lang="cs-CZ" sz="3200" dirty="0"/>
              <a:t>ě.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C. IZOBARICKÝ DĚJ 			                P = </a:t>
            </a:r>
            <a:r>
              <a:rPr lang="cs-CZ" sz="3400" b="1" dirty="0" err="1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konst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976906"/>
              </p:ext>
            </p:extLst>
          </p:nvPr>
        </p:nvGraphicFramePr>
        <p:xfrm>
          <a:off x="6192180" y="3286357"/>
          <a:ext cx="19431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79" name="Rovnice" r:id="rId4" imgW="698400" imgH="393480" progId="Equation.3">
                  <p:embed/>
                </p:oleObj>
              </mc:Choice>
              <mc:Fallback>
                <p:oleObj name="Rovnice" r:id="rId4" imgW="698400" imgH="39348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180" y="3286357"/>
                        <a:ext cx="1943100" cy="1095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758056"/>
              </p:ext>
            </p:extLst>
          </p:nvPr>
        </p:nvGraphicFramePr>
        <p:xfrm>
          <a:off x="713224" y="863715"/>
          <a:ext cx="2356611" cy="1166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80" name="Rovnice" r:id="rId6" imgW="787058" imgH="393529" progId="Equation.3">
                  <p:embed/>
                </p:oleObj>
              </mc:Choice>
              <mc:Fallback>
                <p:oleObj name="Rovnice" r:id="rId6" imgW="787058" imgH="393529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24" y="863715"/>
                        <a:ext cx="2356611" cy="11667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004862"/>
              </p:ext>
            </p:extLst>
          </p:nvPr>
        </p:nvGraphicFramePr>
        <p:xfrm>
          <a:off x="6192180" y="824430"/>
          <a:ext cx="1917325" cy="2279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81" name="Rovnice" r:id="rId8" imgW="749160" imgH="888840" progId="Equation.3">
                  <p:embed/>
                </p:oleObj>
              </mc:Choice>
              <mc:Fallback>
                <p:oleObj name="Rovnice" r:id="rId8" imgW="749160" imgH="88884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180" y="824430"/>
                        <a:ext cx="1917325" cy="227913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77560" y="2121684"/>
            <a:ext cx="49845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Počáteční stav  	</a:t>
            </a:r>
            <a:r>
              <a:rPr lang="cs-CZ" sz="2800" b="1" dirty="0" smtClean="0"/>
              <a:t>p</a:t>
            </a:r>
            <a:r>
              <a:rPr lang="cs-CZ" sz="2800" b="1" baseline="-25000" dirty="0" smtClean="0"/>
              <a:t> </a:t>
            </a:r>
            <a:r>
              <a:rPr lang="cs-CZ" sz="2800" b="1" dirty="0" smtClean="0"/>
              <a:t>    V</a:t>
            </a:r>
            <a:r>
              <a:rPr lang="cs-CZ" sz="2800" b="1" baseline="-25000" dirty="0"/>
              <a:t>1</a:t>
            </a:r>
            <a:r>
              <a:rPr lang="cs-CZ" sz="2800" b="1" dirty="0" smtClean="0"/>
              <a:t>    T</a:t>
            </a:r>
            <a:r>
              <a:rPr lang="cs-CZ" sz="2800" b="1" baseline="-25000" dirty="0" smtClean="0"/>
              <a:t>1</a:t>
            </a:r>
            <a:r>
              <a:rPr lang="cs-CZ" sz="2800" b="1" dirty="0" smtClean="0"/>
              <a:t>    </a:t>
            </a:r>
            <a:endParaRPr lang="cs-CZ" sz="2800" b="1" dirty="0"/>
          </a:p>
          <a:p>
            <a:r>
              <a:rPr lang="cs-CZ" sz="2800" dirty="0" smtClean="0"/>
              <a:t>Konečný stav    	</a:t>
            </a:r>
            <a:r>
              <a:rPr lang="cs-CZ" sz="2800" b="1" dirty="0" smtClean="0"/>
              <a:t>p</a:t>
            </a:r>
            <a:r>
              <a:rPr lang="cs-CZ" sz="2800" b="1" baseline="-25000" dirty="0" smtClean="0"/>
              <a:t> </a:t>
            </a:r>
            <a:r>
              <a:rPr lang="cs-CZ" sz="2800" b="1" dirty="0" smtClean="0"/>
              <a:t>    V</a:t>
            </a:r>
            <a:r>
              <a:rPr lang="cs-CZ" sz="2800" b="1" baseline="-25000" dirty="0"/>
              <a:t>2</a:t>
            </a:r>
            <a:r>
              <a:rPr lang="cs-CZ" sz="2800" b="1" dirty="0" smtClean="0"/>
              <a:t>    T</a:t>
            </a:r>
            <a:r>
              <a:rPr lang="cs-CZ" sz="2800" b="1" baseline="-25000" dirty="0" smtClean="0"/>
              <a:t>2</a:t>
            </a:r>
            <a:r>
              <a:rPr lang="cs-CZ" sz="2800" b="1" dirty="0" smtClean="0"/>
              <a:t>    </a:t>
            </a:r>
            <a:endParaRPr lang="cs-CZ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0" y="310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cs-CZ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1060450" y="3081065"/>
            <a:ext cx="0" cy="17409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1060450" y="4794229"/>
            <a:ext cx="201612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>
            <a:off x="1466850" y="3629023"/>
            <a:ext cx="1504950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6616700" y="3081064"/>
            <a:ext cx="0" cy="17409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6616700" y="4794229"/>
            <a:ext cx="201612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V="1">
            <a:off x="6927056" y="3429000"/>
            <a:ext cx="1423194" cy="1123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527050" y="2762250"/>
            <a:ext cx="299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p</a:t>
            </a:r>
            <a:endParaRPr lang="cs-CZ" sz="3200" dirty="0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794000" y="4813875"/>
            <a:ext cx="311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V</a:t>
            </a:r>
            <a:endParaRPr lang="cs-CZ" sz="3200" dirty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172200" y="4702849"/>
            <a:ext cx="293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0</a:t>
            </a:r>
            <a:endParaRPr lang="cs-CZ" sz="3200" dirty="0"/>
          </a:p>
        </p:txBody>
      </p:sp>
      <p:sp>
        <p:nvSpPr>
          <p:cNvPr id="33" name="Obdélník 32"/>
          <p:cNvSpPr/>
          <p:nvPr/>
        </p:nvSpPr>
        <p:spPr>
          <a:xfrm>
            <a:off x="971550" y="5369500"/>
            <a:ext cx="195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err="1" smtClean="0"/>
              <a:t>pV</a:t>
            </a:r>
            <a:r>
              <a:rPr lang="cs-CZ" sz="2800" dirty="0" smtClean="0"/>
              <a:t> diagram</a:t>
            </a:r>
            <a:endParaRPr lang="cs-CZ" sz="2800" dirty="0"/>
          </a:p>
        </p:txBody>
      </p:sp>
      <p:sp>
        <p:nvSpPr>
          <p:cNvPr id="34" name="Obdélník 33"/>
          <p:cNvSpPr/>
          <p:nvPr/>
        </p:nvSpPr>
        <p:spPr>
          <a:xfrm>
            <a:off x="6572250" y="5369500"/>
            <a:ext cx="1831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VT diagram</a:t>
            </a:r>
            <a:endParaRPr lang="cs-CZ" sz="2800" dirty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8394700" y="4813875"/>
            <a:ext cx="311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T</a:t>
            </a:r>
            <a:endParaRPr lang="cs-CZ" sz="3200" dirty="0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531298" y="4680525"/>
            <a:ext cx="293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0</a:t>
            </a:r>
            <a:endParaRPr lang="cs-CZ" sz="3200" dirty="0"/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6127750" y="2762250"/>
            <a:ext cx="299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V</a:t>
            </a:r>
            <a:endParaRPr lang="cs-CZ" sz="3200" dirty="0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3860800" y="3081065"/>
            <a:ext cx="0" cy="17409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>
            <a:off x="3860800" y="4794229"/>
            <a:ext cx="201612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 flipH="1">
            <a:off x="4349750" y="3638550"/>
            <a:ext cx="1441450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327400" y="2762250"/>
            <a:ext cx="299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p</a:t>
            </a:r>
            <a:endParaRPr lang="cs-CZ" sz="3200" dirty="0"/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5638800" y="4813875"/>
            <a:ext cx="311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T</a:t>
            </a:r>
            <a:endParaRPr lang="cs-CZ" sz="3200" dirty="0"/>
          </a:p>
        </p:txBody>
      </p:sp>
      <p:sp>
        <p:nvSpPr>
          <p:cNvPr id="43" name="Obdélník 42"/>
          <p:cNvSpPr/>
          <p:nvPr/>
        </p:nvSpPr>
        <p:spPr>
          <a:xfrm>
            <a:off x="3816350" y="5369500"/>
            <a:ext cx="1817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err="1" smtClean="0"/>
              <a:t>pT</a:t>
            </a:r>
            <a:r>
              <a:rPr lang="cs-CZ" sz="2800" dirty="0" smtClean="0"/>
              <a:t> diagram</a:t>
            </a:r>
            <a:endParaRPr lang="cs-CZ" sz="2800" dirty="0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331648" y="4747299"/>
            <a:ext cx="293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0</a:t>
            </a:r>
            <a:endParaRPr lang="cs-CZ" sz="3200" dirty="0"/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285750" y="1213187"/>
            <a:ext cx="8858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000" dirty="0"/>
              <a:t>Graf znázorňující </a:t>
            </a:r>
            <a:r>
              <a:rPr lang="cs-CZ" sz="3000" dirty="0" smtClean="0"/>
              <a:t>izobarický </a:t>
            </a:r>
            <a:r>
              <a:rPr lang="cs-CZ" sz="3000" dirty="0"/>
              <a:t>děj v </a:t>
            </a:r>
            <a:r>
              <a:rPr lang="cs-CZ" sz="3000" dirty="0" err="1"/>
              <a:t>pV</a:t>
            </a:r>
            <a:r>
              <a:rPr lang="cs-CZ" sz="3000" dirty="0"/>
              <a:t> diagramu se nazývá </a:t>
            </a:r>
            <a:r>
              <a:rPr lang="cs-CZ" sz="3000" b="1" dirty="0" smtClean="0">
                <a:solidFill>
                  <a:srgbClr val="0066CC"/>
                </a:solidFill>
              </a:rPr>
              <a:t>IZOBARA</a:t>
            </a:r>
            <a:r>
              <a:rPr lang="cs-CZ" sz="3000" dirty="0" smtClean="0"/>
              <a:t> - úsečka </a:t>
            </a:r>
            <a:r>
              <a:rPr lang="cs-CZ" sz="3000" dirty="0"/>
              <a:t>rovnoběžná s osou </a:t>
            </a:r>
            <a:r>
              <a:rPr lang="cs-CZ" sz="3000" dirty="0" smtClean="0"/>
              <a:t>V.</a:t>
            </a:r>
            <a:endParaRPr lang="cs-CZ" sz="3000" dirty="0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C. IZOBARICKÝ DĚJ 			                P = </a:t>
            </a:r>
            <a:r>
              <a:rPr lang="cs-CZ" sz="3400" b="1" dirty="0" err="1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konst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48" name="Přímá spojovací čára 47"/>
          <p:cNvCxnSpPr/>
          <p:nvPr/>
        </p:nvCxnSpPr>
        <p:spPr>
          <a:xfrm rot="10800000">
            <a:off x="1062039" y="3621882"/>
            <a:ext cx="402435" cy="476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 rot="10800000" flipV="1">
            <a:off x="3892550" y="3651250"/>
            <a:ext cx="457200" cy="635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čára 55"/>
          <p:cNvCxnSpPr/>
          <p:nvPr/>
        </p:nvCxnSpPr>
        <p:spPr>
          <a:xfrm rot="10800000" flipV="1">
            <a:off x="6638928" y="4567237"/>
            <a:ext cx="276223" cy="20875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40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1510" y="405507"/>
            <a:ext cx="877597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 algn="ctr"/>
            <a:r>
              <a:rPr lang="cs-CZ" sz="3200" b="1" dirty="0">
                <a:solidFill>
                  <a:srgbClr val="0066CC"/>
                </a:solidFill>
              </a:rPr>
              <a:t>Skutečné plyny </a:t>
            </a:r>
            <a:r>
              <a:rPr lang="cs-CZ" sz="3200" b="1" dirty="0" smtClean="0">
                <a:solidFill>
                  <a:srgbClr val="0066CC"/>
                </a:solidFill>
              </a:rPr>
              <a:t/>
            </a:r>
            <a:br>
              <a:rPr lang="cs-CZ" sz="3200" b="1" dirty="0" smtClean="0">
                <a:solidFill>
                  <a:srgbClr val="0066CC"/>
                </a:solidFill>
              </a:rPr>
            </a:br>
            <a:r>
              <a:rPr lang="cs-CZ" sz="3200" dirty="0" smtClean="0"/>
              <a:t>se </a:t>
            </a:r>
            <a:r>
              <a:rPr lang="cs-CZ" sz="3200" dirty="0"/>
              <a:t>svými vlastnostmi přibližují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k </a:t>
            </a:r>
            <a:r>
              <a:rPr lang="cs-CZ" sz="3200" dirty="0"/>
              <a:t>vlastnostem ideálního plynu,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mají-li </a:t>
            </a:r>
            <a:r>
              <a:rPr lang="cs-CZ" sz="3200" dirty="0"/>
              <a:t>dostatečně vysokou teplotu a nízký </a:t>
            </a:r>
            <a:r>
              <a:rPr lang="cs-CZ" sz="3200" dirty="0" smtClean="0"/>
              <a:t>tlak. 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(↑ </a:t>
            </a:r>
            <a:r>
              <a:rPr lang="cs-CZ" sz="3200" dirty="0" err="1"/>
              <a:t>t</a:t>
            </a:r>
            <a:r>
              <a:rPr lang="cs-CZ" sz="3200" baseline="-25000" dirty="0" err="1"/>
              <a:t>n</a:t>
            </a:r>
            <a:r>
              <a:rPr lang="cs-CZ" sz="3200" dirty="0"/>
              <a:t> = 0</a:t>
            </a:r>
            <a:r>
              <a:rPr lang="cs-CZ" sz="3200" baseline="30000" dirty="0"/>
              <a:t>o</a:t>
            </a:r>
            <a:r>
              <a:rPr lang="cs-CZ" sz="3200" dirty="0"/>
              <a:t> C, ↓ </a:t>
            </a:r>
            <a:r>
              <a:rPr lang="cs-CZ" sz="3200" dirty="0" err="1"/>
              <a:t>p</a:t>
            </a:r>
            <a:r>
              <a:rPr lang="cs-CZ" sz="3200" baseline="-25000" dirty="0" err="1"/>
              <a:t>a</a:t>
            </a:r>
            <a:r>
              <a:rPr lang="cs-CZ" sz="3200" dirty="0"/>
              <a:t> = 10</a:t>
            </a:r>
            <a:r>
              <a:rPr lang="cs-CZ" sz="3200" baseline="30000" dirty="0"/>
              <a:t>5</a:t>
            </a:r>
            <a:r>
              <a:rPr lang="cs-CZ" sz="3200" dirty="0"/>
              <a:t> Pa)</a:t>
            </a:r>
          </a:p>
          <a:p>
            <a:pPr marL="0" lvl="2"/>
            <a:endParaRPr lang="cs-CZ" sz="3200" dirty="0"/>
          </a:p>
          <a:p>
            <a:pPr marL="0" lvl="2"/>
            <a:endParaRPr lang="cs-CZ" sz="3200" dirty="0">
              <a:solidFill>
                <a:srgbClr val="FF0000"/>
              </a:solidFill>
            </a:endParaRPr>
          </a:p>
          <a:p>
            <a:pPr marL="0" lvl="2"/>
            <a:r>
              <a:rPr lang="cs-CZ" sz="3200" dirty="0" smtClean="0">
                <a:solidFill>
                  <a:srgbClr val="000099"/>
                </a:solidFill>
              </a:rPr>
              <a:t>     </a:t>
            </a:r>
            <a:r>
              <a:rPr lang="cs-CZ" sz="3200" dirty="0"/>
              <a:t>Molekuly ideálního plynu konají </a:t>
            </a:r>
            <a:r>
              <a:rPr lang="cs-CZ" sz="3200" dirty="0">
                <a:solidFill>
                  <a:srgbClr val="0066CC"/>
                </a:solidFill>
              </a:rPr>
              <a:t>translační </a:t>
            </a:r>
          </a:p>
          <a:p>
            <a:pPr marL="0" lvl="2"/>
            <a:r>
              <a:rPr lang="cs-CZ" sz="3200" dirty="0" smtClean="0"/>
              <a:t>a víceatomové molekuly i </a:t>
            </a:r>
            <a:r>
              <a:rPr lang="cs-CZ" sz="3200" dirty="0" smtClean="0">
                <a:solidFill>
                  <a:srgbClr val="0066CC"/>
                </a:solidFill>
              </a:rPr>
              <a:t>rotační</a:t>
            </a:r>
            <a:r>
              <a:rPr lang="cs-CZ" sz="3200" dirty="0" smtClean="0"/>
              <a:t> a </a:t>
            </a:r>
            <a:r>
              <a:rPr lang="cs-CZ" sz="3200" dirty="0" smtClean="0">
                <a:solidFill>
                  <a:srgbClr val="0066CC"/>
                </a:solidFill>
              </a:rPr>
              <a:t>kmitavý </a:t>
            </a:r>
            <a:r>
              <a:rPr lang="cs-CZ" sz="3200" dirty="0" smtClean="0"/>
              <a:t>pohyb.</a:t>
            </a:r>
          </a:p>
          <a:p>
            <a:pPr marL="0" lvl="2"/>
            <a:endParaRPr lang="cs-CZ" sz="3200" dirty="0" smtClean="0"/>
          </a:p>
          <a:p>
            <a:pPr marL="0" lvl="2" algn="ctr"/>
            <a:r>
              <a:rPr lang="cs-CZ" sz="3200" b="1" dirty="0" smtClean="0">
                <a:cs typeface="Times New Roman" pitchFamily="18" charset="0"/>
              </a:rPr>
              <a:t>Stav IP  je určen p, V, T, (n, m, N) .</a:t>
            </a:r>
            <a:r>
              <a:rPr lang="cs-CZ" sz="3200" dirty="0" smtClean="0">
                <a:solidFill>
                  <a:srgbClr val="00FF00"/>
                </a:solidFill>
              </a:rPr>
              <a:t> </a:t>
            </a:r>
            <a:endParaRPr lang="cs-CZ" sz="32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8027988" y="1055687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C. IZOBARICKÝ DĚJ 			                P = </a:t>
            </a:r>
            <a:r>
              <a:rPr lang="cs-CZ" sz="3400" b="1" dirty="0" err="1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konst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71450" y="673100"/>
            <a:ext cx="5245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000099"/>
                </a:solidFill>
              </a:rPr>
              <a:t>1</a:t>
            </a:r>
            <a:r>
              <a:rPr lang="cs-CZ" sz="3200" dirty="0">
                <a:solidFill>
                  <a:srgbClr val="000099"/>
                </a:solidFill>
              </a:rPr>
              <a:t>. </a:t>
            </a:r>
            <a:r>
              <a:rPr lang="cs-CZ" sz="3200" dirty="0" smtClean="0">
                <a:solidFill>
                  <a:srgbClr val="000099"/>
                </a:solidFill>
              </a:rPr>
              <a:t>termodynamický zákon:</a:t>
            </a:r>
            <a:endParaRPr lang="cs-CZ" sz="3200" dirty="0">
              <a:solidFill>
                <a:srgbClr val="000099"/>
              </a:solidFill>
            </a:endParaRPr>
          </a:p>
        </p:txBody>
      </p:sp>
      <p:graphicFrame>
        <p:nvGraphicFramePr>
          <p:cNvPr id="691227" name="Object 23"/>
          <p:cNvGraphicFramePr>
            <a:graphicFrameLocks noChangeAspect="1"/>
          </p:cNvGraphicFramePr>
          <p:nvPr/>
        </p:nvGraphicFramePr>
        <p:xfrm>
          <a:off x="6535256" y="762000"/>
          <a:ext cx="242454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57" name="Rovnice" r:id="rId4" imgW="837836" imgH="431613" progId="Equation.3">
                  <p:embed/>
                </p:oleObj>
              </mc:Choice>
              <mc:Fallback>
                <p:oleObj name="Rovnice" r:id="rId4" imgW="837836" imgH="431613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256" y="762000"/>
                        <a:ext cx="2424545" cy="1111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734578" y="2540000"/>
            <a:ext cx="5565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/>
              <a:t>p</a:t>
            </a:r>
          </a:p>
          <a:p>
            <a:r>
              <a:rPr lang="cs-CZ" sz="3200" dirty="0" smtClean="0"/>
              <a:t>T</a:t>
            </a:r>
            <a:r>
              <a:rPr lang="cs-CZ" sz="3200" baseline="-25000" dirty="0" smtClean="0"/>
              <a:t>1</a:t>
            </a:r>
          </a:p>
          <a:p>
            <a:r>
              <a:rPr lang="cs-CZ" sz="3200" dirty="0" smtClean="0"/>
              <a:t>V</a:t>
            </a:r>
            <a:r>
              <a:rPr lang="cs-CZ" sz="3200" baseline="-25000" dirty="0" smtClean="0"/>
              <a:t>1</a:t>
            </a:r>
            <a:endParaRPr lang="cs-CZ" sz="3200" dirty="0"/>
          </a:p>
        </p:txBody>
      </p:sp>
      <p:sp>
        <p:nvSpPr>
          <p:cNvPr id="28" name="Obdélník 27"/>
          <p:cNvSpPr/>
          <p:nvPr/>
        </p:nvSpPr>
        <p:spPr>
          <a:xfrm>
            <a:off x="324598" y="3404066"/>
            <a:ext cx="1328821" cy="12250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/>
        </p:nvSpPr>
        <p:spPr>
          <a:xfrm>
            <a:off x="304800" y="2029426"/>
            <a:ext cx="1374020" cy="2622403"/>
          </a:xfrm>
          <a:custGeom>
            <a:avLst/>
            <a:gdLst>
              <a:gd name="connsiteX0" fmla="*/ 0 w 1654629"/>
              <a:gd name="connsiteY0" fmla="*/ 14514 h 2569029"/>
              <a:gd name="connsiteX1" fmla="*/ 14515 w 1654629"/>
              <a:gd name="connsiteY1" fmla="*/ 2569029 h 2569029"/>
              <a:gd name="connsiteX2" fmla="*/ 1625600 w 1654629"/>
              <a:gd name="connsiteY2" fmla="*/ 2569029 h 2569029"/>
              <a:gd name="connsiteX3" fmla="*/ 1654629 w 1654629"/>
              <a:gd name="connsiteY3" fmla="*/ 0 h 256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629" h="2569029">
                <a:moveTo>
                  <a:pt x="0" y="14514"/>
                </a:moveTo>
                <a:cubicBezTo>
                  <a:pt x="4838" y="866019"/>
                  <a:pt x="9677" y="1717524"/>
                  <a:pt x="14515" y="2569029"/>
                </a:cubicBezTo>
                <a:lnTo>
                  <a:pt x="1625600" y="2569029"/>
                </a:lnTo>
                <a:lnTo>
                  <a:pt x="165462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313569" y="3338286"/>
            <a:ext cx="1352551" cy="891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8027988" y="1055687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15900" y="5695950"/>
            <a:ext cx="86030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dirty="0"/>
              <a:t>Teplo přijaté při izobarickém ději se rovná součtu</a:t>
            </a:r>
          </a:p>
          <a:p>
            <a:r>
              <a:rPr lang="cs-CZ" sz="2800" dirty="0"/>
              <a:t>přírůstku jeho vnitřní energie a práce, kterou plyn vykoná.</a:t>
            </a:r>
          </a:p>
        </p:txBody>
      </p:sp>
      <p:graphicFrame>
        <p:nvGraphicFramePr>
          <p:cNvPr id="32780" name="Object 12"/>
          <p:cNvGraphicFramePr>
            <a:graphicFrameLocks noChangeAspect="1"/>
          </p:cNvGraphicFramePr>
          <p:nvPr/>
        </p:nvGraphicFramePr>
        <p:xfrm>
          <a:off x="6514233" y="1962150"/>
          <a:ext cx="246659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12" name="Rovnice" r:id="rId4" imgW="901309" imgH="1091726" progId="Equation.3">
                  <p:embed/>
                </p:oleObj>
              </mc:Choice>
              <mc:Fallback>
                <p:oleObj name="Rovnice" r:id="rId4" imgW="901309" imgH="1091726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233" y="1962150"/>
                        <a:ext cx="2466590" cy="266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1" name="Object 13"/>
          <p:cNvGraphicFramePr>
            <a:graphicFrameLocks noChangeAspect="1"/>
          </p:cNvGraphicFramePr>
          <p:nvPr/>
        </p:nvGraphicFramePr>
        <p:xfrm>
          <a:off x="4305300" y="2759700"/>
          <a:ext cx="1952625" cy="102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13" name="Rovnice" r:id="rId6" imgW="812447" imgH="457002" progId="Equation.3">
                  <p:embed/>
                </p:oleObj>
              </mc:Choice>
              <mc:Fallback>
                <p:oleObj name="Rovnice" r:id="rId6" imgW="812447" imgH="457002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759700"/>
                        <a:ext cx="1952625" cy="1024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C. IZOBARICKÝ DĚJ 			                P = </a:t>
            </a:r>
            <a:r>
              <a:rPr lang="cs-CZ" sz="3400" b="1" dirty="0" err="1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konst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71450" y="673100"/>
            <a:ext cx="5245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000099"/>
                </a:solidFill>
              </a:rPr>
              <a:t>1</a:t>
            </a:r>
            <a:r>
              <a:rPr lang="cs-CZ" sz="3200" dirty="0">
                <a:solidFill>
                  <a:srgbClr val="000099"/>
                </a:solidFill>
              </a:rPr>
              <a:t>. </a:t>
            </a:r>
            <a:r>
              <a:rPr lang="cs-CZ" sz="3200" dirty="0" smtClean="0">
                <a:solidFill>
                  <a:srgbClr val="000099"/>
                </a:solidFill>
              </a:rPr>
              <a:t>termodynamický zákon:</a:t>
            </a:r>
            <a:endParaRPr lang="cs-CZ" sz="3200" dirty="0">
              <a:solidFill>
                <a:srgbClr val="000099"/>
              </a:solidFill>
            </a:endParaRPr>
          </a:p>
        </p:txBody>
      </p:sp>
      <p:graphicFrame>
        <p:nvGraphicFramePr>
          <p:cNvPr id="691227" name="Object 23"/>
          <p:cNvGraphicFramePr>
            <a:graphicFrameLocks noChangeAspect="1"/>
          </p:cNvGraphicFramePr>
          <p:nvPr/>
        </p:nvGraphicFramePr>
        <p:xfrm>
          <a:off x="6535256" y="762000"/>
          <a:ext cx="242454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14" name="Rovnice" r:id="rId8" imgW="837836" imgH="431613" progId="Equation.3">
                  <p:embed/>
                </p:oleObj>
              </mc:Choice>
              <mc:Fallback>
                <p:oleObj name="Rovnice" r:id="rId8" imgW="837836" imgH="431613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256" y="762000"/>
                        <a:ext cx="2424545" cy="1111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16400" y="4762500"/>
            <a:ext cx="426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 err="1" smtClean="0"/>
              <a:t>c</a:t>
            </a:r>
            <a:r>
              <a:rPr lang="cs-CZ" sz="2800" b="1" baseline="-25000" dirty="0" err="1" smtClean="0"/>
              <a:t>p</a:t>
            </a:r>
            <a:r>
              <a:rPr lang="cs-CZ" sz="2800" b="1" baseline="-25000" dirty="0" smtClean="0"/>
              <a:t>  </a:t>
            </a:r>
            <a:r>
              <a:rPr lang="cs-CZ" sz="2800" dirty="0"/>
              <a:t>– </a:t>
            </a:r>
            <a:r>
              <a:rPr lang="cs-CZ" sz="2800" dirty="0" smtClean="0"/>
              <a:t>měrná tepelná kapacita </a:t>
            </a:r>
            <a:endParaRPr lang="cs-CZ" sz="2800" dirty="0"/>
          </a:p>
          <a:p>
            <a:r>
              <a:rPr lang="cs-CZ" sz="2800" dirty="0" smtClean="0"/>
              <a:t>        při </a:t>
            </a:r>
            <a:r>
              <a:rPr lang="cs-CZ" sz="2800" dirty="0"/>
              <a:t>stálém </a:t>
            </a:r>
            <a:r>
              <a:rPr lang="cs-CZ" sz="2800" dirty="0" smtClean="0"/>
              <a:t>tlaku</a:t>
            </a:r>
            <a:endParaRPr lang="cs-CZ" sz="2800" dirty="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734578" y="2540000"/>
            <a:ext cx="5565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/>
              <a:t>p</a:t>
            </a:r>
          </a:p>
          <a:p>
            <a:r>
              <a:rPr lang="cs-CZ" sz="3200" dirty="0" smtClean="0"/>
              <a:t>T</a:t>
            </a:r>
            <a:r>
              <a:rPr lang="cs-CZ" sz="3200" baseline="-25000" dirty="0" smtClean="0"/>
              <a:t>1</a:t>
            </a:r>
          </a:p>
          <a:p>
            <a:r>
              <a:rPr lang="cs-CZ" sz="3200" dirty="0" smtClean="0"/>
              <a:t>V</a:t>
            </a:r>
            <a:r>
              <a:rPr lang="cs-CZ" sz="3200" baseline="-25000" dirty="0" smtClean="0"/>
              <a:t>1</a:t>
            </a:r>
            <a:endParaRPr lang="cs-CZ" sz="3200" dirty="0"/>
          </a:p>
        </p:txBody>
      </p:sp>
      <p:sp>
        <p:nvSpPr>
          <p:cNvPr id="28" name="Obdélník 27"/>
          <p:cNvSpPr/>
          <p:nvPr/>
        </p:nvSpPr>
        <p:spPr>
          <a:xfrm>
            <a:off x="324598" y="3404066"/>
            <a:ext cx="1328821" cy="12250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/>
        </p:nvSpPr>
        <p:spPr>
          <a:xfrm>
            <a:off x="304800" y="2029426"/>
            <a:ext cx="1374020" cy="2622403"/>
          </a:xfrm>
          <a:custGeom>
            <a:avLst/>
            <a:gdLst>
              <a:gd name="connsiteX0" fmla="*/ 0 w 1654629"/>
              <a:gd name="connsiteY0" fmla="*/ 14514 h 2569029"/>
              <a:gd name="connsiteX1" fmla="*/ 14515 w 1654629"/>
              <a:gd name="connsiteY1" fmla="*/ 2569029 h 2569029"/>
              <a:gd name="connsiteX2" fmla="*/ 1625600 w 1654629"/>
              <a:gd name="connsiteY2" fmla="*/ 2569029 h 2569029"/>
              <a:gd name="connsiteX3" fmla="*/ 1654629 w 1654629"/>
              <a:gd name="connsiteY3" fmla="*/ 0 h 256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629" h="2569029">
                <a:moveTo>
                  <a:pt x="0" y="14514"/>
                </a:moveTo>
                <a:cubicBezTo>
                  <a:pt x="4838" y="866019"/>
                  <a:pt x="9677" y="1717524"/>
                  <a:pt x="14515" y="2569029"/>
                </a:cubicBezTo>
                <a:lnTo>
                  <a:pt x="1625600" y="2569029"/>
                </a:lnTo>
                <a:lnTo>
                  <a:pt x="165462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313569" y="3338286"/>
            <a:ext cx="1352551" cy="891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645928" y="2528900"/>
            <a:ext cx="5565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/>
              <a:t>p</a:t>
            </a:r>
          </a:p>
          <a:p>
            <a:r>
              <a:rPr lang="cs-CZ" sz="3200" dirty="0" smtClean="0"/>
              <a:t>T</a:t>
            </a:r>
            <a:r>
              <a:rPr lang="cs-CZ" sz="3200" baseline="-25000" dirty="0" smtClean="0"/>
              <a:t>2</a:t>
            </a:r>
          </a:p>
          <a:p>
            <a:r>
              <a:rPr lang="cs-CZ" sz="3200" dirty="0" smtClean="0"/>
              <a:t>V</a:t>
            </a:r>
            <a:r>
              <a:rPr lang="cs-CZ" sz="3200" baseline="-25000" dirty="0" smtClean="0"/>
              <a:t>2</a:t>
            </a:r>
            <a:endParaRPr lang="cs-CZ" sz="3200" dirty="0"/>
          </a:p>
        </p:txBody>
      </p:sp>
      <p:sp>
        <p:nvSpPr>
          <p:cNvPr id="25" name="Volný tvar 24"/>
          <p:cNvSpPr/>
          <p:nvPr/>
        </p:nvSpPr>
        <p:spPr>
          <a:xfrm>
            <a:off x="2602291" y="4851400"/>
            <a:ext cx="587375" cy="800100"/>
          </a:xfrm>
          <a:custGeom>
            <a:avLst/>
            <a:gdLst>
              <a:gd name="connsiteX0" fmla="*/ 330200 w 823383"/>
              <a:gd name="connsiteY0" fmla="*/ 10583 h 1119716"/>
              <a:gd name="connsiteX1" fmla="*/ 12700 w 823383"/>
              <a:gd name="connsiteY1" fmla="*/ 874183 h 1119716"/>
              <a:gd name="connsiteX2" fmla="*/ 406400 w 823383"/>
              <a:gd name="connsiteY2" fmla="*/ 1090083 h 1119716"/>
              <a:gd name="connsiteX3" fmla="*/ 812800 w 823383"/>
              <a:gd name="connsiteY3" fmla="*/ 937683 h 1119716"/>
              <a:gd name="connsiteX4" fmla="*/ 330200 w 823383"/>
              <a:gd name="connsiteY4" fmla="*/ 10583 h 1119716"/>
              <a:gd name="connsiteX0" fmla="*/ 460375 w 819150"/>
              <a:gd name="connsiteY0" fmla="*/ 10583 h 1125008"/>
              <a:gd name="connsiteX1" fmla="*/ 9525 w 819150"/>
              <a:gd name="connsiteY1" fmla="*/ 880533 h 1125008"/>
              <a:gd name="connsiteX2" fmla="*/ 403225 w 819150"/>
              <a:gd name="connsiteY2" fmla="*/ 1096433 h 1125008"/>
              <a:gd name="connsiteX3" fmla="*/ 809625 w 819150"/>
              <a:gd name="connsiteY3" fmla="*/ 944033 h 1125008"/>
              <a:gd name="connsiteX4" fmla="*/ 460375 w 819150"/>
              <a:gd name="connsiteY4" fmla="*/ 10583 h 1125008"/>
              <a:gd name="connsiteX0" fmla="*/ 460375 w 825499"/>
              <a:gd name="connsiteY0" fmla="*/ 3175 h 1092200"/>
              <a:gd name="connsiteX1" fmla="*/ 9525 w 825499"/>
              <a:gd name="connsiteY1" fmla="*/ 873125 h 1092200"/>
              <a:gd name="connsiteX2" fmla="*/ 403225 w 825499"/>
              <a:gd name="connsiteY2" fmla="*/ 1089025 h 1092200"/>
              <a:gd name="connsiteX3" fmla="*/ 815974 w 825499"/>
              <a:gd name="connsiteY3" fmla="*/ 892175 h 1092200"/>
              <a:gd name="connsiteX4" fmla="*/ 460375 w 825499"/>
              <a:gd name="connsiteY4" fmla="*/ 3175 h 1092200"/>
              <a:gd name="connsiteX0" fmla="*/ 460375 w 825499"/>
              <a:gd name="connsiteY0" fmla="*/ 0 h 1089025"/>
              <a:gd name="connsiteX1" fmla="*/ 9525 w 825499"/>
              <a:gd name="connsiteY1" fmla="*/ 869950 h 1089025"/>
              <a:gd name="connsiteX2" fmla="*/ 403225 w 825499"/>
              <a:gd name="connsiteY2" fmla="*/ 1085850 h 1089025"/>
              <a:gd name="connsiteX3" fmla="*/ 815974 w 825499"/>
              <a:gd name="connsiteY3" fmla="*/ 889000 h 1089025"/>
              <a:gd name="connsiteX4" fmla="*/ 460375 w 825499"/>
              <a:gd name="connsiteY4" fmla="*/ 0 h 1089025"/>
              <a:gd name="connsiteX0" fmla="*/ 460375 w 825499"/>
              <a:gd name="connsiteY0" fmla="*/ 0 h 1089025"/>
              <a:gd name="connsiteX1" fmla="*/ 9525 w 825499"/>
              <a:gd name="connsiteY1" fmla="*/ 869950 h 1089025"/>
              <a:gd name="connsiteX2" fmla="*/ 403225 w 825499"/>
              <a:gd name="connsiteY2" fmla="*/ 1085850 h 1089025"/>
              <a:gd name="connsiteX3" fmla="*/ 815974 w 825499"/>
              <a:gd name="connsiteY3" fmla="*/ 889000 h 1089025"/>
              <a:gd name="connsiteX4" fmla="*/ 460375 w 825499"/>
              <a:gd name="connsiteY4" fmla="*/ 0 h 10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499" h="1089025">
                <a:moveTo>
                  <a:pt x="460375" y="0"/>
                </a:moveTo>
                <a:cubicBezTo>
                  <a:pt x="357717" y="257175"/>
                  <a:pt x="19050" y="688975"/>
                  <a:pt x="9525" y="869950"/>
                </a:cubicBezTo>
                <a:cubicBezTo>
                  <a:pt x="0" y="1050925"/>
                  <a:pt x="268817" y="1082675"/>
                  <a:pt x="403225" y="1085850"/>
                </a:cubicBezTo>
                <a:cubicBezTo>
                  <a:pt x="537633" y="1089025"/>
                  <a:pt x="806449" y="1069975"/>
                  <a:pt x="815974" y="889000"/>
                </a:cubicBezTo>
                <a:cubicBezTo>
                  <a:pt x="825499" y="708025"/>
                  <a:pt x="550333" y="327025"/>
                  <a:pt x="460375" y="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2291141" y="3429000"/>
            <a:ext cx="1328821" cy="1225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2280112" y="3363220"/>
            <a:ext cx="1352551" cy="891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2292350" y="2495550"/>
            <a:ext cx="1328821" cy="977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olný tvar 36"/>
          <p:cNvSpPr/>
          <p:nvPr/>
        </p:nvSpPr>
        <p:spPr>
          <a:xfrm>
            <a:off x="2271343" y="2054360"/>
            <a:ext cx="1374020" cy="2622403"/>
          </a:xfrm>
          <a:custGeom>
            <a:avLst/>
            <a:gdLst>
              <a:gd name="connsiteX0" fmla="*/ 0 w 1654629"/>
              <a:gd name="connsiteY0" fmla="*/ 14514 h 2569029"/>
              <a:gd name="connsiteX1" fmla="*/ 14515 w 1654629"/>
              <a:gd name="connsiteY1" fmla="*/ 2569029 h 2569029"/>
              <a:gd name="connsiteX2" fmla="*/ 1625600 w 1654629"/>
              <a:gd name="connsiteY2" fmla="*/ 2569029 h 2569029"/>
              <a:gd name="connsiteX3" fmla="*/ 1654629 w 1654629"/>
              <a:gd name="connsiteY3" fmla="*/ 0 h 256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629" h="2569029">
                <a:moveTo>
                  <a:pt x="0" y="14514"/>
                </a:moveTo>
                <a:cubicBezTo>
                  <a:pt x="4838" y="866019"/>
                  <a:pt x="9677" y="1717524"/>
                  <a:pt x="14515" y="2569029"/>
                </a:cubicBezTo>
                <a:lnTo>
                  <a:pt x="1625600" y="2569029"/>
                </a:lnTo>
                <a:lnTo>
                  <a:pt x="165462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77457E-6 L -3.05556E-6 -0.137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/>
      <p:bldP spid="21" grpId="0"/>
      <p:bldP spid="22" grpId="0"/>
      <p:bldP spid="34" grpId="0" animBg="1"/>
      <p:bldP spid="35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8027988" y="7143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/>
          </a:p>
        </p:txBody>
      </p:sp>
      <p:graphicFrame>
        <p:nvGraphicFramePr>
          <p:cNvPr id="32782" name="Object 14"/>
          <p:cNvGraphicFramePr>
            <a:graphicFrameLocks noChangeAspect="1"/>
          </p:cNvGraphicFramePr>
          <p:nvPr/>
        </p:nvGraphicFramePr>
        <p:xfrm>
          <a:off x="3327400" y="4362450"/>
          <a:ext cx="2203732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50" name="Rovnice" r:id="rId4" imgW="545863" imgH="482391" progId="Equation.3">
                  <p:embed/>
                </p:oleObj>
              </mc:Choice>
              <mc:Fallback>
                <p:oleObj name="Rovnice" r:id="rId4" imgW="545863" imgH="482391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4362450"/>
                        <a:ext cx="2203732" cy="1822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60350" y="762000"/>
            <a:ext cx="4286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dirty="0"/>
              <a:t>Pro stejný plyn platí:</a:t>
            </a:r>
          </a:p>
        </p:txBody>
      </p:sp>
      <p:graphicFrame>
        <p:nvGraphicFramePr>
          <p:cNvPr id="822277" name="Object 17"/>
          <p:cNvGraphicFramePr>
            <a:graphicFrameLocks noChangeAspect="1"/>
          </p:cNvGraphicFramePr>
          <p:nvPr/>
        </p:nvGraphicFramePr>
        <p:xfrm>
          <a:off x="4572000" y="2584450"/>
          <a:ext cx="2111013" cy="713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51" name="Rovnice" r:id="rId6" imgW="596900" imgH="228600" progId="Equation.3">
                  <p:embed/>
                </p:oleObj>
              </mc:Choice>
              <mc:Fallback>
                <p:oleObj name="Rovnice" r:id="rId6" imgW="596900" imgH="22860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84450"/>
                        <a:ext cx="2111013" cy="7137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278" name="Object 18"/>
          <p:cNvGraphicFramePr>
            <a:graphicFrameLocks noChangeAspect="1"/>
          </p:cNvGraphicFramePr>
          <p:nvPr/>
        </p:nvGraphicFramePr>
        <p:xfrm>
          <a:off x="4572000" y="1746370"/>
          <a:ext cx="2723399" cy="728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52" name="Rovnice" r:id="rId8" imgW="800100" imgH="228600" progId="Equation.3">
                  <p:embed/>
                </p:oleObj>
              </mc:Choice>
              <mc:Fallback>
                <p:oleObj name="Rovnice" r:id="rId8" imgW="800100" imgH="22860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46370"/>
                        <a:ext cx="2723399" cy="7288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279" name="Object 23"/>
          <p:cNvGraphicFramePr>
            <a:graphicFrameLocks noChangeAspect="1"/>
          </p:cNvGraphicFramePr>
          <p:nvPr/>
        </p:nvGraphicFramePr>
        <p:xfrm>
          <a:off x="984114" y="2628900"/>
          <a:ext cx="3350878" cy="715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53" name="Rovnice" r:id="rId10" imgW="901309" imgH="215806" progId="Equation.3">
                  <p:embed/>
                </p:oleObj>
              </mc:Choice>
              <mc:Fallback>
                <p:oleObj name="Rovnice" r:id="rId10" imgW="901309" imgH="215806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114" y="2628900"/>
                        <a:ext cx="3350878" cy="7158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280" name="Object 24"/>
          <p:cNvGraphicFramePr>
            <a:graphicFrameLocks noChangeAspect="1"/>
          </p:cNvGraphicFramePr>
          <p:nvPr/>
        </p:nvGraphicFramePr>
        <p:xfrm>
          <a:off x="1682750" y="1739900"/>
          <a:ext cx="2652242" cy="73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54" name="Rovnice" r:id="rId12" imgW="812447" imgH="241195" progId="Equation.3">
                  <p:embed/>
                </p:oleObj>
              </mc:Choice>
              <mc:Fallback>
                <p:oleObj name="Rovnice" r:id="rId12" imgW="812447" imgH="241195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1739900"/>
                        <a:ext cx="2652242" cy="73529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2927350" y="3473450"/>
          <a:ext cx="2906712" cy="760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55" name="Rovnice" r:id="rId14" imgW="863225" imgH="241195" progId="Equation.3">
                  <p:embed/>
                </p:oleObj>
              </mc:Choice>
              <mc:Fallback>
                <p:oleObj name="Rovnice" r:id="rId14" imgW="863225" imgH="241195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3473450"/>
                        <a:ext cx="2906712" cy="7601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3. 8. JEDNODUCHÉ DĚJE S IP stálé hmotnosti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10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cs-CZ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C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 IZOBARICKÝ DĚJ 			         p = </a:t>
            </a:r>
            <a:r>
              <a:rPr lang="cs-CZ" sz="3400" b="1" dirty="0" err="1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konst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cs-CZ" sz="3400" b="1" dirty="0">
              <a:solidFill>
                <a:srgbClr val="A6D8FF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856066" name="Picture 2" descr="Soubor:Charles and Gay-Lussac's Law 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450" y="1088740"/>
            <a:ext cx="6943725" cy="5250135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6972300" y="5918200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4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10671" y="300945"/>
          <a:ext cx="8855999" cy="6336002"/>
        </p:xfrm>
        <a:graphic>
          <a:graphicData uri="http://schemas.openxmlformats.org/drawingml/2006/table">
            <a:tbl>
              <a:tblPr/>
              <a:tblGrid>
                <a:gridCol w="295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3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8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IZOTERMICKÝ DĚJ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IZOCHORICKÝ DĚJ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IZOBARICKÝ DĚJ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= konst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= 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konst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 = 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konst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Boylův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Mariotův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Charlesův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Gay-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Lussacův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p.V = konst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 / T = 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konst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/ T = konst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8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V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p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T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p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V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T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izoterma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izochora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izobara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∆U = 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∆U = 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cs-CZ" sz="2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∆U = Q</a:t>
                      </a:r>
                      <a:r>
                        <a:rPr kumimoji="0" lang="cs-CZ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W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 = -W = W´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cs-CZ" sz="2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cs-CZ" sz="2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 ∆T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cs-CZ" sz="2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cs-CZ" sz="2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 ∆T         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4856" name="Picture 3" descr="Soubor:Izoterma.jpg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229100"/>
            <a:ext cx="1511300" cy="11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7" name="Picture 1" descr="Soubor:Izobara.jpg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8999" y="4184650"/>
            <a:ext cx="1534571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oubor:Izochor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r:link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4200" y="4282008"/>
            <a:ext cx="1422400" cy="114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57188" y="1654175"/>
            <a:ext cx="85725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>
              <a:buFont typeface="+mj-lt"/>
              <a:buAutoNum type="alphaLcPeriod"/>
              <a:tabLst>
                <a:tab pos="904875" algn="l"/>
              </a:tabLst>
            </a:pPr>
            <a:r>
              <a:rPr lang="cs-CZ" sz="2800" b="1" dirty="0">
                <a:solidFill>
                  <a:srgbClr val="0066CC"/>
                </a:solidFill>
                <a:cs typeface="Times New Roman" pitchFamily="18" charset="0"/>
              </a:rPr>
              <a:t>Adiabatická </a:t>
            </a:r>
            <a:r>
              <a:rPr lang="cs-CZ" sz="2800" b="1" dirty="0">
                <a:solidFill>
                  <a:srgbClr val="0066CC"/>
                </a:solidFill>
              </a:rPr>
              <a:t>komprese - stlačení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Dochází-li k adiabatickému zmenšování objemu plynu působením vnější síly na píst, pak se teplota plynu zvětšuje.</a:t>
            </a:r>
            <a:br>
              <a:rPr lang="cs-CZ" sz="2800" dirty="0"/>
            </a:br>
            <a:r>
              <a:rPr lang="cs-CZ" sz="2800" dirty="0">
                <a:cs typeface="Times New Roman" pitchFamily="18" charset="0"/>
              </a:rPr>
              <a:t>(molekuly se odrážejí od pístu s větší rychlostí)</a:t>
            </a:r>
            <a:br>
              <a:rPr lang="cs-CZ" sz="2800" dirty="0">
                <a:cs typeface="Times New Roman" pitchFamily="18" charset="0"/>
              </a:rPr>
            </a:br>
            <a:r>
              <a:rPr lang="cs-CZ" sz="2800" dirty="0">
                <a:cs typeface="Times New Roman" pitchFamily="18" charset="0"/>
              </a:rPr>
              <a:t>		∆T &gt; 0	</a:t>
            </a:r>
            <a:r>
              <a:rPr lang="cs-CZ" sz="2800" dirty="0" smtClean="0">
                <a:cs typeface="Times New Roman" pitchFamily="18" charset="0"/>
              </a:rPr>
              <a:t>	∆</a:t>
            </a:r>
            <a:r>
              <a:rPr lang="cs-CZ" sz="2800" dirty="0">
                <a:cs typeface="Times New Roman" pitchFamily="18" charset="0"/>
              </a:rPr>
              <a:t>U &gt; 0 </a:t>
            </a:r>
          </a:p>
          <a:p>
            <a:pPr marL="514350" indent="-514350">
              <a:buFont typeface="Calibri" pitchFamily="34" charset="0"/>
              <a:buAutoNum type="alphaLcPeriod"/>
              <a:tabLst>
                <a:tab pos="904875" algn="l"/>
              </a:tabLst>
            </a:pPr>
            <a:r>
              <a:rPr lang="cs-CZ" sz="2800" b="1" dirty="0">
                <a:solidFill>
                  <a:srgbClr val="0066CC"/>
                </a:solidFill>
                <a:cs typeface="Times New Roman" pitchFamily="18" charset="0"/>
              </a:rPr>
              <a:t>Adiabatická expanze – rozpínání</a:t>
            </a:r>
            <a:r>
              <a:rPr lang="cs-CZ" sz="2800" dirty="0">
                <a:cs typeface="Times New Roman" pitchFamily="18" charset="0"/>
              </a:rPr>
              <a:t/>
            </a:r>
            <a:br>
              <a:rPr lang="cs-CZ" sz="2800" dirty="0">
                <a:cs typeface="Times New Roman" pitchFamily="18" charset="0"/>
              </a:rPr>
            </a:br>
            <a:r>
              <a:rPr lang="cs-CZ" sz="2800" dirty="0"/>
              <a:t>Při adiabatickém zvětšování objemu koná práci plyn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a </a:t>
            </a:r>
            <a:r>
              <a:rPr lang="cs-CZ" sz="2800" dirty="0"/>
              <a:t>teplota se zmenšuje.</a:t>
            </a:r>
            <a:br>
              <a:rPr lang="cs-CZ" sz="2800" dirty="0"/>
            </a:br>
            <a:r>
              <a:rPr lang="cs-CZ" sz="2800" dirty="0"/>
              <a:t>(</a:t>
            </a:r>
            <a:r>
              <a:rPr lang="cs-CZ" sz="2800" dirty="0">
                <a:cs typeface="Times New Roman" pitchFamily="18" charset="0"/>
              </a:rPr>
              <a:t>molekuly se odrážejí s menší rychlostí)</a:t>
            </a:r>
            <a:br>
              <a:rPr lang="cs-CZ" sz="2800" dirty="0">
                <a:cs typeface="Times New Roman" pitchFamily="18" charset="0"/>
              </a:rPr>
            </a:br>
            <a:r>
              <a:rPr lang="cs-CZ" sz="2800" dirty="0">
                <a:cs typeface="Times New Roman" pitchFamily="18" charset="0"/>
              </a:rPr>
              <a:t>	∆T &lt; 0	</a:t>
            </a:r>
            <a:r>
              <a:rPr lang="cs-CZ" sz="2800" dirty="0" smtClean="0">
                <a:cs typeface="Times New Roman" pitchFamily="18" charset="0"/>
              </a:rPr>
              <a:t>	∆</a:t>
            </a:r>
            <a:r>
              <a:rPr lang="cs-CZ" sz="2800" dirty="0">
                <a:cs typeface="Times New Roman" pitchFamily="18" charset="0"/>
              </a:rPr>
              <a:t>U &lt; 0 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D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Adiabatický děj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00063" y="806450"/>
            <a:ext cx="7858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/>
              <a:t>Při adiabatickém ději neprobíhá tepelná výměna mezi plynem a okolím </a:t>
            </a:r>
            <a:r>
              <a:rPr lang="cs-CZ" sz="2800" i="1" dirty="0"/>
              <a:t>Q=0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  <p:bldP spid="3687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147632"/>
              </p:ext>
            </p:extLst>
          </p:nvPr>
        </p:nvGraphicFramePr>
        <p:xfrm>
          <a:off x="2616200" y="850900"/>
          <a:ext cx="2547156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78" name="Rovnice" r:id="rId4" imgW="837836" imgH="482391" progId="Equation.3">
                  <p:embed/>
                </p:oleObj>
              </mc:Choice>
              <mc:Fallback>
                <p:oleObj name="Rovnice" r:id="rId4" imgW="837836" imgH="482391" progId="Equation.3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850900"/>
                        <a:ext cx="2547156" cy="1466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82600" y="1045716"/>
            <a:ext cx="2800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cs-CZ" sz="3200" b="1" dirty="0" err="1">
                <a:solidFill>
                  <a:srgbClr val="0066CC"/>
                </a:solidFill>
                <a:cs typeface="Times New Roman" pitchFamily="18" charset="0"/>
              </a:rPr>
              <a:t>Poisson</a:t>
            </a:r>
            <a:r>
              <a:rPr lang="cs-CZ" sz="3200" b="1" dirty="0" err="1">
                <a:solidFill>
                  <a:srgbClr val="0066CC"/>
                </a:solidFill>
              </a:rPr>
              <a:t>ů</a:t>
            </a:r>
            <a:r>
              <a:rPr lang="cs-CZ" sz="3200" b="1" dirty="0" err="1">
                <a:solidFill>
                  <a:srgbClr val="0066CC"/>
                </a:solidFill>
                <a:cs typeface="Times New Roman" pitchFamily="18" charset="0"/>
              </a:rPr>
              <a:t>v</a:t>
            </a:r>
            <a:r>
              <a:rPr lang="cs-CZ" sz="3200" b="1" dirty="0">
                <a:solidFill>
                  <a:srgbClr val="0066CC"/>
                </a:solidFill>
                <a:cs typeface="Times New Roman" pitchFamily="18" charset="0"/>
              </a:rPr>
              <a:t> </a:t>
            </a:r>
            <a:r>
              <a:rPr lang="cs-CZ" sz="3200" b="1" dirty="0" smtClean="0">
                <a:solidFill>
                  <a:srgbClr val="0066CC"/>
                </a:solidFill>
                <a:cs typeface="Times New Roman" pitchFamily="18" charset="0"/>
              </a:rPr>
              <a:t/>
            </a:r>
            <a:br>
              <a:rPr lang="cs-CZ" sz="3200" b="1" dirty="0" smtClean="0">
                <a:solidFill>
                  <a:srgbClr val="0066CC"/>
                </a:solidFill>
                <a:cs typeface="Times New Roman" pitchFamily="18" charset="0"/>
              </a:rPr>
            </a:br>
            <a:r>
              <a:rPr lang="cs-CZ" sz="3200" b="1" dirty="0" smtClean="0">
                <a:solidFill>
                  <a:srgbClr val="0066CC"/>
                </a:solidFill>
                <a:cs typeface="Times New Roman" pitchFamily="18" charset="0"/>
              </a:rPr>
              <a:t>zákon:</a:t>
            </a:r>
            <a:endParaRPr lang="cs-CZ" sz="3200" b="1" dirty="0">
              <a:solidFill>
                <a:srgbClr val="0066CC"/>
              </a:solidFill>
            </a:endParaRPr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5861050" y="2673350"/>
          <a:ext cx="1348593" cy="1311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79" name="Rovnice" r:id="rId6" imgW="469900" imgH="457200" progId="Equation.3">
                  <p:embed/>
                </p:oleObj>
              </mc:Choice>
              <mc:Fallback>
                <p:oleObj name="Rovnice" r:id="rId6" imgW="469900" imgH="457200" progId="Equation.3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2673350"/>
                        <a:ext cx="1348593" cy="13117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5319713" y="4318000"/>
          <a:ext cx="27940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80" name="Rovnice" r:id="rId8" imgW="977900" imgH="241300" progId="Equation.3">
                  <p:embed/>
                </p:oleObj>
              </mc:Choice>
              <mc:Fallback>
                <p:oleObj name="Rovnice" r:id="rId8" imgW="977900" imgH="241300" progId="Equation.3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318000"/>
                        <a:ext cx="2794000" cy="690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784977"/>
              </p:ext>
            </p:extLst>
          </p:nvPr>
        </p:nvGraphicFramePr>
        <p:xfrm>
          <a:off x="1858999" y="5769260"/>
          <a:ext cx="5173103" cy="58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81" name="Rovnice" r:id="rId10" imgW="2032000" imgH="228600" progId="Equation.3">
                  <p:embed/>
                </p:oleObj>
              </mc:Choice>
              <mc:Fallback>
                <p:oleObj name="Rovnice" r:id="rId10" imgW="2032000" imgH="228600" progId="Equation.3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99" y="5769260"/>
                        <a:ext cx="5173103" cy="581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57188" y="2500313"/>
            <a:ext cx="71786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 smtClean="0"/>
              <a:t>závisí </a:t>
            </a:r>
            <a:r>
              <a:rPr lang="cs-CZ" sz="2400" dirty="0"/>
              <a:t>na druhu plynu  (MFCHT)</a:t>
            </a:r>
            <a:br>
              <a:rPr lang="cs-CZ" sz="2400" dirty="0"/>
            </a:br>
            <a:endParaRPr lang="cs-CZ" sz="2400" dirty="0"/>
          </a:p>
          <a:p>
            <a:pPr marL="174625" indent="-174625">
              <a:buFont typeface="Arial" charset="0"/>
              <a:buChar char="•"/>
            </a:pPr>
            <a:r>
              <a:rPr lang="cs-CZ" sz="2400" dirty="0"/>
              <a:t>jednoatomové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molekuly </a:t>
            </a:r>
            <a:br>
              <a:rPr lang="cs-CZ" sz="2400" dirty="0" smtClean="0"/>
            </a:br>
            <a:endParaRPr lang="cs-CZ" sz="2400" dirty="0" smtClean="0"/>
          </a:p>
          <a:p>
            <a:pPr marL="174625" indent="-174625">
              <a:buFont typeface="Arial" charset="0"/>
              <a:buChar char="•"/>
            </a:pPr>
            <a:r>
              <a:rPr lang="cs-CZ" sz="2400" dirty="0" smtClean="0"/>
              <a:t>dvouatomové</a:t>
            </a:r>
            <a:br>
              <a:rPr lang="cs-CZ" sz="2400" dirty="0" smtClean="0"/>
            </a:br>
            <a:r>
              <a:rPr lang="cs-CZ" sz="2400" dirty="0" smtClean="0"/>
              <a:t> </a:t>
            </a:r>
            <a:r>
              <a:rPr lang="cs-CZ" sz="2400" dirty="0"/>
              <a:t>molekuly</a:t>
            </a:r>
            <a:endParaRPr lang="cs-CZ" sz="3600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8039100" y="1206904"/>
          <a:ext cx="696543" cy="754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82" name="Rovnice" r:id="rId12" imgW="152268" imgH="164957" progId="Equation.3">
                  <p:embed/>
                </p:oleObj>
              </mc:Choice>
              <mc:Fallback>
                <p:oleObj name="Rovnice" r:id="rId12" imgW="152268" imgH="164957" progId="Equation.3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9100" y="1206904"/>
                        <a:ext cx="696543" cy="7548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3060700" y="3206750"/>
          <a:ext cx="886789" cy="888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83" name="Rovnice" r:id="rId14" imgW="393529" imgH="393529" progId="Equation.3">
                  <p:embed/>
                </p:oleObj>
              </mc:Choice>
              <mc:Fallback>
                <p:oleObj name="Rovnice" r:id="rId14" imgW="393529" imgH="393529" progId="Equation.3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3206750"/>
                        <a:ext cx="886789" cy="8883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3060700" y="4318000"/>
          <a:ext cx="915939" cy="888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84" name="Rovnice" r:id="rId16" imgW="406048" imgH="393359" progId="Equation.3">
                  <p:embed/>
                </p:oleObj>
              </mc:Choice>
              <mc:Fallback>
                <p:oleObj name="Rovnice" r:id="rId16" imgW="406048" imgH="393359" progId="Equation.3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4318000"/>
                        <a:ext cx="915939" cy="8883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D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Adiabatický děj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638800" y="1045716"/>
            <a:ext cx="2800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cs-CZ" sz="3200" b="1" dirty="0" err="1" smtClean="0">
                <a:solidFill>
                  <a:srgbClr val="0066CC"/>
                </a:solidFill>
              </a:rPr>
              <a:t>Poissonova</a:t>
            </a:r>
            <a:r>
              <a:rPr lang="cs-CZ" sz="3200" b="1" dirty="0" smtClean="0">
                <a:solidFill>
                  <a:srgbClr val="0066CC"/>
                </a:solidFill>
              </a:rPr>
              <a:t> konstanta:</a:t>
            </a:r>
            <a:endParaRPr lang="cs-CZ" sz="3200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 uiExpand="1" build="p"/>
      <p:bldP spid="1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376238" y="280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95288" y="788928"/>
            <a:ext cx="79708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/>
              <a:t>Graf vyjadřující tlak plynu stálé hmotnosti jako</a:t>
            </a:r>
          </a:p>
          <a:p>
            <a:r>
              <a:rPr lang="cs-CZ" sz="3200" dirty="0"/>
              <a:t>funkci objemu při adiabatickém ději se nazývá</a:t>
            </a:r>
          </a:p>
          <a:p>
            <a:pPr algn="r"/>
            <a:endParaRPr lang="cs-CZ" sz="3200" dirty="0" smtClean="0"/>
          </a:p>
          <a:p>
            <a:pPr algn="r"/>
            <a:r>
              <a:rPr lang="cs-CZ" sz="3200" dirty="0" smtClean="0"/>
              <a:t> </a:t>
            </a:r>
            <a:r>
              <a:rPr lang="cs-CZ" sz="3200" b="1" dirty="0" smtClean="0">
                <a:solidFill>
                  <a:srgbClr val="0066CC"/>
                </a:solidFill>
              </a:rPr>
              <a:t>ADIABATA</a:t>
            </a:r>
            <a:r>
              <a:rPr lang="cs-CZ" sz="3200" dirty="0">
                <a:solidFill>
                  <a:srgbClr val="0066CC"/>
                </a:solidFill>
              </a:rPr>
              <a:t>.</a:t>
            </a:r>
          </a:p>
          <a:p>
            <a:endParaRPr lang="cs-CZ" sz="3200" dirty="0"/>
          </a:p>
          <a:p>
            <a:r>
              <a:rPr lang="cs-CZ" sz="3200" dirty="0"/>
              <a:t>Klesá strměji </a:t>
            </a:r>
          </a:p>
          <a:p>
            <a:r>
              <a:rPr lang="cs-CZ" sz="3200" dirty="0"/>
              <a:t>než </a:t>
            </a:r>
            <a:r>
              <a:rPr lang="cs-CZ" sz="3200" dirty="0">
                <a:solidFill>
                  <a:srgbClr val="FFFF00"/>
                </a:solidFill>
              </a:rPr>
              <a:t>izoterma</a:t>
            </a:r>
            <a:r>
              <a:rPr lang="cs-CZ" sz="3200" dirty="0"/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D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Adiabatický děj</a:t>
            </a: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 flipH="1" flipV="1">
            <a:off x="3683729" y="2462446"/>
            <a:ext cx="43721" cy="3562115"/>
          </a:xfrm>
          <a:prstGeom prst="line">
            <a:avLst/>
          </a:prstGeom>
          <a:noFill/>
          <a:ln w="28575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3727450" y="6051550"/>
            <a:ext cx="4053114" cy="154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282950" y="2326919"/>
            <a:ext cx="401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/>
              <a:t>p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556500" y="5962650"/>
            <a:ext cx="417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/>
              <a:t>V</a:t>
            </a:r>
            <a:endParaRPr lang="cs-CZ" sz="3200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327400" y="5918200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/>
              <a:t>0</a:t>
            </a:r>
            <a:endParaRPr lang="cs-CZ" sz="3200" dirty="0"/>
          </a:p>
        </p:txBody>
      </p:sp>
      <p:sp>
        <p:nvSpPr>
          <p:cNvPr id="28" name="Volný tvar 27"/>
          <p:cNvSpPr/>
          <p:nvPr/>
        </p:nvSpPr>
        <p:spPr>
          <a:xfrm>
            <a:off x="4293839" y="2451100"/>
            <a:ext cx="3479145" cy="3378200"/>
          </a:xfrm>
          <a:custGeom>
            <a:avLst/>
            <a:gdLst>
              <a:gd name="connsiteX0" fmla="*/ 322288 w 4684426"/>
              <a:gd name="connsiteY0" fmla="*/ 279816 h 3547672"/>
              <a:gd name="connsiteX1" fmla="*/ 322288 w 4684426"/>
              <a:gd name="connsiteY1" fmla="*/ 444708 h 3547672"/>
              <a:gd name="connsiteX2" fmla="*/ 727023 w 4684426"/>
              <a:gd name="connsiteY2" fmla="*/ 2948065 h 3547672"/>
              <a:gd name="connsiteX3" fmla="*/ 4684426 w 4684426"/>
              <a:gd name="connsiteY3" fmla="*/ 3547672 h 3547672"/>
              <a:gd name="connsiteX0" fmla="*/ 122003 w 4484141"/>
              <a:gd name="connsiteY0" fmla="*/ 306916 h 3654928"/>
              <a:gd name="connsiteX1" fmla="*/ 122003 w 4484141"/>
              <a:gd name="connsiteY1" fmla="*/ 471808 h 3654928"/>
              <a:gd name="connsiteX2" fmla="*/ 727023 w 4484141"/>
              <a:gd name="connsiteY2" fmla="*/ 3137767 h 3654928"/>
              <a:gd name="connsiteX3" fmla="*/ 4484141 w 4484141"/>
              <a:gd name="connsiteY3" fmla="*/ 3574772 h 3654928"/>
              <a:gd name="connsiteX0" fmla="*/ 122003 w 4484141"/>
              <a:gd name="connsiteY0" fmla="*/ 306916 h 3574772"/>
              <a:gd name="connsiteX1" fmla="*/ 122003 w 4484141"/>
              <a:gd name="connsiteY1" fmla="*/ 471808 h 3574772"/>
              <a:gd name="connsiteX2" fmla="*/ 727023 w 4484141"/>
              <a:gd name="connsiteY2" fmla="*/ 3137767 h 3574772"/>
              <a:gd name="connsiteX3" fmla="*/ 4484141 w 4484141"/>
              <a:gd name="connsiteY3" fmla="*/ 3574772 h 3574772"/>
              <a:gd name="connsiteX0" fmla="*/ 122003 w 4484141"/>
              <a:gd name="connsiteY0" fmla="*/ 306916 h 3574772"/>
              <a:gd name="connsiteX1" fmla="*/ 122003 w 4484141"/>
              <a:gd name="connsiteY1" fmla="*/ 471808 h 3574772"/>
              <a:gd name="connsiteX2" fmla="*/ 727023 w 4484141"/>
              <a:gd name="connsiteY2" fmla="*/ 3137767 h 3574772"/>
              <a:gd name="connsiteX3" fmla="*/ 4484141 w 4484141"/>
              <a:gd name="connsiteY3" fmla="*/ 3574772 h 3574772"/>
              <a:gd name="connsiteX0" fmla="*/ 122003 w 4484141"/>
              <a:gd name="connsiteY0" fmla="*/ 0 h 3102964"/>
              <a:gd name="connsiteX1" fmla="*/ 727023 w 4484141"/>
              <a:gd name="connsiteY1" fmla="*/ 2665959 h 3102964"/>
              <a:gd name="connsiteX2" fmla="*/ 4484141 w 4484141"/>
              <a:gd name="connsiteY2" fmla="*/ 3102964 h 3102964"/>
              <a:gd name="connsiteX0" fmla="*/ 0 w 4484141"/>
              <a:gd name="connsiteY0" fmla="*/ 0 h 3014064"/>
              <a:gd name="connsiteX1" fmla="*/ 727023 w 4484141"/>
              <a:gd name="connsiteY1" fmla="*/ 2577059 h 3014064"/>
              <a:gd name="connsiteX2" fmla="*/ 4484141 w 4484141"/>
              <a:gd name="connsiteY2" fmla="*/ 3014064 h 3014064"/>
              <a:gd name="connsiteX0" fmla="*/ 0 w 4222750"/>
              <a:gd name="connsiteY0" fmla="*/ 0 h 3155950"/>
              <a:gd name="connsiteX1" fmla="*/ 727023 w 4222750"/>
              <a:gd name="connsiteY1" fmla="*/ 2577059 h 3155950"/>
              <a:gd name="connsiteX2" fmla="*/ 4222750 w 4222750"/>
              <a:gd name="connsiteY2" fmla="*/ 3155950 h 3155950"/>
              <a:gd name="connsiteX0" fmla="*/ 0 w 4222750"/>
              <a:gd name="connsiteY0" fmla="*/ 0 h 3155950"/>
              <a:gd name="connsiteX1" fmla="*/ 933450 w 4222750"/>
              <a:gd name="connsiteY1" fmla="*/ 2667000 h 3155950"/>
              <a:gd name="connsiteX2" fmla="*/ 4222750 w 4222750"/>
              <a:gd name="connsiteY2" fmla="*/ 3155950 h 3155950"/>
              <a:gd name="connsiteX0" fmla="*/ 32333 w 4255083"/>
              <a:gd name="connsiteY0" fmla="*/ 0 h 3155950"/>
              <a:gd name="connsiteX1" fmla="*/ 965783 w 4255083"/>
              <a:gd name="connsiteY1" fmla="*/ 2667000 h 3155950"/>
              <a:gd name="connsiteX2" fmla="*/ 4255083 w 4255083"/>
              <a:gd name="connsiteY2" fmla="*/ 3155950 h 3155950"/>
              <a:gd name="connsiteX0" fmla="*/ 0 w 4222750"/>
              <a:gd name="connsiteY0" fmla="*/ 0 h 3155950"/>
              <a:gd name="connsiteX1" fmla="*/ 1154576 w 4222750"/>
              <a:gd name="connsiteY1" fmla="*/ 2657642 h 3155950"/>
              <a:gd name="connsiteX2" fmla="*/ 4222750 w 4222750"/>
              <a:gd name="connsiteY2" fmla="*/ 3155950 h 3155950"/>
              <a:gd name="connsiteX0" fmla="*/ 0 w 4222750"/>
              <a:gd name="connsiteY0" fmla="*/ 0 h 3155950"/>
              <a:gd name="connsiteX1" fmla="*/ 1154576 w 4222750"/>
              <a:gd name="connsiteY1" fmla="*/ 2740693 h 3155950"/>
              <a:gd name="connsiteX2" fmla="*/ 4222750 w 4222750"/>
              <a:gd name="connsiteY2" fmla="*/ 3155950 h 315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2750" h="3155950">
                <a:moveTo>
                  <a:pt x="0" y="0"/>
                </a:moveTo>
                <a:cubicBezTo>
                  <a:pt x="100837" y="471808"/>
                  <a:pt x="188793" y="2281952"/>
                  <a:pt x="1154576" y="2740693"/>
                </a:cubicBezTo>
                <a:cubicBezTo>
                  <a:pt x="1640299" y="3038779"/>
                  <a:pt x="2607560" y="3114727"/>
                  <a:pt x="4222750" y="3155950"/>
                </a:cubicBezTo>
              </a:path>
            </a:pathLst>
          </a:custGeom>
          <a:ln w="28575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olný tvar 35"/>
          <p:cNvSpPr/>
          <p:nvPr/>
        </p:nvSpPr>
        <p:spPr>
          <a:xfrm>
            <a:off x="4089400" y="2540000"/>
            <a:ext cx="3594684" cy="3155950"/>
          </a:xfrm>
          <a:custGeom>
            <a:avLst/>
            <a:gdLst>
              <a:gd name="connsiteX0" fmla="*/ 322288 w 4684426"/>
              <a:gd name="connsiteY0" fmla="*/ 279816 h 3547672"/>
              <a:gd name="connsiteX1" fmla="*/ 322288 w 4684426"/>
              <a:gd name="connsiteY1" fmla="*/ 444708 h 3547672"/>
              <a:gd name="connsiteX2" fmla="*/ 727023 w 4684426"/>
              <a:gd name="connsiteY2" fmla="*/ 2948065 h 3547672"/>
              <a:gd name="connsiteX3" fmla="*/ 4684426 w 4684426"/>
              <a:gd name="connsiteY3" fmla="*/ 3547672 h 3547672"/>
              <a:gd name="connsiteX0" fmla="*/ 122003 w 4484141"/>
              <a:gd name="connsiteY0" fmla="*/ 306916 h 3654928"/>
              <a:gd name="connsiteX1" fmla="*/ 122003 w 4484141"/>
              <a:gd name="connsiteY1" fmla="*/ 471808 h 3654928"/>
              <a:gd name="connsiteX2" fmla="*/ 727023 w 4484141"/>
              <a:gd name="connsiteY2" fmla="*/ 3137767 h 3654928"/>
              <a:gd name="connsiteX3" fmla="*/ 4484141 w 4484141"/>
              <a:gd name="connsiteY3" fmla="*/ 3574772 h 3654928"/>
              <a:gd name="connsiteX0" fmla="*/ 122003 w 4484141"/>
              <a:gd name="connsiteY0" fmla="*/ 306916 h 3574772"/>
              <a:gd name="connsiteX1" fmla="*/ 122003 w 4484141"/>
              <a:gd name="connsiteY1" fmla="*/ 471808 h 3574772"/>
              <a:gd name="connsiteX2" fmla="*/ 727023 w 4484141"/>
              <a:gd name="connsiteY2" fmla="*/ 3137767 h 3574772"/>
              <a:gd name="connsiteX3" fmla="*/ 4484141 w 4484141"/>
              <a:gd name="connsiteY3" fmla="*/ 3574772 h 3574772"/>
              <a:gd name="connsiteX0" fmla="*/ 122003 w 4484141"/>
              <a:gd name="connsiteY0" fmla="*/ 306916 h 3574772"/>
              <a:gd name="connsiteX1" fmla="*/ 122003 w 4484141"/>
              <a:gd name="connsiteY1" fmla="*/ 471808 h 3574772"/>
              <a:gd name="connsiteX2" fmla="*/ 727023 w 4484141"/>
              <a:gd name="connsiteY2" fmla="*/ 3137767 h 3574772"/>
              <a:gd name="connsiteX3" fmla="*/ 4484141 w 4484141"/>
              <a:gd name="connsiteY3" fmla="*/ 3574772 h 3574772"/>
              <a:gd name="connsiteX0" fmla="*/ 122003 w 4484141"/>
              <a:gd name="connsiteY0" fmla="*/ 0 h 3102964"/>
              <a:gd name="connsiteX1" fmla="*/ 727023 w 4484141"/>
              <a:gd name="connsiteY1" fmla="*/ 2665959 h 3102964"/>
              <a:gd name="connsiteX2" fmla="*/ 4484141 w 4484141"/>
              <a:gd name="connsiteY2" fmla="*/ 3102964 h 3102964"/>
              <a:gd name="connsiteX0" fmla="*/ 0 w 4484141"/>
              <a:gd name="connsiteY0" fmla="*/ 0 h 3014064"/>
              <a:gd name="connsiteX1" fmla="*/ 727023 w 4484141"/>
              <a:gd name="connsiteY1" fmla="*/ 2577059 h 3014064"/>
              <a:gd name="connsiteX2" fmla="*/ 4484141 w 4484141"/>
              <a:gd name="connsiteY2" fmla="*/ 3014064 h 3014064"/>
              <a:gd name="connsiteX0" fmla="*/ 0 w 4222750"/>
              <a:gd name="connsiteY0" fmla="*/ 0 h 3155950"/>
              <a:gd name="connsiteX1" fmla="*/ 727023 w 4222750"/>
              <a:gd name="connsiteY1" fmla="*/ 2577059 h 3155950"/>
              <a:gd name="connsiteX2" fmla="*/ 4222750 w 4222750"/>
              <a:gd name="connsiteY2" fmla="*/ 3155950 h 3155950"/>
              <a:gd name="connsiteX0" fmla="*/ 0 w 4222750"/>
              <a:gd name="connsiteY0" fmla="*/ 0 h 3155950"/>
              <a:gd name="connsiteX1" fmla="*/ 933450 w 4222750"/>
              <a:gd name="connsiteY1" fmla="*/ 2667000 h 3155950"/>
              <a:gd name="connsiteX2" fmla="*/ 4222750 w 4222750"/>
              <a:gd name="connsiteY2" fmla="*/ 3155950 h 3155950"/>
              <a:gd name="connsiteX0" fmla="*/ 32333 w 4255083"/>
              <a:gd name="connsiteY0" fmla="*/ 0 h 3155950"/>
              <a:gd name="connsiteX1" fmla="*/ 965783 w 4255083"/>
              <a:gd name="connsiteY1" fmla="*/ 2667000 h 3155950"/>
              <a:gd name="connsiteX2" fmla="*/ 4255083 w 4255083"/>
              <a:gd name="connsiteY2" fmla="*/ 3155950 h 3155950"/>
              <a:gd name="connsiteX0" fmla="*/ 0 w 4222750"/>
              <a:gd name="connsiteY0" fmla="*/ 0 h 3155950"/>
              <a:gd name="connsiteX1" fmla="*/ 1586179 w 4222750"/>
              <a:gd name="connsiteY1" fmla="*/ 2667000 h 3155950"/>
              <a:gd name="connsiteX2" fmla="*/ 4222750 w 4222750"/>
              <a:gd name="connsiteY2" fmla="*/ 3155950 h 3155950"/>
              <a:gd name="connsiteX0" fmla="*/ 0 w 4362983"/>
              <a:gd name="connsiteY0" fmla="*/ 0 h 3155950"/>
              <a:gd name="connsiteX1" fmla="*/ 1726412 w 4362983"/>
              <a:gd name="connsiteY1" fmla="*/ 2667000 h 3155950"/>
              <a:gd name="connsiteX2" fmla="*/ 4362983 w 4362983"/>
              <a:gd name="connsiteY2" fmla="*/ 3155950 h 315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2983" h="3155950">
                <a:moveTo>
                  <a:pt x="0" y="0"/>
                </a:moveTo>
                <a:cubicBezTo>
                  <a:pt x="100837" y="471808"/>
                  <a:pt x="760629" y="2208259"/>
                  <a:pt x="1726412" y="2667000"/>
                </a:cubicBezTo>
                <a:cubicBezTo>
                  <a:pt x="2212135" y="2965086"/>
                  <a:pt x="2747793" y="3114727"/>
                  <a:pt x="4362983" y="3155950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376238" y="280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0350" y="945892"/>
            <a:ext cx="85788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Děj, který proběhne tak rychle, že se výměna tepla s okolím nestačí uskutečnit.</a:t>
            </a:r>
          </a:p>
          <a:p>
            <a:endParaRPr lang="cs-CZ" sz="3200" dirty="0" smtClean="0"/>
          </a:p>
          <a:p>
            <a:r>
              <a:rPr lang="cs-CZ" sz="3200" dirty="0" smtClean="0"/>
              <a:t>V </a:t>
            </a:r>
            <a:r>
              <a:rPr lang="cs-CZ" sz="3200" dirty="0"/>
              <a:t>technické praxi </a:t>
            </a:r>
            <a:r>
              <a:rPr lang="cs-CZ" sz="3200" dirty="0" smtClean="0"/>
              <a:t>dosáhneme </a:t>
            </a:r>
            <a:endParaRPr lang="cs-CZ" sz="1000" dirty="0"/>
          </a:p>
          <a:p>
            <a:r>
              <a:rPr lang="cs-CZ" sz="3200" b="1" dirty="0">
                <a:solidFill>
                  <a:srgbClr val="0066CC"/>
                </a:solidFill>
              </a:rPr>
              <a:t>adiabatické komprese </a:t>
            </a:r>
            <a:endParaRPr lang="cs-CZ" sz="3200" b="1" dirty="0" smtClean="0">
              <a:solidFill>
                <a:srgbClr val="0066CC"/>
              </a:solidFill>
            </a:endParaRPr>
          </a:p>
          <a:p>
            <a:r>
              <a:rPr lang="cs-CZ" sz="3200" dirty="0" smtClean="0"/>
              <a:t>zmenšením objemu ve </a:t>
            </a:r>
            <a:r>
              <a:rPr lang="cs-CZ" sz="3200" dirty="0"/>
              <a:t>velmi krátké době tak,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že </a:t>
            </a:r>
            <a:r>
              <a:rPr lang="cs-CZ" sz="3200" dirty="0"/>
              <a:t>plyn </a:t>
            </a:r>
            <a:r>
              <a:rPr lang="cs-CZ" sz="3200" dirty="0" smtClean="0"/>
              <a:t>nestačí odevzdat svému okolí teplo,</a:t>
            </a:r>
          </a:p>
          <a:p>
            <a:r>
              <a:rPr lang="cs-CZ" sz="3200" b="1" dirty="0" smtClean="0">
                <a:solidFill>
                  <a:srgbClr val="0066CC"/>
                </a:solidFill>
              </a:rPr>
              <a:t>adiabatické expanze </a:t>
            </a:r>
          </a:p>
          <a:p>
            <a:r>
              <a:rPr lang="cs-CZ" sz="3200" dirty="0" smtClean="0"/>
              <a:t>objemu ve velmi krátké době tak, </a:t>
            </a:r>
            <a:br>
              <a:rPr lang="cs-CZ" sz="3200" dirty="0" smtClean="0"/>
            </a:br>
            <a:r>
              <a:rPr lang="cs-CZ" sz="3200" dirty="0" smtClean="0"/>
              <a:t>že plyn nestačí přijmout od svého okolí teplo.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D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Adiabatický děj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3. 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9. </a:t>
            </a: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PLYN PŘI NÍZKÉM A VYSOKÉM TLAKU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2638" y="629857"/>
            <a:ext cx="9046005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 smtClean="0">
                <a:cs typeface="Arial" charset="0"/>
              </a:rPr>
              <a:t>  </a:t>
            </a:r>
            <a:r>
              <a:rPr lang="en-US" sz="2400" dirty="0" smtClean="0">
                <a:cs typeface="Arial" charset="0"/>
              </a:rPr>
              <a:t>l –</a:t>
            </a:r>
            <a:r>
              <a:rPr lang="cs-CZ" sz="2400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volná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>
                <a:cs typeface="Arial" charset="0"/>
              </a:rPr>
              <a:t>dráha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molekuly</a:t>
            </a:r>
            <a:r>
              <a:rPr lang="cs-CZ" sz="2400" b="1" dirty="0" smtClean="0">
                <a:cs typeface="Arial" charset="0"/>
              </a:rPr>
              <a:t> 		</a:t>
            </a:r>
            <a:r>
              <a:rPr lang="en-US" sz="2400" dirty="0" smtClean="0">
                <a:cs typeface="Arial" charset="0"/>
              </a:rPr>
              <a:t>[</a:t>
            </a:r>
            <a:r>
              <a:rPr lang="cs-CZ" sz="2400" dirty="0" smtClean="0">
                <a:cs typeface="Arial" charset="0"/>
              </a:rPr>
              <a:t>l</a:t>
            </a:r>
            <a:r>
              <a:rPr lang="en-US" sz="2400" dirty="0" smtClean="0">
                <a:cs typeface="Arial" charset="0"/>
              </a:rPr>
              <a:t>] </a:t>
            </a:r>
            <a:r>
              <a:rPr lang="cs-CZ" sz="2400" dirty="0" smtClean="0">
                <a:cs typeface="Arial" charset="0"/>
              </a:rPr>
              <a:t>= m</a:t>
            </a:r>
            <a:r>
              <a:rPr lang="cs-CZ" sz="2400" b="1" dirty="0" smtClean="0">
                <a:cs typeface="Arial" charset="0"/>
              </a:rPr>
              <a:t/>
            </a:r>
            <a:br>
              <a:rPr lang="cs-CZ" sz="2400" b="1" dirty="0" smtClean="0">
                <a:cs typeface="Arial" charset="0"/>
              </a:rPr>
            </a:br>
            <a:r>
              <a:rPr lang="cs-CZ" sz="2400" b="1" dirty="0" smtClean="0">
                <a:cs typeface="Arial" charset="0"/>
              </a:rPr>
              <a:t>	</a:t>
            </a:r>
            <a:r>
              <a:rPr lang="cs-CZ" sz="2400" dirty="0" smtClean="0">
                <a:cs typeface="Arial" charset="0"/>
              </a:rPr>
              <a:t>dráha mezi dvěma </a:t>
            </a:r>
            <a:r>
              <a:rPr lang="cs-CZ" sz="2400" dirty="0">
                <a:cs typeface="Arial" charset="0"/>
              </a:rPr>
              <a:t>srážkami </a:t>
            </a:r>
            <a:endParaRPr lang="cs-CZ" sz="2400" dirty="0" smtClean="0">
              <a:cs typeface="Arial" charset="0"/>
            </a:endParaRPr>
          </a:p>
          <a:p>
            <a:r>
              <a:rPr lang="cs-CZ" sz="2400" dirty="0">
                <a:cs typeface="Arial" charset="0"/>
              </a:rPr>
              <a:t>	</a:t>
            </a:r>
            <a:r>
              <a:rPr lang="cs-CZ" sz="2400" i="1" dirty="0" smtClean="0">
                <a:cs typeface="Arial" charset="0"/>
              </a:rPr>
              <a:t>(délka </a:t>
            </a:r>
            <a:r>
              <a:rPr lang="cs-CZ" sz="2400" i="1" dirty="0">
                <a:cs typeface="Arial" charset="0"/>
              </a:rPr>
              <a:t>přímočarého úseku </a:t>
            </a:r>
            <a:r>
              <a:rPr lang="cs-CZ" sz="2400" i="1" dirty="0" smtClean="0">
                <a:cs typeface="Arial" charset="0"/>
              </a:rPr>
              <a:t>mezi </a:t>
            </a:r>
            <a:r>
              <a:rPr lang="cs-CZ" sz="2400" i="1" dirty="0">
                <a:cs typeface="Arial" charset="0"/>
              </a:rPr>
              <a:t>dvěma </a:t>
            </a:r>
            <a:endParaRPr lang="cs-CZ" sz="2400" i="1" dirty="0" smtClean="0">
              <a:cs typeface="Arial" charset="0"/>
            </a:endParaRPr>
          </a:p>
          <a:p>
            <a:r>
              <a:rPr lang="cs-CZ" sz="2400" i="1" dirty="0">
                <a:cs typeface="Arial" charset="0"/>
              </a:rPr>
              <a:t>	</a:t>
            </a:r>
            <a:r>
              <a:rPr lang="cs-CZ" sz="2400" i="1" dirty="0" smtClean="0">
                <a:cs typeface="Arial" charset="0"/>
              </a:rPr>
              <a:t>po </a:t>
            </a:r>
            <a:r>
              <a:rPr lang="cs-CZ" sz="2400" i="1" dirty="0">
                <a:cs typeface="Arial" charset="0"/>
              </a:rPr>
              <a:t>sobě </a:t>
            </a:r>
            <a:r>
              <a:rPr lang="cs-CZ" sz="2400" i="1" dirty="0" smtClean="0">
                <a:cs typeface="Arial" charset="0"/>
              </a:rPr>
              <a:t>jdoucími </a:t>
            </a:r>
            <a:r>
              <a:rPr lang="cs-CZ" sz="2400" i="1" dirty="0">
                <a:cs typeface="Arial" charset="0"/>
              </a:rPr>
              <a:t>srážkami </a:t>
            </a:r>
            <a:r>
              <a:rPr lang="cs-CZ" sz="2400" i="1" dirty="0" smtClean="0">
                <a:cs typeface="Arial" charset="0"/>
              </a:rPr>
              <a:t>molekuly)</a:t>
            </a:r>
            <a:br>
              <a:rPr lang="cs-CZ" sz="2400" i="1" dirty="0" smtClean="0">
                <a:cs typeface="Arial" charset="0"/>
              </a:rPr>
            </a:br>
            <a:endParaRPr lang="en-US" sz="2400" i="1" dirty="0">
              <a:cs typeface="Arial" charset="0"/>
            </a:endParaRPr>
          </a:p>
          <a:p>
            <a:r>
              <a:rPr lang="cs-CZ" sz="2400" dirty="0" smtClean="0">
                <a:cs typeface="Arial" charset="0"/>
              </a:rPr>
              <a:t> </a:t>
            </a:r>
            <a:r>
              <a:rPr lang="el-GR" sz="2400" dirty="0" smtClean="0">
                <a:cs typeface="Arial" charset="0"/>
              </a:rPr>
              <a:t>λ –</a:t>
            </a:r>
            <a:r>
              <a:rPr lang="cs-CZ" sz="2400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střední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volná </a:t>
            </a:r>
            <a:r>
              <a:rPr lang="en-US" sz="2400" b="1" dirty="0" err="1">
                <a:cs typeface="Arial" charset="0"/>
              </a:rPr>
              <a:t>dráha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molekuly</a:t>
            </a:r>
            <a:r>
              <a:rPr lang="cs-CZ" sz="2400" b="1" dirty="0" smtClean="0">
                <a:cs typeface="Arial" charset="0"/>
              </a:rPr>
              <a:t>	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[</a:t>
            </a:r>
            <a:r>
              <a:rPr lang="el-GR" sz="2400" dirty="0">
                <a:cs typeface="Arial" charset="0"/>
              </a:rPr>
              <a:t>λ</a:t>
            </a:r>
            <a:r>
              <a:rPr lang="en-US" sz="2400" dirty="0" smtClean="0">
                <a:cs typeface="Arial" charset="0"/>
              </a:rPr>
              <a:t>] </a:t>
            </a:r>
            <a:r>
              <a:rPr lang="cs-CZ" sz="2400" dirty="0" smtClean="0">
                <a:cs typeface="Arial" charset="0"/>
              </a:rPr>
              <a:t>=m</a:t>
            </a:r>
            <a:r>
              <a:rPr lang="cs-CZ" sz="2400" b="1" dirty="0" smtClean="0">
                <a:cs typeface="Arial" charset="0"/>
              </a:rPr>
              <a:t/>
            </a:r>
            <a:br>
              <a:rPr lang="cs-CZ" sz="2400" b="1" dirty="0" smtClean="0">
                <a:cs typeface="Arial" charset="0"/>
              </a:rPr>
            </a:br>
            <a:r>
              <a:rPr lang="cs-CZ" sz="2400" b="1" dirty="0" smtClean="0">
                <a:cs typeface="Arial" charset="0"/>
              </a:rPr>
              <a:t>	</a:t>
            </a:r>
            <a:r>
              <a:rPr lang="cs-CZ" sz="2400" dirty="0" smtClean="0">
                <a:cs typeface="Arial" charset="0"/>
              </a:rPr>
              <a:t>průměr </a:t>
            </a:r>
            <a:r>
              <a:rPr lang="cs-CZ" sz="2400" dirty="0">
                <a:cs typeface="Arial" charset="0"/>
              </a:rPr>
              <a:t>volných </a:t>
            </a:r>
            <a:r>
              <a:rPr lang="cs-CZ" sz="2400" dirty="0" smtClean="0">
                <a:cs typeface="Arial" charset="0"/>
              </a:rPr>
              <a:t>drah</a:t>
            </a:r>
            <a:br>
              <a:rPr lang="cs-CZ" sz="2400" dirty="0" smtClean="0">
                <a:cs typeface="Arial" charset="0"/>
              </a:rPr>
            </a:br>
            <a:endParaRPr lang="en-US" sz="2400" dirty="0">
              <a:cs typeface="Arial" charset="0"/>
            </a:endParaRPr>
          </a:p>
          <a:p>
            <a:r>
              <a:rPr lang="cs-CZ" sz="2400" dirty="0" smtClean="0">
                <a:cs typeface="Arial" charset="0"/>
              </a:rPr>
              <a:t>  </a:t>
            </a:r>
            <a:r>
              <a:rPr lang="en-US" sz="2400" dirty="0" smtClean="0">
                <a:cs typeface="Arial" charset="0"/>
              </a:rPr>
              <a:t>z </a:t>
            </a:r>
            <a:r>
              <a:rPr lang="en-US" sz="2400" dirty="0">
                <a:cs typeface="Arial" charset="0"/>
              </a:rPr>
              <a:t>– </a:t>
            </a:r>
            <a:r>
              <a:rPr lang="en-US" sz="2400" b="1" dirty="0" err="1">
                <a:cs typeface="Arial" charset="0"/>
              </a:rPr>
              <a:t>střední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 err="1">
                <a:cs typeface="Arial" charset="0"/>
              </a:rPr>
              <a:t>srážková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 err="1">
                <a:cs typeface="Arial" charset="0"/>
              </a:rPr>
              <a:t>frekvence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 err="1">
                <a:cs typeface="Arial" charset="0"/>
              </a:rPr>
              <a:t>molekul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[</a:t>
            </a:r>
            <a:r>
              <a:rPr lang="en-US" sz="2400" dirty="0">
                <a:cs typeface="Arial" charset="0"/>
              </a:rPr>
              <a:t>z] = </a:t>
            </a:r>
            <a:r>
              <a:rPr lang="en-US" sz="2400" dirty="0" smtClean="0">
                <a:cs typeface="Arial" charset="0"/>
              </a:rPr>
              <a:t>s</a:t>
            </a:r>
            <a:r>
              <a:rPr lang="en-US" sz="2400" baseline="30000" dirty="0" smtClean="0">
                <a:cs typeface="Arial" charset="0"/>
              </a:rPr>
              <a:t>-1</a:t>
            </a:r>
            <a:r>
              <a:rPr lang="en-US" sz="2400" dirty="0" smtClean="0">
                <a:cs typeface="Arial" charset="0"/>
              </a:rPr>
              <a:t>  </a:t>
            </a:r>
            <a:endParaRPr lang="cs-CZ" sz="2400" dirty="0" smtClean="0">
              <a:cs typeface="Arial" charset="0"/>
            </a:endParaRPr>
          </a:p>
          <a:p>
            <a:r>
              <a:rPr lang="cs-CZ" sz="2400" dirty="0" smtClean="0">
                <a:cs typeface="Arial" charset="0"/>
              </a:rPr>
              <a:t>	</a:t>
            </a:r>
            <a:r>
              <a:rPr lang="en-US" sz="2400" dirty="0" err="1" smtClean="0">
                <a:cs typeface="Arial" charset="0"/>
              </a:rPr>
              <a:t>počet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srážek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jedné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molekuly</a:t>
            </a:r>
            <a:r>
              <a:rPr lang="en-US" sz="2400" dirty="0">
                <a:cs typeface="Arial" charset="0"/>
              </a:rPr>
              <a:t> </a:t>
            </a:r>
            <a:endParaRPr lang="cs-CZ" sz="2400" dirty="0" smtClean="0">
              <a:cs typeface="Arial" charset="0"/>
            </a:endParaRPr>
          </a:p>
          <a:p>
            <a:r>
              <a:rPr lang="cs-CZ" sz="2400" dirty="0">
                <a:cs typeface="Arial" charset="0"/>
              </a:rPr>
              <a:t>	</a:t>
            </a:r>
            <a:r>
              <a:rPr lang="en-US" sz="2400" dirty="0" err="1" smtClean="0">
                <a:cs typeface="Arial" charset="0"/>
              </a:rPr>
              <a:t>za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jednotku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času</a:t>
            </a:r>
            <a:endParaRPr lang="cs-CZ" sz="2400" dirty="0" smtClean="0">
              <a:cs typeface="Arial" charset="0"/>
            </a:endParaRPr>
          </a:p>
          <a:p>
            <a:endParaRPr lang="cs-CZ" sz="1050" dirty="0">
              <a:cs typeface="Arial" charset="0"/>
            </a:endParaRPr>
          </a:p>
          <a:p>
            <a:r>
              <a:rPr lang="cs-CZ" sz="2400" dirty="0" smtClean="0">
                <a:cs typeface="Arial" charset="0"/>
              </a:rPr>
              <a:t>      		</a:t>
            </a:r>
            <a:r>
              <a:rPr lang="cs-CZ" sz="2400" b="1" dirty="0" smtClean="0">
                <a:cs typeface="Arial" charset="0"/>
              </a:rPr>
              <a:t>S</a:t>
            </a:r>
            <a:r>
              <a:rPr lang="en-US" sz="2400" b="1" dirty="0">
                <a:cs typeface="Arial" charset="0"/>
              </a:rPr>
              <a:t> </a:t>
            </a:r>
            <a:r>
              <a:rPr lang="en-US" sz="2400" b="1" dirty="0" err="1">
                <a:cs typeface="Arial" charset="0"/>
              </a:rPr>
              <a:t>klesajícím</a:t>
            </a:r>
            <a:r>
              <a:rPr lang="en-US" sz="2400" b="1" dirty="0">
                <a:cs typeface="Arial" charset="0"/>
              </a:rPr>
              <a:t> </a:t>
            </a:r>
            <a:r>
              <a:rPr lang="cs-CZ" sz="2400" b="1" dirty="0">
                <a:cs typeface="Arial" charset="0"/>
              </a:rPr>
              <a:t>tlakem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>
                <a:cs typeface="Arial" charset="0"/>
              </a:rPr>
              <a:t>roste</a:t>
            </a:r>
            <a:r>
              <a:rPr lang="en-US" sz="2400" b="1" dirty="0">
                <a:cs typeface="Arial" charset="0"/>
              </a:rPr>
              <a:t> </a:t>
            </a:r>
            <a:r>
              <a:rPr lang="el-GR" sz="2800" b="1" i="1" dirty="0">
                <a:cs typeface="Arial" charset="0"/>
              </a:rPr>
              <a:t>λ </a:t>
            </a:r>
            <a:r>
              <a:rPr lang="en-US" sz="2400" b="1" dirty="0">
                <a:cs typeface="Arial" charset="0"/>
              </a:rPr>
              <a:t>a </a:t>
            </a:r>
            <a:r>
              <a:rPr lang="en-US" sz="2400" b="1" dirty="0" err="1">
                <a:cs typeface="Arial" charset="0"/>
              </a:rPr>
              <a:t>snižuje</a:t>
            </a:r>
            <a:r>
              <a:rPr lang="en-US" sz="2400" b="1" dirty="0">
                <a:cs typeface="Arial" charset="0"/>
              </a:rPr>
              <a:t> se </a:t>
            </a:r>
            <a:r>
              <a:rPr lang="en-US" sz="2800" b="1" i="1" dirty="0" smtClean="0">
                <a:cs typeface="Arial" charset="0"/>
              </a:rPr>
              <a:t>z</a:t>
            </a:r>
            <a:r>
              <a:rPr lang="cs-CZ" sz="2400" b="1" dirty="0">
                <a:cs typeface="Arial" charset="0"/>
              </a:rPr>
              <a:t>.</a:t>
            </a:r>
            <a:endParaRPr lang="en-US" sz="2400" b="1" dirty="0">
              <a:cs typeface="Arial" charset="0"/>
            </a:endParaRPr>
          </a:p>
          <a:p>
            <a:pPr algn="ctr"/>
            <a:r>
              <a:rPr lang="en-US" sz="2400" dirty="0" err="1">
                <a:cs typeface="Arial" charset="0"/>
              </a:rPr>
              <a:t>Při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nízkých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tlacích</a:t>
            </a:r>
            <a:r>
              <a:rPr lang="en-US" sz="2400" dirty="0">
                <a:cs typeface="Arial" charset="0"/>
              </a:rPr>
              <a:t> se molekuly </a:t>
            </a:r>
            <a:r>
              <a:rPr lang="en-US" sz="2400" dirty="0" err="1">
                <a:cs typeface="Arial" charset="0"/>
              </a:rPr>
              <a:t>navzájem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nesrážejí</a:t>
            </a:r>
            <a:r>
              <a:rPr lang="en-US" sz="2400" dirty="0">
                <a:cs typeface="Arial" charset="0"/>
              </a:rPr>
              <a:t> </a:t>
            </a:r>
            <a:r>
              <a:rPr lang="cs-CZ" sz="2400" dirty="0" smtClean="0">
                <a:cs typeface="Arial" charset="0"/>
              </a:rPr>
              <a:t/>
            </a:r>
            <a:br>
              <a:rPr lang="cs-CZ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a </a:t>
            </a:r>
            <a:r>
              <a:rPr lang="en-US" sz="2400" dirty="0" err="1">
                <a:cs typeface="Arial" charset="0"/>
              </a:rPr>
              <a:t>narážejí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jen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na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stěny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nádoby</a:t>
            </a:r>
            <a:r>
              <a:rPr lang="cs-CZ" sz="2400" dirty="0">
                <a:cs typeface="Arial" charset="0"/>
              </a:rPr>
              <a:t>.</a:t>
            </a:r>
            <a:r>
              <a:rPr lang="en-US" sz="2400" dirty="0">
                <a:cs typeface="Arial" charset="0"/>
              </a:rPr>
              <a:t> </a:t>
            </a:r>
            <a:r>
              <a:rPr lang="cs-CZ" sz="2400" dirty="0" smtClean="0">
                <a:cs typeface="Arial" charset="0"/>
              </a:rPr>
              <a:t/>
            </a:r>
            <a:br>
              <a:rPr lang="cs-CZ" sz="2400" dirty="0" smtClean="0">
                <a:cs typeface="Arial" charset="0"/>
              </a:rPr>
            </a:br>
            <a:r>
              <a:rPr lang="cs-CZ" sz="2400" dirty="0" smtClean="0">
                <a:cs typeface="Arial" charset="0"/>
              </a:rPr>
              <a:t>(</a:t>
            </a:r>
            <a:r>
              <a:rPr lang="el-GR" sz="2400" dirty="0" smtClean="0">
                <a:cs typeface="Arial" charset="0"/>
              </a:rPr>
              <a:t>λ </a:t>
            </a:r>
            <a:r>
              <a:rPr lang="en-US" sz="2400" dirty="0" smtClean="0">
                <a:cs typeface="Arial" charset="0"/>
              </a:rPr>
              <a:t>je </a:t>
            </a:r>
            <a:r>
              <a:rPr lang="en-US" sz="2400" dirty="0" err="1">
                <a:cs typeface="Arial" charset="0"/>
              </a:rPr>
              <a:t>větší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než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rozměry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nádob</a:t>
            </a:r>
            <a:r>
              <a:rPr lang="cs-CZ" sz="2400" dirty="0" smtClean="0">
                <a:cs typeface="Arial" charset="0"/>
              </a:rPr>
              <a:t>)</a:t>
            </a:r>
          </a:p>
          <a:p>
            <a:pPr marL="263525" indent="-263525">
              <a:buFont typeface="Arial" pitchFamily="34" charset="0"/>
              <a:buChar char="•"/>
            </a:pPr>
            <a:endParaRPr lang="en-US" sz="1050" dirty="0">
              <a:cs typeface="Arial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56497" t="21651" r="16335" b="14300"/>
          <a:stretch/>
        </p:blipFill>
        <p:spPr>
          <a:xfrm>
            <a:off x="6082343" y="723930"/>
            <a:ext cx="2945152" cy="3905528"/>
          </a:xfrm>
          <a:prstGeom prst="rect">
            <a:avLst/>
          </a:prstGeom>
          <a:ln w="28575">
            <a:solidFill>
              <a:srgbClr val="0066CC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38238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900113" algn="l"/>
              </a:tabLst>
              <a:defRPr/>
            </a:pP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3. 2. ROZDĚLENÍ MOLEKUL PLYNU </a:t>
            </a:r>
            <a:b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</a:b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	PODLE RYCHLOSTÍ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1339850"/>
            <a:ext cx="86020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dirty="0"/>
              <a:t>Rychlost molekul se v důsledku neustálých </a:t>
            </a:r>
            <a:r>
              <a:rPr lang="cs-CZ" sz="2800" dirty="0" smtClean="0"/>
              <a:t>srážek mění.</a:t>
            </a:r>
          </a:p>
          <a:p>
            <a:r>
              <a:rPr lang="cs-CZ" sz="2800" dirty="0" smtClean="0"/>
              <a:t>Velikost rychlostí můžeme zjistit </a:t>
            </a:r>
            <a:r>
              <a:rPr lang="cs-CZ" sz="2800" b="1" dirty="0" err="1" smtClean="0">
                <a:solidFill>
                  <a:srgbClr val="0066CC"/>
                </a:solidFill>
              </a:rPr>
              <a:t>Lammertovým</a:t>
            </a:r>
            <a:r>
              <a:rPr lang="cs-CZ" sz="2800" b="1" dirty="0" smtClean="0">
                <a:solidFill>
                  <a:srgbClr val="0066CC"/>
                </a:solidFill>
              </a:rPr>
              <a:t> pokusem.</a:t>
            </a:r>
            <a:endParaRPr lang="cs-CZ" sz="2800" b="1" dirty="0">
              <a:solidFill>
                <a:srgbClr val="0066CC"/>
              </a:solidFill>
            </a:endParaRPr>
          </a:p>
        </p:txBody>
      </p:sp>
      <p:pic>
        <p:nvPicPr>
          <p:cNvPr id="8199" name="Picture 7" descr="lamm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40" y="2325357"/>
            <a:ext cx="8004870" cy="33237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2824163" y="5465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452320" y="5184195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1</a:t>
            </a:r>
            <a:endParaRPr lang="cs-CZ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100" y="5746902"/>
            <a:ext cx="90274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cs-CZ" sz="2800" dirty="0"/>
              <a:t>P</a:t>
            </a:r>
            <a:r>
              <a:rPr lang="cs-CZ" sz="2800" dirty="0" smtClean="0"/>
              <a:t>očet </a:t>
            </a:r>
            <a:r>
              <a:rPr lang="cs-CZ" sz="2800" dirty="0"/>
              <a:t>molekul zachycených na stínítku </a:t>
            </a:r>
            <a:r>
              <a:rPr lang="cs-CZ" sz="2800" dirty="0" smtClean="0"/>
              <a:t>(pohybujících se konkrétní rychlostí) se </a:t>
            </a:r>
            <a:r>
              <a:rPr lang="cs-CZ" sz="2800" dirty="0"/>
              <a:t>určí z </a:t>
            </a:r>
            <a:r>
              <a:rPr lang="cs-CZ" sz="2800" dirty="0" smtClean="0"/>
              <a:t>hmotnosti zachycených molekul.</a:t>
            </a:r>
            <a:endParaRPr lang="cs-CZ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2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3. 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9. </a:t>
            </a: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PLYN PŘI NÍZKÉM A VYSOKÉM TLAKU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95288" y="674693"/>
            <a:ext cx="8175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cs typeface="Arial" charset="0"/>
              </a:rPr>
              <a:t>Vývěvy</a:t>
            </a:r>
            <a:r>
              <a:rPr lang="en-US" sz="2800">
                <a:cs typeface="Arial" charset="0"/>
              </a:rPr>
              <a:t> slouží ke snižování tlaku v uzavřené nádobě. (rotační olejová vývěva)</a:t>
            </a:r>
            <a:r>
              <a:rPr lang="cs-CZ" sz="2800">
                <a:cs typeface="Arial" charset="0"/>
              </a:rPr>
              <a:t>.</a:t>
            </a:r>
            <a:endParaRPr lang="en-US" sz="2800" dirty="0">
              <a:cs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2201" t="12726" r="10428" b="14826"/>
          <a:stretch/>
        </p:blipFill>
        <p:spPr>
          <a:xfrm>
            <a:off x="251520" y="2033845"/>
            <a:ext cx="8685965" cy="4575051"/>
          </a:xfrm>
          <a:prstGeom prst="rect">
            <a:avLst/>
          </a:prstGeom>
          <a:ln w="285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309662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56804" y="740022"/>
            <a:ext cx="785812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b="1" dirty="0"/>
              <a:t>Technické využití vakuové techniky</a:t>
            </a:r>
            <a:r>
              <a:rPr lang="cs-CZ" sz="3000" b="1" dirty="0" smtClean="0"/>
              <a:t>:</a:t>
            </a:r>
          </a:p>
          <a:p>
            <a:pPr>
              <a:defRPr/>
            </a:pPr>
            <a:endParaRPr lang="cs-CZ" sz="3000" dirty="0"/>
          </a:p>
          <a:p>
            <a:pPr marL="441325" indent="-441325">
              <a:buFont typeface="Wingdings" pitchFamily="2" charset="2"/>
              <a:buChar char="§"/>
              <a:defRPr/>
            </a:pPr>
            <a:r>
              <a:rPr lang="cs-CZ" sz="3000" dirty="0" smtClean="0"/>
              <a:t>obrazovky</a:t>
            </a:r>
            <a:endParaRPr lang="cs-CZ" sz="3000" dirty="0"/>
          </a:p>
          <a:p>
            <a:pPr marL="441325" indent="-441325">
              <a:buFont typeface="Wingdings" pitchFamily="2" charset="2"/>
              <a:buChar char="§"/>
              <a:defRPr/>
            </a:pPr>
            <a:r>
              <a:rPr lang="cs-CZ" sz="3000" dirty="0"/>
              <a:t>žárovky, výbojky, zářivky</a:t>
            </a:r>
          </a:p>
          <a:p>
            <a:pPr marL="441325" indent="-441325">
              <a:buFont typeface="Wingdings" pitchFamily="2" charset="2"/>
              <a:buChar char="§"/>
              <a:defRPr/>
            </a:pPr>
            <a:r>
              <a:rPr lang="cs-CZ" sz="3000" dirty="0"/>
              <a:t>urychlovače </a:t>
            </a:r>
            <a:r>
              <a:rPr lang="cs-CZ" sz="3000" dirty="0" smtClean="0"/>
              <a:t>částic</a:t>
            </a:r>
            <a:endParaRPr lang="cs-CZ" sz="30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3. 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9. </a:t>
            </a: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PLYN PŘI NÍZKÉM A VYSOKÉM TLAKU</a:t>
            </a:r>
          </a:p>
        </p:txBody>
      </p:sp>
      <p:pic>
        <p:nvPicPr>
          <p:cNvPr id="845826" name="Picture 2" descr="http://fyzmatik.pise.cz/img/129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4300" y="1698073"/>
            <a:ext cx="3533775" cy="2355850"/>
          </a:xfrm>
          <a:prstGeom prst="rect">
            <a:avLst/>
          </a:prstGeom>
          <a:noFill/>
        </p:spPr>
      </p:pic>
      <p:pic>
        <p:nvPicPr>
          <p:cNvPr id="845830" name="Picture 6" descr="http://www.uplifter.cz/wp-content/uploads/2009/11/Steinsauger_Allgeme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517900"/>
            <a:ext cx="3810000" cy="3009901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483655" y="4128928"/>
            <a:ext cx="4445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indent="-441325">
              <a:buFont typeface="Wingdings" pitchFamily="2" charset="2"/>
              <a:buChar char="§"/>
              <a:defRPr/>
            </a:pPr>
            <a:endParaRPr lang="cs-CZ" sz="3000" dirty="0" smtClean="0"/>
          </a:p>
          <a:p>
            <a:pPr marL="441325" indent="-441325">
              <a:buFont typeface="Wingdings" pitchFamily="2" charset="2"/>
              <a:buChar char="§"/>
              <a:defRPr/>
            </a:pPr>
            <a:r>
              <a:rPr lang="cs-CZ" sz="3000" dirty="0" smtClean="0"/>
              <a:t>elektronové mikroskopy</a:t>
            </a:r>
          </a:p>
          <a:p>
            <a:pPr marL="441325" indent="-441325">
              <a:buFont typeface="Wingdings" pitchFamily="2" charset="2"/>
              <a:buChar char="§"/>
              <a:defRPr/>
            </a:pPr>
            <a:r>
              <a:rPr lang="cs-CZ" sz="3000" dirty="0" smtClean="0"/>
              <a:t>zdvihání materiálu vakuovou technikou</a:t>
            </a:r>
            <a:endParaRPr lang="cs-CZ" sz="3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283200" y="170951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5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5950" y="6051550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6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8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uiExpand="1" build="p"/>
      <p:bldP spid="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60350" y="757734"/>
            <a:ext cx="785812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/>
              <a:t>Technické využití vakuové techniky</a:t>
            </a:r>
            <a:r>
              <a:rPr lang="cs-CZ" sz="3000" dirty="0" smtClean="0"/>
              <a:t>:</a:t>
            </a:r>
          </a:p>
          <a:p>
            <a:pPr>
              <a:defRPr/>
            </a:pPr>
            <a:endParaRPr lang="cs-CZ" sz="3000" dirty="0"/>
          </a:p>
          <a:p>
            <a:pPr marL="441325" indent="-441325">
              <a:buFont typeface="Wingdings" pitchFamily="2" charset="2"/>
              <a:buChar char="§"/>
              <a:defRPr/>
            </a:pPr>
            <a:r>
              <a:rPr lang="cs-CZ" sz="3000" dirty="0" smtClean="0"/>
              <a:t>vakuové balení potravin</a:t>
            </a:r>
          </a:p>
          <a:p>
            <a:pPr marL="441325" indent="-441325">
              <a:buFont typeface="Wingdings" pitchFamily="2" charset="2"/>
              <a:buChar char="§"/>
              <a:defRPr/>
            </a:pPr>
            <a:r>
              <a:rPr lang="cs-CZ" sz="3000" dirty="0" smtClean="0"/>
              <a:t>metalurgie </a:t>
            </a:r>
            <a:r>
              <a:rPr lang="cs-CZ" sz="3000" dirty="0"/>
              <a:t>(tavba a odplyňování kovů)</a:t>
            </a:r>
          </a:p>
          <a:p>
            <a:pPr marL="441325" indent="-441325">
              <a:buFont typeface="Wingdings" pitchFamily="2" charset="2"/>
              <a:buChar char="§"/>
              <a:defRPr/>
            </a:pPr>
            <a:r>
              <a:rPr lang="cs-CZ" sz="3000" dirty="0"/>
              <a:t>farmacie (výroba antibiotik</a:t>
            </a:r>
            <a:r>
              <a:rPr lang="cs-CZ" sz="3000" dirty="0" smtClean="0"/>
              <a:t>)</a:t>
            </a:r>
            <a:endParaRPr lang="cs-CZ" sz="30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3. 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9. </a:t>
            </a: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PLYN PŘI NÍZKÉM A VYSOKÉM TLAKU</a:t>
            </a:r>
          </a:p>
        </p:txBody>
      </p:sp>
      <p:pic>
        <p:nvPicPr>
          <p:cNvPr id="845828" name="Picture 4" descr="http://eshop.tescoma.cz/images/clanky/vakuova_pum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3187902"/>
            <a:ext cx="4102100" cy="3085898"/>
          </a:xfrm>
          <a:prstGeom prst="rect">
            <a:avLst/>
          </a:prstGeom>
          <a:noFill/>
        </p:spPr>
      </p:pic>
      <p:pic>
        <p:nvPicPr>
          <p:cNvPr id="854018" name="Picture 2" descr="http://www.homemag.cz/assets/clanky/2010-10/clanek00643/upload/photo/touchvac-330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" y="3206750"/>
            <a:ext cx="3810000" cy="3048001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571500" y="3295650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7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727950" y="3295650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8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8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71500" y="757734"/>
            <a:ext cx="78581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 smtClean="0">
                <a:solidFill>
                  <a:srgbClr val="0066CC"/>
                </a:solidFill>
              </a:rPr>
              <a:t>Magdeburské </a:t>
            </a:r>
            <a:r>
              <a:rPr lang="cs-CZ" sz="3200" b="1" dirty="0">
                <a:solidFill>
                  <a:srgbClr val="0066CC"/>
                </a:solidFill>
              </a:rPr>
              <a:t>polokoule </a:t>
            </a:r>
            <a:r>
              <a:rPr lang="cs-CZ" sz="2800" dirty="0"/>
              <a:t>(měděné)</a:t>
            </a:r>
          </a:p>
          <a:p>
            <a:pPr>
              <a:defRPr/>
            </a:pPr>
            <a:r>
              <a:rPr lang="cs-CZ" sz="2800" dirty="0"/>
              <a:t>Otto </a:t>
            </a:r>
            <a:r>
              <a:rPr lang="cs-CZ" sz="2800" dirty="0" err="1"/>
              <a:t>von</a:t>
            </a:r>
            <a:r>
              <a:rPr lang="cs-CZ" sz="2800" dirty="0"/>
              <a:t> </a:t>
            </a:r>
            <a:r>
              <a:rPr lang="cs-CZ" sz="2800" dirty="0" err="1"/>
              <a:t>Guericke</a:t>
            </a:r>
            <a:r>
              <a:rPr lang="cs-CZ" sz="2800" dirty="0"/>
              <a:t> – starosta Magdeburgu 1654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polokoule </a:t>
            </a:r>
            <a:r>
              <a:rPr lang="cs-CZ" sz="2800" dirty="0"/>
              <a:t>drží pohromadě tlak okolního vzduchu.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3. 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9. </a:t>
            </a: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PLYN PŘI NÍZKÉM A VYSOKÉM TLAKU</a:t>
            </a:r>
          </a:p>
        </p:txBody>
      </p:sp>
      <p:pic>
        <p:nvPicPr>
          <p:cNvPr id="827394" name="Picture 2" descr="http://www.ceskatelevize.cz/program/porady/10319921345/foto09/211563230150012_kone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2228850"/>
            <a:ext cx="7578725" cy="3835239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639050" y="6140450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9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2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71500" y="757734"/>
            <a:ext cx="7858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 smtClean="0"/>
              <a:t>Magdeburské </a:t>
            </a:r>
            <a:r>
              <a:rPr lang="cs-CZ" sz="2800" dirty="0"/>
              <a:t>polokoule 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3. 7. PLYN PŘI NÍZKÉM A VYSOKÉM TLAKU</a:t>
            </a:r>
          </a:p>
        </p:txBody>
      </p:sp>
      <p:pic>
        <p:nvPicPr>
          <p:cNvPr id="827396" name="Picture 4" descr="http://fyzmatik.pise.cz/img/76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50" y="1250950"/>
            <a:ext cx="7880350" cy="5011293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994650" y="6273800"/>
            <a:ext cx="114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10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60350" y="717550"/>
            <a:ext cx="785812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/>
              <a:t>Stlačováním plynu roste tlak.</a:t>
            </a:r>
          </a:p>
          <a:p>
            <a:pPr>
              <a:defRPr/>
            </a:pPr>
            <a:r>
              <a:rPr lang="cs-CZ" sz="2800" dirty="0"/>
              <a:t>Při vysokém tlaku a nízké teplotě vznikají mezi molekulami vazby a plyn se mnění v kapalinu.</a:t>
            </a:r>
          </a:p>
          <a:p>
            <a:pPr>
              <a:defRPr/>
            </a:pPr>
            <a:endParaRPr lang="cs-CZ" sz="1000" dirty="0"/>
          </a:p>
          <a:p>
            <a:pPr>
              <a:defRPr/>
            </a:pPr>
            <a:r>
              <a:rPr lang="cs-CZ" sz="2800" dirty="0"/>
              <a:t>  Plyny stlačené v bombách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cs-CZ" sz="2800" dirty="0"/>
              <a:t>svařování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cs-CZ" sz="2800" dirty="0"/>
              <a:t>hasicí přístroje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cs-CZ" sz="2800" dirty="0"/>
              <a:t>kyslíkové bomby</a:t>
            </a:r>
          </a:p>
          <a:p>
            <a:pPr>
              <a:defRPr/>
            </a:pPr>
            <a:endParaRPr lang="cs-CZ" sz="28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3. </a:t>
            </a: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9. </a:t>
            </a: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PLYN PŘI NÍZKÉM A VYSOKÉM TLAKU</a:t>
            </a:r>
          </a:p>
        </p:txBody>
      </p:sp>
      <p:pic>
        <p:nvPicPr>
          <p:cNvPr id="843778" name="Picture 2" descr="http://www.hphservis.cz/images/hasici_pristroj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700" y="2540000"/>
            <a:ext cx="3911600" cy="2933700"/>
          </a:xfrm>
          <a:prstGeom prst="rect">
            <a:avLst/>
          </a:prstGeom>
          <a:noFill/>
        </p:spPr>
      </p:pic>
      <p:pic>
        <p:nvPicPr>
          <p:cNvPr id="843780" name="Picture 4" descr="http://ua.all.biz/img/ua/catalog/72124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" y="4184650"/>
            <a:ext cx="3911600" cy="2518093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82600" y="4229100"/>
            <a:ext cx="114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12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823200" y="4971018"/>
            <a:ext cx="114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11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Použitá </a:t>
            </a:r>
            <a:r>
              <a:rPr lang="cs-CZ" sz="3400" b="1" dirty="0">
                <a:solidFill>
                  <a:srgbClr val="A6D8FF"/>
                </a:solidFill>
                <a:latin typeface="Calibri" pitchFamily="34" charset="0"/>
                <a:cs typeface="Times New Roman" pitchFamily="18" charset="0"/>
              </a:rPr>
              <a:t>literatura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804848"/>
            <a:ext cx="9144000" cy="533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Literatura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BARTUŠKA, </a:t>
            </a: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K., SVOBODA,E. </a:t>
            </a:r>
            <a:r>
              <a:rPr lang="cs-CZ" sz="13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Molekulová fyzika a termika</a:t>
            </a:r>
            <a:r>
              <a:rPr kumimoji="0" lang="cs-CZ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Fyzika pro gymnázia.</a:t>
            </a: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Praha: Prometheus, 2006. ISBN 80-7196-200-7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LEPIL, O. Sbírka úloh pro střední školy</a:t>
            </a:r>
            <a:r>
              <a:rPr kumimoji="0" lang="cs-CZ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Fyzika</a:t>
            </a:r>
            <a:r>
              <a:rPr kumimoji="0" lang="cs-CZ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Praha: </a:t>
            </a: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Prometheus, </a:t>
            </a: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 ISBN 978-80-7196-266-3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cs-CZ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cs-CZ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Obrázky: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[1]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–BARTUŠKA, K., SVOBODA,E. </a:t>
            </a:r>
            <a:r>
              <a:rPr lang="cs-CZ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Molekulová fyzika a termika, Fyzika pro gymnázia.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Praha: Prometheus, 2006.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[2] – </a:t>
            </a:r>
            <a:r>
              <a:rPr lang="cs-CZ" sz="1400" dirty="0" smtClean="0"/>
              <a:t>http//upload.wikimedia.org/wikipedia/commons/1/15/Boyles_Law_animated.gif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[3] – http://fyzika.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jreichl.com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/data/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Termo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_1_zaklad_WQU_soubory/image015.png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[4] - </a:t>
            </a:r>
            <a:r>
              <a:rPr lang="cs-CZ" sz="1400" dirty="0" smtClean="0"/>
              <a:t>http://upload.wikimedia.org/wikipedia/commons/e/e4/Charles_and_Gay-Lussac%27s_Law_animated.gif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[5] -</a:t>
            </a:r>
            <a:r>
              <a:rPr lang="cs-CZ" sz="1400" dirty="0" smtClean="0"/>
              <a:t>http://fyzmatik.pise.cz/img/129924.jpg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[6] - </a:t>
            </a:r>
            <a:r>
              <a:rPr lang="cs-CZ" sz="1400" dirty="0" smtClean="0"/>
              <a:t>http://www.</a:t>
            </a:r>
            <a:r>
              <a:rPr lang="cs-CZ" sz="1400" dirty="0" err="1" smtClean="0"/>
              <a:t>uplifter.cz</a:t>
            </a:r>
            <a:r>
              <a:rPr lang="cs-CZ" sz="1400" dirty="0" smtClean="0"/>
              <a:t>/</a:t>
            </a:r>
            <a:r>
              <a:rPr lang="cs-CZ" sz="1400" dirty="0" err="1" smtClean="0"/>
              <a:t>wp</a:t>
            </a:r>
            <a:r>
              <a:rPr lang="cs-CZ" sz="1400" dirty="0" smtClean="0"/>
              <a:t>-</a:t>
            </a:r>
            <a:r>
              <a:rPr lang="cs-CZ" sz="1400" dirty="0" err="1" smtClean="0"/>
              <a:t>content</a:t>
            </a:r>
            <a:r>
              <a:rPr lang="cs-CZ" sz="1400" dirty="0" smtClean="0"/>
              <a:t>/</a:t>
            </a:r>
            <a:r>
              <a:rPr lang="cs-CZ" sz="1400" dirty="0" err="1" smtClean="0"/>
              <a:t>uploads</a:t>
            </a:r>
            <a:r>
              <a:rPr lang="cs-CZ" sz="1400" dirty="0" smtClean="0"/>
              <a:t>/2009/11/</a:t>
            </a:r>
            <a:r>
              <a:rPr lang="cs-CZ" sz="1400" dirty="0" err="1" smtClean="0"/>
              <a:t>Steinsauger</a:t>
            </a:r>
            <a:r>
              <a:rPr lang="cs-CZ" sz="1400" dirty="0" smtClean="0"/>
              <a:t>_</a:t>
            </a:r>
            <a:r>
              <a:rPr lang="cs-CZ" sz="1400" dirty="0" err="1" smtClean="0"/>
              <a:t>Allgemein.jpg</a:t>
            </a:r>
            <a:endParaRPr lang="cs-CZ" sz="1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[7] - </a:t>
            </a:r>
            <a:r>
              <a:rPr lang="cs-CZ" sz="1400" dirty="0" smtClean="0"/>
              <a:t>http://www.</a:t>
            </a:r>
            <a:r>
              <a:rPr lang="cs-CZ" sz="1400" dirty="0" err="1" smtClean="0"/>
              <a:t>homemag.cz</a:t>
            </a:r>
            <a:r>
              <a:rPr lang="cs-CZ" sz="1400" dirty="0" smtClean="0"/>
              <a:t>/</a:t>
            </a:r>
            <a:r>
              <a:rPr lang="cs-CZ" sz="1400" dirty="0" err="1" smtClean="0"/>
              <a:t>assets</a:t>
            </a:r>
            <a:r>
              <a:rPr lang="cs-CZ" sz="1400" dirty="0" smtClean="0"/>
              <a:t>/</a:t>
            </a:r>
            <a:r>
              <a:rPr lang="cs-CZ" sz="1400" dirty="0" err="1" smtClean="0"/>
              <a:t>clanky</a:t>
            </a:r>
            <a:r>
              <a:rPr lang="cs-CZ" sz="1400" dirty="0" smtClean="0"/>
              <a:t>/2010-10/clanek00643/</a:t>
            </a:r>
            <a:r>
              <a:rPr lang="cs-CZ" sz="1400" dirty="0" err="1" smtClean="0"/>
              <a:t>upload</a:t>
            </a:r>
            <a:r>
              <a:rPr lang="cs-CZ" sz="1400" dirty="0" smtClean="0"/>
              <a:t>/</a:t>
            </a:r>
            <a:r>
              <a:rPr lang="cs-CZ" sz="1400" dirty="0" err="1" smtClean="0"/>
              <a:t>photo</a:t>
            </a:r>
            <a:r>
              <a:rPr lang="cs-CZ" sz="1400" dirty="0" smtClean="0"/>
              <a:t>/</a:t>
            </a:r>
            <a:r>
              <a:rPr lang="cs-CZ" sz="1400" dirty="0" err="1" smtClean="0"/>
              <a:t>touchvac</a:t>
            </a:r>
            <a:r>
              <a:rPr lang="cs-CZ" sz="1400" dirty="0" smtClean="0"/>
              <a:t>-330-</a:t>
            </a:r>
            <a:r>
              <a:rPr lang="cs-CZ" sz="1400" dirty="0" err="1" smtClean="0"/>
              <a:t>b.jpg</a:t>
            </a:r>
            <a:endParaRPr lang="cs-CZ" sz="1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[8] - </a:t>
            </a:r>
            <a:r>
              <a:rPr lang="cs-CZ" sz="1400" dirty="0" smtClean="0"/>
              <a:t>http://eshop.tescoma.cz/images/clanky/vakuova_pumpa.jpg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[9] - http://www.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ceskatelevize.cz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/program/porady/10319921345/foto09/211563230150012_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kone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_02.jpg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[10] - http://fyzmatik.pise.cz/img/76999.jpg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[11] - </a:t>
            </a:r>
            <a:r>
              <a:rPr lang="cs-CZ" sz="1400" dirty="0" smtClean="0"/>
              <a:t>http://www.</a:t>
            </a:r>
            <a:r>
              <a:rPr lang="cs-CZ" sz="1400" dirty="0" err="1" smtClean="0"/>
              <a:t>hphservis.cz</a:t>
            </a:r>
            <a:r>
              <a:rPr lang="cs-CZ" sz="1400" dirty="0" smtClean="0"/>
              <a:t>/</a:t>
            </a:r>
            <a:r>
              <a:rPr lang="cs-CZ" sz="1400" dirty="0" err="1" smtClean="0"/>
              <a:t>images</a:t>
            </a:r>
            <a:r>
              <a:rPr lang="cs-CZ" sz="1400" dirty="0" smtClean="0"/>
              <a:t>/</a:t>
            </a:r>
            <a:r>
              <a:rPr lang="cs-CZ" sz="1400" dirty="0" err="1" smtClean="0"/>
              <a:t>hasici</a:t>
            </a:r>
            <a:r>
              <a:rPr lang="cs-CZ" sz="1400" dirty="0" smtClean="0"/>
              <a:t>_</a:t>
            </a:r>
            <a:r>
              <a:rPr lang="cs-CZ" sz="1400" dirty="0" err="1" smtClean="0"/>
              <a:t>pristroje</a:t>
            </a:r>
            <a:r>
              <a:rPr lang="cs-CZ" sz="1400" dirty="0" smtClean="0"/>
              <a:t>_2.jpg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[12] -</a:t>
            </a:r>
            <a:r>
              <a:rPr lang="cs-CZ" sz="1400" dirty="0" smtClean="0"/>
              <a:t>http://ua.all.biz/img/ua/catalog/721243.jpeg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340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Podnadpis 2"/>
          <p:cNvSpPr txBox="1">
            <a:spLocks/>
          </p:cNvSpPr>
          <p:nvPr/>
        </p:nvSpPr>
        <p:spPr bwMode="auto">
          <a:xfrm>
            <a:off x="0" y="5691200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ea typeface="+mn-ea"/>
                <a:cs typeface="Arial" pitchFamily="34" charset="0"/>
              </a:rPr>
              <a:t>Tento projekt je spolufinancován Evropským sociálním fondem a státním rozpočtem České republiky.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4152904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Tato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prezentace </a:t>
            </a: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vznikla na základě řešení projektu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OPVK, </a:t>
            </a: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registrační číslo: CZ.1.07/1.1.24/01.0114 s názvem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/>
            </a:r>
            <a:b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</a:b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„</a:t>
            </a:r>
            <a:r>
              <a:rPr lang="cs-CZ" sz="1700" cap="all" dirty="0">
                <a:solidFill>
                  <a:srgbClr val="5E5E5E"/>
                </a:solidFill>
                <a:cs typeface="Arial" pitchFamily="34" charset="0"/>
              </a:rPr>
              <a:t>Podpora chemického a fyzikálního vzdělávání na gymnáziu </a:t>
            </a:r>
            <a:r>
              <a:rPr lang="cs-CZ" sz="1700" cap="all" dirty="0" smtClean="0">
                <a:solidFill>
                  <a:srgbClr val="5E5E5E"/>
                </a:solidFill>
                <a:cs typeface="Arial" pitchFamily="34" charset="0"/>
              </a:rPr>
              <a:t>Komenského v</a:t>
            </a:r>
            <a:r>
              <a:rPr lang="cs-CZ" sz="1700" cap="all" dirty="0">
                <a:solidFill>
                  <a:srgbClr val="5E5E5E"/>
                </a:solidFill>
                <a:cs typeface="Arial" pitchFamily="34" charset="0"/>
              </a:rPr>
              <a:t> Havířově</a:t>
            </a:r>
            <a:r>
              <a:rPr lang="cs-CZ" sz="1700" cap="all" dirty="0" smtClean="0">
                <a:solidFill>
                  <a:srgbClr val="5E5E5E"/>
                </a:solidFill>
                <a:cs typeface="Arial" pitchFamily="34" charset="0"/>
              </a:rPr>
              <a:t>“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5E5E5E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5461000" y="0"/>
            <a:ext cx="3289300" cy="2139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čára 19"/>
          <p:cNvCxnSpPr/>
          <p:nvPr/>
        </p:nvCxnSpPr>
        <p:spPr>
          <a:xfrm rot="5400000" flipH="1" flipV="1">
            <a:off x="3530951" y="3396899"/>
            <a:ext cx="6858000" cy="642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2824163" y="5465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6" name="Výseč 15"/>
          <p:cNvSpPr/>
          <p:nvPr/>
        </p:nvSpPr>
        <p:spPr>
          <a:xfrm>
            <a:off x="5725227" y="673100"/>
            <a:ext cx="2489200" cy="2489200"/>
          </a:xfrm>
          <a:prstGeom prst="pie">
            <a:avLst>
              <a:gd name="adj1" fmla="val 17010946"/>
              <a:gd name="adj2" fmla="val 16200000"/>
            </a:avLst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Výseč 16"/>
          <p:cNvSpPr/>
          <p:nvPr/>
        </p:nvSpPr>
        <p:spPr>
          <a:xfrm rot="21224548">
            <a:off x="5725227" y="3648777"/>
            <a:ext cx="2489200" cy="2489200"/>
          </a:xfrm>
          <a:prstGeom prst="pie">
            <a:avLst>
              <a:gd name="adj1" fmla="val 17010946"/>
              <a:gd name="adj2" fmla="val 1620000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 rot="5400000" flipH="1" flipV="1">
            <a:off x="6026501" y="2762250"/>
            <a:ext cx="18669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rot="5400000" flipH="1" flipV="1">
            <a:off x="5880100" y="5810250"/>
            <a:ext cx="20955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5400000" flipH="1" flipV="1">
            <a:off x="5493101" y="2139950"/>
            <a:ext cx="29337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louk 27"/>
          <p:cNvSpPr/>
          <p:nvPr/>
        </p:nvSpPr>
        <p:spPr>
          <a:xfrm rot="18502379">
            <a:off x="5910092" y="834710"/>
            <a:ext cx="2097428" cy="2097428"/>
          </a:xfrm>
          <a:prstGeom prst="arc">
            <a:avLst>
              <a:gd name="adj1" fmla="val 16773764"/>
              <a:gd name="adj2" fmla="val 19215782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Přímá spojovací šipka 29"/>
          <p:cNvCxnSpPr/>
          <p:nvPr/>
        </p:nvCxnSpPr>
        <p:spPr>
          <a:xfrm rot="5400000">
            <a:off x="3149600" y="3340100"/>
            <a:ext cx="30226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 rot="10800000" flipV="1">
            <a:off x="4657726" y="1828801"/>
            <a:ext cx="2359025" cy="952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 rot="10800000" flipV="1">
            <a:off x="4660900" y="4851400"/>
            <a:ext cx="2359025" cy="952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4838700" y="2895600"/>
            <a:ext cx="31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d</a:t>
            </a:r>
            <a:endParaRPr lang="cs-CZ" sz="36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5905500" y="184150"/>
            <a:ext cx="31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ϕ</a:t>
            </a:r>
            <a:endParaRPr lang="cs-CZ" sz="3600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8528050" y="4184650"/>
            <a:ext cx="31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ω</a:t>
            </a:r>
            <a:endParaRPr lang="cs-CZ" sz="3600" dirty="0"/>
          </a:p>
        </p:txBody>
      </p:sp>
      <p:sp>
        <p:nvSpPr>
          <p:cNvPr id="40" name="Oblouk 39"/>
          <p:cNvSpPr/>
          <p:nvPr/>
        </p:nvSpPr>
        <p:spPr>
          <a:xfrm>
            <a:off x="5549900" y="3429000"/>
            <a:ext cx="2889250" cy="2889250"/>
          </a:xfrm>
          <a:prstGeom prst="arc">
            <a:avLst>
              <a:gd name="adj1" fmla="val 18859218"/>
              <a:gd name="adj2" fmla="val 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0" y="36195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3000" i="1" dirty="0" smtClean="0"/>
              <a:t>ω – úhlová rychlost </a:t>
            </a:r>
            <a:br>
              <a:rPr lang="cs-CZ" sz="3000" i="1" dirty="0" smtClean="0"/>
            </a:br>
            <a:r>
              <a:rPr lang="cs-CZ" sz="3000" i="1" dirty="0" smtClean="0"/>
              <a:t>	otáčení štěrbin</a:t>
            </a:r>
            <a:br>
              <a:rPr lang="cs-CZ" sz="3000" i="1" dirty="0" smtClean="0"/>
            </a:br>
            <a:endParaRPr lang="cs-CZ" sz="3000" i="1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el-GR" sz="3000" i="1" dirty="0" smtClean="0"/>
              <a:t>ϕ</a:t>
            </a:r>
            <a:r>
              <a:rPr lang="cs-CZ" sz="3000" i="1" dirty="0" smtClean="0"/>
              <a:t> – úhel pootočení </a:t>
            </a:r>
            <a:br>
              <a:rPr lang="cs-CZ" sz="3000" i="1" dirty="0" smtClean="0"/>
            </a:br>
            <a:r>
              <a:rPr lang="cs-CZ" sz="3000" i="1" dirty="0" smtClean="0"/>
              <a:t>	štěrbin vůči sobě</a:t>
            </a:r>
          </a:p>
          <a:p>
            <a:pPr marL="269875" indent="-269875">
              <a:buFont typeface="Arial" pitchFamily="34" charset="0"/>
              <a:buChar char="•"/>
            </a:pPr>
            <a:endParaRPr lang="cs-CZ" sz="3000" i="1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cs-CZ" sz="3000" i="1" dirty="0" smtClean="0"/>
              <a:t>d – 	vzdálenost štěrbin</a:t>
            </a:r>
          </a:p>
          <a:p>
            <a:pPr marL="269875" indent="-269875"/>
            <a:r>
              <a:rPr lang="cs-CZ" sz="3000" i="1" dirty="0" smtClean="0"/>
              <a:t> </a:t>
            </a:r>
            <a:br>
              <a:rPr lang="cs-CZ" sz="3000" i="1" dirty="0" smtClean="0"/>
            </a:br>
            <a:endParaRPr lang="cs-CZ" sz="3000" i="1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cs-CZ" sz="3000" i="1" dirty="0" smtClean="0"/>
              <a:t>v – 	rychlost molekul</a:t>
            </a:r>
            <a:br>
              <a:rPr lang="cs-CZ" sz="3000" i="1" dirty="0" smtClean="0"/>
            </a:br>
            <a:r>
              <a:rPr lang="cs-CZ" sz="3000" i="1" dirty="0" smtClean="0"/>
              <a:t>(urazí vzdálenost </a:t>
            </a:r>
            <a:r>
              <a:rPr lang="cs-CZ" sz="3000" i="1" dirty="0" smtClean="0">
                <a:solidFill>
                  <a:srgbClr val="FF0000"/>
                </a:solidFill>
              </a:rPr>
              <a:t>d</a:t>
            </a:r>
            <a:r>
              <a:rPr lang="cs-CZ" sz="3000" i="1" dirty="0" smtClean="0"/>
              <a:t> za čas </a:t>
            </a:r>
            <a:r>
              <a:rPr lang="el-GR" sz="3000" i="1" dirty="0" smtClean="0">
                <a:solidFill>
                  <a:srgbClr val="FF0000"/>
                </a:solidFill>
                <a:cs typeface="Calibri"/>
              </a:rPr>
              <a:t>τ</a:t>
            </a:r>
            <a:r>
              <a:rPr lang="cs-CZ" sz="3000" i="1" dirty="0" smtClean="0">
                <a:cs typeface="Calibri"/>
              </a:rPr>
              <a:t>)</a:t>
            </a:r>
            <a:endParaRPr lang="cs-CZ" sz="3000" i="1" dirty="0" smtClean="0"/>
          </a:p>
          <a:p>
            <a:pPr marL="269875" indent="-269875">
              <a:buFont typeface="Arial" pitchFamily="34" charset="0"/>
              <a:buChar char="•"/>
            </a:pPr>
            <a:endParaRPr lang="cs-CZ" sz="3000" i="1" dirty="0" smtClean="0"/>
          </a:p>
        </p:txBody>
      </p:sp>
      <p:sp>
        <p:nvSpPr>
          <p:cNvPr id="42" name="Obdélník 41"/>
          <p:cNvSpPr/>
          <p:nvPr/>
        </p:nvSpPr>
        <p:spPr>
          <a:xfrm>
            <a:off x="6616700" y="6451600"/>
            <a:ext cx="711200" cy="40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/>
          <p:cNvSpPr txBox="1"/>
          <p:nvPr/>
        </p:nvSpPr>
        <p:spPr>
          <a:xfrm>
            <a:off x="7416800" y="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stínítko</a:t>
            </a:r>
            <a:endParaRPr lang="cs-CZ" sz="2800" dirty="0"/>
          </a:p>
        </p:txBody>
      </p:sp>
      <p:sp>
        <p:nvSpPr>
          <p:cNvPr id="21" name="Obdélník 20"/>
          <p:cNvSpPr/>
          <p:nvPr/>
        </p:nvSpPr>
        <p:spPr>
          <a:xfrm>
            <a:off x="3244746" y="6160957"/>
            <a:ext cx="3114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indent="-269875"/>
            <a:r>
              <a:rPr lang="cs-CZ" sz="3200" i="1" dirty="0" smtClean="0"/>
              <a:t>pec s párami rtuti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8" grpId="0" animBg="1"/>
      <p:bldP spid="36" grpId="0"/>
      <p:bldP spid="37" grpId="1"/>
      <p:bldP spid="40" grpId="0" animBg="1"/>
      <p:bldP spid="4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5461000" y="0"/>
            <a:ext cx="3289300" cy="2139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čára 19"/>
          <p:cNvCxnSpPr/>
          <p:nvPr/>
        </p:nvCxnSpPr>
        <p:spPr>
          <a:xfrm rot="5400000" flipH="1" flipV="1">
            <a:off x="3530951" y="3396899"/>
            <a:ext cx="6858000" cy="642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2824163" y="5465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6" name="Výseč 15"/>
          <p:cNvSpPr/>
          <p:nvPr/>
        </p:nvSpPr>
        <p:spPr>
          <a:xfrm>
            <a:off x="5725227" y="673100"/>
            <a:ext cx="2489200" cy="2489200"/>
          </a:xfrm>
          <a:prstGeom prst="pie">
            <a:avLst>
              <a:gd name="adj1" fmla="val 17010946"/>
              <a:gd name="adj2" fmla="val 16200000"/>
            </a:avLst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Výseč 16"/>
          <p:cNvSpPr/>
          <p:nvPr/>
        </p:nvSpPr>
        <p:spPr>
          <a:xfrm rot="21224548">
            <a:off x="5725227" y="3648777"/>
            <a:ext cx="2489200" cy="2489200"/>
          </a:xfrm>
          <a:prstGeom prst="pie">
            <a:avLst>
              <a:gd name="adj1" fmla="val 17010946"/>
              <a:gd name="adj2" fmla="val 1620000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 rot="5400000" flipH="1" flipV="1">
            <a:off x="6026501" y="2762250"/>
            <a:ext cx="18669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rot="5400000" flipH="1" flipV="1">
            <a:off x="5880100" y="5810250"/>
            <a:ext cx="20955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5400000" flipH="1" flipV="1">
            <a:off x="5493101" y="2139950"/>
            <a:ext cx="29337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louk 27"/>
          <p:cNvSpPr/>
          <p:nvPr/>
        </p:nvSpPr>
        <p:spPr>
          <a:xfrm rot="18502379">
            <a:off x="5910092" y="834710"/>
            <a:ext cx="2097428" cy="2097428"/>
          </a:xfrm>
          <a:prstGeom prst="arc">
            <a:avLst>
              <a:gd name="adj1" fmla="val 16773764"/>
              <a:gd name="adj2" fmla="val 19215782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Přímá spojovací šipka 29"/>
          <p:cNvCxnSpPr/>
          <p:nvPr/>
        </p:nvCxnSpPr>
        <p:spPr>
          <a:xfrm rot="5400000">
            <a:off x="3149600" y="3340100"/>
            <a:ext cx="30226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 rot="10800000" flipV="1">
            <a:off x="4657726" y="1828801"/>
            <a:ext cx="2359025" cy="952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 rot="10800000" flipV="1">
            <a:off x="4660900" y="4851400"/>
            <a:ext cx="2359025" cy="952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4838700" y="2895600"/>
            <a:ext cx="31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d</a:t>
            </a:r>
            <a:endParaRPr lang="cs-CZ" sz="36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5905500" y="184150"/>
            <a:ext cx="31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ϕ</a:t>
            </a:r>
            <a:endParaRPr lang="cs-CZ" sz="3600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8528050" y="4184650"/>
            <a:ext cx="31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ω</a:t>
            </a:r>
            <a:endParaRPr lang="cs-CZ" sz="3600" dirty="0"/>
          </a:p>
        </p:txBody>
      </p:sp>
      <p:sp>
        <p:nvSpPr>
          <p:cNvPr id="40" name="Oblouk 39"/>
          <p:cNvSpPr/>
          <p:nvPr/>
        </p:nvSpPr>
        <p:spPr>
          <a:xfrm>
            <a:off x="5549900" y="3429000"/>
            <a:ext cx="2889250" cy="2889250"/>
          </a:xfrm>
          <a:prstGeom prst="arc">
            <a:avLst>
              <a:gd name="adj1" fmla="val 18859218"/>
              <a:gd name="adj2" fmla="val 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71500" y="4971097"/>
            <a:ext cx="425696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6819900" algn="l"/>
              </a:tabLst>
            </a:pPr>
            <a:r>
              <a:rPr lang="cs-CZ" sz="3000" i="1" dirty="0" smtClean="0"/>
              <a:t>Změníme-li</a:t>
            </a:r>
            <a:r>
              <a:rPr lang="el-GR" sz="3000" i="1" dirty="0"/>
              <a:t> </a:t>
            </a:r>
            <a:r>
              <a:rPr lang="cs-CZ" sz="3000" i="1" dirty="0" smtClean="0"/>
              <a:t>d, </a:t>
            </a:r>
            <a:r>
              <a:rPr lang="el-GR" sz="3000" i="1" dirty="0" smtClean="0"/>
              <a:t>ϕ</a:t>
            </a:r>
            <a:r>
              <a:rPr lang="cs-CZ" sz="3000" i="1" dirty="0" smtClean="0"/>
              <a:t> nebo ω</a:t>
            </a:r>
            <a:r>
              <a:rPr lang="cs-CZ" sz="3000" i="1" dirty="0"/>
              <a:t>, </a:t>
            </a:r>
            <a:r>
              <a:rPr lang="cs-CZ" sz="3000" i="1" dirty="0" smtClean="0"/>
              <a:t/>
            </a:r>
            <a:br>
              <a:rPr lang="cs-CZ" sz="3000" i="1" dirty="0" smtClean="0"/>
            </a:br>
            <a:r>
              <a:rPr lang="cs-CZ" sz="3000" i="1" dirty="0"/>
              <a:t>d</a:t>
            </a:r>
            <a:r>
              <a:rPr lang="cs-CZ" sz="3000" i="1" dirty="0" smtClean="0"/>
              <a:t>opadnou na stínítko </a:t>
            </a:r>
            <a:br>
              <a:rPr lang="cs-CZ" sz="3000" i="1" dirty="0" smtClean="0"/>
            </a:br>
            <a:r>
              <a:rPr lang="cs-CZ" sz="3000" i="1" dirty="0" smtClean="0"/>
              <a:t>částice s jinou rychlostí.</a:t>
            </a:r>
          </a:p>
        </p:txBody>
      </p:sp>
      <p:sp>
        <p:nvSpPr>
          <p:cNvPr id="42" name="Obdélník 41"/>
          <p:cNvSpPr/>
          <p:nvPr/>
        </p:nvSpPr>
        <p:spPr>
          <a:xfrm>
            <a:off x="6616700" y="6451600"/>
            <a:ext cx="711200" cy="40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/>
          <p:cNvSpPr txBox="1"/>
          <p:nvPr/>
        </p:nvSpPr>
        <p:spPr>
          <a:xfrm>
            <a:off x="7416800" y="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stínítko</a:t>
            </a:r>
            <a:endParaRPr lang="cs-CZ" sz="28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285440"/>
              </p:ext>
            </p:extLst>
          </p:nvPr>
        </p:nvGraphicFramePr>
        <p:xfrm>
          <a:off x="926595" y="229185"/>
          <a:ext cx="2540357" cy="995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65" name="Rovnice" r:id="rId4" imgW="1002865" imgH="393529" progId="Equation.3">
                  <p:embed/>
                </p:oleObj>
              </mc:Choice>
              <mc:Fallback>
                <p:oleObj name="Rovnice" r:id="rId4" imgW="1002865" imgH="393529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595" y="229185"/>
                        <a:ext cx="2540357" cy="9956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220165"/>
              </p:ext>
            </p:extLst>
          </p:nvPr>
        </p:nvGraphicFramePr>
        <p:xfrm>
          <a:off x="926595" y="1385583"/>
          <a:ext cx="2668599" cy="995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66" name="Rovnice" r:id="rId6" imgW="1054100" imgH="393700" progId="Equation.3">
                  <p:embed/>
                </p:oleObj>
              </mc:Choice>
              <mc:Fallback>
                <p:oleObj name="Rovnice" r:id="rId6" imgW="1054100" imgH="39370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595" y="1385583"/>
                        <a:ext cx="2668599" cy="9956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553377"/>
              </p:ext>
            </p:extLst>
          </p:nvPr>
        </p:nvGraphicFramePr>
        <p:xfrm>
          <a:off x="1655617" y="2587210"/>
          <a:ext cx="1350150" cy="211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67" name="Rovnice" r:id="rId8" imgW="533169" imgH="837836" progId="Equation.3">
                  <p:embed/>
                </p:oleObj>
              </mc:Choice>
              <mc:Fallback>
                <p:oleObj name="Rovnice" r:id="rId8" imgW="533169" imgH="837836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617" y="2587210"/>
                        <a:ext cx="1350150" cy="211960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5568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26000" decel="28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mp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mp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  <p:bldP spid="4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57188" y="357188"/>
            <a:ext cx="8339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1" dirty="0">
                <a:latin typeface="+mn-lt"/>
              </a:rPr>
              <a:t>Rozdělení molekul podle rychlostí lze znázornit: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57188" y="984448"/>
            <a:ext cx="5500687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  <a:defRPr/>
            </a:pPr>
            <a:r>
              <a:rPr lang="cs-CZ" sz="2800" b="1" dirty="0" smtClean="0">
                <a:latin typeface="+mn-lt"/>
              </a:rPr>
              <a:t>tabulkou</a:t>
            </a:r>
          </a:p>
          <a:p>
            <a:pPr>
              <a:defRPr/>
            </a:pPr>
            <a:r>
              <a:rPr lang="cs-CZ" sz="1200" dirty="0">
                <a:latin typeface="+mn-lt"/>
              </a:rPr>
              <a:t/>
            </a:r>
            <a:br>
              <a:rPr lang="cs-CZ" sz="1200" dirty="0">
                <a:latin typeface="+mn-lt"/>
              </a:rPr>
            </a:br>
            <a:r>
              <a:rPr lang="cs-CZ" sz="2800" dirty="0" smtClean="0">
                <a:latin typeface="+mn-lt"/>
              </a:rPr>
              <a:t>∆</a:t>
            </a:r>
            <a:r>
              <a:rPr lang="cs-CZ" sz="2800" dirty="0">
                <a:latin typeface="+mn-lt"/>
              </a:rPr>
              <a:t>N – počet </a:t>
            </a:r>
            <a:r>
              <a:rPr lang="cs-CZ" sz="2800" dirty="0" smtClean="0">
                <a:latin typeface="+mn-lt"/>
              </a:rPr>
              <a:t>molekul</a:t>
            </a:r>
          </a:p>
          <a:p>
            <a:pPr marL="714375" indent="-714375">
              <a:defRPr/>
            </a:pPr>
            <a:r>
              <a:rPr lang="cs-CZ" sz="2800" dirty="0" smtClean="0">
                <a:latin typeface="+mn-lt"/>
              </a:rPr>
              <a:t>	pohybujících </a:t>
            </a:r>
            <a:r>
              <a:rPr lang="cs-CZ" sz="2800" dirty="0">
                <a:latin typeface="+mn-lt"/>
              </a:rPr>
              <a:t>se rychlostí </a:t>
            </a:r>
            <a:r>
              <a:rPr lang="cs-CZ" sz="2800" dirty="0" smtClean="0">
                <a:latin typeface="+mn-lt"/>
              </a:rPr>
              <a:t/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v intervalu (v</a:t>
            </a:r>
            <a:r>
              <a:rPr lang="cs-CZ" sz="2800" dirty="0">
                <a:latin typeface="+mn-lt"/>
              </a:rPr>
              <a:t>, v + ∆v</a:t>
            </a:r>
            <a:r>
              <a:rPr lang="cs-CZ" sz="2800" dirty="0" smtClean="0">
                <a:latin typeface="+mn-lt"/>
              </a:rPr>
              <a:t>),</a:t>
            </a:r>
            <a:r>
              <a:rPr lang="cs-CZ" sz="2800" dirty="0">
                <a:latin typeface="+mn-lt"/>
              </a:rPr>
              <a:t> </a:t>
            </a:r>
            <a:r>
              <a:rPr lang="cs-CZ" sz="2800" dirty="0" smtClean="0">
                <a:latin typeface="+mn-lt"/>
              </a:rPr>
              <a:t/>
            </a:r>
            <a:br>
              <a:rPr lang="cs-CZ" sz="2800" dirty="0" smtClean="0">
                <a:latin typeface="+mn-lt"/>
              </a:rPr>
            </a:br>
            <a:r>
              <a:rPr lang="el-GR" sz="2800" dirty="0" smtClean="0">
                <a:latin typeface="+mn-lt"/>
              </a:rPr>
              <a:t>Δ</a:t>
            </a:r>
            <a:r>
              <a:rPr lang="cs-CZ" sz="2800" dirty="0" smtClean="0">
                <a:latin typeface="+mn-lt"/>
              </a:rPr>
              <a:t>v = 100 </a:t>
            </a:r>
            <a:r>
              <a:rPr lang="cs-CZ" sz="2800" dirty="0">
                <a:cs typeface="Times New Roman" pitchFamily="18" charset="0"/>
              </a:rPr>
              <a:t>m.s</a:t>
            </a:r>
            <a:r>
              <a:rPr lang="cs-CZ" sz="2800" baseline="30000" dirty="0">
                <a:cs typeface="Times New Roman" pitchFamily="18" charset="0"/>
              </a:rPr>
              <a:t>-1</a:t>
            </a:r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dirty="0"/>
              <a:t> </a:t>
            </a:r>
            <a:r>
              <a:rPr lang="cs-CZ" sz="2800" dirty="0" smtClean="0"/>
              <a:t>        Relativní četnost molekul</a:t>
            </a:r>
            <a:endParaRPr lang="cs-CZ" sz="2800" dirty="0"/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dirty="0" smtClean="0"/>
              <a:t>N – celkový počet molekul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 </a:t>
            </a:r>
            <a:endParaRPr lang="cs-CZ" sz="28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322578"/>
              </p:ext>
            </p:extLst>
          </p:nvPr>
        </p:nvGraphicFramePr>
        <p:xfrm>
          <a:off x="5450541" y="984448"/>
          <a:ext cx="3384000" cy="5544000"/>
        </p:xfrm>
        <a:graphic>
          <a:graphicData uri="http://schemas.openxmlformats.org/drawingml/2006/table">
            <a:tbl>
              <a:tblPr>
                <a:solidFill>
                  <a:srgbClr val="009BFF"/>
                </a:solidFill>
              </a:tblPr>
              <a:tblGrid>
                <a:gridCol w="1692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Intervaly </a:t>
                      </a:r>
                      <a:b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rychlosti</a:t>
                      </a:r>
                      <a:b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m.s</a:t>
                      </a:r>
                      <a:r>
                        <a:rPr kumimoji="0" 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(v, </a:t>
                      </a: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+ ∆v)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Relativní </a:t>
                      </a:r>
                      <a:b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četnost </a:t>
                      </a:r>
                      <a:b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molekul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∆N/N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 – 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0,014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 – 200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0,081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 – 300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0,165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300 – 400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0,206</a:t>
                      </a:r>
                      <a:endParaRPr kumimoji="0" lang="cs-CZ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400 – 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0,216</a:t>
                      </a:r>
                      <a:endParaRPr kumimoji="0" lang="cs-CZ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 – 600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0,201</a:t>
                      </a:r>
                      <a:endParaRPr kumimoji="0" lang="cs-CZ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600 – 700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0,152</a:t>
                      </a:r>
                      <a:endParaRPr kumimoji="0" lang="cs-CZ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700 – 800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0,048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800 – 900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nad 900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0,009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736685" y="5878151"/>
            <a:ext cx="51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Tab.: 1 – rozdělení molekul kyslíku </a:t>
            </a:r>
            <a:br>
              <a:rPr lang="cs-CZ" sz="2000" dirty="0" smtClean="0"/>
            </a:br>
            <a:r>
              <a:rPr lang="cs-CZ" sz="2000" dirty="0" smtClean="0"/>
              <a:t>	podle rychlostí při 0</a:t>
            </a:r>
            <a:r>
              <a:rPr lang="cs-CZ" sz="2000" baseline="30000" dirty="0" smtClean="0"/>
              <a:t>o </a:t>
            </a:r>
            <a:r>
              <a:rPr lang="cs-CZ" sz="2000" dirty="0" smtClean="0"/>
              <a:t>C. </a:t>
            </a:r>
            <a:endParaRPr lang="cs-C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76061" y="3726508"/>
                <a:ext cx="649600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61" y="3726508"/>
                <a:ext cx="649600" cy="921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uiExpand="1" build="p"/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57188" y="357188"/>
            <a:ext cx="8339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1" dirty="0">
                <a:latin typeface="+mn-lt"/>
              </a:rPr>
              <a:t>Rozdělení molekul podle rychlostí lze znázornit: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57188" y="791720"/>
            <a:ext cx="823890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1" indent="-514350">
              <a:buFont typeface="+mj-lt"/>
              <a:buAutoNum type="arabicPeriod" startAt="2"/>
              <a:defRPr/>
            </a:pPr>
            <a:r>
              <a:rPr lang="cs-CZ" sz="3000" b="1" dirty="0" smtClean="0">
                <a:latin typeface="+mn-lt"/>
              </a:rPr>
              <a:t>graficky </a:t>
            </a:r>
            <a:r>
              <a:rPr lang="cs-CZ" sz="3000" b="1" dirty="0">
                <a:latin typeface="+mn-lt"/>
              </a:rPr>
              <a:t>– histogramem </a:t>
            </a:r>
            <a:r>
              <a:rPr lang="cs-CZ" sz="3000" dirty="0">
                <a:latin typeface="+mn-lt"/>
              </a:rPr>
              <a:t/>
            </a:r>
            <a:br>
              <a:rPr lang="cs-CZ" sz="3000" dirty="0">
                <a:latin typeface="+mn-lt"/>
              </a:rPr>
            </a:br>
            <a:r>
              <a:rPr lang="cs-CZ" sz="2800" dirty="0" smtClean="0">
                <a:latin typeface="+mn-lt"/>
              </a:rPr>
              <a:t>f </a:t>
            </a:r>
            <a:r>
              <a:rPr lang="cs-CZ" sz="2800" dirty="0">
                <a:latin typeface="+mn-lt"/>
              </a:rPr>
              <a:t>– průměrná relativní četnost </a:t>
            </a:r>
            <a:r>
              <a:rPr lang="cs-CZ" sz="2800" dirty="0" smtClean="0">
                <a:latin typeface="+mn-lt"/>
              </a:rPr>
              <a:t>molekul</a:t>
            </a:r>
          </a:p>
          <a:p>
            <a:pPr marL="514350" lvl="1" indent="-514350">
              <a:buFont typeface="+mj-lt"/>
              <a:buAutoNum type="arabicPeriod" startAt="2"/>
              <a:defRPr/>
            </a:pPr>
            <a:r>
              <a:rPr lang="cs-CZ" sz="2800" b="1" dirty="0"/>
              <a:t>graficky –</a:t>
            </a:r>
            <a:r>
              <a:rPr lang="cs-CZ" sz="2800" b="1" dirty="0" smtClean="0"/>
              <a:t> křivkou</a:t>
            </a:r>
            <a:r>
              <a:rPr lang="cs-CZ" sz="2800" dirty="0">
                <a:latin typeface="+mn-lt"/>
              </a:rPr>
              <a:t/>
            </a:r>
            <a:br>
              <a:rPr lang="cs-CZ" sz="2800" dirty="0">
                <a:latin typeface="+mn-lt"/>
              </a:rPr>
            </a:br>
            <a:r>
              <a:rPr lang="cs-CZ" sz="3000" dirty="0">
                <a:latin typeface="+mn-lt"/>
              </a:rPr>
              <a:t> </a:t>
            </a: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380649"/>
              </p:ext>
            </p:extLst>
          </p:nvPr>
        </p:nvGraphicFramePr>
        <p:xfrm>
          <a:off x="-18510" y="2258870"/>
          <a:ext cx="6561720" cy="414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Volný tvar 1"/>
          <p:cNvSpPr/>
          <p:nvPr/>
        </p:nvSpPr>
        <p:spPr>
          <a:xfrm>
            <a:off x="1075039" y="3423137"/>
            <a:ext cx="4572000" cy="2145327"/>
          </a:xfrm>
          <a:custGeom>
            <a:avLst/>
            <a:gdLst>
              <a:gd name="connsiteX0" fmla="*/ 0 w 4138246"/>
              <a:gd name="connsiteY0" fmla="*/ 2011262 h 2081600"/>
              <a:gd name="connsiteX1" fmla="*/ 1336431 w 4138246"/>
              <a:gd name="connsiteY1" fmla="*/ 6616 h 2081600"/>
              <a:gd name="connsiteX2" fmla="*/ 2790092 w 4138246"/>
              <a:gd name="connsiteY2" fmla="*/ 1389939 h 2081600"/>
              <a:gd name="connsiteX3" fmla="*/ 4138246 w 4138246"/>
              <a:gd name="connsiteY3" fmla="*/ 2081600 h 2081600"/>
              <a:gd name="connsiteX4" fmla="*/ 4138246 w 4138246"/>
              <a:gd name="connsiteY4" fmla="*/ 2081600 h 2081600"/>
              <a:gd name="connsiteX0" fmla="*/ 0 w 4138246"/>
              <a:gd name="connsiteY0" fmla="*/ 2092972 h 2163310"/>
              <a:gd name="connsiteX1" fmla="*/ 1348154 w 4138246"/>
              <a:gd name="connsiteY1" fmla="*/ 6264 h 2163310"/>
              <a:gd name="connsiteX2" fmla="*/ 2790092 w 4138246"/>
              <a:gd name="connsiteY2" fmla="*/ 1471649 h 2163310"/>
              <a:gd name="connsiteX3" fmla="*/ 4138246 w 4138246"/>
              <a:gd name="connsiteY3" fmla="*/ 2163310 h 2163310"/>
              <a:gd name="connsiteX4" fmla="*/ 4138246 w 4138246"/>
              <a:gd name="connsiteY4" fmla="*/ 2163310 h 2163310"/>
              <a:gd name="connsiteX0" fmla="*/ 0 w 4138246"/>
              <a:gd name="connsiteY0" fmla="*/ 2126322 h 2196660"/>
              <a:gd name="connsiteX1" fmla="*/ 1348154 w 4138246"/>
              <a:gd name="connsiteY1" fmla="*/ 39614 h 2196660"/>
              <a:gd name="connsiteX2" fmla="*/ 2790092 w 4138246"/>
              <a:gd name="connsiteY2" fmla="*/ 1504999 h 2196660"/>
              <a:gd name="connsiteX3" fmla="*/ 4138246 w 4138246"/>
              <a:gd name="connsiteY3" fmla="*/ 2196660 h 2196660"/>
              <a:gd name="connsiteX4" fmla="*/ 4138246 w 4138246"/>
              <a:gd name="connsiteY4" fmla="*/ 2196660 h 2196660"/>
              <a:gd name="connsiteX0" fmla="*/ 0 w 4138246"/>
              <a:gd name="connsiteY0" fmla="*/ 2080417 h 2150755"/>
              <a:gd name="connsiteX1" fmla="*/ 1348154 w 4138246"/>
              <a:gd name="connsiteY1" fmla="*/ 40601 h 2150755"/>
              <a:gd name="connsiteX2" fmla="*/ 2790092 w 4138246"/>
              <a:gd name="connsiteY2" fmla="*/ 1459094 h 2150755"/>
              <a:gd name="connsiteX3" fmla="*/ 4138246 w 4138246"/>
              <a:gd name="connsiteY3" fmla="*/ 2150755 h 2150755"/>
              <a:gd name="connsiteX4" fmla="*/ 4138246 w 4138246"/>
              <a:gd name="connsiteY4" fmla="*/ 2150755 h 2150755"/>
              <a:gd name="connsiteX0" fmla="*/ 0 w 4935415"/>
              <a:gd name="connsiteY0" fmla="*/ 2080417 h 2151139"/>
              <a:gd name="connsiteX1" fmla="*/ 1348154 w 4935415"/>
              <a:gd name="connsiteY1" fmla="*/ 40601 h 2151139"/>
              <a:gd name="connsiteX2" fmla="*/ 2790092 w 4935415"/>
              <a:gd name="connsiteY2" fmla="*/ 1459094 h 2151139"/>
              <a:gd name="connsiteX3" fmla="*/ 4138246 w 4935415"/>
              <a:gd name="connsiteY3" fmla="*/ 2150755 h 2151139"/>
              <a:gd name="connsiteX4" fmla="*/ 4935415 w 4935415"/>
              <a:gd name="connsiteY4" fmla="*/ 1377032 h 2151139"/>
              <a:gd name="connsiteX0" fmla="*/ 0 w 4935415"/>
              <a:gd name="connsiteY0" fmla="*/ 2079330 h 2079330"/>
              <a:gd name="connsiteX1" fmla="*/ 1348154 w 4935415"/>
              <a:gd name="connsiteY1" fmla="*/ 39514 h 2079330"/>
              <a:gd name="connsiteX2" fmla="*/ 2790092 w 4935415"/>
              <a:gd name="connsiteY2" fmla="*/ 1458007 h 2079330"/>
              <a:gd name="connsiteX3" fmla="*/ 3376246 w 4935415"/>
              <a:gd name="connsiteY3" fmla="*/ 1880037 h 2079330"/>
              <a:gd name="connsiteX4" fmla="*/ 4935415 w 4935415"/>
              <a:gd name="connsiteY4" fmla="*/ 1375945 h 2079330"/>
              <a:gd name="connsiteX0" fmla="*/ 0 w 4935415"/>
              <a:gd name="connsiteY0" fmla="*/ 2079330 h 2079330"/>
              <a:gd name="connsiteX1" fmla="*/ 1348154 w 4935415"/>
              <a:gd name="connsiteY1" fmla="*/ 39514 h 2079330"/>
              <a:gd name="connsiteX2" fmla="*/ 2790092 w 4935415"/>
              <a:gd name="connsiteY2" fmla="*/ 1458007 h 2079330"/>
              <a:gd name="connsiteX3" fmla="*/ 3376246 w 4935415"/>
              <a:gd name="connsiteY3" fmla="*/ 1880037 h 2079330"/>
              <a:gd name="connsiteX4" fmla="*/ 4935415 w 4935415"/>
              <a:gd name="connsiteY4" fmla="*/ 1375945 h 2079330"/>
              <a:gd name="connsiteX0" fmla="*/ 0 w 4396154"/>
              <a:gd name="connsiteY0" fmla="*/ 2079330 h 2243435"/>
              <a:gd name="connsiteX1" fmla="*/ 1348154 w 4396154"/>
              <a:gd name="connsiteY1" fmla="*/ 39514 h 2243435"/>
              <a:gd name="connsiteX2" fmla="*/ 2790092 w 4396154"/>
              <a:gd name="connsiteY2" fmla="*/ 1458007 h 2243435"/>
              <a:gd name="connsiteX3" fmla="*/ 3376246 w 4396154"/>
              <a:gd name="connsiteY3" fmla="*/ 1880037 h 2243435"/>
              <a:gd name="connsiteX4" fmla="*/ 4396154 w 4396154"/>
              <a:gd name="connsiteY4" fmla="*/ 2161391 h 2243435"/>
              <a:gd name="connsiteX0" fmla="*/ 0 w 4396154"/>
              <a:gd name="connsiteY0" fmla="*/ 2079330 h 2161391"/>
              <a:gd name="connsiteX1" fmla="*/ 1348154 w 4396154"/>
              <a:gd name="connsiteY1" fmla="*/ 39514 h 2161391"/>
              <a:gd name="connsiteX2" fmla="*/ 2790092 w 4396154"/>
              <a:gd name="connsiteY2" fmla="*/ 1458007 h 2161391"/>
              <a:gd name="connsiteX3" fmla="*/ 3376246 w 4396154"/>
              <a:gd name="connsiteY3" fmla="*/ 1880037 h 2161391"/>
              <a:gd name="connsiteX4" fmla="*/ 4396154 w 4396154"/>
              <a:gd name="connsiteY4" fmla="*/ 2161391 h 2161391"/>
              <a:gd name="connsiteX0" fmla="*/ 0 w 4396154"/>
              <a:gd name="connsiteY0" fmla="*/ 2090815 h 2172876"/>
              <a:gd name="connsiteX1" fmla="*/ 1406769 w 4396154"/>
              <a:gd name="connsiteY1" fmla="*/ 39275 h 2172876"/>
              <a:gd name="connsiteX2" fmla="*/ 2790092 w 4396154"/>
              <a:gd name="connsiteY2" fmla="*/ 1469492 h 2172876"/>
              <a:gd name="connsiteX3" fmla="*/ 3376246 w 4396154"/>
              <a:gd name="connsiteY3" fmla="*/ 1891522 h 2172876"/>
              <a:gd name="connsiteX4" fmla="*/ 4396154 w 4396154"/>
              <a:gd name="connsiteY4" fmla="*/ 2172876 h 2172876"/>
              <a:gd name="connsiteX0" fmla="*/ 0 w 4396154"/>
              <a:gd name="connsiteY0" fmla="*/ 2083067 h 2165128"/>
              <a:gd name="connsiteX1" fmla="*/ 1406769 w 4396154"/>
              <a:gd name="connsiteY1" fmla="*/ 31527 h 2165128"/>
              <a:gd name="connsiteX2" fmla="*/ 2790092 w 4396154"/>
              <a:gd name="connsiteY2" fmla="*/ 1461744 h 2165128"/>
              <a:gd name="connsiteX3" fmla="*/ 3376246 w 4396154"/>
              <a:gd name="connsiteY3" fmla="*/ 1883774 h 2165128"/>
              <a:gd name="connsiteX4" fmla="*/ 4396154 w 4396154"/>
              <a:gd name="connsiteY4" fmla="*/ 2165128 h 2165128"/>
              <a:gd name="connsiteX0" fmla="*/ 0 w 4396154"/>
              <a:gd name="connsiteY0" fmla="*/ 2057600 h 2139661"/>
              <a:gd name="connsiteX1" fmla="*/ 586154 w 4396154"/>
              <a:gd name="connsiteY1" fmla="*/ 967353 h 2139661"/>
              <a:gd name="connsiteX2" fmla="*/ 1406769 w 4396154"/>
              <a:gd name="connsiteY2" fmla="*/ 6060 h 2139661"/>
              <a:gd name="connsiteX3" fmla="*/ 2790092 w 4396154"/>
              <a:gd name="connsiteY3" fmla="*/ 1436277 h 2139661"/>
              <a:gd name="connsiteX4" fmla="*/ 3376246 w 4396154"/>
              <a:gd name="connsiteY4" fmla="*/ 1858307 h 2139661"/>
              <a:gd name="connsiteX5" fmla="*/ 4396154 w 4396154"/>
              <a:gd name="connsiteY5" fmla="*/ 2139661 h 2139661"/>
              <a:gd name="connsiteX0" fmla="*/ 0 w 4396154"/>
              <a:gd name="connsiteY0" fmla="*/ 2057600 h 2139661"/>
              <a:gd name="connsiteX1" fmla="*/ 586154 w 4396154"/>
              <a:gd name="connsiteY1" fmla="*/ 967353 h 2139661"/>
              <a:gd name="connsiteX2" fmla="*/ 1406769 w 4396154"/>
              <a:gd name="connsiteY2" fmla="*/ 6060 h 2139661"/>
              <a:gd name="connsiteX3" fmla="*/ 2790092 w 4396154"/>
              <a:gd name="connsiteY3" fmla="*/ 1436277 h 2139661"/>
              <a:gd name="connsiteX4" fmla="*/ 3376246 w 4396154"/>
              <a:gd name="connsiteY4" fmla="*/ 1858307 h 2139661"/>
              <a:gd name="connsiteX5" fmla="*/ 4396154 w 4396154"/>
              <a:gd name="connsiteY5" fmla="*/ 2139661 h 2139661"/>
              <a:gd name="connsiteX0" fmla="*/ 0 w 4396154"/>
              <a:gd name="connsiteY0" fmla="*/ 2057600 h 2139661"/>
              <a:gd name="connsiteX1" fmla="*/ 586154 w 4396154"/>
              <a:gd name="connsiteY1" fmla="*/ 967353 h 2139661"/>
              <a:gd name="connsiteX2" fmla="*/ 1406769 w 4396154"/>
              <a:gd name="connsiteY2" fmla="*/ 6060 h 2139661"/>
              <a:gd name="connsiteX3" fmla="*/ 2790092 w 4396154"/>
              <a:gd name="connsiteY3" fmla="*/ 1436277 h 2139661"/>
              <a:gd name="connsiteX4" fmla="*/ 3376246 w 4396154"/>
              <a:gd name="connsiteY4" fmla="*/ 1858307 h 2139661"/>
              <a:gd name="connsiteX5" fmla="*/ 4396154 w 4396154"/>
              <a:gd name="connsiteY5" fmla="*/ 2139661 h 2139661"/>
              <a:gd name="connsiteX0" fmla="*/ 0 w 4396154"/>
              <a:gd name="connsiteY0" fmla="*/ 2056892 h 2138953"/>
              <a:gd name="connsiteX1" fmla="*/ 633046 w 4396154"/>
              <a:gd name="connsiteY1" fmla="*/ 990091 h 2138953"/>
              <a:gd name="connsiteX2" fmla="*/ 1406769 w 4396154"/>
              <a:gd name="connsiteY2" fmla="*/ 5352 h 2138953"/>
              <a:gd name="connsiteX3" fmla="*/ 2790092 w 4396154"/>
              <a:gd name="connsiteY3" fmla="*/ 1435569 h 2138953"/>
              <a:gd name="connsiteX4" fmla="*/ 3376246 w 4396154"/>
              <a:gd name="connsiteY4" fmla="*/ 1857599 h 2138953"/>
              <a:gd name="connsiteX5" fmla="*/ 4396154 w 4396154"/>
              <a:gd name="connsiteY5" fmla="*/ 2138953 h 2138953"/>
              <a:gd name="connsiteX0" fmla="*/ 0 w 4396154"/>
              <a:gd name="connsiteY0" fmla="*/ 2055989 h 2138050"/>
              <a:gd name="connsiteX1" fmla="*/ 211015 w 4396154"/>
              <a:gd name="connsiteY1" fmla="*/ 1094696 h 2138050"/>
              <a:gd name="connsiteX2" fmla="*/ 633046 w 4396154"/>
              <a:gd name="connsiteY2" fmla="*/ 989188 h 2138050"/>
              <a:gd name="connsiteX3" fmla="*/ 1406769 w 4396154"/>
              <a:gd name="connsiteY3" fmla="*/ 4449 h 2138050"/>
              <a:gd name="connsiteX4" fmla="*/ 2790092 w 4396154"/>
              <a:gd name="connsiteY4" fmla="*/ 1434666 h 2138050"/>
              <a:gd name="connsiteX5" fmla="*/ 3376246 w 4396154"/>
              <a:gd name="connsiteY5" fmla="*/ 1856696 h 2138050"/>
              <a:gd name="connsiteX6" fmla="*/ 4396154 w 4396154"/>
              <a:gd name="connsiteY6" fmla="*/ 2138050 h 2138050"/>
              <a:gd name="connsiteX0" fmla="*/ 0 w 4396154"/>
              <a:gd name="connsiteY0" fmla="*/ 2056891 h 2138952"/>
              <a:gd name="connsiteX1" fmla="*/ 633046 w 4396154"/>
              <a:gd name="connsiteY1" fmla="*/ 990090 h 2138952"/>
              <a:gd name="connsiteX2" fmla="*/ 1406769 w 4396154"/>
              <a:gd name="connsiteY2" fmla="*/ 5351 h 2138952"/>
              <a:gd name="connsiteX3" fmla="*/ 2790092 w 4396154"/>
              <a:gd name="connsiteY3" fmla="*/ 1435568 h 2138952"/>
              <a:gd name="connsiteX4" fmla="*/ 3376246 w 4396154"/>
              <a:gd name="connsiteY4" fmla="*/ 1857598 h 2138952"/>
              <a:gd name="connsiteX5" fmla="*/ 4396154 w 4396154"/>
              <a:gd name="connsiteY5" fmla="*/ 2138952 h 2138952"/>
              <a:gd name="connsiteX0" fmla="*/ 0 w 4396154"/>
              <a:gd name="connsiteY0" fmla="*/ 2054854 h 2136915"/>
              <a:gd name="connsiteX1" fmla="*/ 668215 w 4396154"/>
              <a:gd name="connsiteY1" fmla="*/ 1070114 h 2136915"/>
              <a:gd name="connsiteX2" fmla="*/ 1406769 w 4396154"/>
              <a:gd name="connsiteY2" fmla="*/ 3314 h 2136915"/>
              <a:gd name="connsiteX3" fmla="*/ 2790092 w 4396154"/>
              <a:gd name="connsiteY3" fmla="*/ 1433531 h 2136915"/>
              <a:gd name="connsiteX4" fmla="*/ 3376246 w 4396154"/>
              <a:gd name="connsiteY4" fmla="*/ 1855561 h 2136915"/>
              <a:gd name="connsiteX5" fmla="*/ 4396154 w 4396154"/>
              <a:gd name="connsiteY5" fmla="*/ 2136915 h 2136915"/>
              <a:gd name="connsiteX0" fmla="*/ 0 w 4396154"/>
              <a:gd name="connsiteY0" fmla="*/ 2054948 h 2137009"/>
              <a:gd name="connsiteX1" fmla="*/ 668215 w 4396154"/>
              <a:gd name="connsiteY1" fmla="*/ 1070208 h 2137009"/>
              <a:gd name="connsiteX2" fmla="*/ 1406769 w 4396154"/>
              <a:gd name="connsiteY2" fmla="*/ 3408 h 2137009"/>
              <a:gd name="connsiteX3" fmla="*/ 2790092 w 4396154"/>
              <a:gd name="connsiteY3" fmla="*/ 1433625 h 2137009"/>
              <a:gd name="connsiteX4" fmla="*/ 3376246 w 4396154"/>
              <a:gd name="connsiteY4" fmla="*/ 1855655 h 2137009"/>
              <a:gd name="connsiteX5" fmla="*/ 4396154 w 4396154"/>
              <a:gd name="connsiteY5" fmla="*/ 2137009 h 2137009"/>
              <a:gd name="connsiteX0" fmla="*/ 0 w 4572000"/>
              <a:gd name="connsiteY0" fmla="*/ 2148701 h 2148701"/>
              <a:gd name="connsiteX1" fmla="*/ 844061 w 4572000"/>
              <a:gd name="connsiteY1" fmla="*/ 1070177 h 2148701"/>
              <a:gd name="connsiteX2" fmla="*/ 1582615 w 4572000"/>
              <a:gd name="connsiteY2" fmla="*/ 3377 h 2148701"/>
              <a:gd name="connsiteX3" fmla="*/ 2965938 w 4572000"/>
              <a:gd name="connsiteY3" fmla="*/ 1433594 h 2148701"/>
              <a:gd name="connsiteX4" fmla="*/ 3552092 w 4572000"/>
              <a:gd name="connsiteY4" fmla="*/ 1855624 h 2148701"/>
              <a:gd name="connsiteX5" fmla="*/ 4572000 w 4572000"/>
              <a:gd name="connsiteY5" fmla="*/ 2136978 h 2148701"/>
              <a:gd name="connsiteX0" fmla="*/ 0 w 4572000"/>
              <a:gd name="connsiteY0" fmla="*/ 2148701 h 2148701"/>
              <a:gd name="connsiteX1" fmla="*/ 844061 w 4572000"/>
              <a:gd name="connsiteY1" fmla="*/ 1070177 h 2148701"/>
              <a:gd name="connsiteX2" fmla="*/ 1582615 w 4572000"/>
              <a:gd name="connsiteY2" fmla="*/ 3377 h 2148701"/>
              <a:gd name="connsiteX3" fmla="*/ 2965938 w 4572000"/>
              <a:gd name="connsiteY3" fmla="*/ 1433594 h 2148701"/>
              <a:gd name="connsiteX4" fmla="*/ 3552092 w 4572000"/>
              <a:gd name="connsiteY4" fmla="*/ 1855624 h 2148701"/>
              <a:gd name="connsiteX5" fmla="*/ 4572000 w 4572000"/>
              <a:gd name="connsiteY5" fmla="*/ 2136978 h 2148701"/>
              <a:gd name="connsiteX0" fmla="*/ 0 w 4572000"/>
              <a:gd name="connsiteY0" fmla="*/ 2148701 h 2148701"/>
              <a:gd name="connsiteX1" fmla="*/ 844061 w 4572000"/>
              <a:gd name="connsiteY1" fmla="*/ 1070177 h 2148701"/>
              <a:gd name="connsiteX2" fmla="*/ 1582615 w 4572000"/>
              <a:gd name="connsiteY2" fmla="*/ 3377 h 2148701"/>
              <a:gd name="connsiteX3" fmla="*/ 2965938 w 4572000"/>
              <a:gd name="connsiteY3" fmla="*/ 1433594 h 2148701"/>
              <a:gd name="connsiteX4" fmla="*/ 3552092 w 4572000"/>
              <a:gd name="connsiteY4" fmla="*/ 1855624 h 2148701"/>
              <a:gd name="connsiteX5" fmla="*/ 4572000 w 4572000"/>
              <a:gd name="connsiteY5" fmla="*/ 2136978 h 2148701"/>
              <a:gd name="connsiteX0" fmla="*/ 0 w 4572000"/>
              <a:gd name="connsiteY0" fmla="*/ 2150988 h 2150988"/>
              <a:gd name="connsiteX1" fmla="*/ 844061 w 4572000"/>
              <a:gd name="connsiteY1" fmla="*/ 1072464 h 2150988"/>
              <a:gd name="connsiteX2" fmla="*/ 1582615 w 4572000"/>
              <a:gd name="connsiteY2" fmla="*/ 5664 h 2150988"/>
              <a:gd name="connsiteX3" fmla="*/ 2965938 w 4572000"/>
              <a:gd name="connsiteY3" fmla="*/ 1435881 h 2150988"/>
              <a:gd name="connsiteX4" fmla="*/ 3552092 w 4572000"/>
              <a:gd name="connsiteY4" fmla="*/ 1857911 h 2150988"/>
              <a:gd name="connsiteX5" fmla="*/ 4572000 w 4572000"/>
              <a:gd name="connsiteY5" fmla="*/ 2139265 h 2150988"/>
              <a:gd name="connsiteX0" fmla="*/ 0 w 4572000"/>
              <a:gd name="connsiteY0" fmla="*/ 2147301 h 2147301"/>
              <a:gd name="connsiteX1" fmla="*/ 844061 w 4572000"/>
              <a:gd name="connsiteY1" fmla="*/ 1068777 h 2147301"/>
              <a:gd name="connsiteX2" fmla="*/ 1582615 w 4572000"/>
              <a:gd name="connsiteY2" fmla="*/ 1977 h 2147301"/>
              <a:gd name="connsiteX3" fmla="*/ 2965938 w 4572000"/>
              <a:gd name="connsiteY3" fmla="*/ 1432194 h 2147301"/>
              <a:gd name="connsiteX4" fmla="*/ 3552092 w 4572000"/>
              <a:gd name="connsiteY4" fmla="*/ 1854224 h 2147301"/>
              <a:gd name="connsiteX5" fmla="*/ 4572000 w 4572000"/>
              <a:gd name="connsiteY5" fmla="*/ 2135578 h 2147301"/>
              <a:gd name="connsiteX0" fmla="*/ 0 w 4572000"/>
              <a:gd name="connsiteY0" fmla="*/ 2147301 h 2147301"/>
              <a:gd name="connsiteX1" fmla="*/ 844061 w 4572000"/>
              <a:gd name="connsiteY1" fmla="*/ 1068777 h 2147301"/>
              <a:gd name="connsiteX2" fmla="*/ 1582615 w 4572000"/>
              <a:gd name="connsiteY2" fmla="*/ 1977 h 2147301"/>
              <a:gd name="connsiteX3" fmla="*/ 2965938 w 4572000"/>
              <a:gd name="connsiteY3" fmla="*/ 1432194 h 2147301"/>
              <a:gd name="connsiteX4" fmla="*/ 3552092 w 4572000"/>
              <a:gd name="connsiteY4" fmla="*/ 1854224 h 2147301"/>
              <a:gd name="connsiteX5" fmla="*/ 4572000 w 4572000"/>
              <a:gd name="connsiteY5" fmla="*/ 2135578 h 2147301"/>
              <a:gd name="connsiteX0" fmla="*/ 0 w 4572000"/>
              <a:gd name="connsiteY0" fmla="*/ 2145327 h 2145327"/>
              <a:gd name="connsiteX1" fmla="*/ 844061 w 4572000"/>
              <a:gd name="connsiteY1" fmla="*/ 1066803 h 2145327"/>
              <a:gd name="connsiteX2" fmla="*/ 1582615 w 4572000"/>
              <a:gd name="connsiteY2" fmla="*/ 3 h 2145327"/>
              <a:gd name="connsiteX3" fmla="*/ 2965938 w 4572000"/>
              <a:gd name="connsiteY3" fmla="*/ 1430220 h 2145327"/>
              <a:gd name="connsiteX4" fmla="*/ 3552092 w 4572000"/>
              <a:gd name="connsiteY4" fmla="*/ 1852250 h 2145327"/>
              <a:gd name="connsiteX5" fmla="*/ 4572000 w 4572000"/>
              <a:gd name="connsiteY5" fmla="*/ 2133604 h 214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2145327">
                <a:moveTo>
                  <a:pt x="0" y="2145327"/>
                </a:moveTo>
                <a:cubicBezTo>
                  <a:pt x="483577" y="1676892"/>
                  <a:pt x="427892" y="1764326"/>
                  <a:pt x="844061" y="1066803"/>
                </a:cubicBezTo>
                <a:cubicBezTo>
                  <a:pt x="1260230" y="369280"/>
                  <a:pt x="1178089" y="-1047"/>
                  <a:pt x="1582615" y="3"/>
                </a:cubicBezTo>
                <a:cubicBezTo>
                  <a:pt x="2334846" y="1956"/>
                  <a:pt x="2637692" y="1121512"/>
                  <a:pt x="2965938" y="1430220"/>
                </a:cubicBezTo>
                <a:cubicBezTo>
                  <a:pt x="3294184" y="1738928"/>
                  <a:pt x="3284415" y="1735019"/>
                  <a:pt x="3552092" y="1852250"/>
                </a:cubicBezTo>
                <a:cubicBezTo>
                  <a:pt x="3819769" y="1969481"/>
                  <a:pt x="4118708" y="2063266"/>
                  <a:pt x="4572000" y="213360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aphicFrame>
        <p:nvGraphicFramePr>
          <p:cNvPr id="694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26089"/>
              </p:ext>
            </p:extLst>
          </p:nvPr>
        </p:nvGraphicFramePr>
        <p:xfrm>
          <a:off x="7056580" y="941388"/>
          <a:ext cx="1562979" cy="1263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09" name="Rovnice" r:id="rId5" imgW="748975" imgH="634725" progId="Equation.3">
                  <p:embed/>
                </p:oleObj>
              </mc:Choice>
              <mc:Fallback>
                <p:oleObj name="Rovnice" r:id="rId5" imgW="748975" imgH="634725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580" y="941388"/>
                        <a:ext cx="1562979" cy="126322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119386"/>
              </p:ext>
            </p:extLst>
          </p:nvPr>
        </p:nvGraphicFramePr>
        <p:xfrm>
          <a:off x="6543210" y="2264767"/>
          <a:ext cx="2586844" cy="4134563"/>
        </p:xfrm>
        <a:graphic>
          <a:graphicData uri="http://schemas.openxmlformats.org/drawingml/2006/table">
            <a:tbl>
              <a:tblPr>
                <a:solidFill>
                  <a:srgbClr val="009BFF"/>
                </a:solidFill>
              </a:tblPr>
              <a:tblGrid>
                <a:gridCol w="1294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Intervaly 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rychlosti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m.s</a:t>
                      </a:r>
                      <a:r>
                        <a:rPr kumimoji="0" lang="cs-CZ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(v,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+ ∆v)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Relativní 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četnost 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molekul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∆N/N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 – 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0,014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 – 200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0,081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 – 300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0,165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300 – 400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0,206</a:t>
                      </a:r>
                      <a:endParaRPr kumimoji="0" 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400 – 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0,216</a:t>
                      </a:r>
                      <a:endParaRPr kumimoji="0" 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 – 600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0,201</a:t>
                      </a:r>
                      <a:endParaRPr kumimoji="0" 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600 – 700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0,152</a:t>
                      </a:r>
                      <a:endParaRPr kumimoji="0" 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700 – 800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0,048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800 – 900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nad 900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0,009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683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uiExpand="1" build="p"/>
      <p:bldP spid="2" grpId="0" animBg="1"/>
    </p:bldLst>
  </p:timing>
</p:sld>
</file>

<file path=ppt/theme/theme1.xml><?xml version="1.0" encoding="utf-8"?>
<a:theme xmlns:a="http://schemas.openxmlformats.org/drawingml/2006/main" name="2ročník prezenta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2ročník prezentace</Template>
  <TotalTime>8113</TotalTime>
  <Words>1748</Words>
  <Application>Microsoft Office PowerPoint</Application>
  <PresentationFormat>Předvádění na obrazovce (4:3)</PresentationFormat>
  <Paragraphs>619</Paragraphs>
  <Slides>57</Slides>
  <Notes>56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4" baseType="lpstr">
      <vt:lpstr>Arial</vt:lpstr>
      <vt:lpstr>Calibri</vt:lpstr>
      <vt:lpstr>Cambria Math</vt:lpstr>
      <vt:lpstr>Times New Roman</vt:lpstr>
      <vt:lpstr>Wingdings</vt:lpstr>
      <vt:lpstr>2ročník prezentace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Orel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Číslo a NÁZEV PREZENTACE  Autor Gymnázium, Havířov-Město, Komenského 2, p.o.</dc:title>
  <dc:creator>Monika Bouchalová</dc:creator>
  <cp:lastModifiedBy>Bouchalová Monika</cp:lastModifiedBy>
  <cp:revision>301</cp:revision>
  <dcterms:created xsi:type="dcterms:W3CDTF">2012-04-18T20:19:22Z</dcterms:created>
  <dcterms:modified xsi:type="dcterms:W3CDTF">2018-11-27T14:03:15Z</dcterms:modified>
</cp:coreProperties>
</file>