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96" r:id="rId1"/>
  </p:sldMasterIdLst>
  <p:notesMasterIdLst>
    <p:notesMasterId r:id="rId44"/>
  </p:notesMasterIdLst>
  <p:handoutMasterIdLst>
    <p:handoutMasterId r:id="rId45"/>
  </p:handoutMasterIdLst>
  <p:sldIdLst>
    <p:sldId id="258" r:id="rId2"/>
    <p:sldId id="259" r:id="rId3"/>
    <p:sldId id="352" r:id="rId4"/>
    <p:sldId id="260" r:id="rId5"/>
    <p:sldId id="347" r:id="rId6"/>
    <p:sldId id="318" r:id="rId7"/>
    <p:sldId id="361" r:id="rId8"/>
    <p:sldId id="332" r:id="rId9"/>
    <p:sldId id="333" r:id="rId10"/>
    <p:sldId id="356" r:id="rId11"/>
    <p:sldId id="349" r:id="rId12"/>
    <p:sldId id="351" r:id="rId13"/>
    <p:sldId id="334" r:id="rId14"/>
    <p:sldId id="319" r:id="rId15"/>
    <p:sldId id="335" r:id="rId16"/>
    <p:sldId id="336" r:id="rId17"/>
    <p:sldId id="391" r:id="rId18"/>
    <p:sldId id="392" r:id="rId19"/>
    <p:sldId id="337" r:id="rId20"/>
    <p:sldId id="353" r:id="rId21"/>
    <p:sldId id="390" r:id="rId22"/>
    <p:sldId id="354" r:id="rId23"/>
    <p:sldId id="340" r:id="rId24"/>
    <p:sldId id="339" r:id="rId25"/>
    <p:sldId id="377" r:id="rId26"/>
    <p:sldId id="355" r:id="rId27"/>
    <p:sldId id="341" r:id="rId28"/>
    <p:sldId id="357" r:id="rId29"/>
    <p:sldId id="342" r:id="rId30"/>
    <p:sldId id="400" r:id="rId31"/>
    <p:sldId id="359" r:id="rId32"/>
    <p:sldId id="358" r:id="rId33"/>
    <p:sldId id="343" r:id="rId34"/>
    <p:sldId id="360" r:id="rId35"/>
    <p:sldId id="363" r:id="rId36"/>
    <p:sldId id="344" r:id="rId37"/>
    <p:sldId id="345" r:id="rId38"/>
    <p:sldId id="346" r:id="rId39"/>
    <p:sldId id="395" r:id="rId40"/>
    <p:sldId id="394" r:id="rId41"/>
    <p:sldId id="262" r:id="rId42"/>
    <p:sldId id="325" r:id="rId43"/>
  </p:sldIdLst>
  <p:sldSz cx="9144000" cy="6858000" type="screen4x3"/>
  <p:notesSz cx="6877050" cy="9656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E8D"/>
    <a:srgbClr val="00CC00"/>
    <a:srgbClr val="E46C0A"/>
    <a:srgbClr val="005A9E"/>
    <a:srgbClr val="FF9999"/>
    <a:srgbClr val="BA122A"/>
    <a:srgbClr val="004643"/>
    <a:srgbClr val="FFFF66"/>
    <a:srgbClr val="001B1A"/>
    <a:srgbClr val="00A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04" y="-474"/>
      </p:cViewPr>
      <p:guideLst>
        <p:guide orient="horz" pos="216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84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7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1.wmf"/><Relationship Id="rId4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57C59F13-626B-4E81-B7E1-F125CA16513D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C4E65282-7E10-47DC-B4DF-C6B3EF0537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44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0CBB2A5F-CDFC-4AC0-9B71-94E720DCCD48}" type="datetimeFigureOut">
              <a:rPr lang="cs-CZ" smtClean="0"/>
              <a:pPr/>
              <a:t>4.9.2013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D61FCE9A-C47D-432C-9AC5-C2A4B620223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454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353BE03-512C-4DB3-A6A0-EB0406814C4A}" type="slidenum">
              <a:rPr lang="cs-CZ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E05F-9BD9-4811-B7CF-3F87070850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30C12-6B48-4491-A6C4-2BC8A0891AC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B131-CF94-426D-91CD-17D57922511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532DA-C4C4-49B5-AE66-E3D8878E567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BAB99-C27E-49D9-A035-54E83000CE4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24334-680A-41E1-B4B0-A8A92DBDA66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9358-47AF-4D39-8270-8EAA3C8541A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11587-FECB-4D69-AAF2-F5E5556D06C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6D323-6954-4E34-BAB6-64D1839ED06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DE20-9EE9-46CE-BA43-6F6ADE9EE63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AB0A3-5706-4BBE-8E59-56F8089E5482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1F402-3568-4574-9713-A78EFF72C4A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04A41-1DCB-430A-B6FC-841382A8FF3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077BF-07F7-43B8-BC31-0D9A2388DBC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04D0-3F28-4DAB-9013-7D17AE44125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8A627-A747-4719-A34F-4E840128BB0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8671-441C-4BFE-BD2B-526531FA03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8AF9-2B03-4657-83FF-BA5BF8BC551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85D9-4947-4004-9022-D609A121784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F30F7-3FE8-410A-AE85-5BBC8D61F3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32E-F765-411D-B9FB-063016BE546E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7D9254-1065-4DF4-9D29-06B1555FA21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4.9.2013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71ABC9-4549-4AE1-81FE-6B13E422C9C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jpeg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8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2940050"/>
            <a:ext cx="9144000" cy="646331"/>
          </a:xfrm>
          <a:prstGeom prst="rect">
            <a:avLst/>
          </a:prstGeom>
          <a:solidFill>
            <a:srgbClr val="E46C0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600" b="1" dirty="0" smtClean="0">
                <a:solidFill>
                  <a:srgbClr val="FBCE8D"/>
                </a:solidFill>
                <a:cs typeface="Arial" charset="0"/>
              </a:rPr>
              <a:t>2. VNITŘNÍ ENERGIE TĚLESA</a:t>
            </a:r>
            <a:endParaRPr lang="cs-CZ" sz="3600" dirty="0">
              <a:solidFill>
                <a:srgbClr val="FBCE8D"/>
              </a:solidFill>
              <a:cs typeface="Arial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223408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0" y="3500438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ea typeface="+mj-ea"/>
                <a:cs typeface="Arial" pitchFamily="34" charset="0"/>
              </a:rPr>
              <a:t>Mgr. Monika Bouchalová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46C0A"/>
                </a:solidFill>
                <a:effectLst/>
                <a:uLnTx/>
                <a:uFillTx/>
                <a:ea typeface="+mj-ea"/>
                <a:cs typeface="Arial" pitchFamily="34" charset="0"/>
              </a:rPr>
              <a:t>Gymnázium, Havířov-Město, Komenského 2, p.o.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E46C0A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0" y="6291274"/>
            <a:ext cx="9144000" cy="5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ea typeface="+mn-ea"/>
                <a:cs typeface="Arial" pitchFamily="34" charset="0"/>
              </a:rPr>
              <a:t>Tento projekt je spolufinancován Evropským sociálním fondem a státním rozpočtem České republiky.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1" y="5214950"/>
            <a:ext cx="9143999" cy="1227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sz="17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Tato </a:t>
            </a: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prezentace </a:t>
            </a:r>
            <a:r>
              <a:rPr lang="cs-CZ" sz="17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vznikla na základě řešení projektu </a:t>
            </a: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OPVK, </a:t>
            </a:r>
            <a:r>
              <a:rPr lang="cs-CZ" sz="17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registrační číslo: CZ.1.07/1.1.24/01.0114 s názvem </a:t>
            </a: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/>
            </a:r>
            <a:b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</a:br>
            <a:r>
              <a:rPr lang="cs-CZ" sz="17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„</a:t>
            </a:r>
            <a:r>
              <a:rPr lang="cs-CZ" sz="1700" cap="all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Podpora chemického a fyzikálního vzdělávání na gymnáziu </a:t>
            </a:r>
            <a:r>
              <a:rPr lang="cs-CZ" sz="1700" cap="all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Komenského v</a:t>
            </a:r>
            <a:r>
              <a:rPr lang="cs-CZ" sz="1700" cap="all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 Havířově</a:t>
            </a:r>
            <a:r>
              <a:rPr lang="cs-CZ" sz="1700" cap="all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“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0" y="2252656"/>
            <a:ext cx="9144000" cy="63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2900" b="1" dirty="0" smtClean="0">
                <a:solidFill>
                  <a:srgbClr val="E46C0A"/>
                </a:solidFill>
                <a:ea typeface="+mj-ea"/>
                <a:cs typeface="Arial" pitchFamily="34" charset="0"/>
              </a:rPr>
              <a:t>FYZIKA </a:t>
            </a:r>
            <a:r>
              <a:rPr lang="it-IT" sz="2900" b="1" dirty="0" smtClean="0">
                <a:solidFill>
                  <a:srgbClr val="E46C0A"/>
                </a:solidFill>
                <a:ea typeface="+mj-ea"/>
                <a:cs typeface="Arial" pitchFamily="34" charset="0"/>
              </a:rPr>
              <a:t>PRO I</a:t>
            </a:r>
            <a:r>
              <a:rPr lang="cs-CZ" sz="2900" b="1" dirty="0" smtClean="0">
                <a:solidFill>
                  <a:srgbClr val="E46C0A"/>
                </a:solidFill>
                <a:ea typeface="+mj-ea"/>
                <a:cs typeface="Arial" pitchFamily="34" charset="0"/>
              </a:rPr>
              <a:t>I</a:t>
            </a:r>
            <a:r>
              <a:rPr lang="it-IT" sz="2900" b="1" dirty="0" smtClean="0">
                <a:solidFill>
                  <a:srgbClr val="E46C0A"/>
                </a:solidFill>
                <a:ea typeface="+mj-ea"/>
                <a:cs typeface="Arial" pitchFamily="34" charset="0"/>
              </a:rPr>
              <a:t>. ROČNÍK GYMNÁZIA</a:t>
            </a:r>
            <a:endParaRPr kumimoji="0" lang="cs-CZ" sz="800" b="1" i="0" u="none" strike="noStrike" kern="1200" cap="none" spc="0" normalizeH="0" baseline="0" noProof="0" dirty="0" smtClean="0">
              <a:ln>
                <a:noFill/>
              </a:ln>
              <a:solidFill>
                <a:srgbClr val="E46C0A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délník 77"/>
          <p:cNvSpPr/>
          <p:nvPr/>
        </p:nvSpPr>
        <p:spPr>
          <a:xfrm>
            <a:off x="4824127" y="3040192"/>
            <a:ext cx="3822700" cy="271464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2.3.  ZMĚNA VE PŘI TEPELNÉ VÝMĚNĚ. TEPLO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1517650"/>
            <a:ext cx="89297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247900" algn="ctr"/>
                <a:tab pos="4302125" algn="l"/>
                <a:tab pos="6461125" algn="ctr"/>
              </a:tabLst>
            </a:pPr>
            <a:r>
              <a:rPr lang="cs-CZ" sz="3200" b="1" dirty="0" smtClean="0"/>
              <a:t>	teplejší soustava		chladnější soustava</a:t>
            </a:r>
          </a:p>
          <a:p>
            <a:pPr>
              <a:tabLst>
                <a:tab pos="2159000" algn="ctr"/>
                <a:tab pos="4302125" algn="l"/>
                <a:tab pos="6370638" algn="l"/>
              </a:tabLst>
            </a:pPr>
            <a:r>
              <a:rPr lang="cs-CZ" sz="3200" dirty="0" smtClean="0"/>
              <a:t>	</a:t>
            </a:r>
            <a:r>
              <a:rPr lang="cs-CZ" sz="4800" dirty="0" smtClean="0"/>
              <a:t>t</a:t>
            </a:r>
            <a:r>
              <a:rPr lang="cs-CZ" sz="4800" baseline="-25000" dirty="0" smtClean="0"/>
              <a:t>1 	</a:t>
            </a:r>
            <a:r>
              <a:rPr lang="cs-CZ" sz="4800" dirty="0" smtClean="0"/>
              <a:t>&gt;	 t</a:t>
            </a:r>
            <a:r>
              <a:rPr lang="cs-CZ" sz="4800" baseline="-25000" dirty="0" smtClean="0"/>
              <a:t>2</a:t>
            </a:r>
            <a:endParaRPr lang="cs-CZ" sz="4800" dirty="0" smtClean="0"/>
          </a:p>
        </p:txBody>
      </p:sp>
      <p:sp>
        <p:nvSpPr>
          <p:cNvPr id="53" name="Zástupný symbol pro číslo snímku 26"/>
          <p:cNvSpPr txBox="1">
            <a:spLocks/>
          </p:cNvSpPr>
          <p:nvPr/>
        </p:nvSpPr>
        <p:spPr>
          <a:xfrm>
            <a:off x="6816246" y="533711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211C8D-81EC-47C6-945D-F6BAD6CA8A1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598253" y="3040192"/>
            <a:ext cx="3822700" cy="27146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Elipsa 55"/>
          <p:cNvSpPr/>
          <p:nvPr/>
        </p:nvSpPr>
        <p:spPr>
          <a:xfrm>
            <a:off x="3579600" y="3168599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5260537" y="3330525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 rot="3150669">
            <a:off x="7175372" y="3387973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Elipsa 59"/>
          <p:cNvSpPr/>
          <p:nvPr/>
        </p:nvSpPr>
        <p:spPr>
          <a:xfrm rot="3150669">
            <a:off x="6246679" y="3387972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 rot="3150669">
            <a:off x="6318547" y="4775499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 rot="3150669">
            <a:off x="8032628" y="5031045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5046223" y="4902161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Elipsa 63"/>
          <p:cNvSpPr/>
          <p:nvPr/>
        </p:nvSpPr>
        <p:spPr>
          <a:xfrm rot="3150669">
            <a:off x="8032628" y="3316536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Elipsa 64"/>
          <p:cNvSpPr/>
          <p:nvPr/>
        </p:nvSpPr>
        <p:spPr>
          <a:xfrm rot="3150669">
            <a:off x="7818315" y="4173791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5189099" y="3973467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Elipsa 66"/>
          <p:cNvSpPr/>
          <p:nvPr/>
        </p:nvSpPr>
        <p:spPr>
          <a:xfrm rot="3150669">
            <a:off x="7175373" y="4888171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Elipsa 67"/>
          <p:cNvSpPr/>
          <p:nvPr/>
        </p:nvSpPr>
        <p:spPr>
          <a:xfrm rot="3150669">
            <a:off x="6746743" y="4102355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Elipsa 68"/>
          <p:cNvSpPr/>
          <p:nvPr/>
        </p:nvSpPr>
        <p:spPr>
          <a:xfrm rot="3150669">
            <a:off x="5675175" y="4888171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Elipsa 69"/>
          <p:cNvSpPr/>
          <p:nvPr/>
        </p:nvSpPr>
        <p:spPr>
          <a:xfrm rot="3150669">
            <a:off x="5818051" y="4030913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Elipsa 70"/>
          <p:cNvSpPr/>
          <p:nvPr/>
        </p:nvSpPr>
        <p:spPr>
          <a:xfrm>
            <a:off x="2455641" y="3401963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Elipsa 71"/>
          <p:cNvSpPr/>
          <p:nvPr/>
        </p:nvSpPr>
        <p:spPr>
          <a:xfrm rot="6515670">
            <a:off x="3217647" y="4806911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>
            <a:off x="1098319" y="4402095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Elipsa 73"/>
          <p:cNvSpPr/>
          <p:nvPr/>
        </p:nvSpPr>
        <p:spPr>
          <a:xfrm>
            <a:off x="1098319" y="3259087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Elipsa 74"/>
          <p:cNvSpPr/>
          <p:nvPr/>
        </p:nvSpPr>
        <p:spPr>
          <a:xfrm>
            <a:off x="3598649" y="4044905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1955575" y="4044905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Elipsa 76"/>
          <p:cNvSpPr/>
          <p:nvPr/>
        </p:nvSpPr>
        <p:spPr>
          <a:xfrm>
            <a:off x="2098451" y="4973599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408 -0.03564 L 0.025 0.04098 L -0.03455 -0.0324 L -0.04166 0.03982 L 0.0033 -0.00463 " pathEditMode="relative" rAng="0" ptsTypes="AAAAAA">
                                      <p:cBhvr>
                                        <p:cTn id="6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0607 0.04907 L -0.03559 0.0581 L 0.0026 0.10787 L 0.03177 0.05347 L -0.04879 0.02592 L -0.04966 -0.01968 L -0.00712 -0.03426 L 0.01614 -0.04537 L 2.5E-6 3.33333E-6 Z " pathEditMode="relative" rAng="0" ptsTypes="AAAAAAAAAA">
                                      <p:cBhvr>
                                        <p:cTn id="8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209 L -0.03854 0.0368 L -0.00815 0.04583 L 0.02396 0.05139 L 0.00851 -0.00533 L 0.04358 -0.04537 L 0.00157 -0.02963 L -0.02152 -0.03982 L -0.06006 -0.04074 L -0.00781 -0.00209 Z " pathEditMode="relative" rAng="0" ptsTypes="AAAAAAAAAA">
                                      <p:cBhvr>
                                        <p:cTn id="10" dur="5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3073 0.03889 L 0.0026 0.10787 L 0.03177 0.05347 L 0.0401 -0.05324 L -0.01493 -0.05764 L 2.5E-6 3.33333E-6 Z " pathEditMode="relative" rAng="0" ptsTypes="AAAAAAA">
                                      <p:cBhvr>
                                        <p:cTn id="12" dur="5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2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111 L -0.04966 0.02358 L -0.01181 0.06358 L 0.03264 0.04231 L -0.04879 -0.03076 L 0.03333 -0.05087 L 0.00087 -0.0111 Z " pathEditMode="relative" rAng="0" ptsTypes="AAAAAAA">
                                      <p:cBhvr>
                                        <p:cTn id="14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78 L 0.04063 -0.06389 L 0.01216 -0.00069 L 0.00973 -0.05509 L -0.02188 -0.06944 L -0.00607 -0.03056 L -0.02431 -0.01713 L -0.00348 0.05278 L 0.00138 0.00162 " pathEditMode="relative" rAng="0" ptsTypes="AAAAAAAAA">
                                      <p:cBhvr>
                                        <p:cTn id="16" dur="5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-1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022E-16 L -0.05677 -0.01481 L 0.02656 0.06968 L 0.0026 0.10787 L -0.01754 0.03287 L 0.03177 0.05347 L 0.02569 -0.02037 L -0.00677 -0.03588 L 2.5E-6 1.11022E-16 Z " pathEditMode="relative" rAng="0" ptsTypes="AAAAAAAAA">
                                      <p:cBhvr>
                                        <p:cTn id="18" dur="5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-0.03072 0.03889 L 0.00973 0.06574 L 0.05643 0.03241 L 0.0231 -0.0287 L -0.01857 -0.09653 L -0.01527 -0.03542 L 5E-6 1.11022E-16 Z " pathEditMode="relative" rAng="0" ptsTypes="AAAAAAAA">
                                      <p:cBhvr>
                                        <p:cTn id="20" dur="5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0408 -0.03564 L -0.02743 -0.0118 L 0.025 0.04098 L -0.03177 -0.05 L 0.03333 -0.00301 L -0.04167 0.03982 L 0.0033 -0.00463 " pathEditMode="relative" rAng="0" ptsTypes="AAAAAAAA">
                                      <p:cBhvr>
                                        <p:cTn id="22" dur="5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995 L 0.03576 0.01479 L 0.00729 0.05826 L -0.04931 0.02474 L -0.02934 0.07144 L 0.00156 0.07375 L -0.03854 0.00716 L -0.04844 -0.0296 L 0.02326 -0.06289 L 0.00121 -0.00995 Z " pathEditMode="relative" rAng="0" ptsTypes="AAAAAAAAAA">
                                      <p:cBhvr>
                                        <p:cTn id="2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585 0.02199 L 0.00556 0.04652 L 0.03178 0.05347 L -0.03107 -0.00116 L 0.04011 -0.05324 L -0.03854 -0.04792 L -0.01024 -0.0257 L 0.01737 -0.05579 L -0.06597 -0.0169 L 5E-6 3.33333E-6 Z " pathEditMode="relative" rAng="0" ptsTypes="AAAAAAAAAAA">
                                      <p:cBhvr>
                                        <p:cTn id="26" dur="5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0.0037 L 0.04271 -0.0507 L -0.03975 0.08703 L 0.00834 0.06597 L 0.03751 0.01157 L -0.04479 0.05162 L -0.00555 -0.07408 L -0.00138 0.0037 Z " pathEditMode="relative" rAng="0" ptsTypes="AAAAAAAA">
                                      <p:cBhvr>
                                        <p:cTn id="28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0608 0.04907 L -0.04549 0.01203 L -0.00035 0.06319 L 0.03177 0.05347 L -0.01788 -0.02454 L 0.03455 0.00879 L -0.01493 -0.05764 L 0.01615 -0.04537 L 1.11022E-16 3.33333E-6 Z " pathEditMode="relative" rAng="0" ptsTypes="AAAAAAAAAA">
                                      <p:cBhvr>
                                        <p:cTn id="30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69 L -0.06649 -0.00069 L -0.05139 0.08704 L 0.05365 -0.01388 L 0.03525 0.07709 L 0.00018 -0.00069 Z " pathEditMode="relative" ptsTypes="AAAAAA">
                                      <p:cBhvr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03229 0.02917 L -0.05156 0.08773 L 0.00018 -0.04306 L 0.05348 -0.01319 L -0.06059 -0.00093 L 0.03507 0.07778 L -3.33333E-6 0 Z " pathEditMode="relative" rAng="0" ptsTypes="AAAAAAAA">
                                      <p:cBhvr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-0.0283 -0.09352 L -0.07691 0.04375 L 0.02934 0.05023 L 0.03437 -0.0426 L 0.05173 0.02268 L -0.03716 -0.00486 L 0.0026 0.09051 L 3.88889E-6 3.7037E-6 Z " pathEditMode="relative" rAng="1731334" ptsTypes="AAAAAAAAA">
                                      <p:cBhvr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7 L -0.03073 0.02916 L -0.04914 -0.05209 L -0.05139 0.08703 L -0.01164 -0.06204 L 0.05364 -0.01389 L -0.01337 0.04676 L 0.03524 0.07708 L 0.00017 -0.0007 Z " pathEditMode="relative" rAng="0" ptsTypes="AAAAAAAAA">
                                      <p:cBhvr>
                                        <p:cTn id="38" dur="50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2 0.02847 L -0.00156 0.05949 L 0.02257 0.0162 L 0.05365 -0.01389 L -0.00156 0.025 L -0.02083 0.02292 L 0.00417 -0.03935 L 0.03507 0.07708 L 0.00018 -0.0007 Z " pathEditMode="relative" rAng="0" ptsTypes="AAAAAAAAAA">
                                      <p:cBhvr>
                                        <p:cTn id="40" dur="50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69 L 0.00034 -0.04375 L 0.05364 -0.01389 L -0.01025 0.07269 L -0.01858 -0.03287 L -0.06042 -0.00162 L 0.03524 0.07709 L -0.00018 -0.00069 Z " pathEditMode="relative" rAng="0" ptsTypes="AAAAAAAA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301 L 0.025 0.04676 L 0.07187 0.03241 L -0.0375 0.05579 L -0.05156 -0.01898 L 0.02396 0.09514 L 0.01389 -0.05416 L -0.01181 0.0301 Z " pathEditMode="relative" rAng="13985397" ptsTypes="AAAAAAAA">
                                      <p:cBhvr>
                                        <p:cTn id="4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1 0.02847 L -0.09774 0.05625 L 0.00035 -0.04375 L 0.05365 -0.01389 L -0.06041 -0.00162 L 0.0448 0.06065 L 0.00018 -0.0007 Z " pathEditMode="relative" rAng="0" ptsTypes="AAAAAAAA">
                                      <p:cBhvr>
                                        <p:cTn id="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délník 77"/>
          <p:cNvSpPr/>
          <p:nvPr/>
        </p:nvSpPr>
        <p:spPr>
          <a:xfrm>
            <a:off x="4616450" y="3028950"/>
            <a:ext cx="3822700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2.3.  ZMĚNA VE PŘI TEPELNÉ VÝMĚNĚ. TEPLO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642918"/>
            <a:ext cx="892971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Tepelnou výměnou </a:t>
            </a:r>
            <a:r>
              <a:rPr lang="cs-CZ" sz="3200" dirty="0" smtClean="0"/>
              <a:t>nazýváme děj, </a:t>
            </a:r>
            <a:br>
              <a:rPr lang="cs-CZ" sz="3200" dirty="0" smtClean="0"/>
            </a:br>
            <a:r>
              <a:rPr lang="cs-CZ" sz="3200" dirty="0" smtClean="0"/>
              <a:t>při němž neuspořádaně se pohybující částice teplejšího tělesa narážejí na částice dotýkajícího se studenějšího tělesa a předávají jim část své energie. </a:t>
            </a:r>
          </a:p>
        </p:txBody>
      </p:sp>
      <p:sp>
        <p:nvSpPr>
          <p:cNvPr id="53" name="Zástupný symbol pro číslo snímku 26"/>
          <p:cNvSpPr txBox="1">
            <a:spLocks/>
          </p:cNvSpPr>
          <p:nvPr/>
        </p:nvSpPr>
        <p:spPr>
          <a:xfrm>
            <a:off x="6635739" y="5321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211C8D-81EC-47C6-945D-F6BAD6CA8A1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793750" y="3028950"/>
            <a:ext cx="3822700" cy="27146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Elipsa 55"/>
          <p:cNvSpPr/>
          <p:nvPr/>
        </p:nvSpPr>
        <p:spPr>
          <a:xfrm>
            <a:off x="3775097" y="3152776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5080030" y="3314702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 rot="3150669">
            <a:off x="6994865" y="3372150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Elipsa 59"/>
          <p:cNvSpPr/>
          <p:nvPr/>
        </p:nvSpPr>
        <p:spPr>
          <a:xfrm rot="3150669">
            <a:off x="6066172" y="3372149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 rot="3150669">
            <a:off x="6140747" y="47310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 rot="3150669">
            <a:off x="7852121" y="5015222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4865716" y="4886338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Elipsa 63"/>
          <p:cNvSpPr/>
          <p:nvPr/>
        </p:nvSpPr>
        <p:spPr>
          <a:xfrm rot="3150669">
            <a:off x="7852121" y="3300713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Elipsa 64"/>
          <p:cNvSpPr/>
          <p:nvPr/>
        </p:nvSpPr>
        <p:spPr>
          <a:xfrm rot="3150669">
            <a:off x="7637808" y="415796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5008592" y="3957644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Elipsa 66"/>
          <p:cNvSpPr/>
          <p:nvPr/>
        </p:nvSpPr>
        <p:spPr>
          <a:xfrm rot="3150669">
            <a:off x="6994866" y="48723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Elipsa 67"/>
          <p:cNvSpPr/>
          <p:nvPr/>
        </p:nvSpPr>
        <p:spPr>
          <a:xfrm rot="3150669">
            <a:off x="6566236" y="4086532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Elipsa 68"/>
          <p:cNvSpPr/>
          <p:nvPr/>
        </p:nvSpPr>
        <p:spPr>
          <a:xfrm rot="3150669">
            <a:off x="5494668" y="48723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Elipsa 69"/>
          <p:cNvSpPr/>
          <p:nvPr/>
        </p:nvSpPr>
        <p:spPr>
          <a:xfrm rot="3150669">
            <a:off x="5637544" y="4015090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Elipsa 70"/>
          <p:cNvSpPr/>
          <p:nvPr/>
        </p:nvSpPr>
        <p:spPr>
          <a:xfrm>
            <a:off x="2651138" y="3386140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Elipsa 71"/>
          <p:cNvSpPr/>
          <p:nvPr/>
        </p:nvSpPr>
        <p:spPr>
          <a:xfrm rot="6515670">
            <a:off x="3413144" y="4791088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>
            <a:off x="1293816" y="438627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Elipsa 73"/>
          <p:cNvSpPr/>
          <p:nvPr/>
        </p:nvSpPr>
        <p:spPr>
          <a:xfrm>
            <a:off x="1293816" y="3243264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Elipsa 74"/>
          <p:cNvSpPr/>
          <p:nvPr/>
        </p:nvSpPr>
        <p:spPr>
          <a:xfrm>
            <a:off x="3794146" y="402908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2151072" y="402908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Elipsa 76"/>
          <p:cNvSpPr/>
          <p:nvPr/>
        </p:nvSpPr>
        <p:spPr>
          <a:xfrm>
            <a:off x="2293948" y="4957776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49300" y="5780782"/>
            <a:ext cx="7734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     t</a:t>
            </a:r>
            <a:r>
              <a:rPr lang="cs-CZ" sz="3200" baseline="-25000" dirty="0" smtClean="0"/>
              <a:t>1 		</a:t>
            </a:r>
            <a:r>
              <a:rPr lang="cs-CZ" sz="3200" dirty="0" smtClean="0"/>
              <a:t>&gt;		</a:t>
            </a:r>
            <a:r>
              <a:rPr lang="cs-CZ" sz="3600" b="1" dirty="0" smtClean="0"/>
              <a:t>t</a:t>
            </a:r>
            <a:r>
              <a:rPr lang="cs-CZ" sz="3200" dirty="0" smtClean="0"/>
              <a:t>		&gt;	 t</a:t>
            </a:r>
            <a:r>
              <a:rPr lang="cs-CZ" sz="3200" baseline="-25000" dirty="0" smtClean="0"/>
              <a:t>2</a:t>
            </a:r>
            <a:endParaRPr lang="cs-CZ" sz="3200" b="1" dirty="0" smtClean="0"/>
          </a:p>
          <a:p>
            <a:pPr algn="ctr"/>
            <a:r>
              <a:rPr lang="cs-CZ" sz="2800" b="1" dirty="0" smtClean="0"/>
              <a:t>výsledná teplota</a:t>
            </a:r>
            <a:endParaRPr lang="cs-CZ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408 -0.03564 L 0.025 0.04098 L -0.03455 -0.0324 L -0.04166 0.03982 L 0.0033 -0.00463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0607 0.04907 L -0.03559 0.0581 L 0.0026 0.10787 L 0.03177 0.05347 L -0.04879 0.02592 L -0.04966 -0.01968 L -0.00712 -0.03426 L 0.01614 -0.04537 L 2.5E-6 3.33333E-6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209 L -0.03854 0.0368 L -0.00815 0.04583 L 0.02396 0.05139 L 0.00851 -0.00533 L 0.04358 -0.04537 L 0.00157 -0.02963 L -0.02152 -0.03982 L -0.06006 -0.04074 L -0.00781 -0.00209 Z " pathEditMode="relative" rAng="0" ptsTypes="AAAAAAAAAA">
                                      <p:cBhvr>
                                        <p:cTn id="1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3073 0.03889 L 0.0026 0.10787 L 0.03177 0.05347 L 0.0401 -0.05324 L -0.01493 -0.05764 L 2.5E-6 3.33333E-6 Z " pathEditMode="relative" rAng="0" ptsTypes="AAAAAAA">
                                      <p:cBhvr>
                                        <p:cTn id="1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2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4509E-6 L -0.05052 0.03468 L -0.01268 0.07468 L 0.03177 0.05341 L -0.04966 -0.01965 L 0.03246 -0.03977 L 3.88889E-6 1.44509E-6 Z " pathEditMode="relative" rAng="0" ptsTypes="AAAAAAA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78 L 0.04063 -0.06389 L 0.01216 -0.00069 L 0.00973 -0.05509 L -0.02188 -0.06944 L -0.00607 -0.03056 L -0.02431 -0.01713 L -0.00348 0.05278 L 0.00138 0.00162 " pathEditMode="relative" rAng="0" ptsTypes="AAAAAAAAA">
                                      <p:cBhvr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-1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022E-16 L -0.05677 -0.01481 L 0.02656 0.06968 L 0.0026 0.10787 L -0.01754 0.03287 L 0.03177 0.05347 L 0.02569 -0.02037 L -0.00677 -0.03588 L 2.5E-6 1.11022E-16 Z " pathEditMode="relative" rAng="0" ptsTypes="AAAAAAAAA">
                                      <p:cBhvr>
                                        <p:cTn id="1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-0.03072 0.03889 L 0.00973 0.06574 L 0.05643 0.03241 L 0.0231 -0.0287 L -0.01857 -0.09653 L -0.01527 -0.03542 L 5E-6 1.11022E-16 Z " pathEditMode="relative" rAng="0" ptsTypes="AAAAAAAA">
                                      <p:cBhvr>
                                        <p:cTn id="2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0408 -0.03564 L -0.02743 -0.0118 L 0.025 0.04098 L -0.03177 -0.05 L 0.03333 -0.00301 L -0.04167 0.03982 L 0.0033 -0.00463 " pathEditMode="relative" rAng="0" ptsTypes="AAAAAAAA"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763 L 0.0309 0.01711 L 0.00243 0.06058 L -0.05417 0.02706 L -0.03421 0.07376 L -0.0033 0.07607 L -0.04341 0.00948 L -0.0533 -0.02728 L 0.0184 -0.06057 L -0.00365 -0.00763 Z " pathEditMode="relative" rAng="0" ptsTypes="AAAAAAAAAA">
                                      <p:cBhvr>
                                        <p:cTn id="2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585 0.02199 L 0.00556 0.04652 L 0.03178 0.05347 L -0.03107 -0.00116 L 0.04011 -0.05324 L -0.03854 -0.04792 L -0.01024 -0.0257 L 0.01737 -0.05579 L -0.06597 -0.0169 L 5E-6 3.33333E-6 Z " pathEditMode="relative" rAng="0" ptsTypes="AAAAAAAAAAA">
                                      <p:cBhvr>
                                        <p:cTn id="2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27168E-6 L 0.04409 -0.05433 L -0.03837 0.08324 L 0.00972 0.0622 L 0.03889 0.00786 L -0.04341 0.04786 L -0.00417 -0.07769 L 3.61111E-6 -1.27168E-6 Z " pathEditMode="relative" rAng="0" ptsTypes="AAAAAAAA">
                                      <p:cBhvr>
                                        <p:cTn id="2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0608 0.04907 L -0.04549 0.01203 L -0.00035 0.06319 L 0.03177 0.05347 L -0.01788 -0.02454 L 0.03455 0.00879 L -0.01493 -0.05764 L 0.01615 -0.04537 L 1.11022E-16 3.33333E-6 Z " pathEditMode="relative" rAng="0" ptsTypes="AAAAAAAAAA">
                                      <p:cBhvr>
                                        <p:cTn id="3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69 L -0.06649 -0.00069 L -0.05139 0.08704 L 0.05365 -0.01388 L 0.03525 0.07709 L 0.00018 -0.00069 Z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03229 0.02917 L -0.05156 0.08773 L 0.00018 -0.04306 L 0.05348 -0.01319 L -0.06059 -0.00093 L 0.03507 0.07778 L -3.33333E-6 0 Z " pathEditMode="relative" rAng="0" ptsTypes="AAAAAAAA">
                                      <p:cBhvr>
                                        <p:cTn id="3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-0.0283 -0.09352 L -0.07691 0.04375 L 0.02934 0.05023 L 0.03437 -0.0426 L 0.05173 0.02268 L -0.03716 -0.00486 L 0.0026 0.09051 L 3.88889E-6 3.7037E-6 Z " pathEditMode="relative" rAng="1731334" ptsTypes="AAAAAAAAA">
                                      <p:cBhvr>
                                        <p:cTn id="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7 L -0.03073 0.02916 L -0.04914 -0.05209 L -0.05139 0.08703 L -0.01164 -0.06204 L 0.05364 -0.01389 L -0.01337 0.04676 L 0.03524 0.07708 L 0.00017 -0.0007 Z " pathEditMode="relative" rAng="0" ptsTypes="AAAAAAAAA">
                                      <p:cBhvr>
                                        <p:cTn id="38" dur="200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2 0.02847 L -0.00156 0.05949 L 0.02257 0.0162 L 0.05365 -0.01389 L -0.00156 0.025 L -0.02083 0.02292 L 0.00417 -0.03935 L 0.03507 0.07708 L 0.00018 -0.0007 Z " pathEditMode="relative" rAng="0" ptsTypes="AAAAAAAAAA">
                                      <p:cBhvr>
                                        <p:cTn id="40" dur="200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69 L 0.00034 -0.04375 L 0.05364 -0.01389 L -0.01025 0.07269 L -0.01858 -0.03287 L -0.06042 -0.00162 L 0.03524 0.07709 L -0.00018 -0.00069 Z " pathEditMode="relative" rAng="0" ptsTypes="AAAAAAAA">
                                      <p:cBhvr>
                                        <p:cTn id="4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301 L 0.025 0.04676 L 0.07187 0.03241 L -0.0375 0.05579 L -0.05156 -0.01898 L 0.02396 0.09514 L 0.01389 -0.05416 L -0.01181 0.0301 Z " pathEditMode="relative" rAng="13985397" ptsTypes="AAAAAAAA">
                                      <p:cBhvr>
                                        <p:cTn id="4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1 0.02847 L -0.09774 0.05625 L 0.00035 -0.04375 L 0.05365 -0.01389 L -0.06041 -0.00162 L 0.0448 0.06065 L 0.00018 -0.0007 Z " pathEditMode="relative" rAng="0" ptsTypes="AAAAAAAA">
                                      <p:cBhvr>
                                        <p:cTn id="4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délník 77"/>
          <p:cNvSpPr/>
          <p:nvPr/>
        </p:nvSpPr>
        <p:spPr>
          <a:xfrm>
            <a:off x="4616450" y="3028950"/>
            <a:ext cx="3822700" cy="2714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2.3.  ZMĚNA VE PŘI TEPELNÉ VÝMĚNĚ. TEPLO  </a:t>
            </a:r>
          </a:p>
        </p:txBody>
      </p:sp>
      <p:sp>
        <p:nvSpPr>
          <p:cNvPr id="53" name="Zástupný symbol pro číslo snímku 26"/>
          <p:cNvSpPr txBox="1">
            <a:spLocks/>
          </p:cNvSpPr>
          <p:nvPr/>
        </p:nvSpPr>
        <p:spPr>
          <a:xfrm>
            <a:off x="6635739" y="53212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211C8D-81EC-47C6-945D-F6BAD6CA8A1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793750" y="3028950"/>
            <a:ext cx="3822700" cy="27146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Elipsa 55"/>
          <p:cNvSpPr/>
          <p:nvPr/>
        </p:nvSpPr>
        <p:spPr>
          <a:xfrm>
            <a:off x="3775097" y="3152776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5080030" y="3314702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Elipsa 58"/>
          <p:cNvSpPr/>
          <p:nvPr/>
        </p:nvSpPr>
        <p:spPr>
          <a:xfrm rot="3150669">
            <a:off x="6994865" y="3372150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Elipsa 59"/>
          <p:cNvSpPr/>
          <p:nvPr/>
        </p:nvSpPr>
        <p:spPr>
          <a:xfrm rot="3150669">
            <a:off x="6066172" y="3372149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Elipsa 60"/>
          <p:cNvSpPr/>
          <p:nvPr/>
        </p:nvSpPr>
        <p:spPr>
          <a:xfrm rot="3150669">
            <a:off x="6140747" y="47310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Elipsa 61"/>
          <p:cNvSpPr/>
          <p:nvPr/>
        </p:nvSpPr>
        <p:spPr>
          <a:xfrm rot="3150669">
            <a:off x="7852121" y="5015222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Elipsa 62"/>
          <p:cNvSpPr/>
          <p:nvPr/>
        </p:nvSpPr>
        <p:spPr>
          <a:xfrm>
            <a:off x="4865716" y="4886338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Elipsa 63"/>
          <p:cNvSpPr/>
          <p:nvPr/>
        </p:nvSpPr>
        <p:spPr>
          <a:xfrm rot="3150669">
            <a:off x="7852121" y="3300713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Elipsa 64"/>
          <p:cNvSpPr/>
          <p:nvPr/>
        </p:nvSpPr>
        <p:spPr>
          <a:xfrm rot="3150669">
            <a:off x="7637808" y="415796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5008592" y="3957644"/>
            <a:ext cx="285752" cy="285752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Elipsa 66"/>
          <p:cNvSpPr/>
          <p:nvPr/>
        </p:nvSpPr>
        <p:spPr>
          <a:xfrm rot="3150669">
            <a:off x="6994866" y="48723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Elipsa 67"/>
          <p:cNvSpPr/>
          <p:nvPr/>
        </p:nvSpPr>
        <p:spPr>
          <a:xfrm rot="3150669">
            <a:off x="6566236" y="4086532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Elipsa 68"/>
          <p:cNvSpPr/>
          <p:nvPr/>
        </p:nvSpPr>
        <p:spPr>
          <a:xfrm rot="3150669">
            <a:off x="5494668" y="4872348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0" name="Elipsa 69"/>
          <p:cNvSpPr/>
          <p:nvPr/>
        </p:nvSpPr>
        <p:spPr>
          <a:xfrm rot="3150669">
            <a:off x="5637544" y="4015090"/>
            <a:ext cx="285753" cy="285753"/>
          </a:xfrm>
          <a:prstGeom prst="ellipse">
            <a:avLst/>
          </a:prstGeom>
          <a:gradFill flip="none" rotWithShape="1">
            <a:gsLst>
              <a:gs pos="0">
                <a:srgbClr val="00CC00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Elipsa 70"/>
          <p:cNvSpPr/>
          <p:nvPr/>
        </p:nvSpPr>
        <p:spPr>
          <a:xfrm>
            <a:off x="2651138" y="3386140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Elipsa 71"/>
          <p:cNvSpPr/>
          <p:nvPr/>
        </p:nvSpPr>
        <p:spPr>
          <a:xfrm rot="6515670">
            <a:off x="3413144" y="4791088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>
            <a:off x="1293816" y="438627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4" name="Elipsa 73"/>
          <p:cNvSpPr/>
          <p:nvPr/>
        </p:nvSpPr>
        <p:spPr>
          <a:xfrm>
            <a:off x="1293816" y="3243264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Elipsa 74"/>
          <p:cNvSpPr/>
          <p:nvPr/>
        </p:nvSpPr>
        <p:spPr>
          <a:xfrm>
            <a:off x="3794146" y="402908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Elipsa 75"/>
          <p:cNvSpPr/>
          <p:nvPr/>
        </p:nvSpPr>
        <p:spPr>
          <a:xfrm>
            <a:off x="2151072" y="4029082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Elipsa 76"/>
          <p:cNvSpPr/>
          <p:nvPr/>
        </p:nvSpPr>
        <p:spPr>
          <a:xfrm>
            <a:off x="2293948" y="4957776"/>
            <a:ext cx="357190" cy="357190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FF00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  <a:tileRect r="-100000" b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5861050" y="1428750"/>
            <a:ext cx="256031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/>
              <a:t>∆U</a:t>
            </a:r>
            <a:r>
              <a:rPr lang="cs-CZ" sz="2800" b="1" baseline="-25000" dirty="0" smtClean="0"/>
              <a:t>2</a:t>
            </a:r>
            <a:r>
              <a:rPr lang="cs-CZ" sz="2800" b="1" dirty="0" smtClean="0"/>
              <a:t>  </a:t>
            </a:r>
            <a:br>
              <a:rPr lang="cs-CZ" sz="2800" b="1" dirty="0" smtClean="0"/>
            </a:br>
            <a:r>
              <a:rPr lang="cs-CZ" sz="2800" b="1" dirty="0" smtClean="0"/>
              <a:t>přírůstek VE </a:t>
            </a:r>
            <a:br>
              <a:rPr lang="cs-CZ" sz="2800" b="1" dirty="0" smtClean="0"/>
            </a:br>
            <a:r>
              <a:rPr lang="cs-CZ" sz="2800" b="1" dirty="0" smtClean="0"/>
              <a:t>(změna VE je + )</a:t>
            </a:r>
            <a:endParaRPr lang="cs-CZ" sz="2800" dirty="0"/>
          </a:p>
        </p:txBody>
      </p:sp>
      <p:sp>
        <p:nvSpPr>
          <p:cNvPr id="29" name="Obdélník 28"/>
          <p:cNvSpPr/>
          <p:nvPr/>
        </p:nvSpPr>
        <p:spPr>
          <a:xfrm>
            <a:off x="793750" y="1473200"/>
            <a:ext cx="256031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/>
              <a:t>│∆U</a:t>
            </a:r>
            <a:r>
              <a:rPr lang="cs-CZ" sz="2800" b="1" baseline="-25000" dirty="0" smtClean="0"/>
              <a:t>1</a:t>
            </a:r>
            <a:r>
              <a:rPr lang="cs-CZ" sz="2800" b="1" dirty="0" smtClean="0"/>
              <a:t>│</a:t>
            </a:r>
          </a:p>
          <a:p>
            <a:pPr algn="ctr"/>
            <a:r>
              <a:rPr lang="cs-CZ" sz="2800" b="1" dirty="0" smtClean="0"/>
              <a:t>úbytek VE </a:t>
            </a:r>
          </a:p>
          <a:p>
            <a:pPr algn="ctr"/>
            <a:r>
              <a:rPr lang="cs-CZ" sz="2800" b="1" dirty="0" smtClean="0"/>
              <a:t>(změna VE je – )</a:t>
            </a:r>
            <a:endParaRPr lang="cs-CZ" sz="2800" dirty="0"/>
          </a:p>
        </p:txBody>
      </p:sp>
      <p:sp>
        <p:nvSpPr>
          <p:cNvPr id="30" name="Obdélník 29"/>
          <p:cNvSpPr/>
          <p:nvPr/>
        </p:nvSpPr>
        <p:spPr>
          <a:xfrm>
            <a:off x="571500" y="6007100"/>
            <a:ext cx="5239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cs-CZ" sz="2800" dirty="0" smtClean="0"/>
              <a:t>Celková VE soustavy je konstantní. </a:t>
            </a:r>
          </a:p>
        </p:txBody>
      </p:sp>
      <p:graphicFrame>
        <p:nvGraphicFramePr>
          <p:cNvPr id="31" name="Object 1"/>
          <p:cNvGraphicFramePr>
            <a:graphicFrameLocks noChangeAspect="1"/>
          </p:cNvGraphicFramePr>
          <p:nvPr/>
        </p:nvGraphicFramePr>
        <p:xfrm>
          <a:off x="3505200" y="1028700"/>
          <a:ext cx="2089150" cy="725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88" name="Rovnice" r:id="rId4" imgW="850680" imgH="253800" progId="Equation.3">
                  <p:embed/>
                </p:oleObj>
              </mc:Choice>
              <mc:Fallback>
                <p:oleObj name="Rovnice" r:id="rId4" imgW="850680" imgH="253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028700"/>
                        <a:ext cx="2089150" cy="725309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"/>
          <p:cNvGraphicFramePr>
            <a:graphicFrameLocks noChangeAspect="1"/>
          </p:cNvGraphicFramePr>
          <p:nvPr/>
        </p:nvGraphicFramePr>
        <p:xfrm>
          <a:off x="6350000" y="6051550"/>
          <a:ext cx="20256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89" name="Rovnice" r:id="rId6" imgW="672840" imgH="177480" progId="Equation.3">
                  <p:embed/>
                </p:oleObj>
              </mc:Choice>
              <mc:Fallback>
                <p:oleObj name="Rovnice" r:id="rId6" imgW="67284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6051550"/>
                        <a:ext cx="2025650" cy="52863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0.0408 -0.03564 L 0.025 0.04098 L -0.03455 -0.0324 L -0.04166 0.03982 L 0.0033 -0.00463 " pathEditMode="relative" rAng="0" ptsTypes="AAAAAA">
                                      <p:cBhvr>
                                        <p:cTn id="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00607 0.04907 L -0.03559 0.0581 L 0.0026 0.10787 L 0.03177 0.05347 L -0.04879 0.02592 L -0.04966 -0.01968 L -0.00712 -0.03426 L 0.01614 -0.04537 L 2.5E-6 3.33333E-6 Z " pathEditMode="relative" rAng="0" ptsTypes="AAAAAAAAAA">
                                      <p:cBhvr>
                                        <p:cTn id="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0209 L -0.03854 0.0368 L -0.00815 0.04583 L 0.02396 0.05139 L 0.00851 -0.00533 L 0.04358 -0.04537 L 0.00157 -0.02963 L -0.02152 -0.03982 L -0.06006 -0.04074 L -0.00781 -0.00209 Z " pathEditMode="relative" rAng="0" ptsTypes="AAAAAAAAAA">
                                      <p:cBhvr>
                                        <p:cTn id="1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-0.03073 0.03889 L 0.0026 0.10787 L 0.03177 0.05347 L 0.0401 -0.05324 L -0.01493 -0.05764 L 2.5E-6 3.33333E-6 Z " pathEditMode="relative" rAng="0" ptsTypes="AAAAAAA">
                                      <p:cBhvr>
                                        <p:cTn id="1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2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4509E-6 L -0.05052 0.03468 L -0.01268 0.07468 L 0.03177 0.05341 L -0.04966 -0.01965 L 0.03246 -0.03977 L 3.88889E-6 1.44509E-6 Z " pathEditMode="relative" rAng="0" ptsTypes="AAAAAAA">
                                      <p:cBhvr>
                                        <p:cTn id="14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1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78 L 0.04063 -0.06389 L 0.01216 -0.00069 L 0.00973 -0.05509 L -0.02188 -0.06944 L -0.00607 -0.03056 L -0.02431 -0.01713 L -0.00348 0.05278 L 0.00138 0.00162 " pathEditMode="relative" rAng="0" ptsTypes="AAAAAAAAA">
                                      <p:cBhvr>
                                        <p:cTn id="1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-1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022E-16 L -0.05677 -0.01481 L 0.02656 0.06968 L 0.0026 0.10787 L -0.01754 0.03287 L 0.03177 0.05347 L 0.02569 -0.02037 L -0.00677 -0.03588 L 2.5E-6 1.11022E-16 Z " pathEditMode="relative" rAng="0" ptsTypes="AAAAAAAAA">
                                      <p:cBhvr>
                                        <p:cTn id="1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-0.03072 0.03889 L 0.00973 0.06574 L 0.05643 0.03241 L 0.0231 -0.0287 L -0.01857 -0.09653 L -0.01527 -0.03542 L 5E-6 1.11022E-16 Z " pathEditMode="relative" rAng="0" ptsTypes="AAAAAAAA">
                                      <p:cBhvr>
                                        <p:cTn id="2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1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0408 -0.03564 L -0.02743 -0.0118 L 0.025 0.04098 L -0.03177 -0.05 L 0.03333 -0.00301 L -0.04167 0.03982 L 0.0033 -0.00463 " pathEditMode="relative" rAng="0" ptsTypes="AAAAAAAA">
                                      <p:cBhvr>
                                        <p:cTn id="2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5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-0.00763 L 0.0309 0.01711 L 0.00243 0.06058 L -0.05417 0.02706 L -0.03421 0.07376 L -0.0033 0.07607 L -0.04341 0.00948 L -0.0533 -0.02728 L 0.0184 -0.06057 L -0.00365 -0.00763 Z " pathEditMode="relative" rAng="0" ptsTypes="AAAAAAAAAA">
                                      <p:cBhvr>
                                        <p:cTn id="2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585 0.02199 L 0.00556 0.04652 L 0.03178 0.05347 L -0.03107 -0.00116 L 0.04011 -0.05324 L -0.03854 -0.04792 L -0.01024 -0.0257 L 0.01737 -0.05579 L -0.06597 -0.0169 L 5E-6 3.33333E-6 Z " pathEditMode="relative" rAng="0" ptsTypes="AAAAAAAAAAA">
                                      <p:cBhvr>
                                        <p:cTn id="2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27168E-6 L 0.04409 -0.05433 L -0.03837 0.08324 L 0.00972 0.0622 L 0.03889 0.00786 L -0.04341 0.04786 L -0.00417 -0.07769 L 3.61111E-6 -1.27168E-6 Z " pathEditMode="relative" rAng="0" ptsTypes="AAAAAAAA">
                                      <p:cBhvr>
                                        <p:cTn id="2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33333E-6 L 0.00608 0.04907 L -0.04549 0.01203 L -0.00035 0.06319 L 0.03177 0.05347 L -0.01788 -0.02454 L 0.03455 0.00879 L -0.01493 -0.05764 L 0.01615 -0.04537 L 1.11022E-16 3.33333E-6 Z " pathEditMode="relative" rAng="0" ptsTypes="AAAAAAAAAA">
                                      <p:cBhvr>
                                        <p:cTn id="3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69 L -0.06649 -0.00069 L -0.05139 0.08704 L 0.05365 -0.01388 L 0.03525 0.07709 L 0.00018 -0.00069 Z " pathEditMode="relative" ptsTypes="AAAAAA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0.03229 0.02917 L -0.05156 0.08773 L 0.00018 -0.04306 L 0.05348 -0.01319 L -0.06059 -0.00093 L 0.03507 0.07778 L -3.33333E-6 0 Z " pathEditMode="relative" rAng="0" ptsTypes="AAAAAAAA">
                                      <p:cBhvr>
                                        <p:cTn id="3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7037E-6 L -0.0283 -0.09352 L -0.07691 0.04375 L 0.02934 0.05023 L 0.03437 -0.0426 L 0.05173 0.02268 L -0.03716 -0.00486 L 0.0026 0.09051 L 3.88889E-6 3.7037E-6 Z " pathEditMode="relative" rAng="1731334" ptsTypes="AAAAAAAAA">
                                      <p:cBhvr>
                                        <p:cTn id="3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07 L -0.03073 0.02916 L -0.04914 -0.05209 L -0.05139 0.08703 L -0.01164 -0.06204 L 0.05364 -0.01389 L -0.01337 0.04676 L 0.03524 0.07708 L 0.00017 -0.0007 Z " pathEditMode="relative" rAng="0" ptsTypes="AAAAAAAAA">
                                      <p:cBhvr>
                                        <p:cTn id="38" dur="200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1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2 0.02847 L -0.00156 0.05949 L 0.02257 0.0162 L 0.05365 -0.01389 L -0.00156 0.025 L -0.02083 0.02292 L 0.00417 -0.03935 L 0.03507 0.07708 L 0.00018 -0.0007 Z " pathEditMode="relative" rAng="0" ptsTypes="AAAAAAAAAA">
                                      <p:cBhvr>
                                        <p:cTn id="40" dur="200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19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69 L 0.00034 -0.04375 L 0.05364 -0.01389 L -0.01025 0.07269 L -0.01858 -0.03287 L -0.06042 -0.00162 L 0.03524 0.07709 L -0.00018 -0.00069 Z " pathEditMode="relative" rAng="0" ptsTypes="AAAAAAAA">
                                      <p:cBhvr>
                                        <p:cTn id="4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17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81 0.0301 L 0.025 0.04676 L 0.07187 0.03241 L -0.0375 0.05579 L -0.05156 -0.01898 L 0.02396 0.09514 L 0.01389 -0.05416 L -0.01181 0.0301 Z " pathEditMode="relative" rAng="13985397" ptsTypes="AAAAAAAA">
                                      <p:cBhvr>
                                        <p:cTn id="4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-1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-0.0007 L -0.03211 0.02847 L -0.09774 0.05625 L 0.00035 -0.04375 L 0.05365 -0.01389 L -0.06041 -0.00162 L 0.0448 0.06065 L 0.00018 -0.0007 Z " pathEditMode="relative" rAng="0" ptsTypes="AAAAAAAA">
                                      <p:cBhvr>
                                        <p:cTn id="4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" y="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2.3.  ZMĚNA VE PŘI TEPELNÉ VÝMĚNĚ. TEPLO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642918"/>
            <a:ext cx="89297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Teplo Q</a:t>
            </a:r>
            <a:r>
              <a:rPr lang="cs-CZ" sz="3200" dirty="0" smtClean="0"/>
              <a:t> je určeno energií, kterou při tepelné výměně odevzdá teplejší těleso studenějšímu.   </a:t>
            </a:r>
            <a:r>
              <a:rPr lang="en-US" sz="3200" b="1" dirty="0" smtClean="0"/>
              <a:t>[Q] </a:t>
            </a:r>
            <a:r>
              <a:rPr lang="cs-CZ" sz="3200" b="1" dirty="0" smtClean="0"/>
              <a:t>= J (joule)</a:t>
            </a:r>
          </a:p>
          <a:p>
            <a:endParaRPr lang="cs-CZ" sz="3200" b="1" dirty="0" smtClean="0"/>
          </a:p>
          <a:p>
            <a:pPr algn="ctr"/>
            <a:r>
              <a:rPr lang="cs-CZ" sz="3200" b="1" dirty="0" smtClean="0"/>
              <a:t>Dějové veličiny</a:t>
            </a:r>
            <a:r>
              <a:rPr lang="cs-CZ" sz="3200" dirty="0" smtClean="0"/>
              <a:t> </a:t>
            </a:r>
          </a:p>
          <a:p>
            <a:pPr algn="ctr"/>
            <a:r>
              <a:rPr lang="cs-CZ" sz="3200" dirty="0" smtClean="0"/>
              <a:t>popisují děj, změnu (W, Q).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b="1" dirty="0" smtClean="0"/>
              <a:t>Stavové veličiny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r>
              <a:rPr lang="cs-CZ" sz="3200" dirty="0" smtClean="0"/>
              <a:t>popisují konkrétní stav termodynamické soustavy </a:t>
            </a:r>
            <a:br>
              <a:rPr lang="cs-CZ" sz="3200" dirty="0" smtClean="0"/>
            </a:br>
            <a:r>
              <a:rPr lang="cs-CZ" sz="3200" dirty="0" smtClean="0"/>
              <a:t>(U, T, V, p).</a:t>
            </a:r>
          </a:p>
          <a:p>
            <a:endParaRPr lang="cs-CZ" sz="3200" b="1" dirty="0" smtClean="0"/>
          </a:p>
          <a:p>
            <a:pPr algn="ctr"/>
            <a:r>
              <a:rPr lang="cs-CZ" sz="3200" b="1" dirty="0" smtClean="0"/>
              <a:t>Teplo se vztahuje k ději, ne k tělesu.</a:t>
            </a:r>
          </a:p>
          <a:p>
            <a:pPr algn="ctr"/>
            <a:r>
              <a:rPr lang="cs-CZ" sz="3200" b="1" dirty="0" smtClean="0"/>
              <a:t>K tělesu se vztahuje teplota.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2.3.  ZMĚNA VE PŘI TEPELNÉ VÝMĚNĚ. TEPLO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984250"/>
            <a:ext cx="89297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Jestliže je změna VE</a:t>
            </a:r>
          </a:p>
          <a:p>
            <a:endParaRPr lang="cs-CZ" sz="3200" dirty="0" smtClean="0"/>
          </a:p>
          <a:p>
            <a:pPr marL="269875" indent="-269875">
              <a:buFont typeface="Arial" pitchFamily="34" charset="0"/>
              <a:buChar char="•"/>
            </a:pPr>
            <a:r>
              <a:rPr lang="cs-CZ" sz="3200" b="1" dirty="0" smtClean="0">
                <a:solidFill>
                  <a:srgbClr val="E46C0A"/>
                </a:solidFill>
              </a:rPr>
              <a:t>kladná</a:t>
            </a:r>
            <a:r>
              <a:rPr lang="cs-CZ" sz="3200" dirty="0" smtClean="0"/>
              <a:t>, pak nastal přírůstek energie, 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cs-CZ" sz="3200" dirty="0" smtClean="0"/>
              <a:t>vnější síly vykonaly práci</a:t>
            </a:r>
          </a:p>
          <a:p>
            <a:pPr marL="539750" indent="-269875">
              <a:buFont typeface="Arial" pitchFamily="34" charset="0"/>
              <a:buChar char="•"/>
            </a:pPr>
            <a:r>
              <a:rPr lang="cs-CZ" sz="3200" dirty="0" smtClean="0"/>
              <a:t>nebo bylo teplo soustavě dodáno z okolí </a:t>
            </a:r>
            <a:br>
              <a:rPr lang="cs-CZ" sz="3200" dirty="0" smtClean="0"/>
            </a:br>
            <a:endParaRPr lang="cs-CZ" sz="3200" b="1" dirty="0" smtClean="0"/>
          </a:p>
          <a:p>
            <a:pPr marL="269875" lvl="0" indent="-269875">
              <a:buFont typeface="Arial" pitchFamily="34" charset="0"/>
              <a:buChar char="•"/>
            </a:pPr>
            <a:r>
              <a:rPr lang="cs-CZ" sz="3200" b="1" dirty="0" smtClean="0">
                <a:solidFill>
                  <a:srgbClr val="E46C0A"/>
                </a:solidFill>
              </a:rPr>
              <a:t>záporná</a:t>
            </a:r>
            <a:r>
              <a:rPr lang="cs-CZ" sz="3200" dirty="0" smtClean="0"/>
              <a:t> , pak nastal úbytek energie,</a:t>
            </a:r>
          </a:p>
          <a:p>
            <a:pPr marL="539750" lvl="0" indent="-269875">
              <a:buFont typeface="Arial" pitchFamily="34" charset="0"/>
              <a:buChar char="•"/>
            </a:pPr>
            <a:r>
              <a:rPr lang="cs-CZ" sz="3200" dirty="0" smtClean="0"/>
              <a:t>termodynamická soustava sama vykonala práci</a:t>
            </a:r>
          </a:p>
          <a:p>
            <a:pPr marL="539750" lvl="0" indent="-269875">
              <a:buFont typeface="Arial" pitchFamily="34" charset="0"/>
              <a:buChar char="•"/>
            </a:pPr>
            <a:r>
              <a:rPr lang="cs-CZ" sz="3200" dirty="0" smtClean="0"/>
              <a:t>nebo bylo soustavě odebráno teplo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1117600"/>
            <a:ext cx="892971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Jestliže těleso příjme teplo Q, vzroste jeho vnitřní energie o ΔU a jestliže nenastane změna skupenství zvýší se teplota tělesa o </a:t>
            </a:r>
            <a:r>
              <a:rPr lang="cs-CZ" sz="3200" dirty="0" err="1" smtClean="0"/>
              <a:t>Δt</a:t>
            </a:r>
            <a:r>
              <a:rPr lang="cs-CZ" sz="3200" dirty="0" smtClean="0"/>
              <a:t>.</a:t>
            </a:r>
          </a:p>
          <a:p>
            <a:endParaRPr lang="cs-CZ" sz="3200" dirty="0" smtClean="0"/>
          </a:p>
          <a:p>
            <a:r>
              <a:rPr lang="cs-CZ" sz="3200" b="1" dirty="0" smtClean="0">
                <a:solidFill>
                  <a:srgbClr val="E46C0A"/>
                </a:solidFill>
              </a:rPr>
              <a:t>tepelná kapacita</a:t>
            </a:r>
            <a:r>
              <a:rPr lang="cs-CZ" sz="3200" dirty="0" smtClean="0">
                <a:solidFill>
                  <a:srgbClr val="E46C0A"/>
                </a:solidFill>
              </a:rPr>
              <a:t> </a:t>
            </a:r>
          </a:p>
          <a:p>
            <a:r>
              <a:rPr lang="cs-CZ" sz="3200" dirty="0" smtClean="0"/>
              <a:t>množství tepla, které musíme dodat</a:t>
            </a:r>
            <a:br>
              <a:rPr lang="cs-CZ" sz="3200" dirty="0" smtClean="0"/>
            </a:br>
            <a:r>
              <a:rPr lang="cs-CZ" sz="3200" dirty="0" smtClean="0"/>
              <a:t>tělesu, aby se jeho teplota zvýšila o 1K.  </a:t>
            </a:r>
          </a:p>
          <a:p>
            <a:r>
              <a:rPr lang="cs-CZ" sz="3200" dirty="0" smtClean="0"/>
              <a:t>   </a:t>
            </a:r>
          </a:p>
          <a:p>
            <a:pPr>
              <a:tabLst>
                <a:tab pos="6731000" algn="l"/>
              </a:tabLst>
            </a:pPr>
            <a:r>
              <a:rPr lang="cs-CZ" sz="3200" dirty="0" smtClean="0"/>
              <a:t>	</a:t>
            </a:r>
            <a:r>
              <a:rPr lang="cs-CZ" sz="4800" b="1" dirty="0" smtClean="0"/>
              <a:t>[C]=JK</a:t>
            </a:r>
            <a:r>
              <a:rPr lang="cs-CZ" sz="4800" b="1" baseline="30000" dirty="0" smtClean="0"/>
              <a:t>-1</a:t>
            </a:r>
            <a:endParaRPr lang="cs-CZ" sz="4800" b="1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60450" name="Object 2"/>
          <p:cNvGraphicFramePr>
            <a:graphicFrameLocks noChangeAspect="1"/>
          </p:cNvGraphicFramePr>
          <p:nvPr/>
        </p:nvGraphicFramePr>
        <p:xfrm>
          <a:off x="7016750" y="3162300"/>
          <a:ext cx="1740392" cy="1407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51" name="Rovnice" r:id="rId4" imgW="482400" imgH="393480" progId="Equation.3">
                  <p:embed/>
                </p:oleObj>
              </mc:Choice>
              <mc:Fallback>
                <p:oleObj name="Rovnice" r:id="rId4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0" y="3162300"/>
                        <a:ext cx="1740392" cy="1407381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806450"/>
            <a:ext cx="892971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E46C0A"/>
                </a:solidFill>
              </a:rPr>
              <a:t>měrná tepelná kapacita</a:t>
            </a:r>
          </a:p>
          <a:p>
            <a:r>
              <a:rPr lang="cs-CZ" sz="3200" dirty="0" smtClean="0"/>
              <a:t>množství tepla, které musíme </a:t>
            </a:r>
            <a:br>
              <a:rPr lang="cs-CZ" sz="3200" dirty="0" smtClean="0"/>
            </a:br>
            <a:r>
              <a:rPr lang="cs-CZ" sz="3200" dirty="0" smtClean="0"/>
              <a:t>dodat  1 kg látky, aby se jeho</a:t>
            </a:r>
            <a:br>
              <a:rPr lang="cs-CZ" sz="3200" dirty="0" smtClean="0"/>
            </a:br>
            <a:r>
              <a:rPr lang="cs-CZ" sz="3200" dirty="0" smtClean="0"/>
              <a:t>teplota zvýšila o 1K.  </a:t>
            </a:r>
          </a:p>
          <a:p>
            <a:r>
              <a:rPr lang="cs-CZ" sz="3200" dirty="0" smtClean="0"/>
              <a:t>						</a:t>
            </a:r>
            <a:r>
              <a:rPr lang="cs-CZ" sz="4400" dirty="0" smtClean="0"/>
              <a:t>[c]=J kg</a:t>
            </a:r>
            <a:r>
              <a:rPr lang="cs-CZ" sz="4400" baseline="30000" dirty="0" smtClean="0"/>
              <a:t>-1</a:t>
            </a:r>
            <a:r>
              <a:rPr lang="cs-CZ" sz="4400" dirty="0" smtClean="0"/>
              <a:t> K</a:t>
            </a:r>
            <a:r>
              <a:rPr lang="cs-CZ" sz="4400" baseline="30000" dirty="0" smtClean="0"/>
              <a:t>-1</a:t>
            </a:r>
            <a:endParaRPr lang="cs-CZ" sz="4400" dirty="0" smtClean="0"/>
          </a:p>
          <a:p>
            <a:endParaRPr lang="cs-CZ" sz="1000" dirty="0" smtClean="0"/>
          </a:p>
          <a:p>
            <a:r>
              <a:rPr lang="cs-CZ" sz="2800" dirty="0" smtClean="0"/>
              <a:t>(je charakteristická pro danou látku, MFCHT při 20</a:t>
            </a:r>
            <a:r>
              <a:rPr lang="cs-CZ" sz="2800" baseline="30000" dirty="0" smtClean="0"/>
              <a:t>o</a:t>
            </a:r>
            <a:r>
              <a:rPr lang="cs-CZ" sz="2800" dirty="0" smtClean="0"/>
              <a:t> C)	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b="1" dirty="0" smtClean="0"/>
              <a:t>Teplo</a:t>
            </a:r>
            <a:r>
              <a:rPr lang="cs-CZ" sz="3200" dirty="0" smtClean="0"/>
              <a:t>, které příjme chemicky stejnorodé těleso, je přímo úměrné hmotnosti tělesa a přírůstku teploty.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61474" name="Object 2"/>
          <p:cNvGraphicFramePr>
            <a:graphicFrameLocks noChangeAspect="1"/>
          </p:cNvGraphicFramePr>
          <p:nvPr/>
        </p:nvGraphicFramePr>
        <p:xfrm>
          <a:off x="5727700" y="1028700"/>
          <a:ext cx="3024187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76" name="Rovnice" r:id="rId4" imgW="838080" imgH="393480" progId="Equation.3">
                  <p:embed/>
                </p:oleObj>
              </mc:Choice>
              <mc:Fallback>
                <p:oleObj name="Rovnice" r:id="rId4" imgW="838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1028700"/>
                        <a:ext cx="3024187" cy="140335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75" name="Object 3"/>
          <p:cNvGraphicFramePr>
            <a:graphicFrameLocks noChangeAspect="1"/>
          </p:cNvGraphicFramePr>
          <p:nvPr/>
        </p:nvGraphicFramePr>
        <p:xfrm>
          <a:off x="3060699" y="4318000"/>
          <a:ext cx="2661081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477" name="Rovnice" r:id="rId6" imgW="622080" imgH="203040" progId="Equation.3">
                  <p:embed/>
                </p:oleObj>
              </mc:Choice>
              <mc:Fallback>
                <p:oleObj name="Rovnice" r:id="rId6" imgW="6220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699" y="4318000"/>
                        <a:ext cx="2661081" cy="858837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594350" y="984250"/>
            <a:ext cx="35496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Hmotnosti těles </a:t>
            </a:r>
            <a:br>
              <a:rPr lang="cs-CZ" sz="3200" dirty="0" smtClean="0"/>
            </a:br>
            <a:r>
              <a:rPr lang="cs-CZ" sz="3200" dirty="0" smtClean="0"/>
              <a:t>A, B, C jsou stejné.</a:t>
            </a:r>
          </a:p>
          <a:p>
            <a:endParaRPr lang="cs-CZ" sz="3200" dirty="0" smtClean="0"/>
          </a:p>
          <a:p>
            <a:r>
              <a:rPr lang="cs-CZ" sz="3200" dirty="0" smtClean="0"/>
              <a:t>Které těleso má největší měrnou tepelnou kapacitu? </a:t>
            </a:r>
          </a:p>
          <a:p>
            <a:r>
              <a:rPr lang="cs-CZ" sz="3200" dirty="0" smtClean="0"/>
              <a:t>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229350"/>
            <a:ext cx="2133600" cy="365125"/>
          </a:xfrm>
        </p:spPr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104900" y="5962650"/>
            <a:ext cx="511175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 flipH="1" flipV="1">
            <a:off x="-1206500" y="3651250"/>
            <a:ext cx="4667250" cy="44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38850" y="5918200"/>
            <a:ext cx="80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Q</a:t>
            </a:r>
            <a:endParaRPr lang="cs-CZ" sz="4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1150" y="8953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T</a:t>
            </a:r>
            <a:endParaRPr lang="cs-CZ" sz="4000" b="1" dirty="0"/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1120775" y="3695700"/>
            <a:ext cx="4206875" cy="1390650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1092200" y="2273300"/>
            <a:ext cx="3835400" cy="2832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433071" y="2292351"/>
            <a:ext cx="3491228" cy="2119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705100" y="120650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A</a:t>
            </a:r>
            <a:endParaRPr lang="cs-CZ" sz="4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349750" y="17843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B</a:t>
            </a:r>
            <a:endParaRPr lang="cs-CZ" sz="4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16450" y="31178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C</a:t>
            </a:r>
            <a:endParaRPr lang="cs-CZ" sz="4000" dirty="0"/>
          </a:p>
        </p:txBody>
      </p:sp>
      <p:cxnSp>
        <p:nvCxnSpPr>
          <p:cNvPr id="34" name="Přímá spojovací čára 33"/>
          <p:cNvCxnSpPr/>
          <p:nvPr/>
        </p:nvCxnSpPr>
        <p:spPr>
          <a:xfrm flipV="1">
            <a:off x="1104900" y="4151086"/>
            <a:ext cx="2950936" cy="335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rot="5400000">
            <a:off x="3171825" y="505142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5400000">
            <a:off x="1482725" y="509587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771525" y="509587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371600" y="596265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A</a:t>
            </a:r>
            <a:endParaRPr lang="cs-CZ" sz="3600" baseline="-25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2038350" y="600710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B</a:t>
            </a:r>
            <a:endParaRPr lang="cs-CZ" sz="3600" baseline="-25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3594100" y="600710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C</a:t>
            </a:r>
            <a:endParaRPr lang="cs-CZ" sz="3600" baseline="-25000" dirty="0"/>
          </a:p>
        </p:txBody>
      </p:sp>
      <p:sp>
        <p:nvSpPr>
          <p:cNvPr id="44" name="Levá složená závorka 43"/>
          <p:cNvSpPr/>
          <p:nvPr/>
        </p:nvSpPr>
        <p:spPr>
          <a:xfrm>
            <a:off x="660400" y="4184650"/>
            <a:ext cx="444500" cy="844550"/>
          </a:xfrm>
          <a:prstGeom prst="leftBrace">
            <a:avLst>
              <a:gd name="adj1" fmla="val 40969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0" y="427355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∆T</a:t>
            </a:r>
            <a:endParaRPr lang="cs-CZ" sz="3600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2" grpId="0"/>
      <p:bldP spid="43" grpId="0"/>
      <p:bldP spid="44" grpId="0" animBg="1"/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594350" y="762000"/>
            <a:ext cx="35496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Ke zvýšení teploty </a:t>
            </a:r>
            <a:br>
              <a:rPr lang="cs-CZ" sz="3200" dirty="0" smtClean="0"/>
            </a:br>
            <a:r>
              <a:rPr lang="cs-CZ" sz="3200" dirty="0" smtClean="0"/>
              <a:t>o ∆T potřebuje těleso C největší teplo.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C má největší měrnou tepelnou kapacitu.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10400" y="6229350"/>
            <a:ext cx="2133600" cy="365125"/>
          </a:xfrm>
        </p:spPr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104900" y="5962650"/>
            <a:ext cx="511175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 rot="5400000" flipH="1" flipV="1">
            <a:off x="-1206500" y="3651250"/>
            <a:ext cx="4667250" cy="444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038850" y="5918200"/>
            <a:ext cx="800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Q</a:t>
            </a:r>
            <a:endParaRPr lang="cs-CZ" sz="40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11150" y="8953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/>
              <a:t>T</a:t>
            </a:r>
            <a:endParaRPr lang="cs-CZ" sz="4000" b="1" dirty="0"/>
          </a:p>
        </p:txBody>
      </p:sp>
      <p:cxnSp>
        <p:nvCxnSpPr>
          <p:cNvPr id="15" name="Přímá spojovací čára 14"/>
          <p:cNvCxnSpPr/>
          <p:nvPr/>
        </p:nvCxnSpPr>
        <p:spPr>
          <a:xfrm flipV="1">
            <a:off x="1120775" y="3695700"/>
            <a:ext cx="4206875" cy="1390650"/>
          </a:xfrm>
          <a:prstGeom prst="line">
            <a:avLst/>
          </a:prstGeom>
          <a:ln w="28575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1092200" y="2273300"/>
            <a:ext cx="3835400" cy="2832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 flipH="1" flipV="1">
            <a:off x="433071" y="2292351"/>
            <a:ext cx="3491228" cy="21196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705100" y="120650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A</a:t>
            </a:r>
            <a:endParaRPr lang="cs-CZ" sz="4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349750" y="17843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B</a:t>
            </a:r>
            <a:endParaRPr lang="cs-CZ" sz="4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616450" y="3117850"/>
            <a:ext cx="66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C</a:t>
            </a:r>
            <a:endParaRPr lang="cs-CZ" sz="4000" dirty="0"/>
          </a:p>
        </p:txBody>
      </p:sp>
      <p:cxnSp>
        <p:nvCxnSpPr>
          <p:cNvPr id="34" name="Přímá spojovací čára 33"/>
          <p:cNvCxnSpPr/>
          <p:nvPr/>
        </p:nvCxnSpPr>
        <p:spPr>
          <a:xfrm flipV="1">
            <a:off x="1104900" y="4151086"/>
            <a:ext cx="2950936" cy="335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rot="5400000">
            <a:off x="3171825" y="505142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rot="5400000">
            <a:off x="1482725" y="509587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 rot="5400000">
            <a:off x="771525" y="5095875"/>
            <a:ext cx="182245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371600" y="596265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A</a:t>
            </a:r>
            <a:endParaRPr lang="cs-CZ" sz="3600" baseline="-25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2038350" y="600710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B</a:t>
            </a:r>
            <a:endParaRPr lang="cs-CZ" sz="3600" baseline="-25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3594100" y="600710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Q</a:t>
            </a:r>
            <a:r>
              <a:rPr lang="cs-CZ" sz="3600" baseline="-25000" dirty="0" smtClean="0"/>
              <a:t>C</a:t>
            </a:r>
            <a:endParaRPr lang="cs-CZ" sz="3600" baseline="-25000" dirty="0"/>
          </a:p>
        </p:txBody>
      </p:sp>
      <p:sp>
        <p:nvSpPr>
          <p:cNvPr id="44" name="Levá složená závorka 43"/>
          <p:cNvSpPr/>
          <p:nvPr/>
        </p:nvSpPr>
        <p:spPr>
          <a:xfrm>
            <a:off x="660400" y="4184650"/>
            <a:ext cx="444500" cy="844550"/>
          </a:xfrm>
          <a:prstGeom prst="leftBrace">
            <a:avLst>
              <a:gd name="adj1" fmla="val 40969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0" y="4273550"/>
            <a:ext cx="84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∆T</a:t>
            </a:r>
            <a:endParaRPr lang="cs-CZ" sz="3600" baseline="-25000" dirty="0"/>
          </a:p>
        </p:txBody>
      </p:sp>
      <p:graphicFrame>
        <p:nvGraphicFramePr>
          <p:cNvPr id="617475" name="Object 3"/>
          <p:cNvGraphicFramePr>
            <a:graphicFrameLocks noChangeAspect="1"/>
          </p:cNvGraphicFramePr>
          <p:nvPr/>
        </p:nvGraphicFramePr>
        <p:xfrm>
          <a:off x="6438900" y="2940050"/>
          <a:ext cx="15113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76" name="Rovnice" r:id="rId4" imgW="545760" imgH="393480" progId="Equation.3">
                  <p:embed/>
                </p:oleObj>
              </mc:Choice>
              <mc:Fallback>
                <p:oleObj name="Rovnice" r:id="rId4" imgW="5457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8900" y="2940050"/>
                        <a:ext cx="1511300" cy="107632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642918"/>
            <a:ext cx="8929718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cs-CZ" sz="3200" b="1" dirty="0" err="1" smtClean="0"/>
              <a:t>Př</a:t>
            </a:r>
            <a:r>
              <a:rPr lang="cs-CZ" sz="3200" b="1" dirty="0" smtClean="0"/>
              <a:t>: </a:t>
            </a:r>
            <a:r>
              <a:rPr lang="cs-CZ" sz="3200" dirty="0" smtClean="0"/>
              <a:t>Vodu a petrolej téže hmotnosti a teploty zahříváme po stejnou dobu. </a:t>
            </a:r>
            <a:br>
              <a:rPr lang="cs-CZ" sz="3200" dirty="0" smtClean="0"/>
            </a:br>
            <a:r>
              <a:rPr lang="cs-CZ" sz="3200" dirty="0" smtClean="0"/>
              <a:t>Která kapalina se více ohřeje?</a:t>
            </a:r>
          </a:p>
          <a:p>
            <a:endParaRPr lang="cs-CZ" sz="3200" dirty="0" smtClean="0"/>
          </a:p>
          <a:p>
            <a:r>
              <a:rPr lang="cs-CZ" sz="3200" dirty="0" smtClean="0"/>
              <a:t>        </a:t>
            </a:r>
          </a:p>
          <a:p>
            <a:r>
              <a:rPr lang="cs-CZ" sz="3200" baseline="-25000" dirty="0" smtClean="0"/>
              <a:t> </a:t>
            </a:r>
          </a:p>
          <a:p>
            <a:r>
              <a:rPr lang="cs-CZ" sz="3200" dirty="0" smtClean="0"/>
              <a:t>c </a:t>
            </a:r>
            <a:r>
              <a:rPr lang="cs-CZ" sz="3200" baseline="-25000" dirty="0" smtClean="0"/>
              <a:t>voda</a:t>
            </a:r>
            <a:r>
              <a:rPr lang="cs-CZ" sz="3200" dirty="0" smtClean="0"/>
              <a:t> = 4180 J kg</a:t>
            </a:r>
            <a:r>
              <a:rPr lang="cs-CZ" sz="3200" baseline="30000" dirty="0" smtClean="0"/>
              <a:t>-1</a:t>
            </a:r>
            <a:r>
              <a:rPr lang="cs-CZ" sz="3200" dirty="0" smtClean="0"/>
              <a:t> K</a:t>
            </a:r>
            <a:r>
              <a:rPr lang="cs-CZ" sz="3200" baseline="30000" dirty="0" smtClean="0"/>
              <a:t>-1</a:t>
            </a:r>
            <a:endParaRPr lang="cs-CZ" sz="3200" dirty="0" smtClean="0"/>
          </a:p>
          <a:p>
            <a:r>
              <a:rPr lang="cs-CZ" sz="3200" dirty="0" smtClean="0"/>
              <a:t>c </a:t>
            </a:r>
            <a:r>
              <a:rPr lang="cs-CZ" sz="3200" baseline="-25000" dirty="0" smtClean="0"/>
              <a:t>petrolej</a:t>
            </a:r>
            <a:r>
              <a:rPr lang="cs-CZ" sz="3200" dirty="0" smtClean="0"/>
              <a:t>= 2140 J kg</a:t>
            </a:r>
            <a:r>
              <a:rPr lang="cs-CZ" sz="3200" baseline="30000" dirty="0" smtClean="0"/>
              <a:t>-1</a:t>
            </a:r>
            <a:r>
              <a:rPr lang="cs-CZ" sz="3200" dirty="0" smtClean="0"/>
              <a:t> K</a:t>
            </a:r>
            <a:r>
              <a:rPr lang="cs-CZ" sz="3200" baseline="30000" dirty="0" smtClean="0"/>
              <a:t>-1</a:t>
            </a:r>
            <a:endParaRPr lang="cs-CZ" sz="3200" dirty="0" smtClean="0"/>
          </a:p>
          <a:p>
            <a:r>
              <a:rPr lang="cs-CZ" sz="3200" b="1" dirty="0" smtClean="0"/>
              <a:t>				   petrolej</a:t>
            </a:r>
          </a:p>
          <a:p>
            <a:endParaRPr lang="cs-CZ" sz="3200" dirty="0" smtClean="0"/>
          </a:p>
          <a:p>
            <a:r>
              <a:rPr lang="cs-CZ" sz="3200" dirty="0" smtClean="0"/>
              <a:t>U všech látek se s klesající teplotou měrná tepelná kapacita zmenšuje (při 0 K je velmi malá).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5809" name="Object 1"/>
          <p:cNvGraphicFramePr>
            <a:graphicFrameLocks noChangeAspect="1"/>
          </p:cNvGraphicFramePr>
          <p:nvPr/>
        </p:nvGraphicFramePr>
        <p:xfrm>
          <a:off x="6305550" y="1339850"/>
          <a:ext cx="215265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11" name="Rovnice" r:id="rId4" imgW="596880" imgH="990360" progId="Equation.3">
                  <p:embed/>
                </p:oleObj>
              </mc:Choice>
              <mc:Fallback>
                <p:oleObj name="Rovnice" r:id="rId4" imgW="596880" imgH="9903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1339850"/>
                        <a:ext cx="2152650" cy="353060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0" name="Object 2"/>
          <p:cNvGraphicFramePr>
            <a:graphicFrameLocks noChangeAspect="1"/>
          </p:cNvGraphicFramePr>
          <p:nvPr/>
        </p:nvGraphicFramePr>
        <p:xfrm>
          <a:off x="838200" y="2317750"/>
          <a:ext cx="266065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12" name="Rovnice" r:id="rId6" imgW="622080" imgH="203040" progId="Equation.3">
                  <p:embed/>
                </p:oleObj>
              </mc:Choice>
              <mc:Fallback>
                <p:oleObj name="Rovnice" r:id="rId6" imgW="6220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317750"/>
                        <a:ext cx="2660650" cy="85883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028700"/>
            <a:ext cx="91440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Celková energie soustavy se skládá z:</a:t>
            </a:r>
          </a:p>
          <a:p>
            <a:endParaRPr lang="cs-CZ" sz="3200" dirty="0" smtClean="0"/>
          </a:p>
          <a:p>
            <a:pPr marL="538163" lvl="1" indent="-261938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b="1" dirty="0" smtClean="0"/>
              <a:t>kinetické energie (</a:t>
            </a:r>
            <a:r>
              <a:rPr lang="cs-CZ" sz="3200" b="1" dirty="0" err="1" smtClean="0"/>
              <a:t>E</a:t>
            </a:r>
            <a:r>
              <a:rPr lang="cs-CZ" sz="3200" b="1" baseline="-25000" dirty="0" err="1" smtClean="0"/>
              <a:t>k</a:t>
            </a:r>
            <a:r>
              <a:rPr lang="cs-CZ" sz="3200" b="1" dirty="0" smtClean="0"/>
              <a:t>) </a:t>
            </a:r>
            <a:r>
              <a:rPr lang="cs-CZ" sz="3200" dirty="0" smtClean="0"/>
              <a:t>makroskopického pohybu jako celku</a:t>
            </a:r>
          </a:p>
          <a:p>
            <a:pPr marL="538163" lvl="1" indent="-261938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b="1" dirty="0" smtClean="0"/>
              <a:t>potenciální energie (</a:t>
            </a:r>
            <a:r>
              <a:rPr lang="cs-CZ" sz="3200" b="1" dirty="0" err="1" smtClean="0"/>
              <a:t>Ep</a:t>
            </a:r>
            <a:r>
              <a:rPr lang="cs-CZ" sz="3200" b="1" dirty="0" smtClean="0"/>
              <a:t>) </a:t>
            </a:r>
            <a:r>
              <a:rPr lang="cs-CZ" sz="3200" dirty="0" smtClean="0"/>
              <a:t>podmíněné přítomností vnějších silových polí (elektrického, gravitačního,…)</a:t>
            </a:r>
          </a:p>
          <a:p>
            <a:pPr marL="538163" lvl="1" indent="-261938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b="1" dirty="0" smtClean="0"/>
              <a:t>vnitřní energie U </a:t>
            </a:r>
            <a:r>
              <a:rPr lang="cs-CZ" sz="3200" dirty="0" smtClean="0"/>
              <a:t>související s vnitřní částicovou strukturou</a:t>
            </a:r>
          </a:p>
          <a:p>
            <a:pPr marL="538163" lvl="1" indent="-261938">
              <a:buFont typeface="Arial" pitchFamily="34" charset="0"/>
              <a:buChar char="•"/>
            </a:pPr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rgbClr val="E46C0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 VNITŘNÍ ENERGIE TĚLESA</a:t>
            </a:r>
            <a:endParaRPr lang="cs-CZ" sz="3400" dirty="0">
              <a:solidFill>
                <a:srgbClr val="FBCE8D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642918"/>
            <a:ext cx="89297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Příklad látek s </a:t>
            </a:r>
            <a:r>
              <a:rPr lang="cs-CZ" sz="3200" b="1" dirty="0" smtClean="0"/>
              <a:t>vysokou</a:t>
            </a:r>
            <a:r>
              <a:rPr lang="cs-CZ" sz="3200" dirty="0" smtClean="0"/>
              <a:t> měrnou tepelnou kapacitou:</a:t>
            </a:r>
          </a:p>
          <a:p>
            <a:endParaRPr lang="cs-CZ" sz="3200" dirty="0" smtClean="0"/>
          </a:p>
          <a:p>
            <a:r>
              <a:rPr lang="cs-CZ" sz="3200" dirty="0" smtClean="0"/>
              <a:t>	c </a:t>
            </a:r>
            <a:r>
              <a:rPr lang="cs-CZ" sz="3200" baseline="-25000" dirty="0" smtClean="0"/>
              <a:t>voda</a:t>
            </a:r>
            <a:r>
              <a:rPr lang="cs-CZ" sz="3200" dirty="0" smtClean="0"/>
              <a:t> = 4180 J kg</a:t>
            </a:r>
            <a:r>
              <a:rPr lang="cs-CZ" sz="3200" baseline="30000" dirty="0" smtClean="0"/>
              <a:t>-1</a:t>
            </a:r>
            <a:r>
              <a:rPr lang="cs-CZ" sz="3200" dirty="0" smtClean="0"/>
              <a:t> K</a:t>
            </a:r>
            <a:r>
              <a:rPr lang="cs-CZ" sz="3200" baseline="30000" dirty="0" smtClean="0"/>
              <a:t>-1</a:t>
            </a:r>
            <a:endParaRPr lang="cs-CZ" sz="3200" dirty="0" smtClean="0"/>
          </a:p>
          <a:p>
            <a:pPr marL="449263" lvl="0" indent="-358775">
              <a:buFont typeface="Arial" pitchFamily="34" charset="0"/>
              <a:buChar char="•"/>
            </a:pPr>
            <a:r>
              <a:rPr lang="cs-CZ" sz="3200" dirty="0" smtClean="0"/>
              <a:t>výhodné jako chladicí kapalina </a:t>
            </a:r>
          </a:p>
          <a:p>
            <a:pPr marL="449263" lvl="0" indent="-358775">
              <a:buFont typeface="Arial" pitchFamily="34" charset="0"/>
              <a:buChar char="•"/>
            </a:pPr>
            <a:r>
              <a:rPr lang="cs-CZ" sz="3200" dirty="0" smtClean="0"/>
              <a:t>nebo k přenosu energie (topení)</a:t>
            </a:r>
          </a:p>
          <a:p>
            <a:pPr marL="449263" lvl="0" indent="-358775">
              <a:buFont typeface="Arial" pitchFamily="34" charset="0"/>
              <a:buChar char="•"/>
            </a:pPr>
            <a:endParaRPr lang="cs-CZ" sz="3200" dirty="0" smtClean="0"/>
          </a:p>
          <a:p>
            <a:pPr marL="449263" lvl="0" indent="-358775">
              <a:buFont typeface="Arial" pitchFamily="34" charset="0"/>
              <a:buChar char="•"/>
            </a:pPr>
            <a:endParaRPr lang="cs-CZ" sz="3200" dirty="0" smtClean="0"/>
          </a:p>
          <a:p>
            <a:r>
              <a:rPr lang="cs-CZ" sz="3200" dirty="0" smtClean="0"/>
              <a:t>Příklad látek s </a:t>
            </a:r>
            <a:r>
              <a:rPr lang="cs-CZ" sz="3200" b="1" dirty="0" smtClean="0"/>
              <a:t>malou </a:t>
            </a:r>
            <a:r>
              <a:rPr lang="cs-CZ" sz="3200" dirty="0" smtClean="0"/>
              <a:t>měrnou tepelnou kapacitou:</a:t>
            </a:r>
          </a:p>
          <a:p>
            <a:pPr lvl="0"/>
            <a:r>
              <a:rPr lang="cs-CZ" sz="3200" dirty="0" smtClean="0"/>
              <a:t>(kovy)</a:t>
            </a:r>
          </a:p>
          <a:p>
            <a:r>
              <a:rPr lang="cs-CZ" sz="3200" dirty="0" smtClean="0"/>
              <a:t>	c </a:t>
            </a:r>
            <a:r>
              <a:rPr lang="cs-CZ" sz="3200" baseline="-25000" dirty="0" err="1" smtClean="0"/>
              <a:t>Fe</a:t>
            </a:r>
            <a:r>
              <a:rPr lang="cs-CZ" sz="3200" baseline="-25000" dirty="0" smtClean="0"/>
              <a:t> </a:t>
            </a:r>
            <a:r>
              <a:rPr lang="cs-CZ" sz="3200" dirty="0" smtClean="0"/>
              <a:t> = 452 J kg</a:t>
            </a:r>
            <a:r>
              <a:rPr lang="cs-CZ" sz="3200" baseline="30000" dirty="0" smtClean="0"/>
              <a:t>-1</a:t>
            </a:r>
            <a:r>
              <a:rPr lang="cs-CZ" sz="3200" dirty="0" smtClean="0"/>
              <a:t> K</a:t>
            </a:r>
            <a:r>
              <a:rPr lang="cs-CZ" sz="3200" baseline="30000" dirty="0" smtClean="0"/>
              <a:t>-1  </a:t>
            </a:r>
            <a:r>
              <a:rPr lang="cs-CZ" sz="3200" dirty="0" smtClean="0"/>
              <a:t> </a:t>
            </a:r>
          </a:p>
          <a:p>
            <a:pPr marL="449263" lvl="0" indent="-358775">
              <a:buFont typeface="Arial" pitchFamily="34" charset="0"/>
              <a:buChar char="•"/>
            </a:pPr>
            <a:r>
              <a:rPr lang="cs-CZ" sz="3200" dirty="0" smtClean="0"/>
              <a:t>snadné tepelné zpracování.</a:t>
            </a:r>
            <a:endParaRPr lang="cs-CZ" sz="32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2.4.  MĚRNÁ TEPELNÁ KAPACITA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82600" y="1828800"/>
          <a:ext cx="3911600" cy="3382148"/>
        </p:xfrm>
        <a:graphic>
          <a:graphicData uri="http://schemas.openxmlformats.org/drawingml/2006/table">
            <a:tbl>
              <a:tblPr/>
              <a:tblGrid>
                <a:gridCol w="1955800"/>
                <a:gridCol w="1955800"/>
              </a:tblGrid>
              <a:tr h="27340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BCE8D"/>
                          </a:solidFill>
                        </a:rPr>
                        <a:t>L</a:t>
                      </a:r>
                      <a:r>
                        <a:rPr lang="cs-CZ" sz="2800" dirty="0" err="1" smtClean="0">
                          <a:solidFill>
                            <a:srgbClr val="FBCE8D"/>
                          </a:solidFill>
                        </a:rPr>
                        <a:t>átka</a:t>
                      </a:r>
                      <a:endParaRPr lang="cs-CZ" sz="2800" dirty="0">
                        <a:solidFill>
                          <a:srgbClr val="FBCE8D"/>
                        </a:solidFill>
                      </a:endParaRP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baseline="0" dirty="0" smtClean="0">
                          <a:solidFill>
                            <a:srgbClr val="FBCE8D"/>
                          </a:solidFill>
                        </a:rPr>
                        <a:t>[c]</a:t>
                      </a:r>
                      <a:r>
                        <a:rPr lang="cs-CZ" sz="2800" baseline="0" dirty="0" smtClean="0">
                          <a:solidFill>
                            <a:srgbClr val="FBCE8D"/>
                          </a:solidFill>
                        </a:rPr>
                        <a:t>=</a:t>
                      </a:r>
                      <a:r>
                        <a:rPr lang="en-US" sz="2800" baseline="0" dirty="0" smtClean="0">
                          <a:solidFill>
                            <a:srgbClr val="FBCE8D"/>
                          </a:solidFill>
                        </a:rPr>
                        <a:t> </a:t>
                      </a:r>
                      <a:r>
                        <a:rPr lang="cs-CZ" sz="2800" baseline="0" dirty="0" err="1" smtClean="0">
                          <a:solidFill>
                            <a:srgbClr val="FBCE8D"/>
                          </a:solidFill>
                        </a:rPr>
                        <a:t>J.kg</a:t>
                      </a:r>
                      <a:r>
                        <a:rPr lang="cs-CZ" sz="2800" baseline="30000" dirty="0" smtClean="0">
                          <a:solidFill>
                            <a:srgbClr val="FBCE8D"/>
                          </a:solidFill>
                        </a:rPr>
                        <a:t>-1</a:t>
                      </a:r>
                      <a:r>
                        <a:rPr lang="cs-CZ" sz="2800" baseline="0" dirty="0" smtClean="0">
                          <a:solidFill>
                            <a:srgbClr val="FBCE8D"/>
                          </a:solidFill>
                        </a:rPr>
                        <a:t>.K</a:t>
                      </a:r>
                      <a:r>
                        <a:rPr lang="cs-CZ" sz="2800" baseline="30000" dirty="0" smtClean="0">
                          <a:solidFill>
                            <a:srgbClr val="FBCE8D"/>
                          </a:solidFill>
                        </a:rPr>
                        <a:t>-1</a:t>
                      </a:r>
                      <a:endParaRPr lang="cs-CZ" sz="2800" baseline="0" dirty="0">
                        <a:solidFill>
                          <a:srgbClr val="FBCE8D"/>
                        </a:solidFill>
                      </a:endParaRP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voda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4 180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vzduch</a:t>
                      </a:r>
                      <a:endParaRPr lang="cs-CZ" sz="2800" dirty="0"/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1 003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 err="1"/>
                        <a:t>ethanol</a:t>
                      </a:r>
                      <a:endParaRPr lang="cs-CZ" sz="2800" dirty="0"/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2 460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led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2 090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olej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2 000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kyslík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917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6C0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149850" y="939800"/>
          <a:ext cx="3244852" cy="5314804"/>
        </p:xfrm>
        <a:graphic>
          <a:graphicData uri="http://schemas.openxmlformats.org/drawingml/2006/table">
            <a:tbl>
              <a:tblPr/>
              <a:tblGrid>
                <a:gridCol w="1622426"/>
                <a:gridCol w="1622426"/>
              </a:tblGrid>
              <a:tr h="273403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dřevo</a:t>
                      </a:r>
                      <a:endParaRPr lang="cs-CZ" sz="2800" dirty="0"/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1 450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železo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450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měď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383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zinek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385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hliník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896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platina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133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olovo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129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cín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227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křemík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703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zlato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129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  <a:tr h="273403">
                <a:tc>
                  <a:txBody>
                    <a:bodyPr/>
                    <a:lstStyle/>
                    <a:p>
                      <a:r>
                        <a:rPr lang="cs-CZ" sz="2800" dirty="0"/>
                        <a:t>stříbro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235</a:t>
                      </a:r>
                    </a:p>
                  </a:txBody>
                  <a:tcPr marL="56444" marR="56444" marT="28222" marB="28222" anchor="ctr">
                    <a:lnL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CE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C0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Skupina 18"/>
          <p:cNvGrpSpPr/>
          <p:nvPr/>
        </p:nvGrpSpPr>
        <p:grpSpPr>
          <a:xfrm>
            <a:off x="6750050" y="1073150"/>
            <a:ext cx="2097182" cy="3067051"/>
            <a:chOff x="3460750" y="1073150"/>
            <a:chExt cx="2097182" cy="3067051"/>
          </a:xfrm>
        </p:grpSpPr>
        <p:sp>
          <p:nvSpPr>
            <p:cNvPr id="20" name="AutoShape 4"/>
            <p:cNvSpPr>
              <a:spLocks noChangeArrowheads="1"/>
            </p:cNvSpPr>
            <p:nvPr/>
          </p:nvSpPr>
          <p:spPr bwMode="auto">
            <a:xfrm>
              <a:off x="3460750" y="1839913"/>
              <a:ext cx="2097182" cy="2300288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t</a:t>
              </a:r>
              <a:r>
                <a:rPr kumimoji="0" lang="cs-CZ" sz="3200" b="0" i="0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7"/>
            <p:cNvSpPr>
              <a:spLocks noChangeArrowheads="1"/>
            </p:cNvSpPr>
            <p:nvPr/>
          </p:nvSpPr>
          <p:spPr bwMode="auto">
            <a:xfrm>
              <a:off x="3760347" y="1073150"/>
              <a:ext cx="299597" cy="2683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3760347" y="2606675"/>
              <a:ext cx="299597" cy="1150144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  <p:sp>
          <p:nvSpPr>
            <p:cNvPr id="23" name="AutoShape 11"/>
            <p:cNvSpPr>
              <a:spLocks noChangeArrowheads="1"/>
            </p:cNvSpPr>
            <p:nvPr/>
          </p:nvSpPr>
          <p:spPr bwMode="auto">
            <a:xfrm>
              <a:off x="4359542" y="2990056"/>
              <a:ext cx="898792" cy="1150144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t</a:t>
              </a:r>
              <a:r>
                <a:rPr kumimoji="0" lang="cs-CZ" sz="3200" b="0" i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2.5. KALORIMETRICKÁ ROVNICE </a:t>
            </a:r>
            <a:endParaRPr lang="cs-CZ" sz="3400" b="1" dirty="0"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</a:t>
            </a:r>
            <a:r>
              <a:rPr lang="cs-CZ" sz="3200" b="1" dirty="0" err="1" smtClean="0"/>
              <a:t>ř</a:t>
            </a:r>
            <a:r>
              <a:rPr lang="cs-CZ" sz="3200" b="1" dirty="0" smtClean="0"/>
              <a:t>.: </a:t>
            </a:r>
          </a:p>
          <a:p>
            <a:r>
              <a:rPr lang="cs-CZ" sz="3200" dirty="0" smtClean="0"/>
              <a:t>teplejší těleso  </a:t>
            </a:r>
          </a:p>
          <a:p>
            <a:r>
              <a:rPr lang="cs-CZ" sz="3200" dirty="0" smtClean="0"/>
              <a:t>	</a:t>
            </a:r>
            <a:endParaRPr lang="cs-CZ" sz="3200" baseline="-25000" dirty="0" smtClean="0"/>
          </a:p>
          <a:p>
            <a:endParaRPr lang="cs-CZ" sz="3200" dirty="0" smtClean="0"/>
          </a:p>
          <a:p>
            <a:r>
              <a:rPr lang="cs-CZ" sz="3200" dirty="0" smtClean="0"/>
              <a:t>chladnější kapalina  </a:t>
            </a:r>
          </a:p>
          <a:p>
            <a:r>
              <a:rPr lang="cs-CZ" sz="3200" dirty="0" smtClean="0"/>
              <a:t>	 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algn="ctr"/>
            <a:r>
              <a:rPr lang="cs-CZ" sz="3200" dirty="0" smtClean="0"/>
              <a:t>Tepelná výměna bude pokračovat, </a:t>
            </a:r>
          </a:p>
          <a:p>
            <a:pPr algn="ctr"/>
            <a:r>
              <a:rPr lang="cs-CZ" sz="3200" dirty="0" smtClean="0"/>
              <a:t>dokud nenastane rovnovážný stav.</a:t>
            </a:r>
          </a:p>
          <a:p>
            <a:pPr algn="ctr"/>
            <a:r>
              <a:rPr lang="cs-CZ" sz="3200" dirty="0" smtClean="0"/>
              <a:t>t – výsledná teplota RS</a:t>
            </a:r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/>
        </p:nvGrpSpPr>
        <p:grpSpPr>
          <a:xfrm>
            <a:off x="6750050" y="1073150"/>
            <a:ext cx="2097182" cy="3067051"/>
            <a:chOff x="6756322" y="1073150"/>
            <a:chExt cx="2097182" cy="3067051"/>
          </a:xfrm>
        </p:grpSpPr>
        <p:sp>
          <p:nvSpPr>
            <p:cNvPr id="334853" name="AutoShape 5"/>
            <p:cNvSpPr>
              <a:spLocks noChangeArrowheads="1"/>
            </p:cNvSpPr>
            <p:nvPr/>
          </p:nvSpPr>
          <p:spPr bwMode="auto">
            <a:xfrm>
              <a:off x="6756322" y="1839913"/>
              <a:ext cx="2097182" cy="2300288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3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      t</a:t>
              </a:r>
              <a:endPara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854" name="Rectangle 6"/>
            <p:cNvSpPr>
              <a:spLocks noChangeArrowheads="1"/>
            </p:cNvSpPr>
            <p:nvPr/>
          </p:nvSpPr>
          <p:spPr bwMode="auto">
            <a:xfrm>
              <a:off x="7055919" y="1073150"/>
              <a:ext cx="299597" cy="2683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  <p:sp>
          <p:nvSpPr>
            <p:cNvPr id="334857" name="Rectangle 9"/>
            <p:cNvSpPr>
              <a:spLocks noChangeArrowheads="1"/>
            </p:cNvSpPr>
            <p:nvPr/>
          </p:nvSpPr>
          <p:spPr bwMode="auto">
            <a:xfrm>
              <a:off x="7055919" y="1456531"/>
              <a:ext cx="299597" cy="2300288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  <p:sp>
          <p:nvSpPr>
            <p:cNvPr id="334858" name="AutoShape 10"/>
            <p:cNvSpPr>
              <a:spLocks noChangeArrowheads="1"/>
            </p:cNvSpPr>
            <p:nvPr/>
          </p:nvSpPr>
          <p:spPr bwMode="auto">
            <a:xfrm>
              <a:off x="7655114" y="2990056"/>
              <a:ext cx="898792" cy="1150144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t</a:t>
              </a:r>
              <a:endPara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4852" name="AutoShape 4"/>
          <p:cNvSpPr>
            <a:spLocks noChangeArrowheads="1"/>
          </p:cNvSpPr>
          <p:nvPr/>
        </p:nvSpPr>
        <p:spPr bwMode="auto">
          <a:xfrm>
            <a:off x="3460750" y="1839913"/>
            <a:ext cx="2097182" cy="23002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t</a:t>
            </a:r>
            <a:r>
              <a:rPr kumimoji="0" lang="cs-CZ" sz="3200" b="0" i="0" u="none" strike="noStrike" cap="none" normalizeH="0" baseline="-25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endParaRPr kumimoji="0" lang="cs-CZ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3760347" y="1073150"/>
            <a:ext cx="299597" cy="2683669"/>
            <a:chOff x="3760347" y="1073150"/>
            <a:chExt cx="299597" cy="2683669"/>
          </a:xfrm>
        </p:grpSpPr>
        <p:sp>
          <p:nvSpPr>
            <p:cNvPr id="334855" name="Rectangle 7"/>
            <p:cNvSpPr>
              <a:spLocks noChangeArrowheads="1"/>
            </p:cNvSpPr>
            <p:nvPr/>
          </p:nvSpPr>
          <p:spPr bwMode="auto">
            <a:xfrm>
              <a:off x="3760347" y="1073150"/>
              <a:ext cx="299597" cy="26836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  <p:sp>
          <p:nvSpPr>
            <p:cNvPr id="334856" name="Rectangle 8"/>
            <p:cNvSpPr>
              <a:spLocks noChangeArrowheads="1"/>
            </p:cNvSpPr>
            <p:nvPr/>
          </p:nvSpPr>
          <p:spPr bwMode="auto">
            <a:xfrm>
              <a:off x="3760347" y="2606675"/>
              <a:ext cx="299597" cy="1150144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200"/>
            </a:p>
          </p:txBody>
        </p:sp>
      </p:grpSp>
      <p:sp>
        <p:nvSpPr>
          <p:cNvPr id="334859" name="AutoShape 11"/>
          <p:cNvSpPr>
            <a:spLocks noChangeArrowheads="1"/>
          </p:cNvSpPr>
          <p:nvPr/>
        </p:nvSpPr>
        <p:spPr bwMode="auto">
          <a:xfrm>
            <a:off x="4359542" y="2990056"/>
            <a:ext cx="898792" cy="1150144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r>
              <a:rPr kumimoji="0" lang="cs-CZ" sz="32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860800" y="4406900"/>
            <a:ext cx="1223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t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&gt; t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24" name="Obdélník 23"/>
          <p:cNvSpPr/>
          <p:nvPr/>
        </p:nvSpPr>
        <p:spPr>
          <a:xfrm>
            <a:off x="6972300" y="4406900"/>
            <a:ext cx="1659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t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&gt; t &gt; t</a:t>
            </a:r>
            <a:r>
              <a:rPr lang="cs-CZ" sz="3200" baseline="-25000" dirty="0" smtClean="0"/>
              <a:t>2</a:t>
            </a:r>
            <a:endParaRPr lang="cs-CZ" sz="3200" baseline="-25000" dirty="0"/>
          </a:p>
        </p:txBody>
      </p:sp>
      <p:graphicFrame>
        <p:nvGraphicFramePr>
          <p:cNvPr id="402434" name="Object 2"/>
          <p:cNvGraphicFramePr>
            <a:graphicFrameLocks noChangeAspect="1"/>
          </p:cNvGraphicFramePr>
          <p:nvPr/>
        </p:nvGraphicFramePr>
        <p:xfrm>
          <a:off x="660400" y="1828799"/>
          <a:ext cx="1774147" cy="767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36" name="Rovnice" r:id="rId4" imgW="495000" imgH="215640" progId="Equation.3">
                  <p:embed/>
                </p:oleObj>
              </mc:Choice>
              <mc:Fallback>
                <p:oleObj name="Rovnice" r:id="rId4" imgW="4950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828799"/>
                        <a:ext cx="1774147" cy="767486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660400" y="3384550"/>
          <a:ext cx="1955800" cy="767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37" name="Rovnice" r:id="rId6" imgW="545760" imgH="215640" progId="Equation.3">
                  <p:embed/>
                </p:oleObj>
              </mc:Choice>
              <mc:Fallback>
                <p:oleObj name="Rovnice" r:id="rId6" imgW="54576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3384550"/>
                        <a:ext cx="1955800" cy="76748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Obdélník 25"/>
          <p:cNvSpPr/>
          <p:nvPr/>
        </p:nvSpPr>
        <p:spPr>
          <a:xfrm>
            <a:off x="4127500" y="1117600"/>
            <a:ext cx="28396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dirty="0" smtClean="0"/>
              <a:t>←  teploměr  →</a:t>
            </a: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9" grpId="0" animBg="1"/>
      <p:bldP spid="16" grpId="0"/>
      <p:bldP spid="24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2.5. KALORIMETRICKÁ ROVNICE </a:t>
            </a:r>
            <a:endParaRPr lang="cs-CZ" sz="3400" b="1" dirty="0">
              <a:solidFill>
                <a:srgbClr val="FBCE8D"/>
              </a:solidFill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Zákon zachování energie: </a:t>
            </a:r>
          </a:p>
          <a:p>
            <a:pPr algn="ctr"/>
            <a:endParaRPr lang="cs-CZ" sz="3200" b="1" dirty="0" smtClean="0"/>
          </a:p>
          <a:p>
            <a:pPr algn="ctr"/>
            <a:r>
              <a:rPr lang="cs-CZ" sz="3200" dirty="0" smtClean="0"/>
              <a:t>úbytek VE tělesa = přírůstku VE kapaliny, </a:t>
            </a:r>
          </a:p>
          <a:p>
            <a:pPr algn="ctr"/>
            <a:r>
              <a:rPr lang="cs-CZ" sz="3200" dirty="0" smtClean="0"/>
              <a:t>Celková VE soustavy se nemění.</a:t>
            </a:r>
          </a:p>
          <a:p>
            <a:r>
              <a:rPr lang="cs-CZ" sz="3200" dirty="0" smtClean="0"/>
              <a:t>     </a:t>
            </a:r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 marL="630238" indent="-180975"/>
            <a:r>
              <a:rPr lang="cs-CZ" sz="3200" dirty="0" smtClean="0"/>
              <a:t>Q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– teplo uvolněné</a:t>
            </a:r>
          </a:p>
          <a:p>
            <a:pPr marL="630238" indent="-180975"/>
            <a:r>
              <a:rPr lang="cs-CZ" sz="3200" dirty="0" smtClean="0"/>
              <a:t>Q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– teplo přijaté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0690" name="Object 2"/>
          <p:cNvGraphicFramePr>
            <a:graphicFrameLocks noChangeAspect="1"/>
          </p:cNvGraphicFramePr>
          <p:nvPr/>
        </p:nvGraphicFramePr>
        <p:xfrm>
          <a:off x="1771650" y="2940050"/>
          <a:ext cx="5583237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691" name="Rovnice" r:id="rId4" imgW="1485720" imgH="457200" progId="Equation.3">
                  <p:embed/>
                </p:oleObj>
              </mc:Choice>
              <mc:Fallback>
                <p:oleObj name="Rovnice" r:id="rId4" imgW="14857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2940050"/>
                        <a:ext cx="5583237" cy="170497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5905500" y="5251450"/>
            <a:ext cx="21780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/>
              <a:t>t</a:t>
            </a:r>
            <a:r>
              <a:rPr lang="cs-CZ" sz="4000" baseline="-25000" dirty="0" smtClean="0"/>
              <a:t>1</a:t>
            </a:r>
            <a:r>
              <a:rPr lang="cs-CZ" sz="4000" dirty="0" smtClean="0"/>
              <a:t> &gt; t &gt; t</a:t>
            </a:r>
            <a:r>
              <a:rPr lang="cs-CZ" sz="4000" baseline="-25000" dirty="0" smtClean="0"/>
              <a:t>2</a:t>
            </a:r>
            <a:endParaRPr lang="cs-CZ" sz="4000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2.5. KALORIMETRICKÁ ROVNICE </a:t>
            </a:r>
            <a:endParaRPr lang="cs-CZ" sz="3400" b="1" dirty="0">
              <a:solidFill>
                <a:srgbClr val="FBCE8D"/>
              </a:solidFill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kalorimetr</a:t>
            </a:r>
            <a:r>
              <a:rPr lang="cs-CZ" sz="3200" dirty="0" smtClean="0"/>
              <a:t> – nádoba k experimentálnímu </a:t>
            </a:r>
            <a:br>
              <a:rPr lang="cs-CZ" sz="3200" dirty="0" smtClean="0"/>
            </a:br>
            <a:r>
              <a:rPr lang="cs-CZ" sz="3200" dirty="0" smtClean="0"/>
              <a:t>měření měrné tepelné kapacity</a:t>
            </a:r>
          </a:p>
          <a:p>
            <a:r>
              <a:rPr lang="cs-CZ" sz="3200" b="1" dirty="0" smtClean="0"/>
              <a:t>směšovací kalorimetr</a:t>
            </a:r>
            <a:r>
              <a:rPr lang="cs-CZ" sz="3200" dirty="0" smtClean="0"/>
              <a:t> – tepelně izolovaná </a:t>
            </a:r>
            <a:br>
              <a:rPr lang="cs-CZ" sz="3200" dirty="0" smtClean="0"/>
            </a:br>
            <a:r>
              <a:rPr lang="cs-CZ" sz="3200" dirty="0" smtClean="0"/>
              <a:t>nádoba s míchačkou a teploměrem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>
              <a:tabLst>
                <a:tab pos="900113" algn="l"/>
              </a:tabLst>
            </a:pPr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105650" y="62293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1</a:t>
            </a:r>
            <a:endParaRPr lang="cs-CZ" dirty="0"/>
          </a:p>
        </p:txBody>
      </p:sp>
      <p:pic>
        <p:nvPicPr>
          <p:cNvPr id="494594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49300" y="3162300"/>
            <a:ext cx="4489450" cy="336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459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7105650" y="895350"/>
            <a:ext cx="1747837" cy="523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ovéPole 8"/>
          <p:cNvSpPr txBox="1"/>
          <p:nvPr/>
        </p:nvSpPr>
        <p:spPr>
          <a:xfrm>
            <a:off x="5327650" y="614045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2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2.5. KALORIMETRICKÁ ROVNICE </a:t>
            </a:r>
            <a:endParaRPr lang="cs-CZ" sz="3400" b="1" dirty="0">
              <a:solidFill>
                <a:srgbClr val="FBCE8D"/>
              </a:solidFill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pPr>
              <a:tabLst>
                <a:tab pos="900113" algn="l"/>
              </a:tabLst>
            </a:pPr>
            <a:endParaRPr lang="cs-CZ" sz="3200" dirty="0" smtClean="0"/>
          </a:p>
          <a:p>
            <a:pPr>
              <a:tabLst>
                <a:tab pos="900113" algn="l"/>
              </a:tabLst>
            </a:pPr>
            <a:r>
              <a:rPr lang="cs-CZ" sz="3200" dirty="0" err="1" smtClean="0"/>
              <a:t>C</a:t>
            </a:r>
            <a:r>
              <a:rPr lang="cs-CZ" sz="3200" baseline="-25000" dirty="0" err="1" smtClean="0"/>
              <a:t>k</a:t>
            </a:r>
            <a:r>
              <a:rPr lang="cs-CZ" sz="3200" dirty="0" smtClean="0"/>
              <a:t> – 	tepelná kapacita kalorimetru </a:t>
            </a:r>
          </a:p>
          <a:p>
            <a:pPr>
              <a:tabLst>
                <a:tab pos="900113" algn="l"/>
              </a:tabLst>
            </a:pPr>
            <a:r>
              <a:rPr lang="cs-CZ" sz="3200" dirty="0" err="1" smtClean="0"/>
              <a:t>m</a:t>
            </a:r>
            <a:r>
              <a:rPr lang="cs-CZ" sz="3200" baseline="-25000" dirty="0" err="1" smtClean="0"/>
              <a:t>k</a:t>
            </a:r>
            <a:r>
              <a:rPr lang="cs-CZ" sz="3200" baseline="-25000" dirty="0" smtClean="0"/>
              <a:t> </a:t>
            </a:r>
            <a:r>
              <a:rPr lang="cs-CZ" sz="3200" dirty="0" smtClean="0"/>
              <a:t>– 	hmotnost vnitřní nádoby kalorimetru</a:t>
            </a:r>
          </a:p>
          <a:p>
            <a:pPr>
              <a:tabLst>
                <a:tab pos="900113" algn="l"/>
              </a:tabLst>
            </a:pPr>
            <a:r>
              <a:rPr lang="cs-CZ" sz="3200" dirty="0" smtClean="0"/>
              <a:t> </a:t>
            </a:r>
            <a:r>
              <a:rPr lang="cs-CZ" sz="3200" dirty="0" err="1" smtClean="0"/>
              <a:t>c</a:t>
            </a:r>
            <a:r>
              <a:rPr lang="cs-CZ" sz="3200" baseline="-25000" dirty="0" err="1" smtClean="0"/>
              <a:t>k</a:t>
            </a:r>
            <a:r>
              <a:rPr lang="cs-CZ" sz="3200" baseline="-25000" dirty="0" smtClean="0"/>
              <a:t> </a:t>
            </a:r>
            <a:r>
              <a:rPr lang="cs-CZ" sz="3200" dirty="0" smtClean="0"/>
              <a:t>–	měrná tepelná kapacita materiálu, </a:t>
            </a:r>
            <a:br>
              <a:rPr lang="cs-CZ" sz="3200" dirty="0" smtClean="0"/>
            </a:br>
            <a:r>
              <a:rPr lang="cs-CZ" sz="3200" dirty="0" smtClean="0"/>
              <a:t>        	ze které je kalorimetr vyroben (hliník….)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94593" name="Object 2"/>
          <p:cNvGraphicFramePr>
            <a:graphicFrameLocks noChangeAspect="1"/>
          </p:cNvGraphicFramePr>
          <p:nvPr/>
        </p:nvGraphicFramePr>
        <p:xfrm>
          <a:off x="704850" y="2051050"/>
          <a:ext cx="243363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03" name="Rovnice" r:id="rId4" imgW="647640" imgH="228600" progId="Equation.3">
                  <p:embed/>
                </p:oleObj>
              </mc:Choice>
              <mc:Fallback>
                <p:oleObj name="Rovnice" r:id="rId4" imgW="6476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051050"/>
                        <a:ext cx="2433638" cy="85248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3203" name="Picture 3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771900" y="717550"/>
            <a:ext cx="4570412" cy="3427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Volný tvar 7"/>
          <p:cNvSpPr/>
          <p:nvPr/>
        </p:nvSpPr>
        <p:spPr>
          <a:xfrm>
            <a:off x="7300686" y="2075542"/>
            <a:ext cx="1465943" cy="3264807"/>
          </a:xfrm>
          <a:custGeom>
            <a:avLst/>
            <a:gdLst>
              <a:gd name="connsiteX0" fmla="*/ 0 w 1465943"/>
              <a:gd name="connsiteY0" fmla="*/ 2772228 h 2772228"/>
              <a:gd name="connsiteX1" fmla="*/ 1465943 w 1465943"/>
              <a:gd name="connsiteY1" fmla="*/ 2772228 h 2772228"/>
              <a:gd name="connsiteX2" fmla="*/ 1436914 w 1465943"/>
              <a:gd name="connsiteY2" fmla="*/ 0 h 2772228"/>
              <a:gd name="connsiteX3" fmla="*/ 478971 w 1465943"/>
              <a:gd name="connsiteY3" fmla="*/ 14514 h 277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5943" h="2772228">
                <a:moveTo>
                  <a:pt x="0" y="2772228"/>
                </a:moveTo>
                <a:lnTo>
                  <a:pt x="1465943" y="2772228"/>
                </a:lnTo>
                <a:lnTo>
                  <a:pt x="1436914" y="0"/>
                </a:lnTo>
                <a:lnTo>
                  <a:pt x="478971" y="14514"/>
                </a:lnTo>
              </a:path>
            </a:pathLst>
          </a:custGeom>
          <a:ln w="57150">
            <a:solidFill>
              <a:srgbClr val="005A9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7683500" y="4184650"/>
            <a:ext cx="88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Obr. 3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2.5. KALORIMETRICKÁ ROVNICE </a:t>
            </a:r>
            <a:endParaRPr lang="cs-CZ" sz="3400" b="1" dirty="0">
              <a:solidFill>
                <a:srgbClr val="FBCE8D"/>
              </a:solidFill>
              <a:cs typeface="Arial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0350" y="642918"/>
            <a:ext cx="88836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Nemůžeme-li zanedbat teplo </a:t>
            </a:r>
            <a:br>
              <a:rPr lang="cs-CZ" sz="3200" dirty="0" smtClean="0"/>
            </a:br>
            <a:r>
              <a:rPr lang="cs-CZ" sz="3200" dirty="0" smtClean="0"/>
              <a:t>přijaté kalorimetrem, pak</a:t>
            </a:r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baseline="-250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Q</a:t>
            </a:r>
            <a:r>
              <a:rPr lang="cs-CZ" sz="3200" baseline="-25000" dirty="0" smtClean="0"/>
              <a:t>K </a:t>
            </a:r>
            <a:r>
              <a:rPr lang="cs-CZ" sz="3200" dirty="0" smtClean="0"/>
              <a:t>– teplo přijaté kalorimetrem a příslušenstvím</a:t>
            </a:r>
            <a:br>
              <a:rPr lang="cs-CZ" sz="3200" dirty="0" smtClean="0"/>
            </a:br>
            <a:r>
              <a:rPr lang="cs-CZ" sz="3200" dirty="0" smtClean="0"/>
              <a:t>        při přírůstku teploty ∆t = </a:t>
            </a:r>
            <a:r>
              <a:rPr lang="cs-CZ" sz="3200" dirty="0" err="1" smtClean="0"/>
              <a:t>t</a:t>
            </a:r>
            <a:r>
              <a:rPr lang="cs-CZ" sz="3200" dirty="0" smtClean="0"/>
              <a:t> – t</a:t>
            </a:r>
            <a:r>
              <a:rPr lang="cs-CZ" sz="3200" baseline="-25000" dirty="0" smtClean="0"/>
              <a:t>2</a:t>
            </a:r>
          </a:p>
          <a:p>
            <a:endParaRPr lang="cs-CZ" sz="3200" dirty="0" smtClean="0"/>
          </a:p>
          <a:p>
            <a:r>
              <a:rPr lang="cs-CZ" sz="3200" dirty="0" err="1" smtClean="0"/>
              <a:t>C</a:t>
            </a:r>
            <a:r>
              <a:rPr lang="cs-CZ" sz="3200" baseline="-25000" dirty="0" err="1" smtClean="0"/>
              <a:t>k</a:t>
            </a:r>
            <a:r>
              <a:rPr lang="cs-CZ" sz="3200" dirty="0" smtClean="0"/>
              <a:t> – tepelná kapacita kalorimetru </a:t>
            </a:r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0690" name="Object 2"/>
          <p:cNvGraphicFramePr>
            <a:graphicFrameLocks noChangeAspect="1"/>
          </p:cNvGraphicFramePr>
          <p:nvPr/>
        </p:nvGraphicFramePr>
        <p:xfrm>
          <a:off x="441325" y="1873250"/>
          <a:ext cx="8113713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61" name="Rovnice" r:id="rId4" imgW="2158920" imgH="457200" progId="Equation.3">
                  <p:embed/>
                </p:oleObj>
              </mc:Choice>
              <mc:Fallback>
                <p:oleObj name="Rovnice" r:id="rId4" imgW="21589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873250"/>
                        <a:ext cx="8113713" cy="170497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261100" y="5518150"/>
          <a:ext cx="1855787" cy="650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62" name="Rovnice" r:id="rId6" imgW="647640" imgH="228600" progId="Equation.3">
                  <p:embed/>
                </p:oleObj>
              </mc:Choice>
              <mc:Fallback>
                <p:oleObj name="Rovnice" r:id="rId6" imgW="647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5518150"/>
                        <a:ext cx="1855787" cy="650071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261100" y="4629150"/>
          <a:ext cx="2583334" cy="6500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463" name="Rovnice" r:id="rId8" imgW="901440" imgH="228600" progId="Equation.3">
                  <p:embed/>
                </p:oleObj>
              </mc:Choice>
              <mc:Fallback>
                <p:oleObj name="Rovnice" r:id="rId8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100" y="4629150"/>
                        <a:ext cx="2583334" cy="650071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véPole 19"/>
          <p:cNvSpPr txBox="1"/>
          <p:nvPr/>
        </p:nvSpPr>
        <p:spPr>
          <a:xfrm>
            <a:off x="-9473" y="639789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V praxi probíhá změna VE </a:t>
            </a:r>
            <a:br>
              <a:rPr lang="cs-CZ" sz="3200" dirty="0" smtClean="0"/>
            </a:br>
            <a:r>
              <a:rPr lang="cs-CZ" sz="3200" dirty="0" smtClean="0"/>
              <a:t>jak konáním práce, tak tepelnou výměnou.</a:t>
            </a:r>
          </a:p>
          <a:p>
            <a:pPr algn="ctr"/>
            <a:endParaRPr lang="cs-CZ" sz="3200" dirty="0" smtClean="0"/>
          </a:p>
          <a:p>
            <a:r>
              <a:rPr lang="cs-CZ" sz="3200" dirty="0" smtClean="0"/>
              <a:t>		</a:t>
            </a:r>
            <a:r>
              <a:rPr lang="cs-CZ" sz="4400" dirty="0" smtClean="0"/>
              <a:t>W    →     ΔU     ←   Q</a:t>
            </a:r>
          </a:p>
          <a:p>
            <a:endParaRPr lang="cs-CZ" sz="4400" dirty="0" smtClean="0"/>
          </a:p>
          <a:p>
            <a:endParaRPr lang="cs-CZ" sz="4400" dirty="0" smtClean="0"/>
          </a:p>
          <a:p>
            <a:r>
              <a:rPr lang="cs-CZ" sz="3200" dirty="0" smtClean="0"/>
              <a:t>	</a:t>
            </a:r>
          </a:p>
          <a:p>
            <a:r>
              <a:rPr lang="cs-CZ" sz="3200" dirty="0" smtClean="0"/>
              <a:t>	</a:t>
            </a:r>
          </a:p>
          <a:p>
            <a:r>
              <a:rPr lang="cs-CZ" sz="3200" dirty="0" smtClean="0"/>
              <a:t>	</a:t>
            </a:r>
            <a:r>
              <a:rPr lang="cs-CZ" sz="3200" b="1" dirty="0" smtClean="0"/>
              <a:t>Př.: </a:t>
            </a:r>
            <a:r>
              <a:rPr lang="cs-CZ" sz="3200" dirty="0" smtClean="0"/>
              <a:t>Plyn v nádobě je stlačován pístem </a:t>
            </a:r>
            <a:br>
              <a:rPr lang="cs-CZ" sz="3200" dirty="0" smtClean="0"/>
            </a:br>
            <a:r>
              <a:rPr lang="cs-CZ" sz="3200" dirty="0" smtClean="0"/>
              <a:t>	       a současně zahříván teplejším tělesem.   </a:t>
            </a:r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16987" y="3389963"/>
            <a:ext cx="2844800" cy="1466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906187" y="3389963"/>
            <a:ext cx="151130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cs-CZ" sz="4000" baseline="-250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1</a:t>
            </a:r>
            <a:endParaRPr lang="cs-CZ" sz="4000" dirty="0"/>
          </a:p>
        </p:txBody>
      </p:sp>
      <p:sp>
        <p:nvSpPr>
          <p:cNvPr id="16" name="Obdélník 15"/>
          <p:cNvSpPr/>
          <p:nvPr/>
        </p:nvSpPr>
        <p:spPr>
          <a:xfrm>
            <a:off x="5417487" y="3389963"/>
            <a:ext cx="2000250" cy="146685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sp>
        <p:nvSpPr>
          <p:cNvPr id="18" name="Obdélník 17"/>
          <p:cNvSpPr/>
          <p:nvPr/>
        </p:nvSpPr>
        <p:spPr>
          <a:xfrm>
            <a:off x="3194987" y="3389963"/>
            <a:ext cx="222250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1405863" y="3502699"/>
            <a:ext cx="1790343" cy="1244599"/>
          </a:xfrm>
          <a:custGeom>
            <a:avLst/>
            <a:gdLst>
              <a:gd name="connsiteX0" fmla="*/ 0 w 10000"/>
              <a:gd name="connsiteY0" fmla="*/ 6693 h 10000"/>
              <a:gd name="connsiteX1" fmla="*/ 1944 w 10000"/>
              <a:gd name="connsiteY1" fmla="*/ 5484 h 10000"/>
              <a:gd name="connsiteX2" fmla="*/ 2593 w 10000"/>
              <a:gd name="connsiteY2" fmla="*/ 800 h 10000"/>
              <a:gd name="connsiteX3" fmla="*/ 2735 w 10000"/>
              <a:gd name="connsiteY3" fmla="*/ 9200 h 10000"/>
              <a:gd name="connsiteX4" fmla="*/ 3875 w 10000"/>
              <a:gd name="connsiteY4" fmla="*/ 400 h 10000"/>
              <a:gd name="connsiteX5" fmla="*/ 3875 w 10000"/>
              <a:gd name="connsiteY5" fmla="*/ 8000 h 10000"/>
              <a:gd name="connsiteX6" fmla="*/ 4872 w 10000"/>
              <a:gd name="connsiteY6" fmla="*/ 800 h 10000"/>
              <a:gd name="connsiteX7" fmla="*/ 5157 w 10000"/>
              <a:gd name="connsiteY7" fmla="*/ 9200 h 10000"/>
              <a:gd name="connsiteX8" fmla="*/ 6011 w 10000"/>
              <a:gd name="connsiteY8" fmla="*/ 1200 h 10000"/>
              <a:gd name="connsiteX9" fmla="*/ 6439 w 10000"/>
              <a:gd name="connsiteY9" fmla="*/ 9600 h 10000"/>
              <a:gd name="connsiteX10" fmla="*/ 7293 w 10000"/>
              <a:gd name="connsiteY10" fmla="*/ 1200 h 10000"/>
              <a:gd name="connsiteX11" fmla="*/ 7721 w 10000"/>
              <a:gd name="connsiteY11" fmla="*/ 9200 h 10000"/>
              <a:gd name="connsiteX12" fmla="*/ 8291 w 10000"/>
              <a:gd name="connsiteY12" fmla="*/ 0 h 10000"/>
              <a:gd name="connsiteX13" fmla="*/ 8718 w 10000"/>
              <a:gd name="connsiteY13" fmla="*/ 6000 h 10000"/>
              <a:gd name="connsiteX14" fmla="*/ 9003 w 10000"/>
              <a:gd name="connsiteY14" fmla="*/ 10000 h 10000"/>
              <a:gd name="connsiteX15" fmla="*/ 9573 w 10000"/>
              <a:gd name="connsiteY15" fmla="*/ 800 h 10000"/>
              <a:gd name="connsiteX16" fmla="*/ 10000 w 10000"/>
              <a:gd name="connsiteY16" fmla="*/ 5600 h 10000"/>
              <a:gd name="connsiteX0" fmla="*/ 0 w 10000"/>
              <a:gd name="connsiteY0" fmla="*/ 6693 h 10000"/>
              <a:gd name="connsiteX1" fmla="*/ 278 w 10000"/>
              <a:gd name="connsiteY1" fmla="*/ 5484 h 10000"/>
              <a:gd name="connsiteX2" fmla="*/ 1944 w 10000"/>
              <a:gd name="connsiteY2" fmla="*/ 5484 h 10000"/>
              <a:gd name="connsiteX3" fmla="*/ 2593 w 10000"/>
              <a:gd name="connsiteY3" fmla="*/ 800 h 10000"/>
              <a:gd name="connsiteX4" fmla="*/ 2735 w 10000"/>
              <a:gd name="connsiteY4" fmla="*/ 9200 h 10000"/>
              <a:gd name="connsiteX5" fmla="*/ 3875 w 10000"/>
              <a:gd name="connsiteY5" fmla="*/ 400 h 10000"/>
              <a:gd name="connsiteX6" fmla="*/ 3875 w 10000"/>
              <a:gd name="connsiteY6" fmla="*/ 8000 h 10000"/>
              <a:gd name="connsiteX7" fmla="*/ 4872 w 10000"/>
              <a:gd name="connsiteY7" fmla="*/ 800 h 10000"/>
              <a:gd name="connsiteX8" fmla="*/ 5157 w 10000"/>
              <a:gd name="connsiteY8" fmla="*/ 9200 h 10000"/>
              <a:gd name="connsiteX9" fmla="*/ 6011 w 10000"/>
              <a:gd name="connsiteY9" fmla="*/ 1200 h 10000"/>
              <a:gd name="connsiteX10" fmla="*/ 6439 w 10000"/>
              <a:gd name="connsiteY10" fmla="*/ 9600 h 10000"/>
              <a:gd name="connsiteX11" fmla="*/ 7293 w 10000"/>
              <a:gd name="connsiteY11" fmla="*/ 1200 h 10000"/>
              <a:gd name="connsiteX12" fmla="*/ 7721 w 10000"/>
              <a:gd name="connsiteY12" fmla="*/ 9200 h 10000"/>
              <a:gd name="connsiteX13" fmla="*/ 8291 w 10000"/>
              <a:gd name="connsiteY13" fmla="*/ 0 h 10000"/>
              <a:gd name="connsiteX14" fmla="*/ 8718 w 10000"/>
              <a:gd name="connsiteY14" fmla="*/ 6000 h 10000"/>
              <a:gd name="connsiteX15" fmla="*/ 9003 w 10000"/>
              <a:gd name="connsiteY15" fmla="*/ 10000 h 10000"/>
              <a:gd name="connsiteX16" fmla="*/ 9573 w 10000"/>
              <a:gd name="connsiteY16" fmla="*/ 800 h 10000"/>
              <a:gd name="connsiteX17" fmla="*/ 10000 w 10000"/>
              <a:gd name="connsiteY17" fmla="*/ 5600 h 10000"/>
              <a:gd name="connsiteX0" fmla="*/ 0 w 10064"/>
              <a:gd name="connsiteY0" fmla="*/ 6693 h 10000"/>
              <a:gd name="connsiteX1" fmla="*/ 278 w 10064"/>
              <a:gd name="connsiteY1" fmla="*/ 5484 h 10000"/>
              <a:gd name="connsiteX2" fmla="*/ 1944 w 10064"/>
              <a:gd name="connsiteY2" fmla="*/ 5484 h 10000"/>
              <a:gd name="connsiteX3" fmla="*/ 2593 w 10064"/>
              <a:gd name="connsiteY3" fmla="*/ 800 h 10000"/>
              <a:gd name="connsiteX4" fmla="*/ 2735 w 10064"/>
              <a:gd name="connsiteY4" fmla="*/ 9200 h 10000"/>
              <a:gd name="connsiteX5" fmla="*/ 3875 w 10064"/>
              <a:gd name="connsiteY5" fmla="*/ 400 h 10000"/>
              <a:gd name="connsiteX6" fmla="*/ 3875 w 10064"/>
              <a:gd name="connsiteY6" fmla="*/ 8000 h 10000"/>
              <a:gd name="connsiteX7" fmla="*/ 4872 w 10064"/>
              <a:gd name="connsiteY7" fmla="*/ 800 h 10000"/>
              <a:gd name="connsiteX8" fmla="*/ 5157 w 10064"/>
              <a:gd name="connsiteY8" fmla="*/ 9200 h 10000"/>
              <a:gd name="connsiteX9" fmla="*/ 6011 w 10064"/>
              <a:gd name="connsiteY9" fmla="*/ 1200 h 10000"/>
              <a:gd name="connsiteX10" fmla="*/ 6439 w 10064"/>
              <a:gd name="connsiteY10" fmla="*/ 9600 h 10000"/>
              <a:gd name="connsiteX11" fmla="*/ 7293 w 10064"/>
              <a:gd name="connsiteY11" fmla="*/ 1200 h 10000"/>
              <a:gd name="connsiteX12" fmla="*/ 7721 w 10064"/>
              <a:gd name="connsiteY12" fmla="*/ 9200 h 10000"/>
              <a:gd name="connsiteX13" fmla="*/ 8291 w 10064"/>
              <a:gd name="connsiteY13" fmla="*/ 0 h 10000"/>
              <a:gd name="connsiteX14" fmla="*/ 8718 w 10064"/>
              <a:gd name="connsiteY14" fmla="*/ 6000 h 10000"/>
              <a:gd name="connsiteX15" fmla="*/ 9003 w 10064"/>
              <a:gd name="connsiteY15" fmla="*/ 10000 h 10000"/>
              <a:gd name="connsiteX16" fmla="*/ 9573 w 10064"/>
              <a:gd name="connsiteY16" fmla="*/ 800 h 10000"/>
              <a:gd name="connsiteX17" fmla="*/ 10000 w 10064"/>
              <a:gd name="connsiteY17" fmla="*/ 5600 h 10000"/>
              <a:gd name="connsiteX18" fmla="*/ 9960 w 10064"/>
              <a:gd name="connsiteY18" fmla="*/ 557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806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278 w 12508"/>
              <a:gd name="connsiteY17" fmla="*/ 5806 h 10000"/>
              <a:gd name="connsiteX18" fmla="*/ 12500 w 12508"/>
              <a:gd name="connsiteY18" fmla="*/ 5806 h 10000"/>
              <a:gd name="connsiteX0" fmla="*/ 0 w 11119"/>
              <a:gd name="connsiteY0" fmla="*/ 6693 h 10000"/>
              <a:gd name="connsiteX1" fmla="*/ 278 w 11119"/>
              <a:gd name="connsiteY1" fmla="*/ 5484 h 10000"/>
              <a:gd name="connsiteX2" fmla="*/ 1944 w 11119"/>
              <a:gd name="connsiteY2" fmla="*/ 5484 h 10000"/>
              <a:gd name="connsiteX3" fmla="*/ 2593 w 11119"/>
              <a:gd name="connsiteY3" fmla="*/ 800 h 10000"/>
              <a:gd name="connsiteX4" fmla="*/ 2735 w 11119"/>
              <a:gd name="connsiteY4" fmla="*/ 9200 h 10000"/>
              <a:gd name="connsiteX5" fmla="*/ 3875 w 11119"/>
              <a:gd name="connsiteY5" fmla="*/ 400 h 10000"/>
              <a:gd name="connsiteX6" fmla="*/ 3875 w 11119"/>
              <a:gd name="connsiteY6" fmla="*/ 8000 h 10000"/>
              <a:gd name="connsiteX7" fmla="*/ 4872 w 11119"/>
              <a:gd name="connsiteY7" fmla="*/ 800 h 10000"/>
              <a:gd name="connsiteX8" fmla="*/ 5157 w 11119"/>
              <a:gd name="connsiteY8" fmla="*/ 9200 h 10000"/>
              <a:gd name="connsiteX9" fmla="*/ 6011 w 11119"/>
              <a:gd name="connsiteY9" fmla="*/ 1200 h 10000"/>
              <a:gd name="connsiteX10" fmla="*/ 6439 w 11119"/>
              <a:gd name="connsiteY10" fmla="*/ 9600 h 10000"/>
              <a:gd name="connsiteX11" fmla="*/ 7293 w 11119"/>
              <a:gd name="connsiteY11" fmla="*/ 1200 h 10000"/>
              <a:gd name="connsiteX12" fmla="*/ 7721 w 11119"/>
              <a:gd name="connsiteY12" fmla="*/ 9200 h 10000"/>
              <a:gd name="connsiteX13" fmla="*/ 8291 w 11119"/>
              <a:gd name="connsiteY13" fmla="*/ 0 h 10000"/>
              <a:gd name="connsiteX14" fmla="*/ 8718 w 11119"/>
              <a:gd name="connsiteY14" fmla="*/ 6000 h 10000"/>
              <a:gd name="connsiteX15" fmla="*/ 9003 w 11119"/>
              <a:gd name="connsiteY15" fmla="*/ 10000 h 10000"/>
              <a:gd name="connsiteX16" fmla="*/ 9573 w 11119"/>
              <a:gd name="connsiteY16" fmla="*/ 800 h 10000"/>
              <a:gd name="connsiteX17" fmla="*/ 10278 w 11119"/>
              <a:gd name="connsiteY17" fmla="*/ 5806 h 10000"/>
              <a:gd name="connsiteX18" fmla="*/ 11111 w 11119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2735 w 11397"/>
              <a:gd name="connsiteY4" fmla="*/ 9200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78 w 11397"/>
              <a:gd name="connsiteY12" fmla="*/ 9032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9355"/>
              <a:gd name="connsiteX1" fmla="*/ 278 w 11397"/>
              <a:gd name="connsiteY1" fmla="*/ 5484 h 9355"/>
              <a:gd name="connsiteX2" fmla="*/ 1944 w 11397"/>
              <a:gd name="connsiteY2" fmla="*/ 5484 h 9355"/>
              <a:gd name="connsiteX3" fmla="*/ 2593 w 11397"/>
              <a:gd name="connsiteY3" fmla="*/ 800 h 9355"/>
              <a:gd name="connsiteX4" fmla="*/ 3056 w 11397"/>
              <a:gd name="connsiteY4" fmla="*/ 9355 h 9355"/>
              <a:gd name="connsiteX5" fmla="*/ 3875 w 11397"/>
              <a:gd name="connsiteY5" fmla="*/ 400 h 9355"/>
              <a:gd name="connsiteX6" fmla="*/ 4167 w 11397"/>
              <a:gd name="connsiteY6" fmla="*/ 9355 h 9355"/>
              <a:gd name="connsiteX7" fmla="*/ 4872 w 11397"/>
              <a:gd name="connsiteY7" fmla="*/ 800 h 9355"/>
              <a:gd name="connsiteX8" fmla="*/ 5278 w 11397"/>
              <a:gd name="connsiteY8" fmla="*/ 9355 h 9355"/>
              <a:gd name="connsiteX9" fmla="*/ 6011 w 11397"/>
              <a:gd name="connsiteY9" fmla="*/ 1200 h 9355"/>
              <a:gd name="connsiteX10" fmla="*/ 6667 w 11397"/>
              <a:gd name="connsiteY10" fmla="*/ 9355 h 9355"/>
              <a:gd name="connsiteX11" fmla="*/ 7293 w 11397"/>
              <a:gd name="connsiteY11" fmla="*/ 1200 h 9355"/>
              <a:gd name="connsiteX12" fmla="*/ 7778 w 11397"/>
              <a:gd name="connsiteY12" fmla="*/ 9032 h 9355"/>
              <a:gd name="connsiteX13" fmla="*/ 8291 w 11397"/>
              <a:gd name="connsiteY13" fmla="*/ 0 h 9355"/>
              <a:gd name="connsiteX14" fmla="*/ 8718 w 11397"/>
              <a:gd name="connsiteY14" fmla="*/ 6000 h 9355"/>
              <a:gd name="connsiteX15" fmla="*/ 8889 w 11397"/>
              <a:gd name="connsiteY15" fmla="*/ 9032 h 9355"/>
              <a:gd name="connsiteX16" fmla="*/ 9573 w 11397"/>
              <a:gd name="connsiteY16" fmla="*/ 800 h 9355"/>
              <a:gd name="connsiteX17" fmla="*/ 10278 w 11397"/>
              <a:gd name="connsiteY17" fmla="*/ 5806 h 9355"/>
              <a:gd name="connsiteX18" fmla="*/ 11389 w 11397"/>
              <a:gd name="connsiteY18" fmla="*/ 5806 h 9355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9655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194 w 10000"/>
              <a:gd name="connsiteY3" fmla="*/ 34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6809 h 9655"/>
              <a:gd name="connsiteX1" fmla="*/ 244 w 10000"/>
              <a:gd name="connsiteY1" fmla="*/ 5517 h 9655"/>
              <a:gd name="connsiteX2" fmla="*/ 1706 w 10000"/>
              <a:gd name="connsiteY2" fmla="*/ 5517 h 9655"/>
              <a:gd name="connsiteX3" fmla="*/ 2194 w 10000"/>
              <a:gd name="connsiteY3" fmla="*/ 0 h 9655"/>
              <a:gd name="connsiteX4" fmla="*/ 2681 w 10000"/>
              <a:gd name="connsiteY4" fmla="*/ 9655 h 9655"/>
              <a:gd name="connsiteX5" fmla="*/ 3400 w 10000"/>
              <a:gd name="connsiteY5" fmla="*/ 83 h 9655"/>
              <a:gd name="connsiteX6" fmla="*/ 3656 w 10000"/>
              <a:gd name="connsiteY6" fmla="*/ 9655 h 9655"/>
              <a:gd name="connsiteX7" fmla="*/ 4143 w 10000"/>
              <a:gd name="connsiteY7" fmla="*/ 0 h 9655"/>
              <a:gd name="connsiteX8" fmla="*/ 4631 w 10000"/>
              <a:gd name="connsiteY8" fmla="*/ 9655 h 9655"/>
              <a:gd name="connsiteX9" fmla="*/ 5362 w 10000"/>
              <a:gd name="connsiteY9" fmla="*/ 0 h 9655"/>
              <a:gd name="connsiteX10" fmla="*/ 5850 w 10000"/>
              <a:gd name="connsiteY10" fmla="*/ 9655 h 9655"/>
              <a:gd name="connsiteX11" fmla="*/ 6337 w 10000"/>
              <a:gd name="connsiteY11" fmla="*/ 0 h 9655"/>
              <a:gd name="connsiteX12" fmla="*/ 6824 w 10000"/>
              <a:gd name="connsiteY12" fmla="*/ 9655 h 9655"/>
              <a:gd name="connsiteX13" fmla="*/ 7312 w 10000"/>
              <a:gd name="connsiteY13" fmla="*/ 0 h 9655"/>
              <a:gd name="connsiteX14" fmla="*/ 7649 w 10000"/>
              <a:gd name="connsiteY14" fmla="*/ 6069 h 9655"/>
              <a:gd name="connsiteX15" fmla="*/ 7799 w 10000"/>
              <a:gd name="connsiteY15" fmla="*/ 9655 h 9655"/>
              <a:gd name="connsiteX16" fmla="*/ 8400 w 10000"/>
              <a:gd name="connsiteY16" fmla="*/ 510 h 9655"/>
              <a:gd name="connsiteX17" fmla="*/ 9018 w 10000"/>
              <a:gd name="connsiteY17" fmla="*/ 5861 h 9655"/>
              <a:gd name="connsiteX18" fmla="*/ 9993 w 10000"/>
              <a:gd name="connsiteY18" fmla="*/ 5861 h 9655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325 w 9838"/>
              <a:gd name="connsiteY0" fmla="*/ 6786 h 10000"/>
              <a:gd name="connsiteX1" fmla="*/ 82 w 9838"/>
              <a:gd name="connsiteY1" fmla="*/ 5714 h 10000"/>
              <a:gd name="connsiteX2" fmla="*/ 1544 w 9838"/>
              <a:gd name="connsiteY2" fmla="*/ 5714 h 10000"/>
              <a:gd name="connsiteX3" fmla="*/ 2032 w 9838"/>
              <a:gd name="connsiteY3" fmla="*/ 0 h 10000"/>
              <a:gd name="connsiteX4" fmla="*/ 2519 w 9838"/>
              <a:gd name="connsiteY4" fmla="*/ 10000 h 10000"/>
              <a:gd name="connsiteX5" fmla="*/ 3238 w 9838"/>
              <a:gd name="connsiteY5" fmla="*/ 86 h 10000"/>
              <a:gd name="connsiteX6" fmla="*/ 3494 w 9838"/>
              <a:gd name="connsiteY6" fmla="*/ 10000 h 10000"/>
              <a:gd name="connsiteX7" fmla="*/ 3981 w 9838"/>
              <a:gd name="connsiteY7" fmla="*/ 0 h 10000"/>
              <a:gd name="connsiteX8" fmla="*/ 4469 w 9838"/>
              <a:gd name="connsiteY8" fmla="*/ 10000 h 10000"/>
              <a:gd name="connsiteX9" fmla="*/ 5200 w 9838"/>
              <a:gd name="connsiteY9" fmla="*/ 0 h 10000"/>
              <a:gd name="connsiteX10" fmla="*/ 5688 w 9838"/>
              <a:gd name="connsiteY10" fmla="*/ 10000 h 10000"/>
              <a:gd name="connsiteX11" fmla="*/ 6175 w 9838"/>
              <a:gd name="connsiteY11" fmla="*/ 0 h 10000"/>
              <a:gd name="connsiteX12" fmla="*/ 6662 w 9838"/>
              <a:gd name="connsiteY12" fmla="*/ 10000 h 10000"/>
              <a:gd name="connsiteX13" fmla="*/ 7150 w 9838"/>
              <a:gd name="connsiteY13" fmla="*/ 0 h 10000"/>
              <a:gd name="connsiteX14" fmla="*/ 7487 w 9838"/>
              <a:gd name="connsiteY14" fmla="*/ 6286 h 10000"/>
              <a:gd name="connsiteX15" fmla="*/ 7637 w 9838"/>
              <a:gd name="connsiteY15" fmla="*/ 10000 h 10000"/>
              <a:gd name="connsiteX16" fmla="*/ 8125 w 9838"/>
              <a:gd name="connsiteY16" fmla="*/ 0 h 10000"/>
              <a:gd name="connsiteX17" fmla="*/ 8856 w 9838"/>
              <a:gd name="connsiteY17" fmla="*/ 6070 h 10000"/>
              <a:gd name="connsiteX18" fmla="*/ 9831 w 9838"/>
              <a:gd name="connsiteY18" fmla="*/ 6070 h 10000"/>
              <a:gd name="connsiteX0" fmla="*/ 0 w 9917"/>
              <a:gd name="connsiteY0" fmla="*/ 5714 h 10000"/>
              <a:gd name="connsiteX1" fmla="*/ 1486 w 9917"/>
              <a:gd name="connsiteY1" fmla="*/ 5714 h 10000"/>
              <a:gd name="connsiteX2" fmla="*/ 1982 w 9917"/>
              <a:gd name="connsiteY2" fmla="*/ 0 h 10000"/>
              <a:gd name="connsiteX3" fmla="*/ 2477 w 9917"/>
              <a:gd name="connsiteY3" fmla="*/ 10000 h 10000"/>
              <a:gd name="connsiteX4" fmla="*/ 3208 w 9917"/>
              <a:gd name="connsiteY4" fmla="*/ 86 h 10000"/>
              <a:gd name="connsiteX5" fmla="*/ 3469 w 9917"/>
              <a:gd name="connsiteY5" fmla="*/ 10000 h 10000"/>
              <a:gd name="connsiteX6" fmla="*/ 3964 w 9917"/>
              <a:gd name="connsiteY6" fmla="*/ 0 h 10000"/>
              <a:gd name="connsiteX7" fmla="*/ 4460 w 9917"/>
              <a:gd name="connsiteY7" fmla="*/ 10000 h 10000"/>
              <a:gd name="connsiteX8" fmla="*/ 5203 w 9917"/>
              <a:gd name="connsiteY8" fmla="*/ 0 h 10000"/>
              <a:gd name="connsiteX9" fmla="*/ 5699 w 9917"/>
              <a:gd name="connsiteY9" fmla="*/ 10000 h 10000"/>
              <a:gd name="connsiteX10" fmla="*/ 6194 w 9917"/>
              <a:gd name="connsiteY10" fmla="*/ 0 h 10000"/>
              <a:gd name="connsiteX11" fmla="*/ 6689 w 9917"/>
              <a:gd name="connsiteY11" fmla="*/ 10000 h 10000"/>
              <a:gd name="connsiteX12" fmla="*/ 7185 w 9917"/>
              <a:gd name="connsiteY12" fmla="*/ 0 h 10000"/>
              <a:gd name="connsiteX13" fmla="*/ 7527 w 9917"/>
              <a:gd name="connsiteY13" fmla="*/ 6286 h 10000"/>
              <a:gd name="connsiteX14" fmla="*/ 7680 w 9917"/>
              <a:gd name="connsiteY14" fmla="*/ 10000 h 10000"/>
              <a:gd name="connsiteX15" fmla="*/ 8176 w 9917"/>
              <a:gd name="connsiteY15" fmla="*/ 0 h 10000"/>
              <a:gd name="connsiteX16" fmla="*/ 8919 w 9917"/>
              <a:gd name="connsiteY16" fmla="*/ 6070 h 10000"/>
              <a:gd name="connsiteX17" fmla="*/ 9910 w 9917"/>
              <a:gd name="connsiteY17" fmla="*/ 6070 h 10000"/>
              <a:gd name="connsiteX0" fmla="*/ 0 w 10000"/>
              <a:gd name="connsiteY0" fmla="*/ 5714 h 10000"/>
              <a:gd name="connsiteX1" fmla="*/ 1498 w 10000"/>
              <a:gd name="connsiteY1" fmla="*/ 5714 h 10000"/>
              <a:gd name="connsiteX2" fmla="*/ 1999 w 10000"/>
              <a:gd name="connsiteY2" fmla="*/ 0 h 10000"/>
              <a:gd name="connsiteX3" fmla="*/ 2498 w 10000"/>
              <a:gd name="connsiteY3" fmla="*/ 10000 h 10000"/>
              <a:gd name="connsiteX4" fmla="*/ 3235 w 10000"/>
              <a:gd name="connsiteY4" fmla="*/ 86 h 10000"/>
              <a:gd name="connsiteX5" fmla="*/ 3498 w 10000"/>
              <a:gd name="connsiteY5" fmla="*/ 10000 h 10000"/>
              <a:gd name="connsiteX6" fmla="*/ 3997 w 10000"/>
              <a:gd name="connsiteY6" fmla="*/ 0 h 10000"/>
              <a:gd name="connsiteX7" fmla="*/ 4497 w 10000"/>
              <a:gd name="connsiteY7" fmla="*/ 10000 h 10000"/>
              <a:gd name="connsiteX8" fmla="*/ 5247 w 10000"/>
              <a:gd name="connsiteY8" fmla="*/ 0 h 10000"/>
              <a:gd name="connsiteX9" fmla="*/ 5747 w 10000"/>
              <a:gd name="connsiteY9" fmla="*/ 10000 h 10000"/>
              <a:gd name="connsiteX10" fmla="*/ 6246 w 10000"/>
              <a:gd name="connsiteY10" fmla="*/ 0 h 10000"/>
              <a:gd name="connsiteX11" fmla="*/ 6745 w 10000"/>
              <a:gd name="connsiteY11" fmla="*/ 10000 h 10000"/>
              <a:gd name="connsiteX12" fmla="*/ 7245 w 10000"/>
              <a:gd name="connsiteY12" fmla="*/ 0 h 10000"/>
              <a:gd name="connsiteX13" fmla="*/ 7590 w 10000"/>
              <a:gd name="connsiteY13" fmla="*/ 6286 h 10000"/>
              <a:gd name="connsiteX14" fmla="*/ 7744 w 10000"/>
              <a:gd name="connsiteY14" fmla="*/ 10000 h 10000"/>
              <a:gd name="connsiteX15" fmla="*/ 8244 w 10000"/>
              <a:gd name="connsiteY15" fmla="*/ 0 h 10000"/>
              <a:gd name="connsiteX16" fmla="*/ 8806 w 10000"/>
              <a:gd name="connsiteY16" fmla="*/ 5880 h 10000"/>
              <a:gd name="connsiteX17" fmla="*/ 9993 w 10000"/>
              <a:gd name="connsiteY17" fmla="*/ 607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62" h="10000">
                <a:moveTo>
                  <a:pt x="0" y="5714"/>
                </a:moveTo>
                <a:lnTo>
                  <a:pt x="1498" y="5714"/>
                </a:lnTo>
                <a:cubicBezTo>
                  <a:pt x="1694" y="3985"/>
                  <a:pt x="1804" y="1729"/>
                  <a:pt x="1999" y="0"/>
                </a:cubicBezTo>
                <a:cubicBezTo>
                  <a:pt x="2041" y="3100"/>
                  <a:pt x="2456" y="6900"/>
                  <a:pt x="2498" y="10000"/>
                </a:cubicBezTo>
                <a:cubicBezTo>
                  <a:pt x="2744" y="6695"/>
                  <a:pt x="2989" y="3391"/>
                  <a:pt x="3235" y="86"/>
                </a:cubicBezTo>
                <a:cubicBezTo>
                  <a:pt x="3323" y="3391"/>
                  <a:pt x="3410" y="6695"/>
                  <a:pt x="3498" y="10000"/>
                </a:cubicBezTo>
                <a:cubicBezTo>
                  <a:pt x="3709" y="6843"/>
                  <a:pt x="3785" y="3157"/>
                  <a:pt x="3997" y="0"/>
                </a:cubicBezTo>
                <a:cubicBezTo>
                  <a:pt x="4117" y="3158"/>
                  <a:pt x="4376" y="6842"/>
                  <a:pt x="4497" y="10000"/>
                </a:cubicBezTo>
                <a:cubicBezTo>
                  <a:pt x="4716" y="6991"/>
                  <a:pt x="5027" y="3009"/>
                  <a:pt x="5247" y="0"/>
                </a:cubicBezTo>
                <a:cubicBezTo>
                  <a:pt x="5376" y="3100"/>
                  <a:pt x="5618" y="6900"/>
                  <a:pt x="5747" y="10000"/>
                </a:cubicBezTo>
                <a:cubicBezTo>
                  <a:pt x="6003" y="6900"/>
                  <a:pt x="5990" y="3100"/>
                  <a:pt x="6246" y="0"/>
                </a:cubicBezTo>
                <a:cubicBezTo>
                  <a:pt x="6375" y="2953"/>
                  <a:pt x="6616" y="7047"/>
                  <a:pt x="6745" y="10000"/>
                </a:cubicBezTo>
                <a:cubicBezTo>
                  <a:pt x="6898" y="6548"/>
                  <a:pt x="7091" y="3452"/>
                  <a:pt x="7245" y="0"/>
                </a:cubicBezTo>
                <a:cubicBezTo>
                  <a:pt x="7372" y="2214"/>
                  <a:pt x="7463" y="4071"/>
                  <a:pt x="7590" y="6286"/>
                </a:cubicBezTo>
                <a:cubicBezTo>
                  <a:pt x="7641" y="7524"/>
                  <a:pt x="7693" y="8762"/>
                  <a:pt x="7744" y="10000"/>
                </a:cubicBezTo>
                <a:cubicBezTo>
                  <a:pt x="7949" y="6962"/>
                  <a:pt x="8039" y="3038"/>
                  <a:pt x="8244" y="0"/>
                </a:cubicBezTo>
                <a:cubicBezTo>
                  <a:pt x="8371" y="1771"/>
                  <a:pt x="8767" y="5934"/>
                  <a:pt x="8806" y="5880"/>
                </a:cubicBezTo>
                <a:cubicBezTo>
                  <a:pt x="8863" y="6099"/>
                  <a:pt x="10062" y="5887"/>
                  <a:pt x="10055" y="588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400"/>
          </a:p>
        </p:txBody>
      </p:sp>
      <p:sp>
        <p:nvSpPr>
          <p:cNvPr id="10" name="TextovéPole 9"/>
          <p:cNvSpPr txBox="1"/>
          <p:nvPr/>
        </p:nvSpPr>
        <p:spPr>
          <a:xfrm>
            <a:off x="3949700" y="3740150"/>
            <a:ext cx="74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r>
              <a:rPr lang="cs-CZ" sz="4800" baseline="-25000" dirty="0" smtClean="0"/>
              <a:t>1</a:t>
            </a:r>
            <a:endParaRPr lang="cs-CZ" sz="4800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83300" y="3740150"/>
            <a:ext cx="74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r>
              <a:rPr lang="cs-CZ" sz="4800" baseline="-25000" dirty="0" smtClean="0"/>
              <a:t>2</a:t>
            </a:r>
            <a:endParaRPr lang="cs-CZ" sz="4800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-9473" y="639789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V praxi probíhá změna VE </a:t>
            </a:r>
            <a:br>
              <a:rPr lang="cs-CZ" sz="3200" dirty="0" smtClean="0"/>
            </a:br>
            <a:r>
              <a:rPr lang="cs-CZ" sz="3200" dirty="0" smtClean="0"/>
              <a:t>jak konáním práce, tak tepelnou výměnou.</a:t>
            </a:r>
          </a:p>
          <a:p>
            <a:pPr algn="ctr"/>
            <a:endParaRPr lang="cs-CZ" sz="3200" dirty="0" smtClean="0"/>
          </a:p>
          <a:p>
            <a:r>
              <a:rPr lang="cs-CZ" sz="3200" dirty="0" smtClean="0"/>
              <a:t>		</a:t>
            </a:r>
            <a:r>
              <a:rPr lang="cs-CZ" sz="4400" dirty="0" smtClean="0"/>
              <a:t>W    →     ΔU     ←   Q</a:t>
            </a:r>
          </a:p>
          <a:p>
            <a:endParaRPr lang="cs-CZ" sz="4400" dirty="0" smtClean="0"/>
          </a:p>
          <a:p>
            <a:endParaRPr lang="cs-CZ" sz="4400" dirty="0" smtClean="0"/>
          </a:p>
          <a:p>
            <a:r>
              <a:rPr lang="cs-CZ" sz="3200" dirty="0" smtClean="0"/>
              <a:t>	</a:t>
            </a:r>
          </a:p>
          <a:p>
            <a:r>
              <a:rPr lang="cs-CZ" sz="3200" dirty="0" smtClean="0"/>
              <a:t>	</a:t>
            </a:r>
          </a:p>
          <a:p>
            <a:r>
              <a:rPr lang="cs-CZ" sz="3200" dirty="0" smtClean="0"/>
              <a:t>	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416987" y="3389963"/>
            <a:ext cx="2844800" cy="1466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1730" name="Freeform 18"/>
          <p:cNvSpPr>
            <a:spLocks/>
          </p:cNvSpPr>
          <p:nvPr/>
        </p:nvSpPr>
        <p:spPr bwMode="auto">
          <a:xfrm>
            <a:off x="1405863" y="3502699"/>
            <a:ext cx="2589224" cy="1244599"/>
          </a:xfrm>
          <a:custGeom>
            <a:avLst/>
            <a:gdLst>
              <a:gd name="connsiteX0" fmla="*/ 0 w 10000"/>
              <a:gd name="connsiteY0" fmla="*/ 6693 h 10000"/>
              <a:gd name="connsiteX1" fmla="*/ 1944 w 10000"/>
              <a:gd name="connsiteY1" fmla="*/ 5484 h 10000"/>
              <a:gd name="connsiteX2" fmla="*/ 2593 w 10000"/>
              <a:gd name="connsiteY2" fmla="*/ 800 h 10000"/>
              <a:gd name="connsiteX3" fmla="*/ 2735 w 10000"/>
              <a:gd name="connsiteY3" fmla="*/ 9200 h 10000"/>
              <a:gd name="connsiteX4" fmla="*/ 3875 w 10000"/>
              <a:gd name="connsiteY4" fmla="*/ 400 h 10000"/>
              <a:gd name="connsiteX5" fmla="*/ 3875 w 10000"/>
              <a:gd name="connsiteY5" fmla="*/ 8000 h 10000"/>
              <a:gd name="connsiteX6" fmla="*/ 4872 w 10000"/>
              <a:gd name="connsiteY6" fmla="*/ 800 h 10000"/>
              <a:gd name="connsiteX7" fmla="*/ 5157 w 10000"/>
              <a:gd name="connsiteY7" fmla="*/ 9200 h 10000"/>
              <a:gd name="connsiteX8" fmla="*/ 6011 w 10000"/>
              <a:gd name="connsiteY8" fmla="*/ 1200 h 10000"/>
              <a:gd name="connsiteX9" fmla="*/ 6439 w 10000"/>
              <a:gd name="connsiteY9" fmla="*/ 9600 h 10000"/>
              <a:gd name="connsiteX10" fmla="*/ 7293 w 10000"/>
              <a:gd name="connsiteY10" fmla="*/ 1200 h 10000"/>
              <a:gd name="connsiteX11" fmla="*/ 7721 w 10000"/>
              <a:gd name="connsiteY11" fmla="*/ 9200 h 10000"/>
              <a:gd name="connsiteX12" fmla="*/ 8291 w 10000"/>
              <a:gd name="connsiteY12" fmla="*/ 0 h 10000"/>
              <a:gd name="connsiteX13" fmla="*/ 8718 w 10000"/>
              <a:gd name="connsiteY13" fmla="*/ 6000 h 10000"/>
              <a:gd name="connsiteX14" fmla="*/ 9003 w 10000"/>
              <a:gd name="connsiteY14" fmla="*/ 10000 h 10000"/>
              <a:gd name="connsiteX15" fmla="*/ 9573 w 10000"/>
              <a:gd name="connsiteY15" fmla="*/ 800 h 10000"/>
              <a:gd name="connsiteX16" fmla="*/ 10000 w 10000"/>
              <a:gd name="connsiteY16" fmla="*/ 5600 h 10000"/>
              <a:gd name="connsiteX0" fmla="*/ 0 w 10000"/>
              <a:gd name="connsiteY0" fmla="*/ 6693 h 10000"/>
              <a:gd name="connsiteX1" fmla="*/ 278 w 10000"/>
              <a:gd name="connsiteY1" fmla="*/ 5484 h 10000"/>
              <a:gd name="connsiteX2" fmla="*/ 1944 w 10000"/>
              <a:gd name="connsiteY2" fmla="*/ 5484 h 10000"/>
              <a:gd name="connsiteX3" fmla="*/ 2593 w 10000"/>
              <a:gd name="connsiteY3" fmla="*/ 800 h 10000"/>
              <a:gd name="connsiteX4" fmla="*/ 2735 w 10000"/>
              <a:gd name="connsiteY4" fmla="*/ 9200 h 10000"/>
              <a:gd name="connsiteX5" fmla="*/ 3875 w 10000"/>
              <a:gd name="connsiteY5" fmla="*/ 400 h 10000"/>
              <a:gd name="connsiteX6" fmla="*/ 3875 w 10000"/>
              <a:gd name="connsiteY6" fmla="*/ 8000 h 10000"/>
              <a:gd name="connsiteX7" fmla="*/ 4872 w 10000"/>
              <a:gd name="connsiteY7" fmla="*/ 800 h 10000"/>
              <a:gd name="connsiteX8" fmla="*/ 5157 w 10000"/>
              <a:gd name="connsiteY8" fmla="*/ 9200 h 10000"/>
              <a:gd name="connsiteX9" fmla="*/ 6011 w 10000"/>
              <a:gd name="connsiteY9" fmla="*/ 1200 h 10000"/>
              <a:gd name="connsiteX10" fmla="*/ 6439 w 10000"/>
              <a:gd name="connsiteY10" fmla="*/ 9600 h 10000"/>
              <a:gd name="connsiteX11" fmla="*/ 7293 w 10000"/>
              <a:gd name="connsiteY11" fmla="*/ 1200 h 10000"/>
              <a:gd name="connsiteX12" fmla="*/ 7721 w 10000"/>
              <a:gd name="connsiteY12" fmla="*/ 9200 h 10000"/>
              <a:gd name="connsiteX13" fmla="*/ 8291 w 10000"/>
              <a:gd name="connsiteY13" fmla="*/ 0 h 10000"/>
              <a:gd name="connsiteX14" fmla="*/ 8718 w 10000"/>
              <a:gd name="connsiteY14" fmla="*/ 6000 h 10000"/>
              <a:gd name="connsiteX15" fmla="*/ 9003 w 10000"/>
              <a:gd name="connsiteY15" fmla="*/ 10000 h 10000"/>
              <a:gd name="connsiteX16" fmla="*/ 9573 w 10000"/>
              <a:gd name="connsiteY16" fmla="*/ 800 h 10000"/>
              <a:gd name="connsiteX17" fmla="*/ 10000 w 10000"/>
              <a:gd name="connsiteY17" fmla="*/ 5600 h 10000"/>
              <a:gd name="connsiteX0" fmla="*/ 0 w 10064"/>
              <a:gd name="connsiteY0" fmla="*/ 6693 h 10000"/>
              <a:gd name="connsiteX1" fmla="*/ 278 w 10064"/>
              <a:gd name="connsiteY1" fmla="*/ 5484 h 10000"/>
              <a:gd name="connsiteX2" fmla="*/ 1944 w 10064"/>
              <a:gd name="connsiteY2" fmla="*/ 5484 h 10000"/>
              <a:gd name="connsiteX3" fmla="*/ 2593 w 10064"/>
              <a:gd name="connsiteY3" fmla="*/ 800 h 10000"/>
              <a:gd name="connsiteX4" fmla="*/ 2735 w 10064"/>
              <a:gd name="connsiteY4" fmla="*/ 9200 h 10000"/>
              <a:gd name="connsiteX5" fmla="*/ 3875 w 10064"/>
              <a:gd name="connsiteY5" fmla="*/ 400 h 10000"/>
              <a:gd name="connsiteX6" fmla="*/ 3875 w 10064"/>
              <a:gd name="connsiteY6" fmla="*/ 8000 h 10000"/>
              <a:gd name="connsiteX7" fmla="*/ 4872 w 10064"/>
              <a:gd name="connsiteY7" fmla="*/ 800 h 10000"/>
              <a:gd name="connsiteX8" fmla="*/ 5157 w 10064"/>
              <a:gd name="connsiteY8" fmla="*/ 9200 h 10000"/>
              <a:gd name="connsiteX9" fmla="*/ 6011 w 10064"/>
              <a:gd name="connsiteY9" fmla="*/ 1200 h 10000"/>
              <a:gd name="connsiteX10" fmla="*/ 6439 w 10064"/>
              <a:gd name="connsiteY10" fmla="*/ 9600 h 10000"/>
              <a:gd name="connsiteX11" fmla="*/ 7293 w 10064"/>
              <a:gd name="connsiteY11" fmla="*/ 1200 h 10000"/>
              <a:gd name="connsiteX12" fmla="*/ 7721 w 10064"/>
              <a:gd name="connsiteY12" fmla="*/ 9200 h 10000"/>
              <a:gd name="connsiteX13" fmla="*/ 8291 w 10064"/>
              <a:gd name="connsiteY13" fmla="*/ 0 h 10000"/>
              <a:gd name="connsiteX14" fmla="*/ 8718 w 10064"/>
              <a:gd name="connsiteY14" fmla="*/ 6000 h 10000"/>
              <a:gd name="connsiteX15" fmla="*/ 9003 w 10064"/>
              <a:gd name="connsiteY15" fmla="*/ 10000 h 10000"/>
              <a:gd name="connsiteX16" fmla="*/ 9573 w 10064"/>
              <a:gd name="connsiteY16" fmla="*/ 800 h 10000"/>
              <a:gd name="connsiteX17" fmla="*/ 10000 w 10064"/>
              <a:gd name="connsiteY17" fmla="*/ 5600 h 10000"/>
              <a:gd name="connsiteX18" fmla="*/ 9960 w 10064"/>
              <a:gd name="connsiteY18" fmla="*/ 557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806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278 w 12508"/>
              <a:gd name="connsiteY17" fmla="*/ 5806 h 10000"/>
              <a:gd name="connsiteX18" fmla="*/ 12500 w 12508"/>
              <a:gd name="connsiteY18" fmla="*/ 5806 h 10000"/>
              <a:gd name="connsiteX0" fmla="*/ 0 w 11119"/>
              <a:gd name="connsiteY0" fmla="*/ 6693 h 10000"/>
              <a:gd name="connsiteX1" fmla="*/ 278 w 11119"/>
              <a:gd name="connsiteY1" fmla="*/ 5484 h 10000"/>
              <a:gd name="connsiteX2" fmla="*/ 1944 w 11119"/>
              <a:gd name="connsiteY2" fmla="*/ 5484 h 10000"/>
              <a:gd name="connsiteX3" fmla="*/ 2593 w 11119"/>
              <a:gd name="connsiteY3" fmla="*/ 800 h 10000"/>
              <a:gd name="connsiteX4" fmla="*/ 2735 w 11119"/>
              <a:gd name="connsiteY4" fmla="*/ 9200 h 10000"/>
              <a:gd name="connsiteX5" fmla="*/ 3875 w 11119"/>
              <a:gd name="connsiteY5" fmla="*/ 400 h 10000"/>
              <a:gd name="connsiteX6" fmla="*/ 3875 w 11119"/>
              <a:gd name="connsiteY6" fmla="*/ 8000 h 10000"/>
              <a:gd name="connsiteX7" fmla="*/ 4872 w 11119"/>
              <a:gd name="connsiteY7" fmla="*/ 800 h 10000"/>
              <a:gd name="connsiteX8" fmla="*/ 5157 w 11119"/>
              <a:gd name="connsiteY8" fmla="*/ 9200 h 10000"/>
              <a:gd name="connsiteX9" fmla="*/ 6011 w 11119"/>
              <a:gd name="connsiteY9" fmla="*/ 1200 h 10000"/>
              <a:gd name="connsiteX10" fmla="*/ 6439 w 11119"/>
              <a:gd name="connsiteY10" fmla="*/ 9600 h 10000"/>
              <a:gd name="connsiteX11" fmla="*/ 7293 w 11119"/>
              <a:gd name="connsiteY11" fmla="*/ 1200 h 10000"/>
              <a:gd name="connsiteX12" fmla="*/ 7721 w 11119"/>
              <a:gd name="connsiteY12" fmla="*/ 9200 h 10000"/>
              <a:gd name="connsiteX13" fmla="*/ 8291 w 11119"/>
              <a:gd name="connsiteY13" fmla="*/ 0 h 10000"/>
              <a:gd name="connsiteX14" fmla="*/ 8718 w 11119"/>
              <a:gd name="connsiteY14" fmla="*/ 6000 h 10000"/>
              <a:gd name="connsiteX15" fmla="*/ 9003 w 11119"/>
              <a:gd name="connsiteY15" fmla="*/ 10000 h 10000"/>
              <a:gd name="connsiteX16" fmla="*/ 9573 w 11119"/>
              <a:gd name="connsiteY16" fmla="*/ 800 h 10000"/>
              <a:gd name="connsiteX17" fmla="*/ 10278 w 11119"/>
              <a:gd name="connsiteY17" fmla="*/ 5806 h 10000"/>
              <a:gd name="connsiteX18" fmla="*/ 11111 w 11119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2735 w 11397"/>
              <a:gd name="connsiteY4" fmla="*/ 9200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78 w 11397"/>
              <a:gd name="connsiteY12" fmla="*/ 9032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9355"/>
              <a:gd name="connsiteX1" fmla="*/ 278 w 11397"/>
              <a:gd name="connsiteY1" fmla="*/ 5484 h 9355"/>
              <a:gd name="connsiteX2" fmla="*/ 1944 w 11397"/>
              <a:gd name="connsiteY2" fmla="*/ 5484 h 9355"/>
              <a:gd name="connsiteX3" fmla="*/ 2593 w 11397"/>
              <a:gd name="connsiteY3" fmla="*/ 800 h 9355"/>
              <a:gd name="connsiteX4" fmla="*/ 3056 w 11397"/>
              <a:gd name="connsiteY4" fmla="*/ 9355 h 9355"/>
              <a:gd name="connsiteX5" fmla="*/ 3875 w 11397"/>
              <a:gd name="connsiteY5" fmla="*/ 400 h 9355"/>
              <a:gd name="connsiteX6" fmla="*/ 4167 w 11397"/>
              <a:gd name="connsiteY6" fmla="*/ 9355 h 9355"/>
              <a:gd name="connsiteX7" fmla="*/ 4872 w 11397"/>
              <a:gd name="connsiteY7" fmla="*/ 800 h 9355"/>
              <a:gd name="connsiteX8" fmla="*/ 5278 w 11397"/>
              <a:gd name="connsiteY8" fmla="*/ 9355 h 9355"/>
              <a:gd name="connsiteX9" fmla="*/ 6011 w 11397"/>
              <a:gd name="connsiteY9" fmla="*/ 1200 h 9355"/>
              <a:gd name="connsiteX10" fmla="*/ 6667 w 11397"/>
              <a:gd name="connsiteY10" fmla="*/ 9355 h 9355"/>
              <a:gd name="connsiteX11" fmla="*/ 7293 w 11397"/>
              <a:gd name="connsiteY11" fmla="*/ 1200 h 9355"/>
              <a:gd name="connsiteX12" fmla="*/ 7778 w 11397"/>
              <a:gd name="connsiteY12" fmla="*/ 9032 h 9355"/>
              <a:gd name="connsiteX13" fmla="*/ 8291 w 11397"/>
              <a:gd name="connsiteY13" fmla="*/ 0 h 9355"/>
              <a:gd name="connsiteX14" fmla="*/ 8718 w 11397"/>
              <a:gd name="connsiteY14" fmla="*/ 6000 h 9355"/>
              <a:gd name="connsiteX15" fmla="*/ 8889 w 11397"/>
              <a:gd name="connsiteY15" fmla="*/ 9032 h 9355"/>
              <a:gd name="connsiteX16" fmla="*/ 9573 w 11397"/>
              <a:gd name="connsiteY16" fmla="*/ 800 h 9355"/>
              <a:gd name="connsiteX17" fmla="*/ 10278 w 11397"/>
              <a:gd name="connsiteY17" fmla="*/ 5806 h 9355"/>
              <a:gd name="connsiteX18" fmla="*/ 11389 w 11397"/>
              <a:gd name="connsiteY18" fmla="*/ 5806 h 9355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9655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194 w 10000"/>
              <a:gd name="connsiteY3" fmla="*/ 34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6809 h 9655"/>
              <a:gd name="connsiteX1" fmla="*/ 244 w 10000"/>
              <a:gd name="connsiteY1" fmla="*/ 5517 h 9655"/>
              <a:gd name="connsiteX2" fmla="*/ 1706 w 10000"/>
              <a:gd name="connsiteY2" fmla="*/ 5517 h 9655"/>
              <a:gd name="connsiteX3" fmla="*/ 2194 w 10000"/>
              <a:gd name="connsiteY3" fmla="*/ 0 h 9655"/>
              <a:gd name="connsiteX4" fmla="*/ 2681 w 10000"/>
              <a:gd name="connsiteY4" fmla="*/ 9655 h 9655"/>
              <a:gd name="connsiteX5" fmla="*/ 3400 w 10000"/>
              <a:gd name="connsiteY5" fmla="*/ 83 h 9655"/>
              <a:gd name="connsiteX6" fmla="*/ 3656 w 10000"/>
              <a:gd name="connsiteY6" fmla="*/ 9655 h 9655"/>
              <a:gd name="connsiteX7" fmla="*/ 4143 w 10000"/>
              <a:gd name="connsiteY7" fmla="*/ 0 h 9655"/>
              <a:gd name="connsiteX8" fmla="*/ 4631 w 10000"/>
              <a:gd name="connsiteY8" fmla="*/ 9655 h 9655"/>
              <a:gd name="connsiteX9" fmla="*/ 5362 w 10000"/>
              <a:gd name="connsiteY9" fmla="*/ 0 h 9655"/>
              <a:gd name="connsiteX10" fmla="*/ 5850 w 10000"/>
              <a:gd name="connsiteY10" fmla="*/ 9655 h 9655"/>
              <a:gd name="connsiteX11" fmla="*/ 6337 w 10000"/>
              <a:gd name="connsiteY11" fmla="*/ 0 h 9655"/>
              <a:gd name="connsiteX12" fmla="*/ 6824 w 10000"/>
              <a:gd name="connsiteY12" fmla="*/ 9655 h 9655"/>
              <a:gd name="connsiteX13" fmla="*/ 7312 w 10000"/>
              <a:gd name="connsiteY13" fmla="*/ 0 h 9655"/>
              <a:gd name="connsiteX14" fmla="*/ 7649 w 10000"/>
              <a:gd name="connsiteY14" fmla="*/ 6069 h 9655"/>
              <a:gd name="connsiteX15" fmla="*/ 7799 w 10000"/>
              <a:gd name="connsiteY15" fmla="*/ 9655 h 9655"/>
              <a:gd name="connsiteX16" fmla="*/ 8400 w 10000"/>
              <a:gd name="connsiteY16" fmla="*/ 510 h 9655"/>
              <a:gd name="connsiteX17" fmla="*/ 9018 w 10000"/>
              <a:gd name="connsiteY17" fmla="*/ 5861 h 9655"/>
              <a:gd name="connsiteX18" fmla="*/ 9993 w 10000"/>
              <a:gd name="connsiteY18" fmla="*/ 5861 h 9655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325 w 9838"/>
              <a:gd name="connsiteY0" fmla="*/ 6786 h 10000"/>
              <a:gd name="connsiteX1" fmla="*/ 82 w 9838"/>
              <a:gd name="connsiteY1" fmla="*/ 5714 h 10000"/>
              <a:gd name="connsiteX2" fmla="*/ 1544 w 9838"/>
              <a:gd name="connsiteY2" fmla="*/ 5714 h 10000"/>
              <a:gd name="connsiteX3" fmla="*/ 2032 w 9838"/>
              <a:gd name="connsiteY3" fmla="*/ 0 h 10000"/>
              <a:gd name="connsiteX4" fmla="*/ 2519 w 9838"/>
              <a:gd name="connsiteY4" fmla="*/ 10000 h 10000"/>
              <a:gd name="connsiteX5" fmla="*/ 3238 w 9838"/>
              <a:gd name="connsiteY5" fmla="*/ 86 h 10000"/>
              <a:gd name="connsiteX6" fmla="*/ 3494 w 9838"/>
              <a:gd name="connsiteY6" fmla="*/ 10000 h 10000"/>
              <a:gd name="connsiteX7" fmla="*/ 3981 w 9838"/>
              <a:gd name="connsiteY7" fmla="*/ 0 h 10000"/>
              <a:gd name="connsiteX8" fmla="*/ 4469 w 9838"/>
              <a:gd name="connsiteY8" fmla="*/ 10000 h 10000"/>
              <a:gd name="connsiteX9" fmla="*/ 5200 w 9838"/>
              <a:gd name="connsiteY9" fmla="*/ 0 h 10000"/>
              <a:gd name="connsiteX10" fmla="*/ 5688 w 9838"/>
              <a:gd name="connsiteY10" fmla="*/ 10000 h 10000"/>
              <a:gd name="connsiteX11" fmla="*/ 6175 w 9838"/>
              <a:gd name="connsiteY11" fmla="*/ 0 h 10000"/>
              <a:gd name="connsiteX12" fmla="*/ 6662 w 9838"/>
              <a:gd name="connsiteY12" fmla="*/ 10000 h 10000"/>
              <a:gd name="connsiteX13" fmla="*/ 7150 w 9838"/>
              <a:gd name="connsiteY13" fmla="*/ 0 h 10000"/>
              <a:gd name="connsiteX14" fmla="*/ 7487 w 9838"/>
              <a:gd name="connsiteY14" fmla="*/ 6286 h 10000"/>
              <a:gd name="connsiteX15" fmla="*/ 7637 w 9838"/>
              <a:gd name="connsiteY15" fmla="*/ 10000 h 10000"/>
              <a:gd name="connsiteX16" fmla="*/ 8125 w 9838"/>
              <a:gd name="connsiteY16" fmla="*/ 0 h 10000"/>
              <a:gd name="connsiteX17" fmla="*/ 8856 w 9838"/>
              <a:gd name="connsiteY17" fmla="*/ 6070 h 10000"/>
              <a:gd name="connsiteX18" fmla="*/ 9831 w 9838"/>
              <a:gd name="connsiteY18" fmla="*/ 6070 h 10000"/>
              <a:gd name="connsiteX0" fmla="*/ 0 w 9917"/>
              <a:gd name="connsiteY0" fmla="*/ 5714 h 10000"/>
              <a:gd name="connsiteX1" fmla="*/ 1486 w 9917"/>
              <a:gd name="connsiteY1" fmla="*/ 5714 h 10000"/>
              <a:gd name="connsiteX2" fmla="*/ 1982 w 9917"/>
              <a:gd name="connsiteY2" fmla="*/ 0 h 10000"/>
              <a:gd name="connsiteX3" fmla="*/ 2477 w 9917"/>
              <a:gd name="connsiteY3" fmla="*/ 10000 h 10000"/>
              <a:gd name="connsiteX4" fmla="*/ 3208 w 9917"/>
              <a:gd name="connsiteY4" fmla="*/ 86 h 10000"/>
              <a:gd name="connsiteX5" fmla="*/ 3469 w 9917"/>
              <a:gd name="connsiteY5" fmla="*/ 10000 h 10000"/>
              <a:gd name="connsiteX6" fmla="*/ 3964 w 9917"/>
              <a:gd name="connsiteY6" fmla="*/ 0 h 10000"/>
              <a:gd name="connsiteX7" fmla="*/ 4460 w 9917"/>
              <a:gd name="connsiteY7" fmla="*/ 10000 h 10000"/>
              <a:gd name="connsiteX8" fmla="*/ 5203 w 9917"/>
              <a:gd name="connsiteY8" fmla="*/ 0 h 10000"/>
              <a:gd name="connsiteX9" fmla="*/ 5699 w 9917"/>
              <a:gd name="connsiteY9" fmla="*/ 10000 h 10000"/>
              <a:gd name="connsiteX10" fmla="*/ 6194 w 9917"/>
              <a:gd name="connsiteY10" fmla="*/ 0 h 10000"/>
              <a:gd name="connsiteX11" fmla="*/ 6689 w 9917"/>
              <a:gd name="connsiteY11" fmla="*/ 10000 h 10000"/>
              <a:gd name="connsiteX12" fmla="*/ 7185 w 9917"/>
              <a:gd name="connsiteY12" fmla="*/ 0 h 10000"/>
              <a:gd name="connsiteX13" fmla="*/ 7527 w 9917"/>
              <a:gd name="connsiteY13" fmla="*/ 6286 h 10000"/>
              <a:gd name="connsiteX14" fmla="*/ 7680 w 9917"/>
              <a:gd name="connsiteY14" fmla="*/ 10000 h 10000"/>
              <a:gd name="connsiteX15" fmla="*/ 8176 w 9917"/>
              <a:gd name="connsiteY15" fmla="*/ 0 h 10000"/>
              <a:gd name="connsiteX16" fmla="*/ 8919 w 9917"/>
              <a:gd name="connsiteY16" fmla="*/ 6070 h 10000"/>
              <a:gd name="connsiteX17" fmla="*/ 9910 w 9917"/>
              <a:gd name="connsiteY17" fmla="*/ 6070 h 10000"/>
              <a:gd name="connsiteX0" fmla="*/ 0 w 10000"/>
              <a:gd name="connsiteY0" fmla="*/ 5714 h 10000"/>
              <a:gd name="connsiteX1" fmla="*/ 1498 w 10000"/>
              <a:gd name="connsiteY1" fmla="*/ 5714 h 10000"/>
              <a:gd name="connsiteX2" fmla="*/ 1999 w 10000"/>
              <a:gd name="connsiteY2" fmla="*/ 0 h 10000"/>
              <a:gd name="connsiteX3" fmla="*/ 2498 w 10000"/>
              <a:gd name="connsiteY3" fmla="*/ 10000 h 10000"/>
              <a:gd name="connsiteX4" fmla="*/ 3235 w 10000"/>
              <a:gd name="connsiteY4" fmla="*/ 86 h 10000"/>
              <a:gd name="connsiteX5" fmla="*/ 3498 w 10000"/>
              <a:gd name="connsiteY5" fmla="*/ 10000 h 10000"/>
              <a:gd name="connsiteX6" fmla="*/ 3997 w 10000"/>
              <a:gd name="connsiteY6" fmla="*/ 0 h 10000"/>
              <a:gd name="connsiteX7" fmla="*/ 4497 w 10000"/>
              <a:gd name="connsiteY7" fmla="*/ 10000 h 10000"/>
              <a:gd name="connsiteX8" fmla="*/ 5247 w 10000"/>
              <a:gd name="connsiteY8" fmla="*/ 0 h 10000"/>
              <a:gd name="connsiteX9" fmla="*/ 5747 w 10000"/>
              <a:gd name="connsiteY9" fmla="*/ 10000 h 10000"/>
              <a:gd name="connsiteX10" fmla="*/ 6246 w 10000"/>
              <a:gd name="connsiteY10" fmla="*/ 0 h 10000"/>
              <a:gd name="connsiteX11" fmla="*/ 6745 w 10000"/>
              <a:gd name="connsiteY11" fmla="*/ 10000 h 10000"/>
              <a:gd name="connsiteX12" fmla="*/ 7245 w 10000"/>
              <a:gd name="connsiteY12" fmla="*/ 0 h 10000"/>
              <a:gd name="connsiteX13" fmla="*/ 7590 w 10000"/>
              <a:gd name="connsiteY13" fmla="*/ 6286 h 10000"/>
              <a:gd name="connsiteX14" fmla="*/ 7744 w 10000"/>
              <a:gd name="connsiteY14" fmla="*/ 10000 h 10000"/>
              <a:gd name="connsiteX15" fmla="*/ 8244 w 10000"/>
              <a:gd name="connsiteY15" fmla="*/ 0 h 10000"/>
              <a:gd name="connsiteX16" fmla="*/ 8806 w 10000"/>
              <a:gd name="connsiteY16" fmla="*/ 5880 h 10000"/>
              <a:gd name="connsiteX17" fmla="*/ 9993 w 10000"/>
              <a:gd name="connsiteY17" fmla="*/ 607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62" h="10000">
                <a:moveTo>
                  <a:pt x="0" y="5714"/>
                </a:moveTo>
                <a:lnTo>
                  <a:pt x="1498" y="5714"/>
                </a:lnTo>
                <a:cubicBezTo>
                  <a:pt x="1694" y="3985"/>
                  <a:pt x="1804" y="1729"/>
                  <a:pt x="1999" y="0"/>
                </a:cubicBezTo>
                <a:cubicBezTo>
                  <a:pt x="2041" y="3100"/>
                  <a:pt x="2456" y="6900"/>
                  <a:pt x="2498" y="10000"/>
                </a:cubicBezTo>
                <a:cubicBezTo>
                  <a:pt x="2744" y="6695"/>
                  <a:pt x="2989" y="3391"/>
                  <a:pt x="3235" y="86"/>
                </a:cubicBezTo>
                <a:cubicBezTo>
                  <a:pt x="3323" y="3391"/>
                  <a:pt x="3410" y="6695"/>
                  <a:pt x="3498" y="10000"/>
                </a:cubicBezTo>
                <a:cubicBezTo>
                  <a:pt x="3709" y="6843"/>
                  <a:pt x="3785" y="3157"/>
                  <a:pt x="3997" y="0"/>
                </a:cubicBezTo>
                <a:cubicBezTo>
                  <a:pt x="4117" y="3158"/>
                  <a:pt x="4376" y="6842"/>
                  <a:pt x="4497" y="10000"/>
                </a:cubicBezTo>
                <a:cubicBezTo>
                  <a:pt x="4716" y="6991"/>
                  <a:pt x="5027" y="3009"/>
                  <a:pt x="5247" y="0"/>
                </a:cubicBezTo>
                <a:cubicBezTo>
                  <a:pt x="5376" y="3100"/>
                  <a:pt x="5618" y="6900"/>
                  <a:pt x="5747" y="10000"/>
                </a:cubicBezTo>
                <a:cubicBezTo>
                  <a:pt x="6003" y="6900"/>
                  <a:pt x="5990" y="3100"/>
                  <a:pt x="6246" y="0"/>
                </a:cubicBezTo>
                <a:cubicBezTo>
                  <a:pt x="6375" y="2953"/>
                  <a:pt x="6616" y="7047"/>
                  <a:pt x="6745" y="10000"/>
                </a:cubicBezTo>
                <a:cubicBezTo>
                  <a:pt x="6898" y="6548"/>
                  <a:pt x="7091" y="3452"/>
                  <a:pt x="7245" y="0"/>
                </a:cubicBezTo>
                <a:cubicBezTo>
                  <a:pt x="7372" y="2214"/>
                  <a:pt x="7463" y="4071"/>
                  <a:pt x="7590" y="6286"/>
                </a:cubicBezTo>
                <a:cubicBezTo>
                  <a:pt x="7641" y="7524"/>
                  <a:pt x="7693" y="8762"/>
                  <a:pt x="7744" y="10000"/>
                </a:cubicBezTo>
                <a:cubicBezTo>
                  <a:pt x="7949" y="6962"/>
                  <a:pt x="8039" y="3038"/>
                  <a:pt x="8244" y="0"/>
                </a:cubicBezTo>
                <a:cubicBezTo>
                  <a:pt x="8371" y="1771"/>
                  <a:pt x="8767" y="5934"/>
                  <a:pt x="8806" y="5880"/>
                </a:cubicBezTo>
                <a:cubicBezTo>
                  <a:pt x="8863" y="6099"/>
                  <a:pt x="10062" y="5887"/>
                  <a:pt x="10055" y="588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400"/>
          </a:p>
        </p:txBody>
      </p:sp>
      <p:sp>
        <p:nvSpPr>
          <p:cNvPr id="12" name="Obdélník 11"/>
          <p:cNvSpPr/>
          <p:nvPr/>
        </p:nvSpPr>
        <p:spPr>
          <a:xfrm>
            <a:off x="3906187" y="3389963"/>
            <a:ext cx="151130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sp>
        <p:nvSpPr>
          <p:cNvPr id="13" name="Obdélník 12"/>
          <p:cNvSpPr/>
          <p:nvPr/>
        </p:nvSpPr>
        <p:spPr>
          <a:xfrm>
            <a:off x="5417487" y="3389963"/>
            <a:ext cx="2000250" cy="1466850"/>
          </a:xfrm>
          <a:prstGeom prst="rect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sp>
        <p:nvSpPr>
          <p:cNvPr id="10" name="Freeform 18"/>
          <p:cNvSpPr>
            <a:spLocks/>
          </p:cNvSpPr>
          <p:nvPr/>
        </p:nvSpPr>
        <p:spPr bwMode="auto">
          <a:xfrm>
            <a:off x="1405863" y="3502699"/>
            <a:ext cx="1790343" cy="1244599"/>
          </a:xfrm>
          <a:custGeom>
            <a:avLst/>
            <a:gdLst>
              <a:gd name="connsiteX0" fmla="*/ 0 w 10000"/>
              <a:gd name="connsiteY0" fmla="*/ 6693 h 10000"/>
              <a:gd name="connsiteX1" fmla="*/ 1944 w 10000"/>
              <a:gd name="connsiteY1" fmla="*/ 5484 h 10000"/>
              <a:gd name="connsiteX2" fmla="*/ 2593 w 10000"/>
              <a:gd name="connsiteY2" fmla="*/ 800 h 10000"/>
              <a:gd name="connsiteX3" fmla="*/ 2735 w 10000"/>
              <a:gd name="connsiteY3" fmla="*/ 9200 h 10000"/>
              <a:gd name="connsiteX4" fmla="*/ 3875 w 10000"/>
              <a:gd name="connsiteY4" fmla="*/ 400 h 10000"/>
              <a:gd name="connsiteX5" fmla="*/ 3875 w 10000"/>
              <a:gd name="connsiteY5" fmla="*/ 8000 h 10000"/>
              <a:gd name="connsiteX6" fmla="*/ 4872 w 10000"/>
              <a:gd name="connsiteY6" fmla="*/ 800 h 10000"/>
              <a:gd name="connsiteX7" fmla="*/ 5157 w 10000"/>
              <a:gd name="connsiteY7" fmla="*/ 9200 h 10000"/>
              <a:gd name="connsiteX8" fmla="*/ 6011 w 10000"/>
              <a:gd name="connsiteY8" fmla="*/ 1200 h 10000"/>
              <a:gd name="connsiteX9" fmla="*/ 6439 w 10000"/>
              <a:gd name="connsiteY9" fmla="*/ 9600 h 10000"/>
              <a:gd name="connsiteX10" fmla="*/ 7293 w 10000"/>
              <a:gd name="connsiteY10" fmla="*/ 1200 h 10000"/>
              <a:gd name="connsiteX11" fmla="*/ 7721 w 10000"/>
              <a:gd name="connsiteY11" fmla="*/ 9200 h 10000"/>
              <a:gd name="connsiteX12" fmla="*/ 8291 w 10000"/>
              <a:gd name="connsiteY12" fmla="*/ 0 h 10000"/>
              <a:gd name="connsiteX13" fmla="*/ 8718 w 10000"/>
              <a:gd name="connsiteY13" fmla="*/ 6000 h 10000"/>
              <a:gd name="connsiteX14" fmla="*/ 9003 w 10000"/>
              <a:gd name="connsiteY14" fmla="*/ 10000 h 10000"/>
              <a:gd name="connsiteX15" fmla="*/ 9573 w 10000"/>
              <a:gd name="connsiteY15" fmla="*/ 800 h 10000"/>
              <a:gd name="connsiteX16" fmla="*/ 10000 w 10000"/>
              <a:gd name="connsiteY16" fmla="*/ 5600 h 10000"/>
              <a:gd name="connsiteX0" fmla="*/ 0 w 10000"/>
              <a:gd name="connsiteY0" fmla="*/ 6693 h 10000"/>
              <a:gd name="connsiteX1" fmla="*/ 278 w 10000"/>
              <a:gd name="connsiteY1" fmla="*/ 5484 h 10000"/>
              <a:gd name="connsiteX2" fmla="*/ 1944 w 10000"/>
              <a:gd name="connsiteY2" fmla="*/ 5484 h 10000"/>
              <a:gd name="connsiteX3" fmla="*/ 2593 w 10000"/>
              <a:gd name="connsiteY3" fmla="*/ 800 h 10000"/>
              <a:gd name="connsiteX4" fmla="*/ 2735 w 10000"/>
              <a:gd name="connsiteY4" fmla="*/ 9200 h 10000"/>
              <a:gd name="connsiteX5" fmla="*/ 3875 w 10000"/>
              <a:gd name="connsiteY5" fmla="*/ 400 h 10000"/>
              <a:gd name="connsiteX6" fmla="*/ 3875 w 10000"/>
              <a:gd name="connsiteY6" fmla="*/ 8000 h 10000"/>
              <a:gd name="connsiteX7" fmla="*/ 4872 w 10000"/>
              <a:gd name="connsiteY7" fmla="*/ 800 h 10000"/>
              <a:gd name="connsiteX8" fmla="*/ 5157 w 10000"/>
              <a:gd name="connsiteY8" fmla="*/ 9200 h 10000"/>
              <a:gd name="connsiteX9" fmla="*/ 6011 w 10000"/>
              <a:gd name="connsiteY9" fmla="*/ 1200 h 10000"/>
              <a:gd name="connsiteX10" fmla="*/ 6439 w 10000"/>
              <a:gd name="connsiteY10" fmla="*/ 9600 h 10000"/>
              <a:gd name="connsiteX11" fmla="*/ 7293 w 10000"/>
              <a:gd name="connsiteY11" fmla="*/ 1200 h 10000"/>
              <a:gd name="connsiteX12" fmla="*/ 7721 w 10000"/>
              <a:gd name="connsiteY12" fmla="*/ 9200 h 10000"/>
              <a:gd name="connsiteX13" fmla="*/ 8291 w 10000"/>
              <a:gd name="connsiteY13" fmla="*/ 0 h 10000"/>
              <a:gd name="connsiteX14" fmla="*/ 8718 w 10000"/>
              <a:gd name="connsiteY14" fmla="*/ 6000 h 10000"/>
              <a:gd name="connsiteX15" fmla="*/ 9003 w 10000"/>
              <a:gd name="connsiteY15" fmla="*/ 10000 h 10000"/>
              <a:gd name="connsiteX16" fmla="*/ 9573 w 10000"/>
              <a:gd name="connsiteY16" fmla="*/ 800 h 10000"/>
              <a:gd name="connsiteX17" fmla="*/ 10000 w 10000"/>
              <a:gd name="connsiteY17" fmla="*/ 5600 h 10000"/>
              <a:gd name="connsiteX0" fmla="*/ 0 w 10064"/>
              <a:gd name="connsiteY0" fmla="*/ 6693 h 10000"/>
              <a:gd name="connsiteX1" fmla="*/ 278 w 10064"/>
              <a:gd name="connsiteY1" fmla="*/ 5484 h 10000"/>
              <a:gd name="connsiteX2" fmla="*/ 1944 w 10064"/>
              <a:gd name="connsiteY2" fmla="*/ 5484 h 10000"/>
              <a:gd name="connsiteX3" fmla="*/ 2593 w 10064"/>
              <a:gd name="connsiteY3" fmla="*/ 800 h 10000"/>
              <a:gd name="connsiteX4" fmla="*/ 2735 w 10064"/>
              <a:gd name="connsiteY4" fmla="*/ 9200 h 10000"/>
              <a:gd name="connsiteX5" fmla="*/ 3875 w 10064"/>
              <a:gd name="connsiteY5" fmla="*/ 400 h 10000"/>
              <a:gd name="connsiteX6" fmla="*/ 3875 w 10064"/>
              <a:gd name="connsiteY6" fmla="*/ 8000 h 10000"/>
              <a:gd name="connsiteX7" fmla="*/ 4872 w 10064"/>
              <a:gd name="connsiteY7" fmla="*/ 800 h 10000"/>
              <a:gd name="connsiteX8" fmla="*/ 5157 w 10064"/>
              <a:gd name="connsiteY8" fmla="*/ 9200 h 10000"/>
              <a:gd name="connsiteX9" fmla="*/ 6011 w 10064"/>
              <a:gd name="connsiteY9" fmla="*/ 1200 h 10000"/>
              <a:gd name="connsiteX10" fmla="*/ 6439 w 10064"/>
              <a:gd name="connsiteY10" fmla="*/ 9600 h 10000"/>
              <a:gd name="connsiteX11" fmla="*/ 7293 w 10064"/>
              <a:gd name="connsiteY11" fmla="*/ 1200 h 10000"/>
              <a:gd name="connsiteX12" fmla="*/ 7721 w 10064"/>
              <a:gd name="connsiteY12" fmla="*/ 9200 h 10000"/>
              <a:gd name="connsiteX13" fmla="*/ 8291 w 10064"/>
              <a:gd name="connsiteY13" fmla="*/ 0 h 10000"/>
              <a:gd name="connsiteX14" fmla="*/ 8718 w 10064"/>
              <a:gd name="connsiteY14" fmla="*/ 6000 h 10000"/>
              <a:gd name="connsiteX15" fmla="*/ 9003 w 10064"/>
              <a:gd name="connsiteY15" fmla="*/ 10000 h 10000"/>
              <a:gd name="connsiteX16" fmla="*/ 9573 w 10064"/>
              <a:gd name="connsiteY16" fmla="*/ 800 h 10000"/>
              <a:gd name="connsiteX17" fmla="*/ 10000 w 10064"/>
              <a:gd name="connsiteY17" fmla="*/ 5600 h 10000"/>
              <a:gd name="connsiteX18" fmla="*/ 9960 w 10064"/>
              <a:gd name="connsiteY18" fmla="*/ 557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600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000 w 12508"/>
              <a:gd name="connsiteY17" fmla="*/ 5806 h 10000"/>
              <a:gd name="connsiteX18" fmla="*/ 12500 w 12508"/>
              <a:gd name="connsiteY18" fmla="*/ 5806 h 10000"/>
              <a:gd name="connsiteX0" fmla="*/ 0 w 12508"/>
              <a:gd name="connsiteY0" fmla="*/ 6693 h 10000"/>
              <a:gd name="connsiteX1" fmla="*/ 278 w 12508"/>
              <a:gd name="connsiteY1" fmla="*/ 5484 h 10000"/>
              <a:gd name="connsiteX2" fmla="*/ 1944 w 12508"/>
              <a:gd name="connsiteY2" fmla="*/ 5484 h 10000"/>
              <a:gd name="connsiteX3" fmla="*/ 2593 w 12508"/>
              <a:gd name="connsiteY3" fmla="*/ 800 h 10000"/>
              <a:gd name="connsiteX4" fmla="*/ 2735 w 12508"/>
              <a:gd name="connsiteY4" fmla="*/ 9200 h 10000"/>
              <a:gd name="connsiteX5" fmla="*/ 3875 w 12508"/>
              <a:gd name="connsiteY5" fmla="*/ 400 h 10000"/>
              <a:gd name="connsiteX6" fmla="*/ 3875 w 12508"/>
              <a:gd name="connsiteY6" fmla="*/ 8000 h 10000"/>
              <a:gd name="connsiteX7" fmla="*/ 4872 w 12508"/>
              <a:gd name="connsiteY7" fmla="*/ 800 h 10000"/>
              <a:gd name="connsiteX8" fmla="*/ 5157 w 12508"/>
              <a:gd name="connsiteY8" fmla="*/ 9200 h 10000"/>
              <a:gd name="connsiteX9" fmla="*/ 6011 w 12508"/>
              <a:gd name="connsiteY9" fmla="*/ 1200 h 10000"/>
              <a:gd name="connsiteX10" fmla="*/ 6439 w 12508"/>
              <a:gd name="connsiteY10" fmla="*/ 9600 h 10000"/>
              <a:gd name="connsiteX11" fmla="*/ 7293 w 12508"/>
              <a:gd name="connsiteY11" fmla="*/ 1200 h 10000"/>
              <a:gd name="connsiteX12" fmla="*/ 7721 w 12508"/>
              <a:gd name="connsiteY12" fmla="*/ 9200 h 10000"/>
              <a:gd name="connsiteX13" fmla="*/ 8291 w 12508"/>
              <a:gd name="connsiteY13" fmla="*/ 0 h 10000"/>
              <a:gd name="connsiteX14" fmla="*/ 8718 w 12508"/>
              <a:gd name="connsiteY14" fmla="*/ 6000 h 10000"/>
              <a:gd name="connsiteX15" fmla="*/ 9003 w 12508"/>
              <a:gd name="connsiteY15" fmla="*/ 10000 h 10000"/>
              <a:gd name="connsiteX16" fmla="*/ 9573 w 12508"/>
              <a:gd name="connsiteY16" fmla="*/ 800 h 10000"/>
              <a:gd name="connsiteX17" fmla="*/ 10278 w 12508"/>
              <a:gd name="connsiteY17" fmla="*/ 5806 h 10000"/>
              <a:gd name="connsiteX18" fmla="*/ 12500 w 12508"/>
              <a:gd name="connsiteY18" fmla="*/ 5806 h 10000"/>
              <a:gd name="connsiteX0" fmla="*/ 0 w 11119"/>
              <a:gd name="connsiteY0" fmla="*/ 6693 h 10000"/>
              <a:gd name="connsiteX1" fmla="*/ 278 w 11119"/>
              <a:gd name="connsiteY1" fmla="*/ 5484 h 10000"/>
              <a:gd name="connsiteX2" fmla="*/ 1944 w 11119"/>
              <a:gd name="connsiteY2" fmla="*/ 5484 h 10000"/>
              <a:gd name="connsiteX3" fmla="*/ 2593 w 11119"/>
              <a:gd name="connsiteY3" fmla="*/ 800 h 10000"/>
              <a:gd name="connsiteX4" fmla="*/ 2735 w 11119"/>
              <a:gd name="connsiteY4" fmla="*/ 9200 h 10000"/>
              <a:gd name="connsiteX5" fmla="*/ 3875 w 11119"/>
              <a:gd name="connsiteY5" fmla="*/ 400 h 10000"/>
              <a:gd name="connsiteX6" fmla="*/ 3875 w 11119"/>
              <a:gd name="connsiteY6" fmla="*/ 8000 h 10000"/>
              <a:gd name="connsiteX7" fmla="*/ 4872 w 11119"/>
              <a:gd name="connsiteY7" fmla="*/ 800 h 10000"/>
              <a:gd name="connsiteX8" fmla="*/ 5157 w 11119"/>
              <a:gd name="connsiteY8" fmla="*/ 9200 h 10000"/>
              <a:gd name="connsiteX9" fmla="*/ 6011 w 11119"/>
              <a:gd name="connsiteY9" fmla="*/ 1200 h 10000"/>
              <a:gd name="connsiteX10" fmla="*/ 6439 w 11119"/>
              <a:gd name="connsiteY10" fmla="*/ 9600 h 10000"/>
              <a:gd name="connsiteX11" fmla="*/ 7293 w 11119"/>
              <a:gd name="connsiteY11" fmla="*/ 1200 h 10000"/>
              <a:gd name="connsiteX12" fmla="*/ 7721 w 11119"/>
              <a:gd name="connsiteY12" fmla="*/ 9200 h 10000"/>
              <a:gd name="connsiteX13" fmla="*/ 8291 w 11119"/>
              <a:gd name="connsiteY13" fmla="*/ 0 h 10000"/>
              <a:gd name="connsiteX14" fmla="*/ 8718 w 11119"/>
              <a:gd name="connsiteY14" fmla="*/ 6000 h 10000"/>
              <a:gd name="connsiteX15" fmla="*/ 9003 w 11119"/>
              <a:gd name="connsiteY15" fmla="*/ 10000 h 10000"/>
              <a:gd name="connsiteX16" fmla="*/ 9573 w 11119"/>
              <a:gd name="connsiteY16" fmla="*/ 800 h 10000"/>
              <a:gd name="connsiteX17" fmla="*/ 10278 w 11119"/>
              <a:gd name="connsiteY17" fmla="*/ 5806 h 10000"/>
              <a:gd name="connsiteX18" fmla="*/ 11111 w 11119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2735 w 11397"/>
              <a:gd name="connsiteY4" fmla="*/ 9200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3875 w 11397"/>
              <a:gd name="connsiteY6" fmla="*/ 8000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157 w 11397"/>
              <a:gd name="connsiteY8" fmla="*/ 9200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439 w 11397"/>
              <a:gd name="connsiteY10" fmla="*/ 9600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21 w 11397"/>
              <a:gd name="connsiteY12" fmla="*/ 9200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10000"/>
              <a:gd name="connsiteX1" fmla="*/ 278 w 11397"/>
              <a:gd name="connsiteY1" fmla="*/ 5484 h 10000"/>
              <a:gd name="connsiteX2" fmla="*/ 1944 w 11397"/>
              <a:gd name="connsiteY2" fmla="*/ 5484 h 10000"/>
              <a:gd name="connsiteX3" fmla="*/ 2593 w 11397"/>
              <a:gd name="connsiteY3" fmla="*/ 800 h 10000"/>
              <a:gd name="connsiteX4" fmla="*/ 3056 w 11397"/>
              <a:gd name="connsiteY4" fmla="*/ 9355 h 10000"/>
              <a:gd name="connsiteX5" fmla="*/ 3875 w 11397"/>
              <a:gd name="connsiteY5" fmla="*/ 400 h 10000"/>
              <a:gd name="connsiteX6" fmla="*/ 4167 w 11397"/>
              <a:gd name="connsiteY6" fmla="*/ 9355 h 10000"/>
              <a:gd name="connsiteX7" fmla="*/ 4872 w 11397"/>
              <a:gd name="connsiteY7" fmla="*/ 800 h 10000"/>
              <a:gd name="connsiteX8" fmla="*/ 5278 w 11397"/>
              <a:gd name="connsiteY8" fmla="*/ 9355 h 10000"/>
              <a:gd name="connsiteX9" fmla="*/ 6011 w 11397"/>
              <a:gd name="connsiteY9" fmla="*/ 1200 h 10000"/>
              <a:gd name="connsiteX10" fmla="*/ 6667 w 11397"/>
              <a:gd name="connsiteY10" fmla="*/ 9355 h 10000"/>
              <a:gd name="connsiteX11" fmla="*/ 7293 w 11397"/>
              <a:gd name="connsiteY11" fmla="*/ 1200 h 10000"/>
              <a:gd name="connsiteX12" fmla="*/ 7778 w 11397"/>
              <a:gd name="connsiteY12" fmla="*/ 9032 h 10000"/>
              <a:gd name="connsiteX13" fmla="*/ 8291 w 11397"/>
              <a:gd name="connsiteY13" fmla="*/ 0 h 10000"/>
              <a:gd name="connsiteX14" fmla="*/ 8718 w 11397"/>
              <a:gd name="connsiteY14" fmla="*/ 6000 h 10000"/>
              <a:gd name="connsiteX15" fmla="*/ 9003 w 11397"/>
              <a:gd name="connsiteY15" fmla="*/ 10000 h 10000"/>
              <a:gd name="connsiteX16" fmla="*/ 9573 w 11397"/>
              <a:gd name="connsiteY16" fmla="*/ 800 h 10000"/>
              <a:gd name="connsiteX17" fmla="*/ 10278 w 11397"/>
              <a:gd name="connsiteY17" fmla="*/ 5806 h 10000"/>
              <a:gd name="connsiteX18" fmla="*/ 11389 w 11397"/>
              <a:gd name="connsiteY18" fmla="*/ 5806 h 10000"/>
              <a:gd name="connsiteX0" fmla="*/ 0 w 11397"/>
              <a:gd name="connsiteY0" fmla="*/ 6693 h 9355"/>
              <a:gd name="connsiteX1" fmla="*/ 278 w 11397"/>
              <a:gd name="connsiteY1" fmla="*/ 5484 h 9355"/>
              <a:gd name="connsiteX2" fmla="*/ 1944 w 11397"/>
              <a:gd name="connsiteY2" fmla="*/ 5484 h 9355"/>
              <a:gd name="connsiteX3" fmla="*/ 2593 w 11397"/>
              <a:gd name="connsiteY3" fmla="*/ 800 h 9355"/>
              <a:gd name="connsiteX4" fmla="*/ 3056 w 11397"/>
              <a:gd name="connsiteY4" fmla="*/ 9355 h 9355"/>
              <a:gd name="connsiteX5" fmla="*/ 3875 w 11397"/>
              <a:gd name="connsiteY5" fmla="*/ 400 h 9355"/>
              <a:gd name="connsiteX6" fmla="*/ 4167 w 11397"/>
              <a:gd name="connsiteY6" fmla="*/ 9355 h 9355"/>
              <a:gd name="connsiteX7" fmla="*/ 4872 w 11397"/>
              <a:gd name="connsiteY7" fmla="*/ 800 h 9355"/>
              <a:gd name="connsiteX8" fmla="*/ 5278 w 11397"/>
              <a:gd name="connsiteY8" fmla="*/ 9355 h 9355"/>
              <a:gd name="connsiteX9" fmla="*/ 6011 w 11397"/>
              <a:gd name="connsiteY9" fmla="*/ 1200 h 9355"/>
              <a:gd name="connsiteX10" fmla="*/ 6667 w 11397"/>
              <a:gd name="connsiteY10" fmla="*/ 9355 h 9355"/>
              <a:gd name="connsiteX11" fmla="*/ 7293 w 11397"/>
              <a:gd name="connsiteY11" fmla="*/ 1200 h 9355"/>
              <a:gd name="connsiteX12" fmla="*/ 7778 w 11397"/>
              <a:gd name="connsiteY12" fmla="*/ 9032 h 9355"/>
              <a:gd name="connsiteX13" fmla="*/ 8291 w 11397"/>
              <a:gd name="connsiteY13" fmla="*/ 0 h 9355"/>
              <a:gd name="connsiteX14" fmla="*/ 8718 w 11397"/>
              <a:gd name="connsiteY14" fmla="*/ 6000 h 9355"/>
              <a:gd name="connsiteX15" fmla="*/ 8889 w 11397"/>
              <a:gd name="connsiteY15" fmla="*/ 9032 h 9355"/>
              <a:gd name="connsiteX16" fmla="*/ 9573 w 11397"/>
              <a:gd name="connsiteY16" fmla="*/ 800 h 9355"/>
              <a:gd name="connsiteX17" fmla="*/ 10278 w 11397"/>
              <a:gd name="connsiteY17" fmla="*/ 5806 h 9355"/>
              <a:gd name="connsiteX18" fmla="*/ 11389 w 11397"/>
              <a:gd name="connsiteY18" fmla="*/ 5806 h 9355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9655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99 w 10000"/>
              <a:gd name="connsiteY11" fmla="*/ 1283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274 w 10000"/>
              <a:gd name="connsiteY9" fmla="*/ 1283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275 w 10000"/>
              <a:gd name="connsiteY7" fmla="*/ 85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275 w 10000"/>
              <a:gd name="connsiteY3" fmla="*/ 85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7154 h 10000"/>
              <a:gd name="connsiteX1" fmla="*/ 244 w 10000"/>
              <a:gd name="connsiteY1" fmla="*/ 5862 h 10000"/>
              <a:gd name="connsiteX2" fmla="*/ 1706 w 10000"/>
              <a:gd name="connsiteY2" fmla="*/ 5862 h 10000"/>
              <a:gd name="connsiteX3" fmla="*/ 2194 w 10000"/>
              <a:gd name="connsiteY3" fmla="*/ 345 h 10000"/>
              <a:gd name="connsiteX4" fmla="*/ 2681 w 10000"/>
              <a:gd name="connsiteY4" fmla="*/ 10000 h 10000"/>
              <a:gd name="connsiteX5" fmla="*/ 3400 w 10000"/>
              <a:gd name="connsiteY5" fmla="*/ 428 h 10000"/>
              <a:gd name="connsiteX6" fmla="*/ 3656 w 10000"/>
              <a:gd name="connsiteY6" fmla="*/ 10000 h 10000"/>
              <a:gd name="connsiteX7" fmla="*/ 4143 w 10000"/>
              <a:gd name="connsiteY7" fmla="*/ 345 h 10000"/>
              <a:gd name="connsiteX8" fmla="*/ 4631 w 10000"/>
              <a:gd name="connsiteY8" fmla="*/ 10000 h 10000"/>
              <a:gd name="connsiteX9" fmla="*/ 5362 w 10000"/>
              <a:gd name="connsiteY9" fmla="*/ 345 h 10000"/>
              <a:gd name="connsiteX10" fmla="*/ 5850 w 10000"/>
              <a:gd name="connsiteY10" fmla="*/ 10000 h 10000"/>
              <a:gd name="connsiteX11" fmla="*/ 6337 w 10000"/>
              <a:gd name="connsiteY11" fmla="*/ 345 h 10000"/>
              <a:gd name="connsiteX12" fmla="*/ 6824 w 10000"/>
              <a:gd name="connsiteY12" fmla="*/ 10000 h 10000"/>
              <a:gd name="connsiteX13" fmla="*/ 7275 w 10000"/>
              <a:gd name="connsiteY13" fmla="*/ 0 h 10000"/>
              <a:gd name="connsiteX14" fmla="*/ 7649 w 10000"/>
              <a:gd name="connsiteY14" fmla="*/ 6414 h 10000"/>
              <a:gd name="connsiteX15" fmla="*/ 7799 w 10000"/>
              <a:gd name="connsiteY15" fmla="*/ 10000 h 10000"/>
              <a:gd name="connsiteX16" fmla="*/ 8400 w 10000"/>
              <a:gd name="connsiteY16" fmla="*/ 855 h 10000"/>
              <a:gd name="connsiteX17" fmla="*/ 9018 w 10000"/>
              <a:gd name="connsiteY17" fmla="*/ 6206 h 10000"/>
              <a:gd name="connsiteX18" fmla="*/ 9993 w 10000"/>
              <a:gd name="connsiteY18" fmla="*/ 6206 h 10000"/>
              <a:gd name="connsiteX0" fmla="*/ 0 w 10000"/>
              <a:gd name="connsiteY0" fmla="*/ 6809 h 9655"/>
              <a:gd name="connsiteX1" fmla="*/ 244 w 10000"/>
              <a:gd name="connsiteY1" fmla="*/ 5517 h 9655"/>
              <a:gd name="connsiteX2" fmla="*/ 1706 w 10000"/>
              <a:gd name="connsiteY2" fmla="*/ 5517 h 9655"/>
              <a:gd name="connsiteX3" fmla="*/ 2194 w 10000"/>
              <a:gd name="connsiteY3" fmla="*/ 0 h 9655"/>
              <a:gd name="connsiteX4" fmla="*/ 2681 w 10000"/>
              <a:gd name="connsiteY4" fmla="*/ 9655 h 9655"/>
              <a:gd name="connsiteX5" fmla="*/ 3400 w 10000"/>
              <a:gd name="connsiteY5" fmla="*/ 83 h 9655"/>
              <a:gd name="connsiteX6" fmla="*/ 3656 w 10000"/>
              <a:gd name="connsiteY6" fmla="*/ 9655 h 9655"/>
              <a:gd name="connsiteX7" fmla="*/ 4143 w 10000"/>
              <a:gd name="connsiteY7" fmla="*/ 0 h 9655"/>
              <a:gd name="connsiteX8" fmla="*/ 4631 w 10000"/>
              <a:gd name="connsiteY8" fmla="*/ 9655 h 9655"/>
              <a:gd name="connsiteX9" fmla="*/ 5362 w 10000"/>
              <a:gd name="connsiteY9" fmla="*/ 0 h 9655"/>
              <a:gd name="connsiteX10" fmla="*/ 5850 w 10000"/>
              <a:gd name="connsiteY10" fmla="*/ 9655 h 9655"/>
              <a:gd name="connsiteX11" fmla="*/ 6337 w 10000"/>
              <a:gd name="connsiteY11" fmla="*/ 0 h 9655"/>
              <a:gd name="connsiteX12" fmla="*/ 6824 w 10000"/>
              <a:gd name="connsiteY12" fmla="*/ 9655 h 9655"/>
              <a:gd name="connsiteX13" fmla="*/ 7312 w 10000"/>
              <a:gd name="connsiteY13" fmla="*/ 0 h 9655"/>
              <a:gd name="connsiteX14" fmla="*/ 7649 w 10000"/>
              <a:gd name="connsiteY14" fmla="*/ 6069 h 9655"/>
              <a:gd name="connsiteX15" fmla="*/ 7799 w 10000"/>
              <a:gd name="connsiteY15" fmla="*/ 9655 h 9655"/>
              <a:gd name="connsiteX16" fmla="*/ 8400 w 10000"/>
              <a:gd name="connsiteY16" fmla="*/ 510 h 9655"/>
              <a:gd name="connsiteX17" fmla="*/ 9018 w 10000"/>
              <a:gd name="connsiteY17" fmla="*/ 5861 h 9655"/>
              <a:gd name="connsiteX18" fmla="*/ 9993 w 10000"/>
              <a:gd name="connsiteY18" fmla="*/ 5861 h 9655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0 w 10000"/>
              <a:gd name="connsiteY0" fmla="*/ 7052 h 10000"/>
              <a:gd name="connsiteX1" fmla="*/ 244 w 10000"/>
              <a:gd name="connsiteY1" fmla="*/ 5714 h 10000"/>
              <a:gd name="connsiteX2" fmla="*/ 1706 w 10000"/>
              <a:gd name="connsiteY2" fmla="*/ 5714 h 10000"/>
              <a:gd name="connsiteX3" fmla="*/ 2194 w 10000"/>
              <a:gd name="connsiteY3" fmla="*/ 0 h 10000"/>
              <a:gd name="connsiteX4" fmla="*/ 2681 w 10000"/>
              <a:gd name="connsiteY4" fmla="*/ 10000 h 10000"/>
              <a:gd name="connsiteX5" fmla="*/ 3400 w 10000"/>
              <a:gd name="connsiteY5" fmla="*/ 86 h 10000"/>
              <a:gd name="connsiteX6" fmla="*/ 3656 w 10000"/>
              <a:gd name="connsiteY6" fmla="*/ 10000 h 10000"/>
              <a:gd name="connsiteX7" fmla="*/ 4143 w 10000"/>
              <a:gd name="connsiteY7" fmla="*/ 0 h 10000"/>
              <a:gd name="connsiteX8" fmla="*/ 4631 w 10000"/>
              <a:gd name="connsiteY8" fmla="*/ 10000 h 10000"/>
              <a:gd name="connsiteX9" fmla="*/ 5362 w 10000"/>
              <a:gd name="connsiteY9" fmla="*/ 0 h 10000"/>
              <a:gd name="connsiteX10" fmla="*/ 5850 w 10000"/>
              <a:gd name="connsiteY10" fmla="*/ 10000 h 10000"/>
              <a:gd name="connsiteX11" fmla="*/ 6337 w 10000"/>
              <a:gd name="connsiteY11" fmla="*/ 0 h 10000"/>
              <a:gd name="connsiteX12" fmla="*/ 6824 w 10000"/>
              <a:gd name="connsiteY12" fmla="*/ 10000 h 10000"/>
              <a:gd name="connsiteX13" fmla="*/ 7312 w 10000"/>
              <a:gd name="connsiteY13" fmla="*/ 0 h 10000"/>
              <a:gd name="connsiteX14" fmla="*/ 7649 w 10000"/>
              <a:gd name="connsiteY14" fmla="*/ 6286 h 10000"/>
              <a:gd name="connsiteX15" fmla="*/ 7799 w 10000"/>
              <a:gd name="connsiteY15" fmla="*/ 10000 h 10000"/>
              <a:gd name="connsiteX16" fmla="*/ 8287 w 10000"/>
              <a:gd name="connsiteY16" fmla="*/ 0 h 10000"/>
              <a:gd name="connsiteX17" fmla="*/ 9018 w 10000"/>
              <a:gd name="connsiteY17" fmla="*/ 6070 h 10000"/>
              <a:gd name="connsiteX18" fmla="*/ 9993 w 10000"/>
              <a:gd name="connsiteY18" fmla="*/ 6070 h 10000"/>
              <a:gd name="connsiteX0" fmla="*/ 325 w 9838"/>
              <a:gd name="connsiteY0" fmla="*/ 6786 h 10000"/>
              <a:gd name="connsiteX1" fmla="*/ 82 w 9838"/>
              <a:gd name="connsiteY1" fmla="*/ 5714 h 10000"/>
              <a:gd name="connsiteX2" fmla="*/ 1544 w 9838"/>
              <a:gd name="connsiteY2" fmla="*/ 5714 h 10000"/>
              <a:gd name="connsiteX3" fmla="*/ 2032 w 9838"/>
              <a:gd name="connsiteY3" fmla="*/ 0 h 10000"/>
              <a:gd name="connsiteX4" fmla="*/ 2519 w 9838"/>
              <a:gd name="connsiteY4" fmla="*/ 10000 h 10000"/>
              <a:gd name="connsiteX5" fmla="*/ 3238 w 9838"/>
              <a:gd name="connsiteY5" fmla="*/ 86 h 10000"/>
              <a:gd name="connsiteX6" fmla="*/ 3494 w 9838"/>
              <a:gd name="connsiteY6" fmla="*/ 10000 h 10000"/>
              <a:gd name="connsiteX7" fmla="*/ 3981 w 9838"/>
              <a:gd name="connsiteY7" fmla="*/ 0 h 10000"/>
              <a:gd name="connsiteX8" fmla="*/ 4469 w 9838"/>
              <a:gd name="connsiteY8" fmla="*/ 10000 h 10000"/>
              <a:gd name="connsiteX9" fmla="*/ 5200 w 9838"/>
              <a:gd name="connsiteY9" fmla="*/ 0 h 10000"/>
              <a:gd name="connsiteX10" fmla="*/ 5688 w 9838"/>
              <a:gd name="connsiteY10" fmla="*/ 10000 h 10000"/>
              <a:gd name="connsiteX11" fmla="*/ 6175 w 9838"/>
              <a:gd name="connsiteY11" fmla="*/ 0 h 10000"/>
              <a:gd name="connsiteX12" fmla="*/ 6662 w 9838"/>
              <a:gd name="connsiteY12" fmla="*/ 10000 h 10000"/>
              <a:gd name="connsiteX13" fmla="*/ 7150 w 9838"/>
              <a:gd name="connsiteY13" fmla="*/ 0 h 10000"/>
              <a:gd name="connsiteX14" fmla="*/ 7487 w 9838"/>
              <a:gd name="connsiteY14" fmla="*/ 6286 h 10000"/>
              <a:gd name="connsiteX15" fmla="*/ 7637 w 9838"/>
              <a:gd name="connsiteY15" fmla="*/ 10000 h 10000"/>
              <a:gd name="connsiteX16" fmla="*/ 8125 w 9838"/>
              <a:gd name="connsiteY16" fmla="*/ 0 h 10000"/>
              <a:gd name="connsiteX17" fmla="*/ 8856 w 9838"/>
              <a:gd name="connsiteY17" fmla="*/ 6070 h 10000"/>
              <a:gd name="connsiteX18" fmla="*/ 9831 w 9838"/>
              <a:gd name="connsiteY18" fmla="*/ 6070 h 10000"/>
              <a:gd name="connsiteX0" fmla="*/ 0 w 9917"/>
              <a:gd name="connsiteY0" fmla="*/ 5714 h 10000"/>
              <a:gd name="connsiteX1" fmla="*/ 1486 w 9917"/>
              <a:gd name="connsiteY1" fmla="*/ 5714 h 10000"/>
              <a:gd name="connsiteX2" fmla="*/ 1982 w 9917"/>
              <a:gd name="connsiteY2" fmla="*/ 0 h 10000"/>
              <a:gd name="connsiteX3" fmla="*/ 2477 w 9917"/>
              <a:gd name="connsiteY3" fmla="*/ 10000 h 10000"/>
              <a:gd name="connsiteX4" fmla="*/ 3208 w 9917"/>
              <a:gd name="connsiteY4" fmla="*/ 86 h 10000"/>
              <a:gd name="connsiteX5" fmla="*/ 3469 w 9917"/>
              <a:gd name="connsiteY5" fmla="*/ 10000 h 10000"/>
              <a:gd name="connsiteX6" fmla="*/ 3964 w 9917"/>
              <a:gd name="connsiteY6" fmla="*/ 0 h 10000"/>
              <a:gd name="connsiteX7" fmla="*/ 4460 w 9917"/>
              <a:gd name="connsiteY7" fmla="*/ 10000 h 10000"/>
              <a:gd name="connsiteX8" fmla="*/ 5203 w 9917"/>
              <a:gd name="connsiteY8" fmla="*/ 0 h 10000"/>
              <a:gd name="connsiteX9" fmla="*/ 5699 w 9917"/>
              <a:gd name="connsiteY9" fmla="*/ 10000 h 10000"/>
              <a:gd name="connsiteX10" fmla="*/ 6194 w 9917"/>
              <a:gd name="connsiteY10" fmla="*/ 0 h 10000"/>
              <a:gd name="connsiteX11" fmla="*/ 6689 w 9917"/>
              <a:gd name="connsiteY11" fmla="*/ 10000 h 10000"/>
              <a:gd name="connsiteX12" fmla="*/ 7185 w 9917"/>
              <a:gd name="connsiteY12" fmla="*/ 0 h 10000"/>
              <a:gd name="connsiteX13" fmla="*/ 7527 w 9917"/>
              <a:gd name="connsiteY13" fmla="*/ 6286 h 10000"/>
              <a:gd name="connsiteX14" fmla="*/ 7680 w 9917"/>
              <a:gd name="connsiteY14" fmla="*/ 10000 h 10000"/>
              <a:gd name="connsiteX15" fmla="*/ 8176 w 9917"/>
              <a:gd name="connsiteY15" fmla="*/ 0 h 10000"/>
              <a:gd name="connsiteX16" fmla="*/ 8919 w 9917"/>
              <a:gd name="connsiteY16" fmla="*/ 6070 h 10000"/>
              <a:gd name="connsiteX17" fmla="*/ 9910 w 9917"/>
              <a:gd name="connsiteY17" fmla="*/ 6070 h 10000"/>
              <a:gd name="connsiteX0" fmla="*/ 0 w 10000"/>
              <a:gd name="connsiteY0" fmla="*/ 5714 h 10000"/>
              <a:gd name="connsiteX1" fmla="*/ 1498 w 10000"/>
              <a:gd name="connsiteY1" fmla="*/ 5714 h 10000"/>
              <a:gd name="connsiteX2" fmla="*/ 1999 w 10000"/>
              <a:gd name="connsiteY2" fmla="*/ 0 h 10000"/>
              <a:gd name="connsiteX3" fmla="*/ 2498 w 10000"/>
              <a:gd name="connsiteY3" fmla="*/ 10000 h 10000"/>
              <a:gd name="connsiteX4" fmla="*/ 3235 w 10000"/>
              <a:gd name="connsiteY4" fmla="*/ 86 h 10000"/>
              <a:gd name="connsiteX5" fmla="*/ 3498 w 10000"/>
              <a:gd name="connsiteY5" fmla="*/ 10000 h 10000"/>
              <a:gd name="connsiteX6" fmla="*/ 3997 w 10000"/>
              <a:gd name="connsiteY6" fmla="*/ 0 h 10000"/>
              <a:gd name="connsiteX7" fmla="*/ 4497 w 10000"/>
              <a:gd name="connsiteY7" fmla="*/ 10000 h 10000"/>
              <a:gd name="connsiteX8" fmla="*/ 5247 w 10000"/>
              <a:gd name="connsiteY8" fmla="*/ 0 h 10000"/>
              <a:gd name="connsiteX9" fmla="*/ 5747 w 10000"/>
              <a:gd name="connsiteY9" fmla="*/ 10000 h 10000"/>
              <a:gd name="connsiteX10" fmla="*/ 6246 w 10000"/>
              <a:gd name="connsiteY10" fmla="*/ 0 h 10000"/>
              <a:gd name="connsiteX11" fmla="*/ 6745 w 10000"/>
              <a:gd name="connsiteY11" fmla="*/ 10000 h 10000"/>
              <a:gd name="connsiteX12" fmla="*/ 7245 w 10000"/>
              <a:gd name="connsiteY12" fmla="*/ 0 h 10000"/>
              <a:gd name="connsiteX13" fmla="*/ 7590 w 10000"/>
              <a:gd name="connsiteY13" fmla="*/ 6286 h 10000"/>
              <a:gd name="connsiteX14" fmla="*/ 7744 w 10000"/>
              <a:gd name="connsiteY14" fmla="*/ 10000 h 10000"/>
              <a:gd name="connsiteX15" fmla="*/ 8244 w 10000"/>
              <a:gd name="connsiteY15" fmla="*/ 0 h 10000"/>
              <a:gd name="connsiteX16" fmla="*/ 8806 w 10000"/>
              <a:gd name="connsiteY16" fmla="*/ 5880 h 10000"/>
              <a:gd name="connsiteX17" fmla="*/ 9993 w 10000"/>
              <a:gd name="connsiteY17" fmla="*/ 607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  <a:gd name="connsiteX0" fmla="*/ 0 w 10062"/>
              <a:gd name="connsiteY0" fmla="*/ 5714 h 10000"/>
              <a:gd name="connsiteX1" fmla="*/ 1498 w 10062"/>
              <a:gd name="connsiteY1" fmla="*/ 5714 h 10000"/>
              <a:gd name="connsiteX2" fmla="*/ 1999 w 10062"/>
              <a:gd name="connsiteY2" fmla="*/ 0 h 10000"/>
              <a:gd name="connsiteX3" fmla="*/ 2498 w 10062"/>
              <a:gd name="connsiteY3" fmla="*/ 10000 h 10000"/>
              <a:gd name="connsiteX4" fmla="*/ 3235 w 10062"/>
              <a:gd name="connsiteY4" fmla="*/ 86 h 10000"/>
              <a:gd name="connsiteX5" fmla="*/ 3498 w 10062"/>
              <a:gd name="connsiteY5" fmla="*/ 10000 h 10000"/>
              <a:gd name="connsiteX6" fmla="*/ 3997 w 10062"/>
              <a:gd name="connsiteY6" fmla="*/ 0 h 10000"/>
              <a:gd name="connsiteX7" fmla="*/ 4497 w 10062"/>
              <a:gd name="connsiteY7" fmla="*/ 10000 h 10000"/>
              <a:gd name="connsiteX8" fmla="*/ 5247 w 10062"/>
              <a:gd name="connsiteY8" fmla="*/ 0 h 10000"/>
              <a:gd name="connsiteX9" fmla="*/ 5747 w 10062"/>
              <a:gd name="connsiteY9" fmla="*/ 10000 h 10000"/>
              <a:gd name="connsiteX10" fmla="*/ 6246 w 10062"/>
              <a:gd name="connsiteY10" fmla="*/ 0 h 10000"/>
              <a:gd name="connsiteX11" fmla="*/ 6745 w 10062"/>
              <a:gd name="connsiteY11" fmla="*/ 10000 h 10000"/>
              <a:gd name="connsiteX12" fmla="*/ 7245 w 10062"/>
              <a:gd name="connsiteY12" fmla="*/ 0 h 10000"/>
              <a:gd name="connsiteX13" fmla="*/ 7590 w 10062"/>
              <a:gd name="connsiteY13" fmla="*/ 6286 h 10000"/>
              <a:gd name="connsiteX14" fmla="*/ 7744 w 10062"/>
              <a:gd name="connsiteY14" fmla="*/ 10000 h 10000"/>
              <a:gd name="connsiteX15" fmla="*/ 8244 w 10062"/>
              <a:gd name="connsiteY15" fmla="*/ 0 h 10000"/>
              <a:gd name="connsiteX16" fmla="*/ 8806 w 10062"/>
              <a:gd name="connsiteY16" fmla="*/ 5880 h 10000"/>
              <a:gd name="connsiteX17" fmla="*/ 10055 w 10062"/>
              <a:gd name="connsiteY17" fmla="*/ 588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62" h="10000">
                <a:moveTo>
                  <a:pt x="0" y="5714"/>
                </a:moveTo>
                <a:lnTo>
                  <a:pt x="1498" y="5714"/>
                </a:lnTo>
                <a:cubicBezTo>
                  <a:pt x="1694" y="3985"/>
                  <a:pt x="1804" y="1729"/>
                  <a:pt x="1999" y="0"/>
                </a:cubicBezTo>
                <a:cubicBezTo>
                  <a:pt x="2041" y="3100"/>
                  <a:pt x="2456" y="6900"/>
                  <a:pt x="2498" y="10000"/>
                </a:cubicBezTo>
                <a:cubicBezTo>
                  <a:pt x="2744" y="6695"/>
                  <a:pt x="2989" y="3391"/>
                  <a:pt x="3235" y="86"/>
                </a:cubicBezTo>
                <a:cubicBezTo>
                  <a:pt x="3323" y="3391"/>
                  <a:pt x="3410" y="6695"/>
                  <a:pt x="3498" y="10000"/>
                </a:cubicBezTo>
                <a:cubicBezTo>
                  <a:pt x="3709" y="6843"/>
                  <a:pt x="3785" y="3157"/>
                  <a:pt x="3997" y="0"/>
                </a:cubicBezTo>
                <a:cubicBezTo>
                  <a:pt x="4117" y="3158"/>
                  <a:pt x="4376" y="6842"/>
                  <a:pt x="4497" y="10000"/>
                </a:cubicBezTo>
                <a:cubicBezTo>
                  <a:pt x="4716" y="6991"/>
                  <a:pt x="5027" y="3009"/>
                  <a:pt x="5247" y="0"/>
                </a:cubicBezTo>
                <a:cubicBezTo>
                  <a:pt x="5376" y="3100"/>
                  <a:pt x="5618" y="6900"/>
                  <a:pt x="5747" y="10000"/>
                </a:cubicBezTo>
                <a:cubicBezTo>
                  <a:pt x="6003" y="6900"/>
                  <a:pt x="5990" y="3100"/>
                  <a:pt x="6246" y="0"/>
                </a:cubicBezTo>
                <a:cubicBezTo>
                  <a:pt x="6375" y="2953"/>
                  <a:pt x="6616" y="7047"/>
                  <a:pt x="6745" y="10000"/>
                </a:cubicBezTo>
                <a:cubicBezTo>
                  <a:pt x="6898" y="6548"/>
                  <a:pt x="7091" y="3452"/>
                  <a:pt x="7245" y="0"/>
                </a:cubicBezTo>
                <a:cubicBezTo>
                  <a:pt x="7372" y="2214"/>
                  <a:pt x="7463" y="4071"/>
                  <a:pt x="7590" y="6286"/>
                </a:cubicBezTo>
                <a:cubicBezTo>
                  <a:pt x="7641" y="7524"/>
                  <a:pt x="7693" y="8762"/>
                  <a:pt x="7744" y="10000"/>
                </a:cubicBezTo>
                <a:cubicBezTo>
                  <a:pt x="7949" y="6962"/>
                  <a:pt x="8039" y="3038"/>
                  <a:pt x="8244" y="0"/>
                </a:cubicBezTo>
                <a:cubicBezTo>
                  <a:pt x="8371" y="1771"/>
                  <a:pt x="8767" y="5934"/>
                  <a:pt x="8806" y="5880"/>
                </a:cubicBezTo>
                <a:cubicBezTo>
                  <a:pt x="8863" y="6099"/>
                  <a:pt x="10062" y="5887"/>
                  <a:pt x="10055" y="5880"/>
                </a:cubicBezTo>
              </a:path>
            </a:pathLst>
          </a:custGeom>
          <a:noFill/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400"/>
          </a:p>
        </p:txBody>
      </p:sp>
      <p:sp>
        <p:nvSpPr>
          <p:cNvPr id="14" name="Obdélník 13"/>
          <p:cNvSpPr/>
          <p:nvPr/>
        </p:nvSpPr>
        <p:spPr>
          <a:xfrm>
            <a:off x="3186793" y="3382736"/>
            <a:ext cx="222250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149600" y="5607050"/>
            <a:ext cx="2400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r>
              <a:rPr lang="cs-CZ" sz="4800" baseline="-25000" dirty="0" smtClean="0"/>
              <a:t>1</a:t>
            </a:r>
            <a:r>
              <a:rPr lang="cs-CZ" sz="4800" dirty="0" smtClean="0"/>
              <a:t> &lt; t &lt; t</a:t>
            </a:r>
            <a:r>
              <a:rPr lang="cs-CZ" sz="4800" baseline="-25000" dirty="0" smtClean="0"/>
              <a:t>2</a:t>
            </a:r>
            <a:endParaRPr lang="cs-CZ" sz="48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949700" y="3740150"/>
            <a:ext cx="74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r>
              <a:rPr lang="cs-CZ" sz="4800" baseline="-25000" dirty="0" smtClean="0"/>
              <a:t>1</a:t>
            </a:r>
            <a:endParaRPr lang="cs-CZ" sz="4800" baseline="-25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083300" y="3740150"/>
            <a:ext cx="749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r>
              <a:rPr lang="cs-CZ" sz="4800" baseline="-25000" dirty="0" smtClean="0"/>
              <a:t>2</a:t>
            </a:r>
            <a:endParaRPr lang="cs-CZ" sz="4800" baseline="-25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949700" y="3740150"/>
            <a:ext cx="528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endParaRPr lang="cs-CZ" sz="4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083300" y="3740150"/>
            <a:ext cx="528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t</a:t>
            </a:r>
            <a:endParaRPr lang="cs-CZ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CC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30" grpId="0" animBg="1"/>
      <p:bldP spid="10" grpId="0" animBg="1"/>
      <p:bldP spid="14" grpId="0" animBg="1"/>
      <p:bldP spid="17" grpId="0"/>
      <p:bldP spid="18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3700" y="2362200"/>
            <a:ext cx="82677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Přírůstek vnitřní energie soustavy ∆U se rovná součtu </a:t>
            </a:r>
          </a:p>
          <a:p>
            <a:endParaRPr lang="cs-CZ" sz="3200" b="1" dirty="0" smtClean="0"/>
          </a:p>
          <a:p>
            <a:pPr marL="269875" indent="-269875">
              <a:buFont typeface="Arial" pitchFamily="34" charset="0"/>
              <a:buChar char="•"/>
            </a:pPr>
            <a:r>
              <a:rPr lang="cs-CZ" sz="3200" dirty="0" smtClean="0"/>
              <a:t>práce </a:t>
            </a:r>
            <a:r>
              <a:rPr lang="cs-CZ" sz="3200" b="1" dirty="0" smtClean="0"/>
              <a:t>W</a:t>
            </a:r>
            <a:r>
              <a:rPr lang="cs-CZ" sz="3200" dirty="0" smtClean="0"/>
              <a:t> vykonané okolními tělesy působícími na soustavu silami </a:t>
            </a:r>
            <a:br>
              <a:rPr lang="cs-CZ" sz="3200" dirty="0" smtClean="0"/>
            </a:br>
            <a:r>
              <a:rPr lang="cs-CZ" sz="3200" dirty="0" smtClean="0"/>
              <a:t>a </a:t>
            </a:r>
          </a:p>
          <a:p>
            <a:pPr marL="269875" indent="-269875">
              <a:buFont typeface="Arial" pitchFamily="34" charset="0"/>
              <a:buChar char="•"/>
            </a:pPr>
            <a:r>
              <a:rPr lang="cs-CZ" sz="3200" dirty="0" smtClean="0"/>
              <a:t>tepla </a:t>
            </a:r>
            <a:r>
              <a:rPr lang="cs-CZ" sz="3200" b="1" dirty="0" smtClean="0"/>
              <a:t>Q</a:t>
            </a:r>
            <a:r>
              <a:rPr lang="cs-CZ" sz="3200" dirty="0" smtClean="0"/>
              <a:t> odevzdaného okolními tělesy soustavě.</a:t>
            </a:r>
          </a:p>
        </p:txBody>
      </p:sp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319064" y="1076312"/>
          <a:ext cx="2725647" cy="68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11" name="Rovnice" r:id="rId4" imgW="799920" imgH="203040" progId="Equation.3">
                  <p:embed/>
                </p:oleObj>
              </mc:Choice>
              <mc:Fallback>
                <p:oleObj name="Rovnice" r:id="rId4" imgW="79992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64" y="1076312"/>
                        <a:ext cx="2725647" cy="68421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3371850" y="850900"/>
            <a:ext cx="5245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E46C0A"/>
                </a:solidFill>
              </a:rPr>
              <a:t>První termodynamický zákon</a:t>
            </a:r>
            <a:endParaRPr lang="cs-CZ" sz="4000" dirty="0" smtClean="0">
              <a:solidFill>
                <a:srgbClr val="E46C0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56210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Zákon zachování energie</a:t>
            </a:r>
            <a:r>
              <a:rPr lang="cs-CZ" sz="3600" dirty="0" smtClean="0"/>
              <a:t>:</a:t>
            </a:r>
          </a:p>
          <a:p>
            <a:pPr algn="ctr"/>
            <a:r>
              <a:rPr lang="cs-CZ" sz="3600" dirty="0" smtClean="0"/>
              <a:t> při dějích probíhajících v izolované soustavě těles zůstává součet  energií konstantní.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rgbClr val="E46C0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 VNITŘNÍ ENERGIE TĚLESA</a:t>
            </a:r>
            <a:endParaRPr lang="cs-CZ" sz="3400" dirty="0">
              <a:solidFill>
                <a:srgbClr val="FBCE8D"/>
              </a:solidFill>
              <a:cs typeface="Arial" charset="0"/>
            </a:endParaRPr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1816100" y="3873500"/>
          <a:ext cx="527111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411" name="Rovnice" r:id="rId4" imgW="1282680" imgH="241200" progId="Equation.3">
                  <p:embed/>
                </p:oleObj>
              </mc:Choice>
              <mc:Fallback>
                <p:oleObj name="Rovnice" r:id="rId4" imgW="128268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3873500"/>
                        <a:ext cx="5271115" cy="97790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58756" name="Object 4"/>
          <p:cNvGraphicFramePr>
            <a:graphicFrameLocks noChangeAspect="1"/>
          </p:cNvGraphicFramePr>
          <p:nvPr/>
        </p:nvGraphicFramePr>
        <p:xfrm>
          <a:off x="6750050" y="1206500"/>
          <a:ext cx="1296988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57" name="Rovnice" r:id="rId4" imgW="380880" imgH="431640" progId="Equation.3">
                  <p:embed/>
                </p:oleObj>
              </mc:Choice>
              <mc:Fallback>
                <p:oleObj name="Rovnice" r:id="rId4" imgW="38088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1206500"/>
                        <a:ext cx="1296988" cy="145415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Skupina 25"/>
          <p:cNvGrpSpPr/>
          <p:nvPr/>
        </p:nvGrpSpPr>
        <p:grpSpPr>
          <a:xfrm>
            <a:off x="2038350" y="1339850"/>
            <a:ext cx="4578350" cy="1155700"/>
            <a:chOff x="1949450" y="2273300"/>
            <a:chExt cx="4578350" cy="1155700"/>
          </a:xfrm>
        </p:grpSpPr>
        <p:grpSp>
          <p:nvGrpSpPr>
            <p:cNvPr id="675848" name="Group 8"/>
            <p:cNvGrpSpPr>
              <a:grpSpLocks/>
            </p:cNvGrpSpPr>
            <p:nvPr/>
          </p:nvGrpSpPr>
          <p:grpSpPr bwMode="auto">
            <a:xfrm>
              <a:off x="1949450" y="2273300"/>
              <a:ext cx="4578350" cy="1155700"/>
              <a:chOff x="6867" y="2471"/>
              <a:chExt cx="3240" cy="739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675849" name="Rectangle 9"/>
              <p:cNvSpPr>
                <a:spLocks noChangeArrowheads="1"/>
              </p:cNvSpPr>
              <p:nvPr/>
            </p:nvSpPr>
            <p:spPr bwMode="auto">
              <a:xfrm>
                <a:off x="6867" y="2471"/>
                <a:ext cx="3240" cy="7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			</a:t>
                </a:r>
                <a:r>
                  <a:rPr kumimoji="0" lang="cs-CZ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</a:t>
                </a:r>
                <a:r>
                  <a:rPr kumimoji="0" lang="cs-CZ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</a:t>
                </a:r>
                <a:endPara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5850" name="Rectangle 10"/>
              <p:cNvSpPr>
                <a:spLocks noChangeArrowheads="1"/>
              </p:cNvSpPr>
              <p:nvPr/>
            </p:nvSpPr>
            <p:spPr bwMode="auto">
              <a:xfrm>
                <a:off x="7999" y="2471"/>
                <a:ext cx="1028" cy="72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cs-CZ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5852" name="Line 12"/>
              <p:cNvSpPr>
                <a:spLocks noChangeShapeType="1"/>
              </p:cNvSpPr>
              <p:nvPr/>
            </p:nvSpPr>
            <p:spPr bwMode="auto">
              <a:xfrm>
                <a:off x="8010" y="2490"/>
                <a:ext cx="0" cy="72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cxnSp>
          <p:nvCxnSpPr>
            <p:cNvPr id="22" name="Přímá spojovací šipka 21"/>
            <p:cNvCxnSpPr/>
            <p:nvPr/>
          </p:nvCxnSpPr>
          <p:spPr>
            <a:xfrm>
              <a:off x="2527300" y="2806700"/>
              <a:ext cx="102235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šipka 22"/>
            <p:cNvCxnSpPr/>
            <p:nvPr/>
          </p:nvCxnSpPr>
          <p:spPr>
            <a:xfrm flipH="1">
              <a:off x="5016500" y="2851150"/>
              <a:ext cx="102235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" name="Object 4"/>
          <p:cNvGraphicFramePr>
            <a:graphicFrameLocks noChangeAspect="1"/>
          </p:cNvGraphicFramePr>
          <p:nvPr/>
        </p:nvGraphicFramePr>
        <p:xfrm>
          <a:off x="527050" y="1250950"/>
          <a:ext cx="13843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58" name="Rovnice" r:id="rId6" imgW="406080" imgH="406080" progId="Equation.3">
                  <p:embed/>
                </p:oleObj>
              </mc:Choice>
              <mc:Fallback>
                <p:oleObj name="Rovnice" r:id="rId6" imgW="406080" imgH="4060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1250950"/>
                        <a:ext cx="1384300" cy="136842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6750050" y="4273550"/>
          <a:ext cx="1296988" cy="145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59" name="Rovnice" r:id="rId8" imgW="380880" imgH="431640" progId="Equation.3">
                  <p:embed/>
                </p:oleObj>
              </mc:Choice>
              <mc:Fallback>
                <p:oleObj name="Rovnice" r:id="rId8" imgW="380880" imgH="4316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4273550"/>
                        <a:ext cx="1296988" cy="145415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Skupina 27"/>
          <p:cNvGrpSpPr/>
          <p:nvPr/>
        </p:nvGrpSpPr>
        <p:grpSpPr>
          <a:xfrm>
            <a:off x="2038350" y="4451350"/>
            <a:ext cx="4578350" cy="1155700"/>
            <a:chOff x="1949450" y="2273300"/>
            <a:chExt cx="4578350" cy="1155700"/>
          </a:xfrm>
        </p:grpSpPr>
        <p:grpSp>
          <p:nvGrpSpPr>
            <p:cNvPr id="29" name="Group 8"/>
            <p:cNvGrpSpPr>
              <a:grpSpLocks/>
            </p:cNvGrpSpPr>
            <p:nvPr/>
          </p:nvGrpSpPr>
          <p:grpSpPr bwMode="auto">
            <a:xfrm>
              <a:off x="1949450" y="2273300"/>
              <a:ext cx="4578350" cy="1155700"/>
              <a:chOff x="6867" y="2471"/>
              <a:chExt cx="3240" cy="739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32" name="Rectangle 9"/>
              <p:cNvSpPr>
                <a:spLocks noChangeArrowheads="1"/>
              </p:cNvSpPr>
              <p:nvPr/>
            </p:nvSpPr>
            <p:spPr bwMode="auto">
              <a:xfrm>
                <a:off x="6867" y="2471"/>
                <a:ext cx="3240" cy="720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			</a:t>
                </a:r>
                <a:r>
                  <a:rPr kumimoji="0" lang="cs-CZ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 </a:t>
                </a:r>
                <a:r>
                  <a:rPr kumimoji="0" lang="cs-CZ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</a:t>
                </a:r>
                <a:endPara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Rectangle 10"/>
              <p:cNvSpPr>
                <a:spLocks noChangeArrowheads="1"/>
              </p:cNvSpPr>
              <p:nvPr/>
            </p:nvSpPr>
            <p:spPr bwMode="auto">
              <a:xfrm>
                <a:off x="7999" y="2471"/>
                <a:ext cx="1028" cy="72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cs-CZ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  </a:t>
                </a:r>
                <a:endPara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Line 12"/>
              <p:cNvSpPr>
                <a:spLocks noChangeShapeType="1"/>
              </p:cNvSpPr>
              <p:nvPr/>
            </p:nvSpPr>
            <p:spPr bwMode="auto">
              <a:xfrm>
                <a:off x="8010" y="2490"/>
                <a:ext cx="0" cy="720"/>
              </a:xfrm>
              <a:prstGeom prst="line">
                <a:avLst/>
              </a:prstGeom>
              <a:grp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cxnSp>
          <p:nvCxnSpPr>
            <p:cNvPr id="30" name="Přímá spojovací šipka 29"/>
            <p:cNvCxnSpPr/>
            <p:nvPr/>
          </p:nvCxnSpPr>
          <p:spPr>
            <a:xfrm flipH="1">
              <a:off x="2527300" y="2806700"/>
              <a:ext cx="102235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šipka 30"/>
            <p:cNvCxnSpPr/>
            <p:nvPr/>
          </p:nvCxnSpPr>
          <p:spPr>
            <a:xfrm>
              <a:off x="5016500" y="2851150"/>
              <a:ext cx="1022350" cy="1588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5" name="Object 4"/>
          <p:cNvGraphicFramePr>
            <a:graphicFrameLocks noChangeAspect="1"/>
          </p:cNvGraphicFramePr>
          <p:nvPr/>
        </p:nvGraphicFramePr>
        <p:xfrm>
          <a:off x="527050" y="4318000"/>
          <a:ext cx="1384300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60" name="Rovnice" r:id="rId10" imgW="406080" imgH="406080" progId="Equation.3">
                  <p:embed/>
                </p:oleObj>
              </mc:Choice>
              <mc:Fallback>
                <p:oleObj name="Rovnice" r:id="rId10" imgW="406080" imgH="4060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4318000"/>
                        <a:ext cx="1384300" cy="136842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bdélník 24"/>
          <p:cNvSpPr/>
          <p:nvPr/>
        </p:nvSpPr>
        <p:spPr>
          <a:xfrm>
            <a:off x="3699889" y="4637705"/>
            <a:ext cx="1317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cs-CZ" sz="4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∆U&lt;0</a:t>
            </a:r>
            <a:endParaRPr lang="cs-CZ" sz="4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727450" y="1562100"/>
            <a:ext cx="1317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cs-CZ" sz="40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∆U&gt;0</a:t>
            </a:r>
            <a:endParaRPr lang="cs-CZ" sz="4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319064" y="1076312"/>
          <a:ext cx="2725647" cy="68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4" name="Rovnice" r:id="rId4" imgW="799920" imgH="203040" progId="Equation.3">
                  <p:embed/>
                </p:oleObj>
              </mc:Choice>
              <mc:Fallback>
                <p:oleObj name="Rovnice" r:id="rId4" imgW="79992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64" y="1076312"/>
                        <a:ext cx="2725647" cy="68421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1" name="Object 7"/>
          <p:cNvGraphicFramePr>
            <a:graphicFrameLocks noChangeAspect="1"/>
          </p:cNvGraphicFramePr>
          <p:nvPr/>
        </p:nvGraphicFramePr>
        <p:xfrm>
          <a:off x="304800" y="3384550"/>
          <a:ext cx="2852769" cy="68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5" name="Rovnice" r:id="rId6" imgW="838080" imgH="203040" progId="Equation.3">
                  <p:embed/>
                </p:oleObj>
              </mc:Choice>
              <mc:Fallback>
                <p:oleObj name="Rovnice" r:id="rId6" imgW="83808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384550"/>
                        <a:ext cx="2852769" cy="68421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93700" y="462915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Teplo </a:t>
            </a:r>
            <a:r>
              <a:rPr lang="cs-CZ" sz="3200" b="1" dirty="0" smtClean="0"/>
              <a:t>Q</a:t>
            </a:r>
            <a:r>
              <a:rPr lang="cs-CZ" sz="3200" dirty="0" smtClean="0"/>
              <a:t> dodané soustavě se rovná  součtu 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cs-CZ" sz="3200" dirty="0" smtClean="0"/>
              <a:t>přírůstku vnitřní energie </a:t>
            </a:r>
            <a:r>
              <a:rPr lang="cs-CZ" sz="3200" b="1" dirty="0" smtClean="0"/>
              <a:t>∆U</a:t>
            </a:r>
            <a:r>
              <a:rPr lang="cs-CZ" sz="3200" dirty="0" smtClean="0"/>
              <a:t> a </a:t>
            </a:r>
          </a:p>
          <a:p>
            <a:pPr marL="274638" indent="-274638">
              <a:buFont typeface="Arial" pitchFamily="34" charset="0"/>
              <a:buChar char="•"/>
            </a:pPr>
            <a:r>
              <a:rPr lang="cs-CZ" sz="3200" dirty="0" smtClean="0"/>
              <a:t>práce </a:t>
            </a:r>
            <a:r>
              <a:rPr lang="cs-CZ" sz="3200" b="1" dirty="0" smtClean="0"/>
              <a:t>W´</a:t>
            </a:r>
            <a:r>
              <a:rPr lang="cs-CZ" sz="3200" dirty="0" smtClean="0"/>
              <a:t>, kterou vykoná soustava. </a:t>
            </a:r>
            <a:endParaRPr lang="cs-CZ" sz="3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82950" y="850900"/>
            <a:ext cx="56451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W</a:t>
            </a:r>
            <a:r>
              <a:rPr lang="cs-CZ" sz="3200" dirty="0" smtClean="0"/>
              <a:t>  – práce, kterou konají tělesa působící na soustavu</a:t>
            </a:r>
          </a:p>
          <a:p>
            <a:endParaRPr lang="cs-CZ" sz="2400" dirty="0" smtClean="0"/>
          </a:p>
          <a:p>
            <a:r>
              <a:rPr lang="cs-CZ" sz="3200" b="1" dirty="0" smtClean="0"/>
              <a:t>W´ </a:t>
            </a:r>
            <a:r>
              <a:rPr lang="cs-CZ" sz="3200" dirty="0" smtClean="0"/>
              <a:t>– práce, kterou vykoná soustava tím, že působí na okolní tělesa stejně velkou silou opačného směru </a:t>
            </a:r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6723063" y="3827463"/>
          <a:ext cx="1989137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6" name="Rovnice" r:id="rId8" imgW="583920" imgH="177480" progId="Equation.3">
                  <p:embed/>
                </p:oleObj>
              </mc:Choice>
              <mc:Fallback>
                <p:oleObj name="Rovnice" r:id="rId8" imgW="5839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3827463"/>
                        <a:ext cx="1989137" cy="598487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260350" y="2451100"/>
          <a:ext cx="298450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7" name="Rovnice" r:id="rId10" imgW="876240" imgH="203040" progId="Equation.3">
                  <p:embed/>
                </p:oleObj>
              </mc:Choice>
              <mc:Fallback>
                <p:oleObj name="Rovnice" r:id="rId10" imgW="8762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50" y="2451100"/>
                        <a:ext cx="2984500" cy="684213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2.6.    1. TERMODYNAMICKÝ ZÁKON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270389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Jestliže  Q = 0  pak ∆U = W   (adiabatický děj).</a:t>
            </a:r>
          </a:p>
          <a:p>
            <a:endParaRPr lang="cs-CZ" sz="3200" dirty="0" smtClean="0"/>
          </a:p>
          <a:p>
            <a:r>
              <a:rPr lang="cs-CZ" sz="3200" dirty="0" smtClean="0"/>
              <a:t>Jestliže W = 0 pak  ∆U = Q.</a:t>
            </a:r>
            <a:endParaRPr lang="cs-CZ" sz="3200" dirty="0"/>
          </a:p>
        </p:txBody>
      </p:sp>
      <p:graphicFrame>
        <p:nvGraphicFramePr>
          <p:cNvPr id="458756" name="Object 4"/>
          <p:cNvGraphicFramePr>
            <a:graphicFrameLocks noChangeAspect="1"/>
          </p:cNvGraphicFramePr>
          <p:nvPr/>
        </p:nvGraphicFramePr>
        <p:xfrm>
          <a:off x="319088" y="1076325"/>
          <a:ext cx="272573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8757" name="Rovnice" r:id="rId4" imgW="799920" imgH="203040" progId="Equation.3">
                  <p:embed/>
                </p:oleObj>
              </mc:Choice>
              <mc:Fallback>
                <p:oleObj name="Rovnice" r:id="rId4" imgW="79992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088" y="1076325"/>
                        <a:ext cx="2725737" cy="684213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1117600"/>
            <a:ext cx="9144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Energie přechází samovolně z míst s vyšší teplotou </a:t>
            </a:r>
            <a:br>
              <a:rPr lang="cs-CZ" sz="3200" dirty="0" smtClean="0"/>
            </a:br>
            <a:r>
              <a:rPr lang="cs-CZ" sz="3200" dirty="0" smtClean="0"/>
              <a:t>na místa s nižší  teplotou.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Přenos energie může probíhat:</a:t>
            </a:r>
          </a:p>
          <a:p>
            <a:endParaRPr lang="cs-CZ" sz="2000" dirty="0" smtClean="0"/>
          </a:p>
          <a:p>
            <a:pPr marL="3048000" lvl="0" indent="-173038">
              <a:buFont typeface="+mj-lt"/>
              <a:buAutoNum type="arabicPeriod"/>
              <a:tabLst>
                <a:tab pos="3048000" algn="l"/>
              </a:tabLst>
            </a:pPr>
            <a:r>
              <a:rPr lang="cs-CZ" sz="3200" dirty="0" smtClean="0"/>
              <a:t> vedením</a:t>
            </a:r>
          </a:p>
          <a:p>
            <a:pPr marL="3048000" indent="-173038">
              <a:buFont typeface="+mj-lt"/>
              <a:buAutoNum type="arabicPeriod"/>
              <a:tabLst>
                <a:tab pos="3048000" algn="l"/>
              </a:tabLst>
            </a:pPr>
            <a:r>
              <a:rPr lang="cs-CZ" sz="3200" dirty="0" smtClean="0"/>
              <a:t> zářením</a:t>
            </a:r>
          </a:p>
          <a:p>
            <a:pPr marL="3048000" lvl="0" indent="-173038">
              <a:buFont typeface="+mj-lt"/>
              <a:buAutoNum type="arabicPeriod"/>
              <a:tabLst>
                <a:tab pos="3048000" algn="l"/>
              </a:tabLst>
            </a:pPr>
            <a:r>
              <a:rPr lang="cs-CZ" sz="3200" dirty="0" smtClean="0"/>
              <a:t> prouděním</a:t>
            </a:r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33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cs-CZ" sz="3200" b="1" dirty="0" smtClean="0"/>
              <a:t>1. tepelná výměna vedením</a:t>
            </a:r>
            <a:endParaRPr lang="cs-CZ" sz="3200" dirty="0" smtClean="0"/>
          </a:p>
          <a:p>
            <a:pPr marL="269875" lvl="0" indent="-269875"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 smtClean="0"/>
              <a:t>v izolantech </a:t>
            </a:r>
          </a:p>
          <a:p>
            <a:pPr marL="357188" lvl="0" indent="6350">
              <a:spcAft>
                <a:spcPts val="600"/>
              </a:spcAft>
            </a:pPr>
            <a:r>
              <a:rPr lang="cs-CZ" sz="3200" dirty="0" smtClean="0"/>
              <a:t>teplejší částice více kmitají a předají sousedům </a:t>
            </a:r>
            <a:br>
              <a:rPr lang="cs-CZ" sz="3200" dirty="0" smtClean="0"/>
            </a:br>
            <a:r>
              <a:rPr lang="cs-CZ" sz="3200" dirty="0" smtClean="0"/>
              <a:t>část své energie</a:t>
            </a:r>
          </a:p>
          <a:p>
            <a:pPr marL="269875" lvl="0" indent="-269875"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 smtClean="0"/>
              <a:t>v kovových vodičích </a:t>
            </a:r>
          </a:p>
          <a:p>
            <a:pPr marL="363538" lvl="0">
              <a:spcAft>
                <a:spcPts val="600"/>
              </a:spcAft>
            </a:pPr>
            <a:r>
              <a:rPr lang="cs-CZ" sz="3200" dirty="0" smtClean="0"/>
              <a:t>vedení zprostředkovávají volné elektrony</a:t>
            </a:r>
          </a:p>
          <a:p>
            <a:pPr marL="269875" lvl="0" indent="-269875"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 smtClean="0"/>
              <a:t>plyny </a:t>
            </a:r>
          </a:p>
          <a:p>
            <a:pPr marL="363538" lvl="0">
              <a:spcAft>
                <a:spcPts val="600"/>
              </a:spcAft>
            </a:pPr>
            <a:r>
              <a:rPr lang="cs-CZ" sz="3200" dirty="0" smtClean="0"/>
              <a:t>mají nejmenší tepelnou vodivost </a:t>
            </a:r>
          </a:p>
          <a:p>
            <a:pPr marL="269875" lvl="0" indent="-269875">
              <a:spcAft>
                <a:spcPts val="600"/>
              </a:spcAft>
              <a:buFont typeface="Arial" pitchFamily="34" charset="0"/>
              <a:buChar char="•"/>
            </a:pPr>
            <a:r>
              <a:rPr lang="cs-CZ" sz="3200" dirty="0" smtClean="0"/>
              <a:t>různé látky mají různou tepelnou vodivost</a:t>
            </a:r>
          </a:p>
          <a:p>
            <a:pPr marL="269875" lvl="0" indent="-269875" algn="ctr">
              <a:spcAft>
                <a:spcPts val="1800"/>
              </a:spcAft>
            </a:pPr>
            <a:r>
              <a:rPr lang="cs-CZ" sz="3200" dirty="0" smtClean="0"/>
              <a:t>KOVY &gt; VODA &gt; PLYNY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sz="3200" b="1" dirty="0" smtClean="0"/>
              <a:t>1. tepelná výměna vedením</a:t>
            </a:r>
            <a:endParaRPr lang="cs-CZ" sz="3200" dirty="0" smtClean="0"/>
          </a:p>
          <a:p>
            <a:pPr marL="269875" lvl="0" indent="-269875"/>
            <a:r>
              <a:rPr lang="cs-CZ" sz="3200" dirty="0" smtClean="0"/>
              <a:t>	</a:t>
            </a:r>
          </a:p>
          <a:p>
            <a:pPr marL="269875" lvl="0" indent="-7938"/>
            <a:r>
              <a:rPr lang="cs-CZ" sz="3200" dirty="0" smtClean="0"/>
              <a:t>pórovité a sypké látky, uvnitř kterých je vzduch, špatně vedou teplo → tepelná izolace; </a:t>
            </a:r>
            <a:br>
              <a:rPr lang="cs-CZ" sz="3200" dirty="0" smtClean="0"/>
            </a:br>
            <a:endParaRPr lang="cs-CZ" sz="3200" dirty="0" smtClean="0"/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textil</a:t>
            </a:r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peří</a:t>
            </a:r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dřevo</a:t>
            </a:r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cihly</a:t>
            </a:r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písek</a:t>
            </a:r>
          </a:p>
          <a:p>
            <a:pPr marL="1604963" lvl="0" indent="-269875">
              <a:buFont typeface="Arial" pitchFamily="34" charset="0"/>
              <a:buChar char="•"/>
            </a:pPr>
            <a:r>
              <a:rPr lang="cs-CZ" sz="3200" dirty="0" smtClean="0"/>
              <a:t>…</a:t>
            </a:r>
          </a:p>
          <a:p>
            <a:pPr marL="269875" indent="-269875">
              <a:buFont typeface="Arial" pitchFamily="34" charset="0"/>
              <a:buChar char="•"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cs-CZ" sz="3200" b="1" dirty="0" smtClean="0"/>
              <a:t>2. tepelná výměna zářením</a:t>
            </a:r>
            <a:endParaRPr lang="cs-CZ" sz="3200" dirty="0" smtClean="0"/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dirty="0" smtClean="0"/>
              <a:t>nedotýkají-li se tělesa, uskuteční se přenos energie elektromagnetickým zářením</a:t>
            </a:r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dirty="0" smtClean="0"/>
              <a:t>vysílání je podmíněno neuspořádaným tepelným pohybem atomů a molekul</a:t>
            </a:r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endParaRPr lang="cs-CZ" sz="3200" dirty="0" smtClean="0"/>
          </a:p>
          <a:p>
            <a:pPr algn="ctr">
              <a:spcAft>
                <a:spcPts val="1800"/>
              </a:spcAft>
            </a:pPr>
            <a:r>
              <a:rPr lang="cs-CZ" sz="3200" dirty="0" smtClean="0"/>
              <a:t>Část vyslaného tepelného záření se odrazí, </a:t>
            </a:r>
            <a:br>
              <a:rPr lang="cs-CZ" sz="3200" dirty="0" smtClean="0"/>
            </a:br>
            <a:r>
              <a:rPr lang="cs-CZ" sz="3200" dirty="0" smtClean="0"/>
              <a:t>část projde tělesem, zbytek je pohlcen (= ∆U).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800"/>
              </a:spcAft>
            </a:pPr>
            <a:r>
              <a:rPr lang="cs-CZ" sz="3200" b="1" dirty="0" smtClean="0"/>
              <a:t>3. tepelná výměna prouděním</a:t>
            </a:r>
            <a:endParaRPr lang="cs-CZ" sz="3200" dirty="0" smtClean="0"/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dirty="0" smtClean="0"/>
              <a:t>V tíhovém poli chladnější kapalina nebo plyn mají větší hustotu a klesají dolů. Vytlačují teplejší kapalinu nebo plyn vzhůru. Vzniká proudění.</a:t>
            </a:r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dirty="0" smtClean="0"/>
              <a:t>Kapalina nebo pevná látka přenáší VE z teplejších míst do chladnějších – vzniká tzv. nucené proudění.</a:t>
            </a:r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endParaRPr lang="cs-CZ" sz="3200" dirty="0" smtClean="0"/>
          </a:p>
          <a:p>
            <a:pPr marL="269875" indent="-269875">
              <a:spcAft>
                <a:spcPts val="1800"/>
              </a:spcAft>
              <a:buFont typeface="Arial" pitchFamily="34" charset="0"/>
              <a:buChar char="•"/>
            </a:pPr>
            <a:r>
              <a:rPr lang="cs-CZ" sz="3200" dirty="0" smtClean="0"/>
              <a:t>Př. konvekce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7683500" y="628650"/>
            <a:ext cx="1460500" cy="6229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6047289" y="584200"/>
            <a:ext cx="1614776" cy="6273800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0" dirty="0" smtClean="0">
              <a:ln>
                <a:noFill/>
              </a:ln>
              <a:solidFill>
                <a:srgbClr val="FBCE8D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cs-CZ" sz="4400" b="1" baseline="-25000" dirty="0" smtClean="0">
              <a:solidFill>
                <a:srgbClr val="FBCE8D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0" dirty="0" smtClean="0">
              <a:ln>
                <a:noFill/>
              </a:ln>
              <a:solidFill>
                <a:srgbClr val="FBCE8D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-25000" dirty="0" smtClean="0">
              <a:ln>
                <a:noFill/>
              </a:ln>
              <a:solidFill>
                <a:srgbClr val="FBCE8D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-2500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0" dirty="0" smtClean="0">
              <a:ln>
                <a:noFill/>
              </a:ln>
              <a:solidFill>
                <a:srgbClr val="FBCE8D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Stejnorodá deska</a:t>
            </a:r>
          </a:p>
          <a:p>
            <a:r>
              <a:rPr lang="cs-CZ" sz="3200" dirty="0" smtClean="0"/>
              <a:t>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82982" name="AutoShape 6"/>
          <p:cNvCxnSpPr>
            <a:cxnSpLocks noChangeShapeType="1"/>
          </p:cNvCxnSpPr>
          <p:nvPr/>
        </p:nvCxnSpPr>
        <p:spPr bwMode="auto">
          <a:xfrm flipV="1">
            <a:off x="6038850" y="5459972"/>
            <a:ext cx="1656030" cy="13728"/>
          </a:xfrm>
          <a:prstGeom prst="straightConnector1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  <a:round/>
            <a:headEnd type="triangle" w="med" len="med"/>
            <a:tailEnd type="triangle" w="med" len="med"/>
          </a:ln>
        </p:spPr>
      </p:cxnSp>
      <p:sp>
        <p:nvSpPr>
          <p:cNvPr id="13" name="TextovéPole 12"/>
          <p:cNvSpPr txBox="1"/>
          <p:nvPr/>
        </p:nvSpPr>
        <p:spPr>
          <a:xfrm>
            <a:off x="5327650" y="85090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1</a:t>
            </a:r>
            <a:endParaRPr lang="cs-CZ" sz="4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05750" y="80645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2</a:t>
            </a:r>
            <a:endParaRPr lang="cs-CZ" sz="4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083300" y="13843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BCE8D"/>
                </a:solidFill>
              </a:rPr>
              <a:t>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1 </a:t>
            </a:r>
            <a:r>
              <a:rPr lang="cs-CZ" sz="4400" b="1" dirty="0" smtClean="0">
                <a:solidFill>
                  <a:srgbClr val="FBCE8D"/>
                </a:solidFill>
              </a:rPr>
              <a:t>&gt; 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2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83300" y="25400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S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27800" y="4584700"/>
            <a:ext cx="666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d</a:t>
            </a:r>
            <a:endParaRPr lang="cs-CZ" sz="4400" b="1" dirty="0">
              <a:solidFill>
                <a:srgbClr val="FBCE8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/>
      <p:bldP spid="18" grpId="0"/>
      <p:bldP spid="19" grpId="0"/>
      <p:bldP spid="2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7683500" y="628650"/>
            <a:ext cx="1460500" cy="6229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6047289" y="584200"/>
            <a:ext cx="1614776" cy="6273800"/>
          </a:xfrm>
          <a:prstGeom prst="rect">
            <a:avLst/>
          </a:prstGeom>
          <a:blipFill>
            <a:blip r:embed="rId4" cstate="screen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0" dirty="0" smtClean="0">
              <a:ln>
                <a:noFill/>
              </a:ln>
              <a:solidFill>
                <a:srgbClr val="FBCE8D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cs-CZ" sz="4400" b="1" baseline="-25000" dirty="0" smtClean="0">
              <a:solidFill>
                <a:srgbClr val="FBCE8D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-25000" dirty="0" smtClean="0">
              <a:ln>
                <a:noFill/>
              </a:ln>
              <a:solidFill>
                <a:srgbClr val="FBCE8D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-2500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Stejnorodá deska</a:t>
            </a:r>
          </a:p>
          <a:p>
            <a:r>
              <a:rPr lang="cs-CZ" sz="3200" dirty="0" smtClean="0"/>
              <a:t>S – průřez tepelného vodiče</a:t>
            </a:r>
          </a:p>
          <a:p>
            <a:r>
              <a:rPr lang="cs-CZ" sz="3200" dirty="0" smtClean="0">
                <a:latin typeface="Calibri"/>
                <a:cs typeface="Calibri"/>
              </a:rPr>
              <a:t>d – délka vodiče</a:t>
            </a:r>
          </a:p>
          <a:p>
            <a:r>
              <a:rPr lang="cs-CZ" sz="3200" dirty="0" smtClean="0"/>
              <a:t>∆t = t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– t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  rozdíl teplot</a:t>
            </a:r>
          </a:p>
          <a:p>
            <a:r>
              <a:rPr lang="el-GR" sz="3200" dirty="0" smtClean="0">
                <a:cs typeface="Calibri"/>
              </a:rPr>
              <a:t>τ</a:t>
            </a:r>
            <a:r>
              <a:rPr lang="cs-CZ" sz="3200" dirty="0" smtClean="0">
                <a:cs typeface="Calibri"/>
              </a:rPr>
              <a:t> </a:t>
            </a:r>
            <a:r>
              <a:rPr lang="cs-CZ" sz="3200" dirty="0" smtClean="0"/>
              <a:t>–</a:t>
            </a:r>
            <a:r>
              <a:rPr lang="cs-CZ" sz="3200" dirty="0" smtClean="0">
                <a:cs typeface="Calibri"/>
              </a:rPr>
              <a:t> čas</a:t>
            </a:r>
          </a:p>
          <a:p>
            <a:r>
              <a:rPr lang="cs-CZ" sz="3200" dirty="0" smtClean="0"/>
              <a:t>λ – součinitel tepelné vodivosti </a:t>
            </a:r>
            <a:br>
              <a:rPr lang="cs-CZ" sz="3200" dirty="0" smtClean="0"/>
            </a:br>
            <a:r>
              <a:rPr lang="cs-CZ" sz="3200" dirty="0" smtClean="0"/>
              <a:t>      (závislý na teplotě)</a:t>
            </a:r>
          </a:p>
          <a:p>
            <a:endParaRPr lang="cs-CZ" sz="1600" dirty="0" smtClean="0"/>
          </a:p>
          <a:p>
            <a:r>
              <a:rPr lang="cs-CZ" sz="3200" dirty="0" smtClean="0"/>
              <a:t>Teplo, které projde deskou za čas </a:t>
            </a:r>
            <a:r>
              <a:rPr lang="el-GR" sz="3200" dirty="0" smtClean="0">
                <a:cs typeface="Calibri"/>
              </a:rPr>
              <a:t>τ</a:t>
            </a:r>
            <a:r>
              <a:rPr lang="cs-CZ" sz="3200" dirty="0" smtClean="0">
                <a:cs typeface="Calibri"/>
              </a:rPr>
              <a:t>:</a:t>
            </a:r>
            <a:endParaRPr lang="cs-CZ" sz="3200" dirty="0" smtClean="0"/>
          </a:p>
          <a:p>
            <a:r>
              <a:rPr lang="cs-CZ" sz="3200" dirty="0" smtClean="0"/>
              <a:t>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39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82982" name="AutoShape 6"/>
          <p:cNvCxnSpPr>
            <a:cxnSpLocks noChangeShapeType="1"/>
          </p:cNvCxnSpPr>
          <p:nvPr/>
        </p:nvCxnSpPr>
        <p:spPr bwMode="auto">
          <a:xfrm flipV="1">
            <a:off x="6038850" y="5459972"/>
            <a:ext cx="1656030" cy="13728"/>
          </a:xfrm>
          <a:prstGeom prst="straightConnector1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  <a:round/>
            <a:headEnd type="triangle" w="med" len="med"/>
            <a:tailEnd type="triangle" w="med" len="med"/>
          </a:ln>
        </p:spPr>
      </p:cxnSp>
      <p:sp>
        <p:nvSpPr>
          <p:cNvPr id="13" name="TextovéPole 12"/>
          <p:cNvSpPr txBox="1"/>
          <p:nvPr/>
        </p:nvSpPr>
        <p:spPr>
          <a:xfrm>
            <a:off x="5327650" y="85090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1</a:t>
            </a:r>
            <a:endParaRPr lang="cs-CZ" sz="4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05750" y="80645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2</a:t>
            </a:r>
            <a:endParaRPr lang="cs-CZ" sz="4400" dirty="0"/>
          </a:p>
        </p:txBody>
      </p:sp>
      <p:cxnSp>
        <p:nvCxnSpPr>
          <p:cNvPr id="16" name="AutoShape 7"/>
          <p:cNvCxnSpPr>
            <a:cxnSpLocks noChangeShapeType="1"/>
          </p:cNvCxnSpPr>
          <p:nvPr/>
        </p:nvCxnSpPr>
        <p:spPr bwMode="auto">
          <a:xfrm>
            <a:off x="5567368" y="4158038"/>
            <a:ext cx="2828934" cy="12209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1149350" y="5029200"/>
          <a:ext cx="3111500" cy="1591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47" name="Rovnice" r:id="rId5" imgW="761760" imgH="393480" progId="Equation.3">
                  <p:embed/>
                </p:oleObj>
              </mc:Choice>
              <mc:Fallback>
                <p:oleObj name="Rovnice" r:id="rId5" imgW="76176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9350" y="5029200"/>
                        <a:ext cx="3111500" cy="1591616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6083300" y="13843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BCE8D"/>
                </a:solidFill>
              </a:rPr>
              <a:t>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1 </a:t>
            </a:r>
            <a:r>
              <a:rPr lang="cs-CZ" sz="4400" b="1" dirty="0" smtClean="0">
                <a:solidFill>
                  <a:srgbClr val="FBCE8D"/>
                </a:solidFill>
              </a:rPr>
              <a:t>&gt; 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2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83300" y="25400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S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527800" y="4584700"/>
            <a:ext cx="666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d</a:t>
            </a:r>
            <a:endParaRPr lang="cs-CZ" sz="4400" b="1" dirty="0">
              <a:solidFill>
                <a:srgbClr val="FBCE8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cs typeface="Arial" charset="0"/>
              </a:rPr>
              <a:t>2.1.  VNITŘNÍ ENERGIE (U) TĚLESA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8576" y="1206500"/>
            <a:ext cx="8915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souvisí s vnitřní částicovou strukturou. </a:t>
            </a:r>
          </a:p>
          <a:p>
            <a:endParaRPr lang="cs-CZ" sz="3200" b="1" dirty="0" smtClean="0"/>
          </a:p>
          <a:p>
            <a:r>
              <a:rPr lang="cs-CZ" sz="3200" b="1" dirty="0" smtClean="0"/>
              <a:t>Vnitřní energie soustavy se skládá ze součtu</a:t>
            </a:r>
          </a:p>
          <a:p>
            <a:pPr marL="179388" lvl="0" indent="277813">
              <a:buFont typeface="Arial" pitchFamily="34" charset="0"/>
              <a:buChar char="•"/>
            </a:pPr>
            <a:r>
              <a:rPr lang="cs-CZ" sz="3200" dirty="0" smtClean="0"/>
              <a:t>celkové </a:t>
            </a:r>
            <a:r>
              <a:rPr lang="cs-CZ" sz="3200" dirty="0" err="1" smtClean="0"/>
              <a:t>E</a:t>
            </a:r>
            <a:r>
              <a:rPr lang="cs-CZ" sz="3200" baseline="-25000" dirty="0" err="1" smtClean="0"/>
              <a:t>k</a:t>
            </a:r>
            <a:r>
              <a:rPr lang="cs-CZ" sz="3200" dirty="0" smtClean="0"/>
              <a:t> neuspořádaně se pohybujících částic </a:t>
            </a:r>
          </a:p>
          <a:p>
            <a:pPr marL="179388" lvl="0" indent="277813">
              <a:buFont typeface="Arial" pitchFamily="34" charset="0"/>
              <a:buChar char="•"/>
            </a:pPr>
            <a:r>
              <a:rPr lang="cs-CZ" sz="3200" dirty="0" smtClean="0"/>
              <a:t>celkové </a:t>
            </a:r>
            <a:r>
              <a:rPr lang="cs-CZ" sz="3200" dirty="0" err="1" smtClean="0"/>
              <a:t>E</a:t>
            </a:r>
            <a:r>
              <a:rPr lang="cs-CZ" sz="3200" baseline="-25000" dirty="0" err="1" smtClean="0"/>
              <a:t>p</a:t>
            </a:r>
            <a:r>
              <a:rPr lang="cs-CZ" sz="3200" dirty="0" smtClean="0"/>
              <a:t> vzájemné polohy těchto částic</a:t>
            </a:r>
          </a:p>
          <a:p>
            <a:pPr marL="179388" lvl="0" indent="277813">
              <a:buFont typeface="Arial" pitchFamily="34" charset="0"/>
              <a:buChar char="•"/>
              <a:tabLst>
                <a:tab pos="449263" algn="l"/>
              </a:tabLst>
            </a:pPr>
            <a:r>
              <a:rPr lang="cs-CZ" sz="3200" dirty="0" smtClean="0"/>
              <a:t>energie elektronů v elektronových slupkách 	atomů a iontů (zanedbatelné…)</a:t>
            </a:r>
          </a:p>
          <a:p>
            <a:pPr marL="179388" lvl="0" indent="277813">
              <a:buFont typeface="Arial" pitchFamily="34" charset="0"/>
              <a:buChar char="•"/>
            </a:pPr>
            <a:r>
              <a:rPr lang="cs-CZ" sz="3200" dirty="0" smtClean="0"/>
              <a:t>vnitřní jaderné energie (zanedbatelné…!)</a:t>
            </a:r>
          </a:p>
          <a:p>
            <a:r>
              <a:rPr lang="cs-CZ" sz="3200" dirty="0" smtClean="0"/>
              <a:t> 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E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7683500" y="628650"/>
            <a:ext cx="1460500" cy="62293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2981" name="Rectangle 5"/>
          <p:cNvSpPr>
            <a:spLocks noChangeArrowheads="1"/>
          </p:cNvSpPr>
          <p:nvPr/>
        </p:nvSpPr>
        <p:spPr bwMode="auto">
          <a:xfrm>
            <a:off x="6047289" y="584200"/>
            <a:ext cx="1614776" cy="6273800"/>
          </a:xfrm>
          <a:prstGeom prst="rect">
            <a:avLst/>
          </a:prstGeom>
          <a:blipFill>
            <a:blip r:embed="rId4" cstate="screen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cs-CZ" sz="4400" b="1" i="0" u="none" strike="noStrike" cap="none" normalizeH="0" baseline="0" dirty="0" smtClean="0">
              <a:ln>
                <a:noFill/>
              </a:ln>
              <a:solidFill>
                <a:srgbClr val="FBCE8D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000" b="1" i="0" u="none" strike="noStrike" cap="none" normalizeH="0" baseline="-2500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FBCE8D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2.7.  PŘENOS  VNITŘNÍ ENERGIE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0" y="642918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Stejnorodá deska</a:t>
            </a:r>
          </a:p>
          <a:p>
            <a:r>
              <a:rPr lang="cs-CZ" sz="3200" dirty="0" smtClean="0"/>
              <a:t>S – průřez tepelného vodiče</a:t>
            </a:r>
          </a:p>
          <a:p>
            <a:r>
              <a:rPr lang="el-GR" sz="3200" dirty="0" smtClean="0">
                <a:cs typeface="Calibri"/>
              </a:rPr>
              <a:t>τ</a:t>
            </a:r>
            <a:r>
              <a:rPr lang="cs-CZ" sz="3200" dirty="0" smtClean="0">
                <a:cs typeface="Calibri"/>
              </a:rPr>
              <a:t> </a:t>
            </a:r>
            <a:r>
              <a:rPr lang="cs-CZ" sz="3200" dirty="0" smtClean="0"/>
              <a:t>–</a:t>
            </a:r>
            <a:r>
              <a:rPr lang="cs-CZ" sz="3200" dirty="0" smtClean="0">
                <a:cs typeface="Calibri"/>
              </a:rPr>
              <a:t> čas</a:t>
            </a:r>
          </a:p>
          <a:p>
            <a:r>
              <a:rPr lang="cs-CZ" sz="3200" dirty="0" smtClean="0">
                <a:cs typeface="Calibri"/>
              </a:rPr>
              <a:t>d – délka vodiče</a:t>
            </a:r>
          </a:p>
          <a:p>
            <a:r>
              <a:rPr lang="cs-CZ" sz="3200" dirty="0" smtClean="0"/>
              <a:t>∆t = t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– t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  rozdíl teplot</a:t>
            </a:r>
          </a:p>
          <a:p>
            <a:r>
              <a:rPr lang="cs-CZ" sz="3200" dirty="0" smtClean="0"/>
              <a:t>λ – součinitel tepelné vodivosti </a:t>
            </a:r>
            <a:br>
              <a:rPr lang="cs-CZ" sz="3200" dirty="0" smtClean="0"/>
            </a:br>
            <a:r>
              <a:rPr lang="cs-CZ" sz="3200" dirty="0" smtClean="0"/>
              <a:t>      (závislý na teplotě)</a:t>
            </a:r>
          </a:p>
          <a:p>
            <a:endParaRPr lang="cs-CZ" sz="3200" b="1" dirty="0" smtClean="0"/>
          </a:p>
          <a:p>
            <a:endParaRPr lang="cs-CZ" sz="3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82982" name="AutoShape 6"/>
          <p:cNvCxnSpPr>
            <a:cxnSpLocks noChangeShapeType="1"/>
          </p:cNvCxnSpPr>
          <p:nvPr/>
        </p:nvCxnSpPr>
        <p:spPr bwMode="auto">
          <a:xfrm flipV="1">
            <a:off x="6038850" y="5459972"/>
            <a:ext cx="1656030" cy="13728"/>
          </a:xfrm>
          <a:prstGeom prst="straightConnector1">
            <a:avLst/>
          </a:prstGeom>
          <a:noFill/>
          <a:ln w="57150">
            <a:solidFill>
              <a:schemeClr val="accent1">
                <a:lumMod val="20000"/>
                <a:lumOff val="80000"/>
              </a:schemeClr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82983" name="AutoShape 7"/>
          <p:cNvCxnSpPr>
            <a:cxnSpLocks noChangeShapeType="1"/>
          </p:cNvCxnSpPr>
          <p:nvPr/>
        </p:nvCxnSpPr>
        <p:spPr bwMode="auto">
          <a:xfrm>
            <a:off x="5567368" y="4158038"/>
            <a:ext cx="2828934" cy="12209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3" name="TextovéPole 12"/>
          <p:cNvSpPr txBox="1"/>
          <p:nvPr/>
        </p:nvSpPr>
        <p:spPr>
          <a:xfrm>
            <a:off x="5327650" y="85090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1</a:t>
            </a:r>
            <a:endParaRPr lang="cs-CZ" sz="4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905750" y="806450"/>
            <a:ext cx="71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t</a:t>
            </a:r>
            <a:r>
              <a:rPr lang="cs-CZ" sz="4400" baseline="-25000" dirty="0" smtClean="0"/>
              <a:t>2</a:t>
            </a:r>
            <a:endParaRPr lang="cs-CZ" sz="4400" dirty="0"/>
          </a:p>
        </p:txBody>
      </p:sp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438150" y="4406900"/>
          <a:ext cx="5212143" cy="208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24" name="Rovnice" r:id="rId5" imgW="2006280" imgH="812520" progId="Equation.3">
                  <p:embed/>
                </p:oleObj>
              </mc:Choice>
              <mc:Fallback>
                <p:oleObj name="Rovnice" r:id="rId5" imgW="2006280" imgH="8125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4406900"/>
                        <a:ext cx="5212143" cy="208915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6083300" y="13843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solidFill>
                  <a:srgbClr val="FBCE8D"/>
                </a:solidFill>
              </a:rPr>
              <a:t>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1 </a:t>
            </a:r>
            <a:r>
              <a:rPr lang="cs-CZ" sz="4400" b="1" dirty="0" smtClean="0">
                <a:solidFill>
                  <a:srgbClr val="FBCE8D"/>
                </a:solidFill>
              </a:rPr>
              <a:t>&gt; t</a:t>
            </a:r>
            <a:r>
              <a:rPr lang="cs-CZ" sz="4400" b="1" baseline="-25000" dirty="0" smtClean="0">
                <a:solidFill>
                  <a:srgbClr val="FBCE8D"/>
                </a:solidFill>
              </a:rPr>
              <a:t>2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083300" y="2540000"/>
            <a:ext cx="1555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S</a:t>
            </a:r>
            <a:endParaRPr lang="cs-CZ" sz="4400" b="1" dirty="0">
              <a:solidFill>
                <a:srgbClr val="FBCE8D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527800" y="4584700"/>
            <a:ext cx="6667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 smtClean="0">
                <a:solidFill>
                  <a:srgbClr val="FBCE8D"/>
                </a:solidFill>
              </a:rPr>
              <a:t>d</a:t>
            </a:r>
            <a:endParaRPr lang="cs-CZ" sz="4400" b="1" dirty="0">
              <a:solidFill>
                <a:srgbClr val="FBCE8D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rgbClr val="E46C0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Použitá </a:t>
            </a:r>
            <a:r>
              <a:rPr lang="cs-CZ" sz="3400" b="1" dirty="0">
                <a:solidFill>
                  <a:srgbClr val="FBCE8D"/>
                </a:solidFill>
                <a:cs typeface="Arial" charset="0"/>
              </a:rPr>
              <a:t>literatura</a:t>
            </a:r>
            <a:endParaRPr lang="cs-CZ" sz="3400" dirty="0">
              <a:solidFill>
                <a:srgbClr val="FBCE8D"/>
              </a:solidFill>
              <a:cs typeface="Arial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0" y="4006850"/>
            <a:ext cx="9144000" cy="2490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Literatura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BARTUŠKA, </a:t>
            </a:r>
            <a:r>
              <a:rPr lang="cs-CZ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K., SVOBODA,E. </a:t>
            </a:r>
            <a:r>
              <a:rPr lang="cs-CZ" sz="13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Molekulová fyzika a termika</a:t>
            </a:r>
            <a:r>
              <a:rPr kumimoji="0" lang="cs-CZ" sz="1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Fyzika pro gymnázia.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Praha: Prometheus, 2006. ISBN 80-7196-200-7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LEPIL, O. Sbírka úloh pro střední školy</a:t>
            </a:r>
            <a:r>
              <a:rPr kumimoji="0" lang="cs-CZ" sz="1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cs-CZ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Fyzika</a:t>
            </a:r>
            <a:r>
              <a:rPr kumimoji="0" lang="cs-CZ" sz="1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Praha: </a:t>
            </a:r>
            <a:r>
              <a:rPr lang="cs-CZ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Prometheus, </a:t>
            </a:r>
            <a:r>
              <a:rPr kumimoji="0" lang="cs-CZ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2010. ISBN 978-80-7196-266-3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cs-CZ" sz="1400" dirty="0" smtClean="0"/>
              <a:t>NAHODIL, J. Fyzika v běžném životě. Praha: Prometheus, 2010. ISBN 80-7196-005-5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cs-CZ" sz="13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cs-CZ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kumimoji="0" lang="cs-CZ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Obrázky: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[1] </a:t>
            </a:r>
            <a:r>
              <a:rPr lang="cs-CZ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[3] – vlastní fotografie</a:t>
            </a:r>
            <a:endParaRPr kumimoji="0" lang="cs-CZ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223408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Podnadpis 2"/>
          <p:cNvSpPr txBox="1">
            <a:spLocks/>
          </p:cNvSpPr>
          <p:nvPr/>
        </p:nvSpPr>
        <p:spPr bwMode="auto">
          <a:xfrm>
            <a:off x="0" y="5691200"/>
            <a:ext cx="9144000" cy="56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E5E5E"/>
                </a:solidFill>
                <a:effectLst/>
                <a:uLnTx/>
                <a:uFillTx/>
                <a:ea typeface="+mn-ea"/>
                <a:cs typeface="Arial" pitchFamily="34" charset="0"/>
              </a:rPr>
              <a:t>Tento projekt je spolufinancován Evropským sociálním fondem a státním rozpočtem České republiky.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0" y="4152904"/>
            <a:ext cx="9143999" cy="1227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cs-CZ" sz="1700" dirty="0">
                <a:solidFill>
                  <a:srgbClr val="5E5E5E"/>
                </a:solidFill>
                <a:cs typeface="Arial" pitchFamily="34" charset="0"/>
              </a:rPr>
              <a:t>Tato </a:t>
            </a:r>
            <a:r>
              <a:rPr lang="cs-CZ" sz="1700" dirty="0" smtClean="0">
                <a:solidFill>
                  <a:srgbClr val="5E5E5E"/>
                </a:solidFill>
                <a:cs typeface="Arial" pitchFamily="34" charset="0"/>
              </a:rPr>
              <a:t>prezentace </a:t>
            </a:r>
            <a:r>
              <a:rPr lang="cs-CZ" sz="1700" dirty="0">
                <a:solidFill>
                  <a:srgbClr val="5E5E5E"/>
                </a:solidFill>
                <a:cs typeface="Arial" pitchFamily="34" charset="0"/>
              </a:rPr>
              <a:t>vznikla na základě řešení projektu </a:t>
            </a:r>
            <a:r>
              <a:rPr lang="cs-CZ" sz="1700" dirty="0" smtClean="0">
                <a:solidFill>
                  <a:srgbClr val="5E5E5E"/>
                </a:solidFill>
                <a:cs typeface="Arial" pitchFamily="34" charset="0"/>
              </a:rPr>
              <a:t>OPVK, </a:t>
            </a:r>
            <a:r>
              <a:rPr lang="cs-CZ" sz="1700" dirty="0">
                <a:solidFill>
                  <a:srgbClr val="5E5E5E"/>
                </a:solidFill>
                <a:cs typeface="Arial" pitchFamily="34" charset="0"/>
              </a:rPr>
              <a:t>registrační číslo: CZ.1.07/1.1.24/01.0114 s názvem </a:t>
            </a:r>
            <a:r>
              <a:rPr lang="cs-CZ" sz="1700" dirty="0" smtClean="0">
                <a:solidFill>
                  <a:srgbClr val="5E5E5E"/>
                </a:solidFill>
                <a:cs typeface="Arial" pitchFamily="34" charset="0"/>
              </a:rPr>
              <a:t/>
            </a:r>
            <a:br>
              <a:rPr lang="cs-CZ" sz="1700" dirty="0" smtClean="0">
                <a:solidFill>
                  <a:srgbClr val="5E5E5E"/>
                </a:solidFill>
                <a:cs typeface="Arial" pitchFamily="34" charset="0"/>
              </a:rPr>
            </a:br>
            <a:r>
              <a:rPr lang="cs-CZ" sz="1700" dirty="0" smtClean="0">
                <a:solidFill>
                  <a:srgbClr val="5E5E5E"/>
                </a:solidFill>
                <a:cs typeface="Arial" pitchFamily="34" charset="0"/>
              </a:rPr>
              <a:t>„</a:t>
            </a:r>
            <a:r>
              <a:rPr lang="cs-CZ" sz="1700" cap="all" dirty="0">
                <a:solidFill>
                  <a:srgbClr val="5E5E5E"/>
                </a:solidFill>
                <a:cs typeface="Arial" pitchFamily="34" charset="0"/>
              </a:rPr>
              <a:t>Podpora chemického a fyzikálního vzdělávání na gymnáziu </a:t>
            </a:r>
            <a:r>
              <a:rPr lang="cs-CZ" sz="1700" cap="all" dirty="0" smtClean="0">
                <a:solidFill>
                  <a:srgbClr val="5E5E5E"/>
                </a:solidFill>
                <a:cs typeface="Arial" pitchFamily="34" charset="0"/>
              </a:rPr>
              <a:t>Komenského v</a:t>
            </a:r>
            <a:r>
              <a:rPr lang="cs-CZ" sz="1700" cap="all" dirty="0">
                <a:solidFill>
                  <a:srgbClr val="5E5E5E"/>
                </a:solidFill>
                <a:cs typeface="Arial" pitchFamily="34" charset="0"/>
              </a:rPr>
              <a:t> Havířově</a:t>
            </a:r>
            <a:r>
              <a:rPr lang="cs-CZ" sz="1700" cap="all" dirty="0" smtClean="0">
                <a:solidFill>
                  <a:srgbClr val="5E5E5E"/>
                </a:solidFill>
                <a:cs typeface="Arial" pitchFamily="34" charset="0"/>
              </a:rPr>
              <a:t>“</a:t>
            </a:r>
            <a:endParaRPr kumimoji="0" lang="cs-CZ" sz="2800" b="1" i="0" u="none" strike="noStrike" kern="1200" cap="none" spc="0" normalizeH="0" baseline="0" noProof="0" dirty="0" smtClean="0">
              <a:ln>
                <a:noFill/>
              </a:ln>
              <a:solidFill>
                <a:srgbClr val="5E5E5E"/>
              </a:solidFill>
              <a:effectLst/>
              <a:uLnTx/>
              <a:uFillTx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38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2.1.  VNITŘNÍ ENERGIE (U) TĚLESA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8576" y="733246"/>
            <a:ext cx="891542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VE není konstantní.</a:t>
            </a:r>
          </a:p>
          <a:p>
            <a:pPr algn="ctr"/>
            <a:r>
              <a:rPr lang="cs-CZ" sz="3200" b="1" dirty="0" smtClean="0"/>
              <a:t> </a:t>
            </a:r>
            <a:br>
              <a:rPr lang="cs-CZ" sz="3200" b="1" dirty="0" smtClean="0"/>
            </a:br>
            <a:r>
              <a:rPr lang="cs-CZ" sz="3200" dirty="0" smtClean="0"/>
              <a:t>Mění se konáním práce nebo tepelnou výměnou.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 smtClean="0"/>
              <a:t>Při teplotě absolutní nuly je vnitřní energie nulová.</a:t>
            </a:r>
          </a:p>
          <a:p>
            <a:pPr algn="ctr"/>
            <a:endParaRPr lang="cs-CZ" sz="3200" dirty="0" smtClean="0"/>
          </a:p>
          <a:p>
            <a:pPr algn="ctr"/>
            <a:endParaRPr lang="cs-CZ" sz="3200" dirty="0" smtClean="0"/>
          </a:p>
          <a:p>
            <a:r>
              <a:rPr lang="cs-CZ" sz="3200" dirty="0" smtClean="0"/>
              <a:t>∆U – změna vnitřní energie</a:t>
            </a:r>
          </a:p>
          <a:p>
            <a:endParaRPr lang="cs-CZ" sz="3200" dirty="0" smtClean="0"/>
          </a:p>
          <a:p>
            <a:r>
              <a:rPr lang="cs-CZ" sz="3200" dirty="0" smtClean="0"/>
              <a:t>U</a:t>
            </a:r>
            <a:r>
              <a:rPr lang="cs-CZ" sz="3200" baseline="-25000" dirty="0" smtClean="0"/>
              <a:t>1</a:t>
            </a:r>
            <a:r>
              <a:rPr lang="cs-CZ" sz="3200" dirty="0" smtClean="0"/>
              <a:t>  – počáteční stav</a:t>
            </a:r>
          </a:p>
          <a:p>
            <a:r>
              <a:rPr lang="cs-CZ" sz="3200" dirty="0" smtClean="0"/>
              <a:t>U</a:t>
            </a:r>
            <a:r>
              <a:rPr lang="cs-CZ" sz="3200" baseline="-25000" dirty="0" smtClean="0"/>
              <a:t>2</a:t>
            </a:r>
            <a:r>
              <a:rPr lang="cs-CZ" sz="3200" dirty="0" smtClean="0"/>
              <a:t>  – konečný stav</a:t>
            </a:r>
            <a:endParaRPr lang="cs-CZ" sz="3200" b="1" dirty="0" smtClean="0">
              <a:solidFill>
                <a:srgbClr val="BA122A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5283200" y="5251450"/>
          <a:ext cx="2598500" cy="641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40" name="Rovnice" r:id="rId4" imgW="863280" imgH="215640" progId="Equation.3">
                  <p:embed/>
                </p:oleObj>
              </mc:Choice>
              <mc:Fallback>
                <p:oleObj name="Rovnice" r:id="rId4" imgW="86328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3200" y="5251450"/>
                        <a:ext cx="2598500" cy="64136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2794000" y="3517900"/>
          <a:ext cx="3516312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41" name="Rovnice" r:id="rId6" imgW="1168200" imgH="177480" progId="Equation.3">
                  <p:embed/>
                </p:oleObj>
              </mc:Choice>
              <mc:Fallback>
                <p:oleObj name="Rovnice" r:id="rId6" imgW="116820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4000" y="3517900"/>
                        <a:ext cx="3516312" cy="52863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400" b="1" dirty="0" smtClean="0">
                <a:cs typeface="Arial" charset="0"/>
              </a:rPr>
              <a:t>2.2.  ZMĚNA V</a:t>
            </a:r>
            <a:r>
              <a:rPr lang="cs-CZ" sz="3400" b="1" dirty="0" smtClean="0">
                <a:cs typeface="Arial" charset="0"/>
              </a:rPr>
              <a:t>NITŘNÍ </a:t>
            </a:r>
            <a:r>
              <a:rPr lang="es-ES" sz="3400" b="1" dirty="0" smtClean="0">
                <a:cs typeface="Arial" charset="0"/>
              </a:rPr>
              <a:t>E</a:t>
            </a:r>
            <a:r>
              <a:rPr lang="cs-CZ" sz="3400" b="1" dirty="0" smtClean="0">
                <a:cs typeface="Arial" charset="0"/>
              </a:rPr>
              <a:t>NERGIE</a:t>
            </a:r>
            <a:r>
              <a:rPr lang="es-ES" sz="3400" b="1" dirty="0" smtClean="0">
                <a:cs typeface="Arial" charset="0"/>
              </a:rPr>
              <a:t> KONÁNÍM PRÁCE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1606550"/>
            <a:ext cx="89297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Tření</a:t>
            </a:r>
            <a:r>
              <a:rPr lang="cs-CZ" sz="3200" dirty="0" smtClean="0"/>
              <a:t> – částice ležící na styčných plochách se vzájemnými nárazy rozkmitají a předávají tak část své energie dalším částicím.</a:t>
            </a:r>
          </a:p>
          <a:p>
            <a:r>
              <a:rPr lang="cs-CZ" sz="3200" dirty="0" smtClean="0"/>
              <a:t> </a:t>
            </a:r>
          </a:p>
          <a:p>
            <a:pPr algn="ctr"/>
            <a:r>
              <a:rPr lang="cs-CZ" sz="3200" dirty="0" smtClean="0"/>
              <a:t>Zvětšuje se teplota a tím i vnitřní energie.</a:t>
            </a:r>
          </a:p>
          <a:p>
            <a:endParaRPr lang="cs-CZ" sz="320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85025" name="Object 1"/>
          <p:cNvGraphicFramePr>
            <a:graphicFrameLocks noChangeAspect="1"/>
          </p:cNvGraphicFramePr>
          <p:nvPr/>
        </p:nvGraphicFramePr>
        <p:xfrm>
          <a:off x="2571750" y="4762500"/>
          <a:ext cx="286702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26" name="Rovnice" r:id="rId4" imgW="952200" imgH="457200" progId="Equation.3">
                  <p:embed/>
                </p:oleObj>
              </mc:Choice>
              <mc:Fallback>
                <p:oleObj name="Rovnice" r:id="rId4" imgW="952200" imgH="457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4762500"/>
                        <a:ext cx="2867025" cy="1358900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2.2.  ZMĚNA V</a:t>
            </a: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NITŘNÍ </a:t>
            </a: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E</a:t>
            </a: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NERGIE</a:t>
            </a: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 KONÁNÍM PRÁCE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5900" y="1028700"/>
            <a:ext cx="68913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Příklady:</a:t>
            </a:r>
          </a:p>
          <a:p>
            <a:endParaRPr lang="cs-CZ" sz="3200" dirty="0" smtClean="0"/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stlačování plynu,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vrtání,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řezání,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otáčení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prudké míchání kapaliny,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ohýbání předmětů, </a:t>
            </a:r>
          </a:p>
          <a:p>
            <a:pPr marL="1068388" indent="-269875">
              <a:buFont typeface="Arial" pitchFamily="34" charset="0"/>
              <a:buChar char="•"/>
            </a:pPr>
            <a:r>
              <a:rPr lang="cs-CZ" sz="3200" dirty="0" smtClean="0"/>
              <a:t>mletí kávy,…</a:t>
            </a:r>
          </a:p>
          <a:p>
            <a:r>
              <a:rPr lang="cs-CZ" sz="3200" dirty="0" smtClean="0"/>
              <a:t>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2.2.  ZMĚNA V</a:t>
            </a: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NITŘNÍ </a:t>
            </a: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E</a:t>
            </a:r>
            <a:r>
              <a:rPr lang="cs-CZ" sz="3400" b="1" dirty="0" smtClean="0">
                <a:solidFill>
                  <a:srgbClr val="FBCE8D"/>
                </a:solidFill>
                <a:cs typeface="Arial" charset="0"/>
              </a:rPr>
              <a:t>NERGIE</a:t>
            </a: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 KONÁNÍM PRÁCE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733246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Př1:</a:t>
            </a:r>
            <a:r>
              <a:rPr lang="cs-CZ" sz="2800" dirty="0" smtClean="0"/>
              <a:t> Pružina a pohyblivý píst v nádobě s plynem tvoří IS .</a:t>
            </a:r>
          </a:p>
          <a:p>
            <a:pPr algn="ctr"/>
            <a:r>
              <a:rPr lang="cs-CZ" sz="2800" dirty="0" smtClean="0"/>
              <a:t>∆U = W = |∆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cs-CZ" sz="2800" baseline="-25000" dirty="0" smtClean="0"/>
              <a:t> </a:t>
            </a:r>
            <a:r>
              <a:rPr lang="cs-CZ" sz="2800" dirty="0" smtClean="0"/>
              <a:t>|  </a:t>
            </a:r>
          </a:p>
          <a:p>
            <a:pPr algn="ctr"/>
            <a:r>
              <a:rPr lang="cs-CZ" sz="2800" dirty="0" smtClean="0"/>
              <a:t>Změna vnitřní energie plynu se rovná práci, kterou </a:t>
            </a:r>
            <a:br>
              <a:rPr lang="cs-CZ" sz="2800" dirty="0" smtClean="0"/>
            </a:br>
            <a:r>
              <a:rPr lang="cs-CZ" sz="2800" dirty="0" smtClean="0"/>
              <a:t>vykonala pružina na úkor potenciální energie pružnosti.</a:t>
            </a:r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							</a:t>
            </a:r>
            <a:endParaRPr lang="cs-CZ" sz="4400" dirty="0" smtClean="0"/>
          </a:p>
          <a:p>
            <a:r>
              <a:rPr lang="cs-CZ" sz="2800" dirty="0" smtClean="0"/>
              <a:t> </a:t>
            </a:r>
          </a:p>
          <a:p>
            <a:r>
              <a:rPr lang="cs-CZ" sz="2800" dirty="0" smtClean="0"/>
              <a:t>							</a:t>
            </a:r>
            <a:endParaRPr lang="cs-CZ" sz="4400" dirty="0" smtClean="0"/>
          </a:p>
          <a:p>
            <a:r>
              <a:rPr lang="cs-CZ" sz="2800" dirty="0" smtClean="0"/>
              <a:t> </a:t>
            </a:r>
          </a:p>
          <a:p>
            <a:pPr lvl="0"/>
            <a:endParaRPr lang="cs-CZ" sz="2800" dirty="0" smtClean="0">
              <a:solidFill>
                <a:srgbClr val="00464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36898" name="Rectangle 2"/>
          <p:cNvSpPr>
            <a:spLocks noChangeArrowheads="1"/>
          </p:cNvSpPr>
          <p:nvPr/>
        </p:nvSpPr>
        <p:spPr bwMode="auto">
          <a:xfrm>
            <a:off x="2892414" y="3281358"/>
            <a:ext cx="2962274" cy="974714"/>
          </a:xfrm>
          <a:prstGeom prst="rect">
            <a:avLst/>
          </a:prstGeom>
          <a:blipFill>
            <a:blip r:embed="rId4" cstate="screen"/>
            <a:tile tx="0" ty="0" sx="100000" sy="100000" flip="none" algn="tl"/>
          </a:blipFill>
          <a:ln w="38100">
            <a:solidFill>
              <a:srgbClr val="005A9E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cxnSp>
        <p:nvCxnSpPr>
          <p:cNvPr id="336900" name="AutoShape 4"/>
          <p:cNvCxnSpPr>
            <a:cxnSpLocks noChangeShapeType="1"/>
          </p:cNvCxnSpPr>
          <p:nvPr/>
        </p:nvCxnSpPr>
        <p:spPr bwMode="auto">
          <a:xfrm rot="5400000">
            <a:off x="-632645" y="4404515"/>
            <a:ext cx="3177370" cy="26172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/>
          </a:ln>
        </p:spPr>
      </p:cxn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987534" y="3281358"/>
            <a:ext cx="904880" cy="974714"/>
          </a:xfrm>
          <a:prstGeom prst="rect">
            <a:avLst/>
          </a:prstGeom>
          <a:solidFill>
            <a:srgbClr val="FFFFFF"/>
          </a:solidFill>
          <a:ln w="9525">
            <a:solidFill>
              <a:srgbClr val="005A9E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952498" y="3371850"/>
            <a:ext cx="1927225" cy="774699"/>
          </a:xfrm>
          <a:custGeom>
            <a:avLst/>
            <a:gdLst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42900 w 1936750"/>
              <a:gd name="connsiteY2" fmla="*/ 635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68300 w 1936750"/>
              <a:gd name="connsiteY2" fmla="*/ 1270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711200 w 1936750"/>
              <a:gd name="connsiteY4" fmla="*/ 254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679450 w 1936750"/>
              <a:gd name="connsiteY4" fmla="*/ 127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60450 w 1936750"/>
              <a:gd name="connsiteY6" fmla="*/ 4445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35050 w 1936750"/>
              <a:gd name="connsiteY6" fmla="*/ 1270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81000 h 768350"/>
              <a:gd name="connsiteX1" fmla="*/ 241300 w 1936750"/>
              <a:gd name="connsiteY1" fmla="*/ 393700 h 768350"/>
              <a:gd name="connsiteX2" fmla="*/ 368300 w 1936750"/>
              <a:gd name="connsiteY2" fmla="*/ 0 h 768350"/>
              <a:gd name="connsiteX3" fmla="*/ 501650 w 1936750"/>
              <a:gd name="connsiteY3" fmla="*/ 755650 h 768350"/>
              <a:gd name="connsiteX4" fmla="*/ 679450 w 1936750"/>
              <a:gd name="connsiteY4" fmla="*/ 0 h 768350"/>
              <a:gd name="connsiteX5" fmla="*/ 857250 w 1936750"/>
              <a:gd name="connsiteY5" fmla="*/ 755650 h 768350"/>
              <a:gd name="connsiteX6" fmla="*/ 1035050 w 1936750"/>
              <a:gd name="connsiteY6" fmla="*/ 0 h 768350"/>
              <a:gd name="connsiteX7" fmla="*/ 1257300 w 1936750"/>
              <a:gd name="connsiteY7" fmla="*/ 762000 h 768350"/>
              <a:gd name="connsiteX8" fmla="*/ 1390650 w 1936750"/>
              <a:gd name="connsiteY8" fmla="*/ 0 h 768350"/>
              <a:gd name="connsiteX9" fmla="*/ 1593850 w 1936750"/>
              <a:gd name="connsiteY9" fmla="*/ 768350 h 768350"/>
              <a:gd name="connsiteX10" fmla="*/ 1765300 w 1936750"/>
              <a:gd name="connsiteY10" fmla="*/ 0 h 768350"/>
              <a:gd name="connsiteX11" fmla="*/ 1822450 w 1936750"/>
              <a:gd name="connsiteY11" fmla="*/ 406400 h 768350"/>
              <a:gd name="connsiteX12" fmla="*/ 1936750 w 1936750"/>
              <a:gd name="connsiteY12" fmla="*/ 419100 h 768350"/>
              <a:gd name="connsiteX0" fmla="*/ 0 w 1936750"/>
              <a:gd name="connsiteY0" fmla="*/ 390525 h 777875"/>
              <a:gd name="connsiteX1" fmla="*/ 241300 w 1936750"/>
              <a:gd name="connsiteY1" fmla="*/ 403225 h 777875"/>
              <a:gd name="connsiteX2" fmla="*/ 368300 w 1936750"/>
              <a:gd name="connsiteY2" fmla="*/ 9525 h 777875"/>
              <a:gd name="connsiteX3" fmla="*/ 501650 w 1936750"/>
              <a:gd name="connsiteY3" fmla="*/ 765175 h 777875"/>
              <a:gd name="connsiteX4" fmla="*/ 679450 w 1936750"/>
              <a:gd name="connsiteY4" fmla="*/ 9525 h 777875"/>
              <a:gd name="connsiteX5" fmla="*/ 857250 w 1936750"/>
              <a:gd name="connsiteY5" fmla="*/ 765175 h 777875"/>
              <a:gd name="connsiteX6" fmla="*/ 1035050 w 1936750"/>
              <a:gd name="connsiteY6" fmla="*/ 9525 h 777875"/>
              <a:gd name="connsiteX7" fmla="*/ 1257300 w 1936750"/>
              <a:gd name="connsiteY7" fmla="*/ 771525 h 777875"/>
              <a:gd name="connsiteX8" fmla="*/ 1406525 w 1936750"/>
              <a:gd name="connsiteY8" fmla="*/ 0 h 777875"/>
              <a:gd name="connsiteX9" fmla="*/ 1593850 w 1936750"/>
              <a:gd name="connsiteY9" fmla="*/ 777875 h 777875"/>
              <a:gd name="connsiteX10" fmla="*/ 1765300 w 1936750"/>
              <a:gd name="connsiteY10" fmla="*/ 9525 h 777875"/>
              <a:gd name="connsiteX11" fmla="*/ 1822450 w 1936750"/>
              <a:gd name="connsiteY11" fmla="*/ 415925 h 777875"/>
              <a:gd name="connsiteX12" fmla="*/ 1936750 w 1936750"/>
              <a:gd name="connsiteY12" fmla="*/ 428625 h 77787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65300 w 1936750"/>
              <a:gd name="connsiteY10" fmla="*/ 9525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46250 w 1936750"/>
              <a:gd name="connsiteY10" fmla="*/ 9526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822450 w 1936750"/>
              <a:gd name="connsiteY11" fmla="*/ 419099 h 774699"/>
              <a:gd name="connsiteX12" fmla="*/ 1936750 w 1936750"/>
              <a:gd name="connsiteY12" fmla="*/ 431799 h 774699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790700 w 1936750"/>
              <a:gd name="connsiteY11" fmla="*/ 412750 h 774699"/>
              <a:gd name="connsiteX12" fmla="*/ 1936750 w 1936750"/>
              <a:gd name="connsiteY12" fmla="*/ 431799 h 774699"/>
              <a:gd name="connsiteX0" fmla="*/ 0 w 1968500"/>
              <a:gd name="connsiteY0" fmla="*/ 393699 h 774699"/>
              <a:gd name="connsiteX1" fmla="*/ 241300 w 1968500"/>
              <a:gd name="connsiteY1" fmla="*/ 406399 h 774699"/>
              <a:gd name="connsiteX2" fmla="*/ 368300 w 1968500"/>
              <a:gd name="connsiteY2" fmla="*/ 12699 h 774699"/>
              <a:gd name="connsiteX3" fmla="*/ 501650 w 1968500"/>
              <a:gd name="connsiteY3" fmla="*/ 768349 h 774699"/>
              <a:gd name="connsiteX4" fmla="*/ 679450 w 1968500"/>
              <a:gd name="connsiteY4" fmla="*/ 12699 h 774699"/>
              <a:gd name="connsiteX5" fmla="*/ 857250 w 1968500"/>
              <a:gd name="connsiteY5" fmla="*/ 768349 h 774699"/>
              <a:gd name="connsiteX6" fmla="*/ 1035050 w 1968500"/>
              <a:gd name="connsiteY6" fmla="*/ 12699 h 774699"/>
              <a:gd name="connsiteX7" fmla="*/ 1257300 w 1968500"/>
              <a:gd name="connsiteY7" fmla="*/ 774699 h 774699"/>
              <a:gd name="connsiteX8" fmla="*/ 1406525 w 1968500"/>
              <a:gd name="connsiteY8" fmla="*/ 3174 h 774699"/>
              <a:gd name="connsiteX9" fmla="*/ 1587500 w 1968500"/>
              <a:gd name="connsiteY9" fmla="*/ 752474 h 774699"/>
              <a:gd name="connsiteX10" fmla="*/ 1727200 w 1968500"/>
              <a:gd name="connsiteY10" fmla="*/ 0 h 774699"/>
              <a:gd name="connsiteX11" fmla="*/ 1790700 w 1968500"/>
              <a:gd name="connsiteY11" fmla="*/ 412750 h 774699"/>
              <a:gd name="connsiteX12" fmla="*/ 1968500 w 1968500"/>
              <a:gd name="connsiteY12" fmla="*/ 412750 h 774699"/>
              <a:gd name="connsiteX0" fmla="*/ 0 w 1924050"/>
              <a:gd name="connsiteY0" fmla="*/ 393699 h 774699"/>
              <a:gd name="connsiteX1" fmla="*/ 241300 w 1924050"/>
              <a:gd name="connsiteY1" fmla="*/ 406399 h 774699"/>
              <a:gd name="connsiteX2" fmla="*/ 368300 w 1924050"/>
              <a:gd name="connsiteY2" fmla="*/ 12699 h 774699"/>
              <a:gd name="connsiteX3" fmla="*/ 501650 w 1924050"/>
              <a:gd name="connsiteY3" fmla="*/ 768349 h 774699"/>
              <a:gd name="connsiteX4" fmla="*/ 679450 w 1924050"/>
              <a:gd name="connsiteY4" fmla="*/ 12699 h 774699"/>
              <a:gd name="connsiteX5" fmla="*/ 857250 w 1924050"/>
              <a:gd name="connsiteY5" fmla="*/ 768349 h 774699"/>
              <a:gd name="connsiteX6" fmla="*/ 1035050 w 1924050"/>
              <a:gd name="connsiteY6" fmla="*/ 12699 h 774699"/>
              <a:gd name="connsiteX7" fmla="*/ 1257300 w 1924050"/>
              <a:gd name="connsiteY7" fmla="*/ 774699 h 774699"/>
              <a:gd name="connsiteX8" fmla="*/ 1406525 w 1924050"/>
              <a:gd name="connsiteY8" fmla="*/ 3174 h 774699"/>
              <a:gd name="connsiteX9" fmla="*/ 1587500 w 1924050"/>
              <a:gd name="connsiteY9" fmla="*/ 752474 h 774699"/>
              <a:gd name="connsiteX10" fmla="*/ 1727200 w 1924050"/>
              <a:gd name="connsiteY10" fmla="*/ 0 h 774699"/>
              <a:gd name="connsiteX11" fmla="*/ 1790700 w 1924050"/>
              <a:gd name="connsiteY11" fmla="*/ 412750 h 774699"/>
              <a:gd name="connsiteX12" fmla="*/ 1924050 w 1924050"/>
              <a:gd name="connsiteY12" fmla="*/ 412750 h 774699"/>
              <a:gd name="connsiteX0" fmla="*/ 0 w 1927225"/>
              <a:gd name="connsiteY0" fmla="*/ 406399 h 774699"/>
              <a:gd name="connsiteX1" fmla="*/ 244475 w 1927225"/>
              <a:gd name="connsiteY1" fmla="*/ 406399 h 774699"/>
              <a:gd name="connsiteX2" fmla="*/ 371475 w 1927225"/>
              <a:gd name="connsiteY2" fmla="*/ 12699 h 774699"/>
              <a:gd name="connsiteX3" fmla="*/ 504825 w 1927225"/>
              <a:gd name="connsiteY3" fmla="*/ 768349 h 774699"/>
              <a:gd name="connsiteX4" fmla="*/ 682625 w 1927225"/>
              <a:gd name="connsiteY4" fmla="*/ 12699 h 774699"/>
              <a:gd name="connsiteX5" fmla="*/ 860425 w 1927225"/>
              <a:gd name="connsiteY5" fmla="*/ 768349 h 774699"/>
              <a:gd name="connsiteX6" fmla="*/ 1038225 w 1927225"/>
              <a:gd name="connsiteY6" fmla="*/ 12699 h 774699"/>
              <a:gd name="connsiteX7" fmla="*/ 1260475 w 1927225"/>
              <a:gd name="connsiteY7" fmla="*/ 774699 h 774699"/>
              <a:gd name="connsiteX8" fmla="*/ 1409700 w 1927225"/>
              <a:gd name="connsiteY8" fmla="*/ 3174 h 774699"/>
              <a:gd name="connsiteX9" fmla="*/ 1590675 w 1927225"/>
              <a:gd name="connsiteY9" fmla="*/ 752474 h 774699"/>
              <a:gd name="connsiteX10" fmla="*/ 1730375 w 1927225"/>
              <a:gd name="connsiteY10" fmla="*/ 0 h 774699"/>
              <a:gd name="connsiteX11" fmla="*/ 1793875 w 1927225"/>
              <a:gd name="connsiteY11" fmla="*/ 412750 h 774699"/>
              <a:gd name="connsiteX12" fmla="*/ 1927225 w 1927225"/>
              <a:gd name="connsiteY12" fmla="*/ 412750 h 77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27225" h="774699">
                <a:moveTo>
                  <a:pt x="0" y="406399"/>
                </a:moveTo>
                <a:lnTo>
                  <a:pt x="244475" y="406399"/>
                </a:lnTo>
                <a:lnTo>
                  <a:pt x="371475" y="12699"/>
                </a:lnTo>
                <a:lnTo>
                  <a:pt x="504825" y="768349"/>
                </a:lnTo>
                <a:lnTo>
                  <a:pt x="682625" y="12699"/>
                </a:lnTo>
                <a:lnTo>
                  <a:pt x="860425" y="768349"/>
                </a:lnTo>
                <a:lnTo>
                  <a:pt x="1038225" y="12699"/>
                </a:lnTo>
                <a:lnTo>
                  <a:pt x="1260475" y="774699"/>
                </a:lnTo>
                <a:lnTo>
                  <a:pt x="1409700" y="3174"/>
                </a:lnTo>
                <a:lnTo>
                  <a:pt x="1590675" y="752474"/>
                </a:lnTo>
                <a:lnTo>
                  <a:pt x="1730375" y="0"/>
                </a:lnTo>
                <a:lnTo>
                  <a:pt x="1793875" y="412750"/>
                </a:lnTo>
                <a:lnTo>
                  <a:pt x="1927225" y="412750"/>
                </a:lnTo>
              </a:path>
            </a:pathLst>
          </a:cu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4391024" y="5152571"/>
            <a:ext cx="1438274" cy="974714"/>
          </a:xfrm>
          <a:prstGeom prst="rect">
            <a:avLst/>
          </a:prstGeom>
          <a:blipFill>
            <a:blip r:embed="rId5" cstate="screen"/>
            <a:tile tx="0" ty="0" sx="100000" sy="100000" flip="none" algn="tl"/>
          </a:blipFill>
          <a:ln w="38100">
            <a:solidFill>
              <a:srgbClr val="005A9E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962144" y="5152571"/>
            <a:ext cx="2428880" cy="974714"/>
          </a:xfrm>
          <a:prstGeom prst="rect">
            <a:avLst/>
          </a:prstGeom>
          <a:solidFill>
            <a:srgbClr val="FFFFFF"/>
          </a:solidFill>
          <a:ln w="9525">
            <a:solidFill>
              <a:srgbClr val="005A9E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949324" y="5243063"/>
            <a:ext cx="3441700" cy="774699"/>
          </a:xfrm>
          <a:custGeom>
            <a:avLst/>
            <a:gdLst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42900 w 1936750"/>
              <a:gd name="connsiteY2" fmla="*/ 635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68300 w 1936750"/>
              <a:gd name="connsiteY2" fmla="*/ 1270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711200 w 1936750"/>
              <a:gd name="connsiteY4" fmla="*/ 254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679450 w 1936750"/>
              <a:gd name="connsiteY4" fmla="*/ 127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60450 w 1936750"/>
              <a:gd name="connsiteY6" fmla="*/ 4445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35050 w 1936750"/>
              <a:gd name="connsiteY6" fmla="*/ 1270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81000 h 768350"/>
              <a:gd name="connsiteX1" fmla="*/ 241300 w 1936750"/>
              <a:gd name="connsiteY1" fmla="*/ 393700 h 768350"/>
              <a:gd name="connsiteX2" fmla="*/ 368300 w 1936750"/>
              <a:gd name="connsiteY2" fmla="*/ 0 h 768350"/>
              <a:gd name="connsiteX3" fmla="*/ 501650 w 1936750"/>
              <a:gd name="connsiteY3" fmla="*/ 755650 h 768350"/>
              <a:gd name="connsiteX4" fmla="*/ 679450 w 1936750"/>
              <a:gd name="connsiteY4" fmla="*/ 0 h 768350"/>
              <a:gd name="connsiteX5" fmla="*/ 857250 w 1936750"/>
              <a:gd name="connsiteY5" fmla="*/ 755650 h 768350"/>
              <a:gd name="connsiteX6" fmla="*/ 1035050 w 1936750"/>
              <a:gd name="connsiteY6" fmla="*/ 0 h 768350"/>
              <a:gd name="connsiteX7" fmla="*/ 1257300 w 1936750"/>
              <a:gd name="connsiteY7" fmla="*/ 762000 h 768350"/>
              <a:gd name="connsiteX8" fmla="*/ 1390650 w 1936750"/>
              <a:gd name="connsiteY8" fmla="*/ 0 h 768350"/>
              <a:gd name="connsiteX9" fmla="*/ 1593850 w 1936750"/>
              <a:gd name="connsiteY9" fmla="*/ 768350 h 768350"/>
              <a:gd name="connsiteX10" fmla="*/ 1765300 w 1936750"/>
              <a:gd name="connsiteY10" fmla="*/ 0 h 768350"/>
              <a:gd name="connsiteX11" fmla="*/ 1822450 w 1936750"/>
              <a:gd name="connsiteY11" fmla="*/ 406400 h 768350"/>
              <a:gd name="connsiteX12" fmla="*/ 1936750 w 1936750"/>
              <a:gd name="connsiteY12" fmla="*/ 419100 h 768350"/>
              <a:gd name="connsiteX0" fmla="*/ 0 w 1936750"/>
              <a:gd name="connsiteY0" fmla="*/ 390525 h 777875"/>
              <a:gd name="connsiteX1" fmla="*/ 241300 w 1936750"/>
              <a:gd name="connsiteY1" fmla="*/ 403225 h 777875"/>
              <a:gd name="connsiteX2" fmla="*/ 368300 w 1936750"/>
              <a:gd name="connsiteY2" fmla="*/ 9525 h 777875"/>
              <a:gd name="connsiteX3" fmla="*/ 501650 w 1936750"/>
              <a:gd name="connsiteY3" fmla="*/ 765175 h 777875"/>
              <a:gd name="connsiteX4" fmla="*/ 679450 w 1936750"/>
              <a:gd name="connsiteY4" fmla="*/ 9525 h 777875"/>
              <a:gd name="connsiteX5" fmla="*/ 857250 w 1936750"/>
              <a:gd name="connsiteY5" fmla="*/ 765175 h 777875"/>
              <a:gd name="connsiteX6" fmla="*/ 1035050 w 1936750"/>
              <a:gd name="connsiteY6" fmla="*/ 9525 h 777875"/>
              <a:gd name="connsiteX7" fmla="*/ 1257300 w 1936750"/>
              <a:gd name="connsiteY7" fmla="*/ 771525 h 777875"/>
              <a:gd name="connsiteX8" fmla="*/ 1406525 w 1936750"/>
              <a:gd name="connsiteY8" fmla="*/ 0 h 777875"/>
              <a:gd name="connsiteX9" fmla="*/ 1593850 w 1936750"/>
              <a:gd name="connsiteY9" fmla="*/ 777875 h 777875"/>
              <a:gd name="connsiteX10" fmla="*/ 1765300 w 1936750"/>
              <a:gd name="connsiteY10" fmla="*/ 9525 h 777875"/>
              <a:gd name="connsiteX11" fmla="*/ 1822450 w 1936750"/>
              <a:gd name="connsiteY11" fmla="*/ 415925 h 777875"/>
              <a:gd name="connsiteX12" fmla="*/ 1936750 w 1936750"/>
              <a:gd name="connsiteY12" fmla="*/ 428625 h 77787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65300 w 1936750"/>
              <a:gd name="connsiteY10" fmla="*/ 9525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46250 w 1936750"/>
              <a:gd name="connsiteY10" fmla="*/ 9526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822450 w 1936750"/>
              <a:gd name="connsiteY11" fmla="*/ 419099 h 774699"/>
              <a:gd name="connsiteX12" fmla="*/ 1936750 w 1936750"/>
              <a:gd name="connsiteY12" fmla="*/ 431799 h 774699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790700 w 1936750"/>
              <a:gd name="connsiteY11" fmla="*/ 412750 h 774699"/>
              <a:gd name="connsiteX12" fmla="*/ 1936750 w 1936750"/>
              <a:gd name="connsiteY12" fmla="*/ 431799 h 774699"/>
              <a:gd name="connsiteX0" fmla="*/ 0 w 1968500"/>
              <a:gd name="connsiteY0" fmla="*/ 393699 h 774699"/>
              <a:gd name="connsiteX1" fmla="*/ 241300 w 1968500"/>
              <a:gd name="connsiteY1" fmla="*/ 406399 h 774699"/>
              <a:gd name="connsiteX2" fmla="*/ 368300 w 1968500"/>
              <a:gd name="connsiteY2" fmla="*/ 12699 h 774699"/>
              <a:gd name="connsiteX3" fmla="*/ 501650 w 1968500"/>
              <a:gd name="connsiteY3" fmla="*/ 768349 h 774699"/>
              <a:gd name="connsiteX4" fmla="*/ 679450 w 1968500"/>
              <a:gd name="connsiteY4" fmla="*/ 12699 h 774699"/>
              <a:gd name="connsiteX5" fmla="*/ 857250 w 1968500"/>
              <a:gd name="connsiteY5" fmla="*/ 768349 h 774699"/>
              <a:gd name="connsiteX6" fmla="*/ 1035050 w 1968500"/>
              <a:gd name="connsiteY6" fmla="*/ 12699 h 774699"/>
              <a:gd name="connsiteX7" fmla="*/ 1257300 w 1968500"/>
              <a:gd name="connsiteY7" fmla="*/ 774699 h 774699"/>
              <a:gd name="connsiteX8" fmla="*/ 1406525 w 1968500"/>
              <a:gd name="connsiteY8" fmla="*/ 3174 h 774699"/>
              <a:gd name="connsiteX9" fmla="*/ 1587500 w 1968500"/>
              <a:gd name="connsiteY9" fmla="*/ 752474 h 774699"/>
              <a:gd name="connsiteX10" fmla="*/ 1727200 w 1968500"/>
              <a:gd name="connsiteY10" fmla="*/ 0 h 774699"/>
              <a:gd name="connsiteX11" fmla="*/ 1790700 w 1968500"/>
              <a:gd name="connsiteY11" fmla="*/ 412750 h 774699"/>
              <a:gd name="connsiteX12" fmla="*/ 1968500 w 1968500"/>
              <a:gd name="connsiteY12" fmla="*/ 412750 h 774699"/>
              <a:gd name="connsiteX0" fmla="*/ 0 w 1924050"/>
              <a:gd name="connsiteY0" fmla="*/ 393699 h 774699"/>
              <a:gd name="connsiteX1" fmla="*/ 241300 w 1924050"/>
              <a:gd name="connsiteY1" fmla="*/ 406399 h 774699"/>
              <a:gd name="connsiteX2" fmla="*/ 368300 w 1924050"/>
              <a:gd name="connsiteY2" fmla="*/ 12699 h 774699"/>
              <a:gd name="connsiteX3" fmla="*/ 501650 w 1924050"/>
              <a:gd name="connsiteY3" fmla="*/ 768349 h 774699"/>
              <a:gd name="connsiteX4" fmla="*/ 679450 w 1924050"/>
              <a:gd name="connsiteY4" fmla="*/ 12699 h 774699"/>
              <a:gd name="connsiteX5" fmla="*/ 857250 w 1924050"/>
              <a:gd name="connsiteY5" fmla="*/ 768349 h 774699"/>
              <a:gd name="connsiteX6" fmla="*/ 1035050 w 1924050"/>
              <a:gd name="connsiteY6" fmla="*/ 12699 h 774699"/>
              <a:gd name="connsiteX7" fmla="*/ 1257300 w 1924050"/>
              <a:gd name="connsiteY7" fmla="*/ 774699 h 774699"/>
              <a:gd name="connsiteX8" fmla="*/ 1406525 w 1924050"/>
              <a:gd name="connsiteY8" fmla="*/ 3174 h 774699"/>
              <a:gd name="connsiteX9" fmla="*/ 1587500 w 1924050"/>
              <a:gd name="connsiteY9" fmla="*/ 752474 h 774699"/>
              <a:gd name="connsiteX10" fmla="*/ 1727200 w 1924050"/>
              <a:gd name="connsiteY10" fmla="*/ 0 h 774699"/>
              <a:gd name="connsiteX11" fmla="*/ 1790700 w 1924050"/>
              <a:gd name="connsiteY11" fmla="*/ 412750 h 774699"/>
              <a:gd name="connsiteX12" fmla="*/ 1924050 w 1924050"/>
              <a:gd name="connsiteY12" fmla="*/ 412750 h 774699"/>
              <a:gd name="connsiteX0" fmla="*/ 0 w 1927225"/>
              <a:gd name="connsiteY0" fmla="*/ 406399 h 774699"/>
              <a:gd name="connsiteX1" fmla="*/ 244475 w 1927225"/>
              <a:gd name="connsiteY1" fmla="*/ 406399 h 774699"/>
              <a:gd name="connsiteX2" fmla="*/ 371475 w 1927225"/>
              <a:gd name="connsiteY2" fmla="*/ 12699 h 774699"/>
              <a:gd name="connsiteX3" fmla="*/ 504825 w 1927225"/>
              <a:gd name="connsiteY3" fmla="*/ 768349 h 774699"/>
              <a:gd name="connsiteX4" fmla="*/ 682625 w 1927225"/>
              <a:gd name="connsiteY4" fmla="*/ 12699 h 774699"/>
              <a:gd name="connsiteX5" fmla="*/ 860425 w 1927225"/>
              <a:gd name="connsiteY5" fmla="*/ 768349 h 774699"/>
              <a:gd name="connsiteX6" fmla="*/ 1038225 w 1927225"/>
              <a:gd name="connsiteY6" fmla="*/ 12699 h 774699"/>
              <a:gd name="connsiteX7" fmla="*/ 1260475 w 1927225"/>
              <a:gd name="connsiteY7" fmla="*/ 774699 h 774699"/>
              <a:gd name="connsiteX8" fmla="*/ 1409700 w 1927225"/>
              <a:gd name="connsiteY8" fmla="*/ 3174 h 774699"/>
              <a:gd name="connsiteX9" fmla="*/ 1590675 w 1927225"/>
              <a:gd name="connsiteY9" fmla="*/ 752474 h 774699"/>
              <a:gd name="connsiteX10" fmla="*/ 1730375 w 1927225"/>
              <a:gd name="connsiteY10" fmla="*/ 0 h 774699"/>
              <a:gd name="connsiteX11" fmla="*/ 1793875 w 1927225"/>
              <a:gd name="connsiteY11" fmla="*/ 412750 h 774699"/>
              <a:gd name="connsiteX12" fmla="*/ 1927225 w 1927225"/>
              <a:gd name="connsiteY12" fmla="*/ 412750 h 774699"/>
              <a:gd name="connsiteX0" fmla="*/ 0 w 1797859"/>
              <a:gd name="connsiteY0" fmla="*/ 406399 h 774699"/>
              <a:gd name="connsiteX1" fmla="*/ 115109 w 1797859"/>
              <a:gd name="connsiteY1" fmla="*/ 406399 h 774699"/>
              <a:gd name="connsiteX2" fmla="*/ 242109 w 1797859"/>
              <a:gd name="connsiteY2" fmla="*/ 12699 h 774699"/>
              <a:gd name="connsiteX3" fmla="*/ 375459 w 1797859"/>
              <a:gd name="connsiteY3" fmla="*/ 768349 h 774699"/>
              <a:gd name="connsiteX4" fmla="*/ 553259 w 1797859"/>
              <a:gd name="connsiteY4" fmla="*/ 12699 h 774699"/>
              <a:gd name="connsiteX5" fmla="*/ 731059 w 1797859"/>
              <a:gd name="connsiteY5" fmla="*/ 768349 h 774699"/>
              <a:gd name="connsiteX6" fmla="*/ 908859 w 1797859"/>
              <a:gd name="connsiteY6" fmla="*/ 12699 h 774699"/>
              <a:gd name="connsiteX7" fmla="*/ 1131109 w 1797859"/>
              <a:gd name="connsiteY7" fmla="*/ 774699 h 774699"/>
              <a:gd name="connsiteX8" fmla="*/ 1280334 w 1797859"/>
              <a:gd name="connsiteY8" fmla="*/ 3174 h 774699"/>
              <a:gd name="connsiteX9" fmla="*/ 1461309 w 1797859"/>
              <a:gd name="connsiteY9" fmla="*/ 752474 h 774699"/>
              <a:gd name="connsiteX10" fmla="*/ 1601009 w 1797859"/>
              <a:gd name="connsiteY10" fmla="*/ 0 h 774699"/>
              <a:gd name="connsiteX11" fmla="*/ 1664509 w 1797859"/>
              <a:gd name="connsiteY11" fmla="*/ 412750 h 774699"/>
              <a:gd name="connsiteX12" fmla="*/ 1797859 w 1797859"/>
              <a:gd name="connsiteY12" fmla="*/ 412750 h 77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97859" h="774699">
                <a:moveTo>
                  <a:pt x="0" y="406399"/>
                </a:moveTo>
                <a:lnTo>
                  <a:pt x="115109" y="406399"/>
                </a:lnTo>
                <a:lnTo>
                  <a:pt x="242109" y="12699"/>
                </a:lnTo>
                <a:lnTo>
                  <a:pt x="375459" y="768349"/>
                </a:lnTo>
                <a:lnTo>
                  <a:pt x="553259" y="12699"/>
                </a:lnTo>
                <a:lnTo>
                  <a:pt x="731059" y="768349"/>
                </a:lnTo>
                <a:lnTo>
                  <a:pt x="908859" y="12699"/>
                </a:lnTo>
                <a:lnTo>
                  <a:pt x="1131109" y="774699"/>
                </a:lnTo>
                <a:lnTo>
                  <a:pt x="1280334" y="3174"/>
                </a:lnTo>
                <a:lnTo>
                  <a:pt x="1461309" y="752474"/>
                </a:lnTo>
                <a:lnTo>
                  <a:pt x="1601009" y="0"/>
                </a:lnTo>
                <a:lnTo>
                  <a:pt x="1664509" y="412750"/>
                </a:lnTo>
                <a:lnTo>
                  <a:pt x="1797859" y="412750"/>
                </a:lnTo>
              </a:path>
            </a:pathLst>
          </a:custGeom>
          <a:ln w="38100">
            <a:solidFill>
              <a:srgbClr val="005A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Volný tvar 24"/>
          <p:cNvSpPr/>
          <p:nvPr/>
        </p:nvSpPr>
        <p:spPr>
          <a:xfrm>
            <a:off x="923924" y="5251450"/>
            <a:ext cx="1927225" cy="774699"/>
          </a:xfrm>
          <a:custGeom>
            <a:avLst/>
            <a:gdLst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42900 w 1936750"/>
              <a:gd name="connsiteY2" fmla="*/ 635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12800"/>
              <a:gd name="connsiteX1" fmla="*/ 241300 w 1936750"/>
              <a:gd name="connsiteY1" fmla="*/ 406400 h 812800"/>
              <a:gd name="connsiteX2" fmla="*/ 368300 w 1936750"/>
              <a:gd name="connsiteY2" fmla="*/ 12700 h 812800"/>
              <a:gd name="connsiteX3" fmla="*/ 482600 w 1936750"/>
              <a:gd name="connsiteY3" fmla="*/ 812800 h 812800"/>
              <a:gd name="connsiteX4" fmla="*/ 711200 w 1936750"/>
              <a:gd name="connsiteY4" fmla="*/ 25400 h 812800"/>
              <a:gd name="connsiteX5" fmla="*/ 869950 w 1936750"/>
              <a:gd name="connsiteY5" fmla="*/ 800100 h 812800"/>
              <a:gd name="connsiteX6" fmla="*/ 1060450 w 1936750"/>
              <a:gd name="connsiteY6" fmla="*/ 44450 h 812800"/>
              <a:gd name="connsiteX7" fmla="*/ 1257300 w 1936750"/>
              <a:gd name="connsiteY7" fmla="*/ 774700 h 812800"/>
              <a:gd name="connsiteX8" fmla="*/ 1435100 w 1936750"/>
              <a:gd name="connsiteY8" fmla="*/ 0 h 812800"/>
              <a:gd name="connsiteX9" fmla="*/ 1593850 w 1936750"/>
              <a:gd name="connsiteY9" fmla="*/ 781050 h 812800"/>
              <a:gd name="connsiteX10" fmla="*/ 1765300 w 1936750"/>
              <a:gd name="connsiteY10" fmla="*/ 12700 h 812800"/>
              <a:gd name="connsiteX11" fmla="*/ 1822450 w 1936750"/>
              <a:gd name="connsiteY11" fmla="*/ 419100 h 812800"/>
              <a:gd name="connsiteX12" fmla="*/ 1936750 w 1936750"/>
              <a:gd name="connsiteY12" fmla="*/ 431800 h 8128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711200 w 1936750"/>
              <a:gd name="connsiteY4" fmla="*/ 254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800100"/>
              <a:gd name="connsiteX1" fmla="*/ 241300 w 1936750"/>
              <a:gd name="connsiteY1" fmla="*/ 406400 h 800100"/>
              <a:gd name="connsiteX2" fmla="*/ 368300 w 1936750"/>
              <a:gd name="connsiteY2" fmla="*/ 12700 h 800100"/>
              <a:gd name="connsiteX3" fmla="*/ 501650 w 1936750"/>
              <a:gd name="connsiteY3" fmla="*/ 768350 h 800100"/>
              <a:gd name="connsiteX4" fmla="*/ 679450 w 1936750"/>
              <a:gd name="connsiteY4" fmla="*/ 12700 h 800100"/>
              <a:gd name="connsiteX5" fmla="*/ 869950 w 1936750"/>
              <a:gd name="connsiteY5" fmla="*/ 800100 h 800100"/>
              <a:gd name="connsiteX6" fmla="*/ 1060450 w 1936750"/>
              <a:gd name="connsiteY6" fmla="*/ 44450 h 800100"/>
              <a:gd name="connsiteX7" fmla="*/ 1257300 w 1936750"/>
              <a:gd name="connsiteY7" fmla="*/ 774700 h 800100"/>
              <a:gd name="connsiteX8" fmla="*/ 1435100 w 1936750"/>
              <a:gd name="connsiteY8" fmla="*/ 0 h 800100"/>
              <a:gd name="connsiteX9" fmla="*/ 1593850 w 1936750"/>
              <a:gd name="connsiteY9" fmla="*/ 781050 h 800100"/>
              <a:gd name="connsiteX10" fmla="*/ 1765300 w 1936750"/>
              <a:gd name="connsiteY10" fmla="*/ 12700 h 800100"/>
              <a:gd name="connsiteX11" fmla="*/ 1822450 w 1936750"/>
              <a:gd name="connsiteY11" fmla="*/ 419100 h 800100"/>
              <a:gd name="connsiteX12" fmla="*/ 1936750 w 1936750"/>
              <a:gd name="connsiteY12" fmla="*/ 431800 h 80010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60450 w 1936750"/>
              <a:gd name="connsiteY6" fmla="*/ 4445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93700 h 781050"/>
              <a:gd name="connsiteX1" fmla="*/ 241300 w 1936750"/>
              <a:gd name="connsiteY1" fmla="*/ 406400 h 781050"/>
              <a:gd name="connsiteX2" fmla="*/ 368300 w 1936750"/>
              <a:gd name="connsiteY2" fmla="*/ 12700 h 781050"/>
              <a:gd name="connsiteX3" fmla="*/ 501650 w 1936750"/>
              <a:gd name="connsiteY3" fmla="*/ 768350 h 781050"/>
              <a:gd name="connsiteX4" fmla="*/ 679450 w 1936750"/>
              <a:gd name="connsiteY4" fmla="*/ 12700 h 781050"/>
              <a:gd name="connsiteX5" fmla="*/ 857250 w 1936750"/>
              <a:gd name="connsiteY5" fmla="*/ 768350 h 781050"/>
              <a:gd name="connsiteX6" fmla="*/ 1035050 w 1936750"/>
              <a:gd name="connsiteY6" fmla="*/ 12700 h 781050"/>
              <a:gd name="connsiteX7" fmla="*/ 1257300 w 1936750"/>
              <a:gd name="connsiteY7" fmla="*/ 774700 h 781050"/>
              <a:gd name="connsiteX8" fmla="*/ 1435100 w 1936750"/>
              <a:gd name="connsiteY8" fmla="*/ 0 h 781050"/>
              <a:gd name="connsiteX9" fmla="*/ 1593850 w 1936750"/>
              <a:gd name="connsiteY9" fmla="*/ 781050 h 781050"/>
              <a:gd name="connsiteX10" fmla="*/ 1765300 w 1936750"/>
              <a:gd name="connsiteY10" fmla="*/ 12700 h 781050"/>
              <a:gd name="connsiteX11" fmla="*/ 1822450 w 1936750"/>
              <a:gd name="connsiteY11" fmla="*/ 419100 h 781050"/>
              <a:gd name="connsiteX12" fmla="*/ 1936750 w 1936750"/>
              <a:gd name="connsiteY12" fmla="*/ 431800 h 781050"/>
              <a:gd name="connsiteX0" fmla="*/ 0 w 1936750"/>
              <a:gd name="connsiteY0" fmla="*/ 381000 h 768350"/>
              <a:gd name="connsiteX1" fmla="*/ 241300 w 1936750"/>
              <a:gd name="connsiteY1" fmla="*/ 393700 h 768350"/>
              <a:gd name="connsiteX2" fmla="*/ 368300 w 1936750"/>
              <a:gd name="connsiteY2" fmla="*/ 0 h 768350"/>
              <a:gd name="connsiteX3" fmla="*/ 501650 w 1936750"/>
              <a:gd name="connsiteY3" fmla="*/ 755650 h 768350"/>
              <a:gd name="connsiteX4" fmla="*/ 679450 w 1936750"/>
              <a:gd name="connsiteY4" fmla="*/ 0 h 768350"/>
              <a:gd name="connsiteX5" fmla="*/ 857250 w 1936750"/>
              <a:gd name="connsiteY5" fmla="*/ 755650 h 768350"/>
              <a:gd name="connsiteX6" fmla="*/ 1035050 w 1936750"/>
              <a:gd name="connsiteY6" fmla="*/ 0 h 768350"/>
              <a:gd name="connsiteX7" fmla="*/ 1257300 w 1936750"/>
              <a:gd name="connsiteY7" fmla="*/ 762000 h 768350"/>
              <a:gd name="connsiteX8" fmla="*/ 1390650 w 1936750"/>
              <a:gd name="connsiteY8" fmla="*/ 0 h 768350"/>
              <a:gd name="connsiteX9" fmla="*/ 1593850 w 1936750"/>
              <a:gd name="connsiteY9" fmla="*/ 768350 h 768350"/>
              <a:gd name="connsiteX10" fmla="*/ 1765300 w 1936750"/>
              <a:gd name="connsiteY10" fmla="*/ 0 h 768350"/>
              <a:gd name="connsiteX11" fmla="*/ 1822450 w 1936750"/>
              <a:gd name="connsiteY11" fmla="*/ 406400 h 768350"/>
              <a:gd name="connsiteX12" fmla="*/ 1936750 w 1936750"/>
              <a:gd name="connsiteY12" fmla="*/ 419100 h 768350"/>
              <a:gd name="connsiteX0" fmla="*/ 0 w 1936750"/>
              <a:gd name="connsiteY0" fmla="*/ 390525 h 777875"/>
              <a:gd name="connsiteX1" fmla="*/ 241300 w 1936750"/>
              <a:gd name="connsiteY1" fmla="*/ 403225 h 777875"/>
              <a:gd name="connsiteX2" fmla="*/ 368300 w 1936750"/>
              <a:gd name="connsiteY2" fmla="*/ 9525 h 777875"/>
              <a:gd name="connsiteX3" fmla="*/ 501650 w 1936750"/>
              <a:gd name="connsiteY3" fmla="*/ 765175 h 777875"/>
              <a:gd name="connsiteX4" fmla="*/ 679450 w 1936750"/>
              <a:gd name="connsiteY4" fmla="*/ 9525 h 777875"/>
              <a:gd name="connsiteX5" fmla="*/ 857250 w 1936750"/>
              <a:gd name="connsiteY5" fmla="*/ 765175 h 777875"/>
              <a:gd name="connsiteX6" fmla="*/ 1035050 w 1936750"/>
              <a:gd name="connsiteY6" fmla="*/ 9525 h 777875"/>
              <a:gd name="connsiteX7" fmla="*/ 1257300 w 1936750"/>
              <a:gd name="connsiteY7" fmla="*/ 771525 h 777875"/>
              <a:gd name="connsiteX8" fmla="*/ 1406525 w 1936750"/>
              <a:gd name="connsiteY8" fmla="*/ 0 h 777875"/>
              <a:gd name="connsiteX9" fmla="*/ 1593850 w 1936750"/>
              <a:gd name="connsiteY9" fmla="*/ 777875 h 777875"/>
              <a:gd name="connsiteX10" fmla="*/ 1765300 w 1936750"/>
              <a:gd name="connsiteY10" fmla="*/ 9525 h 777875"/>
              <a:gd name="connsiteX11" fmla="*/ 1822450 w 1936750"/>
              <a:gd name="connsiteY11" fmla="*/ 415925 h 777875"/>
              <a:gd name="connsiteX12" fmla="*/ 1936750 w 1936750"/>
              <a:gd name="connsiteY12" fmla="*/ 428625 h 77787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65300 w 1936750"/>
              <a:gd name="connsiteY10" fmla="*/ 9525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0525 h 771525"/>
              <a:gd name="connsiteX1" fmla="*/ 241300 w 1936750"/>
              <a:gd name="connsiteY1" fmla="*/ 403225 h 771525"/>
              <a:gd name="connsiteX2" fmla="*/ 368300 w 1936750"/>
              <a:gd name="connsiteY2" fmla="*/ 9525 h 771525"/>
              <a:gd name="connsiteX3" fmla="*/ 501650 w 1936750"/>
              <a:gd name="connsiteY3" fmla="*/ 765175 h 771525"/>
              <a:gd name="connsiteX4" fmla="*/ 679450 w 1936750"/>
              <a:gd name="connsiteY4" fmla="*/ 9525 h 771525"/>
              <a:gd name="connsiteX5" fmla="*/ 857250 w 1936750"/>
              <a:gd name="connsiteY5" fmla="*/ 765175 h 771525"/>
              <a:gd name="connsiteX6" fmla="*/ 1035050 w 1936750"/>
              <a:gd name="connsiteY6" fmla="*/ 9525 h 771525"/>
              <a:gd name="connsiteX7" fmla="*/ 1257300 w 1936750"/>
              <a:gd name="connsiteY7" fmla="*/ 771525 h 771525"/>
              <a:gd name="connsiteX8" fmla="*/ 1406525 w 1936750"/>
              <a:gd name="connsiteY8" fmla="*/ 0 h 771525"/>
              <a:gd name="connsiteX9" fmla="*/ 1587500 w 1936750"/>
              <a:gd name="connsiteY9" fmla="*/ 749300 h 771525"/>
              <a:gd name="connsiteX10" fmla="*/ 1746250 w 1936750"/>
              <a:gd name="connsiteY10" fmla="*/ 9526 h 771525"/>
              <a:gd name="connsiteX11" fmla="*/ 1822450 w 1936750"/>
              <a:gd name="connsiteY11" fmla="*/ 415925 h 771525"/>
              <a:gd name="connsiteX12" fmla="*/ 1936750 w 1936750"/>
              <a:gd name="connsiteY12" fmla="*/ 428625 h 771525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822450 w 1936750"/>
              <a:gd name="connsiteY11" fmla="*/ 419099 h 774699"/>
              <a:gd name="connsiteX12" fmla="*/ 1936750 w 1936750"/>
              <a:gd name="connsiteY12" fmla="*/ 431799 h 774699"/>
              <a:gd name="connsiteX0" fmla="*/ 0 w 1936750"/>
              <a:gd name="connsiteY0" fmla="*/ 393699 h 774699"/>
              <a:gd name="connsiteX1" fmla="*/ 241300 w 1936750"/>
              <a:gd name="connsiteY1" fmla="*/ 406399 h 774699"/>
              <a:gd name="connsiteX2" fmla="*/ 368300 w 1936750"/>
              <a:gd name="connsiteY2" fmla="*/ 12699 h 774699"/>
              <a:gd name="connsiteX3" fmla="*/ 501650 w 1936750"/>
              <a:gd name="connsiteY3" fmla="*/ 768349 h 774699"/>
              <a:gd name="connsiteX4" fmla="*/ 679450 w 1936750"/>
              <a:gd name="connsiteY4" fmla="*/ 12699 h 774699"/>
              <a:gd name="connsiteX5" fmla="*/ 857250 w 1936750"/>
              <a:gd name="connsiteY5" fmla="*/ 768349 h 774699"/>
              <a:gd name="connsiteX6" fmla="*/ 1035050 w 1936750"/>
              <a:gd name="connsiteY6" fmla="*/ 12699 h 774699"/>
              <a:gd name="connsiteX7" fmla="*/ 1257300 w 1936750"/>
              <a:gd name="connsiteY7" fmla="*/ 774699 h 774699"/>
              <a:gd name="connsiteX8" fmla="*/ 1406525 w 1936750"/>
              <a:gd name="connsiteY8" fmla="*/ 3174 h 774699"/>
              <a:gd name="connsiteX9" fmla="*/ 1587500 w 1936750"/>
              <a:gd name="connsiteY9" fmla="*/ 752474 h 774699"/>
              <a:gd name="connsiteX10" fmla="*/ 1727200 w 1936750"/>
              <a:gd name="connsiteY10" fmla="*/ 0 h 774699"/>
              <a:gd name="connsiteX11" fmla="*/ 1790700 w 1936750"/>
              <a:gd name="connsiteY11" fmla="*/ 412750 h 774699"/>
              <a:gd name="connsiteX12" fmla="*/ 1936750 w 1936750"/>
              <a:gd name="connsiteY12" fmla="*/ 431799 h 774699"/>
              <a:gd name="connsiteX0" fmla="*/ 0 w 1968500"/>
              <a:gd name="connsiteY0" fmla="*/ 393699 h 774699"/>
              <a:gd name="connsiteX1" fmla="*/ 241300 w 1968500"/>
              <a:gd name="connsiteY1" fmla="*/ 406399 h 774699"/>
              <a:gd name="connsiteX2" fmla="*/ 368300 w 1968500"/>
              <a:gd name="connsiteY2" fmla="*/ 12699 h 774699"/>
              <a:gd name="connsiteX3" fmla="*/ 501650 w 1968500"/>
              <a:gd name="connsiteY3" fmla="*/ 768349 h 774699"/>
              <a:gd name="connsiteX4" fmla="*/ 679450 w 1968500"/>
              <a:gd name="connsiteY4" fmla="*/ 12699 h 774699"/>
              <a:gd name="connsiteX5" fmla="*/ 857250 w 1968500"/>
              <a:gd name="connsiteY5" fmla="*/ 768349 h 774699"/>
              <a:gd name="connsiteX6" fmla="*/ 1035050 w 1968500"/>
              <a:gd name="connsiteY6" fmla="*/ 12699 h 774699"/>
              <a:gd name="connsiteX7" fmla="*/ 1257300 w 1968500"/>
              <a:gd name="connsiteY7" fmla="*/ 774699 h 774699"/>
              <a:gd name="connsiteX8" fmla="*/ 1406525 w 1968500"/>
              <a:gd name="connsiteY8" fmla="*/ 3174 h 774699"/>
              <a:gd name="connsiteX9" fmla="*/ 1587500 w 1968500"/>
              <a:gd name="connsiteY9" fmla="*/ 752474 h 774699"/>
              <a:gd name="connsiteX10" fmla="*/ 1727200 w 1968500"/>
              <a:gd name="connsiteY10" fmla="*/ 0 h 774699"/>
              <a:gd name="connsiteX11" fmla="*/ 1790700 w 1968500"/>
              <a:gd name="connsiteY11" fmla="*/ 412750 h 774699"/>
              <a:gd name="connsiteX12" fmla="*/ 1968500 w 1968500"/>
              <a:gd name="connsiteY12" fmla="*/ 412750 h 774699"/>
              <a:gd name="connsiteX0" fmla="*/ 0 w 1924050"/>
              <a:gd name="connsiteY0" fmla="*/ 393699 h 774699"/>
              <a:gd name="connsiteX1" fmla="*/ 241300 w 1924050"/>
              <a:gd name="connsiteY1" fmla="*/ 406399 h 774699"/>
              <a:gd name="connsiteX2" fmla="*/ 368300 w 1924050"/>
              <a:gd name="connsiteY2" fmla="*/ 12699 h 774699"/>
              <a:gd name="connsiteX3" fmla="*/ 501650 w 1924050"/>
              <a:gd name="connsiteY3" fmla="*/ 768349 h 774699"/>
              <a:gd name="connsiteX4" fmla="*/ 679450 w 1924050"/>
              <a:gd name="connsiteY4" fmla="*/ 12699 h 774699"/>
              <a:gd name="connsiteX5" fmla="*/ 857250 w 1924050"/>
              <a:gd name="connsiteY5" fmla="*/ 768349 h 774699"/>
              <a:gd name="connsiteX6" fmla="*/ 1035050 w 1924050"/>
              <a:gd name="connsiteY6" fmla="*/ 12699 h 774699"/>
              <a:gd name="connsiteX7" fmla="*/ 1257300 w 1924050"/>
              <a:gd name="connsiteY7" fmla="*/ 774699 h 774699"/>
              <a:gd name="connsiteX8" fmla="*/ 1406525 w 1924050"/>
              <a:gd name="connsiteY8" fmla="*/ 3174 h 774699"/>
              <a:gd name="connsiteX9" fmla="*/ 1587500 w 1924050"/>
              <a:gd name="connsiteY9" fmla="*/ 752474 h 774699"/>
              <a:gd name="connsiteX10" fmla="*/ 1727200 w 1924050"/>
              <a:gd name="connsiteY10" fmla="*/ 0 h 774699"/>
              <a:gd name="connsiteX11" fmla="*/ 1790700 w 1924050"/>
              <a:gd name="connsiteY11" fmla="*/ 412750 h 774699"/>
              <a:gd name="connsiteX12" fmla="*/ 1924050 w 1924050"/>
              <a:gd name="connsiteY12" fmla="*/ 412750 h 774699"/>
              <a:gd name="connsiteX0" fmla="*/ 0 w 1927225"/>
              <a:gd name="connsiteY0" fmla="*/ 406399 h 774699"/>
              <a:gd name="connsiteX1" fmla="*/ 244475 w 1927225"/>
              <a:gd name="connsiteY1" fmla="*/ 406399 h 774699"/>
              <a:gd name="connsiteX2" fmla="*/ 371475 w 1927225"/>
              <a:gd name="connsiteY2" fmla="*/ 12699 h 774699"/>
              <a:gd name="connsiteX3" fmla="*/ 504825 w 1927225"/>
              <a:gd name="connsiteY3" fmla="*/ 768349 h 774699"/>
              <a:gd name="connsiteX4" fmla="*/ 682625 w 1927225"/>
              <a:gd name="connsiteY4" fmla="*/ 12699 h 774699"/>
              <a:gd name="connsiteX5" fmla="*/ 860425 w 1927225"/>
              <a:gd name="connsiteY5" fmla="*/ 768349 h 774699"/>
              <a:gd name="connsiteX6" fmla="*/ 1038225 w 1927225"/>
              <a:gd name="connsiteY6" fmla="*/ 12699 h 774699"/>
              <a:gd name="connsiteX7" fmla="*/ 1260475 w 1927225"/>
              <a:gd name="connsiteY7" fmla="*/ 774699 h 774699"/>
              <a:gd name="connsiteX8" fmla="*/ 1409700 w 1927225"/>
              <a:gd name="connsiteY8" fmla="*/ 3174 h 774699"/>
              <a:gd name="connsiteX9" fmla="*/ 1590675 w 1927225"/>
              <a:gd name="connsiteY9" fmla="*/ 752474 h 774699"/>
              <a:gd name="connsiteX10" fmla="*/ 1730375 w 1927225"/>
              <a:gd name="connsiteY10" fmla="*/ 0 h 774699"/>
              <a:gd name="connsiteX11" fmla="*/ 1793875 w 1927225"/>
              <a:gd name="connsiteY11" fmla="*/ 412750 h 774699"/>
              <a:gd name="connsiteX12" fmla="*/ 1927225 w 1927225"/>
              <a:gd name="connsiteY12" fmla="*/ 412750 h 77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27225" h="774699">
                <a:moveTo>
                  <a:pt x="0" y="406399"/>
                </a:moveTo>
                <a:lnTo>
                  <a:pt x="244475" y="406399"/>
                </a:lnTo>
                <a:lnTo>
                  <a:pt x="371475" y="12699"/>
                </a:lnTo>
                <a:lnTo>
                  <a:pt x="504825" y="768349"/>
                </a:lnTo>
                <a:lnTo>
                  <a:pt x="682625" y="12699"/>
                </a:lnTo>
                <a:lnTo>
                  <a:pt x="860425" y="768349"/>
                </a:lnTo>
                <a:lnTo>
                  <a:pt x="1038225" y="12699"/>
                </a:lnTo>
                <a:lnTo>
                  <a:pt x="1260475" y="774699"/>
                </a:lnTo>
                <a:lnTo>
                  <a:pt x="1409700" y="3174"/>
                </a:lnTo>
                <a:lnTo>
                  <a:pt x="1590675" y="752474"/>
                </a:lnTo>
                <a:lnTo>
                  <a:pt x="1730375" y="0"/>
                </a:lnTo>
                <a:lnTo>
                  <a:pt x="1793875" y="412750"/>
                </a:lnTo>
                <a:lnTo>
                  <a:pt x="1927225" y="412750"/>
                </a:lnTo>
              </a:path>
            </a:pathLst>
          </a:custGeom>
          <a:ln w="38100">
            <a:solidFill>
              <a:srgbClr val="005A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2882900" y="5162550"/>
            <a:ext cx="2962274" cy="974714"/>
          </a:xfrm>
          <a:prstGeom prst="rect">
            <a:avLst/>
          </a:prstGeom>
          <a:blipFill>
            <a:blip r:embed="rId4" cstate="screen"/>
            <a:tile tx="0" ty="0" sx="100000" sy="100000" flip="none" algn="tl"/>
          </a:blipFill>
          <a:ln w="38100">
            <a:solidFill>
              <a:srgbClr val="005A9E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aphicFrame>
        <p:nvGraphicFramePr>
          <p:cNvPr id="368641" name="Object 1"/>
          <p:cNvGraphicFramePr>
            <a:graphicFrameLocks noChangeAspect="1"/>
          </p:cNvGraphicFramePr>
          <p:nvPr/>
        </p:nvGraphicFramePr>
        <p:xfrm>
          <a:off x="7458074" y="3517900"/>
          <a:ext cx="45878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43" name="Rovnice" r:id="rId6" imgW="126720" imgH="215640" progId="Equation.3">
                  <p:embed/>
                </p:oleObj>
              </mc:Choice>
              <mc:Fallback>
                <p:oleObj name="Rovnice" r:id="rId6" imgW="1267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8074" y="3517900"/>
                        <a:ext cx="458787" cy="773113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"/>
          <p:cNvGraphicFramePr>
            <a:graphicFrameLocks noChangeAspect="1"/>
          </p:cNvGraphicFramePr>
          <p:nvPr/>
        </p:nvGraphicFramePr>
        <p:xfrm>
          <a:off x="7058024" y="5340350"/>
          <a:ext cx="13763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44" name="Rovnice" r:id="rId8" imgW="380880" imgH="215640" progId="Equation.3">
                  <p:embed/>
                </p:oleObj>
              </mc:Choice>
              <mc:Fallback>
                <p:oleObj name="Rovnice" r:id="rId8" imgW="38088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4" y="5340350"/>
                        <a:ext cx="1376362" cy="773113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61555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3400" b="1" dirty="0" smtClean="0">
                <a:solidFill>
                  <a:srgbClr val="FBCE8D"/>
                </a:solidFill>
                <a:cs typeface="Arial" charset="0"/>
              </a:rPr>
              <a:t>2.2.  ZMĚNA VE KONÁNÍM PRÁCE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14282" y="733246"/>
            <a:ext cx="8929718" cy="598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812800" algn="l"/>
              </a:tabLst>
            </a:pPr>
            <a:r>
              <a:rPr lang="cs-CZ" sz="2800" dirty="0" smtClean="0"/>
              <a:t> </a:t>
            </a:r>
            <a:r>
              <a:rPr lang="cs-CZ" sz="2800" b="1" dirty="0" smtClean="0"/>
              <a:t>Př2: </a:t>
            </a:r>
            <a:r>
              <a:rPr lang="cs-CZ" sz="2800" dirty="0" smtClean="0"/>
              <a:t>Těleso pohybující se rychlostí </a:t>
            </a:r>
            <a:r>
              <a:rPr lang="cs-CZ" sz="2800" b="1" dirty="0" smtClean="0"/>
              <a:t>v</a:t>
            </a:r>
            <a:r>
              <a:rPr lang="cs-CZ" sz="2800" dirty="0" smtClean="0"/>
              <a:t> a podložka tvoří IS. 	Třením se těleso zastaví.</a:t>
            </a:r>
          </a:p>
          <a:p>
            <a:pPr algn="ctr"/>
            <a:r>
              <a:rPr lang="cs-CZ" sz="2800" dirty="0" smtClean="0"/>
              <a:t>∆U = W = | ∆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</a:t>
            </a:r>
            <a:r>
              <a:rPr lang="cs-CZ" sz="2800" dirty="0" smtClean="0"/>
              <a:t>| </a:t>
            </a:r>
          </a:p>
          <a:p>
            <a:pPr algn="ctr"/>
            <a:r>
              <a:rPr lang="cs-CZ" sz="2800" dirty="0" smtClean="0"/>
              <a:t>Změna vnitřní energie soustavy se rovná práci, </a:t>
            </a:r>
            <a:br>
              <a:rPr lang="cs-CZ" sz="2800" dirty="0" smtClean="0"/>
            </a:br>
            <a:r>
              <a:rPr lang="cs-CZ" sz="2800" dirty="0" smtClean="0"/>
              <a:t>kterou vykoná třecí síla na úkor kinetické energie tělesa.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					 	</a:t>
            </a:r>
            <a:r>
              <a:rPr lang="cs-CZ" sz="2800" b="1" baseline="-25000" dirty="0" smtClean="0"/>
              <a:t>			</a:t>
            </a:r>
          </a:p>
          <a:p>
            <a:endParaRPr lang="cs-CZ" sz="2800" b="1" baseline="-25000" dirty="0" smtClean="0"/>
          </a:p>
          <a:p>
            <a:endParaRPr lang="cs-CZ" sz="2800" b="1" baseline="-25000" dirty="0" smtClean="0"/>
          </a:p>
          <a:p>
            <a:endParaRPr lang="cs-CZ" sz="2800" b="1" baseline="-25000" dirty="0" smtClean="0"/>
          </a:p>
          <a:p>
            <a:endParaRPr lang="cs-CZ" sz="2800" b="1" baseline="-25000" dirty="0" smtClean="0"/>
          </a:p>
          <a:p>
            <a:endParaRPr lang="cs-CZ" sz="2800" dirty="0" smtClean="0"/>
          </a:p>
          <a:p>
            <a:r>
              <a:rPr lang="cs-CZ" sz="2800" dirty="0" smtClean="0"/>
              <a:t>                 Třecí síla vykonala práci:</a:t>
            </a:r>
            <a:endParaRPr lang="cs-CZ" sz="2800" dirty="0" smtClean="0">
              <a:solidFill>
                <a:srgbClr val="004643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11C8D-81EC-47C6-945D-F6BAD6CA8A1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337923" name="AutoShape 3"/>
          <p:cNvCxnSpPr>
            <a:cxnSpLocks noChangeShapeType="1"/>
          </p:cNvCxnSpPr>
          <p:nvPr/>
        </p:nvCxnSpPr>
        <p:spPr bwMode="auto">
          <a:xfrm flipV="1">
            <a:off x="686774" y="4757011"/>
            <a:ext cx="8196876" cy="206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337924" name="Rectangle 4"/>
          <p:cNvSpPr>
            <a:spLocks noChangeArrowheads="1"/>
          </p:cNvSpPr>
          <p:nvPr/>
        </p:nvSpPr>
        <p:spPr bwMode="auto">
          <a:xfrm>
            <a:off x="1193800" y="3690936"/>
            <a:ext cx="1426212" cy="1066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4000" dirty="0"/>
          </a:p>
        </p:txBody>
      </p:sp>
      <p:cxnSp>
        <p:nvCxnSpPr>
          <p:cNvPr id="337926" name="AutoShape 6"/>
          <p:cNvCxnSpPr>
            <a:cxnSpLocks noChangeShapeType="1"/>
          </p:cNvCxnSpPr>
          <p:nvPr/>
        </p:nvCxnSpPr>
        <p:spPr bwMode="auto">
          <a:xfrm>
            <a:off x="2060148" y="4255935"/>
            <a:ext cx="1666448" cy="0"/>
          </a:xfrm>
          <a:prstGeom prst="straightConnector1">
            <a:avLst/>
          </a:prstGeom>
          <a:noFill/>
          <a:ln w="76200">
            <a:solidFill>
              <a:srgbClr val="005A9E"/>
            </a:solidFill>
            <a:round/>
            <a:headEnd/>
            <a:tailEnd type="triangle" w="med" len="med"/>
          </a:ln>
        </p:spPr>
      </p:cxnSp>
      <p:cxnSp>
        <p:nvCxnSpPr>
          <p:cNvPr id="337928" name="AutoShape 8"/>
          <p:cNvCxnSpPr>
            <a:cxnSpLocks noChangeShapeType="1"/>
          </p:cNvCxnSpPr>
          <p:nvPr/>
        </p:nvCxnSpPr>
        <p:spPr bwMode="auto">
          <a:xfrm flipV="1">
            <a:off x="1949450" y="4984750"/>
            <a:ext cx="5078199" cy="20620"/>
          </a:xfrm>
          <a:prstGeom prst="straightConnector1">
            <a:avLst/>
          </a:prstGeom>
          <a:noFill/>
          <a:ln w="38100">
            <a:solidFill>
              <a:srgbClr val="00B050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366593" name="Object 1"/>
          <p:cNvGraphicFramePr>
            <a:graphicFrameLocks noChangeAspect="1"/>
          </p:cNvGraphicFramePr>
          <p:nvPr/>
        </p:nvGraphicFramePr>
        <p:xfrm>
          <a:off x="463770" y="4984750"/>
          <a:ext cx="503018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599" name="Rovnice" r:id="rId4" imgW="164880" imgH="228600" progId="Equation.3">
                  <p:embed/>
                </p:oleObj>
              </mc:Choice>
              <mc:Fallback>
                <p:oleObj name="Rovnice" r:id="rId4" imgW="16488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70" y="4984750"/>
                        <a:ext cx="503018" cy="68897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"/>
          <p:cNvGraphicFramePr>
            <a:graphicFrameLocks noChangeAspect="1"/>
          </p:cNvGraphicFramePr>
          <p:nvPr/>
        </p:nvGraphicFramePr>
        <p:xfrm>
          <a:off x="2191687" y="2974819"/>
          <a:ext cx="425425" cy="650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00" name="Rovnice" r:id="rId6" imgW="139680" imgH="215640" progId="Equation.3">
                  <p:embed/>
                </p:oleObj>
              </mc:Choice>
              <mc:Fallback>
                <p:oleObj name="Rovnice" r:id="rId6" imgW="13968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1687" y="2974819"/>
                        <a:ext cx="425425" cy="65017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"/>
          <p:cNvGraphicFramePr>
            <a:graphicFrameLocks noChangeAspect="1"/>
          </p:cNvGraphicFramePr>
          <p:nvPr/>
        </p:nvGraphicFramePr>
        <p:xfrm>
          <a:off x="7394697" y="2974819"/>
          <a:ext cx="1237478" cy="650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01" name="Rovnice" r:id="rId8" imgW="406080" imgH="215640" progId="Equation.3">
                  <p:embed/>
                </p:oleObj>
              </mc:Choice>
              <mc:Fallback>
                <p:oleObj name="Rovnice" r:id="rId8" imgW="4060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4697" y="2974819"/>
                        <a:ext cx="1237478" cy="65017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7927" name="AutoShape 7"/>
          <p:cNvCxnSpPr>
            <a:cxnSpLocks noChangeShapeType="1"/>
          </p:cNvCxnSpPr>
          <p:nvPr/>
        </p:nvCxnSpPr>
        <p:spPr bwMode="auto">
          <a:xfrm flipH="1">
            <a:off x="279192" y="4785118"/>
            <a:ext cx="1666448" cy="0"/>
          </a:xfrm>
          <a:prstGeom prst="straightConnector1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16" name="TextovéPole 15"/>
          <p:cNvSpPr txBox="1"/>
          <p:nvPr/>
        </p:nvSpPr>
        <p:spPr>
          <a:xfrm>
            <a:off x="1282700" y="3873500"/>
            <a:ext cx="57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t</a:t>
            </a:r>
            <a:r>
              <a:rPr lang="cs-CZ" sz="3600" baseline="-25000" dirty="0" smtClean="0"/>
              <a:t>1</a:t>
            </a:r>
            <a:endParaRPr lang="cs-CZ" sz="3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464820" y="3843936"/>
            <a:ext cx="1307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t</a:t>
            </a:r>
            <a:r>
              <a:rPr lang="cs-CZ" sz="3600" baseline="-25000" dirty="0" smtClean="0"/>
              <a:t>2 </a:t>
            </a:r>
            <a:r>
              <a:rPr lang="cs-CZ" sz="3600" dirty="0" smtClean="0"/>
              <a:t>&gt; t</a:t>
            </a:r>
            <a:r>
              <a:rPr lang="cs-CZ" sz="3600" baseline="-25000" dirty="0" smtClean="0"/>
              <a:t>1</a:t>
            </a:r>
            <a:endParaRPr lang="cs-CZ" sz="3600" dirty="0"/>
          </a:p>
        </p:txBody>
      </p:sp>
      <p:graphicFrame>
        <p:nvGraphicFramePr>
          <p:cNvPr id="19" name="Object 1"/>
          <p:cNvGraphicFramePr>
            <a:graphicFrameLocks noChangeAspect="1"/>
          </p:cNvGraphicFramePr>
          <p:nvPr/>
        </p:nvGraphicFramePr>
        <p:xfrm>
          <a:off x="4516438" y="5251450"/>
          <a:ext cx="3476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02" name="Rovnice" r:id="rId10" imgW="114120" imgH="139680" progId="Equation.3">
                  <p:embed/>
                </p:oleObj>
              </mc:Choice>
              <mc:Fallback>
                <p:oleObj name="Rovnice" r:id="rId10" imgW="1141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5251450"/>
                        <a:ext cx="347662" cy="420688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"/>
          <p:cNvGraphicFramePr>
            <a:graphicFrameLocks noChangeAspect="1"/>
          </p:cNvGraphicFramePr>
          <p:nvPr/>
        </p:nvGraphicFramePr>
        <p:xfrm>
          <a:off x="5372100" y="5873750"/>
          <a:ext cx="17049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03" name="Rovnice" r:id="rId12" imgW="558720" imgH="228600" progId="Equation.3">
                  <p:embed/>
                </p:oleObj>
              </mc:Choice>
              <mc:Fallback>
                <p:oleObj name="Rovnice" r:id="rId12" imgW="55872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0" y="5873750"/>
                        <a:ext cx="1704975" cy="688975"/>
                      </a:xfrm>
                      <a:prstGeom prst="rect">
                        <a:avLst/>
                      </a:prstGeom>
                      <a:solidFill>
                        <a:srgbClr val="E46C0A"/>
                      </a:solidFill>
                      <a:ln w="63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6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55138 2.59259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393 L 0.44444 -0.006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0" y="-10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30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6 0.00486 L 0.59479 -0.00185 " pathEditMode="relative" ptsTypes="AA">
                                      <p:cBhvr>
                                        <p:cTn id="29" dur="2000" fill="hold"/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32948E-6 L 0.58073 1.32948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16" grpId="1"/>
      <p:bldP spid="17" grpId="0"/>
    </p:bldLst>
  </p:timing>
</p:sld>
</file>

<file path=ppt/theme/theme1.xml><?xml version="1.0" encoding="utf-8"?>
<a:theme xmlns:a="http://schemas.openxmlformats.org/drawingml/2006/main" name="2ročník prezentace">
  <a:themeElements>
    <a:clrScheme name="Vlastní 1">
      <a:dk1>
        <a:sysClr val="windowText" lastClr="000000"/>
      </a:dk1>
      <a:lt1>
        <a:sysClr val="window" lastClr="FFFFFF"/>
      </a:lt1>
      <a:dk2>
        <a:srgbClr val="1F497D"/>
      </a:dk2>
      <a:lt2>
        <a:srgbClr val="66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2ročník prezentace</Template>
  <TotalTime>4909</TotalTime>
  <Words>1093</Words>
  <Application>Microsoft Office PowerPoint</Application>
  <PresentationFormat>Předvádění na obrazovce (4:3)</PresentationFormat>
  <Paragraphs>507</Paragraphs>
  <Slides>42</Slides>
  <Notes>41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4" baseType="lpstr">
      <vt:lpstr>2ročník prezentace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Číslo a NÁZEV PREZENTACE  Autor Gymnázium, Havířov-Město, Komenského 2, p.o.</dc:title>
  <dc:creator>Monika Bouchalová</dc:creator>
  <cp:lastModifiedBy>monika</cp:lastModifiedBy>
  <cp:revision>238</cp:revision>
  <dcterms:created xsi:type="dcterms:W3CDTF">2012-04-18T20:19:22Z</dcterms:created>
  <dcterms:modified xsi:type="dcterms:W3CDTF">2013-09-04T08:19:17Z</dcterms:modified>
</cp:coreProperties>
</file>