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733" r:id="rId2"/>
  </p:sldMasterIdLst>
  <p:notesMasterIdLst>
    <p:notesMasterId r:id="rId44"/>
  </p:notesMasterIdLst>
  <p:handoutMasterIdLst>
    <p:handoutMasterId r:id="rId45"/>
  </p:handoutMasterIdLst>
  <p:sldIdLst>
    <p:sldId id="799" r:id="rId3"/>
    <p:sldId id="627" r:id="rId4"/>
    <p:sldId id="835" r:id="rId5"/>
    <p:sldId id="869" r:id="rId6"/>
    <p:sldId id="836" r:id="rId7"/>
    <p:sldId id="893" r:id="rId8"/>
    <p:sldId id="895" r:id="rId9"/>
    <p:sldId id="896" r:id="rId10"/>
    <p:sldId id="897" r:id="rId11"/>
    <p:sldId id="894" r:id="rId12"/>
    <p:sldId id="872" r:id="rId13"/>
    <p:sldId id="873" r:id="rId14"/>
    <p:sldId id="874" r:id="rId15"/>
    <p:sldId id="898" r:id="rId16"/>
    <p:sldId id="837" r:id="rId17"/>
    <p:sldId id="875" r:id="rId18"/>
    <p:sldId id="876" r:id="rId19"/>
    <p:sldId id="878" r:id="rId20"/>
    <p:sldId id="879" r:id="rId21"/>
    <p:sldId id="884" r:id="rId22"/>
    <p:sldId id="880" r:id="rId23"/>
    <p:sldId id="881" r:id="rId24"/>
    <p:sldId id="899" r:id="rId25"/>
    <p:sldId id="900" r:id="rId26"/>
    <p:sldId id="882" r:id="rId27"/>
    <p:sldId id="901" r:id="rId28"/>
    <p:sldId id="883" r:id="rId29"/>
    <p:sldId id="886" r:id="rId30"/>
    <p:sldId id="902" r:id="rId31"/>
    <p:sldId id="912" r:id="rId32"/>
    <p:sldId id="892" r:id="rId33"/>
    <p:sldId id="887" r:id="rId34"/>
    <p:sldId id="903" r:id="rId35"/>
    <p:sldId id="888" r:id="rId36"/>
    <p:sldId id="904" r:id="rId37"/>
    <p:sldId id="890" r:id="rId38"/>
    <p:sldId id="905" r:id="rId39"/>
    <p:sldId id="891" r:id="rId40"/>
    <p:sldId id="906" r:id="rId41"/>
    <p:sldId id="262" r:id="rId42"/>
    <p:sldId id="325" r:id="rId43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A6B0BF"/>
    <a:srgbClr val="32C832"/>
    <a:srgbClr val="66FF33"/>
    <a:srgbClr val="FFFF82"/>
    <a:srgbClr val="0000FF"/>
    <a:srgbClr val="FF6400"/>
    <a:srgbClr val="4F81BD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8" autoAdjust="0"/>
    <p:restoredTop sz="92321" autoAdjust="0"/>
  </p:normalViewPr>
  <p:slideViewPr>
    <p:cSldViewPr>
      <p:cViewPr varScale="1">
        <p:scale>
          <a:sx n="88" d="100"/>
          <a:sy n="88" d="100"/>
        </p:scale>
        <p:origin x="-1248" y="-108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7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4.9.2013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87EAC9-4BE7-459E-8DF5-39369C8D2D64}" type="slidenum">
              <a:rPr lang="cs-CZ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FCE9A-C47D-432C-9AC5-C2A4B620223F}" type="slidenum">
              <a:rPr lang="cs-CZ" smtClean="0"/>
              <a:pPr/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05CA816-BED5-4B1E-A8B2-207F24BD4F55}" type="slidenum">
              <a:rPr lang="cs-CZ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91BA-3CCC-473B-B468-2162321A9C1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D7FC-5996-4A2F-8D34-035B3A5B286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AF1F-79F1-450F-911C-83D60DD71C2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36AB-5269-4317-A635-833C34A37D8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F0E0-C454-44A1-B1E7-BFAB3CE5846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FDB2-380A-4C8C-B2A9-5B2D02814A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D35C-8408-4F17-992D-4E3AF16D3DB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1971-7528-4C49-97B9-EE7FABC8063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031A-0841-4E9D-BE0A-B216B99D58C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A509-CAFF-4001-B8D0-1EB9E38FF7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E429-859F-4CAA-9D97-5FFD522A78D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2577-11D5-4254-959C-80B1DFBF1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092A-EBD9-45C5-BD8D-08B3ED6B74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57B16-9476-4264-A9E0-544F40AADFF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95E28-7471-41C6-94C5-B90959F2150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B2EA-693A-4002-A555-D0ADFE441B2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DFC1-9F83-4B58-A97F-59444B04DE4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D7A1-2F0F-449E-B41A-2E68BC2E9B5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A627-C22D-47E5-9BE7-002DDF4D178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B4F7-7A03-471E-B8B6-7429C3C30AE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76F08-89D7-41BB-9691-57D3ECFE383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6305-267C-4756-A1DD-D784749EF17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E6F61-DE19-4763-A51B-95B4D8C26DE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4.9.2013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BE64A-0B9B-4A69-9AF3-5252100E720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jpeg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emf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gif"/><Relationship Id="rId4" Type="http://schemas.openxmlformats.org/officeDocument/2006/relationships/hyperlink" Target="http://fyzweb.cz/materialy/videopokus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Mgr. Monika Bouchalová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Gymnázium, Havířov-Město, Komenského 2, p.o.</a:t>
            </a:r>
            <a:endParaRPr lang="cs-CZ" sz="2000" dirty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6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Tento projekt je spolufinancován Evropským sociálním fondem a státním rozpočtem České republiky.</a:t>
            </a:r>
            <a:endParaRPr lang="cs-CZ" sz="16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“</a:t>
            </a:r>
            <a:endParaRPr lang="cs-CZ" sz="2800" b="1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Arial" pitchFamily="34" charset="0"/>
              </a:rPr>
              <a:t>. ROČNÍK GYMNÁZIA</a:t>
            </a:r>
            <a:endParaRPr lang="cs-CZ" sz="800" b="1" dirty="0" smtClean="0">
              <a:solidFill>
                <a:prstClr val="black">
                  <a:lumMod val="50000"/>
                  <a:lumOff val="50000"/>
                </a:prstClr>
              </a:solidFill>
              <a:cs typeface="Arial" pitchFamily="34" charset="0"/>
            </a:endParaRPr>
          </a:p>
        </p:txBody>
      </p:sp>
      <p:sp>
        <p:nvSpPr>
          <p:cNvPr id="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DDDDDD"/>
                </a:solidFill>
                <a:cs typeface="Arial" charset="0"/>
              </a:rPr>
              <a:t>10. ZVUKOVÉ VLNĚNÍ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618053"/>
            <a:ext cx="90614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Základní dělení zvuků</a:t>
            </a:r>
            <a:endParaRPr lang="cs-CZ" sz="3000" dirty="0" smtClean="0"/>
          </a:p>
          <a:p>
            <a:pPr marL="514350" lvl="0" indent="-514350">
              <a:buFont typeface="+mj-lt"/>
              <a:buAutoNum type="arabicPeriod" startAt="2"/>
            </a:pPr>
            <a:r>
              <a:rPr lang="cs-CZ" sz="2800" b="1" dirty="0" smtClean="0"/>
              <a:t>hluky</a:t>
            </a:r>
            <a:r>
              <a:rPr lang="cs-CZ" sz="2800" dirty="0" smtClean="0"/>
              <a:t> (šumy, praskání, skřípání, …)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grafem závislosti intenzity (hlasitosti) na čase není periodická funkce  - souhlásky lidské řeči, … 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1. ZDROJE ZVUKU </a:t>
            </a:r>
          </a:p>
        </p:txBody>
      </p:sp>
      <p:cxnSp>
        <p:nvCxnSpPr>
          <p:cNvPr id="106" name="Přímá spojovací čára 105"/>
          <p:cNvCxnSpPr/>
          <p:nvPr/>
        </p:nvCxnSpPr>
        <p:spPr>
          <a:xfrm flipV="1">
            <a:off x="0" y="11176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85986" name="Picture 2" descr="C:\Users\Monika\Dropbox\PROJEKT FY-CHE\měření edlab\kmity\zvuk\hlásky\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" y="3384550"/>
            <a:ext cx="6346725" cy="29940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194550" y="5384800"/>
            <a:ext cx="124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/>
              <a:t>EdLab</a:t>
            </a:r>
            <a:br>
              <a:rPr lang="cs-CZ" sz="2600" dirty="0" smtClean="0"/>
            </a:br>
            <a:r>
              <a:rPr lang="cs-CZ" sz="2600" dirty="0" smtClean="0"/>
              <a:t>„s“</a:t>
            </a:r>
            <a:endParaRPr lang="cs-CZ" sz="2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853619"/>
            <a:ext cx="90614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361950">
              <a:buFont typeface="Arial" pitchFamily="34" charset="0"/>
              <a:buChar char="•"/>
            </a:pPr>
            <a:r>
              <a:rPr lang="cs-CZ" sz="2800" dirty="0" smtClean="0"/>
              <a:t>přenos zvuku je možný jen v pružném látkovém prostředí </a:t>
            </a:r>
          </a:p>
          <a:p>
            <a:pPr marL="914400" lvl="1" indent="-361950">
              <a:buFont typeface="Arial" pitchFamily="34" charset="0"/>
              <a:buChar char="•"/>
            </a:pPr>
            <a:r>
              <a:rPr lang="cs-CZ" sz="2800" dirty="0" smtClean="0"/>
              <a:t>se snižujícím se tlakem zvuk slábne</a:t>
            </a:r>
          </a:p>
          <a:p>
            <a:pPr marL="914400" lvl="1" indent="-361950">
              <a:buFont typeface="Arial" pitchFamily="34" charset="0"/>
              <a:buChar char="•"/>
            </a:pPr>
            <a:r>
              <a:rPr lang="cs-CZ" sz="2800" dirty="0" smtClean="0"/>
              <a:t>ve vzduchoprázdnu zaniká</a:t>
            </a:r>
          </a:p>
          <a:p>
            <a:pPr marL="914400" lvl="1" indent="-361950">
              <a:buFont typeface="Arial" pitchFamily="34" charset="0"/>
              <a:buChar char="•"/>
            </a:pPr>
            <a:endParaRPr lang="cs-CZ" sz="2800" dirty="0" smtClean="0"/>
          </a:p>
          <a:p>
            <a:pPr marL="457200" lvl="0" indent="-361950">
              <a:buFont typeface="Arial" pitchFamily="34" charset="0"/>
              <a:buChar char="•"/>
            </a:pPr>
            <a:r>
              <a:rPr lang="cs-CZ" sz="2800" dirty="0" smtClean="0"/>
              <a:t>ve vzduchu se zvuk šíří jako podélné postupné vlnění</a:t>
            </a:r>
            <a:br>
              <a:rPr lang="cs-CZ" sz="2800" dirty="0" smtClean="0"/>
            </a:br>
            <a:endParaRPr lang="cs-CZ" sz="2800" dirty="0" smtClean="0"/>
          </a:p>
          <a:p>
            <a:pPr marL="457200" lvl="0" indent="-361950">
              <a:buFont typeface="Arial" pitchFamily="34" charset="0"/>
              <a:buChar char="•"/>
            </a:pPr>
            <a:r>
              <a:rPr lang="cs-CZ" sz="2800" dirty="0" smtClean="0"/>
              <a:t>šíří se i v pevných látkách, ve kterých vzniká </a:t>
            </a:r>
            <a:br>
              <a:rPr lang="cs-CZ" sz="2800" dirty="0" smtClean="0"/>
            </a:br>
            <a:r>
              <a:rPr lang="cs-CZ" sz="2800" dirty="0" smtClean="0"/>
              <a:t>i příčné vlnění (beton, ocel, sklo,…)</a:t>
            </a:r>
            <a:br>
              <a:rPr lang="cs-CZ" sz="2800" dirty="0" smtClean="0"/>
            </a:br>
            <a:endParaRPr lang="cs-CZ" sz="2800" dirty="0" smtClean="0"/>
          </a:p>
          <a:p>
            <a:pPr marL="457200" lvl="0" indent="-361950">
              <a:buFont typeface="Arial" pitchFamily="34" charset="0"/>
              <a:buChar char="•"/>
            </a:pPr>
            <a:r>
              <a:rPr lang="cs-CZ" sz="2800" dirty="0" smtClean="0"/>
              <a:t>plsť, polystyrén – snižují úroveň hluku</a:t>
            </a:r>
            <a:endParaRPr lang="cs-CZ" sz="2800" dirty="0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2. ŠÍŘENÍ ZVUKU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713284"/>
            <a:ext cx="90614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0" indent="-361950"/>
            <a:r>
              <a:rPr lang="cs-CZ" sz="2800" b="1" dirty="0" smtClean="0"/>
              <a:t>rychlost zvuku</a:t>
            </a:r>
          </a:p>
          <a:p>
            <a:pPr marL="457200" lvl="0" indent="-361950">
              <a:buFont typeface="Arial" pitchFamily="34" charset="0"/>
              <a:buChar char="•"/>
            </a:pPr>
            <a:r>
              <a:rPr lang="cs-CZ" sz="2800" dirty="0" smtClean="0"/>
              <a:t>ve vzduchu závisí na nečistotách, vlhkosti a teplotě </a:t>
            </a:r>
            <a:br>
              <a:rPr lang="cs-CZ" sz="2800" dirty="0" smtClean="0"/>
            </a:br>
            <a:r>
              <a:rPr lang="cs-CZ" sz="2800" dirty="0" smtClean="0"/>
              <a:t>(ne na tlaku)</a:t>
            </a:r>
          </a:p>
          <a:p>
            <a:pPr marL="457200" lvl="0" indent="-361950">
              <a:buFont typeface="Arial" pitchFamily="34" charset="0"/>
              <a:buChar char="•"/>
            </a:pPr>
            <a:r>
              <a:rPr lang="cs-CZ" sz="2800" dirty="0" smtClean="0"/>
              <a:t>pro výpočty </a:t>
            </a:r>
            <a:r>
              <a:rPr lang="cs-CZ" sz="2800" b="1" dirty="0" smtClean="0"/>
              <a:t>v = 340 m.s</a:t>
            </a:r>
            <a:r>
              <a:rPr lang="cs-CZ" sz="2800" b="1" baseline="30000" dirty="0" smtClean="0"/>
              <a:t>-1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při teplotě 0</a:t>
            </a:r>
            <a:r>
              <a:rPr lang="cs-CZ" sz="2800" baseline="30000" dirty="0" smtClean="0"/>
              <a:t>0</a:t>
            </a:r>
            <a:r>
              <a:rPr lang="cs-CZ" sz="2800" dirty="0" smtClean="0"/>
              <a:t>C a hustotě suchého vzduchu 1,293 kg.m</a:t>
            </a:r>
            <a:r>
              <a:rPr lang="cs-CZ" sz="2800" baseline="30000" dirty="0" smtClean="0"/>
              <a:t>-3</a:t>
            </a:r>
            <a:r>
              <a:rPr lang="cs-CZ" sz="2800" dirty="0" smtClean="0"/>
              <a:t>  </a:t>
            </a:r>
          </a:p>
          <a:p>
            <a:pPr marL="457200" lvl="0" indent="-361950">
              <a:buFont typeface="Arial" pitchFamily="34" charset="0"/>
              <a:buChar char="•"/>
            </a:pPr>
            <a:r>
              <a:rPr lang="cs-CZ" sz="2800" dirty="0" smtClean="0"/>
              <a:t>rychlost je stejná pro všechny frekvence</a:t>
            </a:r>
          </a:p>
          <a:p>
            <a:pPr marL="457200" indent="-361950">
              <a:buFont typeface="Arial" pitchFamily="34" charset="0"/>
              <a:buChar char="•"/>
            </a:pPr>
            <a:r>
              <a:rPr lang="cs-CZ" sz="2800" dirty="0" smtClean="0"/>
              <a:t>v kapalinách a pevných </a:t>
            </a:r>
            <a:br>
              <a:rPr lang="cs-CZ" sz="2800" dirty="0" smtClean="0"/>
            </a:br>
            <a:r>
              <a:rPr lang="cs-CZ" sz="2800" dirty="0" smtClean="0"/>
              <a:t>látkách je rychlost zvuku</a:t>
            </a:r>
            <a:br>
              <a:rPr lang="cs-CZ" sz="2800" dirty="0" smtClean="0"/>
            </a:br>
            <a:r>
              <a:rPr lang="cs-CZ" sz="2800" dirty="0" smtClean="0"/>
              <a:t>větší</a:t>
            </a:r>
          </a:p>
          <a:p>
            <a:pPr marL="457200" indent="-361950">
              <a:buFont typeface="Arial" pitchFamily="34" charset="0"/>
              <a:buChar char="•"/>
            </a:pPr>
            <a:r>
              <a:rPr lang="cs-CZ" sz="2800" dirty="0" smtClean="0"/>
              <a:t>nepřímé měření rychlosti </a:t>
            </a:r>
            <a:br>
              <a:rPr lang="cs-CZ" sz="2800" dirty="0" smtClean="0"/>
            </a:br>
            <a:r>
              <a:rPr lang="cs-CZ" sz="2800" dirty="0" smtClean="0"/>
              <a:t>zvuku:   f  známe, </a:t>
            </a:r>
            <a:br>
              <a:rPr lang="cs-CZ" sz="2800" dirty="0" smtClean="0"/>
            </a:br>
            <a:r>
              <a:rPr lang="el-GR" sz="2800" dirty="0" smtClean="0"/>
              <a:t>λ </a:t>
            </a:r>
            <a:r>
              <a:rPr lang="cs-CZ" sz="2800" dirty="0" smtClean="0"/>
              <a:t>se určí a v se vypočítá</a:t>
            </a:r>
          </a:p>
          <a:p>
            <a:pPr marL="457200" indent="-361950">
              <a:buFont typeface="Arial" pitchFamily="34" charset="0"/>
              <a:buChar char="•"/>
            </a:pPr>
            <a:r>
              <a:rPr lang="cs-CZ" sz="2800" dirty="0" smtClean="0"/>
              <a:t>MFCHT (str. 159)</a:t>
            </a:r>
            <a:endParaRPr lang="cs-CZ" sz="2800" dirty="0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2. ŠÍŘENÍ ZVUKU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838700" y="3651250"/>
          <a:ext cx="4032000" cy="2560320"/>
        </p:xfrm>
        <a:graphic>
          <a:graphicData uri="http://schemas.openxmlformats.org/drawingml/2006/table">
            <a:tbl>
              <a:tblPr/>
              <a:tblGrid>
                <a:gridCol w="2016000"/>
                <a:gridCol w="2016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LÁTKA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 / </a:t>
                      </a:r>
                      <a:r>
                        <a:rPr lang="cs-CZ" sz="28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ms</a:t>
                      </a:r>
                      <a:r>
                        <a:rPr lang="cs-CZ" sz="2800" baseline="300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-1</a:t>
                      </a:r>
                      <a:endParaRPr lang="cs-CZ" sz="2800" baseline="30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Voda (25</a:t>
                      </a:r>
                      <a:r>
                        <a:rPr lang="cs-CZ" sz="2800" baseline="300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o</a:t>
                      </a: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C)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1500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Led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3200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Beton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1700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Ocel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5000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Sklo</a:t>
                      </a:r>
                      <a:endParaRPr lang="cs-CZ" sz="2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5200</a:t>
                      </a:r>
                      <a:endParaRPr lang="cs-CZ" sz="2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891777" name="Object 7"/>
          <p:cNvGraphicFramePr>
            <a:graphicFrameLocks noChangeAspect="1"/>
          </p:cNvGraphicFramePr>
          <p:nvPr/>
        </p:nvGraphicFramePr>
        <p:xfrm>
          <a:off x="4867823" y="1776412"/>
          <a:ext cx="397137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79" name="Rovnice" r:id="rId4" imgW="1600200" imgH="241200" progId="Equation.3">
                  <p:embed/>
                </p:oleObj>
              </mc:Choice>
              <mc:Fallback>
                <p:oleObj name="Rovnice" r:id="rId4" imgW="16002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823" y="1776412"/>
                        <a:ext cx="3971377" cy="585788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1778" name="Object 2"/>
          <p:cNvGraphicFramePr>
            <a:graphicFrameLocks noChangeAspect="1"/>
          </p:cNvGraphicFramePr>
          <p:nvPr/>
        </p:nvGraphicFramePr>
        <p:xfrm>
          <a:off x="3282950" y="6096000"/>
          <a:ext cx="1181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80" name="Rovnice" r:id="rId6" imgW="431640" imgH="203040" progId="Equation.3">
                  <p:embed/>
                </p:oleObj>
              </mc:Choice>
              <mc:Fallback>
                <p:oleObj name="Rovnice" r:id="rId6" imgW="4316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6096000"/>
                        <a:ext cx="1181262" cy="53340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9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9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584200"/>
            <a:ext cx="90614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800" b="1" dirty="0" smtClean="0"/>
              <a:t>ozvěna</a:t>
            </a:r>
            <a:r>
              <a:rPr lang="cs-CZ" sz="2800" dirty="0" smtClean="0"/>
              <a:t> </a:t>
            </a:r>
          </a:p>
          <a:p>
            <a:pPr marL="442913" lvl="0" indent="-263525">
              <a:buFont typeface="Arial" pitchFamily="34" charset="0"/>
              <a:buChar char="•"/>
            </a:pPr>
            <a:r>
              <a:rPr lang="cs-CZ" sz="2800" dirty="0" smtClean="0"/>
              <a:t>odraz zvuku od rozlehlé překážky (stěna, skála,…)</a:t>
            </a:r>
          </a:p>
          <a:p>
            <a:pPr lvl="1" indent="-277813">
              <a:buFont typeface="Arial" pitchFamily="34" charset="0"/>
              <a:buChar char="•"/>
            </a:pPr>
            <a:r>
              <a:rPr lang="cs-CZ" sz="2800" dirty="0" smtClean="0"/>
              <a:t>sluch rozliší dva po sobě jdoucí zvuky, pokud mezi nimi uplyne alespoň 0,1 s – vyslovení 1 slabiky, za tu dobu zvuk urazí 34m (17m → </a:t>
            </a:r>
            <a:r>
              <a:rPr lang="cs-CZ" sz="2800" dirty="0" err="1" smtClean="0"/>
              <a:t>17m</a:t>
            </a:r>
            <a:r>
              <a:rPr lang="cs-CZ" sz="2800" dirty="0" smtClean="0"/>
              <a:t> ←)</a:t>
            </a:r>
          </a:p>
          <a:p>
            <a:pPr lvl="1" indent="-277813">
              <a:buFont typeface="Arial" pitchFamily="34" charset="0"/>
              <a:buChar char="•"/>
            </a:pPr>
            <a:r>
              <a:rPr lang="cs-CZ" sz="2800" dirty="0" smtClean="0"/>
              <a:t>při vzdálenosti 17 m vzniká jednoslabičná ozvěna</a:t>
            </a:r>
          </a:p>
          <a:p>
            <a:pPr lvl="1" indent="-277813">
              <a:buFont typeface="Arial" pitchFamily="34" charset="0"/>
              <a:buChar char="•"/>
            </a:pPr>
            <a:r>
              <a:rPr lang="cs-CZ" sz="2800" dirty="0" smtClean="0"/>
              <a:t>při větší vzdálenosti víceslabičná</a:t>
            </a:r>
          </a:p>
          <a:p>
            <a:pPr lvl="1" indent="-277813">
              <a:buFont typeface="Arial" pitchFamily="34" charset="0"/>
              <a:buChar char="•"/>
            </a:pPr>
            <a:r>
              <a:rPr lang="cs-CZ" sz="2800" dirty="0" smtClean="0"/>
              <a:t>při menší než 17 m se zvuky překrývají a splývají s původním vzniká dozvuk</a:t>
            </a:r>
          </a:p>
          <a:p>
            <a:pPr lvl="1" indent="-277813">
              <a:buFont typeface="Arial" pitchFamily="34" charset="0"/>
              <a:buChar char="•"/>
            </a:pPr>
            <a:endParaRPr lang="cs-CZ" sz="2800" dirty="0" smtClean="0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2. ŠÍŘENÍ ZVUKU </a:t>
            </a:r>
          </a:p>
        </p:txBody>
      </p:sp>
      <p:pic>
        <p:nvPicPr>
          <p:cNvPr id="2937858" name="Picture 2" descr="Ozvěn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4140200"/>
            <a:ext cx="4762500" cy="227647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816850" y="631825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3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3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584200"/>
            <a:ext cx="90614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800" b="1" dirty="0" smtClean="0"/>
              <a:t>dozvuk</a:t>
            </a:r>
            <a:r>
              <a:rPr lang="cs-CZ" sz="2800" dirty="0" smtClean="0"/>
              <a:t> </a:t>
            </a:r>
          </a:p>
          <a:p>
            <a:pPr marL="442913" lvl="0" indent="-263525">
              <a:buFont typeface="Arial" pitchFamily="34" charset="0"/>
              <a:buChar char="•"/>
            </a:pPr>
            <a:r>
              <a:rPr lang="cs-CZ" sz="2800" dirty="0" smtClean="0"/>
              <a:t> prodloužená doba trvání zvuku </a:t>
            </a:r>
          </a:p>
          <a:p>
            <a:pPr marL="442913" lvl="0" indent="-263525">
              <a:buFont typeface="Arial" pitchFamily="34" charset="0"/>
              <a:buChar char="•"/>
            </a:pPr>
            <a:r>
              <a:rPr lang="cs-CZ" sz="2800" dirty="0" smtClean="0"/>
              <a:t>pozor při projektování sálů, síní…</a:t>
            </a:r>
          </a:p>
          <a:p>
            <a:pPr marL="442913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lvl="0"/>
            <a:r>
              <a:rPr lang="cs-CZ" sz="2800" dirty="0" smtClean="0"/>
              <a:t>Doba, po kterou vnímáme dozvuk, závisí na parametrech:</a:t>
            </a:r>
          </a:p>
          <a:p>
            <a:pPr marL="442913" lvl="0" indent="-263525"/>
            <a:r>
              <a:rPr lang="cs-CZ" sz="2800" dirty="0" smtClean="0"/>
              <a:t>1. prostoru - na povrchu v místnosti</a:t>
            </a:r>
          </a:p>
          <a:p>
            <a:pPr marL="442913" lvl="0" indent="-263525"/>
            <a:r>
              <a:rPr lang="cs-CZ" sz="2800" dirty="0" smtClean="0"/>
              <a:t>2. zdroje - na hladině intenzity zvuku</a:t>
            </a:r>
          </a:p>
          <a:p>
            <a:pPr marL="442913" lvl="0" indent="-263525"/>
            <a:r>
              <a:rPr lang="cs-CZ" sz="2800" dirty="0" smtClean="0"/>
              <a:t>3. fyziologických - citlivost posluchačova ucha </a:t>
            </a:r>
          </a:p>
          <a:p>
            <a:pPr marL="442913" lvl="0" indent="-263525"/>
            <a:endParaRPr lang="cs-CZ" sz="2800" dirty="0" smtClean="0"/>
          </a:p>
          <a:p>
            <a:pPr marL="442913" lvl="0" indent="-263525">
              <a:buFont typeface="Arial" pitchFamily="34" charset="0"/>
              <a:buChar char="•"/>
            </a:pPr>
            <a:r>
              <a:rPr lang="cs-CZ" sz="2800" dirty="0" smtClean="0"/>
              <a:t>standardní doba dozvuku se stala hlavním měřítkem pro posouzení akustické kvality sálu</a:t>
            </a:r>
          </a:p>
          <a:p>
            <a:pPr marL="442913" lvl="0" indent="-263525">
              <a:buFont typeface="Arial" pitchFamily="34" charset="0"/>
              <a:buChar char="•"/>
            </a:pPr>
            <a:r>
              <a:rPr lang="cs-CZ" sz="2800" b="1" dirty="0" smtClean="0"/>
              <a:t>Standardní doba dozvuku </a:t>
            </a:r>
            <a:r>
              <a:rPr lang="cs-CZ" sz="2800" dirty="0" smtClean="0"/>
              <a:t>je taková doba, za kterou klesne hladina intenzity zvuku v daném prostoru o 60 </a:t>
            </a:r>
            <a:r>
              <a:rPr lang="cs-CZ" sz="2800" dirty="0" err="1" smtClean="0"/>
              <a:t>db</a:t>
            </a:r>
            <a:r>
              <a:rPr lang="cs-CZ" sz="2800" dirty="0" smtClean="0"/>
              <a:t>, tedy intenzita zvuku klesne 10</a:t>
            </a:r>
            <a:r>
              <a:rPr lang="cs-CZ" sz="2800" baseline="30000" dirty="0" smtClean="0"/>
              <a:t>6 </a:t>
            </a:r>
            <a:r>
              <a:rPr lang="cs-CZ" sz="2800" dirty="0" smtClean="0"/>
              <a:t>krát.</a:t>
            </a:r>
            <a:endParaRPr lang="cs-CZ" sz="2800" dirty="0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2. ŠÍŘENÍ ZVUKU </a:t>
            </a:r>
          </a:p>
        </p:txBody>
      </p:sp>
      <p:pic>
        <p:nvPicPr>
          <p:cNvPr id="2994178" name="Picture 2" descr="http://www.soitron.sk/media/articles/2011/05/zvu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950" y="628650"/>
            <a:ext cx="2276475" cy="166461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8255000" y="196215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4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9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22250" y="631190"/>
            <a:ext cx="906145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700" dirty="0" smtClean="0"/>
              <a:t>Tóny charakterizuje </a:t>
            </a:r>
            <a:r>
              <a:rPr lang="cs-CZ" sz="2700" b="1" dirty="0" smtClean="0"/>
              <a:t>výška</a:t>
            </a:r>
            <a:r>
              <a:rPr lang="cs-CZ" sz="2700" dirty="0" smtClean="0"/>
              <a:t> a </a:t>
            </a:r>
            <a:r>
              <a:rPr lang="cs-CZ" sz="2700" b="1" dirty="0" smtClean="0"/>
              <a:t>barva</a:t>
            </a:r>
            <a:r>
              <a:rPr lang="cs-CZ" sz="2700" dirty="0" smtClean="0"/>
              <a:t>.</a:t>
            </a:r>
          </a:p>
          <a:p>
            <a:r>
              <a:rPr lang="cs-CZ" sz="2700" dirty="0" smtClean="0"/>
              <a:t>Výška tónu je určena jeho frekvencí. 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700" b="1" dirty="0" smtClean="0"/>
              <a:t>základní tón </a:t>
            </a:r>
            <a:r>
              <a:rPr lang="cs-CZ" sz="2700" dirty="0" smtClean="0"/>
              <a:t>– je tón s nejnižší frekvencí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700" b="1" dirty="0" smtClean="0"/>
              <a:t>vyšší harmonické tóny </a:t>
            </a:r>
            <a:r>
              <a:rPr lang="cs-CZ" sz="2700" dirty="0" smtClean="0"/>
              <a:t>– násobky frekvence základního tónu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700" b="1" dirty="0" smtClean="0"/>
              <a:t>relativní výška tónu </a:t>
            </a:r>
            <a:r>
              <a:rPr lang="cs-CZ" sz="2700" dirty="0" smtClean="0"/>
              <a:t>– je poměr frekvence daného tónu </a:t>
            </a:r>
            <a:br>
              <a:rPr lang="cs-CZ" sz="2700" dirty="0" smtClean="0"/>
            </a:br>
            <a:r>
              <a:rPr lang="cs-CZ" sz="2700" dirty="0" smtClean="0"/>
              <a:t>a frekvence vhodně zvoleného srovnávacího </a:t>
            </a:r>
            <a:br>
              <a:rPr lang="cs-CZ" sz="2700" dirty="0" smtClean="0"/>
            </a:br>
            <a:r>
              <a:rPr lang="cs-CZ" sz="2700" dirty="0" smtClean="0"/>
              <a:t>tzv. referenčního tónu </a:t>
            </a:r>
          </a:p>
          <a:p>
            <a:pPr marL="1177925" lvl="3" indent="-263525">
              <a:buFont typeface="Arial" pitchFamily="34" charset="0"/>
              <a:buChar char="•"/>
            </a:pPr>
            <a:r>
              <a:rPr lang="cs-CZ" sz="2700" dirty="0" smtClean="0"/>
              <a:t>v hudební akustice 440 Hz (komorní a)</a:t>
            </a:r>
          </a:p>
          <a:p>
            <a:pPr marL="1177925" lvl="3" indent="-263525">
              <a:buFont typeface="Arial" pitchFamily="34" charset="0"/>
              <a:buChar char="•"/>
            </a:pPr>
            <a:r>
              <a:rPr lang="cs-CZ" sz="2700" dirty="0" smtClean="0"/>
              <a:t>v technické praxi 1000 HZ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700" b="1" dirty="0" smtClean="0"/>
              <a:t>hudební interval</a:t>
            </a:r>
            <a:r>
              <a:rPr lang="cs-CZ" sz="2700" dirty="0" smtClean="0"/>
              <a:t> – poměr frekvencí dvou tónů </a:t>
            </a:r>
            <a:br>
              <a:rPr lang="cs-CZ" sz="2700" dirty="0" smtClean="0"/>
            </a:br>
            <a:r>
              <a:rPr lang="cs-CZ" sz="2700" dirty="0" smtClean="0"/>
              <a:t>(oktáva 2 : 1, kvarta 4 : 3 </a:t>
            </a:r>
            <a:r>
              <a:rPr lang="cs-CZ" sz="2700" dirty="0" err="1" smtClean="0"/>
              <a:t>hóří</a:t>
            </a:r>
            <a:r>
              <a:rPr lang="cs-CZ" sz="2700" dirty="0" smtClean="0"/>
              <a:t>)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700" b="1" dirty="0" smtClean="0"/>
              <a:t>barva tónu </a:t>
            </a:r>
            <a:r>
              <a:rPr lang="cs-CZ" sz="2700" dirty="0" smtClean="0"/>
              <a:t>– je určena vyššími harmonickými tóny, jejich frekvencí a amplitudami. Sluchem podle barvy zvuku rozeznáváme hudební nástroje a hlasy lidí.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3. VLASTNOSTI ZVUKU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66700" y="806450"/>
            <a:ext cx="9061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Hlasitost zvuku je subjektivní a závisí na citlivosti sluchu.</a:t>
            </a:r>
          </a:p>
          <a:p>
            <a:r>
              <a:rPr lang="cs-CZ" sz="2800" dirty="0" smtClean="0"/>
              <a:t>Ucho je nejcitlivější na zvuky v intervalu 700 Hz – 6000 Hz.</a:t>
            </a:r>
          </a:p>
          <a:p>
            <a:endParaRPr lang="cs-CZ" sz="2800" dirty="0" smtClean="0"/>
          </a:p>
          <a:p>
            <a:r>
              <a:rPr lang="cs-CZ" sz="2800" dirty="0" smtClean="0"/>
              <a:t>Objektivní hodnocení vyjadřuje:</a:t>
            </a:r>
          </a:p>
          <a:p>
            <a:pPr lvl="2"/>
            <a:r>
              <a:rPr lang="cs-CZ" sz="2800" b="1" dirty="0" smtClean="0"/>
              <a:t>Akustický výkon</a:t>
            </a:r>
            <a:r>
              <a:rPr lang="cs-CZ" sz="2800" dirty="0" smtClean="0"/>
              <a:t> zvukového vlnění </a:t>
            </a:r>
            <a:br>
              <a:rPr lang="cs-CZ" sz="2800" dirty="0" smtClean="0"/>
            </a:br>
            <a:r>
              <a:rPr lang="cs-CZ" sz="2800" dirty="0" smtClean="0"/>
              <a:t>množství energie ∆E přenesené </a:t>
            </a:r>
            <a:br>
              <a:rPr lang="cs-CZ" sz="2800" dirty="0" smtClean="0"/>
            </a:br>
            <a:r>
              <a:rPr lang="cs-CZ" sz="2800" dirty="0" smtClean="0"/>
              <a:t>za čas ∆t od zdroje k přijímači</a:t>
            </a:r>
            <a:br>
              <a:rPr lang="cs-CZ" sz="2800" dirty="0" smtClean="0"/>
            </a:br>
            <a:endParaRPr lang="cs-CZ" sz="2800" dirty="0" smtClean="0"/>
          </a:p>
          <a:p>
            <a:pPr lvl="2"/>
            <a:r>
              <a:rPr lang="cs-CZ" sz="2800" b="1" dirty="0" smtClean="0"/>
              <a:t>Intenzita zvuku</a:t>
            </a:r>
            <a:br>
              <a:rPr lang="cs-CZ" sz="2800" b="1" dirty="0" smtClean="0"/>
            </a:br>
            <a:r>
              <a:rPr lang="cs-CZ" sz="2800" dirty="0" smtClean="0"/>
              <a:t>na plochu </a:t>
            </a:r>
            <a:r>
              <a:rPr lang="cs-CZ" sz="2800" dirty="0" smtClean="0">
                <a:sym typeface="Symbol"/>
              </a:rPr>
              <a:t></a:t>
            </a:r>
            <a:r>
              <a:rPr lang="cs-CZ" sz="2800" dirty="0" smtClean="0"/>
              <a:t>S kolmou ke směru </a:t>
            </a:r>
            <a:br>
              <a:rPr lang="cs-CZ" sz="2800" dirty="0" smtClean="0"/>
            </a:br>
            <a:r>
              <a:rPr lang="cs-CZ" sz="2800" dirty="0" smtClean="0"/>
              <a:t>šíření zvuku se přenese </a:t>
            </a:r>
            <a:br>
              <a:rPr lang="cs-CZ" sz="2800" dirty="0" smtClean="0"/>
            </a:br>
            <a:r>
              <a:rPr lang="cs-CZ" sz="2800" dirty="0" smtClean="0"/>
              <a:t>akustický výkon </a:t>
            </a:r>
            <a:r>
              <a:rPr lang="cs-CZ" sz="2800" dirty="0" smtClean="0">
                <a:sym typeface="Symbol"/>
              </a:rPr>
              <a:t></a:t>
            </a:r>
            <a:r>
              <a:rPr lang="cs-CZ" sz="2800" dirty="0" smtClean="0"/>
              <a:t>P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4. HLASITOST A INTENZITA</a:t>
            </a:r>
          </a:p>
        </p:txBody>
      </p:sp>
      <p:graphicFrame>
        <p:nvGraphicFramePr>
          <p:cNvPr id="2911234" name="Object 2"/>
          <p:cNvGraphicFramePr>
            <a:graphicFrameLocks noChangeAspect="1"/>
          </p:cNvGraphicFramePr>
          <p:nvPr/>
        </p:nvGraphicFramePr>
        <p:xfrm>
          <a:off x="6838950" y="2643009"/>
          <a:ext cx="1253116" cy="140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236" name="Rovnice" r:id="rId4" imgW="520560" imgH="609480" progId="Equation.3">
                  <p:embed/>
                </p:oleObj>
              </mc:Choice>
              <mc:Fallback>
                <p:oleObj name="Rovnice" r:id="rId4" imgW="52056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2643009"/>
                        <a:ext cx="1253116" cy="1408291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1235" name="Object 3"/>
          <p:cNvGraphicFramePr>
            <a:graphicFrameLocks noChangeAspect="1"/>
          </p:cNvGraphicFramePr>
          <p:nvPr/>
        </p:nvGraphicFramePr>
        <p:xfrm>
          <a:off x="6750050" y="4495800"/>
          <a:ext cx="1651303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237" name="Rovnice" r:id="rId6" imgW="672840" imgH="634680" progId="Equation.3">
                  <p:embed/>
                </p:oleObj>
              </mc:Choice>
              <mc:Fallback>
                <p:oleObj name="Rovnice" r:id="rId6" imgW="672840" imgH="634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4495800"/>
                        <a:ext cx="1651303" cy="146685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1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1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22250" y="833021"/>
            <a:ext cx="9061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cs-CZ" sz="2800" b="1" dirty="0" smtClean="0"/>
              <a:t>Práh</a:t>
            </a:r>
            <a:r>
              <a:rPr lang="cs-CZ" sz="2800" dirty="0" smtClean="0"/>
              <a:t> </a:t>
            </a:r>
            <a:r>
              <a:rPr lang="cs-CZ" sz="2800" b="1" dirty="0" smtClean="0"/>
              <a:t>slyšení </a:t>
            </a:r>
            <a:br>
              <a:rPr lang="cs-CZ" sz="2800" b="1" dirty="0" smtClean="0"/>
            </a:br>
            <a:r>
              <a:rPr lang="cs-CZ" sz="2800" dirty="0" smtClean="0"/>
              <a:t>nejmenší intenzita zvuku</a:t>
            </a:r>
            <a:r>
              <a:rPr lang="cs-CZ" sz="2800" b="1" dirty="0" smtClean="0"/>
              <a:t>, </a:t>
            </a:r>
            <a:r>
              <a:rPr lang="cs-CZ" sz="2800" dirty="0" smtClean="0"/>
              <a:t>kterou jsme schopni vnímat</a:t>
            </a:r>
            <a:r>
              <a:rPr lang="cs-CZ" sz="2800" b="1" dirty="0" smtClean="0"/>
              <a:t>	</a:t>
            </a:r>
            <a:endParaRPr lang="cs-CZ" sz="2800" dirty="0" smtClean="0"/>
          </a:p>
          <a:p>
            <a:pPr lvl="1"/>
            <a:r>
              <a:rPr lang="cs-CZ" sz="2800" dirty="0" err="1" smtClean="0"/>
              <a:t>I</a:t>
            </a:r>
            <a:r>
              <a:rPr lang="cs-CZ" sz="2800" baseline="-25000" dirty="0" err="1" smtClean="0"/>
              <a:t>o</a:t>
            </a:r>
            <a:r>
              <a:rPr lang="cs-CZ" sz="2800" dirty="0" smtClean="0"/>
              <a:t> = 10</a:t>
            </a:r>
            <a:r>
              <a:rPr lang="cs-CZ" sz="2800" baseline="30000" dirty="0" smtClean="0"/>
              <a:t>-12</a:t>
            </a:r>
            <a:r>
              <a:rPr lang="cs-CZ" sz="2800" dirty="0" smtClean="0"/>
              <a:t> W.m</a:t>
            </a:r>
            <a:r>
              <a:rPr lang="cs-CZ" sz="2800" baseline="30000" dirty="0" smtClean="0"/>
              <a:t>-2</a:t>
            </a:r>
            <a:r>
              <a:rPr lang="cs-CZ" sz="2800" dirty="0" smtClean="0"/>
              <a:t> </a:t>
            </a:r>
          </a:p>
          <a:p>
            <a:pPr lvl="1"/>
            <a:r>
              <a:rPr lang="cs-CZ" sz="2800" dirty="0" smtClean="0"/>
              <a:t>P</a:t>
            </a:r>
            <a:r>
              <a:rPr lang="cs-CZ" sz="2800" baseline="-25000" dirty="0" smtClean="0"/>
              <a:t>o</a:t>
            </a:r>
            <a:r>
              <a:rPr lang="cs-CZ" sz="2800" dirty="0" smtClean="0"/>
              <a:t> = 10</a:t>
            </a:r>
            <a:r>
              <a:rPr lang="cs-CZ" sz="2800" baseline="30000" dirty="0" smtClean="0"/>
              <a:t>-12</a:t>
            </a:r>
            <a:r>
              <a:rPr lang="cs-CZ" sz="2800" dirty="0" smtClean="0"/>
              <a:t> W = 1pW = 0 B</a:t>
            </a:r>
          </a:p>
          <a:p>
            <a:pPr lvl="1"/>
            <a:endParaRPr lang="cs-CZ" sz="2800" dirty="0" smtClean="0"/>
          </a:p>
          <a:p>
            <a:pPr lvl="0"/>
            <a:r>
              <a:rPr lang="cs-CZ" sz="2800" b="1" dirty="0" smtClean="0"/>
              <a:t>Práh bolesti</a:t>
            </a:r>
            <a:br>
              <a:rPr lang="cs-CZ" sz="2800" b="1" dirty="0" smtClean="0"/>
            </a:br>
            <a:r>
              <a:rPr lang="cs-CZ" sz="2800" dirty="0" smtClean="0"/>
              <a:t>největší intenzita zvuku</a:t>
            </a:r>
            <a:r>
              <a:rPr lang="cs-CZ" sz="2800" b="1" dirty="0" smtClean="0"/>
              <a:t>, </a:t>
            </a:r>
            <a:r>
              <a:rPr lang="cs-CZ" sz="2800" dirty="0" smtClean="0"/>
              <a:t>kterou jsme schopni snést</a:t>
            </a:r>
          </a:p>
          <a:p>
            <a:pPr lvl="1"/>
            <a:r>
              <a:rPr lang="cs-CZ" sz="2800" dirty="0" smtClean="0"/>
              <a:t>P &gt; 1W = 12 B</a:t>
            </a:r>
          </a:p>
          <a:p>
            <a:pPr lvl="1"/>
            <a:endParaRPr lang="cs-CZ" sz="2800" dirty="0" smtClean="0"/>
          </a:p>
          <a:p>
            <a:r>
              <a:rPr lang="cs-CZ" sz="2800" dirty="0" smtClean="0"/>
              <a:t>Poměr největšího a nejmenšího akustického výkonu v logaritmické stupnici se vyjadřuje v jednotkách bel. </a:t>
            </a:r>
          </a:p>
          <a:p>
            <a:r>
              <a:rPr lang="cs-CZ" sz="2800" dirty="0" smtClean="0"/>
              <a:t>  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4. HLASITOST A INTENZITA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22250" y="617458"/>
            <a:ext cx="90614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L – </a:t>
            </a:r>
            <a:r>
              <a:rPr lang="cs-CZ" sz="2800" b="1" dirty="0" smtClean="0"/>
              <a:t>hladina akustického výkonu </a:t>
            </a:r>
            <a:r>
              <a:rPr lang="cs-CZ" sz="2800" dirty="0" smtClean="0"/>
              <a:t>(v logaritmické stupnici)</a:t>
            </a:r>
          </a:p>
          <a:p>
            <a:endParaRPr lang="cs-CZ" sz="2800" dirty="0" smtClean="0"/>
          </a:p>
          <a:p>
            <a:r>
              <a:rPr lang="cs-CZ" sz="2800" dirty="0" smtClean="0"/>
              <a:t>I – intenzita zvuku</a:t>
            </a:r>
          </a:p>
          <a:p>
            <a:r>
              <a:rPr lang="cs-CZ" sz="2800" dirty="0" smtClean="0"/>
              <a:t>I</a:t>
            </a:r>
            <a:r>
              <a:rPr lang="cs-CZ" sz="2800" baseline="-25000" dirty="0" smtClean="0"/>
              <a:t>0</a:t>
            </a:r>
            <a:r>
              <a:rPr lang="cs-CZ" sz="2800" dirty="0" smtClean="0"/>
              <a:t> – je intenzita prahu slyšení         </a:t>
            </a:r>
          </a:p>
          <a:p>
            <a:r>
              <a:rPr lang="cs-CZ" sz="2800" dirty="0" smtClean="0"/>
              <a:t>(Nebo  poměr P a P</a:t>
            </a:r>
            <a:r>
              <a:rPr lang="cs-CZ" sz="2800" baseline="-25000" dirty="0" smtClean="0"/>
              <a:t>0</a:t>
            </a:r>
            <a:r>
              <a:rPr lang="cs-CZ" sz="2800" dirty="0" smtClean="0"/>
              <a:t>.)</a:t>
            </a:r>
          </a:p>
          <a:p>
            <a:endParaRPr lang="cs-CZ" sz="2800" dirty="0" smtClean="0"/>
          </a:p>
          <a:p>
            <a:r>
              <a:rPr lang="cs-CZ" sz="2800" dirty="0" smtClean="0"/>
              <a:t>V praxi se používají decibely – dB.</a:t>
            </a:r>
          </a:p>
          <a:p>
            <a:r>
              <a:rPr lang="cs-CZ" sz="2800" dirty="0" smtClean="0"/>
              <a:t>Intenzita zvuku se s rostoucí vzdáleností zmenšuje. (s r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)</a:t>
            </a:r>
          </a:p>
          <a:p>
            <a:endParaRPr lang="cs-CZ" sz="2800" u="sng" dirty="0" smtClean="0"/>
          </a:p>
          <a:p>
            <a:endParaRPr lang="cs-CZ" sz="2800" u="sng" dirty="0" smtClean="0"/>
          </a:p>
          <a:p>
            <a:endParaRPr lang="cs-CZ" sz="2800" u="sng" dirty="0" smtClean="0"/>
          </a:p>
          <a:p>
            <a:endParaRPr lang="cs-CZ" sz="2800" u="sng" dirty="0" smtClean="0"/>
          </a:p>
          <a:p>
            <a:r>
              <a:rPr lang="cs-CZ" sz="2800" b="1" dirty="0" smtClean="0"/>
              <a:t>Graham Bell </a:t>
            </a:r>
            <a:r>
              <a:rPr lang="cs-CZ" sz="2800" dirty="0" smtClean="0"/>
              <a:t>– vynálezce telefonu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4. HLASITOST A INTENZITA</a:t>
            </a:r>
          </a:p>
        </p:txBody>
      </p:sp>
      <p:graphicFrame>
        <p:nvGraphicFramePr>
          <p:cNvPr id="2958337" name="Object 1"/>
          <p:cNvGraphicFramePr>
            <a:graphicFrameLocks noChangeAspect="1"/>
          </p:cNvGraphicFramePr>
          <p:nvPr/>
        </p:nvGraphicFramePr>
        <p:xfrm>
          <a:off x="5505450" y="1695450"/>
          <a:ext cx="197574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8338" name="Rovnice" r:id="rId5" imgW="812520" imgH="431640" progId="Equation.3">
                  <p:embed/>
                </p:oleObj>
              </mc:Choice>
              <mc:Fallback>
                <p:oleObj name="Rovnice" r:id="rId5" imgW="812520" imgH="431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1695450"/>
                        <a:ext cx="1975745" cy="102235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58339" name="Picture 3" descr="http://upload.wikimedia.org/wikipedia/commons/thumb/f/f4/Actor_portraying_Alexander_Graham_Bell_in_an_AT%26T_promotional_film_%281926%29.jpg/220px-Actor_portraying_Alexander_Graham_Bell_in_an_AT%26T_promotional_film_%281926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2150" y="4229100"/>
            <a:ext cx="2917492" cy="24003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71450" y="6304518"/>
            <a:ext cx="55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5 - </a:t>
            </a:r>
            <a:r>
              <a:rPr lang="pt-BR" dirty="0" smtClean="0"/>
              <a:t>Alexander Graham Bell mluví do telefonu, 1876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4. HLASITOST A INTENZITA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60350" y="746725"/>
          <a:ext cx="8604000" cy="5749325"/>
        </p:xfrm>
        <a:graphic>
          <a:graphicData uri="http://schemas.openxmlformats.org/drawingml/2006/table">
            <a:tbl>
              <a:tblPr/>
              <a:tblGrid>
                <a:gridCol w="720000"/>
                <a:gridCol w="3240000"/>
                <a:gridCol w="720000"/>
                <a:gridCol w="3924000"/>
              </a:tblGrid>
              <a:tr h="6286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</a:rPr>
                        <a:t>dB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</a:rPr>
                        <a:t>Zvuk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</a:rPr>
                        <a:t>dB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indent="2451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  <a:ea typeface="Times New Roman"/>
                        </a:rPr>
                        <a:t>Zvuk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4490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hranice slyšitelnosti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9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hluk na silně frekventovaných ulicích velkoměsta, vysavač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šelest listí,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ticho 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na venkově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9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hluk v tunelech podzemních železnic, křik, </a:t>
                      </a:r>
                      <a:r>
                        <a:rPr lang="cs-CZ" sz="2400" dirty="0" err="1">
                          <a:latin typeface="+mn-lt"/>
                          <a:ea typeface="Times New Roman"/>
                        </a:rPr>
                        <a:t>symf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. orchestr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šum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 listí, knihovna,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tikot 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hodinek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9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hluk motorových vozidel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pouliční hluk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v 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tichém předměstí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9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maximální hluk motorky, pneumatická vrtačka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tlumený rozhovor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9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hlasité obráběcí stroje,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cs-CZ" sz="2400" dirty="0" smtClean="0">
                          <a:latin typeface="+mn-lt"/>
                          <a:ea typeface="Times New Roman"/>
                        </a:rPr>
                      </a:b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rocková 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kapela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normální pouliční hluk, ruch v kanceláři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9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startující </a:t>
                      </a:r>
                      <a:r>
                        <a:rPr lang="cs-CZ" sz="2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letadlo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 (z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1 m) 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06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47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hlasitý (normální) rozhovor, ruch v davu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130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69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hluk působící bolest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77813" y="946150"/>
            <a:ext cx="8429625" cy="4794250"/>
          </a:xfrm>
          <a:noFill/>
        </p:spPr>
        <p:txBody>
          <a:bodyPr/>
          <a:lstStyle/>
          <a:p>
            <a:pPr marL="609600" lvl="1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cs typeface="Times New Roman" pitchFamily="18" charset="0"/>
              </a:rPr>
              <a:t>zdroje zvuku</a:t>
            </a:r>
          </a:p>
          <a:p>
            <a:pPr marL="609600" lvl="1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cs typeface="Times New Roman" pitchFamily="18" charset="0"/>
              </a:rPr>
              <a:t>šíření zvuku</a:t>
            </a:r>
          </a:p>
          <a:p>
            <a:pPr marL="609600" lvl="1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cs typeface="Times New Roman" pitchFamily="18" charset="0"/>
              </a:rPr>
              <a:t>vlastnosti zvuku</a:t>
            </a:r>
          </a:p>
          <a:p>
            <a:pPr marL="609600" lvl="1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cs typeface="Times New Roman" pitchFamily="18" charset="0"/>
              </a:rPr>
              <a:t>hlasitost a intenzita zvuku</a:t>
            </a:r>
          </a:p>
          <a:p>
            <a:pPr marL="609600" lvl="1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cs typeface="Times New Roman" pitchFamily="18" charset="0"/>
              </a:rPr>
              <a:t>ultrazvuk a infrazvuk</a:t>
            </a:r>
          </a:p>
          <a:p>
            <a:pPr marL="609600" lvl="1" indent="-609600" eaLnBrk="1" hangingPunct="1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Font typeface="Calibri" pitchFamily="34" charset="0"/>
              <a:buAutoNum type="arabicPeriod"/>
            </a:pPr>
            <a:r>
              <a:rPr lang="cs-CZ" sz="3200" dirty="0" smtClean="0">
                <a:cs typeface="Times New Roman" pitchFamily="18" charset="0"/>
              </a:rPr>
              <a:t>Dopplerův jev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311150" y="761167"/>
            <a:ext cx="906145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je mechanické vlnění s frekvencí menší než 16 Hz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10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lidské ucho ho nevnímá, vnímají ho ryby, </a:t>
            </a:r>
            <a:r>
              <a:rPr lang="cs-CZ" sz="2800" dirty="0" err="1" smtClean="0"/>
              <a:t>medůzy</a:t>
            </a:r>
            <a:r>
              <a:rPr lang="cs-CZ" sz="2800" dirty="0" smtClean="0"/>
              <a:t> 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10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dobře se šíří ve vodě </a:t>
            </a:r>
            <a:br>
              <a:rPr lang="cs-CZ" sz="2800" dirty="0" smtClean="0"/>
            </a:br>
            <a:r>
              <a:rPr lang="cs-CZ" sz="2800" dirty="0" smtClean="0"/>
              <a:t>(„hlas moře“ předpovídající několik hodin před vlnobitím jeho příchod)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10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při frekvencích blízkých frekvenci tlukotu srdce je pro člověka nebezpečný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10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nebezpečné jsou f = 6 – 7 Hz, při nichž rezonují tkáně </a:t>
            </a:r>
            <a:br>
              <a:rPr lang="cs-CZ" sz="2800" dirty="0" smtClean="0"/>
            </a:br>
            <a:r>
              <a:rPr lang="cs-CZ" sz="2800" dirty="0" smtClean="0"/>
              <a:t>a poškozují se buňky ve svalech a nervovém systému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1000" dirty="0" smtClean="0"/>
          </a:p>
          <a:p>
            <a:pPr marL="263525" indent="-263525">
              <a:buFont typeface="Arial" pitchFamily="34" charset="0"/>
              <a:buChar char="•"/>
            </a:pPr>
            <a:r>
              <a:rPr lang="cs-CZ" sz="2800" dirty="0" smtClean="0"/>
              <a:t>infrazvuk s velmi vysokou amplitudou (a tedy vysokou energií) může i zabíjet (infrazvukové zbraně)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INFRAZVUK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177800" y="713284"/>
            <a:ext cx="90614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je mechanické vlnění s frekvencí větší než 16 kHz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pro lidské ucho neslyšitelný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slyší ho psi, delfíni při komunikaci, netopýři při orientaci 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err="1" smtClean="0"/>
              <a:t>λ</a:t>
            </a:r>
            <a:r>
              <a:rPr lang="cs-CZ" sz="2800" baseline="-25000" dirty="0" err="1" smtClean="0"/>
              <a:t>UZ</a:t>
            </a:r>
            <a:r>
              <a:rPr lang="cs-CZ" sz="2800" dirty="0" smtClean="0"/>
              <a:t> &lt;  </a:t>
            </a:r>
            <a:r>
              <a:rPr lang="cs-CZ" sz="2800" dirty="0" err="1" smtClean="0"/>
              <a:t>λ</a:t>
            </a:r>
            <a:r>
              <a:rPr lang="cs-CZ" sz="2800" baseline="-25000" dirty="0" err="1" smtClean="0"/>
              <a:t>ZVUKU</a:t>
            </a:r>
            <a:r>
              <a:rPr lang="cs-CZ" sz="2800" dirty="0" smtClean="0"/>
              <a:t> – šíření ultrazvuku je méně ovlivněno ohybem</a:t>
            </a:r>
          </a:p>
          <a:p>
            <a:pPr marL="263525" lvl="0" indent="-263525"/>
            <a:r>
              <a:rPr lang="cs-CZ" sz="2800" dirty="0" smtClean="0"/>
              <a:t> 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výrazný je jeho odraz od překážek 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je méně pohlcován v kapalinách a pevných látkách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zdrojem je elektronický generátor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ULTRAZVUK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/>
            <a:r>
              <a:rPr lang="cs-CZ" sz="2800" b="1" dirty="0" smtClean="0"/>
              <a:t>Použití ultrazvuku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b="1" dirty="0" smtClean="0"/>
              <a:t>lékařství</a:t>
            </a:r>
            <a:r>
              <a:rPr lang="cs-CZ" sz="2800" dirty="0" smtClean="0"/>
              <a:t> – signál prochází tělem a od vnitřních orgánů se odráží zpět, detektory je přijat a dále zpracován. </a:t>
            </a:r>
            <a:br>
              <a:rPr lang="cs-CZ" sz="2800" dirty="0" smtClean="0"/>
            </a:br>
            <a:r>
              <a:rPr lang="cs-CZ" sz="2800" dirty="0" smtClean="0"/>
              <a:t>(nahrazuje rentgen)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720725" lvl="1" indent="-263525">
              <a:buFont typeface="Arial" pitchFamily="34" charset="0"/>
              <a:buChar char="•"/>
            </a:pPr>
            <a:r>
              <a:rPr lang="cs-CZ" sz="2800" dirty="0" err="1" smtClean="0"/>
              <a:t>sono</a:t>
            </a:r>
            <a:r>
              <a:rPr lang="cs-CZ" sz="2800" dirty="0" smtClean="0"/>
              <a:t> jater, 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cs-CZ" sz="2800" dirty="0" smtClean="0"/>
              <a:t>ultrazvuková </a:t>
            </a:r>
            <a:br>
              <a:rPr lang="cs-CZ" sz="2800" dirty="0" smtClean="0"/>
            </a:br>
            <a:r>
              <a:rPr lang="cs-CZ" sz="2800" dirty="0" smtClean="0"/>
              <a:t>kontrola plodu </a:t>
            </a:r>
            <a:br>
              <a:rPr lang="cs-CZ" sz="2800" dirty="0" smtClean="0"/>
            </a:br>
            <a:r>
              <a:rPr lang="cs-CZ" sz="2800" dirty="0" smtClean="0"/>
              <a:t>budoucí matky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ULTRAZVUK</a:t>
            </a:r>
          </a:p>
        </p:txBody>
      </p:sp>
      <p:pic>
        <p:nvPicPr>
          <p:cNvPr id="2952194" name="Picture 2" descr="Soubor:Praenatal.png"/>
          <p:cNvPicPr>
            <a:picLocks noChangeAspect="1" noChangeArrowheads="1"/>
          </p:cNvPicPr>
          <p:nvPr/>
        </p:nvPicPr>
        <p:blipFill>
          <a:blip r:embed="rId3" cstate="print"/>
          <a:srcRect l="2774" t="3111" r="2229" b="16778"/>
          <a:stretch>
            <a:fillRect/>
          </a:stretch>
        </p:blipFill>
        <p:spPr bwMode="auto">
          <a:xfrm>
            <a:off x="3416300" y="2451100"/>
            <a:ext cx="5380176" cy="4044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349500" y="614045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/>
            <a:r>
              <a:rPr lang="cs-CZ" sz="2800" b="1" dirty="0" smtClean="0"/>
              <a:t>Použití ultrazvuku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b="1" dirty="0" smtClean="0"/>
              <a:t>ultrazvuková</a:t>
            </a:r>
            <a:r>
              <a:rPr lang="cs-CZ" sz="2800" dirty="0" smtClean="0"/>
              <a:t> </a:t>
            </a:r>
            <a:r>
              <a:rPr lang="cs-CZ" sz="2800" b="1" dirty="0" smtClean="0"/>
              <a:t>defektoskopie</a:t>
            </a:r>
            <a:r>
              <a:rPr lang="cs-CZ" sz="2800" dirty="0" smtClean="0"/>
              <a:t> – funguje na stejném principu: ultrazvuk se odráží od vady výrobku (dutina, příměs, …), </a:t>
            </a:r>
            <a:br>
              <a:rPr lang="cs-CZ" sz="2800" dirty="0" smtClean="0"/>
            </a:br>
            <a:r>
              <a:rPr lang="cs-CZ" sz="2800" dirty="0" smtClean="0"/>
              <a:t>lze zjistit polohu vady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ULTRAZVUK</a:t>
            </a:r>
          </a:p>
        </p:txBody>
      </p:sp>
      <p:pic>
        <p:nvPicPr>
          <p:cNvPr id="2996226" name="Picture 2" descr="http://www.testinglab.cz/pics/klasicky-ultrazv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0900" y="2184400"/>
            <a:ext cx="4089400" cy="42092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616450" y="218440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7</a:t>
            </a:r>
            <a:endParaRPr lang="cs-CZ" dirty="0"/>
          </a:p>
        </p:txBody>
      </p:sp>
      <p:pic>
        <p:nvPicPr>
          <p:cNvPr id="2996228" name="Picture 4" descr="http://1.bp.blogspot.com/-wUkcP6mlcnE/TZMmTtAFqcI/AAAAAAAAAxs/FVhXZrvRS7M/s400/Bez-n%25C3%25A1zvu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799" y="2406650"/>
            <a:ext cx="4099195" cy="39560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49250" y="245110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8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8276" name="Picture 4" descr="http://images.yourdictionary.com/images/science/ASson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" y="2584450"/>
            <a:ext cx="4152570" cy="39560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/>
            <a:r>
              <a:rPr lang="cs-CZ" sz="2800" b="1" dirty="0" smtClean="0"/>
              <a:t>Použití ultrazvuku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b="1" dirty="0" smtClean="0"/>
              <a:t>sonar</a:t>
            </a:r>
            <a:r>
              <a:rPr lang="cs-CZ" sz="2800" dirty="0" smtClean="0"/>
              <a:t> (</a:t>
            </a:r>
            <a:r>
              <a:rPr lang="cs-CZ" sz="2800" dirty="0" err="1" smtClean="0"/>
              <a:t>SOund</a:t>
            </a:r>
            <a:r>
              <a:rPr lang="cs-CZ" sz="2800" dirty="0" smtClean="0"/>
              <a:t> </a:t>
            </a:r>
            <a:r>
              <a:rPr lang="cs-CZ" sz="2800" dirty="0" err="1" smtClean="0"/>
              <a:t>Navigation</a:t>
            </a:r>
            <a:r>
              <a:rPr lang="cs-CZ" sz="2800" dirty="0" smtClean="0"/>
              <a:t> And </a:t>
            </a:r>
            <a:r>
              <a:rPr lang="cs-CZ" sz="2800" dirty="0" err="1" smtClean="0"/>
              <a:t>Ranging</a:t>
            </a:r>
            <a:r>
              <a:rPr lang="cs-CZ" sz="2800" dirty="0" smtClean="0"/>
              <a:t>) </a:t>
            </a:r>
            <a:br>
              <a:rPr lang="cs-CZ" sz="2800" dirty="0" smtClean="0"/>
            </a:br>
            <a:r>
              <a:rPr lang="cs-CZ" sz="2800" dirty="0" smtClean="0"/>
              <a:t>průzkum mořského dna: ultrazvuk dopadá na mořské dno </a:t>
            </a:r>
            <a:br>
              <a:rPr lang="cs-CZ" sz="2800" dirty="0" smtClean="0"/>
            </a:br>
            <a:r>
              <a:rPr lang="cs-CZ" sz="2800" dirty="0" smtClean="0"/>
              <a:t>a odráží se zpět. Lze vykreslit trojrozměrný reliéf dna.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ULTRAZVUK</a:t>
            </a:r>
          </a:p>
        </p:txBody>
      </p:sp>
      <p:pic>
        <p:nvPicPr>
          <p:cNvPr id="2998274" name="Picture 2" descr="http://visual.merriam-webster.com/images/earth/geography/remote-sensing/sona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0850" y="2317750"/>
            <a:ext cx="5238750" cy="36576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0150" y="525145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9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3700" y="258445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/>
            <a:r>
              <a:rPr lang="cs-CZ" sz="2800" b="1" dirty="0" smtClean="0"/>
              <a:t>Použití ultrazvuku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b="1" dirty="0" smtClean="0"/>
              <a:t>užití jeho vibrací</a:t>
            </a:r>
            <a:r>
              <a:rPr lang="cs-CZ" sz="2800" dirty="0" smtClean="0"/>
              <a:t> 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cs-CZ" sz="2800" dirty="0" smtClean="0"/>
              <a:t>vypuzování plynů z kapalin a roztavených kovů, skla, …;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cs-CZ" sz="2800" dirty="0" smtClean="0"/>
              <a:t>vytváření suspenze, emulze (tuk ve vodě, …); 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cs-CZ" sz="2800" dirty="0" smtClean="0"/>
              <a:t>čistění součástek (jemné mechanismy, čočky brýlí, …)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cs-CZ" sz="2800" dirty="0" smtClean="0"/>
              <a:t>čistění pleti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ULTRAZVUK</a:t>
            </a:r>
          </a:p>
        </p:txBody>
      </p:sp>
      <p:pic>
        <p:nvPicPr>
          <p:cNvPr id="2950146" name="Picture 2" descr="http://home.zcu.cz/~nagyovab/images/%C4%8Disti%C4%8Dka%20ultrazvukov%C3%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0" y="2895600"/>
            <a:ext cx="3317875" cy="352205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950200" y="605155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11</a:t>
            </a:r>
            <a:endParaRPr lang="cs-CZ" dirty="0"/>
          </a:p>
        </p:txBody>
      </p:sp>
      <p:pic>
        <p:nvPicPr>
          <p:cNvPr id="2950148" name="Picture 4" descr="https://encrypted-tbn0.gstatic.com/images?q=tbn:ANd9GcSGw7ipIPE-aC7hjLHitSjfWHGOcgujdMm3XaaEHUdnVcA1aBDa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326368"/>
            <a:ext cx="3200400" cy="320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15950" y="617116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/>
            <a:r>
              <a:rPr lang="cs-CZ" sz="2800" b="1" dirty="0" smtClean="0"/>
              <a:t>Použití ultrazvuku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b="1" dirty="0" smtClean="0"/>
              <a:t>liposukce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ULTRAZVUK</a:t>
            </a:r>
          </a:p>
        </p:txBody>
      </p:sp>
      <p:pic>
        <p:nvPicPr>
          <p:cNvPr id="3000322" name="Picture 2" descr="Soubor:Ultrazvukova-liposukce-slimf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1784350"/>
            <a:ext cx="8448311" cy="3422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38150" y="177061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363" indent="-277813"/>
            <a:r>
              <a:rPr lang="cs-CZ" sz="2800" dirty="0" smtClean="0"/>
              <a:t>Použití ultrazvuku přináší pro živé organismy také riziko. </a:t>
            </a:r>
          </a:p>
          <a:p>
            <a:pPr marL="360363" indent="-277813"/>
            <a:endParaRPr lang="cs-CZ" sz="2800" dirty="0" smtClean="0"/>
          </a:p>
          <a:p>
            <a:pPr marL="360363" indent="-277813"/>
            <a:r>
              <a:rPr lang="cs-CZ" sz="2800" dirty="0" smtClean="0"/>
              <a:t>Exponované buňky se mohou poškodit: </a:t>
            </a:r>
          </a:p>
          <a:p>
            <a:pPr marL="360363" indent="-277813"/>
            <a:r>
              <a:rPr lang="cs-CZ" sz="2600" dirty="0" smtClean="0"/>
              <a:t>1. </a:t>
            </a:r>
            <a:r>
              <a:rPr lang="cs-CZ" sz="2600" b="1" dirty="0" smtClean="0"/>
              <a:t>mechanicky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buňky při určitých frekvencích rezonují a trhají </a:t>
            </a:r>
          </a:p>
          <a:p>
            <a:pPr marL="360363" indent="-277813"/>
            <a:r>
              <a:rPr lang="cs-CZ" sz="2600" dirty="0" smtClean="0"/>
              <a:t>2. </a:t>
            </a:r>
            <a:r>
              <a:rPr lang="cs-CZ" sz="2600" b="1" dirty="0" smtClean="0"/>
              <a:t>termicky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energie ultrazvuku se při jeho absorbování přemění na teplo </a:t>
            </a:r>
          </a:p>
          <a:p>
            <a:pPr marL="360363" indent="-277813"/>
            <a:r>
              <a:rPr lang="cs-CZ" sz="2600" dirty="0" smtClean="0"/>
              <a:t>3. </a:t>
            </a:r>
            <a:r>
              <a:rPr lang="cs-CZ" sz="2600" b="1" dirty="0" smtClean="0"/>
              <a:t>chemicky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dochází ke změnám ve struktuře a složení chemických látek, </a:t>
            </a:r>
            <a:br>
              <a:rPr lang="cs-CZ" sz="2600" dirty="0" smtClean="0"/>
            </a:br>
            <a:r>
              <a:rPr lang="cs-CZ" sz="2600" dirty="0" smtClean="0"/>
              <a:t>vznikají volné radikály, inaktivují se enzymy </a:t>
            </a:r>
          </a:p>
          <a:p>
            <a:pPr marL="360363" indent="-277813"/>
            <a:r>
              <a:rPr lang="cs-CZ" sz="2600" dirty="0" smtClean="0"/>
              <a:t>4. </a:t>
            </a:r>
            <a:r>
              <a:rPr lang="cs-CZ" sz="2600" b="1" dirty="0" smtClean="0"/>
              <a:t>excitačně</a:t>
            </a:r>
            <a:r>
              <a:rPr lang="cs-CZ" sz="2600" dirty="0" smtClean="0"/>
              <a:t> </a:t>
            </a:r>
            <a:br>
              <a:rPr lang="cs-CZ" sz="2600" dirty="0" smtClean="0"/>
            </a:br>
            <a:r>
              <a:rPr lang="cs-CZ" sz="2600" dirty="0" smtClean="0"/>
              <a:t>molekuly se energeticky vzbuzují (podobně jako při ionizaci) </a:t>
            </a:r>
          </a:p>
          <a:p>
            <a:pPr marL="360363" indent="-277813"/>
            <a:endParaRPr lang="cs-CZ" sz="2600" dirty="0" smtClean="0"/>
          </a:p>
          <a:p>
            <a:pPr marL="360363" indent="-277813"/>
            <a:r>
              <a:rPr lang="cs-CZ" sz="2600" dirty="0" smtClean="0"/>
              <a:t>Při trvalém působení ultrazvuku může dojít k ochrnutí (smrti). </a:t>
            </a:r>
          </a:p>
          <a:p>
            <a:r>
              <a:rPr lang="cs-CZ" sz="2600" dirty="0" smtClean="0"/>
              <a:t> </a:t>
            </a:r>
            <a:endParaRPr lang="cs-CZ" sz="26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5. ULTRAZVUK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93546"/>
            <a:ext cx="90614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Při vzájemném pohybu zdroje zvuku a pozorovatele, vnímá pozorovatel jinou frekvenci, než je frekvence kmitání zdroje.</a:t>
            </a:r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endParaRPr lang="cs-CZ" sz="2800" dirty="0" smtClean="0"/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Přibližuje-li se zdroj, </a:t>
            </a:r>
          </a:p>
          <a:p>
            <a:pPr marL="263525" lvl="0" indent="-263525"/>
            <a:r>
              <a:rPr lang="cs-CZ" sz="2800" dirty="0" smtClean="0"/>
              <a:t>				slyší pozorovatel vyšší frekvenci.</a:t>
            </a:r>
          </a:p>
          <a:p>
            <a:pPr marL="263525" lvl="0" indent="-263525">
              <a:buFont typeface="Arial" pitchFamily="34" charset="0"/>
              <a:buChar char="•"/>
            </a:pPr>
            <a:r>
              <a:rPr lang="cs-CZ" sz="2800" dirty="0" smtClean="0"/>
              <a:t>Vzdaluje-li se zdroj, </a:t>
            </a:r>
          </a:p>
          <a:p>
            <a:pPr marL="263525" lvl="0" indent="-263525"/>
            <a:r>
              <a:rPr lang="cs-CZ" sz="2800" dirty="0" smtClean="0"/>
              <a:t>				slyší pozorovatel nižší frekvenci.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pic>
        <p:nvPicPr>
          <p:cNvPr id="2941954" name="Picture 2" descr="http://www.army.cz/images/id_8001_9000/8753/radar/obr/1-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7200" y="1562100"/>
            <a:ext cx="5511800" cy="2755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327900" y="412646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0" y="628650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/>
            <a:r>
              <a:rPr lang="cs-CZ" sz="2800" dirty="0" smtClean="0"/>
              <a:t>Christian Johan Doppler  (1803 - 1853) </a:t>
            </a:r>
            <a:br>
              <a:rPr lang="cs-CZ" sz="2800" dirty="0" smtClean="0"/>
            </a:br>
            <a:r>
              <a:rPr lang="cs-CZ" sz="2800" dirty="0" smtClean="0"/>
              <a:t>rakouský fyzik a matematik, kterému se v roce 1842 podařilo tuto „záhadu“ vyřešit. </a:t>
            </a:r>
          </a:p>
          <a:p>
            <a:pPr marL="179388"/>
            <a:endParaRPr lang="cs-CZ" sz="2800" dirty="0" smtClean="0"/>
          </a:p>
          <a:p>
            <a:pPr marL="179388"/>
            <a:endParaRPr lang="cs-CZ" sz="1000" dirty="0" smtClean="0"/>
          </a:p>
          <a:p>
            <a:pPr marL="179388"/>
            <a:r>
              <a:rPr lang="cs-CZ" sz="2800" dirty="0" smtClean="0"/>
              <a:t>V roce 1835 se Doppler stal </a:t>
            </a:r>
            <a:br>
              <a:rPr lang="cs-CZ" sz="2800" dirty="0" smtClean="0"/>
            </a:br>
            <a:r>
              <a:rPr lang="cs-CZ" sz="2800" dirty="0" smtClean="0"/>
              <a:t>profesorem matematiky </a:t>
            </a:r>
            <a:br>
              <a:rPr lang="cs-CZ" sz="2800" dirty="0" smtClean="0"/>
            </a:br>
            <a:r>
              <a:rPr lang="cs-CZ" sz="2800" dirty="0" smtClean="0"/>
              <a:t>na reálce v Praze </a:t>
            </a:r>
            <a:br>
              <a:rPr lang="cs-CZ" sz="2800" dirty="0" smtClean="0"/>
            </a:br>
            <a:r>
              <a:rPr lang="cs-CZ" sz="2800" dirty="0" smtClean="0"/>
              <a:t>a v roce1836 přednášel </a:t>
            </a:r>
            <a:br>
              <a:rPr lang="cs-CZ" sz="2800" dirty="0" smtClean="0"/>
            </a:br>
            <a:r>
              <a:rPr lang="cs-CZ" sz="2800" dirty="0" smtClean="0"/>
              <a:t>na technice vyšší matematiku.</a:t>
            </a:r>
          </a:p>
          <a:p>
            <a:pPr marL="179388"/>
            <a:endParaRPr lang="cs-CZ" sz="20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pic>
        <p:nvPicPr>
          <p:cNvPr id="3004418" name="Picture 2" descr="http://upload.wikimedia.org/wikipedia/commons/thumb/b/b6/Cdoppler.jpg/220px-Cdopp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786" y="1664732"/>
            <a:ext cx="3424414" cy="43116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861300" y="1651000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15</a:t>
            </a:r>
            <a:endParaRPr lang="cs-CZ" dirty="0"/>
          </a:p>
        </p:txBody>
      </p:sp>
      <p:pic>
        <p:nvPicPr>
          <p:cNvPr id="7" name="Picture 7" descr="Sheldon jako Dopplerův jev :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350" y="2051050"/>
            <a:ext cx="4533900" cy="45999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4883150" y="6273800"/>
            <a:ext cx="404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16 - </a:t>
            </a:r>
            <a:r>
              <a:rPr lang="cs-CZ" dirty="0" err="1" smtClean="0"/>
              <a:t>Sheldon</a:t>
            </a:r>
            <a:r>
              <a:rPr lang="cs-CZ" dirty="0" smtClean="0"/>
              <a:t> jako Dopplerův jev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58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srgbClr val="DDDDDD"/>
                </a:solidFill>
                <a:cs typeface="Arial" charset="0"/>
              </a:rPr>
              <a:t>ZVUKOVÉ VLNĚNÍ</a:t>
            </a:r>
            <a:endParaRPr lang="cs-CZ" sz="3400" b="1" dirty="0" smtClean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628650"/>
            <a:ext cx="90614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AKUSTIKA – </a:t>
            </a:r>
            <a:r>
              <a:rPr lang="cs-CZ" sz="3200" dirty="0" smtClean="0"/>
              <a:t>se zabývá fyzikálními ději, které jsou spojeny se vznikem zvukového vlnění, jeho šířením a vnímáním zvuku sluchem.</a:t>
            </a:r>
          </a:p>
          <a:p>
            <a:endParaRPr lang="cs-CZ" sz="3200" dirty="0" smtClean="0"/>
          </a:p>
          <a:p>
            <a:r>
              <a:rPr lang="cs-CZ" sz="3200" b="1" dirty="0" smtClean="0"/>
              <a:t>Zvuk</a:t>
            </a:r>
            <a:r>
              <a:rPr lang="cs-CZ" sz="3200" dirty="0" smtClean="0"/>
              <a:t> – mechanické vlnění, které vnímáme sluchem.</a:t>
            </a:r>
          </a:p>
          <a:p>
            <a:r>
              <a:rPr lang="cs-CZ" sz="3200" dirty="0" smtClean="0"/>
              <a:t> </a:t>
            </a:r>
          </a:p>
          <a:p>
            <a:r>
              <a:rPr lang="cs-CZ" sz="3200" b="1" dirty="0" smtClean="0"/>
              <a:t>Rozlišujeme: </a:t>
            </a:r>
          </a:p>
          <a:p>
            <a:r>
              <a:rPr lang="cs-CZ" sz="3200" dirty="0" smtClean="0"/>
              <a:t>	1. infrazvuk		16 Hz &gt; f</a:t>
            </a:r>
          </a:p>
          <a:p>
            <a:r>
              <a:rPr lang="cs-CZ" sz="3200" dirty="0" smtClean="0"/>
              <a:t>	2. zvuk 			16 Hz &lt; f &lt; 16 kHz </a:t>
            </a:r>
          </a:p>
          <a:p>
            <a:r>
              <a:rPr lang="cs-CZ" sz="3200" dirty="0" smtClean="0"/>
              <a:t>	3. ultrazvuk 			    f &gt; 16 kHz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endParaRPr lang="cs-CZ" sz="3200" dirty="0"/>
          </a:p>
        </p:txBody>
      </p:sp>
      <p:cxnSp>
        <p:nvCxnSpPr>
          <p:cNvPr id="106" name="Přímá spojovací čára 105"/>
          <p:cNvCxnSpPr/>
          <p:nvPr/>
        </p:nvCxnSpPr>
        <p:spPr>
          <a:xfrm flipV="1">
            <a:off x="0" y="33845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15900" y="658594"/>
            <a:ext cx="88455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Dopplerův efekt se netýká pouze zvuku - setkáváme se </a:t>
            </a:r>
            <a:br>
              <a:rPr lang="cs-CZ" sz="2800" dirty="0" smtClean="0"/>
            </a:br>
            <a:r>
              <a:rPr lang="cs-CZ" sz="2800" dirty="0" smtClean="0"/>
              <a:t>s ním i u elektromagnetického vlnění (a tedy i u světla).</a:t>
            </a:r>
          </a:p>
          <a:p>
            <a:endParaRPr lang="cs-CZ" sz="1000" dirty="0" smtClean="0"/>
          </a:p>
          <a:p>
            <a:r>
              <a:rPr lang="cs-CZ" sz="2800" dirty="0" smtClean="0"/>
              <a:t>Dopplerova jevu </a:t>
            </a:r>
            <a:br>
              <a:rPr lang="cs-CZ" sz="2800" dirty="0" smtClean="0"/>
            </a:br>
            <a:r>
              <a:rPr lang="cs-CZ" sz="2800" dirty="0" smtClean="0"/>
              <a:t>elektromagnetického vlnění </a:t>
            </a:r>
            <a:br>
              <a:rPr lang="cs-CZ" sz="2800" dirty="0" smtClean="0"/>
            </a:br>
            <a:r>
              <a:rPr lang="cs-CZ" sz="2800" dirty="0" smtClean="0"/>
              <a:t>využívá </a:t>
            </a:r>
            <a:r>
              <a:rPr lang="cs-CZ" sz="2800" b="1" dirty="0" smtClean="0"/>
              <a:t>astronomie</a:t>
            </a:r>
            <a:r>
              <a:rPr lang="cs-CZ" sz="2800" dirty="0" smtClean="0"/>
              <a:t>. </a:t>
            </a:r>
            <a:br>
              <a:rPr lang="cs-CZ" sz="2800" dirty="0" smtClean="0"/>
            </a:br>
            <a:r>
              <a:rPr lang="cs-CZ" sz="2800" dirty="0" smtClean="0"/>
              <a:t>Umožňuje určovat rychlost </a:t>
            </a:r>
            <a:br>
              <a:rPr lang="cs-CZ" sz="2800" dirty="0" smtClean="0"/>
            </a:br>
            <a:r>
              <a:rPr lang="cs-CZ" sz="2800" dirty="0" smtClean="0"/>
              <a:t>vesmírných objektů (hvězd) </a:t>
            </a:r>
            <a:br>
              <a:rPr lang="cs-CZ" sz="2800" dirty="0" smtClean="0"/>
            </a:br>
            <a:r>
              <a:rPr lang="cs-CZ" sz="2800" dirty="0" smtClean="0"/>
              <a:t>na základě změn </a:t>
            </a:r>
            <a:br>
              <a:rPr lang="cs-CZ" sz="2800" dirty="0" smtClean="0"/>
            </a:br>
            <a:r>
              <a:rPr lang="cs-CZ" sz="2800" dirty="0" smtClean="0"/>
              <a:t>vlnových délek záření, </a:t>
            </a:r>
            <a:br>
              <a:rPr lang="cs-CZ" sz="2800" dirty="0" smtClean="0"/>
            </a:br>
            <a:r>
              <a:rPr lang="cs-CZ" sz="2800" dirty="0" smtClean="0"/>
              <a:t>které tyto objekty vyzařují.</a:t>
            </a:r>
          </a:p>
          <a:p>
            <a:r>
              <a:rPr lang="cs-CZ" sz="1000" dirty="0" smtClean="0"/>
              <a:t> 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8255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pic>
        <p:nvPicPr>
          <p:cNvPr id="3022850" name="Picture 2" descr="Obr. 2."/>
          <p:cNvPicPr>
            <a:picLocks noChangeAspect="1" noChangeArrowheads="1"/>
          </p:cNvPicPr>
          <p:nvPr/>
        </p:nvPicPr>
        <p:blipFill>
          <a:blip r:embed="rId3" cstate="print"/>
          <a:srcRect b="12239"/>
          <a:stretch>
            <a:fillRect/>
          </a:stretch>
        </p:blipFill>
        <p:spPr bwMode="auto">
          <a:xfrm>
            <a:off x="5016500" y="1651000"/>
            <a:ext cx="3860800" cy="44894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972050" y="626006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18</a:t>
            </a:r>
            <a:endParaRPr lang="cs-CZ" dirty="0"/>
          </a:p>
        </p:txBody>
      </p:sp>
      <p:pic>
        <p:nvPicPr>
          <p:cNvPr id="3022852" name="Picture 4" descr="Dopplerův je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5295900"/>
            <a:ext cx="2179513" cy="1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082800" y="584200"/>
            <a:ext cx="5778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Radar</a:t>
            </a:r>
            <a:r>
              <a:rPr lang="cs-CZ" sz="2800" dirty="0" smtClean="0"/>
              <a:t> - </a:t>
            </a:r>
            <a:r>
              <a:rPr lang="cs-CZ" sz="2800" b="1" dirty="0" err="1" smtClean="0"/>
              <a:t>Ra</a:t>
            </a:r>
            <a:r>
              <a:rPr lang="cs-CZ" sz="2800" dirty="0" err="1" smtClean="0"/>
              <a:t>dio</a:t>
            </a:r>
            <a:r>
              <a:rPr lang="cs-CZ" sz="2800" dirty="0" smtClean="0"/>
              <a:t> </a:t>
            </a:r>
            <a:r>
              <a:rPr lang="cs-CZ" sz="2800" b="1" dirty="0" err="1" smtClean="0"/>
              <a:t>D</a:t>
            </a:r>
            <a:r>
              <a:rPr lang="cs-CZ" sz="2800" dirty="0" err="1" smtClean="0"/>
              <a:t>etecting</a:t>
            </a:r>
            <a:r>
              <a:rPr lang="cs-CZ" sz="2800" dirty="0" smtClean="0"/>
              <a:t> </a:t>
            </a:r>
            <a:r>
              <a:rPr lang="cs-CZ" sz="2800" b="1" dirty="0" smtClean="0"/>
              <a:t>A</a:t>
            </a:r>
            <a:r>
              <a:rPr lang="cs-CZ" sz="2800" dirty="0" smtClean="0"/>
              <a:t>nd </a:t>
            </a:r>
            <a:r>
              <a:rPr lang="cs-CZ" sz="2800" b="1" dirty="0" err="1" smtClean="0"/>
              <a:t>R</a:t>
            </a:r>
            <a:r>
              <a:rPr lang="cs-CZ" sz="2800" dirty="0" err="1" smtClean="0"/>
              <a:t>anging</a:t>
            </a:r>
            <a:r>
              <a:rPr lang="cs-CZ" sz="2800" dirty="0" smtClean="0"/>
              <a:t>)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8255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pic>
        <p:nvPicPr>
          <p:cNvPr id="2963458" name="Picture 2" descr="http://en.police-club.net/graphics/gallery/full/14_policejni-radar-trojnozka.jpg"/>
          <p:cNvPicPr>
            <a:picLocks noChangeAspect="1" noChangeArrowheads="1"/>
          </p:cNvPicPr>
          <p:nvPr/>
        </p:nvPicPr>
        <p:blipFill>
          <a:blip r:embed="rId3" cstate="print"/>
          <a:srcRect l="17476" r="8356"/>
          <a:stretch>
            <a:fillRect/>
          </a:stretch>
        </p:blipFill>
        <p:spPr bwMode="auto">
          <a:xfrm>
            <a:off x="5105400" y="2362200"/>
            <a:ext cx="3780285" cy="38227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5" name="Rectangle 155"/>
          <p:cNvSpPr>
            <a:spLocks noChangeArrowheads="1"/>
          </p:cNvSpPr>
          <p:nvPr/>
        </p:nvSpPr>
        <p:spPr bwMode="auto">
          <a:xfrm>
            <a:off x="171450" y="1162050"/>
            <a:ext cx="89725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je elektronický přístroj určený k identifikaci, zaměření </a:t>
            </a:r>
            <a:br>
              <a:rPr lang="cs-CZ" sz="2800" dirty="0" smtClean="0"/>
            </a:br>
            <a:r>
              <a:rPr lang="cs-CZ" sz="2800" dirty="0" smtClean="0"/>
              <a:t>a určení vzdálenosti objektů pomocí velmi krátkých elektromagnetických vln.</a:t>
            </a:r>
          </a:p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Vysílá elektromagnetické vlnění </a:t>
            </a:r>
            <a:br>
              <a:rPr lang="cs-CZ" sz="2800" dirty="0" smtClean="0"/>
            </a:br>
            <a:r>
              <a:rPr lang="cs-CZ" sz="2800" dirty="0" smtClean="0"/>
              <a:t>k vozidlu a přijímá odražené </a:t>
            </a:r>
            <a:br>
              <a:rPr lang="cs-CZ" sz="2800" dirty="0" smtClean="0"/>
            </a:br>
            <a:r>
              <a:rPr lang="cs-CZ" sz="2800" dirty="0" smtClean="0"/>
              <a:t>vlnění s jinou frekvencí. </a:t>
            </a:r>
            <a:br>
              <a:rPr lang="cs-CZ" sz="2800" dirty="0" smtClean="0"/>
            </a:br>
            <a:r>
              <a:rPr lang="cs-CZ" sz="2800" dirty="0" smtClean="0"/>
              <a:t>Složením vyslaného </a:t>
            </a:r>
            <a:br>
              <a:rPr lang="cs-CZ" sz="2800" dirty="0" smtClean="0"/>
            </a:br>
            <a:r>
              <a:rPr lang="cs-CZ" sz="2800" dirty="0" smtClean="0"/>
              <a:t>a přijatého vlnění vznikají rázy </a:t>
            </a:r>
            <a:br>
              <a:rPr lang="cs-CZ" sz="2800" dirty="0" smtClean="0"/>
            </a:br>
            <a:r>
              <a:rPr lang="cs-CZ" sz="2800" dirty="0" smtClean="0"/>
              <a:t>o slyšitelné frekvenci, </a:t>
            </a:r>
            <a:br>
              <a:rPr lang="cs-CZ" sz="2800" dirty="0" smtClean="0"/>
            </a:br>
            <a:r>
              <a:rPr lang="cs-CZ" sz="2800" dirty="0" smtClean="0"/>
              <a:t>která je přímo úměrná </a:t>
            </a:r>
            <a:br>
              <a:rPr lang="cs-CZ" sz="2800" dirty="0" smtClean="0"/>
            </a:br>
            <a:r>
              <a:rPr lang="cs-CZ" sz="2800" dirty="0" smtClean="0"/>
              <a:t>rychlosti vozidla.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60950" y="6260068"/>
            <a:ext cx="102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 19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Jsou-li pozorovatelé 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a P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v klidu </a:t>
            </a:r>
            <a:br>
              <a:rPr lang="cs-CZ" sz="2800" dirty="0" smtClean="0"/>
            </a:br>
            <a:r>
              <a:rPr lang="cs-CZ" sz="2800" dirty="0" smtClean="0"/>
              <a:t>vnímají stejnou frekvenci </a:t>
            </a:r>
          </a:p>
          <a:p>
            <a:pPr lvl="0"/>
            <a:endParaRPr lang="cs-CZ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 smtClean="0"/>
              <a:t>Pohybuje-li se přijímač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b="1" dirty="0" smtClean="0"/>
              <a:t>a</a:t>
            </a:r>
            <a:r>
              <a:rPr lang="cs-CZ" sz="2800" dirty="0" smtClean="0"/>
              <a:t> </a:t>
            </a:r>
            <a:r>
              <a:rPr lang="cs-CZ" sz="2800" b="1" dirty="0" smtClean="0"/>
              <a:t>zdroj je v klidu</a:t>
            </a:r>
            <a:endParaRPr lang="cs-CZ" sz="2800" dirty="0" smtClean="0"/>
          </a:p>
          <a:p>
            <a:r>
              <a:rPr lang="cs-CZ" sz="2800" b="1" dirty="0" smtClean="0"/>
              <a:t>v </a:t>
            </a:r>
            <a:r>
              <a:rPr lang="cs-CZ" sz="2800" dirty="0" smtClean="0"/>
              <a:t>– rychlost zvuku </a:t>
            </a:r>
          </a:p>
          <a:p>
            <a:r>
              <a:rPr lang="cs-CZ" sz="2800" b="1" dirty="0" smtClean="0"/>
              <a:t>u</a:t>
            </a:r>
            <a:r>
              <a:rPr lang="cs-CZ" sz="2800" dirty="0" smtClean="0"/>
              <a:t> – rychlost přijímače u &lt; v</a:t>
            </a:r>
          </a:p>
          <a:p>
            <a:endParaRPr lang="cs-CZ" sz="2800" dirty="0" smtClean="0"/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P</a:t>
            </a:r>
            <a:r>
              <a:rPr lang="cs-CZ" sz="2800" baseline="-25000" dirty="0" smtClean="0"/>
              <a:t>1  </a:t>
            </a:r>
            <a:r>
              <a:rPr lang="cs-CZ" sz="2800" dirty="0" smtClean="0"/>
              <a:t>se pohybuje ke Zdroji    </a:t>
            </a:r>
            <a:r>
              <a:rPr lang="cs-CZ" sz="2800" b="1" dirty="0" smtClean="0"/>
              <a:t>f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&gt; f</a:t>
            </a:r>
          </a:p>
          <a:p>
            <a:pPr marL="360363" lvl="0" indent="-360363">
              <a:buFont typeface="Arial" pitchFamily="34" charset="0"/>
              <a:buChar char="•"/>
            </a:pPr>
            <a:endParaRPr lang="cs-CZ" sz="2800" dirty="0" smtClean="0"/>
          </a:p>
          <a:p>
            <a:r>
              <a:rPr lang="cs-CZ" sz="2800" dirty="0" smtClean="0"/>
              <a:t>Za jednotku času k 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dospěje větší počet vlnoploch.</a:t>
            </a:r>
          </a:p>
          <a:p>
            <a:pPr marL="360363" lvl="0" indent="-360363"/>
            <a:endParaRPr lang="cs-CZ" sz="28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8255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grpSp>
        <p:nvGrpSpPr>
          <p:cNvPr id="2920450" name="Group 2"/>
          <p:cNvGrpSpPr>
            <a:grpSpLocks/>
          </p:cNvGrpSpPr>
          <p:nvPr/>
        </p:nvGrpSpPr>
        <p:grpSpPr bwMode="auto">
          <a:xfrm>
            <a:off x="5060950" y="895350"/>
            <a:ext cx="3873500" cy="3010766"/>
            <a:chOff x="5978" y="6006"/>
            <a:chExt cx="3301" cy="2566"/>
          </a:xfrm>
        </p:grpSpPr>
        <p:grpSp>
          <p:nvGrpSpPr>
            <p:cNvPr id="2920451" name="Group 3"/>
            <p:cNvGrpSpPr>
              <a:grpSpLocks/>
            </p:cNvGrpSpPr>
            <p:nvPr/>
          </p:nvGrpSpPr>
          <p:grpSpPr bwMode="auto">
            <a:xfrm>
              <a:off x="6307" y="6006"/>
              <a:ext cx="2566" cy="2566"/>
              <a:chOff x="2769" y="7443"/>
              <a:chExt cx="2566" cy="2566"/>
            </a:xfrm>
          </p:grpSpPr>
          <p:sp>
            <p:nvSpPr>
              <p:cNvPr id="2920452" name="Oval 4"/>
              <p:cNvSpPr>
                <a:spLocks noChangeArrowheads="1"/>
              </p:cNvSpPr>
              <p:nvPr/>
            </p:nvSpPr>
            <p:spPr bwMode="auto">
              <a:xfrm>
                <a:off x="2769" y="7443"/>
                <a:ext cx="2566" cy="25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0453" name="Oval 5"/>
              <p:cNvSpPr>
                <a:spLocks noChangeArrowheads="1"/>
              </p:cNvSpPr>
              <p:nvPr/>
            </p:nvSpPr>
            <p:spPr bwMode="auto">
              <a:xfrm>
                <a:off x="3078" y="7752"/>
                <a:ext cx="1947" cy="19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0454" name="Oval 6"/>
              <p:cNvSpPr>
                <a:spLocks noChangeArrowheads="1"/>
              </p:cNvSpPr>
              <p:nvPr/>
            </p:nvSpPr>
            <p:spPr bwMode="auto">
              <a:xfrm>
                <a:off x="3438" y="8112"/>
                <a:ext cx="1228" cy="122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0455" name="Oval 7"/>
              <p:cNvSpPr>
                <a:spLocks noChangeArrowheads="1"/>
              </p:cNvSpPr>
              <p:nvPr/>
            </p:nvSpPr>
            <p:spPr bwMode="auto">
              <a:xfrm>
                <a:off x="3697" y="8371"/>
                <a:ext cx="710" cy="71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cs-CZ" sz="3600" b="1" dirty="0" smtClean="0"/>
                  <a:t>Z</a:t>
                </a:r>
                <a:endParaRPr lang="cs-CZ" sz="3600" b="1" dirty="0"/>
              </a:p>
            </p:txBody>
          </p:sp>
        </p:grpSp>
        <p:cxnSp>
          <p:nvCxnSpPr>
            <p:cNvPr id="2920456" name="AutoShape 8"/>
            <p:cNvCxnSpPr>
              <a:cxnSpLocks noChangeShapeType="1"/>
            </p:cNvCxnSpPr>
            <p:nvPr/>
          </p:nvCxnSpPr>
          <p:spPr bwMode="auto">
            <a:xfrm flipV="1">
              <a:off x="5978" y="7313"/>
              <a:ext cx="3301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aphicFrame>
        <p:nvGraphicFramePr>
          <p:cNvPr id="2920457" name="Object 9"/>
          <p:cNvGraphicFramePr>
            <a:graphicFrameLocks noChangeAspect="1"/>
          </p:cNvGraphicFramePr>
          <p:nvPr/>
        </p:nvGraphicFramePr>
        <p:xfrm>
          <a:off x="4171950" y="1028700"/>
          <a:ext cx="711512" cy="63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459" name="Rovnice" r:id="rId4" imgW="419040" imgH="393480" progId="Equation.3">
                  <p:embed/>
                </p:oleObj>
              </mc:Choice>
              <mc:Fallback>
                <p:oleObj name="Rovnice" r:id="rId4" imgW="41904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1028700"/>
                        <a:ext cx="711512" cy="63933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0458" name="Object 10"/>
          <p:cNvGraphicFramePr>
            <a:graphicFrameLocks noChangeAspect="1"/>
          </p:cNvGraphicFramePr>
          <p:nvPr/>
        </p:nvGraphicFramePr>
        <p:xfrm>
          <a:off x="2527300" y="5562600"/>
          <a:ext cx="4149407" cy="89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0460" name="Rovnice" r:id="rId6" imgW="1917360" imgH="431640" progId="Equation.3">
                  <p:embed/>
                </p:oleObj>
              </mc:Choice>
              <mc:Fallback>
                <p:oleObj name="Rovnice" r:id="rId6" imgW="191736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5562600"/>
                        <a:ext cx="4149407" cy="895537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0461" name="Text Box 13"/>
          <p:cNvSpPr txBox="1">
            <a:spLocks noChangeArrowheads="1"/>
          </p:cNvSpPr>
          <p:nvPr/>
        </p:nvSpPr>
        <p:spPr bwMode="auto">
          <a:xfrm>
            <a:off x="5861050" y="1873250"/>
            <a:ext cx="577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kumimoji="0" lang="cs-CZ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20462" name="Text Box 14"/>
          <p:cNvSpPr txBox="1">
            <a:spLocks noChangeArrowheads="1"/>
          </p:cNvSpPr>
          <p:nvPr/>
        </p:nvSpPr>
        <p:spPr bwMode="auto">
          <a:xfrm>
            <a:off x="8566150" y="1873250"/>
            <a:ext cx="577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latin typeface="Calibri" pitchFamily="34" charset="0"/>
                <a:cs typeface="Arial" pitchFamily="34" charset="0"/>
              </a:rPr>
              <a:t>1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2125 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20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2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04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Jsou-li pozorovatelé 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a P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v klidu </a:t>
            </a:r>
            <a:br>
              <a:rPr lang="cs-CZ" sz="2800" dirty="0" smtClean="0"/>
            </a:br>
            <a:r>
              <a:rPr lang="cs-CZ" sz="2800" dirty="0" smtClean="0"/>
              <a:t>vnímají stejnou frekvenci </a:t>
            </a:r>
          </a:p>
          <a:p>
            <a:pPr lvl="0"/>
            <a:endParaRPr lang="cs-CZ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 smtClean="0"/>
              <a:t>Pohybuje-li se přijímač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b="1" dirty="0" smtClean="0"/>
              <a:t>a</a:t>
            </a:r>
            <a:r>
              <a:rPr lang="cs-CZ" sz="2800" dirty="0" smtClean="0"/>
              <a:t> </a:t>
            </a:r>
            <a:r>
              <a:rPr lang="cs-CZ" sz="2800" b="1" dirty="0" smtClean="0"/>
              <a:t>zdroj je v klidu</a:t>
            </a:r>
            <a:endParaRPr lang="cs-CZ" sz="2800" dirty="0" smtClean="0"/>
          </a:p>
          <a:p>
            <a:r>
              <a:rPr lang="cs-CZ" sz="2800" b="1" dirty="0" smtClean="0"/>
              <a:t>v </a:t>
            </a:r>
            <a:r>
              <a:rPr lang="cs-CZ" sz="2800" dirty="0" smtClean="0"/>
              <a:t>– rychlost zvuku </a:t>
            </a:r>
          </a:p>
          <a:p>
            <a:r>
              <a:rPr lang="cs-CZ" sz="2800" b="1" dirty="0" smtClean="0"/>
              <a:t>u</a:t>
            </a:r>
            <a:r>
              <a:rPr lang="cs-CZ" sz="2800" dirty="0" smtClean="0"/>
              <a:t> – rychlost přijímače u &lt; v</a:t>
            </a:r>
          </a:p>
          <a:p>
            <a:endParaRPr lang="cs-CZ" sz="2800" dirty="0" smtClean="0"/>
          </a:p>
          <a:p>
            <a:pPr marL="360363" lvl="0" indent="-360363">
              <a:buFont typeface="Arial" pitchFamily="34" charset="0"/>
              <a:buChar char="•"/>
            </a:pPr>
            <a:r>
              <a:rPr lang="cs-CZ" sz="2800" dirty="0" smtClean="0"/>
              <a:t>P</a:t>
            </a:r>
            <a:r>
              <a:rPr lang="cs-CZ" sz="2800" baseline="-25000" dirty="0" smtClean="0"/>
              <a:t>2  </a:t>
            </a:r>
            <a:r>
              <a:rPr lang="cs-CZ" sz="2800" dirty="0" smtClean="0"/>
              <a:t>se vzdaluje od Zdroje    </a:t>
            </a:r>
            <a:r>
              <a:rPr lang="cs-CZ" sz="2800" b="1" dirty="0" smtClean="0"/>
              <a:t>f</a:t>
            </a:r>
            <a:r>
              <a:rPr lang="cs-CZ" sz="2800" b="1" baseline="-25000" dirty="0" smtClean="0"/>
              <a:t>2 </a:t>
            </a:r>
            <a:r>
              <a:rPr lang="cs-CZ" sz="2800" b="1" dirty="0" smtClean="0"/>
              <a:t>&lt; f</a:t>
            </a:r>
          </a:p>
          <a:p>
            <a:pPr marL="360363" lvl="0" indent="-360363">
              <a:buFont typeface="Arial" pitchFamily="34" charset="0"/>
              <a:buChar char="•"/>
            </a:pPr>
            <a:endParaRPr lang="cs-CZ" sz="2800" b="1" dirty="0" smtClean="0"/>
          </a:p>
          <a:p>
            <a:pPr>
              <a:tabLst>
                <a:tab pos="0" algn="l"/>
              </a:tabLst>
            </a:pPr>
            <a:r>
              <a:rPr lang="cs-CZ" sz="2800" dirty="0" smtClean="0"/>
              <a:t>Za jednotku času k P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dospěje menší počet vlnoploch.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60950" y="895350"/>
            <a:ext cx="3873500" cy="3010766"/>
            <a:chOff x="5978" y="6006"/>
            <a:chExt cx="3301" cy="256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07" y="6006"/>
              <a:ext cx="2566" cy="2566"/>
              <a:chOff x="2769" y="7443"/>
              <a:chExt cx="2566" cy="2566"/>
            </a:xfrm>
          </p:grpSpPr>
          <p:sp>
            <p:nvSpPr>
              <p:cNvPr id="2920452" name="Oval 4"/>
              <p:cNvSpPr>
                <a:spLocks noChangeArrowheads="1"/>
              </p:cNvSpPr>
              <p:nvPr/>
            </p:nvSpPr>
            <p:spPr bwMode="auto">
              <a:xfrm>
                <a:off x="2769" y="7443"/>
                <a:ext cx="2566" cy="256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0453" name="Oval 5"/>
              <p:cNvSpPr>
                <a:spLocks noChangeArrowheads="1"/>
              </p:cNvSpPr>
              <p:nvPr/>
            </p:nvSpPr>
            <p:spPr bwMode="auto">
              <a:xfrm>
                <a:off x="3078" y="7752"/>
                <a:ext cx="1947" cy="1947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0454" name="Oval 6"/>
              <p:cNvSpPr>
                <a:spLocks noChangeArrowheads="1"/>
              </p:cNvSpPr>
              <p:nvPr/>
            </p:nvSpPr>
            <p:spPr bwMode="auto">
              <a:xfrm>
                <a:off x="3438" y="8112"/>
                <a:ext cx="1228" cy="122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s-CZ"/>
              </a:p>
            </p:txBody>
          </p:sp>
          <p:sp>
            <p:nvSpPr>
              <p:cNvPr id="2920455" name="Oval 7"/>
              <p:cNvSpPr>
                <a:spLocks noChangeArrowheads="1"/>
              </p:cNvSpPr>
              <p:nvPr/>
            </p:nvSpPr>
            <p:spPr bwMode="auto">
              <a:xfrm>
                <a:off x="3697" y="8371"/>
                <a:ext cx="710" cy="71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cs-CZ" sz="3600" b="1" dirty="0" smtClean="0"/>
                  <a:t>Z</a:t>
                </a:r>
                <a:endParaRPr lang="cs-CZ" sz="3600" b="1" dirty="0"/>
              </a:p>
            </p:txBody>
          </p:sp>
        </p:grpSp>
        <p:cxnSp>
          <p:nvCxnSpPr>
            <p:cNvPr id="2920456" name="AutoShape 8"/>
            <p:cNvCxnSpPr>
              <a:cxnSpLocks noChangeShapeType="1"/>
            </p:cNvCxnSpPr>
            <p:nvPr/>
          </p:nvCxnSpPr>
          <p:spPr bwMode="auto">
            <a:xfrm flipV="1">
              <a:off x="5978" y="7313"/>
              <a:ext cx="3301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aphicFrame>
        <p:nvGraphicFramePr>
          <p:cNvPr id="2920457" name="Object 9"/>
          <p:cNvGraphicFramePr>
            <a:graphicFrameLocks noChangeAspect="1"/>
          </p:cNvGraphicFramePr>
          <p:nvPr/>
        </p:nvGraphicFramePr>
        <p:xfrm>
          <a:off x="4171950" y="1028700"/>
          <a:ext cx="711512" cy="639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469" name="Rovnice" r:id="rId4" imgW="419040" imgH="393480" progId="Equation.3">
                  <p:embed/>
                </p:oleObj>
              </mc:Choice>
              <mc:Fallback>
                <p:oleObj name="Rovnice" r:id="rId4" imgW="419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1028700"/>
                        <a:ext cx="711512" cy="63933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0460" name="Object 12"/>
          <p:cNvGraphicFramePr>
            <a:graphicFrameLocks noChangeAspect="1"/>
          </p:cNvGraphicFramePr>
          <p:nvPr/>
        </p:nvGraphicFramePr>
        <p:xfrm>
          <a:off x="2482850" y="5562600"/>
          <a:ext cx="4178300" cy="895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470" name="Rovnice" r:id="rId6" imgW="1917360" imgH="431640" progId="Equation.3">
                  <p:embed/>
                </p:oleObj>
              </mc:Choice>
              <mc:Fallback>
                <p:oleObj name="Rovnice" r:id="rId6" imgW="19173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5562600"/>
                        <a:ext cx="4178300" cy="895536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0461" name="Text Box 13"/>
          <p:cNvSpPr txBox="1">
            <a:spLocks noChangeArrowheads="1"/>
          </p:cNvSpPr>
          <p:nvPr/>
        </p:nvSpPr>
        <p:spPr bwMode="auto">
          <a:xfrm>
            <a:off x="5861050" y="1873250"/>
            <a:ext cx="577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kumimoji="0" lang="cs-CZ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6513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20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2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046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24384"/>
            <a:ext cx="90614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cs-CZ" sz="2800" b="1" dirty="0" smtClean="0"/>
              <a:t>Pohybuje-li se zdroj </a:t>
            </a:r>
            <a:r>
              <a:rPr lang="cs-CZ" sz="2800" dirty="0" smtClean="0"/>
              <a:t>od 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k P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přijímač</a:t>
            </a:r>
            <a:r>
              <a:rPr lang="cs-CZ" sz="2800" dirty="0" smtClean="0"/>
              <a:t> </a:t>
            </a:r>
            <a:r>
              <a:rPr lang="cs-CZ" sz="2800" b="1" dirty="0" smtClean="0"/>
              <a:t>je v klidu</a:t>
            </a:r>
            <a:r>
              <a:rPr lang="cs-CZ" sz="2800" dirty="0" smtClean="0"/>
              <a:t> </a:t>
            </a:r>
          </a:p>
          <a:p>
            <a:pPr marL="514350" lvl="0" indent="-514350">
              <a:buFont typeface="+mj-lt"/>
              <a:buAutoNum type="arabicPeriod" startAt="2"/>
            </a:pPr>
            <a:endParaRPr lang="cs-CZ" sz="2800" dirty="0" smtClean="0"/>
          </a:p>
          <a:p>
            <a:r>
              <a:rPr lang="cs-CZ" sz="2800" b="1" dirty="0" smtClean="0"/>
              <a:t>v </a:t>
            </a:r>
            <a:r>
              <a:rPr lang="cs-CZ" sz="2800" dirty="0" smtClean="0"/>
              <a:t>– rychlost zvuku </a:t>
            </a:r>
          </a:p>
          <a:p>
            <a:r>
              <a:rPr lang="cs-CZ" sz="2800" b="1" dirty="0" smtClean="0"/>
              <a:t>w</a:t>
            </a:r>
            <a:r>
              <a:rPr lang="cs-CZ" sz="2800" dirty="0" smtClean="0"/>
              <a:t> – rychlost zdroje  w &lt; v</a:t>
            </a:r>
          </a:p>
          <a:p>
            <a:endParaRPr lang="cs-CZ" sz="2800" dirty="0" smtClean="0"/>
          </a:p>
          <a:p>
            <a:pPr lvl="0"/>
            <a:r>
              <a:rPr lang="cs-CZ" sz="2800" dirty="0" smtClean="0"/>
              <a:t>Z se od 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vzdaluje → zvětšuje se λ</a:t>
            </a:r>
            <a:r>
              <a:rPr lang="cs-CZ" sz="2800" baseline="-25000" dirty="0" smtClean="0"/>
              <a:t>1</a:t>
            </a:r>
            <a:endParaRPr lang="cs-CZ" sz="2800" dirty="0" smtClean="0"/>
          </a:p>
          <a:p>
            <a:r>
              <a:rPr lang="cs-CZ" sz="2800" b="1" dirty="0" smtClean="0"/>
              <a:t> </a:t>
            </a: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v 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 je</a:t>
            </a:r>
            <a:r>
              <a:rPr lang="cs-CZ" sz="2800" b="1" dirty="0" smtClean="0"/>
              <a:t>           </a:t>
            </a:r>
          </a:p>
          <a:p>
            <a:endParaRPr lang="cs-CZ" sz="2800" b="1" dirty="0" smtClean="0"/>
          </a:p>
          <a:p>
            <a:pPr algn="ctr"/>
            <a:r>
              <a:rPr lang="cs-CZ" sz="2800" b="1" dirty="0" smtClean="0"/>
              <a:t>P</a:t>
            </a:r>
            <a:r>
              <a:rPr lang="cs-CZ" sz="2800" b="1" baseline="-25000" dirty="0" smtClean="0"/>
              <a:t>1</a:t>
            </a:r>
            <a:r>
              <a:rPr lang="cs-CZ" sz="2800" b="1" dirty="0" smtClean="0"/>
              <a:t> a Z se oddalují – f se snižuje na  f</a:t>
            </a:r>
            <a:r>
              <a:rPr lang="cs-CZ" sz="2800" b="1" baseline="-25000" dirty="0" smtClean="0"/>
              <a:t>1 </a:t>
            </a:r>
            <a:r>
              <a:rPr lang="cs-CZ" sz="2800" b="1" dirty="0" smtClean="0"/>
              <a:t>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graphicFrame>
        <p:nvGraphicFramePr>
          <p:cNvPr id="2921478" name="Object 6"/>
          <p:cNvGraphicFramePr>
            <a:graphicFrameLocks noChangeAspect="1"/>
          </p:cNvGraphicFramePr>
          <p:nvPr/>
        </p:nvGraphicFramePr>
        <p:xfrm>
          <a:off x="1238250" y="3829050"/>
          <a:ext cx="1416667" cy="888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483" name="Rovnice" r:id="rId4" imgW="660240" imgH="419040" progId="Equation.3">
                  <p:embed/>
                </p:oleObj>
              </mc:Choice>
              <mc:Fallback>
                <p:oleObj name="Rovnice" r:id="rId4" imgW="66024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3829050"/>
                        <a:ext cx="1416667" cy="888022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1479" name="Object 7"/>
          <p:cNvGraphicFramePr>
            <a:graphicFrameLocks noChangeAspect="1"/>
          </p:cNvGraphicFramePr>
          <p:nvPr/>
        </p:nvGraphicFramePr>
        <p:xfrm>
          <a:off x="2927350" y="3784600"/>
          <a:ext cx="4114586" cy="99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484" name="Rovnice" r:id="rId6" imgW="1917360" imgH="482400" progId="Equation.3">
                  <p:embed/>
                </p:oleObj>
              </mc:Choice>
              <mc:Fallback>
                <p:oleObj name="Rovnice" r:id="rId6" imgW="1917360" imgH="4824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784600"/>
                        <a:ext cx="4114586" cy="992189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5780029" y="717550"/>
            <a:ext cx="2488232" cy="2355850"/>
          </a:xfrm>
          <a:prstGeom prst="ellipse">
            <a:avLst/>
          </a:prstGeom>
          <a:solidFill>
            <a:srgbClr val="FFFF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39958" y="1001244"/>
            <a:ext cx="1887992" cy="178754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905500" y="1331760"/>
            <a:ext cx="1190783" cy="11274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5949950" y="1569549"/>
            <a:ext cx="688482" cy="651852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cs-CZ" sz="2800" b="1" dirty="0"/>
          </a:p>
        </p:txBody>
      </p: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 flipV="1">
            <a:off x="5461000" y="1917509"/>
            <a:ext cx="3200956" cy="9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Elipsa 20"/>
          <p:cNvSpPr/>
          <p:nvPr/>
        </p:nvSpPr>
        <p:spPr>
          <a:xfrm>
            <a:off x="6935245" y="1828800"/>
            <a:ext cx="177800" cy="177800"/>
          </a:xfrm>
          <a:prstGeom prst="ellipse">
            <a:avLst/>
          </a:prstGeom>
          <a:solidFill>
            <a:srgbClr val="FFFF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695054" y="1828800"/>
            <a:ext cx="177800" cy="177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6438900" y="1828800"/>
            <a:ext cx="177800" cy="177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6205291" y="1828800"/>
            <a:ext cx="177800" cy="1778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5372100" y="1917700"/>
            <a:ext cx="6223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572000" y="1606550"/>
            <a:ext cx="577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kumimoji="0" lang="cs-CZ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8305800" y="1651000"/>
            <a:ext cx="577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latin typeface="Calibri" pitchFamily="34" charset="0"/>
                <a:cs typeface="Arial" pitchFamily="34" charset="0"/>
              </a:rPr>
              <a:t>1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2927350" y="4851400"/>
          <a:ext cx="129794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485" name="Rovnice" r:id="rId8" imgW="431640" imgH="215640" progId="Equation.3">
                  <p:embed/>
                </p:oleObj>
              </mc:Choice>
              <mc:Fallback>
                <p:oleObj name="Rovnice" r:id="rId8" imgW="4316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851400"/>
                        <a:ext cx="1297940" cy="62230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620772"/>
            <a:ext cx="90614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cs-CZ" sz="2800" b="1" dirty="0" smtClean="0"/>
              <a:t>Pohybuje-li se zdroj </a:t>
            </a:r>
            <a:r>
              <a:rPr lang="cs-CZ" sz="2800" dirty="0" smtClean="0"/>
              <a:t>od P</a:t>
            </a:r>
            <a:r>
              <a:rPr lang="cs-CZ" sz="2800" baseline="-25000" dirty="0" smtClean="0"/>
              <a:t>1</a:t>
            </a:r>
            <a:r>
              <a:rPr lang="cs-CZ" sz="2800" dirty="0" smtClean="0"/>
              <a:t> k P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smtClean="0"/>
              <a:t>přijímač</a:t>
            </a:r>
            <a:r>
              <a:rPr lang="cs-CZ" sz="2800" dirty="0" smtClean="0"/>
              <a:t> </a:t>
            </a:r>
            <a:r>
              <a:rPr lang="cs-CZ" sz="2800" b="1" dirty="0" smtClean="0"/>
              <a:t>je v klidu</a:t>
            </a:r>
            <a:r>
              <a:rPr lang="cs-CZ" sz="2800" dirty="0" smtClean="0"/>
              <a:t> </a:t>
            </a:r>
          </a:p>
          <a:p>
            <a:pPr marL="514350" lvl="0" indent="-514350">
              <a:buFont typeface="+mj-lt"/>
              <a:buAutoNum type="arabicPeriod" startAt="2"/>
            </a:pPr>
            <a:endParaRPr lang="cs-CZ" sz="2800" dirty="0" smtClean="0"/>
          </a:p>
          <a:p>
            <a:r>
              <a:rPr lang="cs-CZ" sz="2800" b="1" dirty="0" smtClean="0"/>
              <a:t>v </a:t>
            </a:r>
            <a:r>
              <a:rPr lang="cs-CZ" sz="2800" dirty="0" smtClean="0"/>
              <a:t>– rychlost zvuku </a:t>
            </a:r>
          </a:p>
          <a:p>
            <a:r>
              <a:rPr lang="cs-CZ" sz="2800" b="1" dirty="0" smtClean="0"/>
              <a:t>w</a:t>
            </a:r>
            <a:r>
              <a:rPr lang="cs-CZ" sz="2800" dirty="0" smtClean="0"/>
              <a:t> – rychlost zdroje  w &lt; v</a:t>
            </a:r>
          </a:p>
          <a:p>
            <a:pPr lvl="0">
              <a:tabLst>
                <a:tab pos="442913" algn="l"/>
              </a:tabLst>
            </a:pPr>
            <a:endParaRPr lang="cs-CZ" sz="2800" dirty="0" smtClean="0"/>
          </a:p>
          <a:p>
            <a:pPr lvl="0">
              <a:tabLst>
                <a:tab pos="442913" algn="l"/>
              </a:tabLst>
            </a:pPr>
            <a:r>
              <a:rPr lang="cs-CZ" sz="2800" dirty="0" smtClean="0"/>
              <a:t>Z se k P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přibližuje → zmenšuje se λ</a:t>
            </a:r>
            <a:r>
              <a:rPr lang="cs-CZ" sz="2800" baseline="-25000" dirty="0" smtClean="0"/>
              <a:t>2</a:t>
            </a:r>
            <a:endParaRPr lang="cs-CZ" sz="2800" dirty="0" smtClean="0"/>
          </a:p>
          <a:p>
            <a:r>
              <a:rPr lang="cs-CZ" sz="2800" b="1" dirty="0" smtClean="0"/>
              <a:t> </a:t>
            </a:r>
          </a:p>
          <a:p>
            <a:endParaRPr lang="cs-CZ" sz="2800" b="1" dirty="0" smtClean="0"/>
          </a:p>
          <a:p>
            <a:endParaRPr lang="cs-CZ" sz="2800" dirty="0" smtClean="0"/>
          </a:p>
          <a:p>
            <a:r>
              <a:rPr lang="cs-CZ" sz="2800" dirty="0" smtClean="0"/>
              <a:t>v P</a:t>
            </a:r>
            <a:r>
              <a:rPr lang="cs-CZ" sz="2800" baseline="-25000" dirty="0" smtClean="0"/>
              <a:t>2</a:t>
            </a:r>
            <a:r>
              <a:rPr lang="cs-CZ" sz="2800" dirty="0" smtClean="0"/>
              <a:t>  je</a:t>
            </a:r>
            <a:r>
              <a:rPr lang="cs-CZ" sz="2800" b="1" dirty="0" smtClean="0"/>
              <a:t>           </a:t>
            </a:r>
            <a:endParaRPr lang="cs-CZ" sz="2800" dirty="0" smtClean="0"/>
          </a:p>
          <a:p>
            <a:r>
              <a:rPr lang="cs-CZ" sz="2800" b="1" dirty="0" smtClean="0"/>
              <a:t> </a:t>
            </a:r>
            <a:endParaRPr lang="cs-CZ" sz="2800" dirty="0" smtClean="0"/>
          </a:p>
          <a:p>
            <a:pPr algn="ctr"/>
            <a:r>
              <a:rPr lang="cs-CZ" sz="2800" b="1" dirty="0" smtClean="0"/>
              <a:t>P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 a Z se přibližují – f se zvětšuje na f</a:t>
            </a:r>
            <a:r>
              <a:rPr lang="cs-CZ" sz="2800" b="1" baseline="-25000" dirty="0" smtClean="0"/>
              <a:t>2</a:t>
            </a:r>
            <a:r>
              <a:rPr lang="cs-CZ" sz="2800" b="1" dirty="0" smtClean="0"/>
              <a:t>.</a:t>
            </a:r>
          </a:p>
          <a:p>
            <a:endParaRPr lang="cs-CZ" sz="2800" b="1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graphicFrame>
        <p:nvGraphicFramePr>
          <p:cNvPr id="2921480" name="Object 8"/>
          <p:cNvGraphicFramePr>
            <a:graphicFrameLocks noChangeAspect="1"/>
          </p:cNvGraphicFramePr>
          <p:nvPr/>
        </p:nvGraphicFramePr>
        <p:xfrm>
          <a:off x="2847477" y="3784600"/>
          <a:ext cx="416927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95" name="Rovnice" r:id="rId4" imgW="1942920" imgH="482400" progId="Equation.3">
                  <p:embed/>
                </p:oleObj>
              </mc:Choice>
              <mc:Fallback>
                <p:oleObj name="Rovnice" r:id="rId4" imgW="194292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477" y="3784600"/>
                        <a:ext cx="4169273" cy="992187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1481" name="Object 9"/>
          <p:cNvGraphicFramePr>
            <a:graphicFrameLocks noChangeAspect="1"/>
          </p:cNvGraphicFramePr>
          <p:nvPr/>
        </p:nvGraphicFramePr>
        <p:xfrm>
          <a:off x="1202827" y="3829050"/>
          <a:ext cx="1442708" cy="888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96" name="Rovnice" r:id="rId6" imgW="672840" imgH="419040" progId="Equation.3">
                  <p:embed/>
                </p:oleObj>
              </mc:Choice>
              <mc:Fallback>
                <p:oleObj name="Rovnice" r:id="rId6" imgW="672840" imgH="419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827" y="3829050"/>
                        <a:ext cx="1442708" cy="88802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5780029" y="717550"/>
            <a:ext cx="2488232" cy="2355850"/>
          </a:xfrm>
          <a:prstGeom prst="ellipse">
            <a:avLst/>
          </a:prstGeom>
          <a:solidFill>
            <a:srgbClr val="FFFF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5839958" y="1001244"/>
            <a:ext cx="1887992" cy="1787545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905500" y="1331760"/>
            <a:ext cx="1190783" cy="112742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5949950" y="1569549"/>
            <a:ext cx="688482" cy="651852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cs-CZ" sz="2800" b="1" dirty="0"/>
          </a:p>
        </p:txBody>
      </p:sp>
      <p:cxnSp>
        <p:nvCxnSpPr>
          <p:cNvPr id="14" name="AutoShape 8"/>
          <p:cNvCxnSpPr>
            <a:cxnSpLocks noChangeShapeType="1"/>
          </p:cNvCxnSpPr>
          <p:nvPr/>
        </p:nvCxnSpPr>
        <p:spPr bwMode="auto">
          <a:xfrm flipV="1">
            <a:off x="5461000" y="1917509"/>
            <a:ext cx="3200956" cy="9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21" name="Elipsa 20"/>
          <p:cNvSpPr/>
          <p:nvPr/>
        </p:nvSpPr>
        <p:spPr>
          <a:xfrm>
            <a:off x="6935245" y="1828800"/>
            <a:ext cx="177800" cy="177800"/>
          </a:xfrm>
          <a:prstGeom prst="ellipse">
            <a:avLst/>
          </a:prstGeom>
          <a:solidFill>
            <a:srgbClr val="FFFF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695054" y="1828800"/>
            <a:ext cx="177800" cy="177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6438900" y="1828800"/>
            <a:ext cx="177800" cy="177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Elipsa 24"/>
          <p:cNvSpPr/>
          <p:nvPr/>
        </p:nvSpPr>
        <p:spPr>
          <a:xfrm>
            <a:off x="6205291" y="1828800"/>
            <a:ext cx="177800" cy="1778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šipka 26"/>
          <p:cNvCxnSpPr/>
          <p:nvPr/>
        </p:nvCxnSpPr>
        <p:spPr>
          <a:xfrm rot="10800000">
            <a:off x="5372100" y="1917700"/>
            <a:ext cx="6223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4572000" y="1606550"/>
            <a:ext cx="577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kumimoji="0" lang="cs-CZ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8305800" y="1651000"/>
            <a:ext cx="577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</a:t>
            </a:r>
            <a:r>
              <a:rPr lang="cs-CZ" sz="2800" baseline="-25000" dirty="0" smtClean="0">
                <a:latin typeface="Calibri" pitchFamily="34" charset="0"/>
                <a:cs typeface="Arial" pitchFamily="34" charset="0"/>
              </a:rPr>
              <a:t>1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07494" name="Object 7"/>
          <p:cNvGraphicFramePr>
            <a:graphicFrameLocks noChangeAspect="1"/>
          </p:cNvGraphicFramePr>
          <p:nvPr/>
        </p:nvGraphicFramePr>
        <p:xfrm>
          <a:off x="2835275" y="4851400"/>
          <a:ext cx="13366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497" name="Rovnice" r:id="rId8" imgW="444240" imgH="215640" progId="Equation.3">
                  <p:embed/>
                </p:oleObj>
              </mc:Choice>
              <mc:Fallback>
                <p:oleObj name="Rovnice" r:id="rId8" imgW="444240" imgH="215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4851400"/>
                        <a:ext cx="1336675" cy="62230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222250" y="539750"/>
            <a:ext cx="906145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Jestliže se </a:t>
            </a:r>
            <a:r>
              <a:rPr lang="cs-CZ" sz="2800" b="1" dirty="0" smtClean="0"/>
              <a:t>w </a:t>
            </a:r>
            <a:r>
              <a:rPr lang="cs-CZ" sz="2800" dirty="0" smtClean="0"/>
              <a:t>(rychlost zdroje) blíží </a:t>
            </a:r>
            <a:r>
              <a:rPr lang="cs-CZ" sz="2800" b="1" dirty="0" smtClean="0"/>
              <a:t>v </a:t>
            </a:r>
            <a:r>
              <a:rPr lang="cs-CZ" sz="2800" dirty="0" smtClean="0"/>
              <a:t>(rychlosti zvuku)</a:t>
            </a:r>
            <a:r>
              <a:rPr lang="cs-CZ" sz="2800" b="1" dirty="0" smtClean="0"/>
              <a:t> </a:t>
            </a:r>
            <a:r>
              <a:rPr lang="cs-CZ" sz="2800" dirty="0" smtClean="0"/>
              <a:t>pak</a:t>
            </a:r>
          </a:p>
          <a:p>
            <a:pPr>
              <a:tabLst>
                <a:tab pos="2692400" algn="l"/>
              </a:tabLst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/>
              <a:t>Obalová vrstva </a:t>
            </a:r>
            <a:br>
              <a:rPr lang="cs-CZ" sz="2800" dirty="0" smtClean="0"/>
            </a:br>
            <a:r>
              <a:rPr lang="cs-CZ" sz="2800" dirty="0" smtClean="0"/>
              <a:t>vlnoploch vytváří </a:t>
            </a:r>
            <a:br>
              <a:rPr lang="cs-CZ" sz="2800" dirty="0" smtClean="0"/>
            </a:br>
            <a:r>
              <a:rPr lang="cs-CZ" sz="2800" b="1" dirty="0" smtClean="0"/>
              <a:t>rázovou vlnu </a:t>
            </a:r>
            <a:br>
              <a:rPr lang="cs-CZ" sz="2800" b="1" dirty="0" smtClean="0"/>
            </a:br>
            <a:r>
              <a:rPr lang="cs-CZ" sz="2800" dirty="0" smtClean="0"/>
              <a:t>(dochází ke stlačení </a:t>
            </a:r>
            <a:br>
              <a:rPr lang="cs-CZ" sz="2800" dirty="0" smtClean="0"/>
            </a:br>
            <a:r>
              <a:rPr lang="cs-CZ" sz="2800" dirty="0" smtClean="0"/>
              <a:t>vzduchu), </a:t>
            </a:r>
            <a:br>
              <a:rPr lang="cs-CZ" sz="2800" dirty="0" smtClean="0"/>
            </a:br>
            <a:r>
              <a:rPr lang="cs-CZ" sz="2800" dirty="0" smtClean="0"/>
              <a:t>když dosáhne </a:t>
            </a:r>
            <a:br>
              <a:rPr lang="cs-CZ" sz="2800" dirty="0" smtClean="0"/>
            </a:br>
            <a:r>
              <a:rPr lang="cs-CZ" sz="2800" dirty="0" smtClean="0"/>
              <a:t>zemského povrchu, </a:t>
            </a:r>
            <a:br>
              <a:rPr lang="cs-CZ" sz="2800" dirty="0" smtClean="0"/>
            </a:br>
            <a:r>
              <a:rPr lang="cs-CZ" sz="2800" dirty="0" smtClean="0"/>
              <a:t>projeví se akustickým třeskem.</a:t>
            </a:r>
          </a:p>
          <a:p>
            <a:r>
              <a:rPr lang="cs-CZ" sz="2800" dirty="0" smtClean="0"/>
              <a:t> 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graphicFrame>
        <p:nvGraphicFramePr>
          <p:cNvPr id="2924546" name="Object 2"/>
          <p:cNvGraphicFramePr>
            <a:graphicFrameLocks noChangeAspect="1"/>
          </p:cNvGraphicFramePr>
          <p:nvPr/>
        </p:nvGraphicFramePr>
        <p:xfrm>
          <a:off x="349250" y="1206500"/>
          <a:ext cx="2835934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4547" name="Rovnice" r:id="rId4" imgW="1257120" imgH="419040" progId="Equation.3">
                  <p:embed/>
                </p:oleObj>
              </mc:Choice>
              <mc:Fallback>
                <p:oleObj name="Rovnice" r:id="rId4" imgW="12571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1206500"/>
                        <a:ext cx="2835934" cy="93345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69340" y="1473200"/>
            <a:ext cx="3774660" cy="3573836"/>
          </a:xfrm>
          <a:prstGeom prst="ellipse">
            <a:avLst/>
          </a:prstGeom>
          <a:solidFill>
            <a:srgbClr val="FFFF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016500" y="1904261"/>
            <a:ext cx="2864092" cy="2711714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616450" y="2360118"/>
            <a:ext cx="1800000" cy="180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305300" y="2765687"/>
            <a:ext cx="1044431" cy="98886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cs-CZ" sz="2800" b="1" dirty="0"/>
          </a:p>
        </p:txBody>
      </p: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3860800" y="3257497"/>
            <a:ext cx="4855600" cy="52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2" name="Elipsa 11"/>
          <p:cNvSpPr/>
          <p:nvPr/>
        </p:nvSpPr>
        <p:spPr>
          <a:xfrm>
            <a:off x="7121809" y="3125257"/>
            <a:ext cx="269723" cy="2697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313685" y="3125257"/>
            <a:ext cx="269723" cy="26972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384801" y="3125257"/>
            <a:ext cx="269723" cy="269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692654" y="3125257"/>
            <a:ext cx="269723" cy="26972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9" name="Přímá spojovací čára 28"/>
          <p:cNvCxnSpPr/>
          <p:nvPr/>
        </p:nvCxnSpPr>
        <p:spPr>
          <a:xfrm rot="10800000" flipH="1">
            <a:off x="3816350" y="1028705"/>
            <a:ext cx="3511550" cy="22512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/>
          <p:nvPr/>
        </p:nvCxnSpPr>
        <p:spPr>
          <a:xfrm>
            <a:off x="3816350" y="3251200"/>
            <a:ext cx="5327650" cy="3333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-184150" y="6540500"/>
            <a:ext cx="9601200" cy="44450"/>
          </a:xfrm>
          <a:prstGeom prst="line">
            <a:avLst/>
          </a:prstGeom>
          <a:ln w="38100">
            <a:solidFill>
              <a:srgbClr val="32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7105650" y="3117850"/>
            <a:ext cx="269723" cy="269723"/>
          </a:xfrm>
          <a:prstGeom prst="ellipse">
            <a:avLst/>
          </a:prstGeom>
          <a:solidFill>
            <a:srgbClr val="FFFF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26407 -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171450" y="566321"/>
            <a:ext cx="7467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I když je rázová vlna vytvářena tělesem po celou dobu jeho nadzvukového pohybu, případný pozorovatel může slyšet rázovou vlnu </a:t>
            </a:r>
            <a:br>
              <a:rPr lang="cs-CZ" sz="2800" dirty="0" smtClean="0"/>
            </a:br>
            <a:r>
              <a:rPr lang="cs-CZ" sz="2800" dirty="0" smtClean="0"/>
              <a:t>pouze jedenkrát, a to v okamžiku </a:t>
            </a:r>
            <a:br>
              <a:rPr lang="cs-CZ" sz="2800" dirty="0" smtClean="0"/>
            </a:br>
            <a:r>
              <a:rPr lang="cs-CZ" sz="2800" dirty="0" smtClean="0"/>
              <a:t>protnutí </a:t>
            </a:r>
            <a:r>
              <a:rPr lang="cs-CZ" sz="2800" b="1" dirty="0" smtClean="0"/>
              <a:t>Machovy linie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s místem pozorovatele. </a:t>
            </a:r>
          </a:p>
          <a:p>
            <a:endParaRPr lang="cs-CZ" sz="2800" dirty="0" smtClean="0"/>
          </a:p>
          <a:p>
            <a:r>
              <a:rPr lang="cs-CZ" sz="2800" dirty="0" smtClean="0"/>
              <a:t>Úhel α, který svírá </a:t>
            </a:r>
            <a:br>
              <a:rPr lang="cs-CZ" sz="2800" dirty="0" smtClean="0"/>
            </a:br>
            <a:r>
              <a:rPr lang="cs-CZ" sz="2800" dirty="0" smtClean="0"/>
              <a:t>Machova linie se směrem </a:t>
            </a:r>
            <a:br>
              <a:rPr lang="cs-CZ" sz="2800" dirty="0" smtClean="0"/>
            </a:br>
            <a:r>
              <a:rPr lang="cs-CZ" sz="2800" dirty="0" smtClean="0"/>
              <a:t>pohybu tělesa, je dán vztahem </a:t>
            </a:r>
          </a:p>
          <a:p>
            <a:endParaRPr lang="cs-CZ" sz="2800" dirty="0" smtClean="0"/>
          </a:p>
          <a:p>
            <a:r>
              <a:rPr lang="cs-CZ" sz="2800" dirty="0" smtClean="0"/>
              <a:t> 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69340" y="1473200"/>
            <a:ext cx="3774660" cy="3573836"/>
          </a:xfrm>
          <a:prstGeom prst="ellipse">
            <a:avLst/>
          </a:prstGeom>
          <a:solidFill>
            <a:srgbClr val="FFFF8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5016500" y="1904261"/>
            <a:ext cx="2864092" cy="2711714"/>
          </a:xfrm>
          <a:prstGeom prst="ellipse">
            <a:avLst/>
          </a:prstGeom>
          <a:solidFill>
            <a:srgbClr val="FFC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4616450" y="2360118"/>
            <a:ext cx="1800000" cy="180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305300" y="2765687"/>
            <a:ext cx="1044431" cy="988863"/>
          </a:xfrm>
          <a:prstGeom prst="ellipse">
            <a:avLst/>
          </a:prstGeom>
          <a:solidFill>
            <a:srgbClr val="C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cs-CZ" sz="2800" b="1" dirty="0"/>
          </a:p>
        </p:txBody>
      </p:sp>
      <p:cxnSp>
        <p:nvCxnSpPr>
          <p:cNvPr id="11" name="AutoShape 8"/>
          <p:cNvCxnSpPr>
            <a:cxnSpLocks noChangeShapeType="1"/>
          </p:cNvCxnSpPr>
          <p:nvPr/>
        </p:nvCxnSpPr>
        <p:spPr bwMode="auto">
          <a:xfrm>
            <a:off x="3860800" y="3257497"/>
            <a:ext cx="4855600" cy="52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2" name="Elipsa 11"/>
          <p:cNvSpPr/>
          <p:nvPr/>
        </p:nvSpPr>
        <p:spPr>
          <a:xfrm>
            <a:off x="7121809" y="3125257"/>
            <a:ext cx="269723" cy="269723"/>
          </a:xfrm>
          <a:prstGeom prst="ellipse">
            <a:avLst/>
          </a:prstGeom>
          <a:solidFill>
            <a:srgbClr val="FFFF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313685" y="3125257"/>
            <a:ext cx="269723" cy="26972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5384801" y="3125257"/>
            <a:ext cx="269723" cy="2697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4692654" y="3125257"/>
            <a:ext cx="269723" cy="269723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ovací čára 29"/>
          <p:cNvCxnSpPr/>
          <p:nvPr/>
        </p:nvCxnSpPr>
        <p:spPr>
          <a:xfrm>
            <a:off x="3816350" y="3251200"/>
            <a:ext cx="5327650" cy="3333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3"/>
          <p:cNvSpPr txBox="1">
            <a:spLocks noChangeArrowheads="1"/>
          </p:cNvSpPr>
          <p:nvPr/>
        </p:nvSpPr>
        <p:spPr bwMode="auto">
          <a:xfrm rot="2036112">
            <a:off x="3828885" y="4465071"/>
            <a:ext cx="3244850" cy="5572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Machova linie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Přímá spojovací čára 39"/>
          <p:cNvCxnSpPr/>
          <p:nvPr/>
        </p:nvCxnSpPr>
        <p:spPr>
          <a:xfrm>
            <a:off x="-184150" y="6673850"/>
            <a:ext cx="9601200" cy="44450"/>
          </a:xfrm>
          <a:prstGeom prst="line">
            <a:avLst/>
          </a:prstGeom>
          <a:ln w="38100">
            <a:solidFill>
              <a:srgbClr val="32C8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08515" name="Object 4"/>
          <p:cNvGraphicFramePr>
            <a:graphicFrameLocks noChangeAspect="1"/>
          </p:cNvGraphicFramePr>
          <p:nvPr/>
        </p:nvGraphicFramePr>
        <p:xfrm>
          <a:off x="749300" y="5073650"/>
          <a:ext cx="1613436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8516" name="Rovnice" r:id="rId4" imgW="634680" imgH="393480" progId="Equation.3">
                  <p:embed/>
                </p:oleObj>
              </mc:Choice>
              <mc:Fallback>
                <p:oleObj name="Rovnice" r:id="rId4" imgW="6346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5073650"/>
                        <a:ext cx="1613436" cy="977900"/>
                      </a:xfrm>
                      <a:prstGeom prst="rect">
                        <a:avLst/>
                      </a:prstGeom>
                      <a:solidFill>
                        <a:srgbClr val="F40000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0851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4426" y="6007100"/>
            <a:ext cx="47575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550" y="6007100"/>
            <a:ext cx="47575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0900" y="6007100"/>
            <a:ext cx="47575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05150" y="6007100"/>
            <a:ext cx="475754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Oblouk 22"/>
          <p:cNvSpPr/>
          <p:nvPr/>
        </p:nvSpPr>
        <p:spPr>
          <a:xfrm>
            <a:off x="304800" y="-260350"/>
            <a:ext cx="7067550" cy="7067550"/>
          </a:xfrm>
          <a:prstGeom prst="arc">
            <a:avLst>
              <a:gd name="adj1" fmla="val 19639089"/>
              <a:gd name="adj2" fmla="val 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cs-CZ" sz="4400" dirty="0"/>
          </a:p>
        </p:txBody>
      </p:sp>
      <p:sp>
        <p:nvSpPr>
          <p:cNvPr id="25" name="Obdélník 24"/>
          <p:cNvSpPr/>
          <p:nvPr/>
        </p:nvSpPr>
        <p:spPr>
          <a:xfrm>
            <a:off x="6038850" y="2184400"/>
            <a:ext cx="5052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4400" dirty="0" smtClean="0">
                <a:solidFill>
                  <a:prstClr val="black"/>
                </a:solidFill>
              </a:rPr>
              <a:t>α</a:t>
            </a:r>
            <a:endParaRPr lang="cs-CZ" sz="4400" dirty="0">
              <a:solidFill>
                <a:prstClr val="black"/>
              </a:solidFill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rot="10800000" flipH="1">
            <a:off x="3816350" y="1028705"/>
            <a:ext cx="3511550" cy="22512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-0.87309 -0.0004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0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08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 animBg="1"/>
      <p:bldP spid="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55"/>
          <p:cNvSpPr>
            <a:spLocks noChangeArrowheads="1"/>
          </p:cNvSpPr>
          <p:nvPr/>
        </p:nvSpPr>
        <p:spPr bwMode="auto">
          <a:xfrm>
            <a:off x="82550" y="539750"/>
            <a:ext cx="906145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Kromě letícího letadla je možné se s rázovou vlnou setkat např. při výstřelu ze zbraně, explozích, práskání biče, …</a:t>
            </a:r>
          </a:p>
          <a:p>
            <a:endParaRPr lang="cs-CZ" sz="1000" dirty="0" smtClean="0"/>
          </a:p>
          <a:p>
            <a:r>
              <a:rPr lang="cs-CZ" sz="2800" b="1" dirty="0" smtClean="0"/>
              <a:t>nadzvuková rychlost</a:t>
            </a:r>
            <a:endParaRPr lang="cs-CZ" sz="2800" dirty="0" smtClean="0"/>
          </a:p>
          <a:p>
            <a:r>
              <a:rPr lang="cs-CZ" sz="2800" dirty="0" smtClean="0"/>
              <a:t>Machovo číslo M – násobek rychlosti zvuku</a:t>
            </a:r>
          </a:p>
          <a:p>
            <a:r>
              <a:rPr lang="cs-CZ" sz="2800" dirty="0" smtClean="0"/>
              <a:t>M 1</a:t>
            </a:r>
            <a:r>
              <a:rPr lang="cs-CZ" sz="2800" baseline="-25000" dirty="0" smtClean="0"/>
              <a:t> </a:t>
            </a:r>
            <a:r>
              <a:rPr lang="cs-CZ" sz="2800" dirty="0" smtClean="0"/>
              <a:t>→ v = 340 m.s</a:t>
            </a:r>
            <a:r>
              <a:rPr lang="cs-CZ" sz="2800" baseline="30000" dirty="0" smtClean="0"/>
              <a:t>-1</a:t>
            </a:r>
            <a:r>
              <a:rPr lang="cs-CZ" sz="2800" dirty="0" smtClean="0"/>
              <a:t> = 1224 km.h</a:t>
            </a:r>
            <a:r>
              <a:rPr lang="cs-CZ" sz="2800" baseline="30000" dirty="0" smtClean="0"/>
              <a:t>-1</a:t>
            </a:r>
          </a:p>
          <a:p>
            <a:endParaRPr lang="cs-CZ" sz="1000" dirty="0" smtClean="0"/>
          </a:p>
          <a:p>
            <a:r>
              <a:rPr lang="cs-CZ" sz="2800" dirty="0" err="1" smtClean="0"/>
              <a:t>Concorde</a:t>
            </a:r>
            <a:r>
              <a:rPr lang="cs-CZ" sz="2800" dirty="0" smtClean="0"/>
              <a:t> M = 2,1 </a:t>
            </a:r>
            <a:endParaRPr lang="cs-CZ" sz="2800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6. DOPPLERŮV JEV</a:t>
            </a:r>
          </a:p>
        </p:txBody>
      </p:sp>
      <p:pic>
        <p:nvPicPr>
          <p:cNvPr id="3021826" name="Picture 2" descr="Soubor:Sound barrier char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10" y="3384550"/>
            <a:ext cx="8037532" cy="29337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127750" y="2673350"/>
            <a:ext cx="284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/>
              <a:t>Obr.:  17 </a:t>
            </a:r>
          </a:p>
          <a:p>
            <a:pPr algn="r"/>
            <a:r>
              <a:rPr lang="cs-CZ" sz="2000" dirty="0" smtClean="0"/>
              <a:t>Formování rázové vlny (4) </a:t>
            </a:r>
            <a:br>
              <a:rPr lang="cs-CZ" sz="2000" dirty="0" smtClean="0"/>
            </a:br>
            <a:r>
              <a:rPr lang="cs-CZ" sz="2000" dirty="0" smtClean="0"/>
              <a:t>v závislosti na rychlosti</a:t>
            </a:r>
          </a:p>
          <a:p>
            <a:pPr algn="r"/>
            <a:r>
              <a:rPr lang="cs-CZ" sz="2000" dirty="0" smtClean="0"/>
              <a:t>pohybu zdroje. 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 marL="360363"/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1 podzvuková rychlost</a:t>
            </a:r>
            <a:br>
              <a:rPr lang="cs-CZ" sz="2000" dirty="0" smtClean="0"/>
            </a:br>
            <a:r>
              <a:rPr lang="cs-CZ" sz="2000" dirty="0" smtClean="0"/>
              <a:t>2 rychlost zvuku</a:t>
            </a:r>
            <a:br>
              <a:rPr lang="cs-CZ" sz="2000" dirty="0" smtClean="0"/>
            </a:br>
            <a:r>
              <a:rPr lang="cs-CZ" sz="2000" dirty="0" smtClean="0"/>
              <a:t>3 nadzvuková rychlost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Použitá </a:t>
            </a:r>
            <a:r>
              <a:rPr lang="cs-CZ" sz="3400" b="1" dirty="0">
                <a:solidFill>
                  <a:srgbClr val="DDDDDD"/>
                </a:solidFill>
                <a:cs typeface="Arial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/>
              <a:t>LEPIL ,O. </a:t>
            </a:r>
            <a:r>
              <a:rPr lang="cs-CZ" sz="1400" i="1" dirty="0" smtClean="0"/>
              <a:t>Mechanické kmitání a vlnění, Fyzika pro gymnázia </a:t>
            </a:r>
            <a:r>
              <a:rPr lang="cs-CZ" sz="1400" dirty="0" smtClean="0"/>
              <a:t>. Prometheus, Praha 2004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ISBN 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 ISBN 978-80-7196-266-3</a:t>
            </a:r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/>
              <a:t>NAHODIL, J. Fyzika v běžném životě. Praha: Prometheus, 2010. ISBN 80-7196-005-5</a:t>
            </a:r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endParaRPr lang="cs-CZ" sz="1400" dirty="0" smtClean="0"/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  </a:t>
            </a:r>
            <a:r>
              <a:rPr lang="it-IT" sz="1400" dirty="0" smtClean="0"/>
              <a:t>[online]. [cit. 2013-04-06]. Dostupné z: http://fyzmatik.pise.cz/img/223072.jpg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[2]  </a:t>
            </a:r>
            <a:r>
              <a:rPr lang="it-IT" sz="1400" dirty="0" smtClean="0"/>
              <a:t>[online]. [cit. 2013-04-06]. Dostupné z: http://www.helago-cz.cz/public/content-images/cz/product/19989.jpg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 </a:t>
            </a:r>
            <a:r>
              <a:rPr lang="it-IT" sz="1400" dirty="0" smtClean="0"/>
              <a:t>[online]. [cit. 2013-04-06]. Dostupné z: http://www.helago-cz.cz/public/content-images/cz/product/19989.jpg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  </a:t>
            </a:r>
            <a:r>
              <a:rPr lang="it-IT" sz="1400" dirty="0" smtClean="0"/>
              <a:t>[online]. [cit. 2013-04-06]. Dostupné z: http://www.soitron.sk/media/articles/2011/05/zvuk1.jpg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2013-04-06].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http://upload.wikimedia.org/wikipedia/commons/f/f4/Actor_portraying_Alexander_Graham_Bell_in_an_</a:t>
            </a:r>
            <a:r>
              <a:rPr lang="cs-CZ" sz="1400" dirty="0" smtClean="0"/>
              <a:t> </a:t>
            </a:r>
            <a:r>
              <a:rPr lang="en-US" sz="1400" dirty="0" smtClean="0"/>
              <a:t>AT%26T_promotional_film_%281926%29.jpg </a:t>
            </a:r>
            <a:endParaRPr lang="cs-CZ" sz="1400" dirty="0" smtClean="0"/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[6]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2013-04-06].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http://upload.wikimedia.org/wikipedia/commons/thumb/f/f7/Praenatal.png/673px-Praenatal.png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[7]  </a:t>
            </a:r>
            <a:r>
              <a:rPr lang="it-IT" sz="1400" dirty="0" smtClean="0"/>
              <a:t>[online]. [cit. 2013-04-06]. Dostupné z: http://www.testinglab.cz/pics/klasicky-ultrazvuk.jpg </a:t>
            </a:r>
            <a:endParaRPr lang="cs-CZ" sz="1400" dirty="0" smtClean="0"/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[8]  </a:t>
            </a:r>
            <a:r>
              <a:rPr lang="it-IT" sz="1400" dirty="0" smtClean="0"/>
              <a:t>[online]. [cit. 2013-04-06]. Dostupné z: http://1.bp.blogspot.com/-wUkcP6mlcnE/TZMmTtAFqcI/AAAAAAAAAxs/FVhXZrvRS7M/s400/Bez-n%25C3%25A1zvu-1.jpg </a:t>
            </a:r>
            <a:endParaRPr lang="cs-CZ" sz="1400" dirty="0" smtClean="0"/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  </a:t>
            </a:r>
            <a:r>
              <a:rPr lang="it-IT" sz="1400" dirty="0" smtClean="0"/>
              <a:t>[online]. [cit. 2013-04-06]. Dostupné z: http://visual.merriam-webster.com/images/earth/geography/remote-sensing/sonar.jpg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[10]  </a:t>
            </a:r>
            <a:r>
              <a:rPr lang="it-IT" sz="1400" dirty="0" smtClean="0"/>
              <a:t>[online]. [cit. 2013-04-06]. Dostupné z: http://images.yourdictionary.com/images/science/ASsonar.jpg </a:t>
            </a: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58477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200" b="1" dirty="0" smtClean="0">
                <a:solidFill>
                  <a:srgbClr val="DDDDDD"/>
                </a:solidFill>
                <a:cs typeface="Arial" charset="0"/>
              </a:rPr>
              <a:t>ZVUKOVÉ VLNĚNÍ</a:t>
            </a:r>
            <a:endParaRPr lang="cs-CZ" sz="3400" b="1" dirty="0" smtClean="0">
              <a:solidFill>
                <a:srgbClr val="DDDDDD"/>
              </a:solidFill>
              <a:cs typeface="Arial" charset="0"/>
            </a:endParaRPr>
          </a:p>
        </p:txBody>
      </p:sp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641350"/>
            <a:ext cx="90614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 </a:t>
            </a:r>
          </a:p>
          <a:p>
            <a:r>
              <a:rPr lang="cs-CZ" sz="3200" b="1" dirty="0" smtClean="0"/>
              <a:t>Přenosová soustava </a:t>
            </a:r>
          </a:p>
          <a:p>
            <a:endParaRPr lang="cs-CZ" sz="3200" dirty="0" smtClean="0"/>
          </a:p>
          <a:p>
            <a:pPr>
              <a:lnSpc>
                <a:spcPct val="200000"/>
              </a:lnSpc>
            </a:pPr>
            <a:r>
              <a:rPr lang="cs-CZ" sz="3200" dirty="0" smtClean="0"/>
              <a:t>1. </a:t>
            </a:r>
            <a:r>
              <a:rPr lang="cs-CZ" sz="3200" b="1" dirty="0" smtClean="0"/>
              <a:t>zdroj</a:t>
            </a:r>
            <a:r>
              <a:rPr lang="cs-CZ" sz="32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cs-CZ" sz="3200" dirty="0" smtClean="0"/>
              <a:t>2. </a:t>
            </a:r>
            <a:r>
              <a:rPr lang="cs-CZ" sz="3200" b="1" dirty="0" smtClean="0"/>
              <a:t>prostředí</a:t>
            </a:r>
            <a:r>
              <a:rPr lang="cs-CZ" sz="3200" dirty="0" smtClean="0"/>
              <a:t>, kterým se zvuk šíří </a:t>
            </a:r>
          </a:p>
          <a:p>
            <a:pPr>
              <a:lnSpc>
                <a:spcPct val="200000"/>
              </a:lnSpc>
            </a:pPr>
            <a:r>
              <a:rPr lang="cs-CZ" sz="3200" dirty="0" smtClean="0"/>
              <a:t>3. </a:t>
            </a:r>
            <a:r>
              <a:rPr lang="cs-CZ" sz="3200" b="1" dirty="0" smtClean="0"/>
              <a:t>přijímač</a:t>
            </a:r>
            <a:r>
              <a:rPr lang="cs-CZ" sz="3200" dirty="0" smtClean="0"/>
              <a:t> zvuku (lidské ucho, mikrofon, …) </a:t>
            </a:r>
          </a:p>
          <a:p>
            <a:r>
              <a:rPr lang="cs-CZ" sz="3200" dirty="0" smtClean="0"/>
              <a:t> </a:t>
            </a:r>
            <a:endParaRPr lang="cs-CZ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Použitá </a:t>
            </a:r>
            <a:r>
              <a:rPr lang="cs-CZ" sz="3400" b="1" dirty="0">
                <a:solidFill>
                  <a:srgbClr val="DDDDDD"/>
                </a:solidFill>
                <a:cs typeface="Arial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58420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</a:t>
            </a: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</a:p>
          <a:p>
            <a:pPr marL="342900" lvl="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[11]  </a:t>
            </a:r>
            <a:r>
              <a:rPr lang="it-IT" sz="1400" dirty="0" smtClean="0"/>
              <a:t>[online]. [cit. 2013-04-06]. Dostupné z: http://home.zcu.cz/~nagyovab/images/%C4%8Disti%C4%8Dka%20ultrazvukov%C3%A1.jpg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[12]  </a:t>
            </a:r>
            <a:r>
              <a:rPr lang="it-IT" sz="1400" dirty="0" smtClean="0"/>
              <a:t>[online]. [cit. 2013-04-06]. Dostupné z: http://www.etani.sk/35-110-thickbox/ultrazvukovy-cistic-pleti-ultrazvukovy-peeling-etani-ud-041.jpg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[13]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2013-04-06].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http://upload.wikimedia.org/wikipedia/commons/4/49/Ultrazvukova-liposukce-slimfox.png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[14]  </a:t>
            </a:r>
            <a:r>
              <a:rPr lang="it-IT" sz="1400" dirty="0" smtClean="0"/>
              <a:t>[online]. [cit. 2013-04-06]. Dostupné z: http://www.army.cz/images/id_8001_9000/8753/radar/obr/1-16.gif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[15]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2013-04-06].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http://upload.wikimedia.org/wikipedia/commons/b/b6/Cdoppler.jpg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[16]  </a:t>
            </a:r>
            <a:r>
              <a:rPr lang="it-IT" sz="1400" dirty="0" smtClean="0"/>
              <a:t>[online]. [cit. 2013-04-06]. Dostupné z: http://www.hoj.cz/application/upload-files/images/middle/6/1345379098_60208.jpg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[17] 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 [cit. 2013-04-07].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http://upload.wikimedia.org/wikipedia/commons/thumb/7/7d/Sound_barrier_chart.svg/220px-Sound_barrier_chart.svg.png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[18]  </a:t>
            </a:r>
            <a:r>
              <a:rPr lang="it-IT" sz="1400" dirty="0" smtClean="0"/>
              <a:t>[online]. [cit. 2013-04-13]. Dostupné z: http://www.odbornecasopisy.cz/imagesold/s0303042.gif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r>
              <a:rPr lang="cs-CZ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[19]  </a:t>
            </a:r>
            <a:r>
              <a:rPr lang="it-IT" sz="1400" dirty="0" smtClean="0"/>
              <a:t>[online]. [cit. 2013-04-13]. Dostupné z: http://en.police-club.net/graphics/gallery/full/14_policejni-radar-trojnozka.jpg </a:t>
            </a:r>
            <a:endParaRPr lang="cs-CZ" sz="1400" dirty="0" smtClean="0"/>
          </a:p>
          <a:p>
            <a:pPr marL="342900" indent="-342900" eaLnBrk="0" fontAlgn="base" hangingPunct="0">
              <a:spcBef>
                <a:spcPts val="300"/>
              </a:spcBef>
              <a:spcAft>
                <a:spcPct val="0"/>
              </a:spcAft>
              <a:defRPr/>
            </a:pPr>
            <a:endParaRPr lang="cs-CZ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9972" name="Picture 4" descr="http://www.helago-cz.cz/public/content-images/cz/product/19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2624455"/>
            <a:ext cx="3305628" cy="40493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628650"/>
            <a:ext cx="90614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Zdrojem zvuku je chvění pružných těles, které se přenáší </a:t>
            </a:r>
            <a:br>
              <a:rPr lang="cs-CZ" sz="2800" dirty="0" smtClean="0"/>
            </a:br>
            <a:r>
              <a:rPr lang="cs-CZ" sz="2800" dirty="0" smtClean="0"/>
              <a:t>do okolního prostředí a vzbuzuje v něm zvukové vlnění.</a:t>
            </a:r>
          </a:p>
          <a:p>
            <a:r>
              <a:rPr lang="cs-CZ" sz="2800" b="1" dirty="0" smtClean="0"/>
              <a:t>Ladička</a:t>
            </a:r>
            <a:r>
              <a:rPr lang="cs-CZ" sz="2800" dirty="0" smtClean="0"/>
              <a:t> – rezonanční skřínka zesílí zvuk ladičky </a:t>
            </a:r>
            <a:br>
              <a:rPr lang="cs-CZ" sz="2800" dirty="0" smtClean="0"/>
            </a:br>
            <a:r>
              <a:rPr lang="cs-CZ" sz="2800" dirty="0" smtClean="0"/>
              <a:t>(kmitá harmonicky s konstantní frekvencí).</a:t>
            </a:r>
          </a:p>
          <a:p>
            <a:endParaRPr lang="cs-CZ" sz="2800" dirty="0" smtClean="0"/>
          </a:p>
          <a:p>
            <a:r>
              <a:rPr lang="cs-CZ" sz="2800" dirty="0" smtClean="0"/>
              <a:t>Ladička vydávající zvuk se chvěje.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r>
              <a:rPr lang="cs-CZ" sz="2800" dirty="0" smtClean="0">
                <a:hlinkClick r:id="rId4"/>
              </a:rPr>
              <a:t>Videopokusy</a:t>
            </a:r>
            <a:endParaRPr lang="cs-CZ" sz="2800" dirty="0" smtClean="0"/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1. ZDROJE ZVUKU </a:t>
            </a:r>
          </a:p>
        </p:txBody>
      </p:sp>
      <p:pic>
        <p:nvPicPr>
          <p:cNvPr id="2899970" name="Picture 2" descr="http://fyzmatik.pise.cz/img/223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50" y="3562350"/>
            <a:ext cx="3048000" cy="24003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5549900" y="6304518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2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9250" y="3562350"/>
            <a:ext cx="88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Obr.: 1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587157"/>
            <a:ext cx="90614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Základní dělení zvuků</a:t>
            </a:r>
            <a:endParaRPr lang="cs-CZ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 smtClean="0"/>
              <a:t>tóny</a:t>
            </a:r>
            <a:r>
              <a:rPr lang="cs-CZ" sz="2800" dirty="0" smtClean="0"/>
              <a:t> (hudební zvuky) – grafem závislosti intenzity (hlasitosti) zvuku na čase je periodická funkce </a:t>
            </a:r>
          </a:p>
          <a:p>
            <a:r>
              <a:rPr lang="cs-CZ" sz="2800" dirty="0" smtClean="0"/>
              <a:t>Dále se dělí na: </a:t>
            </a:r>
          </a:p>
          <a:p>
            <a:pPr marL="533400" lvl="0" indent="-533400">
              <a:buFont typeface="+mj-lt"/>
              <a:buAutoNum type="alphaLcParenR"/>
            </a:pPr>
            <a:r>
              <a:rPr lang="cs-CZ" sz="2800" b="1" dirty="0" smtClean="0"/>
              <a:t>tóny jednoduché</a:t>
            </a:r>
            <a:r>
              <a:rPr lang="cs-CZ" sz="2800" dirty="0" smtClean="0"/>
              <a:t> - mají harmonický průběh, </a:t>
            </a:r>
            <a:br>
              <a:rPr lang="cs-CZ" sz="2800" dirty="0" smtClean="0"/>
            </a:br>
            <a:r>
              <a:rPr lang="cs-CZ" sz="2800" dirty="0" smtClean="0"/>
              <a:t>tj. grafem závislosti intenzity (hlasitosti) zvuku </a:t>
            </a:r>
            <a:br>
              <a:rPr lang="cs-CZ" sz="2800" dirty="0" smtClean="0"/>
            </a:br>
            <a:r>
              <a:rPr lang="cs-CZ" sz="2800" dirty="0" smtClean="0"/>
              <a:t>na čase je funkce sinus 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1. ZDROJE ZVUKU </a:t>
            </a:r>
          </a:p>
        </p:txBody>
      </p:sp>
      <p:cxnSp>
        <p:nvCxnSpPr>
          <p:cNvPr id="106" name="Přímá spojovací čára 105"/>
          <p:cNvCxnSpPr/>
          <p:nvPr/>
        </p:nvCxnSpPr>
        <p:spPr>
          <a:xfrm flipV="1">
            <a:off x="0" y="10731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4721" name="Picture 1" descr="C:\Users\Monika\Dropbox\PROJEKT FY-CHE\měření edlab\kmity\ladička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73500"/>
            <a:ext cx="7507287" cy="26828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899400" y="4406900"/>
            <a:ext cx="124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/>
              <a:t>EdLab</a:t>
            </a:r>
            <a:br>
              <a:rPr lang="cs-CZ" sz="2600" dirty="0" smtClean="0"/>
            </a:br>
            <a:r>
              <a:rPr lang="cs-CZ" sz="2600" dirty="0" smtClean="0"/>
              <a:t>ladička</a:t>
            </a:r>
            <a:endParaRPr lang="cs-CZ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55"/>
          <p:cNvSpPr>
            <a:spLocks noChangeArrowheads="1"/>
          </p:cNvSpPr>
          <p:nvPr/>
        </p:nvSpPr>
        <p:spPr bwMode="auto">
          <a:xfrm>
            <a:off x="82550" y="610771"/>
            <a:ext cx="90614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b="1" dirty="0" smtClean="0"/>
              <a:t>Základní dělení zvuků</a:t>
            </a:r>
            <a:endParaRPr lang="cs-CZ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cs-CZ" sz="2800" b="1" dirty="0" smtClean="0"/>
              <a:t>tóny</a:t>
            </a:r>
            <a:r>
              <a:rPr lang="cs-CZ" sz="2800" dirty="0" smtClean="0"/>
              <a:t> (hudební zvuky) – grafem závislosti intenzity (hlasitosti) zvuku na čase je periodická funkce </a:t>
            </a:r>
          </a:p>
          <a:p>
            <a:r>
              <a:rPr lang="cs-CZ" sz="2800" dirty="0" smtClean="0"/>
              <a:t>Dále se dělí na: </a:t>
            </a:r>
          </a:p>
          <a:p>
            <a:pPr marL="533400" lvl="0" indent="-533400">
              <a:buFont typeface="+mj-lt"/>
              <a:buAutoNum type="alphaLcParenR" startAt="2"/>
            </a:pPr>
            <a:r>
              <a:rPr lang="cs-CZ" sz="2800" b="1" dirty="0" smtClean="0"/>
              <a:t>tóny složené</a:t>
            </a:r>
            <a:r>
              <a:rPr lang="cs-CZ" sz="2800" dirty="0" smtClean="0"/>
              <a:t> - jejich průběh je periodický, </a:t>
            </a:r>
            <a:br>
              <a:rPr lang="cs-CZ" sz="2800" dirty="0" smtClean="0"/>
            </a:br>
            <a:r>
              <a:rPr lang="cs-CZ" sz="2800" dirty="0" smtClean="0"/>
              <a:t>ale už se nejedná o sinusoidu. 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Zvuky obsahují kromě základní frekvence ještě i tzv. vyšší harmonické, na základě nichž dokážeme jednotlivé zdroje zvuku odlišit. </a:t>
            </a:r>
          </a:p>
          <a:p>
            <a:pPr marL="533400" lvl="0" indent="-533400">
              <a:buFont typeface="+mj-lt"/>
              <a:buAutoNum type="alphaLcParenR" startAt="2"/>
            </a:pPr>
            <a:endParaRPr lang="cs-CZ" sz="2800" dirty="0" smtClean="0"/>
          </a:p>
          <a:p>
            <a:pPr lvl="0"/>
            <a:r>
              <a:rPr lang="cs-CZ" sz="2800" dirty="0" smtClean="0"/>
              <a:t>Samohlásky lidské řeči, zvuky hudebních nástrojů, … </a:t>
            </a: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1. ZDROJE ZVUKU </a:t>
            </a:r>
          </a:p>
        </p:txBody>
      </p:sp>
      <p:cxnSp>
        <p:nvCxnSpPr>
          <p:cNvPr id="106" name="Přímá spojovací čára 105"/>
          <p:cNvCxnSpPr/>
          <p:nvPr/>
        </p:nvCxnSpPr>
        <p:spPr>
          <a:xfrm flipV="1">
            <a:off x="0" y="10731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1. ZDROJE ZVUKU </a:t>
            </a:r>
          </a:p>
        </p:txBody>
      </p:sp>
      <p:pic>
        <p:nvPicPr>
          <p:cNvPr id="2984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762000"/>
            <a:ext cx="7200000" cy="27114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984963" name="Picture 3" descr="C:\Users\Monika\Dropbox\PROJEKT FY-CHE\měření edlab\kmity\zvuk\hlásky\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829050"/>
            <a:ext cx="7200000" cy="26790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7594600" y="2584450"/>
            <a:ext cx="124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/>
              <a:t>EdLab</a:t>
            </a:r>
            <a:br>
              <a:rPr lang="cs-CZ" sz="2600" dirty="0" smtClean="0"/>
            </a:br>
            <a:r>
              <a:rPr lang="cs-CZ" sz="2600" dirty="0" smtClean="0"/>
              <a:t>„a“</a:t>
            </a:r>
            <a:endParaRPr lang="cs-CZ" sz="2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0150" y="5695950"/>
            <a:ext cx="124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/>
              <a:t>EdLab</a:t>
            </a:r>
            <a:br>
              <a:rPr lang="cs-CZ" sz="2600" dirty="0" smtClean="0"/>
            </a:br>
            <a:r>
              <a:rPr lang="cs-CZ" sz="2600" dirty="0" smtClean="0"/>
              <a:t>„u“</a:t>
            </a:r>
            <a:endParaRPr lang="cs-CZ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0" y="-53489"/>
            <a:ext cx="9144000" cy="61555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/>
            </a:pPr>
            <a:r>
              <a:rPr lang="cs-CZ" sz="3400" b="1" dirty="0" smtClean="0">
                <a:solidFill>
                  <a:srgbClr val="DDDDDD"/>
                </a:solidFill>
                <a:cs typeface="Arial" charset="0"/>
              </a:rPr>
              <a:t>3. 1. ZDROJE ZVUKU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594600" y="2495550"/>
            <a:ext cx="124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/>
              <a:t>EdLab</a:t>
            </a:r>
            <a:br>
              <a:rPr lang="cs-CZ" sz="2600" dirty="0" smtClean="0"/>
            </a:br>
            <a:r>
              <a:rPr lang="cs-CZ" sz="2600" dirty="0" smtClean="0"/>
              <a:t>flétna</a:t>
            </a:r>
            <a:endParaRPr lang="cs-CZ" sz="2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50150" y="5562600"/>
            <a:ext cx="1244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dirty="0" smtClean="0"/>
              <a:t>EdLab</a:t>
            </a:r>
            <a:br>
              <a:rPr lang="cs-CZ" sz="2600" dirty="0" smtClean="0"/>
            </a:br>
            <a:r>
              <a:rPr lang="cs-CZ" sz="2600" dirty="0" smtClean="0"/>
              <a:t>klavír</a:t>
            </a:r>
            <a:endParaRPr lang="cs-CZ" sz="2600" dirty="0"/>
          </a:p>
        </p:txBody>
      </p:sp>
      <p:pic>
        <p:nvPicPr>
          <p:cNvPr id="2987010" name="Picture 2" descr="C:\Users\Monika\Dropbox\PROJEKT FY-CHE\měření edlab\kmity\zvuk\flétna\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00" y="762000"/>
            <a:ext cx="7200000" cy="2667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987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3829050"/>
            <a:ext cx="7200000" cy="26733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Vlastní 1">
    <a:dk1>
      <a:sysClr val="windowText" lastClr="000000"/>
    </a:dk1>
    <a:lt1>
      <a:sysClr val="window" lastClr="FFFFFF"/>
    </a:lt1>
    <a:dk2>
      <a:srgbClr val="1F497D"/>
    </a:dk2>
    <a:lt2>
      <a:srgbClr val="66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13827</TotalTime>
  <Words>1416</Words>
  <Application>Microsoft Office PowerPoint</Application>
  <PresentationFormat>Předvádění na obrazovce (4:3)</PresentationFormat>
  <Paragraphs>449</Paragraphs>
  <Slides>41</Slides>
  <Notes>40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2ročník prezentace</vt:lpstr>
      <vt:lpstr>2_Motiv sady Office</vt:lpstr>
      <vt:lpstr>Rovnice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Orel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</cp:lastModifiedBy>
  <cp:revision>623</cp:revision>
  <dcterms:created xsi:type="dcterms:W3CDTF">2012-04-18T20:19:22Z</dcterms:created>
  <dcterms:modified xsi:type="dcterms:W3CDTF">2013-09-04T08:28:32Z</dcterms:modified>
</cp:coreProperties>
</file>